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46"/>
  </p:notesMasterIdLst>
  <p:sldIdLst>
    <p:sldId id="256" r:id="rId3"/>
    <p:sldId id="714" r:id="rId4"/>
    <p:sldId id="734" r:id="rId5"/>
    <p:sldId id="476" r:id="rId6"/>
    <p:sldId id="715" r:id="rId7"/>
    <p:sldId id="747" r:id="rId8"/>
    <p:sldId id="479" r:id="rId9"/>
    <p:sldId id="735" r:id="rId10"/>
    <p:sldId id="755" r:id="rId11"/>
    <p:sldId id="739" r:id="rId12"/>
    <p:sldId id="751" r:id="rId13"/>
    <p:sldId id="749" r:id="rId14"/>
    <p:sldId id="756" r:id="rId15"/>
    <p:sldId id="758" r:id="rId16"/>
    <p:sldId id="753" r:id="rId17"/>
    <p:sldId id="754" r:id="rId18"/>
    <p:sldId id="748" r:id="rId19"/>
    <p:sldId id="736" r:id="rId20"/>
    <p:sldId id="738" r:id="rId21"/>
    <p:sldId id="737" r:id="rId22"/>
    <p:sldId id="746" r:id="rId23"/>
    <p:sldId id="729" r:id="rId24"/>
    <p:sldId id="717" r:id="rId25"/>
    <p:sldId id="718" r:id="rId26"/>
    <p:sldId id="720" r:id="rId27"/>
    <p:sldId id="719" r:id="rId28"/>
    <p:sldId id="722" r:id="rId29"/>
    <p:sldId id="684" r:id="rId30"/>
    <p:sldId id="637" r:id="rId31"/>
    <p:sldId id="727" r:id="rId32"/>
    <p:sldId id="721" r:id="rId33"/>
    <p:sldId id="731" r:id="rId34"/>
    <p:sldId id="732" r:id="rId35"/>
    <p:sldId id="733" r:id="rId36"/>
    <p:sldId id="728" r:id="rId37"/>
    <p:sldId id="740" r:id="rId38"/>
    <p:sldId id="742" r:id="rId39"/>
    <p:sldId id="741" r:id="rId40"/>
    <p:sldId id="743" r:id="rId41"/>
    <p:sldId id="744" r:id="rId42"/>
    <p:sldId id="716" r:id="rId43"/>
    <p:sldId id="725" r:id="rId44"/>
    <p:sldId id="726" r:id="rId45"/>
  </p:sldIdLst>
  <p:sldSz cx="9144000" cy="6858000" type="screen4x3"/>
  <p:notesSz cx="6858000" cy="9144000"/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66CC"/>
    <a:srgbClr val="0099CC"/>
    <a:srgbClr val="3366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FE4D70-CB13-4EAC-8009-4A105D700F70}" v="2" dt="2026-10-17T13:56:37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44" autoAdjust="0"/>
    <p:restoredTop sz="94227" autoAdjust="0"/>
  </p:normalViewPr>
  <p:slideViewPr>
    <p:cSldViewPr>
      <p:cViewPr varScale="1">
        <p:scale>
          <a:sx n="104" d="100"/>
          <a:sy n="104" d="100"/>
        </p:scale>
        <p:origin x="150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01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Irvine" userId="262373fcfcd015cf" providerId="LiveId" clId="{3C89AC9C-B2C6-431B-938B-B7A22FB5427C}"/>
    <pc:docChg chg="modSld">
      <pc:chgData name="Tom Irvine" userId="262373fcfcd015cf" providerId="LiveId" clId="{3C89AC9C-B2C6-431B-938B-B7A22FB5427C}" dt="2026-10-17T13:57:02.183" v="5" actId="1076"/>
      <pc:docMkLst>
        <pc:docMk/>
      </pc:docMkLst>
      <pc:sldChg chg="modSp mod">
        <pc:chgData name="Tom Irvine" userId="262373fcfcd015cf" providerId="LiveId" clId="{3C89AC9C-B2C6-431B-938B-B7A22FB5427C}" dt="2026-10-17T13:56:37.597" v="4" actId="114"/>
        <pc:sldMkLst>
          <pc:docMk/>
          <pc:sldMk cId="1447498082" sldId="749"/>
        </pc:sldMkLst>
        <pc:spChg chg="mod">
          <ac:chgData name="Tom Irvine" userId="262373fcfcd015cf" providerId="LiveId" clId="{3C89AC9C-B2C6-431B-938B-B7A22FB5427C}" dt="2026-10-17T13:56:34.442" v="3" actId="114"/>
          <ac:spMkLst>
            <pc:docMk/>
            <pc:sldMk cId="1447498082" sldId="749"/>
            <ac:spMk id="3" creationId="{AC6384C5-C737-44AE-6CAD-59F3652C2E2C}"/>
          </ac:spMkLst>
        </pc:spChg>
        <pc:spChg chg="mod">
          <ac:chgData name="Tom Irvine" userId="262373fcfcd015cf" providerId="LiveId" clId="{3C89AC9C-B2C6-431B-938B-B7A22FB5427C}" dt="2026-10-17T13:56:37.597" v="4" actId="114"/>
          <ac:spMkLst>
            <pc:docMk/>
            <pc:sldMk cId="1447498082" sldId="749"/>
            <ac:spMk id="10" creationId="{68648133-A294-CDC3-FD12-3793151BC8A2}"/>
          </ac:spMkLst>
        </pc:spChg>
      </pc:sldChg>
      <pc:sldChg chg="modSp mod">
        <pc:chgData name="Tom Irvine" userId="262373fcfcd015cf" providerId="LiveId" clId="{3C89AC9C-B2C6-431B-938B-B7A22FB5427C}" dt="2026-10-17T13:57:02.183" v="5" actId="1076"/>
        <pc:sldMkLst>
          <pc:docMk/>
          <pc:sldMk cId="845161283" sldId="754"/>
        </pc:sldMkLst>
        <pc:picChg chg="mod">
          <ac:chgData name="Tom Irvine" userId="262373fcfcd015cf" providerId="LiveId" clId="{3C89AC9C-B2C6-431B-938B-B7A22FB5427C}" dt="2026-10-17T13:57:02.183" v="5" actId="1076"/>
          <ac:picMkLst>
            <pc:docMk/>
            <pc:sldMk cId="845161283" sldId="754"/>
            <ac:picMk id="3" creationId="{324354BE-E58A-FA4B-8569-F309783E909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96904-FC42-43DB-9C11-54F786655AD2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E60C6-2A61-4562-BD48-2D6AD5E3D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5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40B9-0944-C977-BB90-C05EE87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9C651BB-9759-D6B0-0526-F5C3410F5A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3521B04-0FC3-51E5-9B05-D6FA6F9CD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8743A35-204F-495C-5DEA-D32B656DDC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57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F7D3D-35A3-1DA1-685E-122C73BC9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3C624C2-EA31-6C2A-D0D5-E2B673C4A7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7887D04-56AE-4095-0AF5-5411CCE306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C8FA3BC-E82D-84F3-EE7B-B95DA1BA14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831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BF48763E-7CE5-268C-1277-B9F5A1CE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FF60DA70-D6FD-B88C-AE24-340ED789696D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96484D83-0F32-9739-A7AD-797FB0905E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0BD148A9-193C-D69B-B36B-1DF0D99BE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4943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7EF7F-FB65-747C-77D2-ED79E3BCD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F50217B-E226-4A64-69A9-6A0325685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DD29853-0103-8E5E-A618-5894E7E219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3E73722-ACE6-A895-8730-58CA7AC45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242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D7173-1D1B-836F-8652-333B30E17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E00B719-20D3-3B80-85DE-CB9E3A8F36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2F42E86-4CDB-8FA5-A07D-8DAF970229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C49F2D4-6786-BCE4-43BB-2AF0AAF997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78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9A732-B0CB-0040-0704-F21634EDA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BA7E699-BDA5-A0B1-9D16-D25B5095F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233C262-9884-D98D-7EE5-4F96FFE1E4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5EF3FCE-0167-F168-003B-B5C74AE97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986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3FF41-0CC2-8598-CF68-FFB16B0B5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33467ED-8119-4C05-9CE7-4D1185F3E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1F0359F-74C0-9D06-5026-0AA07BFBAA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245602B-12F6-FB7C-49ED-944D0AC53C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352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BF48763E-7CE5-268C-1277-B9F5A1CE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FF60DA70-D6FD-B88C-AE24-340ED789696D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96484D83-0F32-9739-A7AD-797FB0905E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0BD148A9-193C-D69B-B36B-1DF0D99BE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4943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F83BD-7CFE-9F00-52E3-19DD5862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DDFAE19-58DA-6936-E088-74499D6988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8B5425E-852A-FE61-B6F7-044395C0C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8E9F717-A144-7187-8A53-256EE4E343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346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0F944-C59B-8287-74C4-CEB5005A3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CEA30D5-69FC-159C-A760-82F68FDA6E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2992B75-4B1E-FE7D-1006-9ED26A280A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0238101-AB44-74BB-8A3B-994BA8D9A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938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985EE-13C9-0634-75B3-F033E865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CD4D64C-F219-8DCA-2A3D-10DE0560C2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8699651-5B40-3741-2305-48B6B82AED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37414A0-A125-BA15-CE72-EAEC99FDC2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111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BF48763E-7CE5-268C-1277-B9F5A1CE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FF60DA70-D6FD-B88C-AE24-340ED789696D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96484D83-0F32-9739-A7AD-797FB0905E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0BD148A9-193C-D69B-B36B-1DF0D99BE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4943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BF48763E-7CE5-268C-1277-B9F5A1CE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FF60DA70-D6FD-B88C-AE24-340ED789696D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96484D83-0F32-9739-A7AD-797FB0905E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0BD148A9-193C-D69B-B36B-1DF0D99BE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4943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42625-0E50-07F9-DA86-5124B3898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E7BD8047-C5DD-553E-1347-697B6E062B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8AED569-6979-74B6-1E78-C5A37AB5F5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6DF8903-A654-FCBF-8191-61F901C718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165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2C7A6-2EBE-895A-99CA-F681E0D1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8E1015A-0B99-036E-3714-0B20BD2F9F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5B2465F-3622-26DB-9F90-94D84F4440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91F2ABD-41DF-54F6-6137-93215E313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80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2DCE-49E5-F148-41C7-9DC443931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8BD94BE-E82F-9714-9863-3E22C30325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3B25C56-02AB-FD5F-1380-DC68A48A69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14FBE42-F4AE-B659-07D2-2E0016DD0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572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52C63-CCDA-E9BE-E0E9-D9E4EC634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DB26C33-CC21-46D3-5463-7ADF3B61C1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5A381B2-9684-A9A4-C200-6B0B299344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C738181-462B-487A-1B92-02F0F957CB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4804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BAFD-CDF5-5535-899E-AEF439173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7F5D56C-D086-97DB-F77D-9A491794B3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2C36243-B7AF-0B30-7DC4-F6947C4DD4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43F782D-ED06-C100-4EA3-BBCD57EA81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895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0B2A5-B956-2873-E6D7-765C77566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5E8F89E-1F87-0F82-AF71-B1B7E5D8EB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AD4D85C-F770-7842-08A9-33254EC2F8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812BDCD-F041-37B7-D81C-9F4D5710B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518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B3A50-C948-4794-A448-87EAC83A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BE57B25-9E53-C824-2D50-789AC98745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7D8DCBD-308F-C27C-7102-B1D16985FD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C7B65F7-31FB-DE53-7B9D-60DC5E88D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93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AA586-C775-6534-430E-0B19EEF97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D656BC2-20E4-BA88-78D5-B03FF8D3EB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B7CA61F-F658-E0A7-4FFA-CCE701E8BB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DBC24D3-41BA-F8E8-6350-F604505FD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796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68A91-042F-E45F-204A-37BA2930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ED78D20-5DDC-0B1F-A427-373BEA60D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C5AAD02-4C10-8EFF-AD0B-662CBD1D19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A75C127-19FD-4B05-C4BB-B87390A8C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049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8FE72-D357-BA88-E0B5-A170C35FC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FF5830E-3F42-C5FD-CF9B-05FB42917F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E6BCC9D-6B98-4483-927A-9864866379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947A186-B1BA-C172-3918-94FC3B579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504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0019F-D165-0A12-2E71-6E39EC1FF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AB7EBE2-20A8-3551-C6ED-1F0A212D4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B738422-975A-49BE-A566-3D452E450D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7DF88A0-E1E3-2807-0A8E-E60BEC1B87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13254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0D41C-0C9A-98A8-4CDA-F1B05E0A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2B38E90-BAC7-5C1F-1DEC-265F3718C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9B69737-00EA-8856-D1EF-116396DF58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F62E044-61EB-BC1C-F31B-1250ACC716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7844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470FB-647B-ED85-1F12-A995A89F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5F1D110-3E71-278A-74F2-CE54FCB59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ECB41E5-3BAF-D2BC-2EAA-B69BFEE2E2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A39D4C5-7A71-18B3-0430-CCDFB66B8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4283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0687203-161C-497A-BCBF-984407C954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546995F4-2CD2-4B26-8F7A-3CFD5FB61B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05EBBCD-E45F-44D7-AFE9-A22E05D49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B3B8C39-130D-4671-A571-4D9646EADD38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5213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A5C9B-ADF5-AF67-4524-BF72569CD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4CE440A-895E-DCC8-9971-199974BC93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58397D6-D881-B2FA-BDB4-85542C45F3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42192F6-4992-9D0B-A6C0-E74B2C3623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6298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7671B-53DA-4338-EAE0-1F1FE269F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B6709BE-DE18-1A9C-E125-2D20EE3592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EF32753-182E-6EE1-7E63-6A6D0F76D8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4CA7579-9C94-BA68-2CBB-1077AD2620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5240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E9D22-A1E0-1148-E8BB-87BD8AA16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7863385-45C7-4431-DD20-9317B51387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CECA1CE-6BFE-13CD-7D39-82475B3EDD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95ABC63-0B6A-923A-FA68-9E3C689EB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3501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89C7-57EE-7036-72D2-F771FA054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02A639F-C4E7-6DA8-76CB-552396D6A1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3D05CD6-881C-26C4-A736-7A61FBE514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32C4261-D9DE-1358-D36F-59EF9B7CCD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278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679C6-3A85-1B8E-3BB4-CE25D4BAA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5E32966-91B2-271D-0544-636810CD7F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42603B9-DFD5-B48F-C969-2BAE655385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95B6EE3-1736-3DFB-6F88-B86F68247E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9753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55297-C259-4BD0-0F68-75F2C0691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7F47743-6EFE-1D5F-65C1-1E1C89F14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5C2A783-CDB7-7DB6-D8CB-A47BDC64D2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4BCD1F7-9E68-3002-5692-67B6070D8E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5902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288BF-8115-7F33-DD05-7C3D3C712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5E5281D-872A-236A-303B-FFE7680B7F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758C807-D7A7-424F-21AB-9798C153F5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D1F05EA-E81C-5EDB-BA7E-FDB516DE2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1952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BB208-7DA1-776C-2A9F-AD253C38E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8E77B6A-BB46-C496-F5A8-DD86D22BBB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46A8D15-98F0-9565-FEC3-2561927900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F3B0A1C-E406-3BA1-7327-64CD5DB68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0449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067A7-71BA-D992-6E7D-4973820E6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2FF6406-EC93-817B-31C4-3EFF8242C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F851B38-9ECC-F28F-EA48-D93DAAD5DA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5211A1C-2A27-3E57-C0F1-3F4DDD1799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9100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2EA72-4965-CDC7-A56B-6E2CA23F3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33A2905-CC7B-D953-AEDA-6E79A4448E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6166BAA-B874-241E-0F58-29B75846E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134405E-533F-A2E0-C5A6-80F2F15316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313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84E02-5319-CAC6-4AE0-5EAC29E7A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A8D771C-39EB-1DCA-D414-0A8DF9C378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9816ACE-1A6F-E6C2-BF33-25C0AAA67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92174F2-D4AD-F785-F3BA-263885069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9557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D2CB6-BCD3-C8B2-CE70-AE7145A3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7E01D85-052F-2709-E7B1-9CB028A8E4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63FCA2B-6D82-ED8C-4C99-6DADCCA776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B107D88-DB1A-450F-007C-D39BCB321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92941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56B19-C4C7-EBEC-9357-22E79A1A9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0D64AE9-9519-7DB5-EB4B-39DEF9E02A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27303AA-BC1D-EFAB-A105-9D3013FAF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EC2573C-09D3-4F07-BB93-2DB7D8FE0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5637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23038-B28E-7076-EA0E-BBD463A1A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CAA53B6-6C59-A31B-B764-2D31120E82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4B83C15-7532-17DD-3358-D0F78666BB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A2A9160-8B10-EEF2-A4D8-C80DCADFD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15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248400" y="618309"/>
            <a:ext cx="214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Vibrationdata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143000"/>
            <a:ext cx="815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206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B1DB-BFE6-417A-9527-F12AB64AEF19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7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7F17-1707-40C1-8FD0-66E15FCC425C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5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B78A-F45E-48A4-B637-73FE7D73D083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2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B78EE-90CE-41ED-B614-010AB857BACA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5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8EC8-265A-430B-88BB-81A15A759DA4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0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D47-54B1-4232-9C0A-F58863ADCDAB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7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2047-296F-4344-AB8F-1E7C9CC852D9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B628-9958-4832-BAA0-3578FE88725F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7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A0D6-F7DA-477A-9F33-2A99A73AE9F2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9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8414-C7DA-4A20-BA83-378325457251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06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248400" y="617538"/>
            <a:ext cx="2144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400" b="1">
                <a:solidFill>
                  <a:srgbClr val="003399"/>
                </a:solidFill>
              </a:rPr>
              <a:t>Vibrationdata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7200" y="1143000"/>
            <a:ext cx="815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479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1982F-197B-4472-973A-033566A78600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2A002-8EF2-45E8-9C7D-6E1DCE006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5417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D9D6C-F495-45C0-8D48-48F713F630BF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84A4B-C3BC-491A-B97F-AB2E04D6F9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824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A1D48-FBB2-46BF-8F34-3C54487B81D2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244A-19D2-4C7D-90D7-76D776EE98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586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137CB-4E75-4B16-88C3-4173B6B433B8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C1169-409E-4DC4-9862-E64B1BAAC4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67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B0F3-5049-471D-B85C-ADFC1159C168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E4FC9-FCB7-4E7C-9012-210E1AC68D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588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A2DFB-21C4-4BC9-B6E7-0A1A94FB37D8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A69D-3F4D-4EA0-A43B-D28B0595EA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743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BA1D4-101D-4653-89AD-B5D360BA6A2D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DB737-A4A1-4DBF-8BDD-DAF62BDA81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55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B5815-C530-4B05-957E-629D5E28A067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7C676-6E88-45F2-BA88-4AE96F65A2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625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55F2B-6926-4AF8-A12D-06FE1155CF81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8D4A6-223B-44EA-BB79-E8638012E0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469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EEED5-8AFF-4E9F-AA32-8D749901C923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FE98C-0E7E-4AD6-8682-0628D850D7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058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89764-537F-4C54-83BE-B754A5236A51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6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BEC3F3-FB19-44AE-A862-AFF7A743ED04}" type="datetime1">
              <a:rPr lang="en-US"/>
              <a:pPr>
                <a:defRPr/>
              </a:pPr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4466A19-ABBD-4C55-9AE3-810A9DD2A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33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crete.org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isc.org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sc.org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fsei.org/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484842E-5D5F-47DB-8A50-E3874C6A648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1143000" y="2057400"/>
            <a:ext cx="6350000" cy="2773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400" b="1" dirty="0">
                <a:solidFill>
                  <a:srgbClr val="006699"/>
                </a:solidFill>
              </a:rPr>
              <a:t>ASCE 7-22 Ch 14</a:t>
            </a:r>
            <a:br>
              <a:rPr lang="en-US" sz="2400" b="1" dirty="0">
                <a:solidFill>
                  <a:srgbClr val="006699"/>
                </a:solidFill>
              </a:rPr>
            </a:br>
            <a:r>
              <a:rPr lang="en-US" sz="2400" b="1" dirty="0">
                <a:solidFill>
                  <a:srgbClr val="006699"/>
                </a:solidFill>
              </a:rPr>
              <a:t>Material-Specific Seismic Design</a:t>
            </a: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800" b="1" dirty="0">
                <a:solidFill>
                  <a:srgbClr val="006699"/>
                </a:solidFill>
                <a:cs typeface="Arial" pitchFamily="34" charset="0"/>
              </a:rPr>
              <a:t>Revision B</a:t>
            </a: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endParaRPr lang="en-US" sz="27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r>
              <a:rPr lang="en-US" sz="16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By Tom Irvine</a:t>
            </a: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endParaRPr lang="en-US" sz="18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800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800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41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4436-2D7C-7A66-F094-BB623CB6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1D42E7D-129B-1488-FAB2-E8A4AFF7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6A03A5-1651-F0CE-5DE2-CADAC7CE924C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16E11-7A34-BE61-BCA5-042231A5133D}"/>
              </a:ext>
            </a:extLst>
          </p:cNvPr>
          <p:cNvSpPr txBox="1"/>
          <p:nvPr/>
        </p:nvSpPr>
        <p:spPr>
          <a:xfrm>
            <a:off x="416690" y="959670"/>
            <a:ext cx="346906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Role of Material Design Standards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ASCE 7 defines: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Seismic hazard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Design response spectra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Base shear and lateral forces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Structural system classification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Chapter 14 Material codes define: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Member strength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Ductile detailing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Connection design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Capacity design rules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Special seismic requirements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67712D-42E0-111C-68D0-38AFFE2F7FFF}"/>
              </a:ext>
            </a:extLst>
          </p:cNvPr>
          <p:cNvCxnSpPr/>
          <p:nvPr/>
        </p:nvCxnSpPr>
        <p:spPr>
          <a:xfrm>
            <a:off x="4419600" y="533400"/>
            <a:ext cx="0" cy="563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FA9667E-6F01-2B00-DC74-985416CE6892}"/>
              </a:ext>
            </a:extLst>
          </p:cNvPr>
          <p:cNvSpPr txBox="1"/>
          <p:nvPr/>
        </p:nvSpPr>
        <p:spPr>
          <a:xfrm>
            <a:off x="4818668" y="685800"/>
            <a:ext cx="3469064" cy="146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96875" lvl="1" indent="-396875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ASCE 7 determines the </a:t>
            </a:r>
            <a:r>
              <a:rPr lang="en-US" sz="1400" i="1" dirty="0"/>
              <a:t>forces</a:t>
            </a:r>
          </a:p>
          <a:p>
            <a:pPr marL="396875" lvl="1" indent="-396875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Material codes determine </a:t>
            </a:r>
            <a:r>
              <a:rPr lang="en-US" sz="1400" i="1" dirty="0"/>
              <a:t>how the structure survives those forces.</a:t>
            </a:r>
            <a:endParaRPr lang="en-US" sz="14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1226235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A851-96CC-BBE6-1115-3DB8405DF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EC9D2E4A-6434-8ABD-45D5-B02794A6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7B7BDF-C078-E3F0-9285-36D5AA3C59BC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ASCE 7 </a:t>
            </a:r>
            <a:r>
              <a:rPr lang="en-US" sz="2000" b="1" dirty="0">
                <a:solidFill>
                  <a:srgbClr val="006699"/>
                </a:solidFill>
                <a:cs typeface="Arial" pitchFamily="34" charset="0"/>
              </a:rPr>
              <a:t>Workflow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BF0960-44BF-689E-A6F7-54C154E21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3200400" cy="398568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84ACCEB4-5515-EFB6-A5E8-D369725904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6193057"/>
                  </p:ext>
                </p:extLst>
              </p:nvPr>
            </p:nvGraphicFramePr>
            <p:xfrm>
              <a:off x="3706090" y="1219200"/>
              <a:ext cx="5119255" cy="4525963"/>
            </p:xfrm>
            <a:graphic>
              <a:graphicData uri="http://schemas.openxmlformats.org/drawingml/2006/table">
                <a:tbl>
                  <a:tblPr/>
                  <a:tblGrid>
                    <a:gridCol w="708820">
                      <a:extLst>
                        <a:ext uri="{9D8B030D-6E8A-4147-A177-3AD203B41FA5}">
                          <a16:colId xmlns:a16="http://schemas.microsoft.com/office/drawing/2014/main" val="360216363"/>
                        </a:ext>
                      </a:extLst>
                    </a:gridCol>
                    <a:gridCol w="1023851">
                      <a:extLst>
                        <a:ext uri="{9D8B030D-6E8A-4147-A177-3AD203B41FA5}">
                          <a16:colId xmlns:a16="http://schemas.microsoft.com/office/drawing/2014/main" val="3599132652"/>
                        </a:ext>
                      </a:extLst>
                    </a:gridCol>
                    <a:gridCol w="1417640">
                      <a:extLst>
                        <a:ext uri="{9D8B030D-6E8A-4147-A177-3AD203B41FA5}">
                          <a16:colId xmlns:a16="http://schemas.microsoft.com/office/drawing/2014/main" val="3995088157"/>
                        </a:ext>
                      </a:extLst>
                    </a:gridCol>
                    <a:gridCol w="945093">
                      <a:extLst>
                        <a:ext uri="{9D8B030D-6E8A-4147-A177-3AD203B41FA5}">
                          <a16:colId xmlns:a16="http://schemas.microsoft.com/office/drawing/2014/main" val="503887256"/>
                        </a:ext>
                      </a:extLst>
                    </a:gridCol>
                    <a:gridCol w="1023851">
                      <a:extLst>
                        <a:ext uri="{9D8B030D-6E8A-4147-A177-3AD203B41FA5}">
                          <a16:colId xmlns:a16="http://schemas.microsoft.com/office/drawing/2014/main" val="677320445"/>
                        </a:ext>
                      </a:extLst>
                    </a:gridCol>
                  </a:tblGrid>
                  <a:tr h="37272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Symbol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Name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Definition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Used For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Typical Values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4278804"/>
                      </a:ext>
                    </a:extLst>
                  </a:tr>
                  <a:tr h="149090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Response Modification Factor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Reduces elastic seismic forces to design-level forces based on expected ductile behavior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 dirty="0"/>
                            <a:t>Base shear calculation </a:t>
                          </a:r>
                          <a:br>
                            <a:rPr lang="en-US" sz="1180" b="0" dirty="0"/>
                          </a:br>
                          <a:r>
                            <a:rPr lang="en-US" sz="118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V =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18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/ 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3 (low ductility) to 8 (high ductility, e.g., SMF)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54210151"/>
                      </a:ext>
                    </a:extLst>
                  </a:tr>
                  <a:tr h="133116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25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25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Deflection Amplification Factor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Amplifies elastic displacements to estimate inelastic (actual) story drifts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Drift calculations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~2 to 5.5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6453776"/>
                      </a:ext>
                    </a:extLst>
                  </a:tr>
                  <a:tr h="133116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l-GR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Ω₀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 dirty="0"/>
                            <a:t>Overstrength Factor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Amplifies forces to account for actual strength exceeding design strength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 dirty="0"/>
                            <a:t>Design of collectors, connections, foundations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~2 to 3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584779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84ACCEB4-5515-EFB6-A5E8-D369725904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6193057"/>
                  </p:ext>
                </p:extLst>
              </p:nvPr>
            </p:nvGraphicFramePr>
            <p:xfrm>
              <a:off x="3706090" y="1219200"/>
              <a:ext cx="5119255" cy="4525963"/>
            </p:xfrm>
            <a:graphic>
              <a:graphicData uri="http://schemas.openxmlformats.org/drawingml/2006/table">
                <a:tbl>
                  <a:tblPr/>
                  <a:tblGrid>
                    <a:gridCol w="708820">
                      <a:extLst>
                        <a:ext uri="{9D8B030D-6E8A-4147-A177-3AD203B41FA5}">
                          <a16:colId xmlns:a16="http://schemas.microsoft.com/office/drawing/2014/main" val="360216363"/>
                        </a:ext>
                      </a:extLst>
                    </a:gridCol>
                    <a:gridCol w="1023851">
                      <a:extLst>
                        <a:ext uri="{9D8B030D-6E8A-4147-A177-3AD203B41FA5}">
                          <a16:colId xmlns:a16="http://schemas.microsoft.com/office/drawing/2014/main" val="3599132652"/>
                        </a:ext>
                      </a:extLst>
                    </a:gridCol>
                    <a:gridCol w="1417640">
                      <a:extLst>
                        <a:ext uri="{9D8B030D-6E8A-4147-A177-3AD203B41FA5}">
                          <a16:colId xmlns:a16="http://schemas.microsoft.com/office/drawing/2014/main" val="3995088157"/>
                        </a:ext>
                      </a:extLst>
                    </a:gridCol>
                    <a:gridCol w="945093">
                      <a:extLst>
                        <a:ext uri="{9D8B030D-6E8A-4147-A177-3AD203B41FA5}">
                          <a16:colId xmlns:a16="http://schemas.microsoft.com/office/drawing/2014/main" val="503887256"/>
                        </a:ext>
                      </a:extLst>
                    </a:gridCol>
                    <a:gridCol w="1023851">
                      <a:extLst>
                        <a:ext uri="{9D8B030D-6E8A-4147-A177-3AD203B41FA5}">
                          <a16:colId xmlns:a16="http://schemas.microsoft.com/office/drawing/2014/main" val="677320445"/>
                        </a:ext>
                      </a:extLst>
                    </a:gridCol>
                  </a:tblGrid>
                  <a:tr h="37272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Symbol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Name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Definition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Used For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Typical Values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4278804"/>
                      </a:ext>
                    </a:extLst>
                  </a:tr>
                  <a:tr h="149090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Response Modification Factor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Reduces elastic seismic forces to design-level forces based on expected ductile behavior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34839" t="-25714" r="-109677" b="-1791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3 (low ductility) to 8 (high ductility, e.g., SMF)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54210151"/>
                      </a:ext>
                    </a:extLst>
                  </a:tr>
                  <a:tr h="13311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62" t="-141284" r="-626724" b="-1013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Deflection Amplification Factor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Amplifies elastic displacements to estimate inelastic (actual) story drifts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Drift calculations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/>
                            <a:t>~2 to 5.5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6453776"/>
                      </a:ext>
                    </a:extLst>
                  </a:tr>
                  <a:tr h="133116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l-GR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Ω₀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 dirty="0"/>
                            <a:t>Overstrength Factor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/>
                            <a:t>Amplifies forces to account for actual strength exceeding design strength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180" b="0" dirty="0"/>
                            <a:t>Design of collectors, connections, foundations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80" b="0" dirty="0"/>
                            <a:t>~2 to 3</a:t>
                          </a:r>
                        </a:p>
                      </a:txBody>
                      <a:tcPr marL="53247" marR="53247" marT="26623" marB="2662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584779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69440D6-F959-48AB-8025-89D33B5C7856}"/>
                  </a:ext>
                </a:extLst>
              </p:cNvPr>
              <p:cNvSpPr txBox="1"/>
              <p:nvPr/>
            </p:nvSpPr>
            <p:spPr>
              <a:xfrm>
                <a:off x="4572000" y="422736"/>
                <a:ext cx="2757055" cy="569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1300" dirty="0"/>
                  <a:t>Special Moment Frame (SMF)   </a:t>
                </a:r>
              </a:p>
              <a:p>
                <a:pPr>
                  <a:spcBef>
                    <a:spcPts val="300"/>
                  </a:spcBef>
                  <a:spcAft>
                    <a:spcPts val="3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300" i="1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300" i="1"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  <m:r>
                      <a:rPr lang="en-US" sz="13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300" dirty="0"/>
                  <a:t>is elastic base shear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69440D6-F959-48AB-8025-89D33B5C7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2736"/>
                <a:ext cx="2757055" cy="569387"/>
              </a:xfrm>
              <a:prstGeom prst="rect">
                <a:avLst/>
              </a:prstGeom>
              <a:blipFill>
                <a:blip r:embed="rId5"/>
                <a:stretch>
                  <a:fillRect l="-221" t="-1064" b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732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FF651CA5-2B9A-86B3-D6AE-93C312675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488B93-5992-8E6A-F093-AC500604A9DD}"/>
              </a:ext>
            </a:extLst>
          </p:cNvPr>
          <p:cNvSpPr txBox="1"/>
          <p:nvPr/>
        </p:nvSpPr>
        <p:spPr>
          <a:xfrm>
            <a:off x="457200" y="457200"/>
            <a:ext cx="7955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Elastic and Design Base Shear: V</a:t>
            </a:r>
            <a:r>
              <a:rPr lang="en-US" b="1" baseline="-25000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</a:t>
            </a:r>
            <a:r>
              <a:rPr lang="en-US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and V                                             </a:t>
            </a: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lang="en-US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endParaRPr lang="en-US" dirty="0"/>
          </a:p>
        </p:txBody>
      </p:sp>
      <p:pic>
        <p:nvPicPr>
          <p:cNvPr id="448" name="Picture 447" descr="v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95400"/>
            <a:ext cx="4320540" cy="3375422"/>
          </a:xfrm>
          <a:prstGeom prst="rect">
            <a:avLst/>
          </a:prstGeom>
        </p:spPr>
      </p:pic>
      <p:sp>
        <p:nvSpPr>
          <p:cNvPr id="450" name="TextBox 449"/>
          <p:cNvSpPr txBox="1"/>
          <p:nvPr/>
        </p:nvSpPr>
        <p:spPr>
          <a:xfrm>
            <a:off x="4756842" y="1093236"/>
            <a:ext cx="4080510" cy="13465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rgbClr val="006699"/>
              </a:buClr>
              <a:buSzPct val="80000"/>
            </a:pPr>
            <a:r>
              <a:rPr lang="en-US" sz="1250" b="1" dirty="0">
                <a:solidFill>
                  <a:srgbClr val="006699"/>
                </a:solidFill>
              </a:rPr>
              <a:t>Elastic Base Shear  V</a:t>
            </a:r>
            <a:r>
              <a:rPr lang="en-US" sz="1250" b="1" baseline="-25000" dirty="0">
                <a:solidFill>
                  <a:srgbClr val="006699"/>
                </a:solidFill>
              </a:rPr>
              <a:t>e</a:t>
            </a:r>
            <a:endParaRPr lang="en-US" sz="1250" dirty="0">
              <a:solidFill>
                <a:srgbClr val="000000"/>
              </a:solidFill>
              <a:latin typeface="Calibri"/>
            </a:endParaRPr>
          </a:p>
          <a:p>
            <a:pPr marL="150876" indent="-150876">
              <a:spcAft>
                <a:spcPts val="375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lang="en-US" sz="1250" dirty="0">
                <a:solidFill>
                  <a:srgbClr val="000000"/>
                </a:solidFill>
                <a:latin typeface="Calibri"/>
              </a:rPr>
              <a:t>Base shear the structure would see if it stayed fully elastic under the design earthquake</a:t>
            </a:r>
          </a:p>
          <a:p>
            <a:pPr marL="342900">
              <a:spcAft>
                <a:spcPts val="450"/>
              </a:spcAft>
            </a:pPr>
            <a:r>
              <a:rPr lang="en-US" sz="1250" dirty="0">
                <a:solidFill>
                  <a:srgbClr val="006699"/>
                </a:solidFill>
                <a:latin typeface="Calibri"/>
              </a:rPr>
              <a:t>V</a:t>
            </a:r>
            <a:r>
              <a:rPr lang="en-US" sz="1250" baseline="-25000" dirty="0">
                <a:solidFill>
                  <a:srgbClr val="006699"/>
                </a:solidFill>
                <a:latin typeface="Calibri"/>
              </a:rPr>
              <a:t>e</a:t>
            </a:r>
            <a:r>
              <a:rPr lang="en-US" sz="1250" dirty="0">
                <a:solidFill>
                  <a:srgbClr val="006699"/>
                </a:solidFill>
                <a:latin typeface="Calibri"/>
              </a:rPr>
              <a:t> = S</a:t>
            </a:r>
            <a:r>
              <a:rPr lang="en-US" sz="1250" baseline="-25000" dirty="0">
                <a:solidFill>
                  <a:srgbClr val="006699"/>
                </a:solidFill>
                <a:latin typeface="Calibri"/>
              </a:rPr>
              <a:t>a</a:t>
            </a:r>
            <a:r>
              <a:rPr lang="en-US" sz="1250" dirty="0">
                <a:solidFill>
                  <a:srgbClr val="006699"/>
                </a:solidFill>
                <a:latin typeface="Calibri"/>
              </a:rPr>
              <a:t> W</a:t>
            </a:r>
          </a:p>
          <a:p>
            <a:pPr marL="150876" indent="-150876">
              <a:spcAft>
                <a:spcPts val="375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lang="en-US" sz="1250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US" sz="1250" baseline="-25000" dirty="0">
                <a:solidFill>
                  <a:srgbClr val="000000"/>
                </a:solidFill>
                <a:latin typeface="Calibri"/>
              </a:rPr>
              <a:t>a</a:t>
            </a:r>
            <a:r>
              <a:rPr lang="en-US" sz="1250" dirty="0">
                <a:solidFill>
                  <a:srgbClr val="000000"/>
                </a:solidFill>
                <a:latin typeface="Calibri"/>
              </a:rPr>
              <a:t> = design spectral acceleration at period T (S</a:t>
            </a:r>
            <a:r>
              <a:rPr lang="en-US" sz="1250" baseline="-25000" dirty="0">
                <a:solidFill>
                  <a:srgbClr val="000000"/>
                </a:solidFill>
                <a:latin typeface="Calibri"/>
              </a:rPr>
              <a:t>DS</a:t>
            </a:r>
            <a:r>
              <a:rPr lang="en-US" sz="1250" dirty="0">
                <a:solidFill>
                  <a:srgbClr val="000000"/>
                </a:solidFill>
                <a:latin typeface="Calibri"/>
              </a:rPr>
              <a:t> on the plateau, S</a:t>
            </a:r>
            <a:r>
              <a:rPr lang="en-US" sz="1250" baseline="-25000" dirty="0">
                <a:solidFill>
                  <a:srgbClr val="000000"/>
                </a:solidFill>
                <a:latin typeface="Calibri"/>
              </a:rPr>
              <a:t>D1</a:t>
            </a:r>
            <a:r>
              <a:rPr lang="en-US" sz="1250" dirty="0">
                <a:solidFill>
                  <a:srgbClr val="000000"/>
                </a:solidFill>
                <a:latin typeface="Calibri"/>
              </a:rPr>
              <a:t>/T beyond it);  W = effective seismic weight</a:t>
            </a:r>
          </a:p>
        </p:txBody>
      </p:sp>
      <p:sp>
        <p:nvSpPr>
          <p:cNvPr id="451" name="TextBox 450"/>
          <p:cNvSpPr txBox="1"/>
          <p:nvPr/>
        </p:nvSpPr>
        <p:spPr>
          <a:xfrm>
            <a:off x="4800600" y="2710462"/>
            <a:ext cx="408051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dirty="0">
                <a:solidFill>
                  <a:srgbClr val="006699"/>
                </a:solidFill>
                <a:latin typeface="Calibri"/>
              </a:rPr>
              <a:t>Design Base Shear  V</a:t>
            </a:r>
          </a:p>
        </p:txBody>
      </p:sp>
      <p:sp>
        <p:nvSpPr>
          <p:cNvPr id="452" name="TextBox 451"/>
          <p:cNvSpPr txBox="1"/>
          <p:nvPr/>
        </p:nvSpPr>
        <p:spPr>
          <a:xfrm>
            <a:off x="4756842" y="3063017"/>
            <a:ext cx="4080510" cy="19492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0876" indent="-150876">
              <a:spcAft>
                <a:spcPts val="375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50" dirty="0">
                <a:solidFill>
                  <a:srgbClr val="000000"/>
                </a:solidFill>
                <a:latin typeface="Calibri"/>
              </a:rPr>
              <a:t>Force the structure is actually designed to resist (ELF, ASCE 7 §12.8)</a:t>
            </a:r>
          </a:p>
          <a:p>
            <a:pPr marL="342900">
              <a:spcAft>
                <a:spcPts val="450"/>
              </a:spcAft>
            </a:pPr>
            <a:r>
              <a:rPr sz="1250" dirty="0">
                <a:solidFill>
                  <a:srgbClr val="006699"/>
                </a:solidFill>
                <a:latin typeface="Calibri"/>
              </a:rPr>
              <a:t>V = C</a:t>
            </a:r>
            <a:r>
              <a:rPr sz="1250" baseline="-25000" dirty="0">
                <a:solidFill>
                  <a:srgbClr val="006699"/>
                </a:solidFill>
                <a:latin typeface="Calibri"/>
              </a:rPr>
              <a:t>s</a:t>
            </a:r>
            <a:r>
              <a:rPr sz="1250" dirty="0">
                <a:solidFill>
                  <a:srgbClr val="006699"/>
                </a:solidFill>
                <a:latin typeface="Calibri"/>
              </a:rPr>
              <a:t> W,    C</a:t>
            </a:r>
            <a:r>
              <a:rPr sz="1250" baseline="-25000" dirty="0">
                <a:solidFill>
                  <a:srgbClr val="006699"/>
                </a:solidFill>
                <a:latin typeface="Calibri"/>
              </a:rPr>
              <a:t>s</a:t>
            </a:r>
            <a:r>
              <a:rPr sz="1250" dirty="0">
                <a:solidFill>
                  <a:srgbClr val="006699"/>
                </a:solidFill>
                <a:latin typeface="Calibri"/>
              </a:rPr>
              <a:t> = S</a:t>
            </a:r>
            <a:r>
              <a:rPr sz="1250" baseline="-25000" dirty="0">
                <a:solidFill>
                  <a:srgbClr val="006699"/>
                </a:solidFill>
                <a:latin typeface="Calibri"/>
              </a:rPr>
              <a:t>DS</a:t>
            </a:r>
            <a:r>
              <a:rPr sz="1250" dirty="0">
                <a:solidFill>
                  <a:srgbClr val="006699"/>
                </a:solidFill>
                <a:latin typeface="Calibri"/>
              </a:rPr>
              <a:t> / (R / I</a:t>
            </a:r>
            <a:r>
              <a:rPr sz="1250" baseline="-25000" dirty="0">
                <a:solidFill>
                  <a:srgbClr val="006699"/>
                </a:solidFill>
                <a:latin typeface="Calibri"/>
              </a:rPr>
              <a:t>e</a:t>
            </a:r>
            <a:r>
              <a:rPr sz="1250" dirty="0">
                <a:solidFill>
                  <a:srgbClr val="006699"/>
                </a:solidFill>
                <a:latin typeface="Calibri"/>
              </a:rPr>
              <a:t>)    →    V = V</a:t>
            </a:r>
            <a:r>
              <a:rPr sz="1250" baseline="-25000" dirty="0">
                <a:solidFill>
                  <a:srgbClr val="006699"/>
                </a:solidFill>
                <a:latin typeface="Calibri"/>
              </a:rPr>
              <a:t>e</a:t>
            </a:r>
            <a:r>
              <a:rPr sz="1250" dirty="0">
                <a:solidFill>
                  <a:srgbClr val="006699"/>
                </a:solidFill>
                <a:latin typeface="Calibri"/>
              </a:rPr>
              <a:t> I</a:t>
            </a:r>
            <a:r>
              <a:rPr sz="1250" baseline="-25000" dirty="0">
                <a:solidFill>
                  <a:srgbClr val="006699"/>
                </a:solidFill>
                <a:latin typeface="Calibri"/>
              </a:rPr>
              <a:t>e</a:t>
            </a:r>
            <a:r>
              <a:rPr sz="1250" dirty="0">
                <a:solidFill>
                  <a:srgbClr val="006699"/>
                </a:solidFill>
                <a:latin typeface="Calibri"/>
              </a:rPr>
              <a:t> / R</a:t>
            </a:r>
          </a:p>
          <a:p>
            <a:pPr marL="150876" indent="-150876">
              <a:spcAft>
                <a:spcPts val="375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50" dirty="0">
                <a:solidFill>
                  <a:srgbClr val="000000"/>
                </a:solidFill>
                <a:latin typeface="Calibri"/>
              </a:rPr>
              <a:t>C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s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is capped at S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D1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/ [T (R/I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e</a:t>
            </a:r>
            <a:r>
              <a:rPr sz="1250" dirty="0">
                <a:solidFill>
                  <a:srgbClr val="000000"/>
                </a:solidFill>
                <a:latin typeface="Calibri"/>
              </a:rPr>
              <a:t>)] and floored at 0.044 S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DS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I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e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≥ 0.01</a:t>
            </a:r>
          </a:p>
          <a:p>
            <a:pPr marL="150876" indent="-150876">
              <a:spcAft>
                <a:spcPts val="375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50" dirty="0">
                <a:solidFill>
                  <a:srgbClr val="000000"/>
                </a:solidFill>
                <a:latin typeface="Calibri"/>
              </a:rPr>
              <a:t>The gap between V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e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and V is taken up by </a:t>
            </a:r>
            <a:r>
              <a:rPr sz="1250" b="1" dirty="0">
                <a:solidFill>
                  <a:srgbClr val="000000"/>
                </a:solidFill>
                <a:latin typeface="Calibri"/>
              </a:rPr>
              <a:t>ductility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(yielding, energy dissipation) and </a:t>
            </a:r>
            <a:r>
              <a:rPr sz="1250" b="1" dirty="0">
                <a:solidFill>
                  <a:srgbClr val="000000"/>
                </a:solidFill>
                <a:latin typeface="Calibri"/>
              </a:rPr>
              <a:t>overstrength</a:t>
            </a:r>
          </a:p>
          <a:p>
            <a:pPr marL="150876" indent="-150876">
              <a:spcAft>
                <a:spcPts val="375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50" dirty="0">
                <a:solidFill>
                  <a:srgbClr val="000000"/>
                </a:solidFill>
                <a:latin typeface="Calibri"/>
              </a:rPr>
              <a:t>Elements that must stay elastic (collectors, some connections) are designed for Ω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0</a:t>
            </a:r>
            <a:r>
              <a:rPr sz="1250" dirty="0">
                <a:solidFill>
                  <a:srgbClr val="000000"/>
                </a:solidFill>
                <a:latin typeface="Calibri"/>
              </a:rPr>
              <a:t>V;  drifts use δ = C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d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</a:t>
            </a:r>
            <a:r>
              <a:rPr sz="1250" dirty="0" err="1">
                <a:solidFill>
                  <a:srgbClr val="000000"/>
                </a:solidFill>
                <a:latin typeface="Calibri"/>
              </a:rPr>
              <a:t>δ</a:t>
            </a:r>
            <a:r>
              <a:rPr sz="1250" baseline="-25000" dirty="0" err="1">
                <a:solidFill>
                  <a:srgbClr val="000000"/>
                </a:solidFill>
                <a:latin typeface="Calibri"/>
              </a:rPr>
              <a:t>e</a:t>
            </a:r>
            <a:r>
              <a:rPr sz="1250" dirty="0">
                <a:solidFill>
                  <a:srgbClr val="000000"/>
                </a:solidFill>
                <a:latin typeface="Calibri"/>
              </a:rPr>
              <a:t> / I</a:t>
            </a:r>
            <a:r>
              <a:rPr sz="1250" baseline="-25000" dirty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453" name="TextBox 452"/>
          <p:cNvSpPr txBox="1"/>
          <p:nvPr/>
        </p:nvSpPr>
        <p:spPr>
          <a:xfrm>
            <a:off x="4876800" y="5250808"/>
            <a:ext cx="4080510" cy="9618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dirty="0">
                <a:solidFill>
                  <a:srgbClr val="006699"/>
                </a:solidFill>
                <a:latin typeface="Calibri"/>
              </a:rPr>
              <a:t>Example</a:t>
            </a:r>
            <a:endParaRPr lang="en-US" sz="1250" b="1" dirty="0">
              <a:solidFill>
                <a:srgbClr val="006699"/>
              </a:solidFill>
              <a:latin typeface="Calibri"/>
            </a:endParaRPr>
          </a:p>
          <a:p>
            <a:endParaRPr lang="en-US" sz="1250" b="1" dirty="0">
              <a:solidFill>
                <a:srgbClr val="006699"/>
              </a:solidFill>
              <a:latin typeface="Calibri"/>
            </a:endParaRPr>
          </a:p>
          <a:p>
            <a:r>
              <a:rPr lang="en-US" sz="1250" dirty="0">
                <a:solidFill>
                  <a:srgbClr val="000000"/>
                </a:solidFill>
              </a:rPr>
              <a:t>SMF,  S</a:t>
            </a:r>
            <a:r>
              <a:rPr lang="en-US" sz="1250" baseline="-25000" dirty="0">
                <a:solidFill>
                  <a:srgbClr val="000000"/>
                </a:solidFill>
              </a:rPr>
              <a:t>DS</a:t>
            </a:r>
            <a:r>
              <a:rPr lang="en-US" sz="1250" dirty="0">
                <a:solidFill>
                  <a:srgbClr val="000000"/>
                </a:solidFill>
              </a:rPr>
              <a:t> = 1.0 g,  I</a:t>
            </a:r>
            <a:r>
              <a:rPr lang="en-US" sz="1250" baseline="-25000" dirty="0">
                <a:solidFill>
                  <a:srgbClr val="000000"/>
                </a:solidFill>
              </a:rPr>
              <a:t>e</a:t>
            </a:r>
            <a:r>
              <a:rPr lang="en-US" sz="1250" dirty="0">
                <a:solidFill>
                  <a:srgbClr val="000000"/>
                </a:solidFill>
              </a:rPr>
              <a:t> = 1,  W = 10,000 kips,  T on the plateau:</a:t>
            </a:r>
          </a:p>
          <a:p>
            <a:r>
              <a:rPr lang="en-US" sz="1250" b="1" dirty="0">
                <a:solidFill>
                  <a:srgbClr val="000000"/>
                </a:solidFill>
              </a:rPr>
              <a:t>V</a:t>
            </a:r>
            <a:r>
              <a:rPr lang="en-US" sz="1250" b="1" baseline="-25000" dirty="0">
                <a:solidFill>
                  <a:srgbClr val="000000"/>
                </a:solidFill>
              </a:rPr>
              <a:t>e</a:t>
            </a:r>
            <a:r>
              <a:rPr lang="en-US" sz="1250" b="1" dirty="0">
                <a:solidFill>
                  <a:srgbClr val="000000"/>
                </a:solidFill>
              </a:rPr>
              <a:t> = 10,000 kips     V = 1,250 kips     </a:t>
            </a:r>
            <a:r>
              <a:rPr lang="el-GR" sz="1250" b="1" dirty="0">
                <a:solidFill>
                  <a:srgbClr val="000000"/>
                </a:solidFill>
              </a:rPr>
              <a:t>Ω</a:t>
            </a:r>
            <a:r>
              <a:rPr lang="el-GR" sz="1250" b="1" baseline="-25000" dirty="0">
                <a:solidFill>
                  <a:srgbClr val="000000"/>
                </a:solidFill>
              </a:rPr>
              <a:t>0</a:t>
            </a:r>
            <a:r>
              <a:rPr lang="en-US" sz="1250" b="1" dirty="0">
                <a:solidFill>
                  <a:srgbClr val="000000"/>
                </a:solidFill>
              </a:rPr>
              <a:t>V = 3,750 kips</a:t>
            </a:r>
          </a:p>
          <a:p>
            <a:endParaRPr sz="1250" b="1" dirty="0">
              <a:solidFill>
                <a:srgbClr val="0066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584424"/>
      </p:ext>
    </p:extLst>
  </p:cSld>
  <p:clrMapOvr>
    <a:masterClrMapping/>
  </p:clrMapOvr>
  <p:transition spd="slow" advTm="1227576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8DBC7-BA17-D630-36DF-AE343E6E6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7638FB42-2F43-7AA1-7EA1-EAD8523F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5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56B988-8CD3-0E79-B2A7-780050B0A615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ASCE 7 </a:t>
            </a:r>
            <a:r>
              <a:rPr lang="en-US" sz="2000" b="1" dirty="0">
                <a:solidFill>
                  <a:srgbClr val="006699"/>
                </a:solidFill>
                <a:cs typeface="Arial" pitchFamily="34" charset="0"/>
              </a:rPr>
              <a:t>Workflow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C2296-EC8D-2575-F9C4-F2DA3C231AAC}"/>
              </a:ext>
            </a:extLst>
          </p:cNvPr>
          <p:cNvSpPr txBox="1"/>
          <p:nvPr/>
        </p:nvSpPr>
        <p:spPr>
          <a:xfrm>
            <a:off x="1227864" y="4150802"/>
            <a:ext cx="6361499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Determine Seismic Design Category (SDC)  </a:t>
            </a:r>
            <a:r>
              <a:rPr lang="en-US" sz="1400" i="1" dirty="0"/>
              <a:t> -  Chapter 11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Select Seismic Force Resisting System (SFRS) - </a:t>
            </a:r>
            <a:r>
              <a:rPr lang="en-US" sz="1400" i="1" dirty="0"/>
              <a:t>Table 12.2-1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Compute seismic forces - </a:t>
            </a:r>
            <a:r>
              <a:rPr lang="en-US" sz="1400" i="1" dirty="0"/>
              <a:t>Chapter 12 or 16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Design members using material standards referenced in </a:t>
            </a:r>
            <a:r>
              <a:rPr lang="en-US" sz="1400" i="1" dirty="0"/>
              <a:t>Chapter 14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i="1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i="1" dirty="0"/>
              <a:t>https://www.researchgate.net/publication/329572839_Chapter_17-Seismic_Resistant_Design/figures?lo=1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BD22F7-0851-5508-932F-928AC1A34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01" y="914400"/>
            <a:ext cx="4621468" cy="281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56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D1960-0FE6-340E-D18E-3E2348037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C7FF46F7-337E-1AA1-AF42-CBF3AF5F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6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6B8AEE-7C9A-641A-D9C4-A5C6B138CC9B}"/>
              </a:ext>
            </a:extLst>
          </p:cNvPr>
          <p:cNvSpPr/>
          <p:nvPr/>
        </p:nvSpPr>
        <p:spPr>
          <a:xfrm>
            <a:off x="457200" y="351252"/>
            <a:ext cx="5562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Scope &amp; Integration of Chapter 14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8C4CE3-3231-DEB0-E660-62582389F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729283"/>
              </p:ext>
            </p:extLst>
          </p:nvPr>
        </p:nvGraphicFramePr>
        <p:xfrm>
          <a:off x="876300" y="1417320"/>
          <a:ext cx="7391400" cy="3015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9283281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334055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7812336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930828"/>
                    </a:ext>
                  </a:extLst>
                </a:gridCol>
              </a:tblGrid>
              <a:tr h="519953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1" dirty="0">
                          <a:latin typeface="+mn-lt"/>
                        </a:rPr>
                        <a:t>Material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1">
                          <a:latin typeface="+mn-lt"/>
                        </a:rPr>
                        <a:t>ASCE 7-22 Section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1">
                          <a:latin typeface="+mn-lt"/>
                        </a:rPr>
                        <a:t>Primary Design Standards Referenced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1" dirty="0">
                          <a:latin typeface="+mn-lt"/>
                        </a:rPr>
                        <a:t>Key Notes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640994"/>
                  </a:ext>
                </a:extLst>
              </a:tr>
              <a:tr h="519953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Steel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14.1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AISC 360 (General Design)</a:t>
                      </a:r>
                      <a:br>
                        <a:rPr lang="en-US" sz="1200" b="0" dirty="0">
                          <a:latin typeface="+mn-lt"/>
                        </a:rPr>
                      </a:br>
                      <a:r>
                        <a:rPr lang="en-US" sz="1200" b="0" dirty="0">
                          <a:latin typeface="+mn-lt"/>
                        </a:rPr>
                        <a:t>AISC 341 (Seismic Provisions)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AISC 341 governs detailing for ductile seismic systems (e.g., SMF, BRBF)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50871"/>
                  </a:ext>
                </a:extLst>
              </a:tr>
              <a:tr h="72793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Concrete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14.2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ACI 318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Includes seismic detailing requirements; special provisions for precast and non-participating elements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429622"/>
                  </a:ext>
                </a:extLst>
              </a:tr>
              <a:tr h="72793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Masonry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14.4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TMS 402/602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Covers strength design (402) and construction (602) for seismic applications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40547"/>
                  </a:ext>
                </a:extLst>
              </a:tr>
              <a:tr h="519953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Wood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>
                          <a:latin typeface="+mn-lt"/>
                        </a:rPr>
                        <a:t>14.5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AWC SDPWS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200" b="0" dirty="0">
                          <a:latin typeface="+mn-lt"/>
                        </a:rPr>
                        <a:t>Provides lateral design requirements for wind and seismic loads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51245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6021CD3-CAE5-3452-2BE7-EB729E7F00D8}"/>
              </a:ext>
            </a:extLst>
          </p:cNvPr>
          <p:cNvSpPr txBox="1"/>
          <p:nvPr/>
        </p:nvSpPr>
        <p:spPr>
          <a:xfrm>
            <a:off x="2057400" y="4806617"/>
            <a:ext cx="396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AISC is the American Institute of Steel Construction</a:t>
            </a:r>
          </a:p>
        </p:txBody>
      </p:sp>
    </p:spTree>
    <p:extLst>
      <p:ext uri="{BB962C8B-B14F-4D97-AF65-F5344CB8AC3E}">
        <p14:creationId xmlns:p14="http://schemas.microsoft.com/office/powerpoint/2010/main" val="3569690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5ABE6-F90C-FA61-B597-6D63CA3D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F0A29CF-5D1E-94D1-29A9-F3926599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7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8614574F-B59F-4D8B-2D08-3C1CF8012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026" y="228600"/>
            <a:ext cx="16552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6856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BC75A-C87D-8897-F04B-47404D44196C}"/>
              </a:ext>
            </a:extLst>
          </p:cNvPr>
          <p:cNvSpPr/>
          <p:nvPr/>
        </p:nvSpPr>
        <p:spPr>
          <a:xfrm>
            <a:off x="381000" y="228600"/>
            <a:ext cx="2228495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697"/>
            <a:r>
              <a:rPr lang="en-US" sz="1650" b="1" dirty="0">
                <a:solidFill>
                  <a:srgbClr val="006699"/>
                </a:solidFill>
                <a:latin typeface="Arial"/>
              </a:rPr>
              <a:t>Seismic Hazard Map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784EDF-6659-3F7E-D654-78E74F8A5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7800"/>
            <a:ext cx="4571429" cy="311428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141337-94E4-1C59-990E-28D3D531A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750134"/>
              </p:ext>
            </p:extLst>
          </p:nvPr>
        </p:nvGraphicFramePr>
        <p:xfrm>
          <a:off x="5792856" y="2735461"/>
          <a:ext cx="289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81745753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42626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/>
                        <a:t>SDC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/>
                        <a:t>Detailing Level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72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/>
                        <a:t>A–B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/>
                        <a:t>Minimal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48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dirty="0"/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/>
                        <a:t>Moderate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85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/>
                        <a:t>D–F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dirty="0"/>
                        <a:t>Special (strict)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876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3213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40EB8-1B0B-74E5-51B5-7CF206077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0E710FA3-1173-5938-F223-CD9FBA36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8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C9F369-CA9F-CFA3-8D7D-1AA68A02B406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Steel Moment Frames (SMF / IMF / OMF)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FE733-7B65-B111-4E55-165E14E743EB}"/>
              </a:ext>
            </a:extLst>
          </p:cNvPr>
          <p:cNvSpPr txBox="1"/>
          <p:nvPr/>
        </p:nvSpPr>
        <p:spPr>
          <a:xfrm>
            <a:off x="1143000" y="5846415"/>
            <a:ext cx="665677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Higher </a:t>
            </a:r>
            <a:r>
              <a:rPr lang="en-US" sz="1300" dirty="0"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sz="1300" dirty="0"/>
              <a:t> requires higher ductility, which requires stricter detailing and connection design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/>
              <a:t>https://www.linkedin.com/pulse/different-types-moment-frames-victor-dang-mrtcc/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16CEE25-B788-987F-39D5-8C0C5E67468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5622752"/>
                  </p:ext>
                </p:extLst>
              </p:nvPr>
            </p:nvGraphicFramePr>
            <p:xfrm>
              <a:off x="914400" y="3886200"/>
              <a:ext cx="7696200" cy="1722120"/>
            </p:xfrm>
            <a:graphic>
              <a:graphicData uri="http://schemas.openxmlformats.org/drawingml/2006/table">
                <a:tbl>
                  <a:tblPr/>
                  <a:tblGrid>
                    <a:gridCol w="1282700">
                      <a:extLst>
                        <a:ext uri="{9D8B030D-6E8A-4147-A177-3AD203B41FA5}">
                          <a16:colId xmlns:a16="http://schemas.microsoft.com/office/drawing/2014/main" val="337523289"/>
                        </a:ext>
                      </a:extLst>
                    </a:gridCol>
                    <a:gridCol w="1022535">
                      <a:extLst>
                        <a:ext uri="{9D8B030D-6E8A-4147-A177-3AD203B41FA5}">
                          <a16:colId xmlns:a16="http://schemas.microsoft.com/office/drawing/2014/main" val="30213353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7759149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73034103"/>
                        </a:ext>
                      </a:extLst>
                    </a:gridCol>
                    <a:gridCol w="1447800">
                      <a:extLst>
                        <a:ext uri="{9D8B030D-6E8A-4147-A177-3AD203B41FA5}">
                          <a16:colId xmlns:a16="http://schemas.microsoft.com/office/drawing/2014/main" val="2763031262"/>
                        </a:ext>
                      </a:extLst>
                    </a:gridCol>
                    <a:gridCol w="1657165">
                      <a:extLst>
                        <a:ext uri="{9D8B030D-6E8A-4147-A177-3AD203B41FA5}">
                          <a16:colId xmlns:a16="http://schemas.microsoft.com/office/drawing/2014/main" val="340220941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System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b="0" dirty="0"/>
                            <a:t> </a:t>
                          </a:r>
                          <a:endParaRPr lang="en-US" sz="1250" b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l-GR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Ω₀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Drift Capacity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Behavior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268941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OMF (Ordinary)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~3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Low (~1–2%)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Limited ductility, minimal detailing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745860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IMF (Intermediate)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4.5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~4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/>
                            <a:t>Moderate (~2–3%)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Some ductility, partial seismic detailing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655787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SMF (Special)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~5.5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High (≥4–6%+)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/>
                            <a:t>Highly ductile, extensive detailing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96609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716CEE25-B788-987F-39D5-8C0C5E67468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5622752"/>
                  </p:ext>
                </p:extLst>
              </p:nvPr>
            </p:nvGraphicFramePr>
            <p:xfrm>
              <a:off x="914400" y="3886200"/>
              <a:ext cx="7696200" cy="1722120"/>
            </p:xfrm>
            <a:graphic>
              <a:graphicData uri="http://schemas.openxmlformats.org/drawingml/2006/table">
                <a:tbl>
                  <a:tblPr/>
                  <a:tblGrid>
                    <a:gridCol w="1282700">
                      <a:extLst>
                        <a:ext uri="{9D8B030D-6E8A-4147-A177-3AD203B41FA5}">
                          <a16:colId xmlns:a16="http://schemas.microsoft.com/office/drawing/2014/main" val="337523289"/>
                        </a:ext>
                      </a:extLst>
                    </a:gridCol>
                    <a:gridCol w="1022535">
                      <a:extLst>
                        <a:ext uri="{9D8B030D-6E8A-4147-A177-3AD203B41FA5}">
                          <a16:colId xmlns:a16="http://schemas.microsoft.com/office/drawing/2014/main" val="30213353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775914953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73034103"/>
                        </a:ext>
                      </a:extLst>
                    </a:gridCol>
                    <a:gridCol w="1447800">
                      <a:extLst>
                        <a:ext uri="{9D8B030D-6E8A-4147-A177-3AD203B41FA5}">
                          <a16:colId xmlns:a16="http://schemas.microsoft.com/office/drawing/2014/main" val="2763031262"/>
                        </a:ext>
                      </a:extLst>
                    </a:gridCol>
                    <a:gridCol w="1657165">
                      <a:extLst>
                        <a:ext uri="{9D8B030D-6E8A-4147-A177-3AD203B41FA5}">
                          <a16:colId xmlns:a16="http://schemas.microsoft.com/office/drawing/2014/main" val="3402209417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System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0000" t="-2000" r="-343500" b="-48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l-GR" sz="125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Ω₀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Drift Capacity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Behavior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2689416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OMF (Ordinary)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~3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Low (~1–2%)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Limited ductility, minimal detailing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7458607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IMF (Intermediate)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4.5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~4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/>
                            <a:t>Moderate (~2–3%)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Some ductility, partial seismic detailing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6557875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SMF (Special)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~5.5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/>
                            <a:t>High (≥4–6%+)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/>
                            <a:t>Highly ductile, extensive detailing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96609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CA170100-26AA-C150-8596-89B242DB7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537" y="1132044"/>
            <a:ext cx="47625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93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FF651CA5-2B9A-86B3-D6AE-93C312675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>
            <a:extLst>
              <a:ext uri="{FF2B5EF4-FFF2-40B4-BE49-F238E27FC236}">
                <a16:creationId xmlns:a16="http://schemas.microsoft.com/office/drawing/2014/main" id="{0F701EF3-02DE-8E55-7F06-D982C5071306}"/>
              </a:ext>
            </a:extLst>
          </p:cNvPr>
          <p:cNvSpPr txBox="1"/>
          <p:nvPr/>
        </p:nvSpPr>
        <p:spPr>
          <a:xfrm>
            <a:off x="6096000" y="318655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663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88B93-5992-8E6A-F093-AC500604A9DD}"/>
              </a:ext>
            </a:extLst>
          </p:cNvPr>
          <p:cNvSpPr txBox="1"/>
          <p:nvPr/>
        </p:nvSpPr>
        <p:spPr>
          <a:xfrm>
            <a:off x="414135" y="304800"/>
            <a:ext cx="4570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Special Moment Frame (SMF) Requirements</a:t>
            </a:r>
            <a:endParaRPr lang="en-US" dirty="0"/>
          </a:p>
        </p:txBody>
      </p:sp>
      <p:sp>
        <p:nvSpPr>
          <p:cNvPr id="448" name="TextBox 447"/>
          <p:cNvSpPr txBox="1"/>
          <p:nvPr/>
        </p:nvSpPr>
        <p:spPr>
          <a:xfrm>
            <a:off x="470633" y="987502"/>
            <a:ext cx="843534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i="1" dirty="0">
                <a:solidFill>
                  <a:srgbClr val="000000"/>
                </a:solidFill>
                <a:latin typeface="Calibri"/>
              </a:rPr>
              <a:t>The hinge supplies the ductility;  everything else ensures the hinge is the only thing that yields.   Steel: AISC 341 §E3 + AISC 358</a:t>
            </a:r>
          </a:p>
        </p:txBody>
      </p:sp>
      <p:sp>
        <p:nvSpPr>
          <p:cNvPr id="449" name="TextBox 448"/>
          <p:cNvSpPr txBox="1"/>
          <p:nvPr/>
        </p:nvSpPr>
        <p:spPr>
          <a:xfrm>
            <a:off x="304800" y="1676400"/>
            <a:ext cx="4114800" cy="4142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1.  Hinges Form in the Beams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Strong-column / weak-beam: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ΣM*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pc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/ ΣM*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pb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&gt; 1.0 at every joint, preventing a single-story collapse mechanism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Designated hinge location: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away from the column face, e.g., the reduced beam section (RBS, "dog-bone"), protecting the welds</a:t>
            </a:r>
          </a:p>
          <a:p>
            <a:pPr>
              <a:spcBef>
                <a:spcPts val="525"/>
              </a:spcBef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2.  Connections That Survive Large Rotations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Prequalified (AISC 358) or tested: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reach 0.04 rad story drift while keeping ≥ 0.80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M</a:t>
            </a:r>
            <a:r>
              <a:rPr sz="1200" baseline="-25000" dirty="0" err="1">
                <a:solidFill>
                  <a:srgbClr val="000000"/>
                </a:solidFill>
                <a:latin typeface="Calibri"/>
              </a:rPr>
              <a:t>p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at the column face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Demand-critical welds: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notch-tough (Charpy V-notch) filler metal, controlled weld access holes, backing bars removed  (lessons from the 1994 Northridge fractures)</a:t>
            </a:r>
          </a:p>
          <a:p>
            <a:pPr>
              <a:spcBef>
                <a:spcPts val="525"/>
              </a:spcBef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3.  Members That Yield Before They Buckle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Highly ductile sections: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width-to-thickness limits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λ</a:t>
            </a:r>
            <a:r>
              <a:rPr sz="1200" baseline="-25000" dirty="0" err="1">
                <a:solidFill>
                  <a:srgbClr val="000000"/>
                </a:solidFill>
                <a:latin typeface="Calibri"/>
              </a:rPr>
              <a:t>hd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prevent local flange and web buckling under cyclic yielding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Beam lateral bracing: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close spacing plus braces near the hinges prevent lateral-torsional buckling</a:t>
            </a:r>
          </a:p>
          <a:p>
            <a:pPr>
              <a:spcBef>
                <a:spcPts val="525"/>
              </a:spcBef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4.  Protected Zones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No welded attachments, shear studs, or holes in the hinge regions, where cracks could start</a:t>
            </a:r>
          </a:p>
        </p:txBody>
      </p:sp>
      <p:sp>
        <p:nvSpPr>
          <p:cNvPr id="450" name="TextBox 449"/>
          <p:cNvSpPr txBox="1"/>
          <p:nvPr/>
        </p:nvSpPr>
        <p:spPr>
          <a:xfrm>
            <a:off x="4724402" y="1606631"/>
            <a:ext cx="4114800" cy="4193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5.  Capacity Design of Everything Else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Connections, panel zones, and columns are designed for the hinge's probable moment 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M</a:t>
            </a:r>
            <a:r>
              <a:rPr sz="1200" baseline="-25000" dirty="0" err="1">
                <a:solidFill>
                  <a:srgbClr val="000000"/>
                </a:solidFill>
                <a:latin typeface="Calibri"/>
              </a:rPr>
              <a:t>pr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=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C</a:t>
            </a:r>
            <a:r>
              <a:rPr sz="1200" baseline="-25000" dirty="0" err="1">
                <a:solidFill>
                  <a:srgbClr val="000000"/>
                </a:solidFill>
                <a:latin typeface="Calibri"/>
              </a:rPr>
              <a:t>pr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R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y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F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y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Z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e</a:t>
            </a:r>
            <a:r>
              <a:rPr sz="1200" dirty="0">
                <a:solidFill>
                  <a:srgbClr val="000000"/>
                </a:solidFill>
                <a:latin typeface="Calibri"/>
              </a:rPr>
              <a:t>,  not the code moment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Panel zones: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shear strength checked;  doubler and continuity plates as needed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b="1" dirty="0">
                <a:solidFill>
                  <a:srgbClr val="000000"/>
                </a:solidFill>
                <a:latin typeface="Calibri"/>
              </a:rPr>
              <a:t>Column splices and bases: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 sized for forces the yielding frame can deliver</a:t>
            </a:r>
          </a:p>
          <a:p>
            <a:pPr>
              <a:spcBef>
                <a:spcPts val="525"/>
              </a:spcBef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6.  Material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Ductile steel with known overstrength:  A992, R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y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≈ 1.1;  yielding members generally F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y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≤ 50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ksi</a:t>
            </a:r>
            <a:endParaRPr sz="1200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525"/>
              </a:spcBef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7.  System Checks (ASCE 7)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Story drift limits using C</a:t>
            </a:r>
            <a:r>
              <a:rPr sz="1200" baseline="-25000" dirty="0">
                <a:solidFill>
                  <a:srgbClr val="000000"/>
                </a:solidFill>
                <a:latin typeface="Calibri"/>
              </a:rPr>
              <a:t>d</a:t>
            </a:r>
            <a:r>
              <a:rPr sz="1200" dirty="0">
                <a:solidFill>
                  <a:srgbClr val="000000"/>
                </a:solidFill>
                <a:latin typeface="Calibri"/>
              </a:rPr>
              <a:t>;  P-Δ stability coefficient θ;  redundancy factor ρ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No height limit in Seismic Design Categories D–F</a:t>
            </a:r>
          </a:p>
          <a:p>
            <a:pPr>
              <a:spcBef>
                <a:spcPts val="525"/>
              </a:spcBef>
              <a:spcAft>
                <a:spcPts val="150"/>
              </a:spcAft>
            </a:pPr>
            <a:r>
              <a:rPr sz="1200" b="1" dirty="0">
                <a:solidFill>
                  <a:srgbClr val="006699"/>
                </a:solidFill>
                <a:latin typeface="Calibri"/>
              </a:rPr>
              <a:t>Concrete SMF  (ACI 318 Ch. 18)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Strong-column / weak-beam: 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ΣM</a:t>
            </a:r>
            <a:r>
              <a:rPr sz="1200" baseline="-25000" dirty="0" err="1">
                <a:solidFill>
                  <a:srgbClr val="000000"/>
                </a:solidFill>
                <a:latin typeface="Calibri"/>
              </a:rPr>
              <a:t>nc</a:t>
            </a:r>
            <a:r>
              <a:rPr sz="1200" dirty="0">
                <a:solidFill>
                  <a:srgbClr val="000000"/>
                </a:solidFill>
                <a:latin typeface="Calibri"/>
              </a:rPr>
              <a:t> ≥ 1.2 </a:t>
            </a:r>
            <a:r>
              <a:rPr sz="1200" dirty="0" err="1">
                <a:solidFill>
                  <a:srgbClr val="000000"/>
                </a:solidFill>
                <a:latin typeface="Calibri"/>
              </a:rPr>
              <a:t>ΣM</a:t>
            </a:r>
            <a:r>
              <a:rPr sz="1200" baseline="-25000" dirty="0" err="1">
                <a:solidFill>
                  <a:srgbClr val="000000"/>
                </a:solidFill>
                <a:latin typeface="Calibri"/>
              </a:rPr>
              <a:t>nb</a:t>
            </a:r>
            <a:endParaRPr sz="1200" baseline="-25000" dirty="0">
              <a:solidFill>
                <a:srgbClr val="000000"/>
              </a:solidFill>
              <a:latin typeface="Calibri"/>
            </a:endParaRP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Closely spaced confining hoops in hinge regions;  shear designed from probable moment</a:t>
            </a:r>
          </a:p>
          <a:p>
            <a:pPr marL="137160" indent="-137160">
              <a:spcAft>
                <a:spcPts val="188"/>
              </a:spcAft>
              <a:buClr>
                <a:srgbClr val="006699"/>
              </a:buClr>
              <a:buSzPct val="80000"/>
              <a:buFont typeface="Arial"/>
              <a:buChar char="•"/>
            </a:pPr>
            <a:r>
              <a:rPr sz="1200" dirty="0">
                <a:solidFill>
                  <a:srgbClr val="000000"/>
                </a:solidFill>
                <a:latin typeface="Calibri"/>
              </a:rPr>
              <a:t>Lap splices kept out of hinge zones;  joint shear limits</a:t>
            </a:r>
          </a:p>
        </p:txBody>
      </p:sp>
    </p:spTree>
    <p:extLst>
      <p:ext uri="{BB962C8B-B14F-4D97-AF65-F5344CB8AC3E}">
        <p14:creationId xmlns:p14="http://schemas.microsoft.com/office/powerpoint/2010/main" val="4078435491"/>
      </p:ext>
    </p:extLst>
  </p:cSld>
  <p:clrMapOvr>
    <a:masterClrMapping/>
  </p:clrMapOvr>
  <p:transition spd="slow" advTm="1227576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086D-1E30-D9EB-DA7E-A96593EF2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DB449453-862D-0B30-5043-2A0BDA9CA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10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9194F4-B9DB-5D88-FB04-88E315EB9C27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How </a:t>
            </a:r>
            <a:r>
              <a:rPr lang="en-US" sz="20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R, Cd</a:t>
            </a:r>
            <a:r>
              <a:rPr lang="en-US" sz="2000" b="1" dirty="0">
                <a:solidFill>
                  <a:srgbClr val="006699"/>
                </a:solidFill>
              </a:rPr>
              <a:t>, and </a:t>
            </a:r>
            <a:r>
              <a:rPr lang="en-US" sz="20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Ω₀ </a:t>
            </a:r>
            <a:r>
              <a:rPr lang="en-US" sz="2000" b="1" dirty="0">
                <a:solidFill>
                  <a:srgbClr val="006699"/>
                </a:solidFill>
              </a:rPr>
              <a:t>Work Together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002AD2-1C25-B1D4-5AAE-AA77930BABFB}"/>
              </a:ext>
            </a:extLst>
          </p:cNvPr>
          <p:cNvSpPr txBox="1"/>
          <p:nvPr/>
        </p:nvSpPr>
        <p:spPr>
          <a:xfrm>
            <a:off x="1243613" y="3429000"/>
            <a:ext cx="6656773" cy="2676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Overstrength Factor (</a:t>
            </a:r>
            <a:r>
              <a:rPr lang="en-US" sz="1220" dirty="0">
                <a:latin typeface="Cambria Math" panose="02040503050406030204" pitchFamily="18" charset="0"/>
                <a:ea typeface="Cambria Math" panose="02040503050406030204" pitchFamily="18" charset="0"/>
              </a:rPr>
              <a:t>Ω₀</a:t>
            </a:r>
            <a:r>
              <a:rPr lang="en-US" sz="1220" dirty="0"/>
              <a:t>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Represents real, physical reserve strength in the structure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Comes from: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Material strength exceeding nominal values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Strain hardening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Redundancy / load redistribution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Conservative design assumptions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20" dirty="0"/>
              <a:t>Used selectively in design (not everywhere)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F730222-C307-E054-284E-EFAEF5B762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0532559"/>
                  </p:ext>
                </p:extLst>
              </p:nvPr>
            </p:nvGraphicFramePr>
            <p:xfrm>
              <a:off x="958609" y="1018854"/>
              <a:ext cx="6553200" cy="2257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10640">
                      <a:extLst>
                        <a:ext uri="{9D8B030D-6E8A-4147-A177-3AD203B41FA5}">
                          <a16:colId xmlns:a16="http://schemas.microsoft.com/office/drawing/2014/main" val="782932444"/>
                        </a:ext>
                      </a:extLst>
                    </a:gridCol>
                    <a:gridCol w="1007351">
                      <a:extLst>
                        <a:ext uri="{9D8B030D-6E8A-4147-A177-3AD203B41FA5}">
                          <a16:colId xmlns:a16="http://schemas.microsoft.com/office/drawing/2014/main" val="14226380"/>
                        </a:ext>
                      </a:extLst>
                    </a:gridCol>
                    <a:gridCol w="1415809">
                      <a:extLst>
                        <a:ext uri="{9D8B030D-6E8A-4147-A177-3AD203B41FA5}">
                          <a16:colId xmlns:a16="http://schemas.microsoft.com/office/drawing/2014/main" val="1235372955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1439651003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32394148"/>
                        </a:ext>
                      </a:extLst>
                    </a:gridCol>
                  </a:tblGrid>
                  <a:tr h="39260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 dirty="0"/>
                            <a:t>Factor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20" b="1" dirty="0"/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 dirty="0"/>
                            <a:t>Used For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/>
                            <a:t>Effect on Design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 dirty="0"/>
                            <a:t>Key Idea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23747737"/>
                      </a:ext>
                    </a:extLst>
                  </a:tr>
                  <a:tr h="68732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Response Modification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  <a:endParaRPr lang="en-US" sz="122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Force design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Reduces forces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“We allow yielding → design for lower forces”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95293350"/>
                      </a:ext>
                    </a:extLst>
                  </a:tr>
                  <a:tr h="49048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Deflection Amplification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2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22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22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2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Drift 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Increases displacements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“Actual drift is larger than elastic result”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49891628"/>
                      </a:ext>
                    </a:extLst>
                  </a:tr>
                  <a:tr h="68732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Overstrength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l-GR" sz="122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Ω₀ </a:t>
                          </a:r>
                          <a:endParaRPr lang="en-US" sz="122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Special components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Increases forces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“Some elements must resist full system strength”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28906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F730222-C307-E054-284E-EFAEF5B762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0532559"/>
                  </p:ext>
                </p:extLst>
              </p:nvPr>
            </p:nvGraphicFramePr>
            <p:xfrm>
              <a:off x="958609" y="1018854"/>
              <a:ext cx="6553200" cy="2257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10640">
                      <a:extLst>
                        <a:ext uri="{9D8B030D-6E8A-4147-A177-3AD203B41FA5}">
                          <a16:colId xmlns:a16="http://schemas.microsoft.com/office/drawing/2014/main" val="782932444"/>
                        </a:ext>
                      </a:extLst>
                    </a:gridCol>
                    <a:gridCol w="1007351">
                      <a:extLst>
                        <a:ext uri="{9D8B030D-6E8A-4147-A177-3AD203B41FA5}">
                          <a16:colId xmlns:a16="http://schemas.microsoft.com/office/drawing/2014/main" val="14226380"/>
                        </a:ext>
                      </a:extLst>
                    </a:gridCol>
                    <a:gridCol w="1415809">
                      <a:extLst>
                        <a:ext uri="{9D8B030D-6E8A-4147-A177-3AD203B41FA5}">
                          <a16:colId xmlns:a16="http://schemas.microsoft.com/office/drawing/2014/main" val="1235372955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1439651003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32394148"/>
                        </a:ext>
                      </a:extLst>
                    </a:gridCol>
                  </a:tblGrid>
                  <a:tr h="39260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 dirty="0"/>
                            <a:t>Factor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20" b="1" dirty="0"/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 dirty="0"/>
                            <a:t>Used For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/>
                            <a:t>Effect on Design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1" dirty="0"/>
                            <a:t>Key Idea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23747737"/>
                      </a:ext>
                    </a:extLst>
                  </a:tr>
                  <a:tr h="68732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Response Modification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  <a:endParaRPr lang="en-US" sz="122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Force design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Reduces forces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“We allow yielding → design for lower forces”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95293350"/>
                      </a:ext>
                    </a:extLst>
                  </a:tr>
                  <a:tr h="49048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Deflection Amplification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0120" t="-219753" r="-419880" b="-1456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Drift calculation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Increases displacements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“Actual drift is larger than elastic result”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49891628"/>
                      </a:ext>
                    </a:extLst>
                  </a:tr>
                  <a:tr h="68732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Overstrength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l-GR" sz="1220" b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Ω₀ </a:t>
                          </a:r>
                          <a:endParaRPr lang="en-US" sz="122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Special components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/>
                            <a:t>Increases forces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20" b="0" dirty="0"/>
                            <a:t>“Some elements must resist full system strength”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289066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15702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C8D0-4301-DA24-00BB-ABF7698B5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E72B8A8A-FE30-7D97-0C70-10E2F7FE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11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55CC5C-758C-CD6C-9A1F-8439422F477D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Overstrength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EE0479-DE51-89E6-6FF5-7679116AC3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608267"/>
              </p:ext>
            </p:extLst>
          </p:nvPr>
        </p:nvGraphicFramePr>
        <p:xfrm>
          <a:off x="685800" y="1066800"/>
          <a:ext cx="7391401" cy="2437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416542981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9628094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213899446"/>
                    </a:ext>
                  </a:extLst>
                </a:gridCol>
                <a:gridCol w="2667001">
                  <a:extLst>
                    <a:ext uri="{9D8B030D-6E8A-4147-A177-3AD203B41FA5}">
                      <a16:colId xmlns:a16="http://schemas.microsoft.com/office/drawing/2014/main" val="3859031584"/>
                    </a:ext>
                  </a:extLst>
                </a:gridCol>
              </a:tblGrid>
              <a:tr h="40421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 b="1" dirty="0"/>
                        <a:t>Structural System</a:t>
                      </a:r>
                      <a:endParaRPr lang="en-US" sz="123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 b="1" dirty="0"/>
                        <a:t>Material</a:t>
                      </a:r>
                      <a:endParaRPr lang="en-US" sz="123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l-GR" sz="123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Ω₀</a:t>
                      </a:r>
                      <a:endParaRPr lang="el-GR" sz="123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 b="1" dirty="0"/>
                        <a:t>Notes</a:t>
                      </a:r>
                      <a:endParaRPr lang="en-US" sz="123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443604"/>
                  </a:ext>
                </a:extLst>
              </a:tr>
              <a:tr h="5083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/>
                        <a:t>Special Moment Frame (SMF)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Steel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/>
                        <a:t>Highly ductile, large reserve strength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238687"/>
                  </a:ext>
                </a:extLst>
              </a:tr>
              <a:tr h="5083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/>
                        <a:t>Intermediate Moment Frame (IMF)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Steel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/>
                        <a:t>Moderate ductility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897496"/>
                  </a:ext>
                </a:extLst>
              </a:tr>
              <a:tr h="5083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/>
                        <a:t>Ordinary Moment Frame (OMF)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Steel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30" dirty="0"/>
                        <a:t>Limited ductility but similar </a:t>
                      </a:r>
                      <a:r>
                        <a:rPr lang="el-GR" sz="1230" b="0" dirty="0"/>
                        <a:t>Ω₀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765954"/>
                  </a:ext>
                </a:extLst>
              </a:tr>
              <a:tr h="5083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/>
                        <a:t>Special Reinforced Concrete Shear Wall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Concrete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3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30" dirty="0"/>
                        <a:t>Good ductility, distributed yielding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363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064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7189A-1F7E-007F-E5D6-896C62450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2E1A4574-E110-B37E-DF14-33C3EE8E2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F3D4B-6978-41D9-12D2-E44414C8AAF2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Amplified Seismic Load &amp; Overstrength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6384C5-C737-44AE-6CAD-59F3652C2E2C}"/>
                  </a:ext>
                </a:extLst>
              </p:cNvPr>
              <p:cNvSpPr txBox="1"/>
              <p:nvPr/>
            </p:nvSpPr>
            <p:spPr>
              <a:xfrm>
                <a:off x="457200" y="913214"/>
                <a:ext cx="3886200" cy="5413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:endParaRPr lang="en-US" sz="1220" i="1" dirty="0"/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Amplified seismic effects for design</a:t>
                </a:r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Combines lateral and vertical loads</a:t>
                </a:r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The amplified seismic load effect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2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1220" dirty="0"/>
                  <a:t> is</a:t>
                </a:r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dirty="0"/>
              </a:p>
              <a:p>
                <a:pPr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220" i="0" smtClean="0"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US" sz="122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en-US" sz="122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22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220" i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22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US" sz="1220" i="0" smtClean="0">
                          <a:latin typeface="Cambria Math" panose="02040503050406030204" pitchFamily="18" charset="0"/>
                        </a:rPr>
                        <m:t>±0.2</m:t>
                      </m:r>
                      <m:sSub>
                        <m:sSubPr>
                          <m:ctrlPr>
                            <a:rPr lang="en-US" sz="122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20" i="0" smtClean="0">
                              <a:latin typeface="Cambria Math" panose="02040503050406030204" pitchFamily="18" charset="0"/>
                            </a:rPr>
                            <m:t>DS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220" i="0" smtClean="0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en-US" sz="1220" dirty="0"/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i="1" dirty="0"/>
              </a:p>
              <a:p>
                <a:pPr lvl="1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2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22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2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220" i="0" smtClean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r>
                  <a:rPr lang="en-US" sz="1220" dirty="0"/>
                  <a:t>verstrength factor (system-dependent)</a:t>
                </a:r>
              </a:p>
              <a:p>
                <a:pPr lvl="1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2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  <m:r>
                      <a:rPr lang="en-US" sz="122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22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sz="1220" dirty="0"/>
                  <a:t>eismic force from analysis (ELF or MRSA)</a:t>
                </a:r>
              </a:p>
              <a:p>
                <a:pPr lvl="1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2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20" i="0" smtClean="0">
                            <a:latin typeface="Cambria Math" panose="02040503050406030204" pitchFamily="18" charset="0"/>
                          </a:rPr>
                          <m:t>DS</m:t>
                        </m:r>
                      </m:sub>
                    </m:sSub>
                    <m:r>
                      <a:rPr lang="en-US" sz="122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220" i="0" smtClean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sz="1220" dirty="0"/>
                  <a:t>esign spectral acceleration (short period)</a:t>
                </a:r>
              </a:p>
              <a:p>
                <a:pPr lvl="1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20" i="0" smtClean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sz="1220" dirty="0"/>
                  <a:t> = Dead load </a:t>
                </a:r>
              </a:p>
              <a:p>
                <a:pPr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endParaRPr lang="en-US" sz="1400" b="1" dirty="0"/>
              </a:p>
              <a:p>
                <a:pPr marL="285750" indent="-285750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When This Equation is Used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Anchorage of components and equipment 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Collector / drag strut design 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Connections between structural elements 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Discontinuous load paths 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Non-ductile or brittle elements</a:t>
                </a:r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dirty="0"/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6384C5-C737-44AE-6CAD-59F3652C2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13214"/>
                <a:ext cx="3886200" cy="54137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837450-9144-1C38-374C-A554E553E122}"/>
              </a:ext>
            </a:extLst>
          </p:cNvPr>
          <p:cNvCxnSpPr>
            <a:cxnSpLocks/>
          </p:cNvCxnSpPr>
          <p:nvPr/>
        </p:nvCxnSpPr>
        <p:spPr>
          <a:xfrm>
            <a:off x="4606047" y="956916"/>
            <a:ext cx="0" cy="5520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8648133-A294-CDC3-FD12-3793151BC8A2}"/>
                  </a:ext>
                </a:extLst>
              </p:cNvPr>
              <p:cNvSpPr txBox="1"/>
              <p:nvPr/>
            </p:nvSpPr>
            <p:spPr>
              <a:xfrm>
                <a:off x="4800598" y="764332"/>
                <a:ext cx="3886200" cy="3226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400" b="1" dirty="0"/>
              </a:p>
              <a:p>
                <a:pPr marL="285750" indent="-285750">
                  <a:spcBef>
                    <a:spcPts val="4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2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220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122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20" i="0"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</m:oMath>
                </a14:m>
                <a:r>
                  <a:rPr lang="en-US" sz="1220" dirty="0"/>
                  <a:t> ≈ Expected peak force during yielding</a:t>
                </a:r>
                <a:endParaRPr lang="en-US" sz="1400" b="1" dirty="0"/>
              </a:p>
              <a:p>
                <a:pPr marL="285750" indent="-285750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220" i="0">
                        <a:latin typeface="Cambria Math" panose="02040503050406030204" pitchFamily="18" charset="0"/>
                      </a:rPr>
                      <m:t>0.2</m:t>
                    </m:r>
                    <m:sSub>
                      <m:sSubPr>
                        <m:ctrlPr>
                          <a:rPr lang="en-US" sz="122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20" i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20" i="0">
                            <a:latin typeface="Cambria Math" panose="02040503050406030204" pitchFamily="18" charset="0"/>
                          </a:rPr>
                          <m:t>DS</m:t>
                        </m:r>
                      </m:sub>
                    </m:sSub>
                    <m:r>
                      <m:rPr>
                        <m:sty m:val="p"/>
                      </m:rPr>
                      <a:rPr lang="en-US" sz="1220" i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sz="1400" dirty="0"/>
                  <a:t>  </a:t>
                </a:r>
                <a:r>
                  <a:rPr lang="en-US" sz="1220" dirty="0"/>
                  <a:t>represents vertical ground motion effect on dead load</a:t>
                </a:r>
              </a:p>
              <a:p>
                <a:pPr marL="285750" indent="-285750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dirty="0"/>
              </a:p>
              <a:p>
                <a:pPr marL="285750" indent="-285750">
                  <a:spcBef>
                    <a:spcPts val="6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Why the sign can be positive or negative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During an earthquake, vertical acceleration can go: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Upward → reduces effective gravity load </a:t>
                </a:r>
              </a:p>
              <a:p>
                <a:pPr marL="742950" lvl="1" indent="-285750">
                  <a:spcBef>
                    <a:spcPts val="6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20" dirty="0"/>
                  <a:t>Downward → increases effective gravity load</a:t>
                </a:r>
              </a:p>
              <a:p>
                <a:pPr marL="285750" indent="-285750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dirty="0"/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2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8648133-A294-CDC3-FD12-3793151BC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598" y="764332"/>
                <a:ext cx="3886200" cy="32260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FFFD26A2-22E2-C899-DEB1-84F6084F54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5222619"/>
                  </p:ext>
                </p:extLst>
              </p:nvPr>
            </p:nvGraphicFramePr>
            <p:xfrm>
              <a:off x="4985328" y="4003313"/>
              <a:ext cx="3733797" cy="133966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12708">
                      <a:extLst>
                        <a:ext uri="{9D8B030D-6E8A-4147-A177-3AD203B41FA5}">
                          <a16:colId xmlns:a16="http://schemas.microsoft.com/office/drawing/2014/main" val="1154112558"/>
                        </a:ext>
                      </a:extLst>
                    </a:gridCol>
                    <a:gridCol w="1449491">
                      <a:extLst>
                        <a:ext uri="{9D8B030D-6E8A-4147-A177-3AD203B41FA5}">
                          <a16:colId xmlns:a16="http://schemas.microsoft.com/office/drawing/2014/main" val="481047136"/>
                        </a:ext>
                      </a:extLst>
                    </a:gridCol>
                    <a:gridCol w="1371598">
                      <a:extLst>
                        <a:ext uri="{9D8B030D-6E8A-4147-A177-3AD203B41FA5}">
                          <a16:colId xmlns:a16="http://schemas.microsoft.com/office/drawing/2014/main" val="1014322929"/>
                        </a:ext>
                      </a:extLst>
                    </a:gridCol>
                  </a:tblGrid>
                  <a:tr h="243257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Case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Physical Meaning</a:t>
                          </a:r>
                          <a:endParaRPr lang="en-US" sz="1200" b="1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Typical Concern</a:t>
                          </a:r>
                          <a:endParaRPr lang="en-US" sz="1200" b="1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22903003"/>
                      </a:ext>
                    </a:extLst>
                  </a:tr>
                  <a:tr h="36488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+</a:t>
                          </a:r>
                          <a14:m>
                            <m:oMath xmlns:m="http://schemas.openxmlformats.org/officeDocument/2006/math">
                              <m:r>
                                <a:rPr lang="en-US" sz="1200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𝐷𝑆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oMath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Heavier structure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Strength, compression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03674616"/>
                      </a:ext>
                    </a:extLst>
                  </a:tr>
                  <a:tr h="60814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−</a:t>
                          </a:r>
                          <a14:m>
                            <m:oMath xmlns:m="http://schemas.openxmlformats.org/officeDocument/2006/math">
                              <m:r>
                                <a:rPr lang="en-US" sz="1200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𝐷𝑆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oMath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Lighter structure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Uplift, overturning, anchorage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7560730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FFFD26A2-22E2-C899-DEB1-84F6084F54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5222619"/>
                  </p:ext>
                </p:extLst>
              </p:nvPr>
            </p:nvGraphicFramePr>
            <p:xfrm>
              <a:off x="4985328" y="4003313"/>
              <a:ext cx="3733797" cy="133966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12708">
                      <a:extLst>
                        <a:ext uri="{9D8B030D-6E8A-4147-A177-3AD203B41FA5}">
                          <a16:colId xmlns:a16="http://schemas.microsoft.com/office/drawing/2014/main" val="1154112558"/>
                        </a:ext>
                      </a:extLst>
                    </a:gridCol>
                    <a:gridCol w="1449491">
                      <a:extLst>
                        <a:ext uri="{9D8B030D-6E8A-4147-A177-3AD203B41FA5}">
                          <a16:colId xmlns:a16="http://schemas.microsoft.com/office/drawing/2014/main" val="481047136"/>
                        </a:ext>
                      </a:extLst>
                    </a:gridCol>
                    <a:gridCol w="1371598">
                      <a:extLst>
                        <a:ext uri="{9D8B030D-6E8A-4147-A177-3AD203B41FA5}">
                          <a16:colId xmlns:a16="http://schemas.microsoft.com/office/drawing/2014/main" val="1014322929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Case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Physical Meaning</a:t>
                          </a:r>
                          <a:endParaRPr lang="en-US" sz="1200" b="1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Typical Concern</a:t>
                          </a:r>
                          <a:endParaRPr lang="en-US" sz="1200" b="1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22903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67" t="-60526" r="-310667" b="-13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Heavier structure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</a:rPr>
                            <a:t>Strength, compression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03674616"/>
                      </a:ext>
                    </a:extLst>
                  </a:tr>
                  <a:tr h="6081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67" t="-122000" r="-310667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Lighter structure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</a:rPr>
                            <a:t>Uplift, overturning, anchorage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756073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4749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FF651CA5-2B9A-86B3-D6AE-93C312675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488B93-5992-8E6A-F093-AC500604A9DD}"/>
              </a:ext>
            </a:extLst>
          </p:cNvPr>
          <p:cNvSpPr txBox="1"/>
          <p:nvPr/>
        </p:nvSpPr>
        <p:spPr>
          <a:xfrm>
            <a:off x="533400" y="304800"/>
            <a:ext cx="4570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Load Amplification Notes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33400" y="990600"/>
                <a:ext cx="7955280" cy="36317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205740" indent="-1714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b="1" dirty="0">
                    <a:solidFill>
                      <a:srgbClr val="000000"/>
                    </a:solidFill>
                    <a:latin typeface="Calibri"/>
                  </a:rPr>
                  <a:t>Design Implication</a:t>
                </a:r>
              </a:p>
              <a:p>
                <a:pPr marL="205740" indent="-1714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Ductile elements  →  designed for reduced forces  (use </a:t>
                </a:r>
                <a:r>
                  <a:rPr sz="13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)</a:t>
                </a:r>
              </a:p>
              <a:p>
                <a:pPr marL="205740" indent="-1714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Brittle/critical elements  →  designed for amplified forces  (use </a:t>
                </a:r>
                <a:r>
                  <a:rPr sz="13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Ω</a:t>
                </a:r>
                <a:r>
                  <a:rPr sz="130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)</a:t>
                </a:r>
              </a:p>
              <a:p>
                <a:pPr marL="205740" indent="-1714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Even though we design using</a:t>
                </a:r>
                <a:r>
                  <a:rPr lang="en-US" sz="1300" dirty="0">
                    <a:solidFill>
                      <a:srgbClr val="000000"/>
                    </a:solidFill>
                    <a:latin typeface="Calibri"/>
                  </a:rPr>
                  <a:t> base shear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: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V  =  [ S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DS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  / (R / I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e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) ]  W</a:t>
                </a:r>
              </a:p>
              <a:p>
                <a:pPr marL="205740" indent="-1714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The structure can actually develop:</a:t>
                </a:r>
              </a:p>
              <a:p>
                <a:pPr algn="ctr">
                  <a:spcBef>
                    <a:spcPts val="600"/>
                  </a:spcBef>
                  <a:spcAft>
                    <a:spcPts val="1200"/>
                  </a:spcAft>
                </a:pP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V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max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  ≈  Ω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0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 V</a:t>
                </a:r>
              </a:p>
              <a:p>
                <a:pPr marL="205740" indent="-171450">
                  <a:spcBef>
                    <a:spcPts val="6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Ω</a:t>
                </a:r>
                <a:r>
                  <a:rPr sz="130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0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is applied only to the horizontal seismic load effect </a:t>
                </a:r>
                <a:r>
                  <a:rPr sz="13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sz="130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, not to gravity loads</a:t>
                </a:r>
                <a:endParaRPr lang="en-US" sz="1300" dirty="0">
                  <a:solidFill>
                    <a:srgbClr val="000000"/>
                  </a:solidFill>
                  <a:latin typeface="Calibri"/>
                </a:endParaRPr>
              </a:p>
              <a:p>
                <a:pPr marL="205740" indent="-171450">
                  <a:spcBef>
                    <a:spcPts val="6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lang="en-US" sz="1400" dirty="0"/>
                  <a:t>The horizontal seismic load effect including overstrength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mh</m:t>
                        </m:r>
                      </m:sub>
                    </m:sSub>
                  </m:oMath>
                </a14:m>
                <a:endParaRPr sz="1300" dirty="0">
                  <a:solidFill>
                    <a:srgbClr val="000000"/>
                  </a:solidFill>
                  <a:latin typeface="Calibri"/>
                </a:endParaRPr>
              </a:p>
              <a:p>
                <a:pPr algn="ctr">
                  <a:spcBef>
                    <a:spcPts val="6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 i="1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i="1">
                            <a:latin typeface="Cambria Math" panose="02040503050406030204" pitchFamily="18" charset="0"/>
                          </a:rPr>
                          <m:t>mh</m:t>
                        </m:r>
                      </m:sub>
                    </m:sSub>
                  </m:oMath>
                </a14:m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 =  Ω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0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 Q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E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          (ASCE 7 §12.4.3)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990600"/>
                <a:ext cx="7955280" cy="3631763"/>
              </a:xfrm>
              <a:prstGeom prst="rect">
                <a:avLst/>
              </a:prstGeom>
              <a:blipFill>
                <a:blip r:embed="rId3"/>
                <a:stretch>
                  <a:fillRect l="-613" t="-1513" b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321384"/>
      </p:ext>
    </p:extLst>
  </p:cSld>
  <p:clrMapOvr>
    <a:masterClrMapping/>
  </p:clrMapOvr>
  <p:transition spd="slow" advTm="1227576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FF651CA5-2B9A-86B3-D6AE-93C312675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488B93-5992-8E6A-F093-AC500604A9DD}"/>
              </a:ext>
            </a:extLst>
          </p:cNvPr>
          <p:cNvSpPr txBox="1"/>
          <p:nvPr/>
        </p:nvSpPr>
        <p:spPr>
          <a:xfrm>
            <a:off x="381000" y="304800"/>
            <a:ext cx="4570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Load Amplification Notes (cont)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57200" y="914400"/>
                <a:ext cx="7955280" cy="123110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205740" indent="-171450">
                  <a:spcBef>
                    <a:spcPts val="500"/>
                  </a:spcBef>
                  <a:spcAft>
                    <a:spcPts val="5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b="1" dirty="0">
                    <a:solidFill>
                      <a:srgbClr val="000000"/>
                    </a:solidFill>
                    <a:latin typeface="Calibri"/>
                  </a:rPr>
                  <a:t>Basic load combination for strength design with overstrength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 (ASCE 7 §2.3.6, Combination 6):</a:t>
                </a:r>
              </a:p>
              <a:p>
                <a:pPr algn="ctr">
                  <a:spcBef>
                    <a:spcPts val="500"/>
                  </a:spcBef>
                  <a:spcAft>
                    <a:spcPts val="500"/>
                  </a:spcAft>
                </a:pP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(1.2 + 0.2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S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DS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)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D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 +  Ω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0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Q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E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 + 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L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 +  0.2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S</a:t>
                </a:r>
              </a:p>
              <a:p>
                <a:pPr marL="205740" indent="-171450">
                  <a:spcBef>
                    <a:spcPts val="500"/>
                  </a:spcBef>
                  <a:spcAft>
                    <a:spcPts val="5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The 0.2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S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DS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D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term is the vertical effect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E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v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, not amplified</a:t>
                </a:r>
              </a:p>
              <a:p>
                <a:pPr marL="205740" indent="-171450">
                  <a:spcBef>
                    <a:spcPts val="500"/>
                  </a:spcBef>
                  <a:spcAft>
                    <a:spcPts val="500"/>
                  </a:spcAft>
                  <a:buClr>
                    <a:srgbClr val="006699"/>
                  </a:buClr>
                  <a:buSzPct val="80000"/>
                  <a:buFont typeface="Arial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i="1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1">
                            <a:latin typeface="Cambria Math" panose="02040503050406030204" pitchFamily="18" charset="0"/>
                          </a:rPr>
                          <m:t>mh</m:t>
                        </m:r>
                      </m:sub>
                    </m:sSub>
                  </m:oMath>
                </a14:m>
                <a:r>
                  <a:rPr lang="ar-AE" sz="1600" dirty="0">
                    <a:solidFill>
                      <a:srgbClr val="000000"/>
                    </a:solidFill>
                    <a:latin typeface="Cambria"/>
                  </a:rPr>
                  <a:t> 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= Ω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0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</a:t>
                </a:r>
                <a:r>
                  <a:rPr sz="1300" dirty="0">
                    <a:solidFill>
                      <a:srgbClr val="000000"/>
                    </a:solidFill>
                    <a:latin typeface="Cambria"/>
                  </a:rPr>
                  <a:t>Q</a:t>
                </a:r>
                <a:r>
                  <a:rPr sz="1300" baseline="-25000" dirty="0">
                    <a:solidFill>
                      <a:srgbClr val="000000"/>
                    </a:solidFill>
                    <a:latin typeface="Cambria"/>
                  </a:rPr>
                  <a:t>E</a:t>
                </a:r>
                <a:r>
                  <a:rPr sz="1300" dirty="0">
                    <a:solidFill>
                      <a:srgbClr val="000000"/>
                    </a:solidFill>
                    <a:latin typeface="Calibri"/>
                  </a:rPr>
                  <a:t> need not exceed the force the yielding system can actually deliver  (capacity limit</a:t>
                </a:r>
                <a:r>
                  <a:rPr sz="1125" dirty="0">
                    <a:solidFill>
                      <a:srgbClr val="000000"/>
                    </a:solidFill>
                    <a:latin typeface="Calibri"/>
                  </a:rPr>
                  <a:t>)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14400"/>
                <a:ext cx="7955280" cy="1231106"/>
              </a:xfrm>
              <a:prstGeom prst="rect">
                <a:avLst/>
              </a:prstGeom>
              <a:blipFill>
                <a:blip r:embed="rId3"/>
                <a:stretch>
                  <a:fillRect l="-536" t="-3960"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1192028"/>
                  </p:ext>
                </p:extLst>
              </p:nvPr>
            </p:nvGraphicFramePr>
            <p:xfrm>
              <a:off x="525780" y="2592989"/>
              <a:ext cx="8092439" cy="33875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76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231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464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69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Symbol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Name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 dirty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Definition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 dirty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ASCE 7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Dead load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Self-weight of structure and permanent attachments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Ch. 3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L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Live load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Occupancy load;  factor may be 0.5 where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L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o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≤ 100 psf (except garages and assembly areas)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Ch. 4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Snow load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Design snow load on the roof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Ch. 7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DS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Design short-period spectral acceleration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5%-damped design spectral response acceleration at short periods (g); 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DS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= ⅔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MS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§11.4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Q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Horizontal seismic force effect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Member force (moment, shear, axial) from elastic analysis under the design lateral forces derived from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V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§12.4.2.1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v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Vertical seismic load effect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v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= 0.2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DS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;  accounts for vertical ground acceleration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§12.4.2.2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Ω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0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Overstrength factor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Ratio of actual system strength to design strength;  depends on the seismic force-resisting system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Table 12.2-1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30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300" i="1">
                                      <a:latin typeface="Cambria Math" panose="02040503050406030204" pitchFamily="18" charset="0"/>
                                    </a:rPr>
                                    <m:t>mh</m:t>
                                  </m:r>
                                </m:sub>
                              </m:sSub>
                            </m:oMath>
                          </a14:m>
                          <a:r>
                            <a:rPr lang="ar-AE" sz="130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 </a:t>
                          </a:r>
                          <a:endParaRPr sz="1300" b="0" i="0" baseline="-25000" dirty="0">
                            <a:solidFill>
                              <a:srgbClr val="000000"/>
                            </a:solidFill>
                            <a:latin typeface="Cambria"/>
                          </a:endParaRP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Horizontal seismic load effect including overstrength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50" i="1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250" i="1">
                                      <a:latin typeface="Cambria Math" panose="02040503050406030204" pitchFamily="18" charset="0"/>
                                    </a:rPr>
                                    <m:t>mh</m:t>
                                  </m:r>
                                </m:sub>
                              </m:sSub>
                            </m:oMath>
                          </a14:m>
                          <a:r>
                            <a:rPr lang="ar-AE" sz="160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 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= Ω</a:t>
                          </a:r>
                          <a:r>
                            <a:rPr sz="1250" b="0" i="0" baseline="-2500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0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Q</a:t>
                          </a:r>
                          <a:r>
                            <a:rPr sz="1250" b="0" i="0" baseline="-2500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;  replaces 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250" b="0" i="0" baseline="-2500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h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= ρ 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Q</a:t>
                          </a:r>
                          <a:r>
                            <a:rPr sz="1250" b="0" i="0" baseline="-25000" dirty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in the overstrength combinations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§12.4.3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1192028"/>
                  </p:ext>
                </p:extLst>
              </p:nvPr>
            </p:nvGraphicFramePr>
            <p:xfrm>
              <a:off x="525780" y="2592989"/>
              <a:ext cx="8092439" cy="33875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76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231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464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69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Symbol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Name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 dirty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Definition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50" b="1" i="0" dirty="0">
                              <a:solidFill>
                                <a:srgbClr val="FFFFFF"/>
                              </a:solidFill>
                              <a:latin typeface="Calibri"/>
                            </a:rPr>
                            <a:t>ASCE 7</a:t>
                          </a:r>
                        </a:p>
                      </a:txBody>
                      <a:tcPr marL="54864" marR="54864" marT="17145" marB="17145" anchor="ctr">
                        <a:solidFill>
                          <a:srgbClr val="00669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Dead load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Self-weight of structure and permanent attachments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Ch. 3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L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Live load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Occupancy load;  factor may be 0.5 where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L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o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≤ 100 psf (except garages and assembly areas)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Ch. 4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Snow load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Design snow load on the roof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Ch. 7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DS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Design short-period spectral acceleration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5%-damped design spectral response acceleration at short periods (g); 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DS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= ⅔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MS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§11.4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Q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Horizontal seismic force effect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Member force (moment, shear, axial) from elastic analysis under the design lateral forces derived from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V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§12.4.2.1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83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v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Vertical seismic load effect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E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v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= 0.2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S</a:t>
                          </a:r>
                          <a:r>
                            <a:rPr sz="125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DS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 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D</a:t>
                          </a:r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;  accounts for vertical ground acceleration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§12.4.2.2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Ω</a:t>
                          </a:r>
                          <a:r>
                            <a:rPr sz="1300" b="0" i="0" baseline="-25000">
                              <a:solidFill>
                                <a:srgbClr val="000000"/>
                              </a:solidFill>
                              <a:latin typeface="Cambria"/>
                            </a:rPr>
                            <a:t>0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Overstrength factor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Ratio of actual system strength to design strength;  depends on the seismic force-resisting system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Table 12.2-1</a:t>
                          </a:r>
                        </a:p>
                      </a:txBody>
                      <a:tcPr marL="54864" marR="54864" marT="17145" marB="17145">
                        <a:solidFill>
                          <a:srgbClr val="EEF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308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864" marR="54864" marT="17145" marB="17145">
                        <a:blipFill>
                          <a:blip r:embed="rId4"/>
                          <a:stretch>
                            <a:fillRect l="-877" t="-685915" r="-1068421" b="-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Horizontal seismic load effect including overstrength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864" marR="54864" marT="17145" marB="17145">
                        <a:blipFill>
                          <a:blip r:embed="rId4"/>
                          <a:stretch>
                            <a:fillRect l="-60982" t="-685915" r="-20873" b="-14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sz="1250" b="0" i="0" dirty="0">
                              <a:solidFill>
                                <a:srgbClr val="000000"/>
                              </a:solidFill>
                              <a:latin typeface="Calibri"/>
                            </a:rPr>
                            <a:t>§12.4.3</a:t>
                          </a:r>
                        </a:p>
                      </a:txBody>
                      <a:tcPr marL="54864" marR="54864" marT="17145" marB="1714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02593047"/>
      </p:ext>
    </p:extLst>
  </p:cSld>
  <p:clrMapOvr>
    <a:masterClrMapping/>
  </p:clrMapOvr>
  <p:transition spd="slow" advTm="1227576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819AA-684A-189B-5C4B-5456371C2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2D73CB57-46C6-B4AC-E031-886161D2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15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CD85D4-AEA5-8FEC-AD7C-1463605FE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54" y="609600"/>
            <a:ext cx="8811292" cy="513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56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953A-F816-C2A5-E23C-DB299B9FE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6759DA4F-3112-906C-1DD0-5F3BA6FDA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16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354BE-E58A-FA4B-8569-F309783E9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26" y="381000"/>
            <a:ext cx="8638548" cy="517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6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904B-70AD-CD07-AD81-E92617DFA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27F55F24-F2DF-B375-B80A-247B617C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17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B651CB-AB3E-80F6-43B6-F180026FECAF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  <a:cs typeface="Arial" pitchFamily="34" charset="0"/>
              </a:rPr>
              <a:t>Definitions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22E7BC-4DF2-D2CB-E049-1555C5DBC765}"/>
              </a:ext>
            </a:extLst>
          </p:cNvPr>
          <p:cNvSpPr txBox="1"/>
          <p:nvPr/>
        </p:nvSpPr>
        <p:spPr>
          <a:xfrm>
            <a:off x="381000" y="914400"/>
            <a:ext cx="6656773" cy="5060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Connection detailing (MOST important)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Weld size and quality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Bolt configuration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Continuity plates, doubler plates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Prequalified connection type 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</a:pPr>
            <a:endParaRPr lang="en-US" sz="125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Ductility capacity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How much plastic rotation the connection can sustain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Typical expectations:</a:t>
            </a:r>
          </a:p>
          <a:p>
            <a:pPr lvl="2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</a:pPr>
            <a:r>
              <a:rPr lang="en-US" sz="1250" dirty="0"/>
              <a:t>OMF → minimal ductility  </a:t>
            </a:r>
            <a:br>
              <a:rPr lang="en-US" sz="1250" dirty="0"/>
            </a:br>
            <a:r>
              <a:rPr lang="en-US" sz="1250" dirty="0"/>
              <a:t>IMF → moderate ductility  </a:t>
            </a:r>
            <a:br>
              <a:rPr lang="en-US" sz="1250" dirty="0"/>
            </a:br>
            <a:r>
              <a:rPr lang="en-US" sz="1250" dirty="0"/>
              <a:t>SMF → high ductility (large rotations)</a:t>
            </a:r>
            <a:br>
              <a:rPr lang="en-US" sz="1250" dirty="0"/>
            </a:br>
            <a:endParaRPr lang="en-US" sz="125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Design philosophy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Where yielding occurs (beam vs column vs connection)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Strong-column / weak-beam enforcement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Overstrength considerations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8716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F48EA-AA1C-91EA-5F9E-77FEB8CD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8E82E89-1B72-E217-F8B2-A7079C92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18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89BD78-1436-7078-D317-16979A29BE39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Steel Moment Frames (SMF / IMF / OMF)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19002-DAF9-514E-A9F6-7CB26AE02507}"/>
              </a:ext>
            </a:extLst>
          </p:cNvPr>
          <p:cNvSpPr txBox="1"/>
          <p:nvPr/>
        </p:nvSpPr>
        <p:spPr>
          <a:xfrm>
            <a:off x="838200" y="1078356"/>
            <a:ext cx="6656773" cy="470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6699"/>
              </a:buClr>
              <a:buSzPct val="80000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Ordinary OMF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No special seismic detailing requirements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Standard AISC 360 design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Not intended for significant inelastic behavior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Intermediate IMF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Moderate detailing requirements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Some limits on member proportions and connections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Limited plastic rotation capacity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Special SMF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Extensive seismic detailing per AISC 341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Strong-column / weak-beam enforced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Strict limits on width-thickness ratios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Lateral bracing and panel zone requirements</a:t>
            </a:r>
          </a:p>
        </p:txBody>
      </p:sp>
    </p:spTree>
    <p:extLst>
      <p:ext uri="{BB962C8B-B14F-4D97-AF65-F5344CB8AC3E}">
        <p14:creationId xmlns:p14="http://schemas.microsoft.com/office/powerpoint/2010/main" val="3496256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5BF9B-F69B-84BA-9DC4-AEAE4C52A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A6B3DC23-2CBB-A605-C0FC-5D2E5B85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19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75A26D-F63A-3477-9E77-AFCECDB5BC3D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</a:rPr>
              <a:t>Seismic Connection Details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7E9A0B-C3DD-4A42-D683-C66FD6AC9E60}"/>
              </a:ext>
            </a:extLst>
          </p:cNvPr>
          <p:cNvSpPr txBox="1"/>
          <p:nvPr/>
        </p:nvSpPr>
        <p:spPr>
          <a:xfrm>
            <a:off x="1143000" y="5871602"/>
            <a:ext cx="6656773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6699"/>
              </a:buClr>
              <a:buSzPct val="80000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/>
              <a:t>https://www.wbdg.org/resources/hazard-specific-building-resilience-considerations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43AB4-CDBC-5923-6E4A-680CBD9A6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81" y="1190464"/>
            <a:ext cx="4114286" cy="10857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C34D5A-1F2C-F9E0-C4E4-D83A17C8B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119" y="3451934"/>
            <a:ext cx="4019048" cy="1371429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83B19A2-B9F7-6A96-2F09-667B2473D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646752"/>
              </p:ext>
            </p:extLst>
          </p:nvPr>
        </p:nvGraphicFramePr>
        <p:xfrm>
          <a:off x="1433053" y="2461102"/>
          <a:ext cx="4281947" cy="640080"/>
        </p:xfrm>
        <a:graphic>
          <a:graphicData uri="http://schemas.openxmlformats.org/drawingml/2006/table">
            <a:tbl>
              <a:tblPr/>
              <a:tblGrid>
                <a:gridCol w="1043629">
                  <a:extLst>
                    <a:ext uri="{9D8B030D-6E8A-4147-A177-3AD203B41FA5}">
                      <a16:colId xmlns:a16="http://schemas.microsoft.com/office/drawing/2014/main" val="4010098615"/>
                    </a:ext>
                  </a:extLst>
                </a:gridCol>
                <a:gridCol w="1525120">
                  <a:extLst>
                    <a:ext uri="{9D8B030D-6E8A-4147-A177-3AD203B41FA5}">
                      <a16:colId xmlns:a16="http://schemas.microsoft.com/office/drawing/2014/main" val="2347237934"/>
                    </a:ext>
                  </a:extLst>
                </a:gridCol>
                <a:gridCol w="1713198">
                  <a:extLst>
                    <a:ext uri="{9D8B030D-6E8A-4147-A177-3AD203B41FA5}">
                      <a16:colId xmlns:a16="http://schemas.microsoft.com/office/drawing/2014/main" val="1820677022"/>
                    </a:ext>
                  </a:extLst>
                </a:gridCol>
              </a:tblGrid>
              <a:tr h="3727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Welded Flange (OMF)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Welded Flange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Plate</a:t>
                      </a:r>
                    </a:p>
                    <a:p>
                      <a:pPr algn="ctr">
                        <a:buNone/>
                      </a:pPr>
                      <a:r>
                        <a:rPr lang="en-US" sz="1200" b="0" dirty="0"/>
                        <a:t>(OMF, IMF, SMF)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Free Flange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(OMF, IMF, SMF)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45560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DD88563-08DD-BFE2-A204-172B6663E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136932"/>
              </p:ext>
            </p:extLst>
          </p:nvPr>
        </p:nvGraphicFramePr>
        <p:xfrm>
          <a:off x="1499882" y="5052427"/>
          <a:ext cx="4389810" cy="640080"/>
        </p:xfrm>
        <a:graphic>
          <a:graphicData uri="http://schemas.openxmlformats.org/drawingml/2006/table">
            <a:tbl>
              <a:tblPr/>
              <a:tblGrid>
                <a:gridCol w="1243318">
                  <a:extLst>
                    <a:ext uri="{9D8B030D-6E8A-4147-A177-3AD203B41FA5}">
                      <a16:colId xmlns:a16="http://schemas.microsoft.com/office/drawing/2014/main" val="4010098615"/>
                    </a:ext>
                  </a:extLst>
                </a:gridCol>
                <a:gridCol w="1390138">
                  <a:extLst>
                    <a:ext uri="{9D8B030D-6E8A-4147-A177-3AD203B41FA5}">
                      <a16:colId xmlns:a16="http://schemas.microsoft.com/office/drawing/2014/main" val="2347237934"/>
                    </a:ext>
                  </a:extLst>
                </a:gridCol>
                <a:gridCol w="1756354">
                  <a:extLst>
                    <a:ext uri="{9D8B030D-6E8A-4147-A177-3AD203B41FA5}">
                      <a16:colId xmlns:a16="http://schemas.microsoft.com/office/drawing/2014/main" val="1820677022"/>
                    </a:ext>
                  </a:extLst>
                </a:gridCol>
              </a:tblGrid>
              <a:tr h="3727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Reduced Beam Section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(IMF, SMF)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Bolted End Plate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(IMF, SMF)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Bolted End Flange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(OMF, IMF, SMF)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455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063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DD9FA-A21C-B0BB-6E00-41C4D8A28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9054E86-EB6B-217C-C7F4-E5099145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20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455EE5-6714-B1DE-EFDE-C6CD92B67840}"/>
              </a:ext>
            </a:extLst>
          </p:cNvPr>
          <p:cNvSpPr/>
          <p:nvPr/>
        </p:nvSpPr>
        <p:spPr>
          <a:xfrm>
            <a:off x="457200" y="351252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006699"/>
                </a:solidFill>
                <a:cs typeface="Arial" pitchFamily="34" charset="0"/>
              </a:rPr>
              <a:t>Prequalified Connections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49AEED-EB5B-0293-CF2B-337DD36CA8B1}"/>
              </a:ext>
            </a:extLst>
          </p:cNvPr>
          <p:cNvSpPr txBox="1"/>
          <p:nvPr/>
        </p:nvSpPr>
        <p:spPr>
          <a:xfrm>
            <a:off x="685800" y="990600"/>
            <a:ext cx="7086600" cy="4367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6699"/>
              </a:buClr>
              <a:buSzPct val="80000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Connections must be stronger than the beams they connect—so the structure yields where we want it to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Prequalified connections are experimentally validated beam-column connections used in seismic design to ensure ductile behavior and reliable performance in moment frames.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Used primarily in: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SMF (Special Moment Frames)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IMF (Intermediate Moment Frames) </a:t>
            </a:r>
          </a:p>
          <a:p>
            <a:br>
              <a:rPr lang="en-US" sz="1300" dirty="0"/>
            </a:br>
            <a:endParaRPr lang="en-US" sz="1300" dirty="0"/>
          </a:p>
          <a:p>
            <a:pPr marL="285750" indent="-285750"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Common Prequalified Connection Types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RBS (Reduced Beam Section)</a:t>
            </a:r>
            <a:br>
              <a:rPr lang="en-US" sz="1300" dirty="0"/>
            </a:br>
            <a:r>
              <a:rPr lang="en-US" sz="1300" dirty="0"/>
              <a:t>→ Beam flange is intentionally weakened to force yielding away from the column face 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Bolted End-Plate Connections</a:t>
            </a:r>
            <a:br>
              <a:rPr lang="en-US" sz="1300" dirty="0"/>
            </a:br>
            <a:r>
              <a:rPr lang="en-US" sz="1300" dirty="0"/>
              <a:t>→ Uses bolted plates to connect beam flanges to column, enabling controlled rotation 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WUF-W (Welded Unreinforced Flange – Bolted Web)</a:t>
            </a:r>
            <a:br>
              <a:rPr lang="en-US" sz="1300" dirty="0"/>
            </a:br>
            <a:r>
              <a:rPr lang="en-US" sz="1300" dirty="0"/>
              <a:t>→ Flanges welded, web bolted for constructability and performance</a:t>
            </a:r>
          </a:p>
        </p:txBody>
      </p:sp>
    </p:spTree>
    <p:extLst>
      <p:ext uri="{BB962C8B-B14F-4D97-AF65-F5344CB8AC3E}">
        <p14:creationId xmlns:p14="http://schemas.microsoft.com/office/powerpoint/2010/main" val="3721840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A6958-50ED-7229-C11E-BD98B58C9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381FF82A-F77F-0D33-B6A1-DCD8FB939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21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B28C4D-7006-9C1D-FEAF-BF9FC0F259E3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Hysteresis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CEBE27-72EB-7402-2E50-489159643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916942"/>
              </p:ext>
            </p:extLst>
          </p:nvPr>
        </p:nvGraphicFramePr>
        <p:xfrm>
          <a:off x="1295400" y="1905000"/>
          <a:ext cx="60960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66759429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238671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2532378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68100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/>
                        <a:t>System Type</a:t>
                      </a:r>
                      <a:endParaRPr lang="en-US" sz="125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/>
                        <a:t>Hysteresis Behavior</a:t>
                      </a:r>
                      <a:endParaRPr lang="en-US" sz="125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 dirty="0"/>
                        <a:t>Energy Dissipation</a:t>
                      </a:r>
                      <a:endParaRPr lang="en-US" sz="12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/>
                        <a:t>Seismic Performance</a:t>
                      </a:r>
                      <a:endParaRPr lang="en-US" sz="125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34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OMF (Ordinary)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Narrow loops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Limited ductility, higher forces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43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IMF (Intermediate)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Moderate loops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Moderate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Balanced performance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76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/>
                        <a:t>SMF (Special)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dirty="0"/>
                        <a:t>Wide, stable loops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dirty="0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dirty="0"/>
                        <a:t>Excellent ductility, reduced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309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574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96C71-0175-9A35-A89E-3F68D546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05B9EB4-E695-4516-C7E5-D4BCAF249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01157F-CD00-4691-63A4-69C07049763C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Hysteresis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CDEA88-78D0-2592-6416-003EE59C8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66800"/>
            <a:ext cx="5334000" cy="4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58B352-A0B4-32EF-B1EE-498839131AF7}"/>
              </a:ext>
            </a:extLst>
          </p:cNvPr>
          <p:cNvSpPr txBox="1"/>
          <p:nvPr/>
        </p:nvSpPr>
        <p:spPr>
          <a:xfrm>
            <a:off x="5486400" y="1676400"/>
            <a:ext cx="3276600" cy="344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Ductility vs Strength Tradeoff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OMF (R=3): High force, limited deformation capacity 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IMF (R=5): Balanced strength and ductility 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SMF (R=8): Lower force demand, large deformation capacity</a:t>
            </a:r>
          </a:p>
          <a:p>
            <a:pPr marL="285750" indent="-285750">
              <a:spcBef>
                <a:spcPts val="12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Design Philosophy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SMF → “Deform and survive” 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OMF → “Stay elastic or fail” 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IMF → Hybrid approach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00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0AD85-5382-F77C-B0CA-7516B21DB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C4AD7077-4136-4134-7607-E2522A4A8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23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EDD7DC-8E71-F51F-EAAB-4FE419CEAE7E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Beam Geometry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075789-688A-03B7-11FD-E6805159CBCE}"/>
              </a:ext>
            </a:extLst>
          </p:cNvPr>
          <p:cNvSpPr txBox="1"/>
          <p:nvPr/>
        </p:nvSpPr>
        <p:spPr>
          <a:xfrm>
            <a:off x="3761313" y="3886200"/>
            <a:ext cx="4191000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</a:pPr>
            <a:endParaRPr lang="en-US" sz="1400" dirty="0"/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In typical steel framing practice, a shear tab (single-plate shear connection) is: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Welded to the supporting member (usually a column flange or girder web)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Bolted to the supported beam web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This is the standard connection used in many moment-frame and gravity-frame buildings</a:t>
            </a:r>
          </a:p>
          <a:p>
            <a:pPr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</a:pPr>
            <a:endParaRPr lang="en-US" sz="1250" dirty="0"/>
          </a:p>
        </p:txBody>
      </p:sp>
      <p:pic>
        <p:nvPicPr>
          <p:cNvPr id="4" name="Picture 3" descr="W Beams For Sale, Wide Flange Beam Suppliers, Wide Flange Beam Manufacturers">
            <a:extLst>
              <a:ext uri="{FF2B5EF4-FFF2-40B4-BE49-F238E27FC236}">
                <a16:creationId xmlns:a16="http://schemas.microsoft.com/office/drawing/2014/main" id="{0F5C6811-F9C5-0038-94BC-BB7E419C8E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98" y="1543249"/>
            <a:ext cx="1785802" cy="11021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81D903-55C9-938C-8813-5A7912559D76}"/>
              </a:ext>
            </a:extLst>
          </p:cNvPr>
          <p:cNvSpPr txBox="1"/>
          <p:nvPr/>
        </p:nvSpPr>
        <p:spPr>
          <a:xfrm>
            <a:off x="1752600" y="1007390"/>
            <a:ext cx="2985654" cy="31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prstClr val="black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Wide Flange Beam</a:t>
            </a:r>
            <a:endParaRPr lang="en-US" sz="145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Sectional properties of I-beam">
            <a:extLst>
              <a:ext uri="{FF2B5EF4-FFF2-40B4-BE49-F238E27FC236}">
                <a16:creationId xmlns:a16="http://schemas.microsoft.com/office/drawing/2014/main" id="{63C57F13-243C-06B0-E5AC-3B8AE9F9F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0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RISA | Connection Types">
            <a:extLst>
              <a:ext uri="{FF2B5EF4-FFF2-40B4-BE49-F238E27FC236}">
                <a16:creationId xmlns:a16="http://schemas.microsoft.com/office/drawing/2014/main" id="{F2210ACC-2BAD-7641-2C9E-454E3FD0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4" y="3687487"/>
            <a:ext cx="2494285" cy="217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60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322A-8EAB-83CE-D5F3-D1AD5DF78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C855492-8E4B-BAB7-E22D-F4C440A7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24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5CD93-CD22-EBDB-275D-B17FD6E26B34}"/>
              </a:ext>
            </a:extLst>
          </p:cNvPr>
          <p:cNvSpPr/>
          <p:nvPr/>
        </p:nvSpPr>
        <p:spPr>
          <a:xfrm>
            <a:off x="4343177" y="533400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ASTM A992 Structural Steel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32D0C6-A002-1D22-7AE7-837871C69C90}"/>
              </a:ext>
            </a:extLst>
          </p:cNvPr>
          <p:cNvSpPr txBox="1"/>
          <p:nvPr/>
        </p:nvSpPr>
        <p:spPr>
          <a:xfrm>
            <a:off x="4114354" y="1216057"/>
            <a:ext cx="4572446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A992 is the dominant steel used today for wide-flange beams and columns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A992 has been </a:t>
            </a:r>
            <a:r>
              <a:rPr lang="en-US" sz="1250" dirty="0">
                <a:solidFill>
                  <a:srgbClr val="333333"/>
                </a:solidFill>
              </a:rPr>
              <a:t>Mandatory since AISC 341-02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333333"/>
                </a:solidFill>
              </a:rPr>
              <a:t>A36 no longer permitted for seismic moment frames</a:t>
            </a:r>
            <a:endParaRPr lang="en-US" sz="1250" dirty="0"/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A992 has better ductility for seismic design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333333"/>
                </a:solidFill>
              </a:rPr>
              <a:t>A992’s Fy/Fu ≤ 0.85 cap ensures meaningful strain hardening before fracture — critical for ductile seismic behavior</a:t>
            </a:r>
            <a:endParaRPr lang="en-US" sz="1250" dirty="0"/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Improved weldability compared with older steels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Controlled chemistry and toughness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492B7F-3A60-5F4C-1C31-A4E665EFE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220121"/>
              </p:ext>
            </p:extLst>
          </p:nvPr>
        </p:nvGraphicFramePr>
        <p:xfrm>
          <a:off x="4343177" y="4114800"/>
          <a:ext cx="4114800" cy="14097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78414116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4423149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>
                          <a:latin typeface="+mn-lt"/>
                        </a:rPr>
                        <a:t>Property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>
                          <a:latin typeface="+mn-lt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301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solidFill>
                            <a:schemeClr val="tx1"/>
                          </a:solidFill>
                          <a:latin typeface="+mn-lt"/>
                        </a:rPr>
                        <a:t>Minimum yield strength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solidFill>
                            <a:schemeClr val="tx1"/>
                          </a:solidFill>
                          <a:latin typeface="+mn-lt"/>
                        </a:rPr>
                        <a:t>50 ksi (345 MPa)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303056"/>
                  </a:ext>
                </a:extLst>
              </a:tr>
              <a:tr h="1454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solidFill>
                            <a:schemeClr val="tx1"/>
                          </a:solidFill>
                          <a:latin typeface="+mn-lt"/>
                        </a:rPr>
                        <a:t>Tensile strength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solidFill>
                            <a:schemeClr val="tx1"/>
                          </a:solidFill>
                          <a:latin typeface="+mn-lt"/>
                        </a:rPr>
                        <a:t>65–90 </a:t>
                      </a:r>
                      <a:r>
                        <a:rPr lang="en-US" sz="1250" b="0" dirty="0" err="1">
                          <a:solidFill>
                            <a:schemeClr val="tx1"/>
                          </a:solidFill>
                          <a:latin typeface="+mn-lt"/>
                        </a:rPr>
                        <a:t>ksi</a:t>
                      </a:r>
                      <a:endParaRPr lang="en-US" sz="12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740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solidFill>
                            <a:schemeClr val="tx1"/>
                          </a:solidFill>
                          <a:latin typeface="+mn-lt"/>
                        </a:rPr>
                        <a:t>Fy/Fu ratio limit (seismic)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solidFill>
                            <a:schemeClr val="tx1"/>
                          </a:solidFill>
                          <a:latin typeface="+mn-lt"/>
                        </a:rPr>
                        <a:t>≤ 0.85 (prevents over-strength)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542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solidFill>
                            <a:schemeClr val="tx1"/>
                          </a:solidFill>
                          <a:latin typeface="+mn-lt"/>
                        </a:rPr>
                        <a:t>Carbon equivalent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solidFill>
                            <a:schemeClr val="tx1"/>
                          </a:solidFill>
                          <a:latin typeface="+mn-lt"/>
                        </a:rPr>
                        <a:t>Controlled for weldability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497472"/>
                  </a:ext>
                </a:extLst>
              </a:tr>
            </a:tbl>
          </a:graphicData>
        </a:graphic>
      </p:graphicFrame>
      <p:pic>
        <p:nvPicPr>
          <p:cNvPr id="3075" name="Picture 3" descr="News - The Ultimate Guide to American Standard W Flange and A992 Wide  Flange H Beam">
            <a:extLst>
              <a:ext uri="{FF2B5EF4-FFF2-40B4-BE49-F238E27FC236}">
                <a16:creationId xmlns:a16="http://schemas.microsoft.com/office/drawing/2014/main" id="{EE1FACA8-8DCD-D3B6-5525-93852ADA8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5718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238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4129-FE9F-1ECD-2BC7-45A691A1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7220BDBD-C96B-96C3-F8BB-484BC89D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25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7552DF-E473-0B12-5A83-74ABC7058F83}"/>
              </a:ext>
            </a:extLst>
          </p:cNvPr>
          <p:cNvSpPr/>
          <p:nvPr/>
        </p:nvSpPr>
        <p:spPr>
          <a:xfrm>
            <a:off x="457200" y="351252"/>
            <a:ext cx="662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ASTM A992 Stress-Strain Curve, Typical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3197FE-B451-EFE8-F243-425D80503647}"/>
              </a:ext>
            </a:extLst>
          </p:cNvPr>
          <p:cNvSpPr txBox="1"/>
          <p:nvPr/>
        </p:nvSpPr>
        <p:spPr>
          <a:xfrm>
            <a:off x="1447800" y="5209693"/>
            <a:ext cx="6096000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/>
              <a:t>US Army Corps of Engineers EDRC TR-23-11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/>
              <a:t>https://apps.dtic.mil/sti/trecms/pdf/AD1208030.pdf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2827FB-5BD7-6FCC-0CB0-7E1E4F632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660" y="1143000"/>
            <a:ext cx="434748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16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B8A2F-525B-1255-ECA6-A0E62170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2FE38E20-4F31-034D-47E4-B0D2E2B8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26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CFE387-6CF6-BE97-93A6-4289D7D93D1A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Capacity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986BCF-30F9-791B-24A7-DE4652FD3E55}"/>
              </a:ext>
            </a:extLst>
          </p:cNvPr>
          <p:cNvSpPr txBox="1"/>
          <p:nvPr/>
        </p:nvSpPr>
        <p:spPr>
          <a:xfrm>
            <a:off x="381001" y="1216856"/>
            <a:ext cx="3276600" cy="5024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Design philosophy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Weak beams – Strong columns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Strong connections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Controlled ductile yielding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Principles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Plastic hinges occur in predetermined locations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Brittle failure must be prevented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Connections stronger than members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Gravity load path maintained after yielding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Examples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Steel moment frames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Concrete special moment frames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Buckling restrained braced frames</a:t>
            </a:r>
            <a:endParaRPr lang="en-US" sz="125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ED64BE-E696-8C4A-93AD-A1F832258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6856"/>
            <a:ext cx="32194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1FED0A-FF28-4491-7879-C0486211C187}"/>
              </a:ext>
            </a:extLst>
          </p:cNvPr>
          <p:cNvSpPr txBox="1"/>
          <p:nvPr/>
        </p:nvSpPr>
        <p:spPr>
          <a:xfrm>
            <a:off x="4686300" y="3660426"/>
            <a:ext cx="40005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Concrete Moment Frame, New Zealand </a:t>
            </a:r>
            <a:br>
              <a:rPr lang="en-US" sz="1300" dirty="0"/>
            </a:br>
            <a:r>
              <a:rPr lang="en-US" sz="1300" dirty="0"/>
              <a:t>(A. Charleson)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/>
              <a:t>https://taxonomy.openquake.org/terms/moment-frame-lfm</a:t>
            </a:r>
          </a:p>
        </p:txBody>
      </p:sp>
    </p:spTree>
    <p:extLst>
      <p:ext uri="{BB962C8B-B14F-4D97-AF65-F5344CB8AC3E}">
        <p14:creationId xmlns:p14="http://schemas.microsoft.com/office/powerpoint/2010/main" val="4133461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749D-1AE6-174E-5632-B9A4FB25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e-qualified connections for SMF and IMF : r ...">
            <a:extLst>
              <a:ext uri="{FF2B5EF4-FFF2-40B4-BE49-F238E27FC236}">
                <a16:creationId xmlns:a16="http://schemas.microsoft.com/office/drawing/2014/main" id="{F181B5D2-3968-F60B-569F-51584C117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283" y="84426"/>
            <a:ext cx="4099434" cy="29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E5822A2E-8767-78EB-1C9D-837A05F44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27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5AEC5C-D62E-73F4-AC58-B78F9980E931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Strong Connections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FD6629-3D31-6704-4301-DEE8C02A7D07}"/>
              </a:ext>
            </a:extLst>
          </p:cNvPr>
          <p:cNvSpPr txBox="1"/>
          <p:nvPr/>
        </p:nvSpPr>
        <p:spPr>
          <a:xfrm>
            <a:off x="990600" y="3411718"/>
            <a:ext cx="723900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6699"/>
              </a:buClr>
              <a:buSzPct val="80000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Connections must be designed to remain elastic while the members they connect undergo plastic deformation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ASCE 7-22 ensures this by referencing "Pre-qualified Connections" that are tested to withstand high-rotation demands referencing AISC 358-22 for design details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These connections (e.g., RBS, bolted stiffened/unstiffened extensions) are tested to ensure ductility and prevent brittle failure in special/intermediate moment frames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RBS is Reduced Beam Section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CJP is Complete Joint Penetration (groove weld at flanges)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/>
              <a:t>Image:  https://www.reddit.com/r/StructuralEngineering/comments/120pc1r/prequalified_connections_for_smf_and_imf/</a:t>
            </a:r>
          </a:p>
        </p:txBody>
      </p:sp>
    </p:spTree>
    <p:extLst>
      <p:ext uri="{BB962C8B-B14F-4D97-AF65-F5344CB8AC3E}">
        <p14:creationId xmlns:p14="http://schemas.microsoft.com/office/powerpoint/2010/main" val="671388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B75D-7F72-407D-BE9C-41D3E158848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43870"/>
            <a:ext cx="8229600" cy="67053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Kobe Japan Earthquake, 1995</a:t>
            </a:r>
          </a:p>
        </p:txBody>
      </p:sp>
      <p:sp>
        <p:nvSpPr>
          <p:cNvPr id="7171" name="Slide Number Placeholder 2">
            <a:extLst>
              <a:ext uri="{FF2B5EF4-FFF2-40B4-BE49-F238E27FC236}">
                <a16:creationId xmlns:a16="http://schemas.microsoft.com/office/drawing/2014/main" id="{BFE80597-25FF-4D77-93CD-1A13042B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362900-1296-4528-9B36-CB6509A7C63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F45CF6-CC4D-01B9-14E5-FF3A7B578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990600"/>
            <a:ext cx="4077053" cy="3177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51C37A-C09F-185C-2867-D25246058803}"/>
              </a:ext>
            </a:extLst>
          </p:cNvPr>
          <p:cNvSpPr txBox="1"/>
          <p:nvPr/>
        </p:nvSpPr>
        <p:spPr>
          <a:xfrm>
            <a:off x="4953000" y="1143000"/>
            <a:ext cx="3733800" cy="268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ea typeface="Calibri" panose="020F0502020204030204" pitchFamily="34" charset="0"/>
                <a:cs typeface="Calibri" panose="020F0502020204030204" pitchFamily="34" charset="0"/>
              </a:rPr>
              <a:t>Failure of steel structure at welded connection due to poor design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Steel is strong in tension and ductile after reaching its yield stress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The material can dissipate large hysteretic energy under cyclic loading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Welding creates a metallurgically transformed Heat Affect Zone (HAZ) that can be significantly more brittle, particularly in the coarse-grained subzone</a:t>
            </a:r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55E76-9945-08CC-E8C7-61247D234B0E}"/>
              </a:ext>
            </a:extLst>
          </p:cNvPr>
          <p:cNvSpPr txBox="1"/>
          <p:nvPr/>
        </p:nvSpPr>
        <p:spPr>
          <a:xfrm>
            <a:off x="612475" y="4572000"/>
            <a:ext cx="7315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endParaRPr lang="en-US" sz="1300" dirty="0"/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ASCE 7-22 Chapter 14 → AISC 341 creates a layered system of controls (filler metal CVN requirements, WPS heat input limits, preheat requirements, protected zones, and enhanced inspection)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Specifically, to ensure the HAZ does not become the weak link in a seismic moment connection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Acronyms: Charpy V-Notch Test (CVN),  Welding Procedure Specification (WPS)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55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08E95C-9C7D-44C1-B308-7631A539EA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533400" y="304800"/>
            <a:ext cx="632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Heat Affected Zone (HAZ)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43362" name="Picture 2" descr="The Importance of the Heat Affected Zone (HAZ) | WELDING ANSWERS">
            <a:extLst>
              <a:ext uri="{FF2B5EF4-FFF2-40B4-BE49-F238E27FC236}">
                <a16:creationId xmlns:a16="http://schemas.microsoft.com/office/drawing/2014/main" id="{FD3FFFCD-2FC9-4A8E-B3E1-FED532A68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51236"/>
            <a:ext cx="3048000" cy="244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F711ED-6D9D-4257-8FE0-2BD87786A702}"/>
              </a:ext>
            </a:extLst>
          </p:cNvPr>
          <p:cNvSpPr txBox="1"/>
          <p:nvPr/>
        </p:nvSpPr>
        <p:spPr>
          <a:xfrm>
            <a:off x="191440" y="3565936"/>
            <a:ext cx="3847160" cy="170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 heat affected zone is formed between the melted metal and the base metal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metal in this zone is not melted, but the heat has led to changes in the metal’s micro-structure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These changes in structure can reduce the metal’s strength</a:t>
            </a:r>
          </a:p>
        </p:txBody>
      </p:sp>
      <p:pic>
        <p:nvPicPr>
          <p:cNvPr id="143364" name="Picture 4" descr="Heat Affected Zone – Causes, Effects and How to Reduce It">
            <a:extLst>
              <a:ext uri="{FF2B5EF4-FFF2-40B4-BE49-F238E27FC236}">
                <a16:creationId xmlns:a16="http://schemas.microsoft.com/office/drawing/2014/main" id="{03DE9792-B788-41D2-B08B-12EBBE505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19" y="152738"/>
            <a:ext cx="4114800" cy="24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66" name="Picture 6" descr="WeldForming: a new inline process combination to improve weld seam ...">
            <a:extLst>
              <a:ext uri="{FF2B5EF4-FFF2-40B4-BE49-F238E27FC236}">
                <a16:creationId xmlns:a16="http://schemas.microsoft.com/office/drawing/2014/main" id="{3A75297E-1D45-412A-B9D1-9D66F0E6D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975" y="2895599"/>
            <a:ext cx="4873798" cy="233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577182-B965-45E7-8FED-17DE3B4308AF}"/>
              </a:ext>
            </a:extLst>
          </p:cNvPr>
          <p:cNvSpPr txBox="1"/>
          <p:nvPr/>
        </p:nvSpPr>
        <p:spPr>
          <a:xfrm>
            <a:off x="191440" y="5722203"/>
            <a:ext cx="8266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HAZ can be identifiable in some cases by a series of brightly colored bands between the cutting/welding interface and the unaffected base metal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77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019CD-3B1D-B608-B099-1DF6BA9F6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53C6E69-B230-FFB5-A0C1-90133B85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30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001FA3-8AAA-7140-C6F3-04FD887C09A5}"/>
              </a:ext>
            </a:extLst>
          </p:cNvPr>
          <p:cNvSpPr/>
          <p:nvPr/>
        </p:nvSpPr>
        <p:spPr>
          <a:xfrm>
            <a:off x="457200" y="351252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Plastic Hinge with Reduced Beam Section (RBS)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BCCEFA-088B-FF6E-1BC2-09637DDE1CD1}"/>
              </a:ext>
            </a:extLst>
          </p:cNvPr>
          <p:cNvSpPr txBox="1"/>
          <p:nvPr/>
        </p:nvSpPr>
        <p:spPr>
          <a:xfrm>
            <a:off x="443845" y="4081368"/>
            <a:ext cx="7010400" cy="2274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Purpose: To prevent brittle fracture of beam-to-column welding by forcing yielding to occur within the beam itself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Mechanism: Flanges are reduced (often with a radius cut) in a specific area near the column, lowering the local bending strength, which causes the plastic hinge to form at that location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Design Benefits: Creates a "strong column-weak beam" scenario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The beam develops large rotational capacity and ductility, absorbing significant energy during seismic events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Performance: Proper design allows the connection to withstand significant story drifts (e.g., &gt;8%) without severe strength loss</a:t>
            </a:r>
          </a:p>
          <a:p>
            <a:pPr marL="742950" lvl="1" indent="-285750">
              <a:spcBef>
                <a:spcPts val="4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/>
              <a:t>Image: https://www.facebook.com/groups/1646963768885734/posts/1965751330340308/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27BEDA-FE40-AB35-0B22-E5468D90D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189910"/>
            <a:ext cx="3298918" cy="24006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3BAADC-5932-2D41-B7ED-CB2053CAB2AD}"/>
              </a:ext>
            </a:extLst>
          </p:cNvPr>
          <p:cNvSpPr txBox="1"/>
          <p:nvPr/>
        </p:nvSpPr>
        <p:spPr>
          <a:xfrm>
            <a:off x="4419600" y="1447800"/>
            <a:ext cx="303464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dirty="0"/>
              <a:t>Weaker section forms plastic hinge before the brittle failure of the beam-column connection</a:t>
            </a:r>
          </a:p>
        </p:txBody>
      </p:sp>
    </p:spTree>
    <p:extLst>
      <p:ext uri="{BB962C8B-B14F-4D97-AF65-F5344CB8AC3E}">
        <p14:creationId xmlns:p14="http://schemas.microsoft.com/office/powerpoint/2010/main" val="3299262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7818-DC88-791E-453D-E397CD2EB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14FAFD00-603B-19C7-479B-ADF18493B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31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AE2AD3-74AD-CB20-70FA-9E596C94431D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Strong Column / Weak Beam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C06466-C89E-2F0B-8DFF-11169BED7C21}"/>
                  </a:ext>
                </a:extLst>
              </p:cNvPr>
              <p:cNvSpPr txBox="1"/>
              <p:nvPr/>
            </p:nvSpPr>
            <p:spPr>
              <a:xfrm>
                <a:off x="4484820" y="1295400"/>
                <a:ext cx="3862249" cy="320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For seismic moment frames, the strong-column requirement is typically written as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25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2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5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250" b="0" i="1" smtClean="0">
                                  <a:latin typeface="Cambria Math" panose="02040503050406030204" pitchFamily="18" charset="0"/>
                                </a:rPr>
                                <m:t>𝑝𝑐</m:t>
                              </m:r>
                            </m:sub>
                          </m:sSub>
                          <m:r>
                            <a:rPr lang="en-US" sz="1250" b="0" i="1" smtClean="0">
                              <a:latin typeface="Cambria Math" panose="02040503050406030204" pitchFamily="18" charset="0"/>
                            </a:rPr>
                            <m:t>=1.2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25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12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5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25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125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1250" dirty="0"/>
              </a:p>
              <a:p>
                <a:pPr>
                  <a:buClr>
                    <a:srgbClr val="006699"/>
                  </a:buClr>
                  <a:buSzPct val="80000"/>
                </a:pPr>
                <a:endParaRPr lang="en-US" sz="1250" b="1" dirty="0"/>
              </a:p>
              <a:p>
                <a:r>
                  <a:rPr lang="en-US" sz="1250" dirty="0"/>
                  <a:t>     where</a:t>
                </a:r>
              </a:p>
              <a:p>
                <a:endParaRPr lang="en-US" sz="125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ar-AE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𝑝𝑐</m:t>
                        </m:r>
                      </m:sub>
                    </m:sSub>
                  </m:oMath>
                </a14:m>
                <a:r>
                  <a:rPr lang="ar-AE" sz="1250" dirty="0"/>
                  <a:t>= </a:t>
                </a:r>
                <a:r>
                  <a:rPr lang="en-US" sz="1250" dirty="0"/>
                  <a:t>column plastic moment capacity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ar-AE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𝑝𝑏</m:t>
                        </m:r>
                      </m:sub>
                    </m:sSub>
                  </m:oMath>
                </a14:m>
                <a:r>
                  <a:rPr lang="ar-AE" sz="1250" dirty="0"/>
                  <a:t>= </a:t>
                </a:r>
                <a:r>
                  <a:rPr lang="en-US" sz="1250" dirty="0"/>
                  <a:t>beam plastic moment capacity</a:t>
                </a:r>
              </a:p>
              <a:p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These are moments at the beam-column joint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30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C06466-C89E-2F0B-8DFF-11169BED7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820" y="1295400"/>
                <a:ext cx="3862249" cy="32007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35BF57-69EA-05A3-5D07-AB6AECD4A480}"/>
              </a:ext>
            </a:extLst>
          </p:cNvPr>
          <p:cNvCxnSpPr/>
          <p:nvPr/>
        </p:nvCxnSpPr>
        <p:spPr>
          <a:xfrm>
            <a:off x="4191000" y="1295400"/>
            <a:ext cx="0" cy="495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8C85E82-8CDC-0A01-5B46-73B9C21D45D2}"/>
              </a:ext>
            </a:extLst>
          </p:cNvPr>
          <p:cNvSpPr txBox="1"/>
          <p:nvPr/>
        </p:nvSpPr>
        <p:spPr>
          <a:xfrm>
            <a:off x="457200" y="1455420"/>
            <a:ext cx="3428551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ASCE 7-22 &amp; AISC 341 require that the sum of column moment capacities exceeds the sum of beam moments capacities at a joint (typically by a factor of 6/5 or 1.2)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This forces damage into the horizontal beams rather than the vertical columns.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 beam failure is local, but a column failure can lead to progressive, global collapse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Flexural strength is maximum bending moment that a member section can resist</a:t>
            </a:r>
          </a:p>
          <a:p>
            <a:pPr>
              <a:buClr>
                <a:srgbClr val="006699"/>
              </a:buClr>
              <a:buSzPct val="80000"/>
            </a:pP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501546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3B6B1-8F4F-0703-776C-0D7FED6EE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CE934665-5BCD-354B-7442-453711EB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8C7B55-9E54-6C93-7FFD-42441A934466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Plastic Moment Capacity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9348B62-3E86-E5B6-E9D0-504D5A4361F0}"/>
                  </a:ext>
                </a:extLst>
              </p:cNvPr>
              <p:cNvSpPr txBox="1"/>
              <p:nvPr/>
            </p:nvSpPr>
            <p:spPr>
              <a:xfrm>
                <a:off x="457200" y="1455420"/>
                <a:ext cx="3428551" cy="308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13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9348B62-3E86-E5B6-E9D0-504D5A436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55420"/>
                <a:ext cx="3428551" cy="308161"/>
              </a:xfrm>
              <a:prstGeom prst="rect">
                <a:avLst/>
              </a:prstGeom>
              <a:blipFill>
                <a:blip r:embed="rId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13FB00E-E12C-D0C4-FF43-C0238CBFE5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8631001"/>
                  </p:ext>
                </p:extLst>
              </p:nvPr>
            </p:nvGraphicFramePr>
            <p:xfrm>
              <a:off x="609600" y="2271458"/>
              <a:ext cx="5257799" cy="1157542"/>
            </p:xfrm>
            <a:graphic>
              <a:graphicData uri="http://schemas.openxmlformats.org/drawingml/2006/table">
                <a:tbl>
                  <a:tblPr/>
                  <a:tblGrid>
                    <a:gridCol w="948128">
                      <a:extLst>
                        <a:ext uri="{9D8B030D-6E8A-4147-A177-3AD203B41FA5}">
                          <a16:colId xmlns:a16="http://schemas.microsoft.com/office/drawing/2014/main" val="3133674628"/>
                        </a:ext>
                      </a:extLst>
                    </a:gridCol>
                    <a:gridCol w="1871272">
                      <a:extLst>
                        <a:ext uri="{9D8B030D-6E8A-4147-A177-3AD203B41FA5}">
                          <a16:colId xmlns:a16="http://schemas.microsoft.com/office/drawing/2014/main" val="1467679671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057824298"/>
                        </a:ext>
                      </a:extLst>
                    </a:gridCol>
                    <a:gridCol w="1142999">
                      <a:extLst>
                        <a:ext uri="{9D8B030D-6E8A-4147-A177-3AD203B41FA5}">
                          <a16:colId xmlns:a16="http://schemas.microsoft.com/office/drawing/2014/main" val="350685030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/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Meaning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English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Metric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53668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ar-AE" sz="12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125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ar-AE" sz="125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125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250" dirty="0"/>
                            <a:t>plastic moment capacity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Kip-in or kip-ft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 err="1"/>
                            <a:t>kN</a:t>
                          </a:r>
                          <a:r>
                            <a:rPr lang="en-US" sz="1250" dirty="0"/>
                            <a:t>-m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074170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ar-AE" sz="12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1250" i="1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ar-AE" sz="125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125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250" dirty="0"/>
                            <a:t>steel yield stress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 err="1"/>
                            <a:t>ksi</a:t>
                          </a:r>
                          <a:endParaRPr lang="en-US" sz="125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MPa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10966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5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sz="125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250" dirty="0"/>
                            <a:t>plastic section modulus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in^3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m^3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46439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13FB00E-E12C-D0C4-FF43-C0238CBFE5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8631001"/>
                  </p:ext>
                </p:extLst>
              </p:nvPr>
            </p:nvGraphicFramePr>
            <p:xfrm>
              <a:off x="609600" y="2271458"/>
              <a:ext cx="5257799" cy="1157542"/>
            </p:xfrm>
            <a:graphic>
              <a:graphicData uri="http://schemas.openxmlformats.org/drawingml/2006/table">
                <a:tbl>
                  <a:tblPr/>
                  <a:tblGrid>
                    <a:gridCol w="948128">
                      <a:extLst>
                        <a:ext uri="{9D8B030D-6E8A-4147-A177-3AD203B41FA5}">
                          <a16:colId xmlns:a16="http://schemas.microsoft.com/office/drawing/2014/main" val="3133674628"/>
                        </a:ext>
                      </a:extLst>
                    </a:gridCol>
                    <a:gridCol w="1871272">
                      <a:extLst>
                        <a:ext uri="{9D8B030D-6E8A-4147-A177-3AD203B41FA5}">
                          <a16:colId xmlns:a16="http://schemas.microsoft.com/office/drawing/2014/main" val="1467679671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057824298"/>
                        </a:ext>
                      </a:extLst>
                    </a:gridCol>
                    <a:gridCol w="1142999">
                      <a:extLst>
                        <a:ext uri="{9D8B030D-6E8A-4147-A177-3AD203B41FA5}">
                          <a16:colId xmlns:a16="http://schemas.microsoft.com/office/drawing/2014/main" val="3506850308"/>
                        </a:ext>
                      </a:extLst>
                    </a:gridCol>
                  </a:tblGrid>
                  <a:tr h="2819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/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Meaning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English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Metric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536688"/>
                      </a:ext>
                    </a:extLst>
                  </a:tr>
                  <a:tr h="2966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82" t="-100000" r="-454487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250" dirty="0"/>
                            <a:t>plastic moment capacity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Kip-in or kip-ft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 err="1"/>
                            <a:t>kN</a:t>
                          </a:r>
                          <a:r>
                            <a:rPr lang="en-US" sz="1250" dirty="0"/>
                            <a:t>-m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0741707"/>
                      </a:ext>
                    </a:extLst>
                  </a:tr>
                  <a:tr h="2969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82" t="-195918" r="-454487" b="-112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250" dirty="0"/>
                            <a:t>steel yield stress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 err="1"/>
                            <a:t>ksi</a:t>
                          </a:r>
                          <a:endParaRPr lang="en-US" sz="125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MPa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1096639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82" t="-308511" r="-454487" b="-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sz="1250" dirty="0"/>
                            <a:t>plastic section modulus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in^3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dirty="0"/>
                            <a:t>m^3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46439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AE4E2AC-89C1-C6BB-3E24-689E7AB832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7830065"/>
                  </p:ext>
                </p:extLst>
              </p:nvPr>
            </p:nvGraphicFramePr>
            <p:xfrm>
              <a:off x="887626" y="4161155"/>
              <a:ext cx="4674974" cy="1127760"/>
            </p:xfrm>
            <a:graphic>
              <a:graphicData uri="http://schemas.openxmlformats.org/drawingml/2006/table">
                <a:tbl>
                  <a:tblPr/>
                  <a:tblGrid>
                    <a:gridCol w="2084174">
                      <a:extLst>
                        <a:ext uri="{9D8B030D-6E8A-4147-A177-3AD203B41FA5}">
                          <a16:colId xmlns:a16="http://schemas.microsoft.com/office/drawing/2014/main" val="2885495058"/>
                        </a:ext>
                      </a:extLst>
                    </a:gridCol>
                    <a:gridCol w="2590800">
                      <a:extLst>
                        <a:ext uri="{9D8B030D-6E8A-4147-A177-3AD203B41FA5}">
                          <a16:colId xmlns:a16="http://schemas.microsoft.com/office/drawing/2014/main" val="400521426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Section Type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How </a:t>
                          </a:r>
                          <a14:m>
                            <m:oMath xmlns:m="http://schemas.openxmlformats.org/officeDocument/2006/math">
                              <m:r>
                                <a:rPr lang="en-US" sz="125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en-US" sz="125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250" b="0" dirty="0">
                              <a:latin typeface="+mn-lt"/>
                            </a:rPr>
                            <a:t>is obtained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759342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Wide-flange beams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AISC Steel Manual tables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735228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Box sections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Section formulas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73481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Built-up sections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Calculated from area distribution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92000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AE4E2AC-89C1-C6BB-3E24-689E7AB832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7830065"/>
                  </p:ext>
                </p:extLst>
              </p:nvPr>
            </p:nvGraphicFramePr>
            <p:xfrm>
              <a:off x="887626" y="4161155"/>
              <a:ext cx="4674974" cy="1127760"/>
            </p:xfrm>
            <a:graphic>
              <a:graphicData uri="http://schemas.openxmlformats.org/drawingml/2006/table">
                <a:tbl>
                  <a:tblPr/>
                  <a:tblGrid>
                    <a:gridCol w="2084174">
                      <a:extLst>
                        <a:ext uri="{9D8B030D-6E8A-4147-A177-3AD203B41FA5}">
                          <a16:colId xmlns:a16="http://schemas.microsoft.com/office/drawing/2014/main" val="2885495058"/>
                        </a:ext>
                      </a:extLst>
                    </a:gridCol>
                    <a:gridCol w="2590800">
                      <a:extLst>
                        <a:ext uri="{9D8B030D-6E8A-4147-A177-3AD203B41FA5}">
                          <a16:colId xmlns:a16="http://schemas.microsoft.com/office/drawing/2014/main" val="4005214266"/>
                        </a:ext>
                      </a:extLst>
                    </a:gridCol>
                  </a:tblGrid>
                  <a:tr h="2819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Section Type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0516" t="-2128" r="-469" b="-3127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07593427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Wide-flange beams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AISC Steel Manual tables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7352286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Box sections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Section formulas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7348105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>
                              <a:latin typeface="+mn-lt"/>
                            </a:rPr>
                            <a:t>Built-up sections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50" b="0" dirty="0">
                              <a:latin typeface="+mn-lt"/>
                            </a:rPr>
                            <a:t>Calculated from area distribution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92000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8671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04F89-182B-B5FC-A4D0-040A27A63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BD7AD63C-BFA4-0E54-95AA-CAA0612E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33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66E5BE-7CC3-465C-CCF8-AE6E92A58E77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Plastic Section Modulus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C9C37F-C4CA-3993-14A2-315344CA3FE4}"/>
                  </a:ext>
                </a:extLst>
              </p:cNvPr>
              <p:cNvSpPr txBox="1"/>
              <p:nvPr/>
            </p:nvSpPr>
            <p:spPr>
              <a:xfrm>
                <a:off x="381000" y="990600"/>
                <a:ext cx="7924800" cy="4944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The Plastic Section Modulus </a:t>
                </a:r>
                <a14:m>
                  <m:oMath xmlns:m="http://schemas.openxmlformats.org/officeDocument/2006/math">
                    <m:r>
                      <a:rPr lang="en-US" sz="1250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250" dirty="0"/>
                  <a:t> is calculated based on the Plastic Neutral Axis (PNA)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The PNA is the line that divides the cross-section into two equal areas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For symmetrical shapes (like an I-beam or a rectangle), the PNA is the same as the Centroidal Axis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For asymmetrical shapes, find the line where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>
                  <a:spcAft>
                    <a:spcPts val="600"/>
                  </a:spcAft>
                  <a:buClr>
                    <a:srgbClr val="006699"/>
                  </a:buClr>
                  <a:buSzPct val="80000"/>
                </a:pPr>
                <a:r>
                  <a:rPr lang="en-US" sz="125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𝑡𝑜𝑝</m:t>
                        </m:r>
                      </m:sub>
                    </m:sSub>
                    <m:r>
                      <a:rPr lang="en-US" sz="125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25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𝑏𝑜𝑡𝑡𝑜𝑚</m:t>
                        </m:r>
                      </m:sub>
                    </m:sSub>
                    <m:r>
                      <a:rPr lang="en-US" sz="125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5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</m:oMath>
                </a14:m>
                <a:endParaRPr lang="en-US" sz="1250" b="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The Plastic Section Modulus is the sum of the first moments of the areas above and below that axis</a:t>
                </a:r>
              </a:p>
              <a:p>
                <a:pPr>
                  <a:buClr>
                    <a:srgbClr val="006699"/>
                  </a:buClr>
                  <a:buSzPct val="80000"/>
                </a:pPr>
                <a:endParaRPr lang="en-US" sz="1250" dirty="0"/>
              </a:p>
              <a:p>
                <a:pPr>
                  <a:buClr>
                    <a:srgbClr val="006699"/>
                  </a:buClr>
                  <a:buSzPct val="80000"/>
                </a:pPr>
                <a:r>
                  <a:rPr lang="en-US" sz="1250" dirty="0"/>
                  <a:t>	 </a:t>
                </a:r>
                <a14:m>
                  <m:oMath xmlns:m="http://schemas.openxmlformats.org/officeDocument/2006/math">
                    <m:r>
                      <a:rPr lang="en-US" sz="125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125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5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50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sz="125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5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2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2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5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2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25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>
                  <a:buClr>
                    <a:srgbClr val="006699"/>
                  </a:buClr>
                  <a:buSzPct val="80000"/>
                </a:pPr>
                <a:r>
                  <a:rPr lang="en-US" sz="1250" dirty="0"/>
                  <a:t>           where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lvl="2">
                  <a:buClr>
                    <a:srgbClr val="006699"/>
                  </a:buClr>
                  <a:buSzPct val="8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5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250" dirty="0"/>
                  <a:t>is the distance from the PNA to the centroid of the top area</a:t>
                </a:r>
              </a:p>
              <a:p>
                <a:pPr lvl="2">
                  <a:buClr>
                    <a:srgbClr val="006699"/>
                  </a:buClr>
                  <a:buSzPct val="80000"/>
                </a:pPr>
                <a:endParaRPr lang="en-US" sz="1250" dirty="0"/>
              </a:p>
              <a:p>
                <a:pPr lvl="2">
                  <a:buClr>
                    <a:srgbClr val="006699"/>
                  </a:buClr>
                  <a:buSzPct val="8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2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5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50" dirty="0"/>
                  <a:t>is the distance from the PNA to the centroid of the bottom area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>
                  <a:buClr>
                    <a:srgbClr val="006699"/>
                  </a:buClr>
                  <a:buSzPct val="80000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Think of </a:t>
                </a:r>
                <a14:m>
                  <m:oMath xmlns:m="http://schemas.openxmlformats.org/officeDocument/2006/math">
                    <m:r>
                      <a:rPr lang="en-US" sz="1250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250" dirty="0"/>
                  <a:t> as the "brute force" capacity of the beam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/>
                  <a:t>It assumes the material is being pushed to its absolute limit across the entire face, not just the outer edges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C9C37F-C4CA-3993-14A2-315344CA3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990600"/>
                <a:ext cx="7924800" cy="4944430"/>
              </a:xfrm>
              <a:prstGeom prst="rect">
                <a:avLst/>
              </a:prstGeom>
              <a:blipFill>
                <a:blip r:embed="rId3"/>
                <a:stretch>
                  <a:fillRect t="-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8476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33FF7-A27D-EA2C-22BF-9F9631D90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325DF374-163B-5F09-E520-D82E2AF26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34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2B22D1-045D-D180-DC12-559BAA066B56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Simple Plastic Hinge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3AC615-7E1F-AAC7-AB18-5BDBB926AADF}"/>
              </a:ext>
            </a:extLst>
          </p:cNvPr>
          <p:cNvSpPr txBox="1"/>
          <p:nvPr/>
        </p:nvSpPr>
        <p:spPr>
          <a:xfrm>
            <a:off x="1447800" y="5209693"/>
            <a:ext cx="6096000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Ancient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https://www.codecogs.com/library/engineering/materials/plastic-theory-of-bending.php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50302FC-A4BA-AFAF-F02A-A04AF9D6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542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EF729-AF10-3527-50B8-A37E59E21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F3E0FFF4-D617-3B9F-0850-5CB20AD3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35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FFC8C2-35D9-2C61-AC7C-62239B30F5AD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Beam Bending, Plastic State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A3BC1B-36C2-B0A0-9B95-32358AB9A275}"/>
              </a:ext>
            </a:extLst>
          </p:cNvPr>
          <p:cNvSpPr txBox="1"/>
          <p:nvPr/>
        </p:nvSpPr>
        <p:spPr>
          <a:xfrm>
            <a:off x="647254" y="4917495"/>
            <a:ext cx="60960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Mild Steel Structures do not fail when the edge Stress of any cross section reaches the Yield point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They will continue to withstand the load as long as the central core of the section remains within the Elastic State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</p:txBody>
      </p:sp>
      <p:pic>
        <p:nvPicPr>
          <p:cNvPr id="7170" name="Picture 2" descr="Plastic Theory of Bending - Materials - Engineering Reference with Worked  Examples">
            <a:extLst>
              <a:ext uri="{FF2B5EF4-FFF2-40B4-BE49-F238E27FC236}">
                <a16:creationId xmlns:a16="http://schemas.microsoft.com/office/drawing/2014/main" id="{03025E73-DAD2-C548-B35C-69E74CA9E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54" y="1447800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713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49663-C8F6-440B-9747-E74EC042C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05695B82-0AC9-7D9F-B7C4-008955DE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36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50852B-19F9-CE26-F68A-D16D66E35713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Reinforced Concrete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C87349-A987-9262-5EA6-516C0DDCE42C}"/>
              </a:ext>
            </a:extLst>
          </p:cNvPr>
          <p:cNvSpPr txBox="1"/>
          <p:nvPr/>
        </p:nvSpPr>
        <p:spPr>
          <a:xfrm>
            <a:off x="837754" y="1066800"/>
            <a:ext cx="662984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ACI 318 governs the design and detailing of reinforced concrete structures, focusing on member strength and ductile detailing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To ensure a structure survives seismic forces, specific requirements for "Special" systems are implemented to prevent brittle failure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CB047B6-AA3E-A84A-D937-C7239DD07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467247"/>
              </p:ext>
            </p:extLst>
          </p:nvPr>
        </p:nvGraphicFramePr>
        <p:xfrm>
          <a:off x="1219200" y="2667000"/>
          <a:ext cx="6324601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208">
                  <a:extLst>
                    <a:ext uri="{9D8B030D-6E8A-4147-A177-3AD203B41FA5}">
                      <a16:colId xmlns:a16="http://schemas.microsoft.com/office/drawing/2014/main" val="4159626139"/>
                    </a:ext>
                  </a:extLst>
                </a:gridCol>
                <a:gridCol w="2450783">
                  <a:extLst>
                    <a:ext uri="{9D8B030D-6E8A-4147-A177-3AD203B41FA5}">
                      <a16:colId xmlns:a16="http://schemas.microsoft.com/office/drawing/2014/main" val="35239851"/>
                    </a:ext>
                  </a:extLst>
                </a:gridCol>
                <a:gridCol w="2213610">
                  <a:extLst>
                    <a:ext uri="{9D8B030D-6E8A-4147-A177-3AD203B41FA5}">
                      <a16:colId xmlns:a16="http://schemas.microsoft.com/office/drawing/2014/main" val="3685172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Feature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Seismic Requirement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Purpose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15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Hoop Spacing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Strictly limited (e.g., d/4) at member ends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Prevents longitudinal bar buckling and provides core confinement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75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Joint Detailing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Continuous reinforcement through the beam-column joint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Maintains the integrity of the gravity load path after yielding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18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Shear Strength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1250" b="0" baseline="-25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12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must exceed shear associated with plastic moments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Ensures a ductile flexural failure occurs before a brittle shear failure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6753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597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DF06A-8D45-40E1-9D34-477A72305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666B5A9A-A87C-4B4B-578A-5855A60EB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37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A4C7E5-5B2E-71A9-8AE8-C5FEAE192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066800"/>
            <a:ext cx="4647619" cy="4019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4BB7B0-012B-103F-9A72-EB8D61CA15A2}"/>
              </a:ext>
            </a:extLst>
          </p:cNvPr>
          <p:cNvSpPr txBox="1"/>
          <p:nvPr/>
        </p:nvSpPr>
        <p:spPr>
          <a:xfrm>
            <a:off x="1295400" y="57912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/>
              <a:t>https://www.facebook.com/61572977583535/posts/standard-hook-length-for-stirrups-ties-and-hoops-a-code-based-reference-used-in-/122176548812765919/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6E20A8-A591-75E5-03B1-3996E86DD80A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Reinforced Concrete</a:t>
            </a:r>
          </a:p>
        </p:txBody>
      </p:sp>
    </p:spTree>
    <p:extLst>
      <p:ext uri="{BB962C8B-B14F-4D97-AF65-F5344CB8AC3E}">
        <p14:creationId xmlns:p14="http://schemas.microsoft.com/office/powerpoint/2010/main" val="3705463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D8717-8760-CE45-2F21-6083FCFD2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DD99243B-D6C8-30D2-34A4-8632318A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38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AE59C-4BAA-C0DC-3FE5-BA5D7CD86826}"/>
              </a:ext>
            </a:extLst>
          </p:cNvPr>
          <p:cNvSpPr txBox="1"/>
          <p:nvPr/>
        </p:nvSpPr>
        <p:spPr>
          <a:xfrm>
            <a:off x="4876800" y="1447800"/>
            <a:ext cx="396240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Hoops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Provide lateral confinement to concrete core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Prevent buckling of vertical bars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Improve ductility and energy dissipation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</a:pPr>
            <a:endParaRPr lang="en-US" sz="9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Ends of hoops use seismic hooks (usually 135° hooks with extensions)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Hoops do not need to be welded — they work by confinement, not by rigid connection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Hooked anchorage bars ensure that reinforcement is fully developed and anchored into the footing, preventing pullout and enabling reliable force transfer—especially critical in high-moment and seismic regions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Small wire ties hold everything in place before concrete is poured</a:t>
            </a:r>
            <a:br>
              <a:rPr lang="en-US" sz="1250" dirty="0"/>
            </a:br>
            <a:endParaRPr lang="en-US" sz="125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50" dirty="0"/>
              <a:t>https://www.instagram.com/p/DWMe6eUFsik/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4434E3-9B4E-B898-F118-70B7CAD35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326013"/>
            <a:ext cx="4600278" cy="56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185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9D17F-5AFE-790A-660F-F431B5F17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6EDE4E7F-2A7C-06BA-DC6A-77A16EED2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39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EEA32C-1B13-8801-85B2-A9C8449C5C93}"/>
              </a:ext>
            </a:extLst>
          </p:cNvPr>
          <p:cNvSpPr/>
          <p:nvPr/>
        </p:nvSpPr>
        <p:spPr>
          <a:xfrm>
            <a:off x="457200" y="351252"/>
            <a:ext cx="487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Failure Modes in Seismic Design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353A574-1DD4-3E92-B68E-EBA309DFD9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219845"/>
              </p:ext>
            </p:extLst>
          </p:nvPr>
        </p:nvGraphicFramePr>
        <p:xfrm>
          <a:off x="1371600" y="1473607"/>
          <a:ext cx="38048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410">
                  <a:extLst>
                    <a:ext uri="{9D8B030D-6E8A-4147-A177-3AD203B41FA5}">
                      <a16:colId xmlns:a16="http://schemas.microsoft.com/office/drawing/2014/main" val="1156705013"/>
                    </a:ext>
                  </a:extLst>
                </a:gridCol>
                <a:gridCol w="1902410">
                  <a:extLst>
                    <a:ext uri="{9D8B030D-6E8A-4147-A177-3AD203B41FA5}">
                      <a16:colId xmlns:a16="http://schemas.microsoft.com/office/drawing/2014/main" val="25672065"/>
                    </a:ext>
                  </a:extLst>
                </a:gridCol>
              </a:tblGrid>
              <a:tr h="5732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Desired </a:t>
                      </a:r>
                      <a:br>
                        <a:rPr lang="en-US" sz="12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2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(Ductile Behavior)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Undesired </a:t>
                      </a:r>
                      <a:br>
                        <a:rPr lang="en-US" sz="12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25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(Brittle Behavior)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858439"/>
                  </a:ext>
                </a:extLst>
              </a:tr>
              <a:tr h="4500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Beam flexural yielding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Column failure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827966"/>
                  </a:ext>
                </a:extLst>
              </a:tr>
              <a:tr h="5732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Distributed plastic hinges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Single-story (soft-story) mechanism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554055"/>
                  </a:ext>
                </a:extLst>
              </a:tr>
              <a:tr h="5732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Concrete confined crushing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Shear failure </a:t>
                      </a:r>
                      <a:b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(sudden, brittle)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677874"/>
                  </a:ext>
                </a:extLst>
              </a:tr>
              <a:tr h="5732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Stable hysteresis (energy dissipation)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Fracture / connection rupture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419503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7753E8F3-4FD9-984F-D230-38FCD77C753F}"/>
              </a:ext>
            </a:extLst>
          </p:cNvPr>
          <p:cNvSpPr txBox="1"/>
          <p:nvPr/>
        </p:nvSpPr>
        <p:spPr>
          <a:xfrm>
            <a:off x="1066800" y="4495800"/>
            <a:ext cx="54864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Ductile behavior provides warning and energy dissipation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Brittle behavior leads to sudden, catastrophic collapse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Capacity design ensures yielding occurs in controlled locations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“Strong-column / weak-beam” prevents global instability</a:t>
            </a:r>
          </a:p>
        </p:txBody>
      </p:sp>
    </p:spTree>
    <p:extLst>
      <p:ext uri="{BB962C8B-B14F-4D97-AF65-F5344CB8AC3E}">
        <p14:creationId xmlns:p14="http://schemas.microsoft.com/office/powerpoint/2010/main" val="1993416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3AA13-55FD-F767-793C-179B06CAB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1BEDBFAC-5A40-CC30-24AC-3B06ACBD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40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E0003C-ED6F-AC67-D716-78B3F5AC0AC5}"/>
              </a:ext>
            </a:extLst>
          </p:cNvPr>
          <p:cNvSpPr txBox="1"/>
          <p:nvPr/>
        </p:nvSpPr>
        <p:spPr>
          <a:xfrm>
            <a:off x="5715000" y="838200"/>
            <a:ext cx="3200400" cy="443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70" dirty="0"/>
              <a:t>Unreinforced joints fail in brittle shear, with diagonal cracking and concrete crushing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70" dirty="0"/>
              <a:t>Lack of confinement = weak link, causing joint failure before beams can yield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70" dirty="0"/>
              <a:t>Closely spaced hoops (ties) confine the joint, increasing strength and ductility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70" dirty="0"/>
              <a:t>Ties improve bond and shear transfer, enabling a truss-like load path in the joint core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70" dirty="0"/>
              <a:t>Proper detailing leads to ductile behavior, with higher load capacity and energy dissipation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70" dirty="0"/>
              <a:t>Supports capacity design philosophy: strong column–joint, weak beam (controlled plastic hinging)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7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/>
              <a:t>https://www.instagram.com/p/DWB7D7XDX37/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6711C-EB13-5184-9E88-A81EBB9F1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28625"/>
            <a:ext cx="48387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99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DDCA3-8B8B-EC7C-FA8A-3349E4FB5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B9D4C398-ADBF-DE7E-0C1E-7946EFB7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41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C25EA5-C371-0697-5D09-1A72A13DB6FE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References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7539C67-2114-8B33-DA44-30BFFA3BB1F2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990600"/>
          <a:ext cx="7772400" cy="4625677"/>
        </p:xfrm>
        <a:graphic>
          <a:graphicData uri="http://schemas.openxmlformats.org/drawingml/2006/table">
            <a:tbl>
              <a:tblPr/>
              <a:tblGrid>
                <a:gridCol w="1420761">
                  <a:extLst>
                    <a:ext uri="{9D8B030D-6E8A-4147-A177-3AD203B41FA5}">
                      <a16:colId xmlns:a16="http://schemas.microsoft.com/office/drawing/2014/main" val="2626861246"/>
                    </a:ext>
                  </a:extLst>
                </a:gridCol>
                <a:gridCol w="1719603">
                  <a:extLst>
                    <a:ext uri="{9D8B030D-6E8A-4147-A177-3AD203B41FA5}">
                      <a16:colId xmlns:a16="http://schemas.microsoft.com/office/drawing/2014/main" val="1539755061"/>
                    </a:ext>
                  </a:extLst>
                </a:gridCol>
                <a:gridCol w="2688936">
                  <a:extLst>
                    <a:ext uri="{9D8B030D-6E8A-4147-A177-3AD203B41FA5}">
                      <a16:colId xmlns:a16="http://schemas.microsoft.com/office/drawing/2014/main" val="18699658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212153255"/>
                    </a:ext>
                  </a:extLst>
                </a:gridCol>
              </a:tblGrid>
              <a:tr h="3727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/>
                        <a:t>Material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/>
                        <a:t>Primary Design Standard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/>
                        <a:t>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/>
                        <a:t>Reference Link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747233"/>
                  </a:ext>
                </a:extLst>
              </a:tr>
              <a:tr h="19701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Reinforced Concrete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ACI 318 – Building Code Requirements for Structural Concrete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/>
                        <a:t>Governs design and detailing of reinforced and prestressed concrete structures. Includes seismic design provisions such as special moment frames, shear walls, and confinement reinforcement.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American Concrete Institute — </a:t>
                      </a:r>
                      <a:r>
                        <a:rPr lang="en-US" sz="1250" b="0">
                          <a:hlinkClick r:id="rId3"/>
                        </a:rPr>
                        <a:t>https://www.concrete.org</a:t>
                      </a:r>
                      <a:endParaRPr lang="en-US" sz="1250" b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622942"/>
                  </a:ext>
                </a:extLst>
              </a:tr>
              <a:tr h="1011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Structural Steel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AISC 360 – Specification for Structural Steel Buildings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General steel design provisions including member strength, stability, and connection design.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American Institute of Steel Construction — </a:t>
                      </a:r>
                      <a:r>
                        <a:rPr lang="en-US" sz="1250" b="0">
                          <a:hlinkClick r:id="rId4"/>
                        </a:rPr>
                        <a:t>https://www.aisc.org</a:t>
                      </a:r>
                      <a:endParaRPr lang="en-US" sz="1250" b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510581"/>
                  </a:ext>
                </a:extLst>
              </a:tr>
              <a:tr h="117142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2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AISC 341 – Seismic Provisions for Structural Steel Buildings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Provides seismic detailing requirements for steel moment frames, braced frames, and other seismic systems.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/>
                        <a:t>American Institute of Steel Construction — </a:t>
                      </a:r>
                      <a:r>
                        <a:rPr lang="en-US" sz="1250" b="0" dirty="0">
                          <a:hlinkClick r:id="rId4"/>
                        </a:rPr>
                        <a:t>https://www.aisc.org</a:t>
                      </a:r>
                      <a:endParaRPr lang="en-US" sz="12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859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836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F7B2-0003-D28C-EE6D-BFA043D5C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4168DDF4-C9CA-D512-4730-AB51251D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42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B4D940-BA38-ECF4-C5BA-E25471970FCC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References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A3BE7F8-83B7-3F9B-5AB1-D628287C282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295401"/>
          <a:ext cx="7772400" cy="2907333"/>
        </p:xfrm>
        <a:graphic>
          <a:graphicData uri="http://schemas.openxmlformats.org/drawingml/2006/table">
            <a:tbl>
              <a:tblPr/>
              <a:tblGrid>
                <a:gridCol w="1420761">
                  <a:extLst>
                    <a:ext uri="{9D8B030D-6E8A-4147-A177-3AD203B41FA5}">
                      <a16:colId xmlns:a16="http://schemas.microsoft.com/office/drawing/2014/main" val="2854551720"/>
                    </a:ext>
                  </a:extLst>
                </a:gridCol>
                <a:gridCol w="1719603">
                  <a:extLst>
                    <a:ext uri="{9D8B030D-6E8A-4147-A177-3AD203B41FA5}">
                      <a16:colId xmlns:a16="http://schemas.microsoft.com/office/drawing/2014/main" val="2936780923"/>
                    </a:ext>
                  </a:extLst>
                </a:gridCol>
                <a:gridCol w="2688936">
                  <a:extLst>
                    <a:ext uri="{9D8B030D-6E8A-4147-A177-3AD203B41FA5}">
                      <a16:colId xmlns:a16="http://schemas.microsoft.com/office/drawing/2014/main" val="177708526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662854408"/>
                    </a:ext>
                  </a:extLst>
                </a:gridCol>
              </a:tblGrid>
              <a:tr h="3921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/>
                        <a:t>Material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/>
                        <a:t>Primary Design Standard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/>
                        <a:t>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/>
                        <a:t>Reference Link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488853"/>
                  </a:ext>
                </a:extLst>
              </a:tr>
              <a:tr h="10960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/>
                        <a:t>Composite Steel–Concrete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/>
                        <a:t>AISC 360 / AISC 341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/>
                        <a:t>Governs composite structural systems where steel and concrete act together, including composite beams, columns, and moment frames with seismic detailing provisions.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/>
                        <a:t>American Institute of Steel Construction — </a:t>
                      </a:r>
                      <a:r>
                        <a:rPr lang="en-US" sz="1250" b="0">
                          <a:hlinkClick r:id="rId3"/>
                        </a:rPr>
                        <a:t>https://www.aisc.org</a:t>
                      </a:r>
                      <a:endParaRPr lang="en-US" sz="1250" b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45201"/>
                  </a:ext>
                </a:extLst>
              </a:tr>
              <a:tr h="133883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Cold-Formed Steel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AISI S400 – Seismic Design Standard for Cold-Formed Steel Structural Systems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Provides seismic design requirements for cold-formed steel lateral force-resisting systems including shear walls, strap-braced walls, and diaphragms.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latin typeface="+mn-lt"/>
                        </a:rPr>
                        <a:t>Steel Framing Industry Association — </a:t>
                      </a:r>
                      <a:r>
                        <a:rPr lang="en-US" sz="1250" b="0" dirty="0">
                          <a:latin typeface="+mn-lt"/>
                          <a:hlinkClick r:id="rId4"/>
                        </a:rPr>
                        <a:t>https://www.cfsei.org</a:t>
                      </a:r>
                      <a:endParaRPr lang="en-US" sz="12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510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751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44E37-FA85-99E9-ADD2-B119EBF7C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18A1BC7B-A7BA-B132-DD98-6E4F1A6B4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43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43D4DE-17BF-BA5F-45BE-B3559EA4DF62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References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87AE8E-4674-9CBD-4497-7679C76C334B}"/>
              </a:ext>
            </a:extLst>
          </p:cNvPr>
          <p:cNvGraphicFramePr>
            <a:graphicFrameLocks noGrp="1"/>
          </p:cNvGraphicFramePr>
          <p:nvPr/>
        </p:nvGraphicFramePr>
        <p:xfrm>
          <a:off x="487052" y="1305917"/>
          <a:ext cx="7971148" cy="4246166"/>
        </p:xfrm>
        <a:graphic>
          <a:graphicData uri="http://schemas.openxmlformats.org/drawingml/2006/table">
            <a:tbl>
              <a:tblPr/>
              <a:tblGrid>
                <a:gridCol w="1113148">
                  <a:extLst>
                    <a:ext uri="{9D8B030D-6E8A-4147-A177-3AD203B41FA5}">
                      <a16:colId xmlns:a16="http://schemas.microsoft.com/office/drawing/2014/main" val="356085455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3508830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313540392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35791992"/>
                    </a:ext>
                  </a:extLst>
                </a:gridCol>
              </a:tblGrid>
              <a:tr h="3921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/>
                        <a:t>Material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/>
                        <a:t>Primary Design Standard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/>
                        <a:t>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b="0" dirty="0"/>
                        <a:t>Reference Link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207504"/>
                  </a:ext>
                </a:extLst>
              </a:tr>
              <a:tr h="10960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dirty="0"/>
                        <a:t>Wood Structures</a:t>
                      </a:r>
                      <a:endParaRPr lang="en-US" sz="12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dirty="0"/>
                        <a:t>NDS – National Design Specification for Wood Construction</a:t>
                      </a:r>
                      <a:endParaRPr lang="en-US" sz="12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dirty="0"/>
                        <a:t>Governs design of wood structural members and connections. Seismic provisions are used in conjunction with special detailing for shear walls and diaphragms.</a:t>
                      </a:r>
                      <a:endParaRPr lang="en-US" sz="12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dirty="0"/>
                        <a:t>American Wood Council — https://www.awc.org</a:t>
                      </a:r>
                      <a:endParaRPr lang="en-US" sz="12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897195"/>
                  </a:ext>
                </a:extLst>
              </a:tr>
              <a:tr h="133883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Masonry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TMS 402 / TMS 602 – Building Code Requirements and Specification for Masonry Structures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Covers design and construction requirements for reinforced and unreinforced masonry including seismic detailing of masonry shear walls and reinforced masonry elements.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dirty="0"/>
                        <a:t>The Masonry Society — https://www.masonrysociety.org</a:t>
                      </a:r>
                      <a:endParaRPr lang="en-US" sz="12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5169669"/>
                  </a:ext>
                </a:extLst>
              </a:tr>
              <a:tr h="133883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Aluminum Structures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Aluminum Design Manual (ADM)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Provides design requirements for aluminum structural members and connections including strength, stability, and serviceability considerations.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50" b="0" dirty="0">
                          <a:latin typeface="+mn-lt"/>
                        </a:rPr>
                        <a:t>The Aluminum Association — https://www.aluminum.org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611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4356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VIDEO_FILES_RECORD" val="&lt;Videos&gt;&lt;Video Name=&quot;HS_SRS_421_1_09937.flv&quot; Position=&quot;1&quot; SlideID=&quot;421&quot;/&gt;&lt;/Videos&gt;&#10;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Unit 21 SRS Classical Pulses&quot;/&gt;&lt;property id=&quot;20144&quot; value=&quot;1&quot;/&gt;&lt;property id=&quot;20146&quot; value=&quot;0&quot;/&gt;&lt;property id=&quot;20147&quot; value=&quot;0&quot;/&gt;&lt;property id=&quot;20148&quot; value=&quot;5&quot;/&gt;&lt;property id=&quot;20184&quot; value=&quot;7&quot;/&gt;&lt;property id=&quot;20224&quot; value=&quot;C:\Users\Tom Irvine\Documents\My Adobe Presentations\u3&quot;/&gt;&lt;property id=&quot;20226&quot; value=&quot;C:\unit_21\NA_Unit_21_PP.pptx&quot;/&gt;&lt;property id=&quot;20250&quot; value=&quot;7&quot;/&gt;&lt;property id=&quot;20251&quot; value=&quot;0&quot;/&gt;&lt;property id=&quot;20259&quot; value=&quot;0&quot;/&gt;&lt;property id=&quot;20501&quot; value=&quot;C:\Unit_21\&quot;/&gt;&lt;object type=&quot;8&quot; unique_id=&quot;10122&quot;&gt;&lt;/object&gt;&lt;object type=&quot;2&quot; unique_id=&quot;10123&quot;&gt;&lt;object type=&quot;3&quot; unique_id=&quot;10124&quot;&gt;&lt;property id=&quot;20148&quot; value=&quot;5&quot;/&gt;&lt;property id=&quot;20300&quot; value=&quot;Slide 1&quot;/&gt;&lt;property id=&quot;20301&quot; value=&quot;Title Page&quot;/&gt;&lt;property id=&quot;20303&quot; value=&quot;-1&quot;/&gt;&lt;property id=&quot;20307&quot; value=&quot;256&quot;/&gt;&lt;property id=&quot;20309&quot; value=&quot;-1&quot;/&gt;&lt;/object&gt;&lt;object type=&quot;3&quot; unique_id=&quot;10357&quot;&gt;&lt;property id=&quot;20148&quot; value=&quot;5&quot;/&gt;&lt;property id=&quot;20300&quot; value=&quot;Slide 2 - &amp;quot;This presentation is sponsored by&amp;quot;&quot;/&gt;&lt;property id=&quot;20301&quot; value=&quot;Sponsor&quot;/&gt;&lt;property id=&quot;20303&quot; value=&quot;-1&quot;/&gt;&lt;property id=&quot;20307&quot; value=&quot;275&quot;/&gt;&lt;property id=&quot;20309&quot; value=&quot;-1&quot;/&gt;&lt;/object&gt;&lt;object type=&quot;3&quot; unique_id=&quot;10358&quot;&gt;&lt;property id=&quot;20148&quot; value=&quot;5&quot;/&gt;&lt;property id=&quot;20300&quot; value=&quot;Slide 3 - &amp;quot;      Contact Information&amp;quot;&quot;/&gt;&lt;property id=&quot;20301&quot; value=&quot;Contact&quot;/&gt;&lt;property id=&quot;20303&quot; value=&quot;-1&quot;/&gt;&lt;property id=&quot;20307&quot; value=&quot;276&quot;/&gt;&lt;property id=&quot;20309&quot; value=&quot;-1&quot;/&gt;&lt;/object&gt;&lt;object type=&quot;3&quot; unique_id=&quot;41685&quot;&gt;&lt;property id=&quot;20148&quot; value=&quot;5&quot;/&gt;&lt;property id=&quot;20300&quot; value=&quot;Slide 4&quot;/&gt;&lt;property id=&quot;20301&quot; value=&quot;Classical Pulse Introduction &quot;/&gt;&lt;property id=&quot;20303&quot; value=&quot;-1&quot;/&gt;&lt;property id=&quot;20307&quot; value=&quot;405&quot;/&gt;&lt;property id=&quot;20309&quot; value=&quot;-1&quot;/&gt;&lt;/object&gt;&lt;object type=&quot;3&quot; unique_id=&quot;47517&quot;&gt;&lt;property id=&quot;20148&quot; value=&quot;5&quot;/&gt;&lt;property id=&quot;20300&quot; value=&quot;Slide 15&quot;/&gt;&lt;property id=&quot;20301&quot; value=&quot;SDOF System &quot;/&gt;&lt;property id=&quot;20303&quot; value=&quot;-1&quot;/&gt;&lt;property id=&quot;20307&quot; value=&quot;407&quot;/&gt;&lt;property id=&quot;20309&quot; value=&quot;-1&quot;/&gt;&lt;/object&gt;&lt;object type=&quot;3&quot; unique_id=&quot;47683&quot;&gt;&lt;property id=&quot;20148&quot; value=&quot;5&quot;/&gt;&lt;property id=&quot;20300&quot; value=&quot;Slide 16&quot;/&gt;&lt;property id=&quot;20301&quot; value=&quot;Free Body Diagram &quot;/&gt;&lt;property id=&quot;20303&quot; value=&quot;-1&quot;/&gt;&lt;property id=&quot;20307&quot; value=&quot;410&quot;/&gt;&lt;property id=&quot;20309&quot; value=&quot;-1&quot;/&gt;&lt;/object&gt;&lt;object type=&quot;3&quot; unique_id=&quot;47684&quot;&gt;&lt;property id=&quot;20148&quot; value=&quot;5&quot;/&gt;&lt;property id=&quot;20300&quot; value=&quot;Slide 17&quot;/&gt;&lt;property id=&quot;20301&quot; value=&quot;Derivation&quot;/&gt;&lt;property id=&quot;20303&quot; value=&quot;-1&quot;/&gt;&lt;property id=&quot;20307&quot; value=&quot;412&quot;/&gt;&lt;property id=&quot;20309&quot; value=&quot;-1&quot;/&gt;&lt;/object&gt;&lt;object type=&quot;3&quot; unique_id=&quot;47685&quot;&gt;&lt;property id=&quot;20148&quot; value=&quot;5&quot;/&gt;&lt;property id=&quot;20300&quot; value=&quot;Slide 19&quot;/&gt;&lt;property id=&quot;20301&quot; value=&quot;Base Excitation &quot;/&gt;&lt;property id=&quot;20303&quot; value=&quot;-1&quot;/&gt;&lt;property id=&quot;20307&quot; value=&quot;413&quot;/&gt;&lt;property id=&quot;20309&quot; value=&quot;-1&quot;/&gt;&lt;/object&gt;&lt;object type=&quot;3&quot; unique_id=&quot;47686&quot;&gt;&lt;property id=&quot;20148&quot; value=&quot;5&quot;/&gt;&lt;property id=&quot;20300&quot; value=&quot;Slide 5&quot;/&gt;&lt;property id=&quot;20301&quot; value=&quot;Shock Test Machine &quot;/&gt;&lt;property id=&quot;20303&quot; value=&quot;-1&quot;/&gt;&lt;property id=&quot;20307&quot; value=&quot;414&quot;/&gt;&lt;property id=&quot;20309&quot; value=&quot;-1&quot;/&gt;&lt;/object&gt;&lt;object type=&quot;3&quot; unique_id=&quot;47687&quot;&gt;&lt;property id=&quot;20148&quot; value=&quot;5&quot;/&gt;&lt;property id=&quot;20300&quot; value=&quot;Slide 28&quot;/&gt;&lt;property id=&quot;20301&quot; value=&quot;Program Summary &quot;/&gt;&lt;property id=&quot;20303&quot; value=&quot;-1&quot;/&gt;&lt;property id=&quot;20307&quot; value=&quot;411&quot;/&gt;&lt;property id=&quot;20309&quot; value=&quot;-1&quot;/&gt;&lt;/object&gt;&lt;object type=&quot;3&quot; unique_id=&quot;47824&quot;&gt;&lt;property id=&quot;20148&quot; value=&quot;5&quot;/&gt;&lt;property id=&quot;20300&quot; value=&quot;Slide 22&quot;/&gt;&lt;property id=&quot;20301&quot; value=&quot;SDOF Response 10 Hz&quot;/&gt;&lt;property id=&quot;20303&quot; value=&quot;-1&quot;/&gt;&lt;property id=&quot;20307&quot; value=&quot;415&quot;/&gt;&lt;property id=&quot;20309&quot; value=&quot;-1&quot;/&gt;&lt;/object&gt;&lt;object type=&quot;3&quot; unique_id=&quot;47825&quot;&gt;&lt;property id=&quot;20148&quot; value=&quot;5&quot;/&gt;&lt;property id=&quot;20300&quot; value=&quot;Slide 26&quot;/&gt;&lt;property id=&quot;20301&quot; value=&quot;halfsine.m - SRS&quot;/&gt;&lt;property id=&quot;20303&quot; value=&quot;-1&quot;/&gt;&lt;property id=&quot;20307&quot; value=&quot;416&quot;/&gt;&lt;property id=&quot;20309&quot; value=&quot;-1&quot;/&gt;&lt;/object&gt;&lt;object type=&quot;3&quot; unique_id=&quot;48282&quot;&gt;&lt;property id=&quot;20148&quot; value=&quot;5&quot;/&gt;&lt;property id=&quot;20300&quot; value=&quot;Slide 6&quot;/&gt;&lt;property id=&quot;20301&quot; value=&quot;Half-sine Base Input &quot;/&gt;&lt;property id=&quot;20303&quot; value=&quot;-1&quot;/&gt;&lt;property id=&quot;20307&quot; value=&quot;420&quot;/&gt;&lt;property id=&quot;20309&quot; value=&quot;-1&quot;/&gt;&lt;/object&gt;&lt;object type=&quot;3&quot; unique_id=&quot;48284&quot;&gt;&lt;property id=&quot;20148&quot; value=&quot;5&quot;/&gt;&lt;property id=&quot;20300&quot; value=&quot;Slide 9&quot;/&gt;&lt;property id=&quot;20301&quot; value=&quot;SDOF Systems at Rest&quot;/&gt;&lt;property id=&quot;20303&quot; value=&quot;-1&quot;/&gt;&lt;property id=&quot;20307&quot; value=&quot;422&quot;/&gt;&lt;property id=&quot;20309&quot; value=&quot;-1&quot;/&gt;&lt;/object&gt;&lt;object type=&quot;3&quot; unique_id=&quot;48285&quot;&gt;&lt;property id=&quot;20148&quot; value=&quot;5&quot;/&gt;&lt;property id=&quot;20300&quot; value=&quot;Slide 10&quot;/&gt;&lt;property id=&quot;20301&quot; value=&quot;SDOF Responses at Peak Input&quot;/&gt;&lt;property id=&quot;20303&quot; value=&quot;-1&quot;/&gt;&lt;property id=&quot;20307&quot; value=&quot;423&quot;/&gt;&lt;property id=&quot;20309&quot; value=&quot;-1&quot;/&gt;&lt;/object&gt;&lt;object type=&quot;3&quot; unique_id=&quot;48286&quot;&gt;&lt;property id=&quot;20148&quot; value=&quot;5&quot;/&gt;&lt;property id=&quot;20300&quot; value=&quot;Slide 11&quot;/&gt;&lt;property id=&quot;20301&quot; value=&quot;SDOF Responses Near End&quot;/&gt;&lt;property id=&quot;20303&quot; value=&quot;-1&quot;/&gt;&lt;property id=&quot;20307&quot; value=&quot;424&quot;/&gt;&lt;property id=&quot;20309&quot; value=&quot;-1&quot;/&gt;&lt;/object&gt;&lt;object type=&quot;3&quot; unique_id=&quot;48287&quot;&gt;&lt;property id=&quot;20148&quot; value=&quot;5&quot;/&gt;&lt;property id=&quot;20300&quot; value=&quot;Slide 12&quot;/&gt;&lt;property id=&quot;20301&quot; value=&quot;Soft Mounted Systems &quot;/&gt;&lt;property id=&quot;20303&quot; value=&quot;-1&quot;/&gt;&lt;property id=&quot;20307&quot; value=&quot;425&quot;/&gt;&lt;property id=&quot;20309&quot; value=&quot;-1&quot;/&gt;&lt;/object&gt;&lt;object type=&quot;3&quot; unique_id=&quot;49090&quot;&gt;&lt;property id=&quot;20148&quot; value=&quot;5&quot;/&gt;&lt;property id=&quot;20300&quot; value=&quot;Slide 7&quot;/&gt;&lt;property id=&quot;20301&quot; value=&quot;SDOF Systems at Rest&quot;/&gt;&lt;property id=&quot;20303&quot; value=&quot;-1&quot;/&gt;&lt;property id=&quot;20307&quot; value=&quot;428&quot;/&gt;&lt;property id=&quot;20309&quot; value=&quot;-1&quot;/&gt;&lt;/object&gt;&lt;object type=&quot;3&quot; unique_id=&quot;49533&quot;&gt;&lt;property id=&quot;20148&quot; value=&quot;5&quot;/&gt;&lt;property id=&quot;20300&quot; value=&quot;Slide 13&quot;/&gt;&lt;property id=&quot;20301&quot; value=&quot;Isolated Avionics Box&quot;/&gt;&lt;property id=&quot;20303&quot; value=&quot;-1&quot;/&gt;&lt;property id=&quot;20307&quot; value=&quot;429&quot;/&gt;&lt;property id=&quot;20309&quot; value=&quot;-1&quot;/&gt;&lt;/object&gt;&lt;object type=&quot;3&quot; unique_id=&quot;49534&quot;&gt;&lt;property id=&quot;20148&quot; value=&quot;5&quot;/&gt;&lt;property id=&quot;20300&quot; value=&quot;Slide 14&quot;/&gt;&lt;property id=&quot;20301&quot; value=&quot;Hardmounted Systems&quot;/&gt;&lt;property id=&quot;20303&quot; value=&quot;-1&quot;/&gt;&lt;property id=&quot;20307&quot; value=&quot;430&quot;/&gt;&lt;property id=&quot;20309&quot; value=&quot;-1&quot;/&gt;&lt;/object&gt;&lt;object type=&quot;3&quot; unique_id=&quot;49685&quot;&gt;&lt;property id=&quot;20148&quot; value=&quot;5&quot;/&gt;&lt;property id=&quot;20300&quot; value=&quot;Slide 18&quot;/&gt;&lt;property id=&quot;20301&quot; value=&quot;Derivation (cont.) &quot;/&gt;&lt;property id=&quot;20303&quot; value=&quot;-1&quot;/&gt;&lt;property id=&quot;20307&quot; value=&quot;431&quot;/&gt;&lt;property id=&quot;20309&quot; value=&quot;-1&quot;/&gt;&lt;/object&gt;&lt;object type=&quot;3&quot; unique_id=&quot;50609&quot;&gt;&lt;property id=&quot;20148&quot; value=&quot;5&quot;/&gt;&lt;property id=&quot;20300&quot; value=&quot;Slide 20&quot;/&gt;&lt;property id=&quot;20301&quot; value=&quot;SDOF Example &quot;/&gt;&lt;property id=&quot;20303&quot; value=&quot;-1&quot;/&gt;&lt;property id=&quot;20307&quot; value=&quot;432&quot;/&gt;&lt;property id=&quot;20309&quot; value=&quot;-1&quot;/&gt;&lt;/object&gt;&lt;object type=&quot;3&quot; unique_id=&quot;50611&quot;&gt;&lt;property id=&quot;20148&quot; value=&quot;5&quot;/&gt;&lt;property id=&quot;20300&quot; value=&quot;Slide 25&quot;/&gt;&lt;property id=&quot;20301&quot; value=&quot;Summary of Three Cases&quot;/&gt;&lt;property id=&quot;20303&quot; value=&quot;-1&quot;/&gt;&lt;property id=&quot;20307&quot; value=&quot;434&quot;/&gt;&lt;property id=&quot;20309&quot; value=&quot;-1&quot;/&gt;&lt;/object&gt;&lt;object type=&quot;3&quot; unique_id=&quot;50612&quot;&gt;&lt;property id=&quot;20148&quot; value=&quot;5&quot;/&gt;&lt;property id=&quot;20300&quot; value=&quot;Slide 27&quot;/&gt;&lt;property id=&quot;20301&quot; value=&quot;SRS Plot&quot;/&gt;&lt;property id=&quot;20303&quot; value=&quot;-1&quot;/&gt;&lt;property id=&quot;20307&quot; value=&quot;435&quot;/&gt;&lt;property id=&quot;20309&quot; value=&quot;-1&quot;/&gt;&lt;/object&gt;&lt;object type=&quot;3&quot; unique_id=&quot;50684&quot;&gt;&lt;property id=&quot;20148&quot; value=&quot;5&quot;/&gt;&lt;property id=&quot;20300&quot; value=&quot;Slide 23&quot;/&gt;&lt;property id=&quot;20301&quot; value=&quot;SDOF Response 80 Hz&quot;/&gt;&lt;property id=&quot;20303&quot; value=&quot;-1&quot;/&gt;&lt;property id=&quot;20307&quot; value=&quot;436&quot;/&gt;&lt;property id=&quot;20309&quot; value=&quot;-1&quot;/&gt;&lt;/object&gt;&lt;object type=&quot;3&quot; unique_id=&quot;50685&quot;&gt;&lt;property id=&quot;20148&quot; value=&quot;5&quot;/&gt;&lt;property id=&quot;20300&quot; value=&quot;Slide 24&quot;/&gt;&lt;property id=&quot;20301&quot; value=&quot;SDOF Response 500 Hz&quot;/&gt;&lt;property id=&quot;20303&quot; value=&quot;-1&quot;/&gt;&lt;property id=&quot;20307&quot; value=&quot;437&quot;/&gt;&lt;property id=&quot;20309&quot; value=&quot;-1&quot;/&gt;&lt;/object&gt;&lt;object type=&quot;3&quot; unique_id=&quot;51212&quot;&gt;&lt;property id=&quot;20148&quot; value=&quot;5&quot;/&gt;&lt;property id=&quot;20300&quot; value=&quot;Slide 21&quot;/&gt;&lt;property id=&quot;20301&quot; value=&quot;halfsine.m - time history&quot;/&gt;&lt;property id=&quot;20303&quot; value=&quot;-1&quot;/&gt;&lt;property id=&quot;20307&quot; value=&quot;439&quot;/&gt;&lt;property id=&quot;20309&quot; value=&quot;-1&quot;/&gt;&lt;/object&gt;&lt;object type=&quot;3&quot; unique_id=&quot;51463&quot;&gt;&lt;property id=&quot;20148&quot; value=&quot;5&quot;/&gt;&lt;property id=&quot;20300&quot; value=&quot;Slide 8&quot;/&gt;&lt;property id=&quot;20301&quot; value=&quot;SDOF Response Video&quot;/&gt;&lt;property id=&quot;20303&quot; value=&quot;-1&quot;/&gt;&lt;property id=&quot;20307&quot; value=&quot;440&quot;/&gt;&lt;property id=&quot;20309&quot; value=&quot;-1&quot;/&gt;&lt;/object&gt;&lt;/object&gt;&lt;object type=&quot;10&quot; unique_id=&quot;10469&quot;&gt;&lt;object type=&quot;11&quot; unique_id=&quot;10470&quot;&gt;&lt;property id=&quot;20180&quot; value=&quot;0&quot;/&gt;&lt;property id=&quot;20181&quot; value=&quot;1浥䘌಍⻀శ⌐&quot;/&gt;&lt;property id=&quot;20182&quot; value=&quot;0&quot;/&gt;&lt;property id=&quot;20183&quot; value=&quot;1&quot;/&gt;&lt;/object&gt;&lt;object type=&quot;13&quot; unique_id=&quot;10840&quot;&gt;&lt;/object&gt;&lt;object type=&quot;12&quot; unique_id=&quot;15016&quot;&gt;&lt;/object&gt;&lt;/object&gt;&lt;object type=&quot;4&quot; unique_id=&quot;10471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1c.mp3"/>
  <p:tag name="PPSNARRATION" val="100,1126764742,C:\unit_21\NA_Unit_21_PP_pptx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3C43E05-7142-4312-AC50-E27107F3EF30}&quot;/&gt;&lt;filename val=&quot;C:\Users\TOMIRV~1\AppData\Local\Temp\PR\data\asimages\{C3C43E05-7142-4312-AC50-E27107F3EF30}.png&quot;/&gt;&lt;hasEffects val=&quot;1&quot;/&gt;&lt;left val=&quot;89.28&quot;/&gt;&lt;top val=&quot;171.72&quot;/&gt;&lt;width val=&quot;502.8&quot;/&gt;&lt;height val=&quot;222.36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3c.mp3"/>
  <p:tag name="PPSNARRATION" val="102,1126764742,C:\unit_21\NA_Unit_21_PP_pptx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6CB7C7C-6957-4A80-89ED-F6A67CBE89B0}&quot;/&gt;&lt;filename val=&quot;C:\Users\TOMIRV~1\AppData\Local\Temp\PR\data\asimages\{36CB7C7C-6957-4A80-89ED-F6A67CBE89B0}.png&quot;/&gt;&lt;hasEffects val=&quot;1&quot;/&gt;&lt;left val=&quot;35.28&quot;/&gt;&lt;top val=&quot;21&quot;/&gt;&lt;width val=&quot;650.64&quot;/&gt;&lt;height val=&quot;92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35027</TotalTime>
  <Words>4085</Words>
  <Application>Microsoft Office PowerPoint</Application>
  <PresentationFormat>On-screen Show (4:3)</PresentationFormat>
  <Paragraphs>723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Aptos Narrow</vt:lpstr>
      <vt:lpstr>Arial</vt:lpstr>
      <vt:lpstr>Calibri</vt:lpstr>
      <vt:lpstr>Cambria</vt:lpstr>
      <vt:lpstr>Cambria Math</vt:lpstr>
      <vt:lpstr>Helvetica</vt:lpstr>
      <vt:lpstr>Monotype Sorts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Kobe Japan Earthquake, 1995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Irvine</dc:creator>
  <cp:lastModifiedBy>Tom Irvine</cp:lastModifiedBy>
  <cp:revision>1004</cp:revision>
  <dcterms:created xsi:type="dcterms:W3CDTF">2010-11-01T13:18:21Z</dcterms:created>
  <dcterms:modified xsi:type="dcterms:W3CDTF">2026-10-17T13:57:11Z</dcterms:modified>
</cp:coreProperties>
</file>