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67" r:id="rId3"/>
    <p:sldId id="528" r:id="rId4"/>
    <p:sldId id="475" r:id="rId5"/>
    <p:sldId id="510" r:id="rId6"/>
    <p:sldId id="511" r:id="rId7"/>
    <p:sldId id="746" r:id="rId8"/>
    <p:sldId id="526" r:id="rId9"/>
    <p:sldId id="527" r:id="rId10"/>
    <p:sldId id="514" r:id="rId11"/>
    <p:sldId id="519" r:id="rId12"/>
    <p:sldId id="512" r:id="rId13"/>
    <p:sldId id="256" r:id="rId14"/>
    <p:sldId id="479" r:id="rId15"/>
    <p:sldId id="520" r:id="rId16"/>
    <p:sldId id="518" r:id="rId17"/>
    <p:sldId id="513" r:id="rId18"/>
    <p:sldId id="515" r:id="rId19"/>
    <p:sldId id="744" r:id="rId20"/>
    <p:sldId id="521" r:id="rId21"/>
    <p:sldId id="733" r:id="rId22"/>
    <p:sldId id="257" r:id="rId23"/>
    <p:sldId id="734" r:id="rId24"/>
    <p:sldId id="735" r:id="rId25"/>
    <p:sldId id="739" r:id="rId26"/>
    <p:sldId id="741" r:id="rId27"/>
    <p:sldId id="529" r:id="rId28"/>
    <p:sldId id="745" r:id="rId29"/>
    <p:sldId id="740" r:id="rId30"/>
    <p:sldId id="530" r:id="rId31"/>
    <p:sldId id="524" r:id="rId32"/>
    <p:sldId id="522" r:id="rId33"/>
    <p:sldId id="525" r:id="rId34"/>
    <p:sldId id="523" r:id="rId35"/>
    <p:sldId id="516" r:id="rId36"/>
    <p:sldId id="531" r:id="rId37"/>
    <p:sldId id="534" r:id="rId38"/>
    <p:sldId id="532" r:id="rId39"/>
    <p:sldId id="533" r:id="rId40"/>
    <p:sldId id="535" r:id="rId41"/>
    <p:sldId id="738" r:id="rId42"/>
    <p:sldId id="743" r:id="rId43"/>
    <p:sldId id="732" r:id="rId44"/>
    <p:sldId id="542" r:id="rId45"/>
    <p:sldId id="742" r:id="rId46"/>
    <p:sldId id="538" r:id="rId47"/>
    <p:sldId id="539" r:id="rId48"/>
    <p:sldId id="74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C62B47-2887-42F1-A677-D2B673353BDA}" v="199" dt="2026-10-10T13:54:34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Irvine" userId="262373fcfcd015cf" providerId="LiveId" clId="{3C89AC9C-B2C6-431B-938B-B7A22FB5427C}"/>
    <pc:docChg chg="undo custSel addSld delSld modSld sldOrd">
      <pc:chgData name="Tom Irvine" userId="262373fcfcd015cf" providerId="LiveId" clId="{3C89AC9C-B2C6-431B-938B-B7A22FB5427C}" dt="2026-10-10T13:54:27.541" v="352"/>
      <pc:docMkLst>
        <pc:docMk/>
      </pc:docMkLst>
      <pc:sldChg chg="modSp mod">
        <pc:chgData name="Tom Irvine" userId="262373fcfcd015cf" providerId="LiveId" clId="{3C89AC9C-B2C6-431B-938B-B7A22FB5427C}" dt="2026-10-10T13:05:44.185" v="47" actId="2711"/>
        <pc:sldMkLst>
          <pc:docMk/>
          <pc:sldMk cId="0" sldId="256"/>
        </pc:sldMkLst>
        <pc:spChg chg="mod">
          <ac:chgData name="Tom Irvine" userId="262373fcfcd015cf" providerId="LiveId" clId="{3C89AC9C-B2C6-431B-938B-B7A22FB5427C}" dt="2026-10-10T13:05:08.530" v="46" actId="2711"/>
          <ac:spMkLst>
            <pc:docMk/>
            <pc:sldMk cId="0" sldId="256"/>
            <ac:spMk id="2" creationId="{00000000-0000-0000-0000-000000000000}"/>
          </ac:spMkLst>
        </pc:spChg>
        <pc:graphicFrameChg chg="modGraphic">
          <ac:chgData name="Tom Irvine" userId="262373fcfcd015cf" providerId="LiveId" clId="{3C89AC9C-B2C6-431B-938B-B7A22FB5427C}" dt="2026-10-10T13:05:44.185" v="47" actId="2711"/>
          <ac:graphicFrameMkLst>
            <pc:docMk/>
            <pc:sldMk cId="0" sldId="256"/>
            <ac:graphicFrameMk id="4" creationId="{00000000-0000-0000-0000-000000000000}"/>
          </ac:graphicFrameMkLst>
        </pc:graphicFrameChg>
      </pc:sldChg>
      <pc:sldChg chg="modSp mod">
        <pc:chgData name="Tom Irvine" userId="262373fcfcd015cf" providerId="LiveId" clId="{3C89AC9C-B2C6-431B-938B-B7A22FB5427C}" dt="2026-10-10T13:36:05.750" v="338" actId="20577"/>
        <pc:sldMkLst>
          <pc:docMk/>
          <pc:sldMk cId="1607305828" sldId="475"/>
        </pc:sldMkLst>
        <pc:spChg chg="mod">
          <ac:chgData name="Tom Irvine" userId="262373fcfcd015cf" providerId="LiveId" clId="{3C89AC9C-B2C6-431B-938B-B7A22FB5427C}" dt="2026-10-10T13:36:05.750" v="338" actId="20577"/>
          <ac:spMkLst>
            <pc:docMk/>
            <pc:sldMk cId="1607305828" sldId="475"/>
            <ac:spMk id="3" creationId="{A84B07B5-1F88-6D09-66D9-104B9E01079A}"/>
          </ac:spMkLst>
        </pc:spChg>
      </pc:sldChg>
      <pc:sldChg chg="modSp mod">
        <pc:chgData name="Tom Irvine" userId="262373fcfcd015cf" providerId="LiveId" clId="{3C89AC9C-B2C6-431B-938B-B7A22FB5427C}" dt="2026-10-10T13:03:59.253" v="45" actId="20577"/>
        <pc:sldMkLst>
          <pc:docMk/>
          <pc:sldMk cId="2158984604" sldId="512"/>
        </pc:sldMkLst>
        <pc:spChg chg="mod">
          <ac:chgData name="Tom Irvine" userId="262373fcfcd015cf" providerId="LiveId" clId="{3C89AC9C-B2C6-431B-938B-B7A22FB5427C}" dt="2026-10-10T13:03:59.253" v="45" actId="20577"/>
          <ac:spMkLst>
            <pc:docMk/>
            <pc:sldMk cId="2158984604" sldId="512"/>
            <ac:spMk id="27655" creationId="{00000000-0000-0000-0000-000000000000}"/>
          </ac:spMkLst>
        </pc:spChg>
      </pc:sldChg>
      <pc:sldChg chg="modSp mod">
        <pc:chgData name="Tom Irvine" userId="262373fcfcd015cf" providerId="LiveId" clId="{3C89AC9C-B2C6-431B-938B-B7A22FB5427C}" dt="2026-10-10T13:08:57.917" v="53" actId="1076"/>
        <pc:sldMkLst>
          <pc:docMk/>
          <pc:sldMk cId="3473992910" sldId="513"/>
        </pc:sldMkLst>
        <pc:spChg chg="mod">
          <ac:chgData name="Tom Irvine" userId="262373fcfcd015cf" providerId="LiveId" clId="{3C89AC9C-B2C6-431B-938B-B7A22FB5427C}" dt="2026-10-10T13:07:19.898" v="48" actId="2711"/>
          <ac:spMkLst>
            <pc:docMk/>
            <pc:sldMk cId="3473992910" sldId="513"/>
            <ac:spMk id="27658" creationId="{00000000-0000-0000-0000-000000000000}"/>
          </ac:spMkLst>
        </pc:spChg>
        <pc:graphicFrameChg chg="mod modGraphic">
          <ac:chgData name="Tom Irvine" userId="262373fcfcd015cf" providerId="LiveId" clId="{3C89AC9C-B2C6-431B-938B-B7A22FB5427C}" dt="2026-10-10T13:08:57.917" v="53" actId="1076"/>
          <ac:graphicFrameMkLst>
            <pc:docMk/>
            <pc:sldMk cId="3473992910" sldId="513"/>
            <ac:graphicFrameMk id="27659" creationId="{00000000-0000-0000-0000-000000000000}"/>
          </ac:graphicFrameMkLst>
        </pc:graphicFrameChg>
      </pc:sldChg>
      <pc:sldChg chg="addSp delSp modSp mod ord">
        <pc:chgData name="Tom Irvine" userId="262373fcfcd015cf" providerId="LiveId" clId="{3C89AC9C-B2C6-431B-938B-B7A22FB5427C}" dt="2026-10-10T13:32:10.981" v="248" actId="20578"/>
        <pc:sldMkLst>
          <pc:docMk/>
          <pc:sldMk cId="4055960453" sldId="529"/>
        </pc:sldMkLst>
        <pc:spChg chg="mod">
          <ac:chgData name="Tom Irvine" userId="262373fcfcd015cf" providerId="LiveId" clId="{3C89AC9C-B2C6-431B-938B-B7A22FB5427C}" dt="2026-10-10T13:22:45.362" v="225" actId="1076"/>
          <ac:spMkLst>
            <pc:docMk/>
            <pc:sldMk cId="4055960453" sldId="529"/>
            <ac:spMk id="27665" creationId="{00000000-0000-0000-0000-000000000000}"/>
          </ac:spMkLst>
        </pc:spChg>
        <pc:cxnChg chg="add del mod">
          <ac:chgData name="Tom Irvine" userId="262373fcfcd015cf" providerId="LiveId" clId="{3C89AC9C-B2C6-431B-938B-B7A22FB5427C}" dt="2026-10-10T13:21:24.318" v="108" actId="21"/>
          <ac:cxnSpMkLst>
            <pc:docMk/>
            <pc:sldMk cId="4055960453" sldId="529"/>
            <ac:cxnSpMk id="3" creationId="{F0B7B476-D464-7763-2711-690AAB5450FE}"/>
          </ac:cxnSpMkLst>
        </pc:cxnChg>
        <pc:cxnChg chg="add del mod">
          <ac:chgData name="Tom Irvine" userId="262373fcfcd015cf" providerId="LiveId" clId="{3C89AC9C-B2C6-431B-938B-B7A22FB5427C}" dt="2026-10-10T13:21:25.616" v="109" actId="21"/>
          <ac:cxnSpMkLst>
            <pc:docMk/>
            <pc:sldMk cId="4055960453" sldId="529"/>
            <ac:cxnSpMk id="9" creationId="{BC2FC2AE-B7CE-5A39-B366-EF3C283982C9}"/>
          </ac:cxnSpMkLst>
        </pc:cxnChg>
      </pc:sldChg>
      <pc:sldChg chg="modSp mod">
        <pc:chgData name="Tom Irvine" userId="262373fcfcd015cf" providerId="LiveId" clId="{3C89AC9C-B2C6-431B-938B-B7A22FB5427C}" dt="2026-10-10T13:28:07.476" v="241" actId="20577"/>
        <pc:sldMkLst>
          <pc:docMk/>
          <pc:sldMk cId="2117168196" sldId="531"/>
        </pc:sldMkLst>
        <pc:spChg chg="mod">
          <ac:chgData name="Tom Irvine" userId="262373fcfcd015cf" providerId="LiveId" clId="{3C89AC9C-B2C6-431B-938B-B7A22FB5427C}" dt="2026-10-10T13:28:07.476" v="241" actId="20577"/>
          <ac:spMkLst>
            <pc:docMk/>
            <pc:sldMk cId="2117168196" sldId="531"/>
            <ac:spMk id="3" creationId="{BC37DF23-D3A6-655B-8D68-A69A0341B61B}"/>
          </ac:spMkLst>
        </pc:spChg>
      </pc:sldChg>
      <pc:sldChg chg="addSp delSp modSp mod">
        <pc:chgData name="Tom Irvine" userId="262373fcfcd015cf" providerId="LiveId" clId="{3C89AC9C-B2C6-431B-938B-B7A22FB5427C}" dt="2026-10-03T18:37:05.910" v="10" actId="1076"/>
        <pc:sldMkLst>
          <pc:docMk/>
          <pc:sldMk cId="256873408" sldId="538"/>
        </pc:sldMkLst>
        <pc:picChg chg="add mod">
          <ac:chgData name="Tom Irvine" userId="262373fcfcd015cf" providerId="LiveId" clId="{3C89AC9C-B2C6-431B-938B-B7A22FB5427C}" dt="2026-10-03T18:37:05.910" v="10" actId="1076"/>
          <ac:picMkLst>
            <pc:docMk/>
            <pc:sldMk cId="256873408" sldId="538"/>
            <ac:picMk id="4" creationId="{7A55A034-529C-11DE-20D6-2C87326AEC31}"/>
          </ac:picMkLst>
        </pc:picChg>
      </pc:sldChg>
      <pc:sldChg chg="modSp mod">
        <pc:chgData name="Tom Irvine" userId="262373fcfcd015cf" providerId="LiveId" clId="{3C89AC9C-B2C6-431B-938B-B7A22FB5427C}" dt="2026-10-03T18:36:32.082" v="6" actId="14100"/>
        <pc:sldMkLst>
          <pc:docMk/>
          <pc:sldMk cId="307728977" sldId="539"/>
        </pc:sldMkLst>
        <pc:spChg chg="mod">
          <ac:chgData name="Tom Irvine" userId="262373fcfcd015cf" providerId="LiveId" clId="{3C89AC9C-B2C6-431B-938B-B7A22FB5427C}" dt="2026-10-03T18:36:32.082" v="6" actId="14100"/>
          <ac:spMkLst>
            <pc:docMk/>
            <pc:sldMk cId="307728977" sldId="539"/>
            <ac:spMk id="3" creationId="{E88F5888-F2D0-A176-9070-A9C32789503A}"/>
          </ac:spMkLst>
        </pc:spChg>
      </pc:sldChg>
      <pc:sldChg chg="addSp delSp modSp mod">
        <pc:chgData name="Tom Irvine" userId="262373fcfcd015cf" providerId="LiveId" clId="{3C89AC9C-B2C6-431B-938B-B7A22FB5427C}" dt="2026-10-10T13:33:41.509" v="261" actId="1076"/>
        <pc:sldMkLst>
          <pc:docMk/>
          <pc:sldMk cId="0" sldId="738"/>
        </pc:sldMkLst>
        <pc:spChg chg="del">
          <ac:chgData name="Tom Irvine" userId="262373fcfcd015cf" providerId="LiveId" clId="{3C89AC9C-B2C6-431B-938B-B7A22FB5427C}" dt="2026-10-10T13:33:35.302" v="259" actId="21"/>
          <ac:spMkLst>
            <pc:docMk/>
            <pc:sldMk cId="0" sldId="738"/>
            <ac:spMk id="3" creationId="{00000000-0000-0000-0000-000000000000}"/>
          </ac:spMkLst>
        </pc:spChg>
        <pc:spChg chg="mod">
          <ac:chgData name="Tom Irvine" userId="262373fcfcd015cf" providerId="LiveId" clId="{3C89AC9C-B2C6-431B-938B-B7A22FB5427C}" dt="2026-10-10T13:33:30.554" v="258" actId="1076"/>
          <ac:spMkLst>
            <pc:docMk/>
            <pc:sldMk cId="0" sldId="738"/>
            <ac:spMk id="27667" creationId="{00000000-0000-0000-0000-000000000000}"/>
          </ac:spMkLst>
        </pc:spChg>
        <pc:graphicFrameChg chg="add mod modGraphic">
          <ac:chgData name="Tom Irvine" userId="262373fcfcd015cf" providerId="LiveId" clId="{3C89AC9C-B2C6-431B-938B-B7A22FB5427C}" dt="2026-10-10T13:33:41.509" v="261" actId="1076"/>
          <ac:graphicFrameMkLst>
            <pc:docMk/>
            <pc:sldMk cId="0" sldId="738"/>
            <ac:graphicFrameMk id="5" creationId="{EE62C21D-FAEA-37CD-EB74-B02A27A0C2E6}"/>
          </ac:graphicFrameMkLst>
        </pc:graphicFrameChg>
        <pc:graphicFrameChg chg="modGraphic">
          <ac:chgData name="Tom Irvine" userId="262373fcfcd015cf" providerId="LiveId" clId="{3C89AC9C-B2C6-431B-938B-B7A22FB5427C}" dt="2026-10-10T13:32:56.376" v="251" actId="14100"/>
          <ac:graphicFrameMkLst>
            <pc:docMk/>
            <pc:sldMk cId="0" sldId="738"/>
            <ac:graphicFrameMk id="27666" creationId="{00000000-0000-0000-0000-000000000000}"/>
          </ac:graphicFrameMkLst>
        </pc:graphicFrameChg>
      </pc:sldChg>
      <pc:sldChg chg="addSp delSp modSp new mod">
        <pc:chgData name="Tom Irvine" userId="262373fcfcd015cf" providerId="LiveId" clId="{3C89AC9C-B2C6-431B-938B-B7A22FB5427C}" dt="2026-10-03T18:56:52.355" v="41" actId="1076"/>
        <pc:sldMkLst>
          <pc:docMk/>
          <pc:sldMk cId="2683969013" sldId="742"/>
        </pc:sldMkLst>
        <pc:picChg chg="add mod">
          <ac:chgData name="Tom Irvine" userId="262373fcfcd015cf" providerId="LiveId" clId="{3C89AC9C-B2C6-431B-938B-B7A22FB5427C}" dt="2026-10-03T18:56:52.355" v="41" actId="1076"/>
          <ac:picMkLst>
            <pc:docMk/>
            <pc:sldMk cId="2683969013" sldId="742"/>
            <ac:picMk id="3" creationId="{DF256006-112A-922C-DA7D-DBF3EF2F8B45}"/>
          </ac:picMkLst>
        </pc:picChg>
      </pc:sldChg>
      <pc:sldChg chg="modSp add">
        <pc:chgData name="Tom Irvine" userId="262373fcfcd015cf" providerId="LiveId" clId="{3C89AC9C-B2C6-431B-938B-B7A22FB5427C}" dt="2026-10-10T13:41:42.349" v="351" actId="20577"/>
        <pc:sldMkLst>
          <pc:docMk/>
          <pc:sldMk cId="4161622109" sldId="743"/>
        </pc:sldMkLst>
        <pc:spChg chg="mod">
          <ac:chgData name="Tom Irvine" userId="262373fcfcd015cf" providerId="LiveId" clId="{3C89AC9C-B2C6-431B-938B-B7A22FB5427C}" dt="2026-10-10T13:41:42.349" v="351" actId="20577"/>
          <ac:spMkLst>
            <pc:docMk/>
            <pc:sldMk cId="4161622109" sldId="743"/>
            <ac:spMk id="27669" creationId="{00000000-0000-0000-0000-000000000000}"/>
          </ac:spMkLst>
        </pc:spChg>
      </pc:sldChg>
      <pc:sldChg chg="modSp add mod">
        <pc:chgData name="Tom Irvine" userId="262373fcfcd015cf" providerId="LiveId" clId="{3C89AC9C-B2C6-431B-938B-B7A22FB5427C}" dt="2026-10-10T13:26:05.218" v="240" actId="20577"/>
        <pc:sldMkLst>
          <pc:docMk/>
          <pc:sldMk cId="0" sldId="744"/>
        </pc:sldMkLst>
        <pc:graphicFrameChg chg="mod modGraphic">
          <ac:chgData name="Tom Irvine" userId="262373fcfcd015cf" providerId="LiveId" clId="{3C89AC9C-B2C6-431B-938B-B7A22FB5427C}" dt="2026-10-10T13:26:05.218" v="240" actId="20577"/>
          <ac:graphicFrameMkLst>
            <pc:docMk/>
            <pc:sldMk cId="0" sldId="744"/>
            <ac:graphicFrameMk id="4" creationId="{00000000-0000-0000-0000-000000000000}"/>
          </ac:graphicFrameMkLst>
        </pc:graphicFrameChg>
      </pc:sldChg>
      <pc:sldChg chg="modSp add mod">
        <pc:chgData name="Tom Irvine" userId="262373fcfcd015cf" providerId="LiveId" clId="{3C89AC9C-B2C6-431B-938B-B7A22FB5427C}" dt="2026-10-10T13:32:17.401" v="250" actId="20577"/>
        <pc:sldMkLst>
          <pc:docMk/>
          <pc:sldMk cId="0" sldId="745"/>
        </pc:sldMkLst>
        <pc:graphicFrameChg chg="modGraphic">
          <ac:chgData name="Tom Irvine" userId="262373fcfcd015cf" providerId="LiveId" clId="{3C89AC9C-B2C6-431B-938B-B7A22FB5427C}" dt="2026-10-10T13:32:17.401" v="250" actId="20577"/>
          <ac:graphicFrameMkLst>
            <pc:docMk/>
            <pc:sldMk cId="0" sldId="745"/>
            <ac:graphicFrameMk id="17" creationId="{00000000-0000-0000-0000-000000000000}"/>
          </ac:graphicFrameMkLst>
        </pc:graphicFrameChg>
      </pc:sldChg>
      <pc:sldChg chg="modSp add mod">
        <pc:chgData name="Tom Irvine" userId="262373fcfcd015cf" providerId="LiveId" clId="{3C89AC9C-B2C6-431B-938B-B7A22FB5427C}" dt="2026-10-10T13:38:55.848" v="340" actId="12"/>
        <pc:sldMkLst>
          <pc:docMk/>
          <pc:sldMk cId="0" sldId="746"/>
        </pc:sldMkLst>
        <pc:spChg chg="mod">
          <ac:chgData name="Tom Irvine" userId="262373fcfcd015cf" providerId="LiveId" clId="{3C89AC9C-B2C6-431B-938B-B7A22FB5427C}" dt="2026-10-10T13:38:55.848" v="340" actId="12"/>
          <ac:spMkLst>
            <pc:docMk/>
            <pc:sldMk cId="0" sldId="746"/>
            <ac:spMk id="4" creationId="{00000000-0000-0000-0000-000000000000}"/>
          </ac:spMkLst>
        </pc:spChg>
      </pc:sldChg>
      <pc:sldChg chg="add">
        <pc:chgData name="Tom Irvine" userId="262373fcfcd015cf" providerId="LiveId" clId="{3C89AC9C-B2C6-431B-938B-B7A22FB5427C}" dt="2026-10-10T13:54:27.541" v="352"/>
        <pc:sldMkLst>
          <pc:docMk/>
          <pc:sldMk cId="0" sldId="7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DFDBE-CDF8-4DAE-A328-AE7FD115447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C88B6-3349-47DA-AF16-98EF7B358B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6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6924D-1E7C-814C-4BD7-1544EA51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9F959BC-A37E-0491-58BD-33FEBB5071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A8343E1-7FA4-D8E4-51BD-B6C517204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A86036C-830E-EA46-5594-E164C59DA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4776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835DE-F1C1-E67A-9456-ED42EA4AA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6C308F5-C564-DE35-8C63-85AD2EBEF9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3D449C4-0238-30BE-1B8F-EBFA958A40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E297C85-8457-9135-DE97-40756D1755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24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189EB-2516-8FF2-85E9-138A8BF14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DE619FE-906E-3EB4-8370-9AE268121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C8A1E47-8EC1-6EA2-00A6-EF4F7EC676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0EC667B-F91F-C686-DEB9-E6837F454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37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788E1-91C1-0C67-F0E1-C1B6ADAC1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098EF5D-AC91-9A0E-22C1-B691AE2247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E81030F-CEF9-4962-BE89-58C3799D4B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AE558977-1156-9042-41BE-F6FBE35D9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395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95890-8B85-CE4F-3498-FCED0C20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D34870C-4AC3-AD6A-7CB3-89CD2925F2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D204709-E4D9-8369-09C6-9D5E2002FB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3D9DE40-4F98-7274-D84C-8D409BD03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579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996E-4D6E-7524-8D02-8EB3923A1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0A127E4-C8F3-C1CC-91F8-0F8C38DD9F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2587765-B408-6BA4-24CC-7E58ADA54E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F2E8E94-0EDB-73BB-FDD8-74E3AE958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934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E85F6-FB91-5EDD-C103-FF9FDF0C9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A348FFAA-D945-0099-CB32-C5CE968FBE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F82E4B2-D3DE-D68D-FFBE-249510D90A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D29D389-91AF-CE9F-97BF-22D32C3074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325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9A732-B0CB-0040-0704-F21634EDA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BA7E699-BDA5-A0B1-9D16-D25B5095F0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233C262-9884-D98D-7EE5-4F96FFE1E4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05EF3FCE-0167-F168-003B-B5C74AE97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986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5A80F-0A7A-BB3B-14BB-3420A56B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5B9A730-4DB5-AC39-1331-9D1AF60810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2C6D5C5-5ECC-6FAE-ECB0-44239C5D0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A661B78-6487-82B5-9321-1E1F8DB04F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186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ADBA6-D442-1EAA-7150-77C4A344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242C88C-9D33-E670-C04E-74E262333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C704F47D-4E7E-5711-10FF-1182C59AC7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B4AB0EE-633A-7EBD-A0D6-DC885B70C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90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7F336-E810-0EAC-85D6-468738343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41F6F8C-57FB-0F94-88D1-A16DB15B1C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227F6C5-47CE-D9E1-E9ED-BCBEB48ABF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9488D15-26D8-B586-9C5C-ED3361177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112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E1B1-F4A8-7D29-F37E-6E01D9EC9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EB661517-78FF-47F4-8F0F-A4EBD2F21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979C716-D800-55D0-F04D-337B00B7B8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60E9791-B2E7-7C11-2D8C-8DE4E20A7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25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452D2-AAE5-5088-8D04-B2B8DE802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3557A5C-97C4-75BC-A0B1-B148ED3A6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CFCB624-F2B4-F56F-9D53-3ABB0907B1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1652F3E-C02E-7DB0-E409-49029A277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7363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A8883-F242-9302-4798-68CF1A5A1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C53C09C-499C-FB98-67D4-BBD34CE40E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4C9BD4E-FE94-6850-425A-70F41B827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67C1BDD-BB24-AEF8-15FA-449D2194E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30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D9545-D45B-8ABA-1563-1645372FD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D50BEF7-DDE6-7175-FE36-575F4A84B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B3B13C6-97AD-2A89-D427-619592B033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7933A90-BFE0-07C1-99B3-89C6FF7D6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335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42FD-9312-DD69-62EE-C6BC55401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CC49957-89D7-9B1A-0EFA-78E2F46AE8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B154F99-9DAE-AD76-8B87-14289F2ED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6E557DC-3CA9-5642-5171-B59222F9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532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C8744-EEDE-BDD1-2A0F-354E2146D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87FF4FB-0A72-B52A-55D6-D161BABA8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67E979C-4BA9-423B-7FA9-6CEE0CDA14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8055275-B1A0-52CE-A1EA-FECC637A4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644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3818-767C-A1E1-26F2-A8C0B7BD6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B09D84D-1DBB-2BC4-13F2-E4EB7EBBEE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E29D0-20D6-42A3-8FAC-E707C2342F8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947B8B7E-57FD-8F5A-4F8A-5EA1DD7C4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3D123FD-DF3E-62EB-A970-FB5A61A60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827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C84E-E5E6-B100-91CB-84D800A19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60845-196E-F1AD-A013-CFD1CC52D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510E9-7159-A454-8A58-4B8C1CA13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F2A7F-C085-40AD-CB33-865417413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6A610-0B9F-E931-4FAB-CCE168A5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2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8170-763B-27EF-30EA-0FA1A8A4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1A8A9-D955-AF22-75B8-7CA328537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E757C-4678-A275-A18A-29120A21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07640-C340-F9B3-4638-A0864094C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C3DA8-20EF-197F-678F-9AB757E8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0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8652-755E-A0BE-E65D-5FF6261D1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2BB69D-2785-B418-7283-56F308548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8A875-75BB-D75A-ECCB-E339AA1D7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BCB9D-9576-DFE5-FC02-41AF3698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A09AB-D349-F7E0-7CC6-2478061B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7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E1BF-769C-F530-2514-EBADD2122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33483-EB4B-2995-68AF-060FCFF33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30796-4C14-BA3B-34E5-23805E743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66536-49B7-BA77-3EAF-EA99CB743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2A553-0225-53AC-4274-06767A99C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20DD06-DCAC-C017-B138-CC6C7EB82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1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63C2E-759A-AD59-03F9-246D35312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696C9-18AD-BA50-F00C-F14497302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A839E-D621-3E69-15B9-45FC9B0BF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BE2EA-1AC6-0AD0-C816-4B5235772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79CB9C-4ABB-822B-6439-28566C622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3933CC-C534-911B-D98E-F8CD4C8C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9B5BB4-3743-EDF9-EF2D-5AB4C44E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430392-12B5-A794-D3A7-C3C05D7F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4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06373-8CF9-50B2-C1D6-461CB7A68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BC0357-14D3-811E-BBF6-67F573BE6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8A302-D74D-E0E9-7365-4EA8A39D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269510-D4A5-67BF-3FF3-045FB8EB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3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E4102-B1B3-7AD0-3D31-FB2A17C9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4A5E2-2741-4542-58A2-041831594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85FB0-7454-1867-949A-CE1D46584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46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3FCF-2BAE-44FB-967E-D8DF2D0A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FF125-9B75-08B2-4D25-6F1595921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69AFA-7726-4F42-0F87-A0BE898BA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5F7C0-39C3-B5A4-6509-EA3B7871B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107F0-357D-CFEF-3F9A-3A3621918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0F148-5122-1897-33DB-D34BEE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63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1A05-8A7F-613A-377A-BE7B41F0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FD91FA-E047-F17D-B973-DED237C19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58ECC-C060-A330-336F-DD0EE10E88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06956-CD3D-D639-0FBC-377D7610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F6BDF-E2DE-73C1-5646-7F7658AF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44177-9912-ACF6-E048-423CE8ABC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6F2D-4A06-F338-7BD7-E921E43A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CDFB10-8182-90DA-8E51-8E3BB967C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09794-B069-135E-B726-42D356D4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99113-821C-CF84-FEE5-6ABE47826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8B0EA-48E9-B663-A21D-52E227A5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493B5-3A17-8639-3623-71737E528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EE3297-E80E-2CE0-6BF9-B9AAA62CD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1A868-B2DE-1947-732E-19642150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60E20-2880-EC68-9D4A-B71FE45B0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F9AA1-E833-CF0F-2E9D-E63B8C56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89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54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331200" y="618310"/>
            <a:ext cx="2144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Vibrationdata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09600" y="1143000"/>
            <a:ext cx="10871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539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B1DB-BFE6-417A-9527-F12AB64AEF19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33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7F17-1707-40C1-8FD0-66E15FCC425C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01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B78A-F45E-48A4-B637-73FE7D73D083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06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B78EE-90CE-41ED-B614-010AB857BACA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41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8EC8-265A-430B-88BB-81A15A759DA4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81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B5D47-54B1-4232-9C0A-F58863ADCDAB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90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2047-296F-4344-AB8F-1E7C9CC852D9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50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8B628-9958-4832-BAA0-3578FE88725F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56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AA0D6-F7DA-477A-9F33-2A99A73AE9F2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743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8414-C7DA-4A20-BA83-378325457251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45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51C72D-5432-BAEA-4200-99CD139F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5DB27-73AB-672E-6A5A-54150D4D8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A568D-B2E5-9D1D-0327-9408913D2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31F4A4-9C27-4926-95E6-1776C3CC3A2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69444-CC0A-3E61-2AB5-E8D131DEF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FD053-FB79-F2AC-ECF1-377F85515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038D47-F724-4C2F-BE79-0E30E5443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8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89764-537F-4C54-83BE-B754A5236A51}" type="datetime1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4842E-5D5F-47DB-8A50-E3874C6A64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5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3842" y="1820867"/>
            <a:ext cx="659309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006699"/>
                </a:solidFill>
              </a:rPr>
              <a:t>ASCE 7-22, Ch 13,  Requirements for Nonstructural Components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>
                <a:solidFill>
                  <a:srgbClr val="006699"/>
                </a:solidFill>
              </a:rPr>
              <a:t>Revision C</a:t>
            </a:r>
            <a:br>
              <a:rPr lang="en-US" sz="3200" b="1" dirty="0">
                <a:solidFill>
                  <a:srgbClr val="006699"/>
                </a:solidFill>
              </a:rPr>
            </a:br>
            <a:endParaRPr lang="en-US" sz="3200" b="1" dirty="0">
              <a:solidFill>
                <a:srgbClr val="006699"/>
              </a:solidFill>
            </a:endParaRPr>
          </a:p>
          <a:p>
            <a:pPr algn="ctr"/>
            <a:r>
              <a:rPr lang="en-US" sz="2000" b="1" dirty="0">
                <a:solidFill>
                  <a:srgbClr val="006699"/>
                </a:solidFill>
              </a:rPr>
              <a:t>By Tom Irvine</a:t>
            </a:r>
          </a:p>
          <a:p>
            <a:pPr algn="ctr"/>
            <a:endParaRPr lang="en-US" sz="2400" b="1" dirty="0">
              <a:solidFill>
                <a:srgbClr val="006699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1FA8E8A-46D8-4C0D-9BDA-0041AA402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0553" y="358317"/>
            <a:ext cx="2130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  <a:t>Vibrationdata</a:t>
            </a:r>
            <a:endParaRPr lang="en-US" sz="24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9112E4-6E1A-4108-81E8-E129F56AAD2F}"/>
              </a:ext>
            </a:extLst>
          </p:cNvPr>
          <p:cNvCxnSpPr/>
          <p:nvPr/>
        </p:nvCxnSpPr>
        <p:spPr>
          <a:xfrm>
            <a:off x="442856" y="1047184"/>
            <a:ext cx="11306287" cy="0"/>
          </a:xfrm>
          <a:prstGeom prst="line">
            <a:avLst/>
          </a:prstGeom>
          <a:ln w="31750">
            <a:solidFill>
              <a:srgbClr val="0066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895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9F413-1B82-3A4E-41BD-EDFA04AA3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C1E99697-F004-8E8F-F225-3BC1B9BCA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C3EE29-FE73-31B6-1AA1-E9502C659783}"/>
              </a:ext>
            </a:extLst>
          </p:cNvPr>
          <p:cNvSpPr/>
          <p:nvPr/>
        </p:nvSpPr>
        <p:spPr>
          <a:xfrm>
            <a:off x="700430" y="476323"/>
            <a:ext cx="18357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12C949-9009-1325-13DB-E0171C539C1F}"/>
              </a:ext>
            </a:extLst>
          </p:cNvPr>
          <p:cNvSpPr txBox="1"/>
          <p:nvPr/>
        </p:nvSpPr>
        <p:spPr>
          <a:xfrm>
            <a:off x="437320" y="1424134"/>
            <a:ext cx="5122056" cy="2993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collapse is rare in modern codes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earthquake losses come from nonstructural damage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Damage causes: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injuries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shutdowns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protection failure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economic loss</a:t>
            </a:r>
          </a:p>
        </p:txBody>
      </p:sp>
      <p:pic>
        <p:nvPicPr>
          <p:cNvPr id="1027" name="Picture 3" descr="Japanese manufacturers capitalize on the lessons from 3/11 - Nikkei Asia">
            <a:extLst>
              <a:ext uri="{FF2B5EF4-FFF2-40B4-BE49-F238E27FC236}">
                <a16:creationId xmlns:a16="http://schemas.microsoft.com/office/drawing/2014/main" id="{0792BDDE-A8FE-0265-FB23-CDB90EEF3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403" y="1256299"/>
            <a:ext cx="5339277" cy="356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6C6D5C-4DFD-1ABD-0B28-42F8BA798327}"/>
              </a:ext>
            </a:extLst>
          </p:cNvPr>
          <p:cNvSpPr txBox="1"/>
          <p:nvPr/>
        </p:nvSpPr>
        <p:spPr>
          <a:xfrm>
            <a:off x="6096000" y="5070763"/>
            <a:ext cx="5261024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2011 </a:t>
            </a:r>
            <a:r>
              <a:rPr lang="en-US" sz="145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Tōhoku</a:t>
            </a: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Japan Earthquake 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Semiconductor plant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https://asia.nikkei.com/business/business-trends/japanese-manufacturers-capitalize-on-the-lessons-from-3-112</a:t>
            </a:r>
          </a:p>
        </p:txBody>
      </p:sp>
    </p:spTree>
    <p:extLst>
      <p:ext uri="{BB962C8B-B14F-4D97-AF65-F5344CB8AC3E}">
        <p14:creationId xmlns:p14="http://schemas.microsoft.com/office/powerpoint/2010/main" val="199220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4C910-2688-1115-EB89-6B991D235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51781503-D06F-1BBA-D355-14254ACF4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9087A2-22B3-94A4-AE24-F29483823BA7}"/>
              </a:ext>
            </a:extLst>
          </p:cNvPr>
          <p:cNvSpPr/>
          <p:nvPr/>
        </p:nvSpPr>
        <p:spPr>
          <a:xfrm>
            <a:off x="836674" y="452679"/>
            <a:ext cx="45623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Nonstructural Component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B07B5-1F88-6D09-66D9-104B9E01079A}"/>
              </a:ext>
            </a:extLst>
          </p:cNvPr>
          <p:cNvSpPr txBox="1"/>
          <p:nvPr/>
        </p:nvSpPr>
        <p:spPr>
          <a:xfrm>
            <a:off x="654543" y="1216316"/>
            <a:ext cx="512205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Nonstructural components include: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 equipment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fixtures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components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Piping and ducts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Ceilings and partitions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 racks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Heating, Ventilation &amp; Air Conditioning (HVAC)</a:t>
            </a:r>
          </a:p>
          <a:p>
            <a:pPr marL="742950" lvl="1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Elevators &amp; escalator</a:t>
            </a:r>
          </a:p>
        </p:txBody>
      </p:sp>
      <p:pic>
        <p:nvPicPr>
          <p:cNvPr id="1028" name="Picture 4" descr="BHB Article | Seismic Bracing of Non-Structural Components">
            <a:extLst>
              <a:ext uri="{FF2B5EF4-FFF2-40B4-BE49-F238E27FC236}">
                <a16:creationId xmlns:a16="http://schemas.microsoft.com/office/drawing/2014/main" id="{F8EE25BB-D453-22D8-15CF-F08AEFFA2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403" y="1216316"/>
            <a:ext cx="478155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6B57A4-AA00-7061-FD6A-0207D978D322}"/>
              </a:ext>
            </a:extLst>
          </p:cNvPr>
          <p:cNvSpPr txBox="1"/>
          <p:nvPr/>
        </p:nvSpPr>
        <p:spPr>
          <a:xfrm>
            <a:off x="7014117" y="4891681"/>
            <a:ext cx="415940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2011 Christchurch, New Zealand earthquake</a:t>
            </a:r>
          </a:p>
          <a:p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https://www.bhbengineers.com/articles/seismic-bracing-of-non-structural-components</a:t>
            </a:r>
          </a:p>
        </p:txBody>
      </p:sp>
    </p:spTree>
    <p:extLst>
      <p:ext uri="{BB962C8B-B14F-4D97-AF65-F5344CB8AC3E}">
        <p14:creationId xmlns:p14="http://schemas.microsoft.com/office/powerpoint/2010/main" val="1607305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04EF-465C-1DE5-9359-6BDA8B7C0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4EF586C2-1EAE-C5CB-8E89-ACEBBCD5C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2CA258-8624-6EDA-CEB5-EA6280A7AD13}"/>
              </a:ext>
            </a:extLst>
          </p:cNvPr>
          <p:cNvSpPr/>
          <p:nvPr/>
        </p:nvSpPr>
        <p:spPr>
          <a:xfrm>
            <a:off x="554182" y="385772"/>
            <a:ext cx="321434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Nonstructural Damage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1CDA53-176C-0545-BADD-64C36ACD736C}"/>
              </a:ext>
            </a:extLst>
          </p:cNvPr>
          <p:cNvSpPr txBox="1"/>
          <p:nvPr/>
        </p:nvSpPr>
        <p:spPr>
          <a:xfrm>
            <a:off x="524444" y="1205164"/>
            <a:ext cx="4014101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Earthquake performance is not only about preventing collapse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Nonstructural damage can cause: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shutdowns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emergency services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Fire protection system failure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center outages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Economic losses</a:t>
            </a:r>
          </a:p>
        </p:txBody>
      </p:sp>
      <p:pic>
        <p:nvPicPr>
          <p:cNvPr id="2050" name="Picture 2" descr="Two dead, buildings damaged by Indonesia earthquake">
            <a:extLst>
              <a:ext uri="{FF2B5EF4-FFF2-40B4-BE49-F238E27FC236}">
                <a16:creationId xmlns:a16="http://schemas.microsoft.com/office/drawing/2014/main" id="{8E11699D-8650-E49B-190C-B51539783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506" y="792568"/>
            <a:ext cx="5134236" cy="288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A85480-34F6-5565-ABF0-5FC53FCB2495}"/>
              </a:ext>
            </a:extLst>
          </p:cNvPr>
          <p:cNvSpPr txBox="1"/>
          <p:nvPr/>
        </p:nvSpPr>
        <p:spPr>
          <a:xfrm>
            <a:off x="877568" y="5172880"/>
            <a:ext cx="50403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Java, Indonesia, December 16, 2017, Magnitude 6.9</a:t>
            </a:r>
          </a:p>
          <a:p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https://www.aa.com.tr/en/asia-pacific/two-dead-buildings-damaged-by-indonesia-earthquake/1006495</a:t>
            </a:r>
          </a:p>
        </p:txBody>
      </p:sp>
      <p:pic>
        <p:nvPicPr>
          <p:cNvPr id="2052" name="Picture 4" descr="Injured people receive treatment outside a hospital in the quake-devastated area after an earthquake measuring 6.9 on the Richter Scale rocked Banyumas, Central Java, Indonesia, on December 16, 2017.">
            <a:extLst>
              <a:ext uri="{FF2B5EF4-FFF2-40B4-BE49-F238E27FC236}">
                <a16:creationId xmlns:a16="http://schemas.microsoft.com/office/drawing/2014/main" id="{A799A520-40B1-4E4F-1675-77CF6080F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991" y="3763385"/>
            <a:ext cx="3897579" cy="259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464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21DCA-2AAA-7035-8376-2124828D0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D7DB642A-A7A1-A7D6-8314-A06F6E066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D5B4A7-3666-0AD1-0212-BF8E320F4D34}"/>
              </a:ext>
            </a:extLst>
          </p:cNvPr>
          <p:cNvSpPr/>
          <p:nvPr/>
        </p:nvSpPr>
        <p:spPr>
          <a:xfrm>
            <a:off x="531880" y="297754"/>
            <a:ext cx="38443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Nonstructural Components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1ABD0-0F2B-0C19-7CBD-4C96962AA19D}"/>
              </a:ext>
            </a:extLst>
          </p:cNvPr>
          <p:cNvSpPr txBox="1"/>
          <p:nvPr/>
        </p:nvSpPr>
        <p:spPr>
          <a:xfrm>
            <a:off x="531880" y="986023"/>
            <a:ext cx="3493710" cy="4885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Components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Ceilings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Partitions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Facades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Cladding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Lighting</a:t>
            </a:r>
            <a:b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 Components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Pumps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Boilers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Chillers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08DE3FE-C342-2AB4-CD45-747E421362A8}"/>
              </a:ext>
            </a:extLst>
          </p:cNvPr>
          <p:cNvCxnSpPr/>
          <p:nvPr/>
        </p:nvCxnSpPr>
        <p:spPr>
          <a:xfrm>
            <a:off x="3289609" y="986023"/>
            <a:ext cx="0" cy="4984595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78F992-DBF6-4948-FA06-7533F3E4FA7A}"/>
              </a:ext>
            </a:extLst>
          </p:cNvPr>
          <p:cNvSpPr txBox="1"/>
          <p:nvPr/>
        </p:nvSpPr>
        <p:spPr>
          <a:xfrm>
            <a:off x="3622591" y="1330354"/>
            <a:ext cx="2148466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Components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Switchgear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Transformers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panels</a:t>
            </a:r>
            <a:b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Distribution Systems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Piping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Ductwork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Cable trays</a:t>
            </a:r>
          </a:p>
          <a:p>
            <a:endParaRPr lang="en-US" dirty="0"/>
          </a:p>
        </p:txBody>
      </p:sp>
      <p:pic>
        <p:nvPicPr>
          <p:cNvPr id="1026" name="Picture 2" descr="Seismic Bracing for Ductwork, HVAC ...">
            <a:extLst>
              <a:ext uri="{FF2B5EF4-FFF2-40B4-BE49-F238E27FC236}">
                <a16:creationId xmlns:a16="http://schemas.microsoft.com/office/drawing/2014/main" id="{E141C030-1337-386F-D4AA-58DD3C23E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889" y="133035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EA7D29-DE0A-BAF5-6214-B3BAED394A1C}"/>
              </a:ext>
            </a:extLst>
          </p:cNvPr>
          <p:cNvSpPr txBox="1"/>
          <p:nvPr/>
        </p:nvSpPr>
        <p:spPr>
          <a:xfrm>
            <a:off x="5898657" y="5439703"/>
            <a:ext cx="57614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endParaRPr lang="en-US" sz="12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</a:pPr>
            <a:r>
              <a:rPr lang="en-US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https://blog.qrfs.com/329-seismic-bracing-for-ductwork-hvac-electrical-systems/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2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Elevators as Nonstructural Components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9052560" y="274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Vibrationdata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23444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Clr>
                <a:srgbClr val="006699"/>
              </a:buClr>
              <a:buSzPct val="80000"/>
              <a:buChar char="•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Elevators and escalators are nonstructural components under ASCE 7 Chapter 13</a:t>
            </a:r>
            <a:endParaRPr lang="en-US" sz="1500" dirty="0"/>
          </a:p>
          <a:p>
            <a:pPr marL="228600" indent="-228600">
              <a:spcAft>
                <a:spcPts val="700"/>
              </a:spcAft>
              <a:buClr>
                <a:srgbClr val="006699"/>
              </a:buClr>
              <a:buSzPct val="80000"/>
              <a:buChar char="•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to ASME A17.1, Safety Code for Elevators and Escalators, with ASCE 7 additions</a:t>
            </a:r>
            <a:endParaRPr lang="en-US" sz="1500" dirty="0"/>
          </a:p>
          <a:p>
            <a:pPr marL="228600" indent="-228600">
              <a:spcAft>
                <a:spcPts val="700"/>
              </a:spcAft>
              <a:buClr>
                <a:srgbClr val="006699"/>
              </a:buClr>
              <a:buSzPct val="80000"/>
              <a:buChar char="•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Machinery, controllers, guide rails and brackets are designed for Fp from the elevator entry in Table 13.6-1</a:t>
            </a:r>
            <a:endParaRPr lang="en-US" sz="1500" dirty="0"/>
          </a:p>
          <a:p>
            <a:pPr marL="228600" indent="-228600">
              <a:spcAft>
                <a:spcPts val="700"/>
              </a:spcAft>
              <a:buClr>
                <a:srgbClr val="006699"/>
              </a:buClr>
              <a:buSzPct val="80000"/>
              <a:buChar char="•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Seismic switch: when it trips, the car goes to a landing, opens its doors and shuts down until inspected</a:t>
            </a:r>
            <a:endParaRPr lang="en-US" sz="1500" dirty="0"/>
          </a:p>
          <a:p>
            <a:pPr marL="228600" indent="-228600">
              <a:spcAft>
                <a:spcPts val="700"/>
              </a:spcAft>
              <a:buClr>
                <a:srgbClr val="006699"/>
              </a:buClr>
              <a:buSzPct val="80000"/>
              <a:buChar char="•"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Retainer plates on the car and counterweight keep them on their guide rails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4251960"/>
            <a:ext cx="2788920" cy="2148840"/>
          </a:xfrm>
          <a:prstGeom prst="rect">
            <a:avLst/>
          </a:prstGeom>
          <a:solidFill>
            <a:srgbClr val="FFFFFF"/>
          </a:solidFill>
          <a:ln w="1905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60120" y="43434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 Fernando, 1971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4727448"/>
            <a:ext cx="2514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Hundreds of counterweights came off their rails, and some struck cars. California then adopted elevator seismic rules, later carried into ASME A17.1. Seen again in Northridge 1994 and Chile 2010.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794760" y="4251960"/>
            <a:ext cx="2788920" cy="2148840"/>
          </a:xfrm>
          <a:prstGeom prst="rect">
            <a:avLst/>
          </a:prstGeom>
          <a:solidFill>
            <a:srgbClr val="FFFFFF"/>
          </a:solidFill>
          <a:ln w="1905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931920" y="43434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Awkward fit for Fp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931920" y="4727448"/>
            <a:ext cx="2514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Spans the full height, so there is no single z. Rails are loaded by interstory drift as well as acceleration. The counterweight is a mass on a flexible rail: a resonance case for CAR.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223760" y="1417320"/>
            <a:ext cx="3200400" cy="4754880"/>
          </a:xfrm>
          <a:prstGeom prst="rect">
            <a:avLst/>
          </a:prstGeom>
          <a:solidFill>
            <a:srgbClr val="F4F6F9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955280" y="1051560"/>
            <a:ext cx="1737360" cy="365760"/>
          </a:xfrm>
          <a:prstGeom prst="rect">
            <a:avLst/>
          </a:prstGeom>
          <a:solidFill>
            <a:srgbClr val="7F8C8D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955280" y="10515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98080" y="1417320"/>
            <a:ext cx="0" cy="4754880"/>
          </a:xfrm>
          <a:prstGeom prst="line">
            <a:avLst/>
          </a:prstGeom>
          <a:noFill/>
          <a:ln w="31750">
            <a:solidFill>
              <a:srgbClr val="1A6F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915400" y="1417320"/>
            <a:ext cx="0" cy="4754880"/>
          </a:xfrm>
          <a:prstGeom prst="line">
            <a:avLst/>
          </a:prstGeom>
          <a:noFill/>
          <a:ln w="31750">
            <a:solidFill>
              <a:srgbClr val="1A6F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646920" y="1417320"/>
            <a:ext cx="0" cy="4754880"/>
          </a:xfrm>
          <a:prstGeom prst="line">
            <a:avLst/>
          </a:prstGeom>
          <a:noFill/>
          <a:ln w="31750">
            <a:solidFill>
              <a:srgbClr val="1A6F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0149840" y="1417320"/>
            <a:ext cx="0" cy="4754880"/>
          </a:xfrm>
          <a:prstGeom prst="line">
            <a:avLst/>
          </a:prstGeom>
          <a:noFill/>
          <a:ln w="31750">
            <a:solidFill>
              <a:srgbClr val="1A6F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589520" y="3566160"/>
            <a:ext cx="1234440" cy="1188720"/>
          </a:xfrm>
          <a:prstGeom prst="rect">
            <a:avLst/>
          </a:prstGeom>
          <a:solidFill>
            <a:srgbClr val="1B4F8A"/>
          </a:solidFill>
          <a:ln w="12700">
            <a:solidFill>
              <a:srgbClr val="0B2F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589520" y="3566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710928" y="2103120"/>
            <a:ext cx="374904" cy="1188720"/>
          </a:xfrm>
          <a:prstGeom prst="rect">
            <a:avLst/>
          </a:prstGeom>
          <a:solidFill>
            <a:srgbClr val="555555"/>
          </a:solidFill>
          <a:ln w="1270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206740" y="1417320"/>
            <a:ext cx="0" cy="2148840"/>
          </a:xfrm>
          <a:prstGeom prst="line">
            <a:avLst/>
          </a:prstGeom>
          <a:noFill/>
          <a:ln w="1270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898380" y="1417320"/>
            <a:ext cx="0" cy="685800"/>
          </a:xfrm>
          <a:prstGeom prst="line">
            <a:avLst/>
          </a:prstGeom>
          <a:noFill/>
          <a:ln w="12700">
            <a:solidFill>
              <a:srgbClr val="22222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434072" y="3566160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778240" y="3566160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434072" y="4645152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778240" y="4645152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601200" y="2103120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0021824" y="2103120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9601200" y="3182112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0021824" y="3182112"/>
            <a:ext cx="128016" cy="109728"/>
          </a:xfrm>
          <a:prstGeom prst="rect">
            <a:avLst/>
          </a:prstGeom>
          <a:solidFill>
            <a:srgbClr val="D35400"/>
          </a:solidFill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10561320" y="23317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10561320" y="30632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3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retainer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3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plates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10561320" y="42062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rails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10561320" y="53949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hoistway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7223760" y="6217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Schematic, not to scale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FF55D-084A-D0D7-B86D-55472308A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D931D2-EE60-C7A6-61E5-5FF53BB24438}"/>
              </a:ext>
            </a:extLst>
          </p:cNvPr>
          <p:cNvSpPr/>
          <p:nvPr/>
        </p:nvSpPr>
        <p:spPr>
          <a:xfrm>
            <a:off x="531880" y="297754"/>
            <a:ext cx="58240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Nonstructural Components Failure Modes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48A86F-CFF3-58EA-668C-4D43C1E88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488060"/>
              </p:ext>
            </p:extLst>
          </p:nvPr>
        </p:nvGraphicFramePr>
        <p:xfrm>
          <a:off x="739698" y="1816678"/>
          <a:ext cx="4400338" cy="2743200"/>
        </p:xfrm>
        <a:graphic>
          <a:graphicData uri="http://schemas.openxmlformats.org/drawingml/2006/table">
            <a:tbl>
              <a:tblPr/>
              <a:tblGrid>
                <a:gridCol w="2200169">
                  <a:extLst>
                    <a:ext uri="{9D8B030D-6E8A-4147-A177-3AD203B41FA5}">
                      <a16:colId xmlns:a16="http://schemas.microsoft.com/office/drawing/2014/main" val="1951331962"/>
                    </a:ext>
                  </a:extLst>
                </a:gridCol>
                <a:gridCol w="2200169">
                  <a:extLst>
                    <a:ext uri="{9D8B030D-6E8A-4147-A177-3AD203B41FA5}">
                      <a16:colId xmlns:a16="http://schemas.microsoft.com/office/drawing/2014/main" val="32019867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Component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Failure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47435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Suspended ceilings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Grid collapse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62522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HVAC units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Sliding or overturning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28422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Piping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Joint rupture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57271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Fire sprinklers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Pipe separation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70353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Equipment racks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Toppling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814881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C30FF479-961D-7A7A-09C0-7DD571739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04" y="1549978"/>
            <a:ext cx="44577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5B756-CBA1-7491-AD92-567AA67E95E3}"/>
              </a:ext>
            </a:extLst>
          </p:cNvPr>
          <p:cNvSpPr txBox="1"/>
          <p:nvPr/>
        </p:nvSpPr>
        <p:spPr>
          <a:xfrm>
            <a:off x="6355910" y="5444836"/>
            <a:ext cx="4741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https://www.jdsupra.com/legalnews/major-earthquakes-what-to-expect-during-8852622/</a:t>
            </a:r>
          </a:p>
        </p:txBody>
      </p:sp>
    </p:spTree>
    <p:extLst>
      <p:ext uri="{BB962C8B-B14F-4D97-AF65-F5344CB8AC3E}">
        <p14:creationId xmlns:p14="http://schemas.microsoft.com/office/powerpoint/2010/main" val="1289701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9FF77-7F40-303B-0476-00BDA5961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D3D0F-5332-7228-0831-B29E4F64F8B1}"/>
              </a:ext>
            </a:extLst>
          </p:cNvPr>
          <p:cNvSpPr/>
          <p:nvPr/>
        </p:nvSpPr>
        <p:spPr>
          <a:xfrm>
            <a:off x="531880" y="297754"/>
            <a:ext cx="51908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Seismic Joint for Fire Sprinkler Pipes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B797241-4173-7BA1-1E20-A8C322E8B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643062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9002A9-676C-76FC-D794-1B61C8888A88}"/>
              </a:ext>
            </a:extLst>
          </p:cNvPr>
          <p:cNvSpPr txBox="1"/>
          <p:nvPr/>
        </p:nvSpPr>
        <p:spPr>
          <a:xfrm>
            <a:off x="6774873" y="1922452"/>
            <a:ext cx="43226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expansion sections have a braided metal outer layer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inner layer is typically </a:t>
            </a:r>
            <a:r>
              <a:rPr lang="en-US" sz="1500" dirty="0"/>
              <a:t>corrugated stainless steel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Fire Protection Association NFPA 13, Standard for the Installation of Sprinkler Systems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https://www.nfpa.org/news-blogs-and-articles/blogs/2021/03/19/introduction-to-seismic-protection-for-sprinkler-systems</a:t>
            </a:r>
          </a:p>
        </p:txBody>
      </p:sp>
    </p:spTree>
    <p:extLst>
      <p:ext uri="{BB962C8B-B14F-4D97-AF65-F5344CB8AC3E}">
        <p14:creationId xmlns:p14="http://schemas.microsoft.com/office/powerpoint/2010/main" val="712099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907E0-E350-C3DC-AAE2-B5BA51FD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F1E91678-3238-DFC7-AEC0-EA0D8198B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859B36-EA7F-7C1A-0E91-B0CEBD934DE2}"/>
              </a:ext>
            </a:extLst>
          </p:cNvPr>
          <p:cNvSpPr/>
          <p:nvPr/>
        </p:nvSpPr>
        <p:spPr>
          <a:xfrm>
            <a:off x="836674" y="452679"/>
            <a:ext cx="45143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Floor Acceleration Amplification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A34D28-7671-6E1C-B852-8B28746AF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170533"/>
              </p:ext>
            </p:extLst>
          </p:nvPr>
        </p:nvGraphicFramePr>
        <p:xfrm>
          <a:off x="1406912" y="2712720"/>
          <a:ext cx="2808250" cy="1508760"/>
        </p:xfrm>
        <a:graphic>
          <a:graphicData uri="http://schemas.openxmlformats.org/drawingml/2006/table">
            <a:tbl>
              <a:tblPr/>
              <a:tblGrid>
                <a:gridCol w="1404125">
                  <a:extLst>
                    <a:ext uri="{9D8B030D-6E8A-4147-A177-3AD203B41FA5}">
                      <a16:colId xmlns:a16="http://schemas.microsoft.com/office/drawing/2014/main" val="1716612468"/>
                    </a:ext>
                  </a:extLst>
                </a:gridCol>
                <a:gridCol w="1404125">
                  <a:extLst>
                    <a:ext uri="{9D8B030D-6E8A-4147-A177-3AD203B41FA5}">
                      <a16:colId xmlns:a16="http://schemas.microsoft.com/office/drawing/2014/main" val="9111363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Approximate Acceleration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028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 × ground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78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Mid height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 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784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Roof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2–3 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7393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A15E82-F96D-E800-685A-E4540328200E}"/>
              </a:ext>
            </a:extLst>
          </p:cNvPr>
          <p:cNvSpPr txBox="1"/>
          <p:nvPr/>
        </p:nvSpPr>
        <p:spPr>
          <a:xfrm>
            <a:off x="1193180" y="1739590"/>
            <a:ext cx="37579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Components see floor acceleration, not ground acceleration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AF055CD-EEEB-EAE9-0DA3-8B288E064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20" y="2111449"/>
            <a:ext cx="51816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EE9224-5E29-93BA-53F3-90DBC1599B28}"/>
              </a:ext>
            </a:extLst>
          </p:cNvPr>
          <p:cNvSpPr txBox="1"/>
          <p:nvPr/>
        </p:nvSpPr>
        <p:spPr>
          <a:xfrm>
            <a:off x="6096000" y="4724400"/>
            <a:ext cx="4211782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Olive View Hospital, Northridge Earthquake 1994</a:t>
            </a:r>
          </a:p>
        </p:txBody>
      </p:sp>
    </p:spTree>
    <p:extLst>
      <p:ext uri="{BB962C8B-B14F-4D97-AF65-F5344CB8AC3E}">
        <p14:creationId xmlns:p14="http://schemas.microsoft.com/office/powerpoint/2010/main" val="55829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9A542-F153-0E52-A1EC-E0EC6F4CE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EDEF05A0-B10C-B4DB-B3D0-A2300595F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210CA1-D834-C8DE-3254-E6ADD65A2708}"/>
              </a:ext>
            </a:extLst>
          </p:cNvPr>
          <p:cNvSpPr/>
          <p:nvPr/>
        </p:nvSpPr>
        <p:spPr>
          <a:xfrm>
            <a:off x="836674" y="452679"/>
            <a:ext cx="53816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Seismic Design Force for Components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FBE7A2-DB8C-3CD4-294A-F0A0A5D3AC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0509" y="1138315"/>
            <a:ext cx="8103086" cy="526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80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49E0E-CA14-CC20-7D81-F7F2BA4B5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19048664-252E-1A2E-9607-9E32CBA59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3DD20-88A0-8F75-8E5E-AD1E35FE36B4}"/>
              </a:ext>
            </a:extLst>
          </p:cNvPr>
          <p:cNvSpPr/>
          <p:nvPr/>
        </p:nvSpPr>
        <p:spPr>
          <a:xfrm>
            <a:off x="741994" y="399776"/>
            <a:ext cx="55386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Seismic Design Force for Components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655" name="Fp equation"/>
              <p:cNvSpPr txBox="1"/>
              <p:nvPr/>
            </p:nvSpPr>
            <p:spPr>
              <a:xfrm>
                <a:off x="836674" y="1100000"/>
                <a:ext cx="5300000" cy="135973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The equivalent static seismic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acting on the component is  (ASCE 7-22 Eq. 13.3-1)</a:t>
                </a:r>
                <a:endParaRPr lang="en-US" sz="1600" dirty="0"/>
              </a:p>
              <a:p>
                <a:pPr marL="0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=0.4 </m:t>
                      </m:r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μ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AR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po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27655" name="Fp 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74" y="1100000"/>
                <a:ext cx="5300000" cy="1359731"/>
              </a:xfrm>
              <a:prstGeom prst="rect">
                <a:avLst/>
              </a:prstGeom>
              <a:blipFill>
                <a:blip r:embed="rId3"/>
                <a:stretch>
                  <a:fillRect l="-460" t="-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656" name="Symbol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913928"/>
              </p:ext>
            </p:extLst>
          </p:nvPr>
        </p:nvGraphicFramePr>
        <p:xfrm>
          <a:off x="836674" y="2858001"/>
          <a:ext cx="5300000" cy="3200000"/>
        </p:xfrm>
        <a:graphic>
          <a:graphicData uri="http://schemas.openxmlformats.org/drawingml/2006/table">
            <a:tbl>
              <a:tblPr firstRow="1"/>
              <a:tblGrid>
                <a:gridCol w="12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/>
                          <a:ea typeface="Calibri"/>
                          <a:cs typeface="Calibri"/>
                        </a:rPr>
                        <a:t>Symbol</a:t>
                      </a:r>
                      <a:endParaRPr lang="en-US" sz="14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/>
                          <a:ea typeface="Calibri"/>
                          <a:cs typeface="Calibri"/>
                        </a:rPr>
                        <a:t>Description</a:t>
                      </a:r>
                      <a:endParaRPr lang="en-US" sz="14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W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operating weight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S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DS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design spectral acceleration, short period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I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importance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H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height amplification factor </a:t>
                      </a:r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(z, h, T</a:t>
                      </a:r>
                      <a:r>
                        <a:rPr lang="en-US" sz="15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</a:t>
                      </a:r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)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μ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structure ductility reduction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resonance ductility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po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strength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657" name="Notes"/>
          <p:cNvSpPr txBox="1"/>
          <p:nvPr/>
        </p:nvSpPr>
        <p:spPr>
          <a:xfrm>
            <a:off x="6403615" y="1100000"/>
            <a:ext cx="5000000" cy="40164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The equation is essentially Newton’s law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 = ma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It is the core of Chapter 13</a:t>
            </a:r>
            <a:endParaRPr lang="en-US" sz="1500" dirty="0"/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Peak ground acceleration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PGA ≈ 0.4 S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DS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ASCE 7-22 replaces the 7-16 form </a:t>
            </a:r>
          </a:p>
          <a:p>
            <a:pPr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</a:pPr>
            <a:r>
              <a:rPr lang="en-US" sz="1500" dirty="0">
                <a:latin typeface="Calibri"/>
                <a:ea typeface="Calibri"/>
                <a:cs typeface="Calibri"/>
              </a:rPr>
              <a:t>	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0.4 a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S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DS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W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(1 + 2z/h)/(R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/I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)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SDC A:  Essentially no nonstructural seismic requirements</a:t>
            </a:r>
            <a:endParaRPr lang="en-US" sz="1500" dirty="0"/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SDC B:  Only critical components (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I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1.5</a:t>
            </a:r>
            <a:r>
              <a:rPr lang="en-US" sz="1500" b="0" dirty="0">
                <a:latin typeface="Calibri"/>
                <a:ea typeface="Calibri"/>
                <a:cs typeface="Calibri"/>
              </a:rPr>
              <a:t>)</a:t>
            </a:r>
            <a:endParaRPr lang="en-US" sz="1500" dirty="0"/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SDC C:  Critical components + some architectural items</a:t>
            </a:r>
            <a:endParaRPr lang="en-US" sz="1500" dirty="0"/>
          </a:p>
          <a:p>
            <a:pPr marL="285750" indent="-285750">
              <a:spcBef>
                <a:spcPts val="900"/>
              </a:spcBef>
              <a:spcAft>
                <a:spcPts val="9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SDC D–F:  Almost everything must be designed for seismic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58984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84048"/>
            <a:ext cx="82296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006699"/>
                </a:solidFill>
                <a:latin typeface="Arial"/>
                <a:cs typeface="Arial"/>
              </a:rPr>
              <a:t>Component Importance Factor  </a:t>
            </a:r>
            <a:r>
              <a:rPr sz="2600" b="1" i="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rPr>
              <a:t>I</a:t>
            </a:r>
            <a:r>
              <a:rPr sz="2600" b="1" i="0" baseline="-2500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rPr>
              <a:t>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600" b="1" i="0">
                <a:solidFill>
                  <a:srgbClr val="003399"/>
                </a:solidFill>
                <a:latin typeface="Arial"/>
                <a:cs typeface="Arial"/>
              </a:rPr>
              <a:t>Vibrationdata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003809"/>
              </p:ext>
            </p:extLst>
          </p:nvPr>
        </p:nvGraphicFramePr>
        <p:xfrm>
          <a:off x="566928" y="1207008"/>
          <a:ext cx="1106424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1" i="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I</a:t>
                      </a:r>
                      <a:r>
                        <a:rPr sz="1400" b="1" i="0" baseline="-25000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1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Condition   (ASCE 7-22 §13.1.3)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1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Typical Examples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1.5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Required to function for life-safety purposes after an earthquake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Fire protection sprinkler systems, egress stairways, emergency lighting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1.5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Conveys, supports or contains toxic, highly toxic or explosive substances above the threshold quantity set by the authority having jurisdiction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Bulk chemical piping, compressed gas storage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0" i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1.5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 or attached to a Risk Category IV structure and needed for continued operation, or whose failure could impair continued operation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Hospital standby generator, fire station communications, essential HVAC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1.5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Contains hazardous substances and is attached to a structure classified by the authority having jurisdiction as a hazardous occupancy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Process equipment in a hazardous occupancy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400" b="0" i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1.0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All other components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400" b="0" i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Ordinary HVAC, partitions, office and laboratory equipment, signage</a:t>
                      </a:r>
                    </a:p>
                  </a:txBody>
                  <a:tcPr marL="82296" marR="82296" anchor="ctr">
                    <a:lnL w="9525" cap="flat" cmpd="sng" algn="ctr">
                      <a:solidFill>
                        <a:srgbClr val="000000"/>
                      </a:solidFill>
                    </a:lnL>
                    <a:lnR w="9525" cap="flat" cmpd="sng" algn="ctr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</a:lnT>
                    <a:lnB w="9525" cap="flat" cmpd="sng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8180" y="4727448"/>
                <a:ext cx="10835640" cy="162627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 algn="l">
                  <a:lnSpc>
                    <a:spcPct val="112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sz="1450" b="0" i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sz="1450" b="0" i="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sz="1450" b="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 takes only two values, </a:t>
                </a:r>
                <a:r>
                  <a:rPr sz="1450" b="1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1.0</a:t>
                </a:r>
                <a:r>
                  <a:rPr sz="1450" b="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 or </a:t>
                </a:r>
                <a:r>
                  <a:rPr sz="1450" b="1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1.5</a:t>
                </a:r>
                <a:r>
                  <a:rPr sz="1450" b="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. There is no 1.25, and it is assigned component by component — two items on the same floor can differ</a:t>
                </a:r>
                <a:endParaRPr lang="en-US" sz="1450" b="0" i="0" dirty="0">
                  <a:solidFill>
                    <a:srgbClr val="000000"/>
                  </a:solidFill>
                  <a:latin typeface="Calibri"/>
                  <a:cs typeface="Calibri"/>
                </a:endParaRPr>
              </a:p>
              <a:p>
                <a:pPr marL="285750" indent="-285750">
                  <a:lnSpc>
                    <a:spcPct val="112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is </a:t>
                </a:r>
                <a:r>
                  <a:rPr lang="en-US" sz="1450" b="1" dirty="0">
                    <a:solidFill>
                      <a:srgbClr val="000000"/>
                    </a:solidFill>
                    <a:latin typeface="Calibri"/>
                    <a:cs typeface="Calibri"/>
                  </a:rPr>
                  <a:t>not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.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is the structure factor from Table 1.5-2 (1.00, 1.25, 1.50).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multiplies </a:t>
                </a:r>
                <a:r>
                  <a:rPr lang="en-US" sz="1450" dirty="0" err="1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450" baseline="-25000" dirty="0" err="1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directly;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enters only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5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μ</m:t>
                        </m:r>
                      </m:sub>
                    </m:sSub>
                  </m:oMath>
                </a14:m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= [1.1 R / (I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Ω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0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)]</a:t>
                </a:r>
                <a:r>
                  <a:rPr lang="en-US" sz="1450" baseline="30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0.5</a:t>
                </a:r>
              </a:p>
              <a:p>
                <a:pPr marL="285750" indent="-285750">
                  <a:lnSpc>
                    <a:spcPct val="112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In SDC C through F, a component with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= 1.5 is a designated seismic system and requires certification per §13.2.2. In SDC B, only components with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= 1.5 must satisfy Chapter 13.</a:t>
                </a:r>
              </a:p>
              <a:p>
                <a:pPr>
                  <a:lnSpc>
                    <a:spcPct val="112000"/>
                  </a:lnSpc>
                </a:pPr>
                <a:endParaRPr sz="1350" b="0" i="0" dirty="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" y="4727448"/>
                <a:ext cx="10835640" cy="1626279"/>
              </a:xfrm>
              <a:prstGeom prst="rect">
                <a:avLst/>
              </a:prstGeom>
              <a:blipFill>
                <a:blip r:embed="rId2"/>
                <a:stretch>
                  <a:fillRect l="-787" t="-3383" r="-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5ABE6-F90C-FA61-B597-6D63CA3D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5F0A29CF-5D1E-94D1-29A9-F3926599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6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801" indent="-285693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2771" indent="-228554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599880" indent="-228554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6989" indent="-228554">
              <a:spcBef>
                <a:spcPct val="20000"/>
              </a:spcBef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097" indent="-22855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206" indent="-22855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8314" indent="-22855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5423" indent="-22855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914217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40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914217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13</a:t>
            </a:fld>
            <a:endParaRPr kumimoji="0" lang="en-US" altLang="en-US" sz="140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8614574F-B59F-4D8B-2D08-3C1CF8012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BC75A-C87D-8897-F04B-47404D44196C}"/>
              </a:ext>
            </a:extLst>
          </p:cNvPr>
          <p:cNvSpPr/>
          <p:nvPr/>
        </p:nvSpPr>
        <p:spPr>
          <a:xfrm>
            <a:off x="836674" y="452679"/>
            <a:ext cx="2914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Seismic Hazard Map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784EDF-6659-3F7E-D654-78E74F8A5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4" y="1352809"/>
            <a:ext cx="6095238" cy="41523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85A5E5-905A-7720-508C-886FB85A48CB}"/>
              </a:ext>
            </a:extLst>
          </p:cNvPr>
          <p:cNvSpPr txBox="1"/>
          <p:nvPr/>
        </p:nvSpPr>
        <p:spPr>
          <a:xfrm>
            <a:off x="7659757" y="1603513"/>
            <a:ext cx="3988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figure is based on Site Class D (the default class when the soil profile is not known) and is applicable to structures assigned to Occupancy Categories I, II, and III (buildings other than high hazard exposure structures)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that if the soil profile is known and is lower than D, a correspondingly lower SDC may be realized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https://www.cmha.org/resource/tek-14-18b/</a:t>
            </a:r>
          </a:p>
        </p:txBody>
      </p:sp>
    </p:spTree>
    <p:extLst>
      <p:ext uri="{BB962C8B-B14F-4D97-AF65-F5344CB8AC3E}">
        <p14:creationId xmlns:p14="http://schemas.microsoft.com/office/powerpoint/2010/main" val="81321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7F1E3-7FC4-F05F-5779-8C07FFCE9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EE31AAF2-B5BE-91A2-4D97-3CC1E2BDA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573CE8-274C-A80C-31C4-25D35A8396DF}"/>
              </a:ext>
            </a:extLst>
          </p:cNvPr>
          <p:cNvSpPr/>
          <p:nvPr/>
        </p:nvSpPr>
        <p:spPr>
          <a:xfrm>
            <a:off x="836674" y="452679"/>
            <a:ext cx="46730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Seismic Design Categories (SDC)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9CACE0C-50B5-2DE4-5848-7F2F20EF0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453299"/>
              </p:ext>
            </p:extLst>
          </p:nvPr>
        </p:nvGraphicFramePr>
        <p:xfrm>
          <a:off x="836674" y="1388965"/>
          <a:ext cx="10246963" cy="4641306"/>
        </p:xfrm>
        <a:graphic>
          <a:graphicData uri="http://schemas.openxmlformats.org/drawingml/2006/table">
            <a:tbl>
              <a:tblPr/>
              <a:tblGrid>
                <a:gridCol w="1837253">
                  <a:extLst>
                    <a:ext uri="{9D8B030D-6E8A-4147-A177-3AD203B41FA5}">
                      <a16:colId xmlns:a16="http://schemas.microsoft.com/office/drawing/2014/main" val="1325719773"/>
                    </a:ext>
                  </a:extLst>
                </a:gridCol>
                <a:gridCol w="2382983">
                  <a:extLst>
                    <a:ext uri="{9D8B030D-6E8A-4147-A177-3AD203B41FA5}">
                      <a16:colId xmlns:a16="http://schemas.microsoft.com/office/drawing/2014/main" val="402678252"/>
                    </a:ext>
                  </a:extLst>
                </a:gridCol>
                <a:gridCol w="6026727">
                  <a:extLst>
                    <a:ext uri="{9D8B030D-6E8A-4147-A177-3AD203B41FA5}">
                      <a16:colId xmlns:a16="http://schemas.microsoft.com/office/drawing/2014/main" val="3075623569"/>
                    </a:ext>
                  </a:extLst>
                </a:gridCol>
              </a:tblGrid>
              <a:tr h="4872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Seismic Design Category (SDC)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Applicability of ASCE 7-22 Chapter 13 (Nonstructural Components)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Key Requirements / Exemptions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590188"/>
                  </a:ext>
                </a:extLst>
              </a:tr>
              <a:tr h="535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Chapter 13 does not apply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Essentially exempt. Only a simple lateral force requirement (§1.4) applies.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60112"/>
                  </a:ext>
                </a:extLst>
              </a:tr>
              <a:tr h="10719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Limited applicability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Only components with Ip = 1.5 (life-safety or post-earthquake critical components) must be seismically designed. Ordinary components (Ip = 1.0) are exempt.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171143"/>
                  </a:ext>
                </a:extLst>
              </a:tr>
              <a:tr h="13302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Moderate applicability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mechanical and electrical components with Ip = 1.5 must comply. Certain architectural components (parapets, exterior wall elements, etc.) also apply. Most ordinary equipment (Ip = 1.0) still exempt.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137012"/>
                  </a:ext>
                </a:extLst>
              </a:tr>
              <a:tr h="9258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D, E,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Full applicability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Virtually all nonstructural components must meet Chapter 13 requirements. Exemptions limited to very small/light items (§13.1.4).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0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405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C0D93-A04C-45AA-A8A0-F2C01E542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4EC428B9-9FB4-61A6-75D5-85A09FE4D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640456-AEBE-CAE2-A22A-4107B9837A64}"/>
              </a:ext>
            </a:extLst>
          </p:cNvPr>
          <p:cNvSpPr/>
          <p:nvPr/>
        </p:nvSpPr>
        <p:spPr>
          <a:xfrm>
            <a:off x="836674" y="452679"/>
            <a:ext cx="12057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7C2EEDE-4FBB-8CD2-5CE5-BF3766AE897F}"/>
                  </a:ext>
                </a:extLst>
              </p:cNvPr>
              <p:cNvSpPr txBox="1"/>
              <p:nvPr/>
            </p:nvSpPr>
            <p:spPr>
              <a:xfrm>
                <a:off x="836674" y="1648691"/>
                <a:ext cx="9318708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= 1.5 trigger is independent of SDC — components required for life safety or post-earthquake functionality must be designed to Ch. 13 regardless of SDC (with the exception of SDC A)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§13.1.4 exemptions (applicable in SDC D–F) include: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lnSpc>
                    <a:spcPts val="24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very light components </a:t>
                </a:r>
              </a:p>
              <a:p>
                <a:pPr marL="742950" lvl="1" indent="-285750">
                  <a:lnSpc>
                    <a:spcPts val="24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Example components &lt; 400 lbm (180 kg) often exempt, depending on attachment</a:t>
                </a:r>
              </a:p>
              <a:p>
                <a:pPr marL="742950" lvl="1" indent="-285750">
                  <a:lnSpc>
                    <a:spcPts val="24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components with flexible connections</a:t>
                </a:r>
              </a:p>
              <a:p>
                <a:pPr marL="742950" lvl="1" indent="-285750">
                  <a:lnSpc>
                    <a:spcPts val="2400"/>
                  </a:lnSpc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small architectural items</a:t>
                </a:r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Higher SDCs also impose stricter anchorage and bracing detailing requirements for nonstructural components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SDC is determined per §11.6 and must be established before any Ch. 13 design work begins — it governs both which components require design and which exemptions are available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7C2EEDE-4FBB-8CD2-5CE5-BF3766AE8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74" y="1648691"/>
                <a:ext cx="9318708" cy="4278094"/>
              </a:xfrm>
              <a:prstGeom prst="rect">
                <a:avLst/>
              </a:prstGeom>
              <a:blipFill>
                <a:blip r:embed="rId3"/>
                <a:stretch>
                  <a:fillRect t="-285" b="-1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33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C0348-19D7-EE37-A83F-C5B4B394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B61E41F8-E557-EEB7-D924-DDD13548B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28696-7D4D-E4AE-FEE3-14AAAD4919B5}"/>
              </a:ext>
            </a:extLst>
          </p:cNvPr>
          <p:cNvSpPr/>
          <p:nvPr/>
        </p:nvSpPr>
        <p:spPr>
          <a:xfrm>
            <a:off x="836674" y="452679"/>
            <a:ext cx="4234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Component Strength Factor R</a:t>
            </a:r>
            <a:r>
              <a:rPr lang="en-US" sz="2200" b="1" baseline="-25000" dirty="0">
                <a:solidFill>
                  <a:srgbClr val="006699"/>
                </a:solidFill>
                <a:latin typeface="Arial"/>
              </a:rPr>
              <a:t>po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658" name="Fp equation"/>
              <p:cNvSpPr txBox="1"/>
              <p:nvPr/>
            </p:nvSpPr>
            <p:spPr>
              <a:xfrm>
                <a:off x="535239" y="1200000"/>
                <a:ext cx="5500000" cy="173444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The equivalent static seismic force </a:t>
                </a:r>
                <a:r>
                  <a:rPr lang="en-US" sz="16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6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 acting on the component is  (ASCE 7-22 Eq. 13.3-1)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endParaRPr lang="en-US" sz="1600" dirty="0"/>
              </a:p>
              <a:p>
                <a:pPr marL="0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1550" b="0" i="0">
                          <a:latin typeface="Cambria Math" panose="02040503050406030204" pitchFamily="18" charset="0"/>
                        </a:rPr>
                        <m:t>=0.4 </m:t>
                      </m:r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d>
                        <m:dPr>
                          <m:ctrlPr>
                            <a:rPr lang="en-US" sz="155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5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μ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55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5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AR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po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550" dirty="0"/>
              </a:p>
            </p:txBody>
          </p:sp>
        </mc:Choice>
        <mc:Fallback>
          <p:sp>
            <p:nvSpPr>
              <p:cNvPr id="27658" name="Fp 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39" y="1200000"/>
                <a:ext cx="5500000" cy="1734449"/>
              </a:xfrm>
              <a:prstGeom prst="rect">
                <a:avLst/>
              </a:prstGeom>
              <a:blipFill>
                <a:blip r:embed="rId3"/>
                <a:stretch>
                  <a:fillRect l="-443" t="-1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659" name="Factor ma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675057"/>
              </p:ext>
            </p:extLst>
          </p:nvPr>
        </p:nvGraphicFramePr>
        <p:xfrm>
          <a:off x="6156763" y="948829"/>
          <a:ext cx="5400000" cy="2335194"/>
        </p:xfrm>
        <a:graphic>
          <a:graphicData uri="http://schemas.openxmlformats.org/drawingml/2006/table">
            <a:tbl>
              <a:tblPr firstRow="1"/>
              <a:tblGrid>
                <a:gridCol w="2557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199">
                <a:tc>
                  <a:txBody>
                    <a:bodyPr/>
                    <a:lstStyle/>
                    <a:p>
                      <a:pPr algn="ctr"/>
                      <a:r>
                        <a:rPr lang="en-US" sz="1450" b="1" dirty="0">
                          <a:latin typeface="Calibri"/>
                          <a:ea typeface="Calibri"/>
                          <a:cs typeface="Calibri"/>
                        </a:rPr>
                        <a:t>Effect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1" dirty="0">
                          <a:latin typeface="Calibri"/>
                          <a:ea typeface="Calibri"/>
                          <a:cs typeface="Calibri"/>
                        </a:rPr>
                        <a:t>ASCE 7-16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1" dirty="0">
                          <a:latin typeface="Calibri"/>
                          <a:ea typeface="Calibri"/>
                          <a:cs typeface="Calibri"/>
                        </a:rPr>
                        <a:t>ASCE 7-22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Floor amplification with height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1 + 2z/h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H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Component resonance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Component ductility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Component overstrength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po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Building ductility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none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μ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660" name="Notes"/>
          <p:cNvSpPr txBox="1"/>
          <p:nvPr/>
        </p:nvSpPr>
        <p:spPr>
          <a:xfrm>
            <a:off x="693725" y="3828402"/>
            <a:ext cx="10400000" cy="263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is the component strength factor: the reserve strength of the component and its attachments above the design level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In ASCE 7-16,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combined ductility and overstrength</a:t>
            </a:r>
            <a:endParaRPr lang="en-US" sz="1500" dirty="0">
              <a:latin typeface="Calibri"/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ASCE 7-22 splits them: ductility moves into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, overstrength stays in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is in the denominator, so a higher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gives a lower design force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values are much smaller than the old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values (up to 6)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Entering a 7-16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as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can understate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by a factor of 3 or more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Take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</a:t>
            </a:r>
            <a:r>
              <a:rPr lang="en-US" sz="1500" b="0" dirty="0">
                <a:latin typeface="Calibri"/>
                <a:ea typeface="Calibri"/>
                <a:cs typeface="Calibri"/>
              </a:rPr>
              <a:t>and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together from the same row of Table 13.5-1 (architectural) or Table 13.6-1 (mechanical and electrical)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473992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9519F-E27B-396D-7937-5C0D7C9E1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D416AA1B-AAF9-5821-C2C0-F3E49C8B8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C06A5-2D01-E071-9AD1-84CFE0A5EE1E}"/>
              </a:ext>
            </a:extLst>
          </p:cNvPr>
          <p:cNvSpPr/>
          <p:nvPr/>
        </p:nvSpPr>
        <p:spPr>
          <a:xfrm>
            <a:off x="836674" y="452679"/>
            <a:ext cx="57708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Component Resonance Ductility Factor C</a:t>
            </a:r>
            <a:r>
              <a:rPr lang="en-US" sz="2200" b="1" baseline="-25000" dirty="0">
                <a:solidFill>
                  <a:srgbClr val="006699"/>
                </a:solidFill>
                <a:latin typeface="Arial"/>
              </a:rPr>
              <a:t>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61" name="Fp equation"/>
              <p:cNvSpPr txBox="1"/>
              <p:nvPr/>
            </p:nvSpPr>
            <p:spPr>
              <a:xfrm>
                <a:off x="535239" y="1200000"/>
                <a:ext cx="5500000" cy="173444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The equivalent static seismic force</a:t>
                </a:r>
                <a:r>
                  <a:rPr lang="en-US" sz="16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acting on the component is  (ASCE 7-22 Eq. 13.3-1)</a:t>
                </a:r>
              </a:p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endParaRPr lang="en-US" sz="1600" dirty="0"/>
              </a:p>
              <a:p>
                <a:pPr marL="0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1550" b="0" i="0">
                          <a:latin typeface="Cambria Math" panose="02040503050406030204" pitchFamily="18" charset="0"/>
                        </a:rPr>
                        <m:t>=0.4 </m:t>
                      </m:r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en-US" sz="155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5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d>
                        <m:dPr>
                          <m:ctrlPr>
                            <a:rPr lang="en-US" sz="155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5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f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μ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55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55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AR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50" b="0" i="0">
                                      <a:latin typeface="Cambria Math" panose="02040503050406030204" pitchFamily="18" charset="0"/>
                                    </a:rPr>
                                    <m:t>po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550" dirty="0"/>
              </a:p>
            </p:txBody>
          </p:sp>
        </mc:Choice>
        <mc:Fallback xmlns="">
          <p:sp>
            <p:nvSpPr>
              <p:cNvPr id="27661" name="Fp 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39" y="1200000"/>
                <a:ext cx="5500000" cy="1734449"/>
              </a:xfrm>
              <a:prstGeom prst="rect">
                <a:avLst/>
              </a:prstGeom>
              <a:blipFill>
                <a:blip r:embed="rId3"/>
                <a:stretch>
                  <a:fillRect l="-443" t="-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662" name="CAR trend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770917"/>
              </p:ext>
            </p:extLst>
          </p:nvPr>
        </p:nvGraphicFramePr>
        <p:xfrm>
          <a:off x="592000" y="3518849"/>
          <a:ext cx="5200000" cy="2520000"/>
        </p:xfrm>
        <a:graphic>
          <a:graphicData uri="http://schemas.openxmlformats.org/drawingml/2006/table">
            <a:tbl>
              <a:tblPr firstRow="1"/>
              <a:tblGrid>
                <a:gridCol w="30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000">
                <a:tc>
                  <a:txBody>
                    <a:bodyPr/>
                    <a:lstStyle/>
                    <a:p>
                      <a:pPr algn="ctr"/>
                      <a:r>
                        <a:rPr lang="en-US" sz="1450" b="1" dirty="0">
                          <a:latin typeface="Calibri"/>
                          <a:ea typeface="Calibri"/>
                          <a:cs typeface="Calibri"/>
                        </a:rPr>
                        <a:t>Component behavior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1" dirty="0">
                          <a:latin typeface="Calibri"/>
                          <a:ea typeface="Calibri"/>
                          <a:cs typeface="Calibri"/>
                        </a:rPr>
                        <a:t>Effect on </a:t>
                      </a:r>
                      <a:r>
                        <a:rPr lang="en-US" sz="145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45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endParaRPr lang="en-US" sz="145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Rigid, moves with the floor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lowest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Resonant, high ductility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reduced by ductility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Resonant, limited ductility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highest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Vibration isolated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high (resonant by design)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l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Supported at or below grade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separate, lower column</a:t>
                      </a:r>
                      <a:endParaRPr lang="en-US" sz="145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663" name="Notes"/>
          <p:cNvSpPr txBox="1"/>
          <p:nvPr/>
        </p:nvSpPr>
        <p:spPr>
          <a:xfrm>
            <a:off x="6300000" y="1500000"/>
            <a:ext cx="5300000" cy="3477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accounts for amplification of the floor motion by the component’s own flexibility, reduced by its ability to deform inelastically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A component that moves in sync with the floor sees little amplification; one that resonates with the building sees much more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is in the numerator, so a higher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gives a higher design force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Tables 13.5-1 and 13.6-1 list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in two columns: components supported at or below grade, and components supported above grade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replaces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and takes over the ductility part of the old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875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Values for the F</a:t>
            </a:r>
            <a:r>
              <a:rPr lang="en-US" sz="2800" b="1" baseline="-40000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Terms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9052560" y="274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Vibrationdata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914400" y="1234440"/>
          <a:ext cx="10360152" cy="2898648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5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values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/ note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r>
                        <a:rPr lang="en-US" sz="1300" b="1" baseline="-400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weight, including contents. Worked examples: 2,000 lb generator, 5,000 lb rooftop chiller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full operating weight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r>
                        <a:rPr lang="en-US" sz="1300" b="1" baseline="-400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at grade;  about 1.3–2.3 at mid-height;  about 2.5–3.5 at the roof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Eq. 13.3-4 uses building Ta;  Eq. 13.3-5: 1 + 2.5 z/h if Ta unknown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r>
                        <a:rPr lang="en-US" sz="1300" b="1" baseline="-400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at or below grade;  1.3 if SFRS unknown;  about 1.3–1.9 above grade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Eq. 13.3-6: [1.1R / (IeΩ0)]^½ ≥ 1.3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r>
                        <a:rPr lang="en-US" sz="1300" b="1" baseline="-400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rigid (e.g. generator);  1.8 / 2.2 vibration-isolated (at or below / above grade)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Table 13.6-1;  higher for flexible, limited-ductility items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r>
                        <a:rPr lang="en-US" sz="1300" b="1" baseline="-400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 most mechanical and electrical equipment;  1.3 vibration-isolated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Table 13.6-1;  component overstrength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43434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Eq. 13.3-4</a:t>
            </a:r>
            <a:endParaRPr lang="en-US" sz="1400" dirty="0"/>
          </a:p>
        </p:txBody>
      </p:sp>
      <p:graphicFrame>
        <p:nvGraphicFramePr>
          <p:cNvPr id="8" name="Table 1"/>
          <p:cNvGraphicFramePr>
            <a:graphicFrameLocks noGrp="1"/>
          </p:cNvGraphicFramePr>
          <p:nvPr/>
        </p:nvGraphicFramePr>
        <p:xfrm>
          <a:off x="914400" y="4681728"/>
          <a:ext cx="3108960" cy="1371600"/>
        </p:xfrm>
        <a:graphic>
          <a:graphicData uri="http://schemas.openxmlformats.org/drawingml/2006/table">
            <a:tbl>
              <a:tblPr/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z/h=0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4297680" y="43434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 building system (Ie = 1)</a:t>
            </a:r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4064197"/>
                  </p:ext>
                </p:extLst>
              </p:nvPr>
            </p:nvGraphicFramePr>
            <p:xfrm>
              <a:off x="4297680" y="4681728"/>
              <a:ext cx="3383280" cy="1371600"/>
            </p:xfrm>
            <a:graphic>
              <a:graphicData uri="http://schemas.openxmlformats.org/drawingml/2006/table">
                <a:tbl>
                  <a:tblPr/>
                  <a:tblGrid>
                    <a:gridCol w="14173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943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008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3152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b="1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System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b="1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R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l-GR" sz="1200" b="1" i="0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1200" b="1" i="0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  <m:t>𝛀</m:t>
                                    </m:r>
                                  </m:e>
                                  <m:sub>
                                    <m:r>
                                      <a:rPr lang="en-US" sz="1200" b="1" i="0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b="1" i="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200" b="1" i="1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200" b="1" i="1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l-GR" sz="1200" b="1" i="1" smtClean="0">
                                        <a:latin typeface="Cambria Math" panose="02040503050406030204" pitchFamily="18" charset="0"/>
                                        <a:ea typeface="Calibri" charset="0"/>
                                        <a:cs typeface="Calibri" charset="0"/>
                                      </a:rPr>
                                      <m:t>μ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Steel SMF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3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1.71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Steel BRBF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2.5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1.88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Special RC wall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6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2.5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1.62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Ordinary CBF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3.25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1.34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4064197"/>
                  </p:ext>
                </p:extLst>
              </p:nvPr>
            </p:nvGraphicFramePr>
            <p:xfrm>
              <a:off x="4297680" y="4681728"/>
              <a:ext cx="3383280" cy="1371600"/>
            </p:xfrm>
            <a:graphic>
              <a:graphicData uri="http://schemas.openxmlformats.org/drawingml/2006/table">
                <a:tbl>
                  <a:tblPr/>
                  <a:tblGrid>
                    <a:gridCol w="14173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943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4008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3152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b="1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System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b="1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R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8EEF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6190" t="-4444" r="-117143" b="-4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64167" t="-4444" r="-2500" b="-4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Steel SMF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3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1.71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Steel BRBF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2.5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1.88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Special RC wall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6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2.5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1.62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Ordinary CBF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3.25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2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None/>
                          </a:pPr>
                          <a:r>
                            <a:rPr lang="en-US" sz="1200" dirty="0">
                              <a:solidFill>
                                <a:srgbClr val="262626"/>
                              </a:solidFill>
                              <a:latin typeface="Calibri" pitchFamily="34" charset="0"/>
                              <a:ea typeface="Calibri" pitchFamily="34" charset="-122"/>
                              <a:cs typeface="Calibri" pitchFamily="34" charset="-120"/>
                            </a:rPr>
                            <a:t>1.34</a:t>
                          </a:r>
                          <a:endParaRPr lang="en-US" sz="1200" dirty="0">
                            <a:latin typeface="Calibri" charset="0"/>
                            <a:ea typeface="Calibri" charset="0"/>
                            <a:cs typeface="Calibri" charset="0"/>
                          </a:endParaRPr>
                        </a:p>
                      </a:txBody>
                      <a:tcPr marL="50800" marR="50800" marT="25400" marB="25400" anchor="ctr">
                        <a:lnL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33333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 4"/>
          <p:cNvSpPr txBox="1"/>
          <p:nvPr/>
        </p:nvSpPr>
        <p:spPr>
          <a:xfrm>
            <a:off x="7955280" y="4343400"/>
            <a:ext cx="3319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Resulting F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(S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r>
              <a:rPr lang="en-US" sz="1400" b="1" baseline="-40000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/>
          </a:p>
        </p:txBody>
      </p:sp>
      <p:graphicFrame>
        <p:nvGraphicFramePr>
          <p:cNvPr id="10" name="Table 3"/>
          <p:cNvGraphicFramePr>
            <a:graphicFrameLocks noGrp="1"/>
          </p:cNvGraphicFramePr>
          <p:nvPr/>
        </p:nvGraphicFramePr>
        <p:xfrm>
          <a:off x="7955280" y="4681728"/>
          <a:ext cx="3319272" cy="1239520"/>
        </p:xfrm>
        <a:graphic>
          <a:graphicData uri="http://schemas.openxmlformats.org/drawingml/2006/table">
            <a:tbl>
              <a:tblPr/>
              <a:tblGrid>
                <a:gridCol w="1993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Rigid, at grade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 → 0.30 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Roof chiller, SMF, Ta 0.6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Vib-isolated, roof, SFRS unknown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1.82 → 1.60 max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 5"/>
          <p:cNvSpPr txBox="1"/>
          <p:nvPr/>
        </p:nvSpPr>
        <p:spPr>
          <a:xfrm>
            <a:off x="914400" y="6053328"/>
            <a:ext cx="10360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Bounds: 0.3 ≤ Fp/(SDS Ip Wp) ≤ 1.6.  Rμ at Ie = 1.5 drops to about 1.3–1.5.  Confirm CAR and Rpo for the specific component in Tables 13.5-1 and 13.6-1.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1A3F4-A5E4-9157-D704-35F413BCC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CB0FE90D-23CD-F573-5A7C-CAD9B9FCA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69F49-A1F2-695B-F061-9E14DEC79FB0}"/>
              </a:ext>
            </a:extLst>
          </p:cNvPr>
          <p:cNvSpPr/>
          <p:nvPr/>
        </p:nvSpPr>
        <p:spPr>
          <a:xfrm>
            <a:off x="836674" y="452679"/>
            <a:ext cx="2418080" cy="494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Rigid Components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1BEB51-F865-2F49-263E-9456F21A3939}"/>
                  </a:ext>
                </a:extLst>
              </p:cNvPr>
              <p:cNvSpPr txBox="1"/>
              <p:nvPr/>
            </p:nvSpPr>
            <p:spPr>
              <a:xfrm>
                <a:off x="646135" y="1157581"/>
                <a:ext cx="4574621" cy="4378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006699"/>
                  </a:buClr>
                  <a:buSzPct val="80000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 component is considered rigid when its fundamental period</a:t>
                </a:r>
                <a:r>
                  <a:rPr lang="en-US" sz="15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5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&lt; 0.06 seconds (natural frequency &gt; ~17 Hz)</a:t>
                </a:r>
                <a:b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1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 this stiffness, the component moves essentially as a single unit with the floor — no dynamic amplification occurs</a:t>
                </a:r>
              </a:p>
              <a:p>
                <a:pPr>
                  <a:buClr>
                    <a:srgbClr val="006699"/>
                  </a:buClr>
                  <a:buSzPct val="80000"/>
                </a:pPr>
                <a:endParaRPr lang="en-US" sz="1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floor acceleration is transmitted directly to the component without magnification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Mechanical / Electrical Equipment (rigidly mounted)</a:t>
                </a:r>
              </a:p>
              <a:p>
                <a:pPr marL="742950" lvl="1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Small rigid pumps</a:t>
                </a:r>
              </a:p>
              <a:p>
                <a:pPr marL="742950" lvl="1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Air compressors</a:t>
                </a:r>
              </a:p>
              <a:p>
                <a:pPr marL="742950" lvl="1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Rigid heat exchangers</a:t>
                </a:r>
              </a:p>
              <a:p>
                <a:pPr marL="742950" lvl="1" indent="-285750">
                  <a:spcBef>
                    <a:spcPts val="300"/>
                  </a:spcBef>
                  <a:spcAft>
                    <a:spcPts val="3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Electric motors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91BEB51-F865-2F49-263E-9456F21A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35" y="1157581"/>
                <a:ext cx="4574621" cy="4378122"/>
              </a:xfrm>
              <a:prstGeom prst="rect">
                <a:avLst/>
              </a:prstGeom>
              <a:blipFill>
                <a:blip r:embed="rId3"/>
                <a:stretch>
                  <a:fillRect r="-667" b="-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CDC959-12CF-2857-6AF3-EF3C7C22E8D9}"/>
              </a:ext>
            </a:extLst>
          </p:cNvPr>
          <p:cNvCxnSpPr/>
          <p:nvPr/>
        </p:nvCxnSpPr>
        <p:spPr>
          <a:xfrm>
            <a:off x="5595632" y="1011381"/>
            <a:ext cx="0" cy="48352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68E472B-3A6D-C045-53AE-C8ECE6DEB678}"/>
              </a:ext>
            </a:extLst>
          </p:cNvPr>
          <p:cNvSpPr txBox="1"/>
          <p:nvPr/>
        </p:nvSpPr>
        <p:spPr>
          <a:xfrm>
            <a:off x="6096000" y="1157581"/>
            <a:ext cx="49764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Diesel generators Plumbing Equipment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heaters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Pressure vessels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storage tanks 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Boilers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Equipment (rigidly mounted)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Rigid electrical cabinets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Motor control centers</a:t>
            </a:r>
          </a:p>
          <a:p>
            <a:pPr marL="742950" lvl="1" indent="-285750">
              <a:spcBef>
                <a:spcPts val="3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Transformers (floor-mounted, rigid)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/ Miscellaneous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Rigid steel stairways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Elevator machinery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Rigidly mounted industrial machines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51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84048"/>
            <a:ext cx="8412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dirty="0">
                <a:solidFill>
                  <a:srgbClr val="006699"/>
                </a:solidFill>
                <a:latin typeface="Arial"/>
                <a:cs typeface="Arial"/>
              </a:rPr>
              <a:t>Vibration-Isolated Equipment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600" b="1" i="0">
                <a:solidFill>
                  <a:srgbClr val="003399"/>
                </a:solidFill>
                <a:latin typeface="Arial"/>
                <a:cs typeface="Arial"/>
              </a:rPr>
              <a:t>Vibrationdata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6121" y="1207008"/>
                <a:ext cx="5142847" cy="492378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285750" indent="-285750" algn="l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b="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Isolators are selected for a mounted natural frequency of roughly </a:t>
                </a:r>
                <a:r>
                  <a:rPr lang="en-US" sz="145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2 to 10 Hz, </a:t>
                </a:r>
                <a:r>
                  <a:rPr lang="en-US" sz="1450" b="0" i="0" dirty="0">
                    <a:solidFill>
                      <a:srgbClr val="000000"/>
                    </a:solidFill>
                    <a:latin typeface="Calibri"/>
                    <a:cs typeface="Calibri"/>
                  </a:rPr>
                  <a:t>most often 3 to 5 Hz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The rigid threshold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p</m:t>
                        </m:r>
                      </m:sub>
                    </m:sSub>
                  </m:oMath>
                </a14:m>
                <a:r>
                  <a:rPr lang="ar-AE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r>
                  <a:rPr lang="ar-AE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≤ 0.06 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sec, or 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n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≥ 16.7 Hz.  Isolation and rigidity are mutually exclusive by design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An isolated component is resonant by design, however stiff the equipment itself — use the vibration-isolated row of Table 13.6-1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ASCE 7-16 (Table 13.6-1, note b) takes the design force as 2</a:t>
                </a: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when the nominal air gap between support frame and restraint exceeds 0.25 in (6 mm).  Confirm the ASCE 7-22 clause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If the clearance shown on the construction documents is 0.25 in or less,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p</m:t>
                        </m:r>
                      </m:sub>
                    </m:sSub>
                  </m:oMath>
                </a14:m>
                <a:endParaRPr lang="en-US" sz="1450" baseline="-25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Calibri"/>
                </a:endParaRP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may be used</a:t>
                </a:r>
              </a:p>
              <a:p>
                <a:pPr marL="285750" indent="-285750">
                  <a:lnSpc>
                    <a:spcPct val="114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45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C</a:t>
                </a:r>
                <a:r>
                  <a:rPr lang="en-US" sz="1450" baseline="-25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AR</a:t>
                </a:r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po</m:t>
                        </m:r>
                      </m:sub>
                    </m:sSub>
                  </m:oMath>
                </a14:m>
                <a:r>
                  <a:rPr lang="en-US" sz="1450" dirty="0">
                    <a:solidFill>
                      <a:srgbClr val="000000"/>
                    </a:solidFill>
                    <a:latin typeface="Calibri"/>
                    <a:cs typeface="Calibri"/>
                  </a:rPr>
                  <a:t> are taken from Table 13.6-1 for the isolation system, not for the equipment</a:t>
                </a:r>
                <a:endParaRPr lang="en-US" sz="1400" dirty="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21" y="1207008"/>
                <a:ext cx="5142847" cy="4923784"/>
              </a:xfrm>
              <a:prstGeom prst="rect">
                <a:avLst/>
              </a:prstGeom>
              <a:blipFill>
                <a:blip r:embed="rId2"/>
                <a:stretch>
                  <a:fillRect l="-1659" t="-743" r="-2725" b="-1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or 15"/>
          <p:cNvCxnSpPr/>
          <p:nvPr/>
        </p:nvCxnSpPr>
        <p:spPr>
          <a:xfrm>
            <a:off x="5705856" y="1152144"/>
            <a:ext cx="0" cy="4608576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7945039"/>
                  </p:ext>
                </p:extLst>
              </p:nvPr>
            </p:nvGraphicFramePr>
            <p:xfrm>
              <a:off x="6199632" y="1280160"/>
              <a:ext cx="5486400" cy="160940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0175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173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sz="1400" b="1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Mounting Condition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C</a:t>
                          </a:r>
                          <a:r>
                            <a:rPr lang="en-US" sz="1400" b="1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AR</a:t>
                          </a: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, R</a:t>
                          </a:r>
                          <a:r>
                            <a:rPr lang="en-US" sz="1400" b="1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po</a:t>
                          </a: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 </a:t>
                          </a:r>
                          <a:r>
                            <a:rPr lang="en-US" sz="1400" b="1" dirty="0">
                              <a:latin typeface="Calibri"/>
                              <a:ea typeface="Calibri"/>
                              <a:cs typeface="Calibri"/>
                            </a:rPr>
                            <a:t>row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sz="1400" b="1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Design Force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05000"/>
                            </a:lnSpc>
                          </a:pPr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Hard-mounted,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p</m:t>
                                  </m:r>
                                </m:sub>
                              </m:sSub>
                            </m:oMath>
                          </a14:m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 </a:t>
                          </a:r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≤ 0.06 sec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equipment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  <m:t>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400" b="0" i="0" baseline="-250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endParaRP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05000"/>
                            </a:lnSpc>
                          </a:pPr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Vibration isolated, air gap ≤ 0.25 in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isolated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libri"/>
                                      </a:rPr>
                                      <m:t>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400" b="0" i="0" baseline="-250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endParaRP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05000"/>
                            </a:lnSpc>
                          </a:pPr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Vibration isolated, air gap &gt; 0.25 in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isolated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F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p</a:t>
                          </a:r>
                          <a:endParaRPr sz="1400" b="0" i="0" baseline="-250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endParaRP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7945039"/>
                  </p:ext>
                </p:extLst>
              </p:nvPr>
            </p:nvGraphicFramePr>
            <p:xfrm>
              <a:off x="6199632" y="1280160"/>
              <a:ext cx="5486400" cy="160940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0175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515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173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1212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sz="1400" b="1" i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Mounting Condition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C</a:t>
                          </a:r>
                          <a:r>
                            <a:rPr lang="en-US" sz="1400" b="1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AR</a:t>
                          </a: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, R</a:t>
                          </a:r>
                          <a:r>
                            <a:rPr lang="en-US" sz="1400" b="1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po</a:t>
                          </a:r>
                          <a:r>
                            <a:rPr lang="en-US" sz="1400" b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 </a:t>
                          </a:r>
                          <a:r>
                            <a:rPr lang="en-US" sz="1400" b="1" dirty="0">
                              <a:latin typeface="Calibri"/>
                              <a:ea typeface="Calibri"/>
                              <a:cs typeface="Calibri"/>
                            </a:rPr>
                            <a:t>row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sz="1400" b="1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Design Force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blipFill>
                          <a:blip r:embed="rId3"/>
                          <a:stretch>
                            <a:fillRect l="-202" t="-144262" r="-82222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equipment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blipFill>
                          <a:blip r:embed="rId3"/>
                          <a:stretch>
                            <a:fillRect l="-288362" t="-144262" r="-862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05000"/>
                            </a:lnSpc>
                          </a:pPr>
                          <a:r>
                            <a:rPr sz="1400" b="0" i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Vibration isolated, air gap ≤ 0.25 in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isolated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blipFill>
                          <a:blip r:embed="rId3"/>
                          <a:stretch>
                            <a:fillRect l="-288362" t="-248333" r="-862" b="-1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05000"/>
                            </a:lnSpc>
                          </a:pPr>
                          <a:r>
                            <a:rPr sz="1400" b="0" i="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Vibration isolated, air gap &gt; 0.25 in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b="0" dirty="0">
                              <a:latin typeface="Calibri"/>
                              <a:ea typeface="Calibri"/>
                              <a:cs typeface="Calibri"/>
                            </a:rPr>
                            <a:t>isolated</a:t>
                          </a: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latin typeface="Calibri"/>
                              <a:cs typeface="Calibri"/>
                            </a:rPr>
                            <a:t>2</a:t>
                          </a:r>
                          <a:r>
                            <a:rPr lang="en-US" sz="14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F</a:t>
                          </a:r>
                          <a:r>
                            <a:rPr lang="en-US" sz="1400" baseline="-25000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a:t>p</a:t>
                          </a:r>
                          <a:endParaRPr sz="1400" b="0" i="0" baseline="-250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endParaRPr>
                        </a:p>
                      </a:txBody>
                      <a:tcPr marT="36576" marB="36576" anchor="ctr">
                        <a:lnL w="9525" cap="flat" cmpd="sng" algn="ctr">
                          <a:solidFill>
                            <a:srgbClr val="000000"/>
                          </a:solidFill>
                        </a:lnL>
                        <a:lnR w="9525" cap="flat" cmpd="sng" algn="ctr">
                          <a:solidFill>
                            <a:srgbClr val="000000"/>
                          </a:solidFill>
                        </a:lnR>
                        <a:lnT w="9525" cap="flat" cmpd="sng" algn="ctr">
                          <a:solidFill>
                            <a:srgbClr val="000000"/>
                          </a:solidFill>
                        </a:lnT>
                        <a:lnB w="9525" cap="flat" cmpd="sng" algn="ctr">
                          <a:solidFill>
                            <a:srgbClr val="000000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TextBox 17"/>
          <p:cNvSpPr txBox="1"/>
          <p:nvPr/>
        </p:nvSpPr>
        <p:spPr>
          <a:xfrm>
            <a:off x="6199632" y="3108960"/>
            <a:ext cx="5486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dirty="0">
                <a:solidFill>
                  <a:srgbClr val="006699"/>
                </a:solidFill>
                <a:latin typeface="Calibri"/>
                <a:cs typeface="Calibri"/>
              </a:rPr>
              <a:t>TYPICALLY ISOLATED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9632" y="3438144"/>
            <a:ext cx="5486400" cy="77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Chillers, air handling units, large fans, pumps on inertia bases, engine-generator sets, cooling towers and rooftop units — any machine mounted on springs or elastomeric pads for noise control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99632" y="4572000"/>
            <a:ext cx="54864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 dirty="0">
                <a:solidFill>
                  <a:srgbClr val="006699"/>
                </a:solidFill>
                <a:latin typeface="Calibri"/>
                <a:cs typeface="Calibri"/>
              </a:rPr>
              <a:t>A COMMON SLIDE ERROR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99632" y="4901184"/>
            <a:ext cx="5486400" cy="773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Air compressors, motors, pumps and boilers appear on rigid-component lists, but they are routinely spring-mounted. The list is valid only where the equipment is </a:t>
            </a:r>
            <a:r>
              <a:rPr sz="1450" i="0" dirty="0">
                <a:solidFill>
                  <a:srgbClr val="000000"/>
                </a:solidFill>
                <a:latin typeface="Calibri"/>
                <a:cs typeface="Calibri"/>
              </a:rPr>
              <a:t>hard-mounted</a:t>
            </a: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84048"/>
            <a:ext cx="8412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 dirty="0">
                <a:solidFill>
                  <a:srgbClr val="006699"/>
                </a:solidFill>
                <a:latin typeface="Arial"/>
                <a:cs typeface="Arial"/>
              </a:rPr>
              <a:t>Isolated Equipment — Why the Force Is Doubled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600" b="1" i="0">
                <a:solidFill>
                  <a:srgbClr val="003399"/>
                </a:solidFill>
                <a:latin typeface="Arial"/>
                <a:cs typeface="Arial"/>
              </a:rPr>
              <a:t>Vibrationdata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152144"/>
            <a:ext cx="495604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006699"/>
                </a:solidFill>
                <a:latin typeface="Calibri"/>
                <a:cs typeface="Calibri"/>
              </a:rPr>
              <a:t>THE </a:t>
            </a:r>
            <a:r>
              <a:rPr sz="1400" b="1" i="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2F</a:t>
            </a:r>
            <a:r>
              <a:rPr sz="1400" b="1" i="0" baseline="-2500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sz="1400" b="1" i="0" dirty="0">
                <a:solidFill>
                  <a:srgbClr val="006699"/>
                </a:solidFill>
                <a:latin typeface="Calibri"/>
                <a:cs typeface="Calibri"/>
              </a:rPr>
              <a:t> FACTOR IS AN IMPACT ALLOWANCE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3" y="1639389"/>
            <a:ext cx="4718304" cy="35506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Seismic displacement demand far exceeds the isolator stroke, so the equipment runs into the snubber</a:t>
            </a:r>
            <a:endParaRPr lang="en-US" sz="1450" b="0" i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The restraint sees an </a:t>
            </a:r>
            <a:r>
              <a:rPr lang="en-US" sz="1450" b="1" dirty="0">
                <a:solidFill>
                  <a:srgbClr val="000000"/>
                </a:solidFill>
                <a:latin typeface="Calibri"/>
                <a:cs typeface="Calibri"/>
              </a:rPr>
              <a:t>impact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, not a smooth resonant response — something an equivalent static </a:t>
            </a:r>
            <a:r>
              <a:rPr lang="en-US" sz="145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 = ma 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cannot represent.  The factor of </a:t>
            </a:r>
            <a:r>
              <a:rPr lang="en-US" sz="145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 is a crude stand-in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The tighter the gap, the less velocity accumulates before contact.  That is the reason for the relief at 0.25 in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Elastomeric snubbers and resilient perimeter mounts soften the contact and are preferred over hard steel stops</a:t>
            </a: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lnSpc>
                <a:spcPct val="114000"/>
              </a:lnSpc>
            </a:pPr>
            <a:endParaRPr sz="1400" b="0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3" name="Connector 12"/>
          <p:cNvCxnSpPr/>
          <p:nvPr/>
        </p:nvCxnSpPr>
        <p:spPr>
          <a:xfrm>
            <a:off x="5705856" y="1152144"/>
            <a:ext cx="0" cy="4608576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99632" y="1152144"/>
            <a:ext cx="54864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006699"/>
                </a:solidFill>
                <a:latin typeface="Calibri"/>
                <a:cs typeface="Calibri"/>
              </a:rPr>
              <a:t>ISOLATION DOES NOT HELP AGAINST EARTHQUAKE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1513985"/>
            <a:ext cx="5248656" cy="4377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An isolator that works well against machine vibration at 30 to 60 Hz does almost nothing against an earthquake</a:t>
            </a:r>
            <a:endParaRPr lang="en-US" sz="1450" b="0" i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Attenuation begins only above </a:t>
            </a:r>
            <a:r>
              <a:rPr lang="en-US" sz="145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√2 f</a:t>
            </a:r>
            <a:r>
              <a:rPr lang="en-US" sz="1450" baseline="-25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n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For a 4 Hz mount that is about 5.7 Hz, which is above very little of the seismic energy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Seismic floor motion is broadband and concentrated below 10 Hz, so the mount sits in the middle of the input and </a:t>
            </a:r>
            <a:r>
              <a:rPr lang="en-US" sz="1450" b="1" dirty="0">
                <a:solidFill>
                  <a:srgbClr val="000000"/>
                </a:solidFill>
                <a:latin typeface="Calibri"/>
                <a:cs typeface="Calibri"/>
              </a:rPr>
              <a:t>amplifies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 rather than isolates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Isolator, snubber, restraint and anchorage must all be designed for the doubled force. Never rely on the isolator itself for seismic support</a:t>
            </a: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4000"/>
              </a:lnSpc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4000"/>
              </a:lnSpc>
            </a:pPr>
            <a:endParaRPr lang="en-US" sz="1400" baseline="-25000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Calibri"/>
            </a:endParaRPr>
          </a:p>
          <a:p>
            <a:pPr algn="l">
              <a:lnSpc>
                <a:spcPct val="114000"/>
              </a:lnSpc>
            </a:pPr>
            <a:endParaRPr sz="1400" b="0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8020F5-6FEF-557C-5BAE-E2BF4AEA5A6E}"/>
              </a:ext>
            </a:extLst>
          </p:cNvPr>
          <p:cNvSpPr txBox="1"/>
          <p:nvPr/>
        </p:nvSpPr>
        <p:spPr>
          <a:xfrm>
            <a:off x="820881" y="5216236"/>
            <a:ext cx="9310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Hard Steel Stop</a:t>
            </a:r>
          </a:p>
          <a:p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https://basc.pnnl.gov/images/seismic-snubber-type-bracket-specifically-designed-anchor-heavy-equipment-floor-restrain-it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8D683A-C299-0FB4-E007-BE3D9C324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45" y="736312"/>
            <a:ext cx="3686607" cy="435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90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542E8D-5697-20FD-C91B-705C2F4C0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10" y="471054"/>
            <a:ext cx="4322618" cy="4322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143BD3-D9B3-DB6C-1AA2-B47F9BCB5CF3}"/>
              </a:ext>
            </a:extLst>
          </p:cNvPr>
          <p:cNvSpPr txBox="1"/>
          <p:nvPr/>
        </p:nvSpPr>
        <p:spPr>
          <a:xfrm>
            <a:off x="5240976" y="239665"/>
            <a:ext cx="6141027" cy="637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Seismic Snubber</a:t>
            </a:r>
          </a:p>
          <a:p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HS-1 Seismic Snubbers are designed for use in locations subject to earthquakes and other external forces which could displace resiliently supported equipment.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Snubbers, when anchored to the building structure and placed around vibration-isolated equipment, are intended to limit motion by containing the supported equipment.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HS-1 Snubbers are designed to be used in a minimum quantity of four and will keep supported equipment contained when subjected to lateral forces from any direction. 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HS-1 Snubbers are not designed for use with high center-of-gravity supported equipment or where vertical forces must be considered.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Kinetics Model HS-1 Snubbers are heavy structural steel weldments designed to minimize equipment motion. 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resilient neoprene pad on the contact surface reduces shock loads by cushioning the impacts. 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diameter anchor bolt holes allow loads to be safely transferred to the building structure.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https://kineticsnoise.com/seismic/snubber-hs1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39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84048"/>
            <a:ext cx="7315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006699"/>
                </a:solidFill>
                <a:latin typeface="Arial"/>
                <a:cs typeface="Arial"/>
              </a:rPr>
              <a:t>Separate Seismic Snubbers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600" b="1" i="0">
                <a:solidFill>
                  <a:srgbClr val="003399"/>
                </a:solidFill>
                <a:latin typeface="Arial"/>
                <a:cs typeface="Arial"/>
              </a:rPr>
              <a:t>Vibrationdata</a:t>
            </a:r>
          </a:p>
        </p:txBody>
      </p:sp>
      <p:pic>
        <p:nvPicPr>
          <p:cNvPr id="4" name="Picture 3" descr="air_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170432"/>
            <a:ext cx="8183879" cy="38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39902" y="1280160"/>
            <a:ext cx="3328426" cy="4983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The snubber is a </a:t>
            </a:r>
            <a:r>
              <a:rPr sz="1450" b="1" i="0" dirty="0">
                <a:solidFill>
                  <a:srgbClr val="000000"/>
                </a:solidFill>
                <a:latin typeface="Calibri"/>
                <a:cs typeface="Calibri"/>
              </a:rPr>
              <a:t>separate bracket</a:t>
            </a: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 anchored to the floor beside the equipment, independent of the isolator</a:t>
            </a:r>
            <a:endParaRPr lang="en-US" sz="1450" b="0" i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The gap is </a:t>
            </a:r>
            <a:r>
              <a:rPr lang="en-US" sz="1450" b="1" dirty="0">
                <a:solidFill>
                  <a:srgbClr val="000000"/>
                </a:solidFill>
                <a:latin typeface="Calibri"/>
                <a:cs typeface="Calibri"/>
              </a:rPr>
              <a:t>set in the field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, so it can be measured and adjusted — and it can drift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One at each corner.  The lip must overhang the base to restrain uplift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Usual choice for inertia bases and large floor-mounted equipment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Inspect after installation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A gap left above 0.25 in doubles the design force</a:t>
            </a:r>
          </a:p>
          <a:p>
            <a:pPr>
              <a:lnSpc>
                <a:spcPct val="114000"/>
              </a:lnSpc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4000"/>
              </a:lnSpc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14000"/>
              </a:lnSpc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lnSpc>
                <a:spcPct val="114000"/>
              </a:lnSpc>
            </a:pPr>
            <a:endParaRPr sz="1200" b="0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5" name="ASCE 7-22 note"/>
          <p:cNvSpPr txBox="1"/>
          <p:nvPr/>
        </p:nvSpPr>
        <p:spPr>
          <a:xfrm>
            <a:off x="566928" y="5250000"/>
            <a:ext cx="7900000" cy="10695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is from ASCE 7-22 Eq. 13.3-1, with 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and 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for the vibration-isolated row of Table 13.6-1</a:t>
            </a:r>
            <a:endParaRPr lang="en-US" sz="145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libri"/>
                <a:ea typeface="Calibri"/>
                <a:cs typeface="Calibri"/>
              </a:rPr>
              <a:t>The 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2F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air-gap rule carries over from ASCE 7-16 (Table 13.6-1, note b)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libri"/>
                <a:ea typeface="Calibri"/>
                <a:cs typeface="Calibri"/>
              </a:rPr>
              <a:t>Confirm the governing ASCE 7-22 clause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84048"/>
            <a:ext cx="7315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006699"/>
                </a:solidFill>
                <a:latin typeface="Arial"/>
                <a:cs typeface="Arial"/>
              </a:rPr>
              <a:t>Restrained Spring Mounts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3840" y="274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600" b="1" i="0">
                <a:solidFill>
                  <a:srgbClr val="003399"/>
                </a:solidFill>
                <a:latin typeface="Arial"/>
                <a:cs typeface="Arial"/>
              </a:rPr>
              <a:t>Vibrationdata</a:t>
            </a:r>
          </a:p>
        </p:txBody>
      </p:sp>
      <p:pic>
        <p:nvPicPr>
          <p:cNvPr id="4" name="Picture 3" descr="restrained_mou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170432"/>
            <a:ext cx="8183879" cy="38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60229" y="1280160"/>
            <a:ext cx="3408099" cy="41622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Spring and snubber are one </a:t>
            </a:r>
            <a:r>
              <a:rPr sz="1450" b="1" i="0" dirty="0">
                <a:solidFill>
                  <a:srgbClr val="000000"/>
                </a:solidFill>
                <a:latin typeface="Calibri"/>
                <a:cs typeface="Calibri"/>
              </a:rPr>
              <a:t>factory-built assembly</a:t>
            </a:r>
            <a:r>
              <a:rPr sz="1450" b="0" i="0" dirty="0">
                <a:solidFill>
                  <a:srgbClr val="000000"/>
                </a:solidFill>
                <a:latin typeface="Calibri"/>
                <a:cs typeface="Calibri"/>
              </a:rPr>
              <a:t>, so isolation and restraint share a single load path</a:t>
            </a:r>
            <a:endParaRPr lang="en-US" sz="1450" b="0" i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The clearance is set by the manufacturer and stated in the </a:t>
            </a:r>
            <a:r>
              <a:rPr lang="en-US" sz="1450" b="1" dirty="0">
                <a:solidFill>
                  <a:srgbClr val="000000"/>
                </a:solidFill>
                <a:latin typeface="Calibri"/>
                <a:cs typeface="Calibri"/>
              </a:rPr>
              <a:t>submittal</a:t>
            </a: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 — cite that number rather than assuming it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Two clearances to check: lateral around the load transfer plate, and vertical under the restraining flange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Neoprene bushings soften the contact against the flange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000000"/>
                </a:solidFill>
                <a:latin typeface="Calibri"/>
                <a:cs typeface="Calibri"/>
              </a:rPr>
              <a:t>Preferred where space is tight or field setting is unreliable.  Common on packaged and curb-mounted equipment</a:t>
            </a:r>
          </a:p>
        </p:txBody>
      </p:sp>
      <p:sp>
        <p:nvSpPr>
          <p:cNvPr id="15" name="ASCE 7-22 note"/>
          <p:cNvSpPr txBox="1"/>
          <p:nvPr/>
        </p:nvSpPr>
        <p:spPr>
          <a:xfrm>
            <a:off x="566928" y="5314216"/>
            <a:ext cx="7900000" cy="10695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is from ASCE 7-22 Eq. 13.3-1, with 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and 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450" b="0" dirty="0">
                <a:latin typeface="Calibri"/>
                <a:ea typeface="Calibri"/>
                <a:cs typeface="Calibri"/>
              </a:rPr>
              <a:t> for the vibration-isolated row of Table 13.6-1</a:t>
            </a:r>
            <a:endParaRPr lang="en-US" sz="145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libri"/>
                <a:ea typeface="Calibri"/>
                <a:cs typeface="Calibri"/>
              </a:rPr>
              <a:t>The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2F</a:t>
            </a:r>
            <a:r>
              <a:rPr lang="en-US" sz="145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45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</a:t>
            </a:r>
            <a:r>
              <a:rPr lang="en-US" sz="1450" b="0" dirty="0">
                <a:latin typeface="Calibri"/>
                <a:ea typeface="Calibri"/>
                <a:cs typeface="Calibri"/>
              </a:rPr>
              <a:t>air-gap rule carries over from ASCE 7-16 (Table 13.6-1, note b)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450" b="0" dirty="0">
                <a:latin typeface="Calibri"/>
                <a:ea typeface="Calibri"/>
                <a:cs typeface="Calibri"/>
              </a:rPr>
              <a:t>Confirm the governing ASCE 7-22 clause</a:t>
            </a:r>
            <a:endParaRPr lang="en-US" sz="14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ADA8E-68D6-95C1-39AC-587E49141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67E7610D-3C87-3F9E-E476-8F3C2820E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B67D09-D4E6-EAA6-97D5-F9DBC9E38933}"/>
              </a:ext>
            </a:extLst>
          </p:cNvPr>
          <p:cNvSpPr/>
          <p:nvPr/>
        </p:nvSpPr>
        <p:spPr>
          <a:xfrm>
            <a:off x="700431" y="350575"/>
            <a:ext cx="58128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Height Factor </a:t>
            </a:r>
            <a:r>
              <a:rPr lang="en-US" sz="22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en-US" sz="2200" b="1" baseline="-2500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sz="22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200" b="1" dirty="0">
                <a:solidFill>
                  <a:srgbClr val="006699"/>
                </a:solidFill>
                <a:latin typeface="Arial"/>
              </a:rPr>
              <a:t>and Structure Ductility </a:t>
            </a:r>
            <a:r>
              <a:rPr lang="en-US" sz="22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en-US" sz="2200" b="1" baseline="-2500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μ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FAAF9EE-D617-E77E-A2C1-4A6E07445B0F}"/>
              </a:ext>
            </a:extLst>
          </p:cNvPr>
          <p:cNvCxnSpPr>
            <a:cxnSpLocks/>
          </p:cNvCxnSpPr>
          <p:nvPr/>
        </p:nvCxnSpPr>
        <p:spPr>
          <a:xfrm>
            <a:off x="5301342" y="1150000"/>
            <a:ext cx="0" cy="52072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664" name="Hf"/>
              <p:cNvSpPr txBox="1"/>
              <p:nvPr/>
            </p:nvSpPr>
            <p:spPr>
              <a:xfrm>
                <a:off x="836675" y="1150000"/>
                <a:ext cx="4105440" cy="3901709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Height amplification factor  (Eq. 13.3-4)</a:t>
                </a:r>
                <a:endParaRPr lang="en-US" sz="1500" dirty="0"/>
              </a:p>
              <a:p>
                <a:pPr marL="0" indent="0" algn="ctr">
                  <a:spcBef>
                    <a:spcPts val="12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=1+</m:t>
                      </m:r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  <m:r>
                        <a:rPr lang="en-US" sz="1600" b="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sz="1600" b="0" i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If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T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a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is not known  (Eq. 13.3-5)</a:t>
                </a:r>
                <a:endParaRPr lang="en-US" sz="1500" dirty="0"/>
              </a:p>
              <a:p>
                <a:pPr marL="0" indent="0" algn="ctr">
                  <a:spcBef>
                    <a:spcPts val="12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=1+2.5</m:t>
                      </m:r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z/h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is not taken greater than 1.0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Components at or below grade:  </a:t>
                </a:r>
                <a:br>
                  <a:rPr lang="en-US" sz="1500" dirty="0">
                    <a:latin typeface="Calibri"/>
                    <a:ea typeface="Calibri"/>
                    <a:cs typeface="Calibri"/>
                  </a:rPr>
                </a:b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H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= 1.0 and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R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μ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= 1.0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H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f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represents amplification of the ground motion up the height of the building</a:t>
                </a:r>
                <a:endParaRPr lang="en-US" sz="1500" dirty="0"/>
              </a:p>
            </p:txBody>
          </p:sp>
        </mc:Choice>
        <mc:Fallback xmlns="">
          <p:sp>
            <p:nvSpPr>
              <p:cNvPr id="27664" name="Hf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75" y="1150000"/>
                <a:ext cx="4105440" cy="3901709"/>
              </a:xfrm>
              <a:prstGeom prst="rect">
                <a:avLst/>
              </a:prstGeom>
              <a:blipFill>
                <a:blip r:embed="rId3"/>
                <a:stretch>
                  <a:fillRect l="-445" t="-469" b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665" name="Rmu"/>
              <p:cNvSpPr txBox="1"/>
              <p:nvPr/>
            </p:nvSpPr>
            <p:spPr>
              <a:xfrm>
                <a:off x="5464634" y="1011114"/>
                <a:ext cx="6570423" cy="548502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1100"/>
                  </a:spcBef>
                  <a:spcAft>
                    <a:spcPts val="11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T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a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= approximate fundamental period of the supporting structure  (Eq. 12.8-8)</a:t>
                </a:r>
                <a:endParaRPr lang="en-US" sz="1500" dirty="0"/>
              </a:p>
              <a:p>
                <a:pPr marL="0" indent="0" algn="ctr">
                  <a:spcBef>
                    <a:spcPts val="1100"/>
                  </a:spcBef>
                  <a:spcAft>
                    <a:spcPts val="11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en-US" sz="1500" b="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5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en-US" sz="1500" b="0" i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1500" b="0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</m:sSub>
                      </m:e>
                      <m:sup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US" sz="1500" dirty="0"/>
                  <a:t>          </a:t>
                </a:r>
                <a:r>
                  <a:rPr lang="en-US" sz="13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terms defined on next slide</a:t>
                </a:r>
              </a:p>
              <a:p>
                <a:pPr algn="ctr">
                  <a:spcBef>
                    <a:spcPts val="1100"/>
                  </a:spcBef>
                  <a:spcAft>
                    <a:spcPts val="11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en-US" sz="1500" b="0" i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500" b="0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500" b="0" i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500" b="0" i="0"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den>
                    </m:f>
                    <m:r>
                      <a:rPr lang="en-US" sz="1500" b="0" i="0">
                        <a:latin typeface="Cambria Math" panose="02040503050406030204" pitchFamily="18" charset="0"/>
                      </a:rPr>
                      <m:t>≤2.5</m:t>
                    </m:r>
                  </m:oMath>
                </a14:m>
                <a:r>
                  <a:rPr lang="en-US" sz="1500" dirty="0"/>
                  <a:t>          </a:t>
                </a:r>
                <a:r>
                  <a:rPr lang="en-US" sz="13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needed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13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spcBef>
                    <a:spcPts val="1100"/>
                  </a:spcBef>
                  <a:spcAft>
                    <a:spcPts val="11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   </m:t>
                    </m:r>
                    <m:sSub>
                      <m:sSubPr>
                        <m:ctrlPr>
                          <a:rPr lang="en-US" sz="15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en-US" sz="1500" b="0" i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500" b="0" i="0">
                        <a:latin typeface="Cambria Math" panose="02040503050406030204" pitchFamily="18" charset="0"/>
                      </a:rPr>
                      <m:t>=1−</m:t>
                    </m:r>
                    <m:sSup>
                      <m:sSupPr>
                        <m:ctrlPr>
                          <a:rPr lang="en-US" sz="15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5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500" b="0" i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500" b="0" i="0"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1500" b="0" i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500" b="0" i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500" b="0" i="0"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500" b="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500" b="0" i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500" dirty="0"/>
                  <a:t>   </a:t>
                </a:r>
              </a:p>
              <a:p>
                <a:pPr marL="285750" indent="-285750">
                  <a:spcBef>
                    <a:spcPts val="1100"/>
                  </a:spcBef>
                  <a:spcAft>
                    <a:spcPts val="1100"/>
                  </a:spcAft>
                  <a:buClr>
                    <a:srgbClr val="006699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the structural height of the supporting building: the height from the base to the highest level of the seismic force-resisting system </a:t>
                </a:r>
              </a:p>
              <a:p>
                <a:pPr marL="285750" indent="-285750">
                  <a:spcBef>
                    <a:spcPts val="1100"/>
                  </a:spcBef>
                  <a:spcAft>
                    <a:spcPts val="11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4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x</a:t>
                </a:r>
                <a:r>
                  <a:rPr lang="en-US" sz="14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an empirical exponent that, together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5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50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5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4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comes from Table 12.8-2 based on the building's lateral system</a:t>
                </a:r>
              </a:p>
              <a:p>
                <a:pPr marL="285750" indent="-285750">
                  <a:spcBef>
                    <a:spcPts val="1100"/>
                  </a:spcBef>
                  <a:spcAft>
                    <a:spcPts val="11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Structure ductility reduction  (Eq. 13.3-6)</a:t>
                </a:r>
                <a:endParaRPr lang="en-US" sz="1500" dirty="0"/>
              </a:p>
              <a:p>
                <a:pPr marL="0" indent="0" algn="ctr">
                  <a:spcBef>
                    <a:spcPts val="1100"/>
                  </a:spcBef>
                  <a:spcAft>
                    <a:spcPts val="11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5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 b="0" i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500" b="0" i="0">
                              <a:latin typeface="Cambria Math" panose="02040503050406030204" pitchFamily="18" charset="0"/>
                            </a:rPr>
                            <m:t>μ</m:t>
                          </m:r>
                        </m:sub>
                      </m:sSub>
                      <m:r>
                        <a:rPr lang="en-US" sz="1500" b="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500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500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500" b="0" i="0">
                                  <a:latin typeface="Cambria Math" panose="02040503050406030204" pitchFamily="18" charset="0"/>
                                </a:rPr>
                                <m:t>1.1 </m:t>
                              </m:r>
                              <m:r>
                                <m:rPr>
                                  <m:sty m:val="p"/>
                                </m:rPr>
                                <a:rPr lang="en-US" sz="1500" b="0" i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r>
                                <a:rPr lang="en-US" sz="1500" b="0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sz="1500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  <m:r>
                        <a:rPr lang="en-US" sz="1500" b="0" i="0">
                          <a:latin typeface="Cambria Math" panose="02040503050406030204" pitchFamily="18" charset="0"/>
                        </a:rPr>
                        <m:t>≥1.3</m:t>
                      </m:r>
                    </m:oMath>
                  </m:oMathPara>
                </a14:m>
                <a:endParaRPr lang="en-US" sz="1500" dirty="0"/>
              </a:p>
              <a:p>
                <a:pPr marL="285750" indent="-285750">
                  <a:spcBef>
                    <a:spcPts val="1100"/>
                  </a:spcBef>
                  <a:spcAft>
                    <a:spcPts val="11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R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μ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= 1.3 when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R, I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or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Ω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0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of the structure is not known</a:t>
                </a:r>
                <a:endParaRPr lang="en-US" sz="1500" dirty="0"/>
              </a:p>
            </p:txBody>
          </p:sp>
        </mc:Choice>
        <mc:Fallback>
          <p:sp>
            <p:nvSpPr>
              <p:cNvPr id="27665" name="Rmu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34" y="1011114"/>
                <a:ext cx="6570423" cy="5485028"/>
              </a:xfrm>
              <a:prstGeom prst="rect">
                <a:avLst/>
              </a:prstGeom>
              <a:blipFill>
                <a:blip r:embed="rId4"/>
                <a:stretch>
                  <a:fillRect l="-278" t="-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5960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11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Review: z, h, R, Ω</a:t>
            </a:r>
            <a:r>
              <a:rPr lang="en-US" sz="2800" b="1" baseline="-40000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I</a:t>
            </a:r>
            <a:r>
              <a:rPr lang="en-US" sz="2800" b="1" baseline="-40000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9052560" y="274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Vibrationdata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5760720"/>
            <a:ext cx="3291840" cy="0"/>
          </a:xfrm>
          <a:prstGeom prst="line">
            <a:avLst/>
          </a:prstGeom>
          <a:noFill/>
          <a:ln w="254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88720" y="1828800"/>
            <a:ext cx="1828800" cy="3931920"/>
          </a:xfrm>
          <a:prstGeom prst="rect">
            <a:avLst/>
          </a:prstGeom>
          <a:solidFill>
            <a:srgbClr val="F4F6F9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188720" y="2811780"/>
            <a:ext cx="1828800" cy="0"/>
          </a:xfrm>
          <a:prstGeom prst="line">
            <a:avLst/>
          </a:prstGeom>
          <a:noFill/>
          <a:ln w="1270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188720" y="3794760"/>
            <a:ext cx="1828800" cy="0"/>
          </a:xfrm>
          <a:prstGeom prst="line">
            <a:avLst/>
          </a:prstGeom>
          <a:noFill/>
          <a:ln w="1270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188720" y="4777740"/>
            <a:ext cx="1828800" cy="0"/>
          </a:xfrm>
          <a:prstGeom prst="line">
            <a:avLst/>
          </a:prstGeom>
          <a:noFill/>
          <a:ln w="1270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783080" y="3410712"/>
            <a:ext cx="640080" cy="384048"/>
          </a:xfrm>
          <a:prstGeom prst="rect">
            <a:avLst/>
          </a:prstGeom>
          <a:solidFill>
            <a:srgbClr val="D35400"/>
          </a:solidFill>
          <a:ln w="12700">
            <a:solidFill>
              <a:srgbClr val="8A3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508760" y="308152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A3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37560" y="1828800"/>
            <a:ext cx="0" cy="3931920"/>
          </a:xfrm>
          <a:prstGeom prst="line">
            <a:avLst/>
          </a:prstGeom>
          <a:noFill/>
          <a:ln w="19050">
            <a:solidFill>
              <a:srgbClr val="1A6FA3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429000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1A6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914400" y="3794760"/>
            <a:ext cx="0" cy="196596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02920" y="454914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58064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(grade)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148132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346577"/>
              </p:ext>
            </p:extLst>
          </p:nvPr>
        </p:nvGraphicFramePr>
        <p:xfrm>
          <a:off x="4572000" y="1325880"/>
          <a:ext cx="7223760" cy="3566161"/>
        </p:xfrm>
        <a:graphic>
          <a:graphicData uri="http://schemas.openxmlformats.org/drawingml/2006/table">
            <a:tbl>
              <a:tblPr/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9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values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87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i="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endParaRPr lang="en-US" sz="1800" i="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Height of the component attachment point above the base. Take z = 0 at or below the base.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to 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87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i="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endParaRPr lang="en-US" sz="1800" i="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roof height of the structure above the base. z/h is not taken greater than 1.0.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Building dependent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77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i="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800" i="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 modification coefficient of the building seismic force-resisting system (Table 12.2-1). Reflects ductility and energy dissipation.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to 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Steel SMF 8, special RC wall 6, ordinary CBF 3.25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87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i="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</a:t>
                      </a:r>
                      <a:r>
                        <a:rPr lang="en-US" sz="1800" i="0" baseline="-4000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0</a:t>
                      </a:r>
                      <a:endParaRPr lang="en-US" sz="1800" i="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Overstrength factor (Table 12.2-1). Ratio of actual lateral strength to design strength.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to 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Typically, 2.5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177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i="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800" i="0" baseline="-40000" dirty="0">
                          <a:solidFill>
                            <a:srgbClr val="262626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endParaRPr lang="en-US" sz="1800" i="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Building importance factor, set by Risk Category (Table 1.5-2).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(RC I, II)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 (RC III)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 (RC IV)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 txBox="1"/>
          <p:nvPr/>
        </p:nvSpPr>
        <p:spPr>
          <a:xfrm>
            <a:off x="4572000" y="5120640"/>
            <a:ext cx="7223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R lowers the floor accelerations because the building yields first, so R</a:t>
            </a:r>
            <a:r>
              <a:rPr lang="en-US" sz="1400" i="1" baseline="-40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r>
              <a:rPr lang="en-US" sz="14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rises. Higher I</a:t>
            </a:r>
            <a:r>
              <a:rPr lang="en-US" sz="1400" i="1" baseline="-40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4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Ω</a:t>
            </a:r>
            <a:r>
              <a:rPr lang="en-US" sz="1400" i="1" baseline="-40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keeps the building closer to elastic, so R</a:t>
            </a:r>
            <a:r>
              <a:rPr lang="en-US" sz="1400" i="1" baseline="-40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r>
              <a:rPr lang="en-US" sz="1400" i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falls.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836676" y="41148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66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Approximate Period Coefficients  </a:t>
            </a:r>
            <a:r>
              <a:rPr lang="en-US" sz="22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C</a:t>
            </a:r>
            <a:r>
              <a:rPr lang="en-US" sz="2200" b="1" baseline="-40000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t</a:t>
            </a:r>
            <a:r>
              <a:rPr lang="en-US" sz="2200" b="1" dirty="0">
                <a:solidFill>
                  <a:srgbClr val="0066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</a:t>
            </a:r>
            <a:r>
              <a:rPr lang="en-US" sz="2200" b="1" dirty="0">
                <a:solidFill>
                  <a:srgbClr val="006699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x</a:t>
            </a:r>
            <a:endParaRPr lang="en-US" sz="2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Logo"/>
          <p:cNvSpPr txBox="1"/>
          <p:nvPr/>
        </p:nvSpPr>
        <p:spPr>
          <a:xfrm>
            <a:off x="9144000" y="246888"/>
            <a:ext cx="2377440" cy="457200"/>
          </a:xfrm>
          <a:prstGeom prst="rect">
            <a:avLst/>
          </a:prstGeom>
          <a:noFill/>
          <a:ln/>
          <a:effectLst>
            <a:outerShdw blurRad="38100" dist="38100" dir="2700000" algn="bl" rotWithShape="0">
              <a:srgbClr val="C0C0C0">
                <a:alpha val="100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00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Vibrationdata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"/>
              <p:cNvSpPr txBox="1"/>
              <p:nvPr/>
            </p:nvSpPr>
            <p:spPr>
              <a:xfrm>
                <a:off x="841248" y="1097280"/>
                <a:ext cx="9875520" cy="10058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Approximate fundamental period of the supporting structure  (ASCE 7-22 Eq. 12.8-8)</a:t>
                </a:r>
                <a:endParaRPr lang="en-US" sz="1600" dirty="0"/>
              </a:p>
              <a:p>
                <a:pPr marL="0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sz="2000" b="0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000" b="0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b="0" i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</m:sSub>
                        </m:e>
                        <m:sup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</a:rPr>
                            <m:t>x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 xmlns:m="http://schemas.openxmlformats.org/officeDocument/2006/math">
          <p:sp>
            <p:nvSpPr>
              <p:cNvPr id="4" name="Equation"/>
              <p:cNvSpPr txBox="1"/>
              <p:nvPr/>
            </p:nvSpPr>
            <p:spPr>
              <a:xfrm>
                <a:off x="841248" y="1097280"/>
                <a:ext cx="9875520" cy="10058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spcAft>
                    <a:spcPts val="6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600" b="0" dirty="0">
                    <a:latin typeface="Calibri"/>
                    <a:ea typeface="Calibri"/>
                    <a:cs typeface="Calibri"/>
                  </a:rPr>
                  <a:t>Approximate fundamental period of the supporting structure  (ASCE 7-22 Eq. 12.8-8)</a:t>
                </a:r>
                <a:endParaRPr lang="en-US" sz="1600" dirty="0"/>
              </a:p>
              <a:p>
                <a:pPr marL="0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sz="2000" b="0" dirty="0">
                    <a:latin typeface="Cambria Math" panose="02040503050406030204" pitchFamily="18" charset="0"/>
                  </a:rPr>
                  <a:t>Ta=Ct hn^x</a:t>
                </a:r>
                <a:endParaRPr lang="en-US" sz="2000" dirty="0"/>
              </a:p>
            </p:txBody>
          </p:sp>
        </mc:Fallback>
      </mc:AlternateContent>
      <p:graphicFrame>
        <p:nvGraphicFramePr>
          <p:cNvPr id="5" name="C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204556"/>
              </p:ext>
            </p:extLst>
          </p:nvPr>
        </p:nvGraphicFramePr>
        <p:xfrm>
          <a:off x="841248" y="2240280"/>
          <a:ext cx="9445752" cy="2057400"/>
        </p:xfrm>
        <a:graphic>
          <a:graphicData uri="http://schemas.openxmlformats.org/drawingml/2006/table">
            <a:tbl>
              <a:tblPr firstRow="1"/>
              <a:tblGrid>
                <a:gridCol w="5182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3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libri"/>
                          <a:ea typeface="Calibri"/>
                          <a:cs typeface="Calibri"/>
                        </a:rPr>
                        <a:t>Structure type  (Table 12.8-2)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t</a:t>
                      </a:r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  (h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n</a:t>
                      </a:r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 in ft)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libri"/>
                          <a:ea typeface="Calibri"/>
                          <a:cs typeface="Calibri"/>
                        </a:rPr>
                        <a:t>C</a:t>
                      </a:r>
                      <a:r>
                        <a:rPr lang="en-US" sz="1500" b="1" baseline="-25000" dirty="0">
                          <a:latin typeface="Calibri"/>
                          <a:ea typeface="Calibri"/>
                          <a:cs typeface="Calibri"/>
                        </a:rPr>
                        <a:t>t</a:t>
                      </a:r>
                      <a:r>
                        <a:rPr lang="en-US" sz="1500" b="1" dirty="0">
                          <a:latin typeface="Calibri"/>
                          <a:ea typeface="Calibri"/>
                          <a:cs typeface="Calibri"/>
                        </a:rPr>
                        <a:t>  (h</a:t>
                      </a:r>
                      <a:r>
                        <a:rPr lang="en-US" sz="1500" b="1" baseline="-25000" dirty="0">
                          <a:latin typeface="Calibri"/>
                          <a:ea typeface="Calibri"/>
                          <a:cs typeface="Calibri"/>
                        </a:rPr>
                        <a:t>n</a:t>
                      </a:r>
                      <a:r>
                        <a:rPr lang="en-US" sz="1500" b="1" dirty="0">
                          <a:latin typeface="Calibri"/>
                          <a:ea typeface="Calibri"/>
                          <a:cs typeface="Calibri"/>
                        </a:rPr>
                        <a:t> in m)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x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Steel moment-resisting frames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0.028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0.0724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0.8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Concrete moment-resisting frames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0.016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0.0466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0.9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Steel eccentrically braced and buckling-restrained braced frames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0.03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0.0731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0.75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All other structural systems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0.02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0.0488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0.75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Notes"/>
          <p:cNvSpPr txBox="1"/>
          <p:nvPr/>
        </p:nvSpPr>
        <p:spPr>
          <a:xfrm>
            <a:off x="841248" y="4617720"/>
            <a:ext cx="10058400" cy="1737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h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n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= structural height:  base to the highest level of the seismic force-resisting system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Moment-frame rows apply when the frames resist 100% of the seismic force and are not enclosed or adjoined by stiffer components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Example:  60 ft steel moment frame, 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T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0.028 (60)</a:t>
            </a:r>
            <a:r>
              <a:rPr lang="en-US" sz="1500" b="0" baseline="30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0.8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0.74 sec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T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sets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1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1/T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</a:t>
            </a:r>
            <a:r>
              <a:rPr lang="en-US" sz="1500" b="0" dirty="0">
                <a:latin typeface="Calibri"/>
                <a:ea typeface="Calibri"/>
                <a:cs typeface="Calibri"/>
              </a:rPr>
              <a:t>and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1 − (0.4/T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)</a:t>
            </a:r>
            <a:r>
              <a:rPr lang="en-US" sz="1500" b="0" baseline="30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</a:t>
            </a:r>
            <a:r>
              <a:rPr lang="en-US" sz="1500" b="0" dirty="0">
                <a:latin typeface="Calibri"/>
                <a:ea typeface="Calibri"/>
                <a:cs typeface="Calibri"/>
              </a:rPr>
              <a:t>in the component height factor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H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46D43-4341-80C4-85A0-A09E5E75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ED1772-B3A6-EBA7-E3EF-37BE502BD5A3}"/>
              </a:ext>
            </a:extLst>
          </p:cNvPr>
          <p:cNvSpPr/>
          <p:nvPr/>
        </p:nvSpPr>
        <p:spPr>
          <a:xfrm>
            <a:off x="836674" y="452679"/>
            <a:ext cx="30428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Energy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8F549-E209-B603-6E88-5B8B3F1A97B6}"/>
              </a:ext>
            </a:extLst>
          </p:cNvPr>
          <p:cNvSpPr txBox="1"/>
          <p:nvPr/>
        </p:nvSpPr>
        <p:spPr>
          <a:xfrm>
            <a:off x="836674" y="1537855"/>
            <a:ext cx="9254836" cy="351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Elastic system:</a:t>
            </a:r>
            <a:b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5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Earthquake energy → stored as elastic strain → large forces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Ductile system:</a:t>
            </a:r>
            <a:b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5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Earthquake energy → plastic deformation + friction → smaller forces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5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5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Seismic design codes intentionally allow controlled damage because ductility dissipates earthquake energy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105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E985C-C2D0-F8C0-7D10-6755ECDE8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FC905D-A1FC-97F7-C2FF-B668F9F2C72B}"/>
              </a:ext>
            </a:extLst>
          </p:cNvPr>
          <p:cNvSpPr txBox="1"/>
          <p:nvPr/>
        </p:nvSpPr>
        <p:spPr>
          <a:xfrm>
            <a:off x="676845" y="5399124"/>
            <a:ext cx="3825882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heater with seismic restraint straps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https://buyersask.com/strapping-of-water-heaters-for-earthquakes-3892</a:t>
            </a:r>
          </a:p>
        </p:txBody>
      </p:sp>
      <p:pic>
        <p:nvPicPr>
          <p:cNvPr id="7170" name="Picture 2" descr="gas water heater strapped for earthquake">
            <a:extLst>
              <a:ext uri="{FF2B5EF4-FFF2-40B4-BE49-F238E27FC236}">
                <a16:creationId xmlns:a16="http://schemas.microsoft.com/office/drawing/2014/main" id="{EA61BF1B-37F6-9430-3E0B-A1CA2628E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42" y="1385455"/>
            <a:ext cx="3054758" cy="381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80E24A-0556-477D-0784-77BC11564E33}"/>
              </a:ext>
            </a:extLst>
          </p:cNvPr>
          <p:cNvSpPr/>
          <p:nvPr/>
        </p:nvSpPr>
        <p:spPr>
          <a:xfrm>
            <a:off x="836674" y="452679"/>
            <a:ext cx="228780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Rigid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3CD7E9-9144-7417-A191-4D52FA4AC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513" y="1686143"/>
            <a:ext cx="3923809" cy="3485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465221-7892-8C27-C26F-F4E7FD35FCC3}"/>
              </a:ext>
            </a:extLst>
          </p:cNvPr>
          <p:cNvSpPr txBox="1"/>
          <p:nvPr/>
        </p:nvSpPr>
        <p:spPr>
          <a:xfrm>
            <a:off x="5713513" y="5749636"/>
            <a:ext cx="427215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https://www.maddox.com/resources/articles/cast-resin</a:t>
            </a:r>
          </a:p>
        </p:txBody>
      </p:sp>
    </p:spTree>
    <p:extLst>
      <p:ext uri="{BB962C8B-B14F-4D97-AF65-F5344CB8AC3E}">
        <p14:creationId xmlns:p14="http://schemas.microsoft.com/office/powerpoint/2010/main" val="3072385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FC1BB-9760-4E05-69A4-6D635D739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2BD9E6A2-AFA8-8D13-AF83-7A2CF0BFD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7009D5-7132-64CA-3F03-A1E8D8A8AF88}"/>
              </a:ext>
            </a:extLst>
          </p:cNvPr>
          <p:cNvSpPr/>
          <p:nvPr/>
        </p:nvSpPr>
        <p:spPr>
          <a:xfrm>
            <a:off x="836674" y="452679"/>
            <a:ext cx="4513580" cy="4947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Flexible &amp; Sensitive Components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4774C4-343D-C18A-587E-64AFF20572FA}"/>
              </a:ext>
            </a:extLst>
          </p:cNvPr>
          <p:cNvSpPr txBox="1"/>
          <p:nvPr/>
        </p:nvSpPr>
        <p:spPr>
          <a:xfrm>
            <a:off x="639807" y="1143727"/>
            <a:ext cx="4574621" cy="4272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Components that deform significantly under vibration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Components with low stiffness or long natural periods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 whose function is affected by vibration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Systems that can amplify motion relative to the supporting structure</a:t>
            </a:r>
          </a:p>
          <a:p>
            <a:pPr marL="285750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 Systems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HVAC equipment mounted on spring isolators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handling units (AHUs) with flexible supports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Cooling towers on vibration isolators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suspended ductwork</a:t>
            </a:r>
          </a:p>
          <a:p>
            <a:pPr marL="742950" lvl="1" indent="-285750">
              <a:spcBef>
                <a:spcPts val="500"/>
              </a:spcBef>
              <a:spcAft>
                <a:spcPts val="5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Flexible piping systems with long unsupported spans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E33BE3-9B40-A6C4-6CEA-BB4DC86F18EE}"/>
              </a:ext>
            </a:extLst>
          </p:cNvPr>
          <p:cNvCxnSpPr/>
          <p:nvPr/>
        </p:nvCxnSpPr>
        <p:spPr>
          <a:xfrm>
            <a:off x="5512504" y="1174536"/>
            <a:ext cx="0" cy="48352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41F084F-B27E-1C09-7872-C02F4BF85060}"/>
              </a:ext>
            </a:extLst>
          </p:cNvPr>
          <p:cNvSpPr txBox="1"/>
          <p:nvPr/>
        </p:nvSpPr>
        <p:spPr>
          <a:xfrm>
            <a:off x="5810581" y="1143727"/>
            <a:ext cx="5492552" cy="5378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and Instrumentation Equipment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Sensitive laboratory instruments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panels with delicate electronics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 servers or racks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imaging equipment (MRI, CT scanners)</a:t>
            </a:r>
          </a:p>
          <a:p>
            <a:pPr marL="285750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Architectural Components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suspended ceilings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lighting systems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Flexible partition walls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Long-span cable-supported elements</a:t>
            </a:r>
          </a:p>
          <a:p>
            <a:pPr marL="285750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4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Industrial Equipment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Precision manufacturing machines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Optical instruments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Semiconductor fabrication tools</a:t>
            </a:r>
          </a:p>
          <a:p>
            <a:pPr marL="742950" lvl="1" indent="-285750">
              <a:spcBef>
                <a:spcPts val="300"/>
              </a:spcBef>
              <a:spcAft>
                <a:spcPts val="2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Metrology equipment</a:t>
            </a:r>
          </a:p>
        </p:txBody>
      </p:sp>
    </p:spTree>
    <p:extLst>
      <p:ext uri="{BB962C8B-B14F-4D97-AF65-F5344CB8AC3E}">
        <p14:creationId xmlns:p14="http://schemas.microsoft.com/office/powerpoint/2010/main" val="2949896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756B4-52CD-C995-6C65-F3E179CFA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270949-AFAD-9701-F623-B65B6207A9C7}"/>
              </a:ext>
            </a:extLst>
          </p:cNvPr>
          <p:cNvSpPr txBox="1"/>
          <p:nvPr/>
        </p:nvSpPr>
        <p:spPr>
          <a:xfrm>
            <a:off x="649136" y="4609761"/>
            <a:ext cx="4587883" cy="163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endParaRPr lang="en-US" sz="15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equipment is mounted via isolators to reduce the dynamic forces transmitted to the floor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Clr>
                <a:srgbClr val="006699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https://www.walraven.com/en/about-walraven/news/basics-of-vibration-isolation/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C596FB-1C17-518C-838C-94EAB471240A}"/>
              </a:ext>
            </a:extLst>
          </p:cNvPr>
          <p:cNvSpPr/>
          <p:nvPr/>
        </p:nvSpPr>
        <p:spPr>
          <a:xfrm>
            <a:off x="836674" y="452679"/>
            <a:ext cx="42354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Flexible &amp; Sensitive Examples</a:t>
            </a:r>
          </a:p>
        </p:txBody>
      </p:sp>
      <p:pic>
        <p:nvPicPr>
          <p:cNvPr id="8194" name="Picture 2" descr="Vibration isolation in HVAC - an overview">
            <a:extLst>
              <a:ext uri="{FF2B5EF4-FFF2-40B4-BE49-F238E27FC236}">
                <a16:creationId xmlns:a16="http://schemas.microsoft.com/office/drawing/2014/main" id="{E7AC1A30-C04E-F316-03DF-8E3355406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33" y="1960417"/>
            <a:ext cx="4273360" cy="240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atient undergoing a CT scan with a technician operating the machine at Smart Scan Medical Imaging Partners, Weston, WI">
            <a:extLst>
              <a:ext uri="{FF2B5EF4-FFF2-40B4-BE49-F238E27FC236}">
                <a16:creationId xmlns:a16="http://schemas.microsoft.com/office/drawing/2014/main" id="{060FAB7A-33AE-EDEF-878C-ACAABE899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099" y="1821656"/>
            <a:ext cx="5287073" cy="278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3EC54E-4DF0-EC84-BCA3-97D58F74352E}"/>
              </a:ext>
            </a:extLst>
          </p:cNvPr>
          <p:cNvSpPr txBox="1"/>
          <p:nvPr/>
        </p:nvSpPr>
        <p:spPr>
          <a:xfrm>
            <a:off x="5710099" y="5735711"/>
            <a:ext cx="487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https://www.myssmi.com/blog/mri-101-preparing-for-your-first-scan-with-ease</a:t>
            </a:r>
          </a:p>
        </p:txBody>
      </p:sp>
    </p:spTree>
    <p:extLst>
      <p:ext uri="{BB962C8B-B14F-4D97-AF65-F5344CB8AC3E}">
        <p14:creationId xmlns:p14="http://schemas.microsoft.com/office/powerpoint/2010/main" val="618572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16A1F-F090-03EB-4917-0A7431AE3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F960C7D8-24F9-1C49-5348-4D2E0CEC9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3E4DD3-70ED-7A63-1276-69B9E2C4BA7B}"/>
              </a:ext>
            </a:extLst>
          </p:cNvPr>
          <p:cNvSpPr/>
          <p:nvPr/>
        </p:nvSpPr>
        <p:spPr>
          <a:xfrm>
            <a:off x="836674" y="452679"/>
            <a:ext cx="42341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Resonance &amp; Natural Frequency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587718-C2DD-483D-6C99-7BC61D5257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7221"/>
              </p:ext>
            </p:extLst>
          </p:nvPr>
        </p:nvGraphicFramePr>
        <p:xfrm>
          <a:off x="959543" y="1546515"/>
          <a:ext cx="4637692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0202">
                  <a:extLst>
                    <a:ext uri="{9D8B030D-6E8A-4147-A177-3AD203B41FA5}">
                      <a16:colId xmlns:a16="http://schemas.microsoft.com/office/drawing/2014/main" val="365523034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213458069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970297776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Equipment Behavior</a:t>
                      </a:r>
                      <a:endParaRPr lang="en-US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Frequency</a:t>
                      </a:r>
                      <a:endParaRPr lang="en-US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ASCE 7-22 treatment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36464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Rigid equipment</a:t>
                      </a:r>
                      <a:endParaRPr lang="en-US" sz="14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 ~15–20 Hz</a:t>
                      </a:r>
                      <a:endParaRPr lang="en-US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lower </a:t>
                      </a:r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49323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Flexible equipment</a:t>
                      </a:r>
                      <a:endParaRPr lang="en-US" sz="14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&lt; ~10 Hz</a:t>
                      </a:r>
                      <a:endParaRPr lang="en-US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50" b="0" dirty="0">
                          <a:latin typeface="Calibri"/>
                          <a:ea typeface="Calibri"/>
                          <a:cs typeface="Calibri"/>
                        </a:rPr>
                        <a:t>higher </a:t>
                      </a:r>
                      <a:r>
                        <a:rPr lang="en-US" sz="145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45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66455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EFD448-E985-E34A-4F4B-821A16066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96624"/>
              </p:ext>
            </p:extLst>
          </p:nvPr>
        </p:nvGraphicFramePr>
        <p:xfrm>
          <a:off x="899780" y="3794424"/>
          <a:ext cx="4757217" cy="1995178"/>
        </p:xfrm>
        <a:graphic>
          <a:graphicData uri="http://schemas.openxmlformats.org/drawingml/2006/table">
            <a:tbl>
              <a:tblPr/>
              <a:tblGrid>
                <a:gridCol w="1585739">
                  <a:extLst>
                    <a:ext uri="{9D8B030D-6E8A-4147-A177-3AD203B41FA5}">
                      <a16:colId xmlns:a16="http://schemas.microsoft.com/office/drawing/2014/main" val="3176785820"/>
                    </a:ext>
                  </a:extLst>
                </a:gridCol>
                <a:gridCol w="1585739">
                  <a:extLst>
                    <a:ext uri="{9D8B030D-6E8A-4147-A177-3AD203B41FA5}">
                      <a16:colId xmlns:a16="http://schemas.microsoft.com/office/drawing/2014/main" val="178653184"/>
                    </a:ext>
                  </a:extLst>
                </a:gridCol>
                <a:gridCol w="1585739">
                  <a:extLst>
                    <a:ext uri="{9D8B030D-6E8A-4147-A177-3AD203B41FA5}">
                      <a16:colId xmlns:a16="http://schemas.microsoft.com/office/drawing/2014/main" val="5402021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Component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5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Equipment Behavior</a:t>
                      </a:r>
                      <a:endParaRPr lang="en-US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Typical 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873308"/>
                  </a:ext>
                </a:extLst>
              </a:tr>
              <a:tr h="464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Small rigid equipment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Rigid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20–40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118532"/>
                  </a:ext>
                </a:extLst>
              </a:tr>
              <a:tr h="464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Suspended ceiling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Flexible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1–5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412349"/>
                  </a:ext>
                </a:extLst>
              </a:tr>
              <a:tr h="464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Long piping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Flexible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5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2–8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338482"/>
                  </a:ext>
                </a:extLst>
              </a:tr>
            </a:tbl>
          </a:graphicData>
        </a:graphic>
      </p:graphicFrame>
      <p:pic>
        <p:nvPicPr>
          <p:cNvPr id="1026" name="Picture 2" descr="How To Install Drop Ceilings | Easy Install Guide – Kanopi by Armstrong">
            <a:extLst>
              <a:ext uri="{FF2B5EF4-FFF2-40B4-BE49-F238E27FC236}">
                <a16:creationId xmlns:a16="http://schemas.microsoft.com/office/drawing/2014/main" id="{C0C8D368-A94A-BB4F-A9F3-C8F1D02E2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33" y="1480589"/>
            <a:ext cx="2936752" cy="215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D2F5BF-5C6A-8AAB-CDBF-B563B4435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633" y="4121719"/>
            <a:ext cx="3332007" cy="187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69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98D94-844A-671B-0AED-0F10464E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3D460F41-1D2B-1CFC-36CB-65567C358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7200" y="245491"/>
            <a:ext cx="2144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D1C1B4-AB14-1B4E-97CA-F96BD8BE1CAA}"/>
              </a:ext>
            </a:extLst>
          </p:cNvPr>
          <p:cNvSpPr/>
          <p:nvPr/>
        </p:nvSpPr>
        <p:spPr>
          <a:xfrm>
            <a:off x="836674" y="452679"/>
            <a:ext cx="18646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Force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5F078A-B768-5B72-0A29-C04982703617}"/>
                  </a:ext>
                </a:extLst>
              </p:cNvPr>
              <p:cNvSpPr txBox="1"/>
              <p:nvPr/>
            </p:nvSpPr>
            <p:spPr>
              <a:xfrm>
                <a:off x="1115122" y="1371600"/>
                <a:ext cx="7072914" cy="4131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limits prevents unrealistic results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Minimum:</a:t>
                </a:r>
              </a:p>
              <a:p>
                <a:pPr lvl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ar-AE" sz="1600" i="0">
                          <a:latin typeface="Cambria Math" panose="02040503050406030204" pitchFamily="18" charset="0"/>
                        </a:rPr>
                        <m:t>≥0.3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ar-AE" sz="1600" dirty="0"/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pPr lvl="1"/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Maximum:</a:t>
                </a:r>
              </a:p>
              <a:p>
                <a:pPr lvl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ar-AE" sz="1600" i="0">
                          <a:latin typeface="Cambria Math" panose="02040503050406030204" pitchFamily="18" charset="0"/>
                        </a:rPr>
                        <m:t>≤1.6</m:t>
                      </m:r>
                      <m:sSub>
                        <m:sSubPr>
                          <m:ctrlPr>
                            <a:rPr lang="en-US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DS</m:t>
                          </m:r>
                        </m:sub>
                      </m:sSub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ar-AE" sz="16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W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0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minimum limit </a:t>
                </a:r>
                <a:r>
                  <a:rPr lang="en-US" sz="1500" dirty="0">
                    <a:solidFill>
                      <a:srgbClr val="000000"/>
                    </a:solidFill>
                    <a:latin typeface="Calibri"/>
                  </a:rPr>
                  <a:t>ensures even lightly loaded components receive a minimum seismic design force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500" dirty="0">
                  <a:solidFill>
                    <a:srgbClr val="000000"/>
                  </a:solidFill>
                  <a:latin typeface="Calibri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rgbClr val="000000"/>
                    </a:solidFill>
                    <a:latin typeface="Calibri"/>
                  </a:rPr>
                  <a:t>The maximum limit prevents over-design for high roof components where formula amplification may be unrealistically large</a:t>
                </a:r>
                <a:endParaRPr lang="en-US" sz="15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15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5F078A-B768-5B72-0A29-C04982703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122" y="1371600"/>
                <a:ext cx="7072914" cy="4131387"/>
              </a:xfrm>
              <a:prstGeom prst="rect">
                <a:avLst/>
              </a:prstGeom>
              <a:blipFill>
                <a:blip r:embed="rId3"/>
                <a:stretch>
                  <a:fillRect l="-86" t="-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9575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0C6CF-7023-327D-5EFD-146869567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12490CE-E761-816B-5DD8-FE7C4EEFCF27}"/>
                  </a:ext>
                </a:extLst>
              </p:cNvPr>
              <p:cNvSpPr/>
              <p:nvPr/>
            </p:nvSpPr>
            <p:spPr>
              <a:xfrm>
                <a:off x="836674" y="452679"/>
                <a:ext cx="5021888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263"/>
                <a:r>
                  <a:rPr lang="en-US" sz="2200" b="1" dirty="0">
                    <a:solidFill>
                      <a:srgbClr val="006699"/>
                    </a:solidFill>
                    <a:latin typeface="Arial"/>
                  </a:rPr>
                  <a:t>Why is the Design 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1" i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</a:rPr>
                          <m:t>𝐅</m:t>
                        </m:r>
                      </m:e>
                      <m:sub>
                        <m:r>
                          <a:rPr lang="en-US" sz="2400" b="1" i="0">
                            <a:solidFill>
                              <a:srgbClr val="006699"/>
                            </a:solidFill>
                            <a:latin typeface="Cambria Math" panose="02040503050406030204" pitchFamily="18" charset="0"/>
                          </a:rPr>
                          <m:t>𝐏</m:t>
                        </m:r>
                      </m:sub>
                    </m:sSub>
                    <m:r>
                      <a:rPr lang="en-US" sz="2400" b="1" i="0" smtClean="0">
                        <a:solidFill>
                          <a:srgbClr val="006699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b="1" dirty="0">
                    <a:solidFill>
                      <a:srgbClr val="006699"/>
                    </a:solidFill>
                    <a:latin typeface="Arial"/>
                  </a:rPr>
                  <a:t>Useful?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12490CE-E761-816B-5DD8-FE7C4EEFCF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74" y="452679"/>
                <a:ext cx="5021888" cy="453137"/>
              </a:xfrm>
              <a:prstGeom prst="rect">
                <a:avLst/>
              </a:prstGeom>
              <a:blipFill>
                <a:blip r:embed="rId2"/>
                <a:stretch>
                  <a:fillRect l="-1578" t="-2667" r="-24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7DF23-D3A6-655B-8D68-A69A0341B61B}"/>
                  </a:ext>
                </a:extLst>
              </p:cNvPr>
              <p:cNvSpPr txBox="1"/>
              <p:nvPr/>
            </p:nvSpPr>
            <p:spPr>
              <a:xfrm>
                <a:off x="836674" y="1759527"/>
                <a:ext cx="7966363" cy="2081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sz="1600" b="0" i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ar-AE" sz="1600" b="0" i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the seismic design force on a nonstructural component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It is the equivalent lateral inertial force, typically applied at the center of mass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It is used to design the supports, anchors, and bracing that connect the component to the building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It can be used in hand calculations or finite element analysis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C37DF23-D3A6-655B-8D68-A69A0341B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674" y="1759527"/>
                <a:ext cx="7966363" cy="2081083"/>
              </a:xfrm>
              <a:prstGeom prst="rect">
                <a:avLst/>
              </a:prstGeom>
              <a:blipFill>
                <a:blip r:embed="rId3"/>
                <a:stretch>
                  <a:fillRect t="-587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168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C5646-0716-6932-D372-A9C9507AE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0E88A7-0AA0-203A-754F-BC9AFD079816}"/>
              </a:ext>
            </a:extLst>
          </p:cNvPr>
          <p:cNvSpPr/>
          <p:nvPr/>
        </p:nvSpPr>
        <p:spPr>
          <a:xfrm>
            <a:off x="836674" y="452679"/>
            <a:ext cx="412484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Design Force Limit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002D1-5301-32C0-F076-5E7097FF09F1}"/>
              </a:ext>
            </a:extLst>
          </p:cNvPr>
          <p:cNvSpPr txBox="1"/>
          <p:nvPr/>
        </p:nvSpPr>
        <p:spPr>
          <a:xfrm>
            <a:off x="836674" y="1339966"/>
            <a:ext cx="3208852" cy="288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Used for: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equipment anchorage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piping bracing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ceiling systems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frames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complex piping systems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mechanical units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CA9BAA-D2DA-DA7A-8191-02ED0F6C310C}"/>
              </a:ext>
            </a:extLst>
          </p:cNvPr>
          <p:cNvCxnSpPr/>
          <p:nvPr/>
        </p:nvCxnSpPr>
        <p:spPr>
          <a:xfrm>
            <a:off x="5152285" y="1049021"/>
            <a:ext cx="0" cy="48352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A336440-5CE6-424A-95C6-94755367E543}"/>
              </a:ext>
            </a:extLst>
          </p:cNvPr>
          <p:cNvSpPr txBox="1"/>
          <p:nvPr/>
        </p:nvSpPr>
        <p:spPr>
          <a:xfrm>
            <a:off x="5846618" y="1049021"/>
            <a:ext cx="3001035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Typical checks: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bolt tension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bolt shear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brace axial force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sliding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overturning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0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733A3-E2FB-5A17-4E2B-F21A85B9F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9D5214-B26F-5CA4-75FC-8F709D016B4B}"/>
              </a:ext>
            </a:extLst>
          </p:cNvPr>
          <p:cNvSpPr/>
          <p:nvPr/>
        </p:nvSpPr>
        <p:spPr>
          <a:xfrm>
            <a:off x="836674" y="452679"/>
            <a:ext cx="45672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Output Metrics &amp; Design Checks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408AD9-4041-E1E6-EEA5-62013ECBD2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536386"/>
              </p:ext>
            </p:extLst>
          </p:nvPr>
        </p:nvGraphicFramePr>
        <p:xfrm>
          <a:off x="975219" y="1417320"/>
          <a:ext cx="5396346" cy="2011680"/>
        </p:xfrm>
        <a:graphic>
          <a:graphicData uri="http://schemas.openxmlformats.org/drawingml/2006/table">
            <a:tbl>
              <a:tblPr/>
              <a:tblGrid>
                <a:gridCol w="2698173">
                  <a:extLst>
                    <a:ext uri="{9D8B030D-6E8A-4147-A177-3AD203B41FA5}">
                      <a16:colId xmlns:a16="http://schemas.microsoft.com/office/drawing/2014/main" val="2204464368"/>
                    </a:ext>
                  </a:extLst>
                </a:gridCol>
                <a:gridCol w="2698173">
                  <a:extLst>
                    <a:ext uri="{9D8B030D-6E8A-4147-A177-3AD203B41FA5}">
                      <a16:colId xmlns:a16="http://schemas.microsoft.com/office/drawing/2014/main" val="51219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Metric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Used for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3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Bolt shear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anchor bolt 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29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Bolt tension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uplift / overturning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782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Brace axial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sway brace sizing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182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Frame stresses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 structure 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649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Displacement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clearance / impact checks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0096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65250F-FBAC-F3FD-5F91-D08EA82640B8}"/>
              </a:ext>
            </a:extLst>
          </p:cNvPr>
          <p:cNvSpPr txBox="1"/>
          <p:nvPr/>
        </p:nvSpPr>
        <p:spPr>
          <a:xfrm>
            <a:off x="1385454" y="3812303"/>
            <a:ext cx="4710546" cy="259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Anchorage checks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 tension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 shear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combined tension + shear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Usually per: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ACI 318 anchor design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steel bolt design provisions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13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A0E0D-B4E3-CD0C-C236-84A69105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091979-CC87-CCA0-762E-14760558014A}"/>
              </a:ext>
            </a:extLst>
          </p:cNvPr>
          <p:cNvSpPr/>
          <p:nvPr/>
        </p:nvSpPr>
        <p:spPr>
          <a:xfrm>
            <a:off x="836674" y="452679"/>
            <a:ext cx="23679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Stability Checks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F3A65A8-C6E5-98E7-5F0A-402E4C0DBEA0}"/>
                  </a:ext>
                </a:extLst>
              </p:cNvPr>
              <p:cNvSpPr txBox="1"/>
              <p:nvPr/>
            </p:nvSpPr>
            <p:spPr>
              <a:xfrm>
                <a:off x="1219201" y="1260764"/>
                <a:ext cx="6816436" cy="498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Stability checks</a:t>
                </a:r>
                <a:b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Sliding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5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ar-AE" sz="1650" b="0" i="0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ar-AE" sz="1650" b="0" i="0" smtClean="0">
                          <a:latin typeface="Cambria Math" panose="02040503050406030204" pitchFamily="18" charset="0"/>
                        </a:rPr>
                        <m:t>μW</m:t>
                      </m:r>
                    </m:oMath>
                  </m:oMathPara>
                </a14:m>
                <a:endParaRPr lang="ar-AE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Overturning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5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resisting</m:t>
                          </m:r>
                        </m:sub>
                      </m:sSub>
                      <m:r>
                        <a:rPr lang="ar-AE" sz="1650" b="0" i="0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ar-AE" sz="165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seismic</m:t>
                          </m:r>
                        </m:sub>
                      </m:sSub>
                    </m:oMath>
                  </m:oMathPara>
                </a14:m>
                <a:endParaRPr lang="ar-AE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Brace capacity</a:t>
                </a: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Check the axial force in the brace:</a:t>
                </a: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5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brace</m:t>
                          </m:r>
                        </m:sub>
                      </m:sSub>
                      <m:r>
                        <a:rPr lang="ar-AE" sz="1650" b="0" i="0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ar-AE" sz="165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ar-AE" sz="1650" b="0" i="0" smtClean="0">
                              <a:latin typeface="Cambria Math" panose="02040503050406030204" pitchFamily="18" charset="0"/>
                            </a:rPr>
                            <m:t>allowable</m:t>
                          </m:r>
                        </m:sub>
                      </m:sSub>
                    </m:oMath>
                  </m:oMathPara>
                </a14:m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for rods, angles, or struts.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F3A65A8-C6E5-98E7-5F0A-402E4C0DB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1" y="1260764"/>
                <a:ext cx="6816436" cy="4980146"/>
              </a:xfrm>
              <a:prstGeom prst="rect">
                <a:avLst/>
              </a:prstGeom>
              <a:blipFill>
                <a:blip r:embed="rId2"/>
                <a:stretch>
                  <a:fillRect l="-537" t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278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D0482-10AD-BF4D-B28B-43FE8293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3C3B72-EC8C-FA45-FB94-64BE840439BE}"/>
              </a:ext>
            </a:extLst>
          </p:cNvPr>
          <p:cNvSpPr/>
          <p:nvPr/>
        </p:nvSpPr>
        <p:spPr>
          <a:xfrm>
            <a:off x="836674" y="452679"/>
            <a:ext cx="29642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Overturning Moment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658E71-31FC-4740-6A2D-D599F3D70795}"/>
                  </a:ext>
                </a:extLst>
              </p:cNvPr>
              <p:cNvSpPr txBox="1"/>
              <p:nvPr/>
            </p:nvSpPr>
            <p:spPr>
              <a:xfrm>
                <a:off x="528307" y="1456291"/>
                <a:ext cx="4275654" cy="1134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For most equipment, the overturning moment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OT</m:t>
                        </m:r>
                      </m:sub>
                    </m:sSub>
                  </m:oMath>
                </a14:m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simply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OT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sSub>
                      <m:sSubPr>
                        <m:ctrlPr>
                          <a:rPr lang="en-US" sz="1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cg</m:t>
                        </m:r>
                      </m:sub>
                    </m:sSub>
                  </m:oMath>
                </a14:m>
                <a:endPara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658E71-31FC-4740-6A2D-D599F3D70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07" y="1456291"/>
                <a:ext cx="4275654" cy="1134157"/>
              </a:xfrm>
              <a:prstGeom prst="rect">
                <a:avLst/>
              </a:prstGeom>
              <a:blipFill>
                <a:blip r:embed="rId2"/>
                <a:stretch>
                  <a:fillRect l="-143" t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E78ECBE-7021-8ABD-CE1A-2AB9EE363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2968795"/>
                  </p:ext>
                </p:extLst>
              </p:nvPr>
            </p:nvGraphicFramePr>
            <p:xfrm>
              <a:off x="836674" y="3252691"/>
              <a:ext cx="2793217" cy="1337172"/>
            </p:xfrm>
            <a:graphic>
              <a:graphicData uri="http://schemas.openxmlformats.org/drawingml/2006/table">
                <a:tbl>
                  <a:tblPr/>
                  <a:tblGrid>
                    <a:gridCol w="828757">
                      <a:extLst>
                        <a:ext uri="{9D8B030D-6E8A-4147-A177-3AD203B41FA5}">
                          <a16:colId xmlns:a16="http://schemas.microsoft.com/office/drawing/2014/main" val="1352617109"/>
                        </a:ext>
                      </a:extLst>
                    </a:gridCol>
                    <a:gridCol w="1964460">
                      <a:extLst>
                        <a:ext uri="{9D8B030D-6E8A-4147-A177-3AD203B41FA5}">
                          <a16:colId xmlns:a16="http://schemas.microsoft.com/office/drawing/2014/main" val="1807982005"/>
                        </a:ext>
                      </a:extLst>
                    </a:gridCol>
                  </a:tblGrid>
                  <a:tr h="460557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  <m:t>P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seismic design force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0789452"/>
                      </a:ext>
                    </a:extLst>
                  </a:tr>
                  <a:tr h="876615"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latin typeface="Cambria Math" panose="02040503050406030204" pitchFamily="18" charset="0"/>
                                      </a:rPr>
                                      <m:t>cg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height of component center of gravity above base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467150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E78ECBE-7021-8ABD-CE1A-2AB9EE363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2968795"/>
                  </p:ext>
                </p:extLst>
              </p:nvPr>
            </p:nvGraphicFramePr>
            <p:xfrm>
              <a:off x="836674" y="3252691"/>
              <a:ext cx="2793217" cy="1337172"/>
            </p:xfrm>
            <a:graphic>
              <a:graphicData uri="http://schemas.openxmlformats.org/drawingml/2006/table">
                <a:tbl>
                  <a:tblPr/>
                  <a:tblGrid>
                    <a:gridCol w="828757">
                      <a:extLst>
                        <a:ext uri="{9D8B030D-6E8A-4147-A177-3AD203B41FA5}">
                          <a16:colId xmlns:a16="http://schemas.microsoft.com/office/drawing/2014/main" val="1352617109"/>
                        </a:ext>
                      </a:extLst>
                    </a:gridCol>
                    <a:gridCol w="1964460">
                      <a:extLst>
                        <a:ext uri="{9D8B030D-6E8A-4147-A177-3AD203B41FA5}">
                          <a16:colId xmlns:a16="http://schemas.microsoft.com/office/drawing/2014/main" val="1807982005"/>
                        </a:ext>
                      </a:extLst>
                    </a:gridCol>
                  </a:tblGrid>
                  <a:tr h="460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5" t="-1316" r="-238971" b="-20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seismic design force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0789452"/>
                      </a:ext>
                    </a:extLst>
                  </a:tr>
                  <a:tr h="8766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5" t="-53472" r="-238971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en-US" sz="16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height of component center of gravity above base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4671507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122" name="Picture 2" descr="Sustainability 15 04945 g001">
            <a:extLst>
              <a:ext uri="{FF2B5EF4-FFF2-40B4-BE49-F238E27FC236}">
                <a16:creationId xmlns:a16="http://schemas.microsoft.com/office/drawing/2014/main" id="{ABAC129E-C639-B5D7-C364-8F6BC8EE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031" y="1223611"/>
            <a:ext cx="523875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439DBA-7CAF-0CB3-AA91-8BDE8385D539}"/>
              </a:ext>
            </a:extLst>
          </p:cNvPr>
          <p:cNvSpPr txBox="1"/>
          <p:nvPr/>
        </p:nvSpPr>
        <p:spPr>
          <a:xfrm>
            <a:off x="6289963" y="4589863"/>
            <a:ext cx="5238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Freestanding (no anchor bolts) rigid block, rocking-overturning fragility</a:t>
            </a: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rgbClr val="006699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https://www.mdpi.com/2071-1050/15/6/4945</a:t>
            </a:r>
          </a:p>
        </p:txBody>
      </p:sp>
    </p:spTree>
    <p:extLst>
      <p:ext uri="{BB962C8B-B14F-4D97-AF65-F5344CB8AC3E}">
        <p14:creationId xmlns:p14="http://schemas.microsoft.com/office/powerpoint/2010/main" val="19985471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6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Rooftop AHU: </a:t>
            </a:r>
            <a:r>
              <a:rPr lang="en-US" sz="2000" b="1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 F</a:t>
            </a:r>
            <a:r>
              <a:rPr lang="en-US" sz="2000" b="1" baseline="-25000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p</a:t>
            </a:r>
            <a:r>
              <a:rPr lang="en-US" sz="2000" b="1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1F6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</a:t>
            </a:r>
            <a:r>
              <a:rPr lang="en-US" sz="2000" b="1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C</a:t>
            </a:r>
            <a:r>
              <a:rPr lang="en-US" sz="2000" b="1" baseline="-25000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AR</a:t>
            </a:r>
            <a:r>
              <a:rPr lang="en-US" sz="2000" b="1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/R</a:t>
            </a:r>
            <a:r>
              <a:rPr lang="en-US" sz="2000" b="1" baseline="-25000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po</a:t>
            </a:r>
            <a:r>
              <a:rPr lang="en-US" sz="2000" b="1" dirty="0">
                <a:solidFill>
                  <a:srgbClr val="1F6FA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-120"/>
              </a:rPr>
              <a:t>  </a:t>
            </a:r>
            <a:r>
              <a:rPr lang="en-US" sz="2000" b="1" dirty="0">
                <a:solidFill>
                  <a:srgbClr val="1F6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(ASCE 7-22)</a:t>
            </a:r>
          </a:p>
        </p:txBody>
      </p:sp>
      <p:graphicFrame>
        <p:nvGraphicFramePr>
          <p:cNvPr id="27666" name="Sensitivit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757954"/>
              </p:ext>
            </p:extLst>
          </p:nvPr>
        </p:nvGraphicFramePr>
        <p:xfrm>
          <a:off x="764177" y="1202029"/>
          <a:ext cx="6272242" cy="2948640"/>
        </p:xfrm>
        <a:graphic>
          <a:graphicData uri="http://schemas.openxmlformats.org/drawingml/2006/table">
            <a:tbl>
              <a:tblPr firstRow="1"/>
              <a:tblGrid>
                <a:gridCol w="1124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/R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po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r>
                        <a:rPr lang="en-US" sz="15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/W</a:t>
                      </a:r>
                      <a:r>
                        <a:rPr lang="en-US" sz="1500" b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Calibri"/>
                          <a:ea typeface="Calibri"/>
                          <a:cs typeface="Calibri"/>
                        </a:rPr>
                        <a:t>Note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0.50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4,230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1.06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0.67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5,650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1.41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e.g. 1.0/1.5, the hard-mounted example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1.00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8,470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2.12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1.50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12,700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3.18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1.69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14,330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3.58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e.g. 2.2/1.3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2.00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14,400 lb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3.60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r>
                        <a:rPr lang="en-US" sz="15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p,max</a:t>
                      </a:r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 </a:t>
                      </a:r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governs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67" name="Notes"/>
          <p:cNvSpPr txBox="1"/>
          <p:nvPr/>
        </p:nvSpPr>
        <p:spPr>
          <a:xfrm>
            <a:off x="502920" y="4609530"/>
            <a:ext cx="10559090" cy="20928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W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4000 lb, S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DS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1.5, I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1.5, z = h = 60 ft </a:t>
            </a:r>
            <a:r>
              <a:rPr lang="en-US" sz="1500" b="0" dirty="0">
                <a:latin typeface="Calibri"/>
                <a:ea typeface="Calibri"/>
                <a:cs typeface="Calibri"/>
              </a:rPr>
              <a:t>(roof), steel moment frame: 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T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0.74 s,  H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f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3.06,  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μ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= 1.3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Code limits: 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2,700 lbf ≤ F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≤ 14,400 lbf</a:t>
            </a:r>
            <a:endParaRPr lang="en-US" sz="15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Hard-mounted equipment sits at the low end of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/R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.  Vibration-isolated equipment sits at the high end, and its snubbers take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2F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 </a:t>
            </a:r>
            <a:r>
              <a:rPr lang="en-US" sz="1500" b="0" dirty="0">
                <a:latin typeface="Calibri"/>
                <a:ea typeface="Calibri"/>
                <a:cs typeface="Calibri"/>
              </a:rPr>
              <a:t>when the air gap exceeds 0.25 in</a:t>
            </a:r>
            <a:endParaRPr lang="en-US" sz="15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Read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C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AR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and </a:t>
            </a:r>
            <a:r>
              <a:rPr lang="en-US" sz="1500" b="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R</a:t>
            </a:r>
            <a:r>
              <a:rPr lang="en-US" sz="1500" b="0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Calibri"/>
              </a:rPr>
              <a:t>po</a:t>
            </a:r>
            <a:r>
              <a:rPr lang="en-US" sz="1500" b="0" dirty="0">
                <a:latin typeface="Calibri"/>
                <a:ea typeface="Calibri"/>
                <a:cs typeface="Calibri"/>
              </a:rPr>
              <a:t> for the actual mounting from ASCE 7-22 Table 13.6-1</a:t>
            </a:r>
            <a:endParaRPr lang="en-US" sz="1500" dirty="0">
              <a:latin typeface="Calibri"/>
              <a:ea typeface="Calibri"/>
              <a:cs typeface="Calibri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6699"/>
              </a:buClr>
              <a:buFont typeface="Arial"/>
              <a:buChar char="•"/>
            </a:pPr>
            <a:r>
              <a:rPr lang="en-US" sz="1500" b="0" dirty="0">
                <a:latin typeface="Calibri"/>
                <a:ea typeface="Calibri"/>
                <a:cs typeface="Calibri"/>
              </a:rPr>
              <a:t>The ratios above are illustrative</a:t>
            </a:r>
            <a:endParaRPr lang="en-US" sz="1500" dirty="0"/>
          </a:p>
        </p:txBody>
      </p:sp>
      <p:graphicFrame>
        <p:nvGraphicFramePr>
          <p:cNvPr id="5" name="Symbols">
            <a:extLst>
              <a:ext uri="{FF2B5EF4-FFF2-40B4-BE49-F238E27FC236}">
                <a16:creationId xmlns:a16="http://schemas.microsoft.com/office/drawing/2014/main" id="{EE62C21D-FAEA-37CD-EB74-B02A27A0C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167659"/>
              </p:ext>
            </p:extLst>
          </p:nvPr>
        </p:nvGraphicFramePr>
        <p:xfrm>
          <a:off x="7767196" y="391714"/>
          <a:ext cx="3393688" cy="3758955"/>
        </p:xfrm>
        <a:graphic>
          <a:graphicData uri="http://schemas.openxmlformats.org/drawingml/2006/table">
            <a:tbl>
              <a:tblPr firstRow="1"/>
              <a:tblGrid>
                <a:gridCol w="80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55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/>
                          <a:ea typeface="Calibri"/>
                          <a:cs typeface="Calibri"/>
                        </a:rPr>
                        <a:t>Symbol</a:t>
                      </a:r>
                      <a:endParaRPr lang="en-US" sz="14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/>
                          <a:ea typeface="Calibri"/>
                          <a:cs typeface="Calibri"/>
                        </a:rPr>
                        <a:t>Description</a:t>
                      </a:r>
                      <a:endParaRPr lang="en-US" sz="14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26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W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operating weight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38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S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DS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design spectral acceleration, short period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26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I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importance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38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H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f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height amplification factor </a:t>
                      </a:r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(z, h, T</a:t>
                      </a:r>
                      <a:r>
                        <a:rPr lang="en-US" sz="15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</a:t>
                      </a:r>
                      <a:r>
                        <a:rPr lang="en-US" sz="15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)</a:t>
                      </a:r>
                      <a:endParaRPr lang="en-US" sz="15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8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μ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structure ductility reduction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389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C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AR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resonance ductility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264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R</a:t>
                      </a:r>
                      <a:r>
                        <a:rPr lang="en-US" sz="1600" b="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a:t>po</a:t>
                      </a:r>
                      <a:endParaRPr lang="en-US" sz="16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dirty="0">
                          <a:latin typeface="Calibri"/>
                          <a:ea typeface="Calibri"/>
                          <a:cs typeface="Calibri"/>
                        </a:rPr>
                        <a:t>component strength factor</a:t>
                      </a:r>
                      <a:endParaRPr lang="en-US" sz="1500" dirty="0"/>
                    </a:p>
                  </a:txBody>
                  <a:tcPr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76E93-24CC-9ACF-7994-53DB4DB2B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EA0323-BF98-6D0C-4366-AA1017744FC7}"/>
              </a:ext>
            </a:extLst>
          </p:cNvPr>
          <p:cNvSpPr/>
          <p:nvPr/>
        </p:nvSpPr>
        <p:spPr>
          <a:xfrm>
            <a:off x="836674" y="452679"/>
            <a:ext cx="1345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Example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D5790C-0939-BD06-72BA-9A2789C318F6}"/>
              </a:ext>
            </a:extLst>
          </p:cNvPr>
          <p:cNvCxnSpPr>
            <a:cxnSpLocks/>
          </p:cNvCxnSpPr>
          <p:nvPr/>
        </p:nvCxnSpPr>
        <p:spPr>
          <a:xfrm>
            <a:off x="5885693" y="345928"/>
            <a:ext cx="0" cy="52508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668" name="Inputs"/>
              <p:cNvSpPr txBox="1"/>
              <p:nvPr/>
            </p:nvSpPr>
            <p:spPr>
              <a:xfrm>
                <a:off x="497843" y="1150000"/>
                <a:ext cx="5250000" cy="478592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Hard-mounted rooftop air-handling unit (AHU)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weight: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W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4000 </a:t>
                </a:r>
                <a:r>
                  <a:rPr lang="en-US" sz="1500" b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lbf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Design spectral acceleration, Los Angeles: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S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DS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Importance factor: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(needed for continued function)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elevation: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z = h = 60 ft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(roof level)</a:t>
                </a: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dirty="0">
                    <a:latin typeface="Calibri"/>
                    <a:ea typeface="Calibri"/>
                    <a:cs typeface="Calibri"/>
                  </a:rPr>
                  <a:t>Center of Mass above component base = 48 inch 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factors: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C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AR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1.0,  R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po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(illustrative; confirm in Table 13.6-1)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Supporting structure:  steel special moment frame,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br>
                  <a:rPr lang="en-US" sz="15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</a:b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R = 8, I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  <a:cs typeface="Calibri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Ω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0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not entered,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500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500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μ</m:t>
                        </m:r>
                      </m:sub>
                    </m:sSub>
                    <m:r>
                      <a:rPr lang="en-US" sz="1500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=1.3</m:t>
                    </m:r>
                  </m:oMath>
                </a14:m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 xmlns:a14="http://schemas.microsoft.com/office/drawing/2010/main">
            <p:nvSpPr>
              <p:cNvPr id="27668" name="Inputs"/>
              <p:cNvSpPr txBox="1"/>
              <p:nvPr/>
            </p:nvSpPr>
            <p:spPr>
              <a:xfrm>
                <a:off x="497843" y="1150000"/>
                <a:ext cx="5250000" cy="478592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Hard-mounted rooftop air-handling unit (AHU)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weight: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W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4000 </a:t>
                </a:r>
                <a:r>
                  <a:rPr lang="en-US" sz="1500" b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lbf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Design spectral acceleration, Los Angeles: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S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DS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Importance factor: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I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(needed for continued function)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elevation: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z = h = 60 ft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(roof level)</a:t>
                </a: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dirty="0">
                    <a:latin typeface="Calibri"/>
                    <a:ea typeface="Calibri"/>
                    <a:cs typeface="Calibri"/>
                  </a:rPr>
                  <a:t>Center of Mass above component base = 48 inch 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Component factors: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C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AR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1.0,  R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po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  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(illustrative; confirm in Table 13.6-1)</a:t>
                </a:r>
                <a:endParaRPr lang="en-US" sz="1500" dirty="0"/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Supporting structure:  steel special moment frame,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</a:t>
                </a:r>
                <a:br>
                  <a:rPr lang="en-US" sz="15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</a:b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R = 8, I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e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1.5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  <a:cs typeface="Calibri"/>
                </a:endParaRPr>
              </a:p>
              <a:p>
                <a:pPr marL="285750" indent="-285750">
                  <a:spcBef>
                    <a:spcPts val="1200"/>
                  </a:spcBef>
                  <a:spcAft>
                    <a:spcPts val="9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Ω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0</a:t>
                </a: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 not entered, so </a:t>
                </a:r>
                <a:r>
                  <a:rPr lang="en-US" sz="1500" b="0" i="1" smtClean="0">
                    <a:latin typeface="Cambria Math" panose="02040503050406030204" pitchFamily="18" charset="0"/>
                    <a:ea typeface="Calibri"/>
                    <a:cs typeface="Calibri"/>
                  </a:rPr>
                  <a:t>R</a:t>
                </a:r>
                <a:r>
                  <a:rPr lang="el-GR" sz="1500" b="0" i="1" smtClean="0" baseline="-25000">
                    <a:latin typeface="Cambria Math" panose="02040503050406030204" pitchFamily="18" charset="0"/>
                    <a:ea typeface="Calibri"/>
                    <a:cs typeface="Calibri"/>
                  </a:rPr>
                  <a:t>μ</a:t>
                </a:r>
                <a:r>
                  <a:rPr lang="en-US" sz="1500" b="0" i="1" smtClean="0">
                    <a:latin typeface="Cambria Math" panose="02040503050406030204" pitchFamily="18" charset="0"/>
                    <a:ea typeface="Calibri"/>
                    <a:cs typeface="Calibri"/>
                  </a:rPr>
                  <a:t>=1.3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669" name="Calc"/>
              <p:cNvSpPr txBox="1"/>
              <p:nvPr/>
            </p:nvSpPr>
            <p:spPr>
              <a:xfrm>
                <a:off x="6100000" y="1150000"/>
                <a:ext cx="5700000" cy="442044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285750" indent="-285750">
                  <a:spcBef>
                    <a:spcPts val="1500"/>
                  </a:spcBef>
                  <a:spcAft>
                    <a:spcPts val="12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Approximate period,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h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n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= 60 ft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spcBef>
                    <a:spcPts val="15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=0.028 </m:t>
                      </m:r>
                      <m:sSup>
                        <m:sSup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(60)</m:t>
                          </m:r>
                        </m:e>
                        <m:sup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0.8</m:t>
                          </m:r>
                        </m:sup>
                      </m:sSup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=0.74 </m:t>
                      </m:r>
                      <m:r>
                        <m:rPr>
                          <m:sty m:val="p"/>
                        </m:rPr>
                        <a:rPr lang="en-US" sz="1600" b="0" i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600" dirty="0"/>
              </a:p>
              <a:p>
                <a:pPr marL="0" indent="0" algn="ctr">
                  <a:spcBef>
                    <a:spcPts val="15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=1/0.74=1.35,   </m:t>
                      </m:r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0.4/0.74</m:t>
                              </m:r>
                            </m:e>
                          </m:d>
                        </m:e>
                        <m:sup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=0.71</m:t>
                      </m:r>
                    </m:oMath>
                  </m:oMathPara>
                </a14:m>
                <a:endParaRPr lang="en-US" sz="1600" dirty="0"/>
              </a:p>
              <a:p>
                <a:pPr algn="ctr">
                  <a:spcBef>
                    <a:spcPts val="1500"/>
                  </a:spcBef>
                  <a:spcAft>
                    <a:spcPts val="1200"/>
                  </a:spcAft>
                </a:pPr>
                <a:r>
                  <a:rPr lang="en-US" sz="1600" dirty="0">
                    <a:latin typeface="Calibri"/>
                    <a:ea typeface="Calibri"/>
                    <a:cs typeface="Calibri"/>
                  </a:rPr>
                  <a:t>Height amplification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sz="1600" b="0" i="0">
                        <a:latin typeface="Cambria Math" panose="02040503050406030204" pitchFamily="18" charset="0"/>
                      </a:rPr>
                      <m:t>=1+1.35+0.71=3.06,  </m:t>
                    </m:r>
                  </m:oMath>
                </a14:m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15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US" sz="1600" b="0" i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1600" dirty="0">
                              <a:latin typeface="Calibri"/>
                              <a:ea typeface="Calibri"/>
                              <a:cs typeface="Calibri"/>
                            </a:rPr>
                            <m:t>tructure ductility reduction factor</m:t>
                          </m:r>
                          <m:r>
                            <m:rPr>
                              <m:nor/>
                            </m:rPr>
                            <a:rPr lang="en-US" sz="1600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sz="1600" b="0" i="0" dirty="0" smtClean="0"/>
                            <m:t> </m:t>
                          </m:r>
                          <m:r>
                            <a:rPr lang="en-US" sz="16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μ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=1.3</m:t>
                      </m:r>
                    </m:oMath>
                  </m:oMathPara>
                </a14:m>
                <a:endParaRPr lang="en-US" sz="1600" dirty="0"/>
              </a:p>
              <a:p>
                <a:pPr marL="285750" indent="-285750">
                  <a:spcBef>
                    <a:spcPts val="1500"/>
                  </a:spcBef>
                  <a:spcAft>
                    <a:spcPts val="12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Design force</a:t>
                </a:r>
                <a:endParaRPr lang="en-US" sz="1500" dirty="0"/>
              </a:p>
              <a:p>
                <a:pPr marL="0" indent="0" algn="ctr">
                  <a:spcBef>
                    <a:spcPts val="15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=0.4(1.5)(1.5)(4000)</m:t>
                      </m:r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3.06</m:t>
                              </m:r>
                            </m:num>
                            <m:den>
                              <m: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1.3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1.0</m:t>
                              </m:r>
                            </m:num>
                            <m:den>
                              <m:r>
                                <a:rPr lang="en-US" sz="1600" b="0" i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marL="0" indent="0" algn="ctr">
                  <a:spcBef>
                    <a:spcPts val="15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=5,650 </m:t>
                      </m:r>
                      <m:r>
                        <m:rPr>
                          <m:sty m:val="p"/>
                        </m:rPr>
                        <a:rPr lang="en-US" sz="1600" b="0" i="0">
                          <a:latin typeface="Cambria Math" panose="02040503050406030204" pitchFamily="18" charset="0"/>
                        </a:rPr>
                        <m:t>lbf</m:t>
                      </m:r>
                    </m:oMath>
                  </m:oMathPara>
                </a14:m>
                <a:endParaRPr lang="en-US" sz="1600" dirty="0"/>
              </a:p>
              <a:p>
                <a:pPr marL="285750" indent="-285750">
                  <a:spcBef>
                    <a:spcPts val="1500"/>
                  </a:spcBef>
                  <a:spcAft>
                    <a:spcPts val="1200"/>
                  </a:spcAft>
                  <a:buClr>
                    <a:srgbClr val="006699"/>
                  </a:buClr>
                  <a:buFont typeface="Arial"/>
                  <a:buChar char="•"/>
                </a:pPr>
                <a:r>
                  <a:rPr lang="en-US" sz="1500" b="0" dirty="0">
                    <a:latin typeface="Calibri"/>
                    <a:ea typeface="Calibri"/>
                    <a:cs typeface="Calibri"/>
                  </a:rPr>
                  <a:t>Within the limits  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2,700 lbf ≤ F</a:t>
                </a:r>
                <a:r>
                  <a:rPr lang="en-US" sz="1500" b="0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p</a:t>
                </a:r>
                <a:r>
                  <a:rPr lang="en-US" sz="1500" b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/>
                  </a:rPr>
                  <a:t> ≤ 14,400 lbf</a:t>
                </a:r>
                <a:endParaRPr lang="en-US" sz="15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669" name="Calc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000" y="1150000"/>
                <a:ext cx="5700000" cy="4420441"/>
              </a:xfrm>
              <a:prstGeom prst="rect">
                <a:avLst/>
              </a:prstGeom>
              <a:blipFill>
                <a:blip r:embed="rId2"/>
                <a:stretch>
                  <a:fillRect l="-321" t="-552" b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16221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AD39-D720-D3C6-3341-BC20AAE3D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>
            <a:extLst>
              <a:ext uri="{FF2B5EF4-FFF2-40B4-BE49-F238E27FC236}">
                <a16:creationId xmlns:a16="http://schemas.microsoft.com/office/drawing/2014/main" id="{D8869370-FF84-5FC4-A317-774B91C3E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5000"/>
              </a:spcBef>
              <a:buClr>
                <a:srgbClr val="003399"/>
              </a:buClr>
              <a:buSzPct val="50000"/>
              <a:buFont typeface="Monotype Sorts"/>
              <a:defRPr kumimoji="1" sz="1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557101" indent="-214270">
              <a:spcBef>
                <a:spcPct val="15000"/>
              </a:spcBef>
              <a:buClr>
                <a:srgbClr val="003399"/>
              </a:buClr>
              <a:buSzPct val="7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857078" indent="-171416">
              <a:spcBef>
                <a:spcPct val="20000"/>
              </a:spcBef>
              <a:buClr>
                <a:schemeClr val="bg2"/>
              </a:buClr>
              <a:buSzPct val="65000"/>
              <a:buFont typeface="Monotype Sorts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199910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542742" indent="-171416">
              <a:spcBef>
                <a:spcPct val="20000"/>
              </a:spcBef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885573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228405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71236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14067" indent="-17141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0000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defTabSz="685663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fld id="{E3D90F3B-6652-4395-B795-06D4A8A53E9A}" type="slidenum">
              <a:rPr kumimoji="0" lang="en-US" altLang="en-US" sz="1050" b="0">
                <a:solidFill>
                  <a:srgbClr val="01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defTabSz="685663" fontAlgn="base">
                <a:spcBef>
                  <a:spcPct val="0"/>
                </a:spcBef>
                <a:spcAft>
                  <a:spcPct val="0"/>
                </a:spcAft>
                <a:buClrTx/>
                <a:buSzTx/>
              </a:pPr>
              <a:t>42</a:t>
            </a:fld>
            <a:endParaRPr kumimoji="0" lang="en-US" altLang="en-US" sz="1050" b="0">
              <a:solidFill>
                <a:srgbClr val="01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B0188D-AABC-D2DB-9FD3-6563CF42FD98}"/>
              </a:ext>
            </a:extLst>
          </p:cNvPr>
          <p:cNvSpPr/>
          <p:nvPr/>
        </p:nvSpPr>
        <p:spPr>
          <a:xfrm>
            <a:off x="1219200" y="166586"/>
            <a:ext cx="106788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Bef>
                <a:spcPts val="150"/>
              </a:spcBef>
              <a:spcAft>
                <a:spcPts val="150"/>
              </a:spcAft>
            </a:pPr>
            <a:r>
              <a:rPr lang="en-US" sz="2000" b="1" dirty="0">
                <a:solidFill>
                  <a:srgbClr val="4BACC6">
                    <a:lumMod val="75000"/>
                  </a:srgbClr>
                </a:solidFill>
                <a:latin typeface="Calibri"/>
                <a:cs typeface="Arial" pitchFamily="34" charset="0"/>
              </a:rPr>
              <a:t>Example                                                                                                               </a:t>
            </a:r>
            <a:r>
              <a:rPr lang="en-US" sz="2000" b="1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Vibrationdata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484E2D-0A95-1432-21EC-802C4AFF6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8" y="773820"/>
            <a:ext cx="10205269" cy="594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78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2BFD2-C6D4-C9C8-707E-2445F087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07C4B1-D019-97B9-F5AD-CEF82F350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313" y="268412"/>
            <a:ext cx="9396101" cy="65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35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256006-112A-922C-DA7D-DBF3EF2F8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6" y="432558"/>
            <a:ext cx="8841838" cy="61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69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FA535-AC9E-6020-4CEC-F05A3D876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55A034-529C-11DE-20D6-2C87326A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57" y="319631"/>
            <a:ext cx="8832773" cy="621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34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37C8-1E59-DB34-23EC-F3BB8CC08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D48AE8-74B2-3DDF-A9C2-19991E082827}"/>
              </a:ext>
            </a:extLst>
          </p:cNvPr>
          <p:cNvSpPr/>
          <p:nvPr/>
        </p:nvSpPr>
        <p:spPr>
          <a:xfrm>
            <a:off x="836674" y="452679"/>
            <a:ext cx="12057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263"/>
            <a:r>
              <a:rPr lang="en-US" sz="2200" b="1" dirty="0">
                <a:solidFill>
                  <a:srgbClr val="006699"/>
                </a:solidFill>
                <a:latin typeface="Arial"/>
              </a:rPr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88F5888-F2D0-A176-9070-A9C32789503A}"/>
                  </a:ext>
                </a:extLst>
              </p:cNvPr>
              <p:cNvSpPr txBox="1"/>
              <p:nvPr/>
            </p:nvSpPr>
            <p:spPr>
              <a:xfrm>
                <a:off x="1119188" y="1217902"/>
                <a:ext cx="8841241" cy="5470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b="0" dirty="0">
                    <a:latin typeface="Calibri"/>
                    <a:ea typeface="Calibri"/>
                    <a:cs typeface="Calibri"/>
                  </a:rPr>
                  <a:t>This means the air handling unit and its anchorage and bracing should be designed for a horizontal equivalent static seismic force of about 5.6 kips (ASCE 7-22, C</a:t>
                </a:r>
                <a:r>
                  <a:rPr lang="en-US" sz="1650" b="0" baseline="-25000" dirty="0">
                    <a:latin typeface="Calibri"/>
                    <a:ea typeface="Calibri"/>
                    <a:cs typeface="Calibri"/>
                  </a:rPr>
                  <a:t>AR</a:t>
                </a:r>
                <a:r>
                  <a:rPr lang="en-US" sz="1650" b="0" dirty="0">
                    <a:latin typeface="Calibri"/>
                    <a:ea typeface="Calibri"/>
                    <a:cs typeface="Calibri"/>
                  </a:rPr>
                  <a:t>/R</a:t>
                </a:r>
                <a:r>
                  <a:rPr lang="en-US" sz="1650" b="0" baseline="-25000" dirty="0">
                    <a:latin typeface="Calibri"/>
                    <a:ea typeface="Calibri"/>
                    <a:cs typeface="Calibri"/>
                  </a:rPr>
                  <a:t>po</a:t>
                </a:r>
                <a:r>
                  <a:rPr lang="en-US" sz="1650" b="0" dirty="0">
                    <a:latin typeface="Calibri"/>
                    <a:ea typeface="Calibri"/>
                    <a:cs typeface="Calibri"/>
                  </a:rPr>
                  <a:t> = 1.0/1.5) applied at the component center of mass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b="0" dirty="0">
                  <a:latin typeface="Calibri"/>
                  <a:ea typeface="Calibri"/>
                  <a:cs typeface="Calibri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Overturning moment at the equipment base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5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5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5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165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× 4 ft ≈ 22.6 kip-ft</a:t>
                </a: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That force can then be used for:</a:t>
                </a:r>
              </a:p>
              <a:p>
                <a:pPr marL="285750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Anchor bolt shear and tension</a:t>
                </a: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Brace design</a:t>
                </a: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Support frame stress</a:t>
                </a: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Sliding check</a:t>
                </a: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742950" lvl="1" indent="-285750">
                  <a:buClr>
                    <a:srgbClr val="006699"/>
                  </a:buClr>
                  <a:buSzPct val="80000"/>
                  <a:buFont typeface="Arial" panose="020B0604020202020204" pitchFamily="34" charset="0"/>
                  <a:buChar char="•"/>
                </a:pPr>
                <a:r>
                  <a:rPr lang="en-US" sz="165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Overturning check </a:t>
                </a: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65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88F5888-F2D0-A176-9070-A9C327895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88" y="1217902"/>
                <a:ext cx="8841241" cy="5470280"/>
              </a:xfrm>
              <a:prstGeom prst="rect">
                <a:avLst/>
              </a:prstGeom>
              <a:blipFill>
                <a:blip r:embed="rId2"/>
                <a:stretch>
                  <a:fillRect l="-69" r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728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36576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6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Anchor Bolts: Combined Shear and Tension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9052560" y="274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Vibrationdata</a:t>
            </a:r>
            <a:endParaRPr lang="en-US" sz="2800" dirty="0"/>
          </a:p>
        </p:txBody>
      </p:sp>
      <p:pic>
        <p:nvPicPr>
          <p:cNvPr id="4" name="Image 0" descr="fb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097280"/>
            <a:ext cx="3749040" cy="3319272"/>
          </a:xfrm>
          <a:prstGeom prst="rect">
            <a:avLst/>
          </a:prstGeom>
        </p:spPr>
      </p:pic>
      <p:pic>
        <p:nvPicPr>
          <p:cNvPr id="5" name="Image 1" descr="in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1051560"/>
            <a:ext cx="3931920" cy="334670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343400" y="1188720"/>
            <a:ext cx="3520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Tension per bolt, uplift side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= [Ω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0p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 / L − (0.9 − 0.2 S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W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2] / n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Shear per bolt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Ω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0p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F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n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A6F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 318-19 §17.8 interaction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N/φN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V/φV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1.2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(N/φN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baseline="3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5/3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(V/φV</a:t>
            </a:r>
            <a:r>
              <a:rPr lang="en-US" sz="1500" baseline="-4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baseline="300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5/3</a:t>
            </a:r>
            <a:r>
              <a:rPr lang="en-US" sz="1500" dirty="0">
                <a:solidFill>
                  <a:srgbClr val="2626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≤ 1.0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Either ratio ≤ 0.2: check the other alone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822960" y="4617720"/>
          <a:ext cx="6858000" cy="115214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/ bolt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 / bolt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Linear sum (≤ 1.2)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5/3 sum (≤ 1.0)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Without Ω0p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 kip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1.41 kip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≤ 0.2: shear only, 0.24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 Ω0p =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D354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2.37 kip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D354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 kip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0.47 + 0.47 = 0.95  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  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 3"/>
          <p:cNvSpPr txBox="1"/>
          <p:nvPr/>
        </p:nvSpPr>
        <p:spPr>
          <a:xfrm>
            <a:off x="7909560" y="4526280"/>
            <a:ext cx="39319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Overturning puts all uplift on one line of bolts, and those same bolts also carry shear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seismic, −0.2 SDS Wp, removes part of the weight that resists uplift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Ω0p doubles shear but raises tension about 5 times, because the restoring weight does not scale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check diagonal loading: a corner bolt sees both directions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822960" y="589788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Assumed for illustration: Fp = 5.65 kips, M = 22.6 kip-ft, Wp = 8 kips, SDS = 1.0, 4 anchors (2 per line, nt = 2, n = 4), L = 6 ft, φNn = 5.0 kips and φVn = 6.0 kips per anchor, Ω0p = 2 (ACI 318-19 17.10.5.3(d) and 17.10.6.3(c)). Replace with project values.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5603</TotalTime>
  <Words>4730</Words>
  <Application>Microsoft Office PowerPoint</Application>
  <PresentationFormat>Widescreen</PresentationFormat>
  <Paragraphs>830</Paragraphs>
  <Slides>47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Cambria</vt:lpstr>
      <vt:lpstr>Cambria Math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Irvine</dc:creator>
  <cp:lastModifiedBy>Tom Irvine</cp:lastModifiedBy>
  <cp:revision>5</cp:revision>
  <dcterms:created xsi:type="dcterms:W3CDTF">2026-02-23T11:27:46Z</dcterms:created>
  <dcterms:modified xsi:type="dcterms:W3CDTF">2026-10-10T13:54:37Z</dcterms:modified>
</cp:coreProperties>
</file>