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65" r:id="rId3"/>
    <p:sldId id="398" r:id="rId4"/>
    <p:sldId id="553" r:id="rId5"/>
    <p:sldId id="283" r:id="rId6"/>
    <p:sldId id="266" r:id="rId7"/>
    <p:sldId id="508" r:id="rId8"/>
    <p:sldId id="554" r:id="rId9"/>
    <p:sldId id="555" r:id="rId10"/>
    <p:sldId id="284" r:id="rId11"/>
    <p:sldId id="291" r:id="rId12"/>
    <p:sldId id="257" r:id="rId13"/>
    <p:sldId id="258" r:id="rId14"/>
    <p:sldId id="259" r:id="rId15"/>
    <p:sldId id="260" r:id="rId16"/>
    <p:sldId id="261" r:id="rId17"/>
    <p:sldId id="262" r:id="rId18"/>
    <p:sldId id="559" r:id="rId19"/>
    <p:sldId id="558" r:id="rId20"/>
    <p:sldId id="562" r:id="rId21"/>
    <p:sldId id="557" r:id="rId22"/>
    <p:sldId id="556" r:id="rId23"/>
    <p:sldId id="560" r:id="rId24"/>
    <p:sldId id="563" r:id="rId25"/>
    <p:sldId id="26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D660F0-94D2-43EB-A039-FE15D592181F}" v="6" dt="2026-09-25T23:12:14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114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Irvine" userId="262373fcfcd015cf" providerId="LiveId" clId="{3C89AC9C-B2C6-431B-938B-B7A22FB5427C}"/>
    <pc:docChg chg="undo custSel addSld delSld modSld sldOrd">
      <pc:chgData name="Tom Irvine" userId="262373fcfcd015cf" providerId="LiveId" clId="{3C89AC9C-B2C6-431B-938B-B7A22FB5427C}" dt="2026-09-26T01:02:38.600" v="89" actId="20577"/>
      <pc:docMkLst>
        <pc:docMk/>
      </pc:docMkLst>
      <pc:sldChg chg="del">
        <pc:chgData name="Tom Irvine" userId="262373fcfcd015cf" providerId="LiveId" clId="{3C89AC9C-B2C6-431B-938B-B7A22FB5427C}" dt="2026-09-25T23:12:04.561" v="43" actId="2696"/>
        <pc:sldMkLst>
          <pc:docMk/>
          <pc:sldMk cId="0" sldId="263"/>
        </pc:sldMkLst>
      </pc:sldChg>
      <pc:sldChg chg="modSp mod">
        <pc:chgData name="Tom Irvine" userId="262373fcfcd015cf" providerId="LiveId" clId="{3C89AC9C-B2C6-431B-938B-B7A22FB5427C}" dt="2026-09-26T01:02:38.600" v="89" actId="20577"/>
        <pc:sldMkLst>
          <pc:docMk/>
          <pc:sldMk cId="0" sldId="264"/>
        </pc:sldMkLst>
        <pc:spChg chg="mod">
          <ac:chgData name="Tom Irvine" userId="262373fcfcd015cf" providerId="LiveId" clId="{3C89AC9C-B2C6-431B-938B-B7A22FB5427C}" dt="2026-09-26T01:02:38.600" v="89" actId="20577"/>
          <ac:spMkLst>
            <pc:docMk/>
            <pc:sldMk cId="0" sldId="264"/>
            <ac:spMk id="14" creationId="{00000000-0000-0000-0000-000000000000}"/>
          </ac:spMkLst>
        </pc:spChg>
      </pc:sldChg>
      <pc:sldChg chg="addSp delSp modSp mod ord">
        <pc:chgData name="Tom Irvine" userId="262373fcfcd015cf" providerId="LiveId" clId="{3C89AC9C-B2C6-431B-938B-B7A22FB5427C}" dt="2026-09-25T23:40:04.918" v="73" actId="14100"/>
        <pc:sldMkLst>
          <pc:docMk/>
          <pc:sldMk cId="3160871514" sldId="556"/>
        </pc:sldMkLst>
        <pc:spChg chg="add mod">
          <ac:chgData name="Tom Irvine" userId="262373fcfcd015cf" providerId="LiveId" clId="{3C89AC9C-B2C6-431B-938B-B7A22FB5427C}" dt="2026-09-25T23:40:04.918" v="73" actId="14100"/>
          <ac:spMkLst>
            <pc:docMk/>
            <pc:sldMk cId="3160871514" sldId="556"/>
            <ac:spMk id="5" creationId="{7FA07757-E1C7-2E56-CE97-6C0C98650817}"/>
          </ac:spMkLst>
        </pc:spChg>
        <pc:picChg chg="add del mod">
          <ac:chgData name="Tom Irvine" userId="262373fcfcd015cf" providerId="LiveId" clId="{3C89AC9C-B2C6-431B-938B-B7A22FB5427C}" dt="2026-09-25T23:35:29.787" v="49" actId="21"/>
          <ac:picMkLst>
            <pc:docMk/>
            <pc:sldMk cId="3160871514" sldId="556"/>
            <ac:picMk id="3" creationId="{C35684AC-0284-5ABE-9443-5DC7DF8B3E21}"/>
          </ac:picMkLst>
        </pc:picChg>
        <pc:picChg chg="add mod ord">
          <ac:chgData name="Tom Irvine" userId="262373fcfcd015cf" providerId="LiveId" clId="{3C89AC9C-B2C6-431B-938B-B7A22FB5427C}" dt="2026-09-25T23:40:00.394" v="71" actId="1076"/>
          <ac:picMkLst>
            <pc:docMk/>
            <pc:sldMk cId="3160871514" sldId="556"/>
            <ac:picMk id="7" creationId="{6763792B-A162-037E-7DA8-C79909892435}"/>
          </ac:picMkLst>
        </pc:picChg>
      </pc:sldChg>
      <pc:sldChg chg="addSp delSp modSp mod">
        <pc:chgData name="Tom Irvine" userId="262373fcfcd015cf" providerId="LiveId" clId="{3C89AC9C-B2C6-431B-938B-B7A22FB5427C}" dt="2026-09-25T23:39:07.272" v="65" actId="1076"/>
        <pc:sldMkLst>
          <pc:docMk/>
          <pc:sldMk cId="1314091209" sldId="557"/>
        </pc:sldMkLst>
        <pc:picChg chg="add del mod">
          <ac:chgData name="Tom Irvine" userId="262373fcfcd015cf" providerId="LiveId" clId="{3C89AC9C-B2C6-431B-938B-B7A22FB5427C}" dt="2026-09-25T23:35:25.250" v="48" actId="21"/>
          <ac:picMkLst>
            <pc:docMk/>
            <pc:sldMk cId="1314091209" sldId="557"/>
            <ac:picMk id="3" creationId="{45D91809-55AE-F7DB-4EC9-99789F73DE31}"/>
          </ac:picMkLst>
        </pc:picChg>
        <pc:picChg chg="add mod">
          <ac:chgData name="Tom Irvine" userId="262373fcfcd015cf" providerId="LiveId" clId="{3C89AC9C-B2C6-431B-938B-B7A22FB5427C}" dt="2026-09-25T23:39:07.272" v="65" actId="1076"/>
          <ac:picMkLst>
            <pc:docMk/>
            <pc:sldMk cId="1314091209" sldId="557"/>
            <ac:picMk id="5" creationId="{2DC16673-146C-2840-83DE-52EC49A6232C}"/>
          </ac:picMkLst>
        </pc:picChg>
      </pc:sldChg>
      <pc:sldChg chg="addSp delSp modSp mod">
        <pc:chgData name="Tom Irvine" userId="262373fcfcd015cf" providerId="LiveId" clId="{3C89AC9C-B2C6-431B-938B-B7A22FB5427C}" dt="2026-09-25T23:36:16.933" v="52" actId="21"/>
        <pc:sldMkLst>
          <pc:docMk/>
          <pc:sldMk cId="234086064" sldId="558"/>
        </pc:sldMkLst>
        <pc:spChg chg="add mod">
          <ac:chgData name="Tom Irvine" userId="262373fcfcd015cf" providerId="LiveId" clId="{3C89AC9C-B2C6-431B-938B-B7A22FB5427C}" dt="2026-09-25T21:58:34.839" v="20" actId="1076"/>
          <ac:spMkLst>
            <pc:docMk/>
            <pc:sldMk cId="234086064" sldId="558"/>
            <ac:spMk id="5" creationId="{B8DCA22E-BA41-F412-0371-0B1243550E9C}"/>
          </ac:spMkLst>
        </pc:spChg>
        <pc:picChg chg="add del mod">
          <ac:chgData name="Tom Irvine" userId="262373fcfcd015cf" providerId="LiveId" clId="{3C89AC9C-B2C6-431B-938B-B7A22FB5427C}" dt="2026-09-25T23:36:16.933" v="52" actId="21"/>
          <ac:picMkLst>
            <pc:docMk/>
            <pc:sldMk cId="234086064" sldId="558"/>
            <ac:picMk id="3" creationId="{D3D439DD-CA53-4045-54AA-8757D7B19C95}"/>
          </ac:picMkLst>
        </pc:picChg>
      </pc:sldChg>
      <pc:sldChg chg="addSp delSp modSp mod">
        <pc:chgData name="Tom Irvine" userId="262373fcfcd015cf" providerId="LiveId" clId="{3C89AC9C-B2C6-431B-938B-B7A22FB5427C}" dt="2026-09-25T23:38:03.449" v="62" actId="1076"/>
        <pc:sldMkLst>
          <pc:docMk/>
          <pc:sldMk cId="3786092813" sldId="559"/>
        </pc:sldMkLst>
        <pc:spChg chg="add mod">
          <ac:chgData name="Tom Irvine" userId="262373fcfcd015cf" providerId="LiveId" clId="{3C89AC9C-B2C6-431B-938B-B7A22FB5427C}" dt="2026-09-25T23:38:01.831" v="61" actId="1076"/>
          <ac:spMkLst>
            <pc:docMk/>
            <pc:sldMk cId="3786092813" sldId="559"/>
            <ac:spMk id="4" creationId="{0155EC19-6F48-AD78-290E-2930A761F8A6}"/>
          </ac:spMkLst>
        </pc:spChg>
        <pc:spChg chg="add mod">
          <ac:chgData name="Tom Irvine" userId="262373fcfcd015cf" providerId="LiveId" clId="{3C89AC9C-B2C6-431B-938B-B7A22FB5427C}" dt="2026-09-25T23:38:03.449" v="62" actId="1076"/>
          <ac:spMkLst>
            <pc:docMk/>
            <pc:sldMk cId="3786092813" sldId="559"/>
            <ac:spMk id="6" creationId="{63C86080-2CF4-F509-0685-8741705A238C}"/>
          </ac:spMkLst>
        </pc:spChg>
        <pc:spChg chg="add mod">
          <ac:chgData name="Tom Irvine" userId="262373fcfcd015cf" providerId="LiveId" clId="{3C89AC9C-B2C6-431B-938B-B7A22FB5427C}" dt="2026-09-25T21:59:22.224" v="35" actId="255"/>
          <ac:spMkLst>
            <pc:docMk/>
            <pc:sldMk cId="3786092813" sldId="559"/>
            <ac:spMk id="7" creationId="{0F0E185F-E6E7-9EB6-B695-5599143E5816}"/>
          </ac:spMkLst>
        </pc:spChg>
        <pc:picChg chg="add del mod">
          <ac:chgData name="Tom Irvine" userId="262373fcfcd015cf" providerId="LiveId" clId="{3C89AC9C-B2C6-431B-938B-B7A22FB5427C}" dt="2026-09-25T23:35:35.253" v="50" actId="21"/>
          <ac:picMkLst>
            <pc:docMk/>
            <pc:sldMk cId="3786092813" sldId="559"/>
            <ac:picMk id="3" creationId="{0F8AF11E-9CCF-3B04-8632-1B059DC016EC}"/>
          </ac:picMkLst>
        </pc:picChg>
        <pc:picChg chg="add mod ord">
          <ac:chgData name="Tom Irvine" userId="262373fcfcd015cf" providerId="LiveId" clId="{3C89AC9C-B2C6-431B-938B-B7A22FB5427C}" dt="2026-09-25T23:37:56.534" v="60" actId="1076"/>
          <ac:picMkLst>
            <pc:docMk/>
            <pc:sldMk cId="3786092813" sldId="559"/>
            <ac:picMk id="9" creationId="{EDC436BD-3101-7CFB-8740-4607B6875BE6}"/>
          </ac:picMkLst>
        </pc:picChg>
      </pc:sldChg>
      <pc:sldChg chg="addSp modSp add mod">
        <pc:chgData name="Tom Irvine" userId="262373fcfcd015cf" providerId="LiveId" clId="{3C89AC9C-B2C6-431B-938B-B7A22FB5427C}" dt="2026-09-26T01:01:19.236" v="78" actId="1076"/>
        <pc:sldMkLst>
          <pc:docMk/>
          <pc:sldMk cId="627679451" sldId="560"/>
        </pc:sldMkLst>
        <pc:picChg chg="add mod">
          <ac:chgData name="Tom Irvine" userId="262373fcfcd015cf" providerId="LiveId" clId="{3C89AC9C-B2C6-431B-938B-B7A22FB5427C}" dt="2026-09-26T01:01:19.236" v="78" actId="1076"/>
          <ac:picMkLst>
            <pc:docMk/>
            <pc:sldMk cId="627679451" sldId="560"/>
            <ac:picMk id="3" creationId="{9A182482-AC42-7135-4A2D-9635BE32DBFB}"/>
          </ac:picMkLst>
        </pc:picChg>
      </pc:sldChg>
      <pc:sldChg chg="add del">
        <pc:chgData name="Tom Irvine" userId="262373fcfcd015cf" providerId="LiveId" clId="{3C89AC9C-B2C6-431B-938B-B7A22FB5427C}" dt="2026-09-26T01:02:23.884" v="88" actId="2696"/>
        <pc:sldMkLst>
          <pc:docMk/>
          <pc:sldMk cId="2355002605" sldId="561"/>
        </pc:sldMkLst>
      </pc:sldChg>
      <pc:sldChg chg="addSp modSp add mod">
        <pc:chgData name="Tom Irvine" userId="262373fcfcd015cf" providerId="LiveId" clId="{3C89AC9C-B2C6-431B-938B-B7A22FB5427C}" dt="2026-09-25T21:59:33.433" v="37" actId="20577"/>
        <pc:sldMkLst>
          <pc:docMk/>
          <pc:sldMk cId="1427693351" sldId="562"/>
        </pc:sldMkLst>
        <pc:spChg chg="add mod">
          <ac:chgData name="Tom Irvine" userId="262373fcfcd015cf" providerId="LiveId" clId="{3C89AC9C-B2C6-431B-938B-B7A22FB5427C}" dt="2026-09-25T21:59:33.433" v="37" actId="20577"/>
          <ac:spMkLst>
            <pc:docMk/>
            <pc:sldMk cId="1427693351" sldId="562"/>
            <ac:spMk id="5" creationId="{4BFF0636-23E6-9005-A81B-761E8E1B6BE1}"/>
          </ac:spMkLst>
        </pc:spChg>
        <pc:picChg chg="add mod">
          <ac:chgData name="Tom Irvine" userId="262373fcfcd015cf" providerId="LiveId" clId="{3C89AC9C-B2C6-431B-938B-B7A22FB5427C}" dt="2026-09-25T21:58:23.151" v="18" actId="1076"/>
          <ac:picMkLst>
            <pc:docMk/>
            <pc:sldMk cId="1427693351" sldId="562"/>
            <ac:picMk id="3" creationId="{9C295639-C158-D7E3-02A7-AB9340777EDE}"/>
          </ac:picMkLst>
        </pc:picChg>
      </pc:sldChg>
      <pc:sldChg chg="addSp modSp add mod">
        <pc:chgData name="Tom Irvine" userId="262373fcfcd015cf" providerId="LiveId" clId="{3C89AC9C-B2C6-431B-938B-B7A22FB5427C}" dt="2026-09-26T01:02:12.601" v="86" actId="255"/>
        <pc:sldMkLst>
          <pc:docMk/>
          <pc:sldMk cId="2837679512" sldId="563"/>
        </pc:sldMkLst>
        <pc:spChg chg="add mod">
          <ac:chgData name="Tom Irvine" userId="262373fcfcd015cf" providerId="LiveId" clId="{3C89AC9C-B2C6-431B-938B-B7A22FB5427C}" dt="2026-09-26T01:02:12.601" v="86" actId="255"/>
          <ac:spMkLst>
            <pc:docMk/>
            <pc:sldMk cId="2837679512" sldId="563"/>
            <ac:spMk id="5" creationId="{B53E0004-BA5C-8644-96F8-0AEB5E2756BE}"/>
          </ac:spMkLst>
        </pc:spChg>
        <pc:picChg chg="add mod">
          <ac:chgData name="Tom Irvine" userId="262373fcfcd015cf" providerId="LiveId" clId="{3C89AC9C-B2C6-431B-938B-B7A22FB5427C}" dt="2026-09-26T01:01:40.626" v="79" actId="1076"/>
          <ac:picMkLst>
            <pc:docMk/>
            <pc:sldMk cId="2837679512" sldId="563"/>
            <ac:picMk id="3" creationId="{B506D32A-DB09-1F33-B941-D2109A7DE15F}"/>
          </ac:picMkLst>
        </pc:picChg>
      </pc:sldChg>
      <pc:sldChg chg="add del">
        <pc:chgData name="Tom Irvine" userId="262373fcfcd015cf" providerId="LiveId" clId="{3C89AC9C-B2C6-431B-938B-B7A22FB5427C}" dt="2026-09-26T01:02:21.471" v="87" actId="2696"/>
        <pc:sldMkLst>
          <pc:docMk/>
          <pc:sldMk cId="3740449685" sldId="5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C5344-7D90-45B3-BA14-7BBB735923C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7A231-470B-48B6-A581-3C749B71F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63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3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58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11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14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81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2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260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220">
                <a:solidFill>
                  <a:srgbClr val="1C7293"/>
                </a:solidFill>
                <a:latin typeface="Calibri"/>
                <a:cs typeface="Calibri"/>
              </a:rPr>
              <a:t>SHOCK &amp; VIBRATION SHORT COURSE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27432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1" i="0">
                <a:solidFill>
                  <a:srgbClr val="1B4F8A"/>
                </a:solidFill>
                <a:latin typeface="Calibri"/>
                <a:cs typeface="Calibri"/>
              </a:rPr>
              <a:t>Vibrationdata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572768"/>
            <a:ext cx="10881360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200" b="1" i="0">
                <a:solidFill>
                  <a:srgbClr val="12314A"/>
                </a:solidFill>
                <a:latin typeface="Cambria"/>
                <a:cs typeface="Cambria"/>
              </a:rPr>
              <a:t>Pyrotechnic Shock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615184"/>
            <a:ext cx="10058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>
                <a:solidFill>
                  <a:srgbClr val="1B4F8A"/>
                </a:solidFill>
                <a:latin typeface="Cambria"/>
                <a:cs typeface="Cambria"/>
              </a:rPr>
              <a:t>Source levels, distance attenuation and joint attenuation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3273552"/>
            <a:ext cx="1554480" cy="41148"/>
          </a:xfrm>
          <a:prstGeom prst="rect">
            <a:avLst/>
          </a:prstGeom>
          <a:solidFill>
            <a:srgbClr val="A62B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3529584"/>
            <a:ext cx="100584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2B2B2B"/>
                </a:solidFill>
                <a:latin typeface="Calibri"/>
                <a:cs typeface="Calibri"/>
              </a:rPr>
              <a:t>Tom Irvine</a:t>
            </a:r>
            <a:r>
              <a:rPr sz="1350" b="0" i="0">
                <a:solidFill>
                  <a:srgbClr val="76808C"/>
                </a:solidFill>
                <a:latin typeface="Calibri"/>
                <a:cs typeface="Calibri"/>
              </a:rPr>
              <a:t>     September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4041648"/>
            <a:ext cx="3575304" cy="141732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" y="4041648"/>
            <a:ext cx="50292" cy="1417320"/>
          </a:xfrm>
          <a:prstGeom prst="rect">
            <a:avLst/>
          </a:prstGeom>
          <a:solidFill>
            <a:srgbClr val="A62B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4224528"/>
            <a:ext cx="3026664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2314A"/>
                </a:solidFill>
                <a:latin typeface="Cambria"/>
                <a:cs typeface="Cambria"/>
              </a:rPr>
              <a:t>Source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590288"/>
            <a:ext cx="3026664" cy="7083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Published SRS for the device, measured 0.10–0.13 m from it. Charge weight spans two orders of magnitude.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06824" y="4041648"/>
            <a:ext cx="3575304" cy="141732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06824" y="4041648"/>
            <a:ext cx="50292" cy="1417320"/>
          </a:xfrm>
          <a:prstGeom prst="rect">
            <a:avLst/>
          </a:prstGeom>
          <a:solidFill>
            <a:srgbClr val="1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81144" y="4224528"/>
            <a:ext cx="3026664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2314A"/>
                </a:solidFill>
                <a:latin typeface="Cambria"/>
                <a:cs typeface="Cambria"/>
              </a:rPr>
              <a:t>Distance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81144" y="4590288"/>
            <a:ext cx="3026664" cy="7083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A frequency-dependent low-pass filter along the shock path. The first 75 cm does most of the work.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56448" y="4041648"/>
            <a:ext cx="3575304" cy="141732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56448" y="4041648"/>
            <a:ext cx="50292" cy="1417320"/>
          </a:xfrm>
          <a:prstGeom prst="rect">
            <a:avLst/>
          </a:prstGeom>
          <a:solidFill>
            <a:srgbClr val="B87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30768" y="4224528"/>
            <a:ext cx="3026664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2314A"/>
                </a:solidFill>
                <a:latin typeface="Cambria"/>
                <a:cs typeface="Cambria"/>
              </a:rPr>
              <a:t>Joints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30768" y="4590288"/>
            <a:ext cx="3026664" cy="7083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lang="en-US" sz="1350" dirty="0">
                <a:solidFill>
                  <a:srgbClr val="2B2B2B"/>
                </a:solidFill>
                <a:latin typeface="Calibri"/>
                <a:cs typeface="Calibri"/>
              </a:rPr>
              <a:t>30% to 40%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percent per junction, three maximum, applied to the plateau branch only — the ramp passes through.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760720"/>
            <a:ext cx="1088136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1" dirty="0">
                <a:solidFill>
                  <a:srgbClr val="76808C"/>
                </a:solidFill>
                <a:latin typeface="Calibri"/>
                <a:cs typeface="Calibri"/>
              </a:rPr>
              <a:t>After NASA-HDBK-7005 §5.3, ECSS-E-HB-32-25A §8.3, MIL-STD-810F Method 517, and the Vibrationdata source shock library.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0" y="6455664"/>
            <a:ext cx="121615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0" i="0">
                <a:solidFill>
                  <a:srgbClr val="6B7480"/>
                </a:solidFill>
                <a:latin typeface="Calibri"/>
                <a:cs typeface="Calibri"/>
              </a:rPr>
              <a:t>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sctes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5601" y="1600200"/>
            <a:ext cx="6039693" cy="26102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81200" y="56978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Stage Separation Ground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4724401"/>
            <a:ext cx="6934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0000"/>
              <a:buFont typeface="Arial" pitchFamily="34" charset="0"/>
              <a:buChar char="•"/>
              <a:tabLst>
                <a:tab pos="114300" algn="l"/>
              </a:tabLst>
            </a:pPr>
            <a:r>
              <a:rPr lang="en-US" sz="1400" dirty="0"/>
              <a:t>Linear Shaped Charge    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0000"/>
              <a:buFont typeface="Arial" pitchFamily="34" charset="0"/>
              <a:buChar char="•"/>
              <a:tabLst>
                <a:tab pos="114300" algn="l"/>
              </a:tabLst>
            </a:pPr>
            <a:r>
              <a:rPr lang="en-US" sz="1400" dirty="0"/>
              <a:t>But fire and smoke would not occur in near-vacuum of space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80000"/>
              <a:buFont typeface="Arial" pitchFamily="34" charset="0"/>
              <a:buChar char="•"/>
              <a:tabLst>
                <a:tab pos="114300" algn="l"/>
              </a:tabLst>
            </a:pPr>
            <a:r>
              <a:rPr lang="en-US" sz="1400" dirty="0"/>
              <a:t>Plasma jet would occur instead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52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62200" y="457200"/>
            <a:ext cx="5535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en-US" b="1" dirty="0">
                <a:solidFill>
                  <a:srgbClr val="006699"/>
                </a:solidFill>
                <a:cs typeface="Arial" pitchFamily="34" charset="0"/>
              </a:rPr>
              <a:t>Component Qualification Testing, Pyrotechnic Excitation</a:t>
            </a:r>
            <a:endParaRPr lang="en-US" dirty="0">
              <a:solidFill>
                <a:prstClr val="black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0" y="1219201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0" y="4343400"/>
            <a:ext cx="7696200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Resonant single or double plate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>
                <a:cs typeface="Arial" pitchFamily="34" charset="0"/>
              </a:rPr>
              <a:t>Plate made from steel or aluminium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>
                <a:cs typeface="Arial" pitchFamily="34" charset="0"/>
              </a:rPr>
              <a:t>Must over-test in out-of-plane axis in order to meet specification in lateral axis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>
                <a:cs typeface="Arial" pitchFamily="34" charset="0"/>
              </a:rPr>
              <a:t>Used for near-field shock specifications or far-field with very conservative margin </a:t>
            </a:r>
          </a:p>
        </p:txBody>
      </p:sp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1" y="1219200"/>
            <a:ext cx="391477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705600" y="2362200"/>
            <a:ext cx="342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Calibri" pitchFamily="34" charset="0"/>
              </a:rPr>
              <a:t>Mild detonating cord is source shock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81200" y="56978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>
              <a:spcBef>
                <a:spcPts val="200"/>
              </a:spcBef>
              <a:spcAft>
                <a:spcPts val="200"/>
              </a:spcAft>
              <a:defRPr/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Shock Test Fixture, Back Side</a:t>
            </a:r>
          </a:p>
        </p:txBody>
      </p:sp>
      <p:pic>
        <p:nvPicPr>
          <p:cNvPr id="8" name="Picture 7" descr="shock_test_eb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0" y="1600200"/>
            <a:ext cx="3639058" cy="29436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77000" y="1752600"/>
            <a:ext cx="34290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914400">
              <a:buClr>
                <a:srgbClr val="1F497D"/>
              </a:buClr>
              <a:buFont typeface="Arial" pitchFamily="34" charset="0"/>
              <a:buChar char="•"/>
              <a:tabLst>
                <a:tab pos="171450" algn="l"/>
              </a:tabLst>
              <a:defRPr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Textile explosive cord with a core load of 50 grains/ft (PETN explosive)</a:t>
            </a:r>
          </a:p>
          <a:p>
            <a:pPr marL="171450" indent="-171450" defTabSz="914400">
              <a:buClr>
                <a:srgbClr val="1F497D"/>
              </a:buClr>
              <a:buFont typeface="Arial" pitchFamily="34" charset="0"/>
              <a:buChar char="•"/>
              <a:tabLst>
                <a:tab pos="171450" algn="l"/>
              </a:tabLst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  <a:p>
            <a:pPr marL="171450" indent="-171450" defTabSz="914400">
              <a:buClr>
                <a:srgbClr val="1F497D"/>
              </a:buClr>
              <a:buFont typeface="Arial" pitchFamily="34" charset="0"/>
              <a:buChar char="•"/>
              <a:tabLst>
                <a:tab pos="171450" algn="l"/>
              </a:tabLst>
              <a:defRPr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Up to 50 ft of Detonating Cord has been used, that equals 0.36 pounds</a:t>
            </a:r>
          </a:p>
          <a:p>
            <a:pPr marL="171450" indent="-171450" defTabSz="914400">
              <a:buClr>
                <a:srgbClr val="1F497D"/>
              </a:buClr>
              <a:buFont typeface="Arial" pitchFamily="34" charset="0"/>
              <a:buChar char="•"/>
              <a:tabLst>
                <a:tab pos="171450" algn="l"/>
              </a:tabLst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  <a:p>
            <a:pPr marL="171450" indent="-171450" defTabSz="914400">
              <a:buClr>
                <a:srgbClr val="1F497D"/>
              </a:buClr>
              <a:buFont typeface="Arial" pitchFamily="34" charset="0"/>
              <a:buChar char="•"/>
              <a:tabLst>
                <a:tab pos="171450" algn="l"/>
              </a:tabLst>
              <a:defRPr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Maximum frequency of shock energy is unknown</a:t>
            </a:r>
          </a:p>
          <a:p>
            <a:pPr marL="171450" indent="-171450" defTabSz="914400">
              <a:buClr>
                <a:srgbClr val="1F497D"/>
              </a:buClr>
              <a:buFont typeface="Arial" pitchFamily="34" charset="0"/>
              <a:buChar char="•"/>
              <a:tabLst>
                <a:tab pos="171450" algn="l"/>
              </a:tabLst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  <a:p>
            <a:pPr marL="171450" indent="-171450" defTabSz="914400">
              <a:buClr>
                <a:srgbClr val="1F497D"/>
              </a:buClr>
              <a:buFont typeface="Arial" pitchFamily="34" charset="0"/>
              <a:buChar char="•"/>
              <a:tabLst>
                <a:tab pos="171450" algn="l"/>
              </a:tabLst>
              <a:defRPr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Test component is mounted on other side of plate</a:t>
            </a:r>
          </a:p>
          <a:p>
            <a:pPr marL="171450" indent="-171450" defTabSz="914400">
              <a:buClr>
                <a:srgbClr val="1F497D"/>
              </a:buClr>
              <a:buFont typeface="Arial" pitchFamily="34" charset="0"/>
              <a:buChar char="•"/>
              <a:tabLst>
                <a:tab pos="171450" algn="l"/>
              </a:tabLst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  <a:p>
            <a:pPr marL="171450" indent="-171450" defTabSz="914400">
              <a:buClr>
                <a:srgbClr val="1F497D"/>
              </a:buClr>
              <a:buFont typeface="Arial" pitchFamily="34" charset="0"/>
              <a:buChar char="•"/>
              <a:tabLst>
                <a:tab pos="171450" algn="l"/>
              </a:tabLst>
              <a:defRPr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Near-field shock environment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80E715-A810-55C5-1BB6-6610FF28F9B8}"/>
              </a:ext>
            </a:extLst>
          </p:cNvPr>
          <p:cNvSpPr txBox="1"/>
          <p:nvPr/>
        </p:nvSpPr>
        <p:spPr>
          <a:xfrm>
            <a:off x="2590800" y="5357092"/>
            <a:ext cx="742141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1400" dirty="0"/>
              <a:t>In the U.S. customary system, a grain is a unit of mass equal to 1/7000 of a pound</a:t>
            </a:r>
          </a:p>
          <a:p>
            <a:pPr marL="285750" indent="-285750">
              <a:buClr>
                <a:srgbClr val="006699"/>
              </a:buClr>
              <a:buSzPct val="82000"/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285750" indent="-285750">
              <a:buClr>
                <a:srgbClr val="006699"/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1400" dirty="0"/>
              <a:t>“Grains per foot” describes how many grains of explosive mass are present in each foot of length of the detonating cord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2481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81200" y="56978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Linear Shaped Charge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9800" y="1524002"/>
            <a:ext cx="7086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" dirty="0"/>
          </a:p>
          <a:p>
            <a:endParaRPr lang="en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 descr="Image result for linear shaped charge ensign bickford">
            <a:extLst>
              <a:ext uri="{FF2B5EF4-FFF2-40B4-BE49-F238E27FC236}">
                <a16:creationId xmlns:a16="http://schemas.microsoft.com/office/drawing/2014/main" id="{D9C3F56E-8261-C233-CABE-EAF8281E20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796415"/>
            <a:ext cx="1981200" cy="25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ack and white image of a spider&#10;&#10;Description automatically generated with low confidence">
            <a:extLst>
              <a:ext uri="{FF2B5EF4-FFF2-40B4-BE49-F238E27FC236}">
                <a16:creationId xmlns:a16="http://schemas.microsoft.com/office/drawing/2014/main" id="{D97BDF1D-33D8-9568-3E35-C5406D7DB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875" y="1782968"/>
            <a:ext cx="2584450" cy="25844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89ED3F-0434-D70C-F080-EB73AC4726A5}"/>
              </a:ext>
            </a:extLst>
          </p:cNvPr>
          <p:cNvSpPr txBox="1"/>
          <p:nvPr/>
        </p:nvSpPr>
        <p:spPr>
          <a:xfrm>
            <a:off x="2320066" y="5120641"/>
            <a:ext cx="68095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Metal Clad Linear Shaped Charge &amp; Flash X-ray (Ensign-Bickford Aerospace)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5127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81200" y="56978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Frangible Joint</a:t>
            </a:r>
          </a:p>
        </p:txBody>
      </p:sp>
      <p:sp>
        <p:nvSpPr>
          <p:cNvPr id="2" name="Rectangle 1"/>
          <p:cNvSpPr/>
          <p:nvPr/>
        </p:nvSpPr>
        <p:spPr>
          <a:xfrm>
            <a:off x="2667000" y="1676401"/>
            <a:ext cx="6629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n-US" i="1" dirty="0">
              <a:latin typeface="Arial" pitchFamily="34" charset="0"/>
              <a:cs typeface="Arial" pitchFamily="34" charset="0"/>
            </a:endParaRPr>
          </a:p>
          <a:p>
            <a:endParaRPr lang="en-US" sz="1600" dirty="0">
              <a:latin typeface="Arial" pitchFamily="34" charset="0"/>
              <a:cs typeface="Arial" pitchFamily="34" charset="0"/>
            </a:endParaRPr>
          </a:p>
          <a:p>
            <a:endParaRPr lang="en-US" sz="1600" dirty="0">
              <a:latin typeface="Arial" pitchFamily="34" charset="0"/>
              <a:cs typeface="Arial" pitchFamily="34" charset="0"/>
            </a:endParaRPr>
          </a:p>
          <a:p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9800" y="1524002"/>
            <a:ext cx="7086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" dirty="0"/>
          </a:p>
          <a:p>
            <a:endParaRPr lang="en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29200" y="1752601"/>
            <a:ext cx="487680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key components of a Frangible Joint: </a:t>
            </a:r>
          </a:p>
          <a:p>
            <a:endParaRPr lang="en-US" sz="1400" dirty="0">
              <a:cs typeface="Arial" pitchFamily="34" charset="0"/>
            </a:endParaRPr>
          </a:p>
          <a:p>
            <a:pPr marL="457200" indent="-2857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itchFamily="34" charset="0"/>
              <a:buChar char="♦"/>
            </a:pPr>
            <a:r>
              <a:rPr lang="en-US" sz="1400" dirty="0">
                <a:cs typeface="Arial" pitchFamily="34" charset="0"/>
              </a:rPr>
              <a:t>Mild Detonating Fuse (MDF)</a:t>
            </a:r>
          </a:p>
          <a:p>
            <a:pPr marL="457200" indent="-2857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itchFamily="34" charset="0"/>
              <a:buChar char="♦"/>
            </a:pPr>
            <a:r>
              <a:rPr lang="en-US" sz="1400" dirty="0">
                <a:cs typeface="Arial" pitchFamily="34" charset="0"/>
              </a:rPr>
              <a:t>Explosive confinement tube</a:t>
            </a:r>
          </a:p>
          <a:p>
            <a:pPr marL="457200" indent="-2857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itchFamily="34" charset="0"/>
              <a:buChar char="♦"/>
            </a:pPr>
            <a:r>
              <a:rPr lang="en-US" sz="1400" dirty="0">
                <a:cs typeface="Arial" pitchFamily="34" charset="0"/>
              </a:rPr>
              <a:t>Separable structural element</a:t>
            </a:r>
          </a:p>
          <a:p>
            <a:pPr marL="457200" indent="-2857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itchFamily="34" charset="0"/>
              <a:buChar char="♦"/>
            </a:pPr>
            <a:r>
              <a:rPr lang="en-US" sz="1400" dirty="0">
                <a:cs typeface="Arial" pitchFamily="34" charset="0"/>
              </a:rPr>
              <a:t>Initiation manifolds </a:t>
            </a:r>
          </a:p>
          <a:p>
            <a:pPr marL="457200" indent="-2857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itchFamily="34" charset="0"/>
              <a:buChar char="♦"/>
            </a:pPr>
            <a:r>
              <a:rPr lang="en-US" sz="1400" dirty="0">
                <a:cs typeface="Arial" pitchFamily="34" charset="0"/>
              </a:rPr>
              <a:t>Attachment hardware</a:t>
            </a:r>
          </a:p>
          <a:p>
            <a:endParaRPr lang="en-US" dirty="0"/>
          </a:p>
        </p:txBody>
      </p:sp>
      <p:pic>
        <p:nvPicPr>
          <p:cNvPr id="153604" name="Picture 4" descr="http://www.eba-d.com/images/Frangible_img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1905000"/>
            <a:ext cx="2152650" cy="190500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1815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7400" y="990600"/>
            <a:ext cx="6446520" cy="44881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57400" y="381000"/>
            <a:ext cx="4326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en-US" b="1" dirty="0">
                <a:solidFill>
                  <a:srgbClr val="006699"/>
                </a:solidFill>
                <a:cs typeface="Arial" pitchFamily="34" charset="0"/>
              </a:rPr>
              <a:t>Ariane 4 Fairing Vertical Separation System </a:t>
            </a:r>
            <a:endParaRPr lang="en-US" dirty="0">
              <a:solidFill>
                <a:prstClr val="black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5638800"/>
            <a:ext cx="77724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itchFamily="34" charset="0"/>
              </a:rPr>
              <a:t>Fairing also has base circumference, horizontal shock system (HSS)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itchFamily="34" charset="0"/>
              </a:rPr>
              <a:t>Need method to produce similar shock for system development testing in lab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2608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220">
                <a:solidFill>
                  <a:srgbClr val="1C7293"/>
                </a:solidFill>
                <a:latin typeface="Calibri"/>
                <a:cs typeface="Calibri"/>
              </a:rPr>
              <a:t>PYROTECHNIC SHOCK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27432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1" i="0">
                <a:solidFill>
                  <a:srgbClr val="1B4F8A"/>
                </a:solidFill>
                <a:latin typeface="Calibri"/>
                <a:cs typeface="Calibri"/>
              </a:rPr>
              <a:t>Vibrationdata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>
                <a:solidFill>
                  <a:srgbClr val="12314A"/>
                </a:solidFill>
                <a:latin typeface="Cambria"/>
                <a:cs typeface="Cambria"/>
              </a:rPr>
              <a:t>Payload fairing separation: three frangible joint cuts</a:t>
            </a:r>
          </a:p>
        </p:txBody>
      </p:sp>
      <p:pic>
        <p:nvPicPr>
          <p:cNvPr id="5" name="Picture 4" descr="eefa375b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89888"/>
            <a:ext cx="5577840" cy="39520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5413248"/>
            <a:ext cx="5864942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 dirty="0">
                <a:solidFill>
                  <a:srgbClr val="76808C"/>
                </a:solidFill>
                <a:latin typeface="Calibri"/>
                <a:cs typeface="Calibri"/>
              </a:rPr>
              <a:t>Ariane 5 and the James Webb Space Telescope. Frangible joints make the base cut and the two vertical cuts.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1389888"/>
            <a:ext cx="528523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60">
                <a:solidFill>
                  <a:srgbClr val="1C7293"/>
                </a:solidFill>
                <a:latin typeface="Calibri"/>
                <a:cs typeface="Calibri"/>
              </a:rPr>
              <a:t>WHAT THE PAYLOAD SEES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1751075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47688" y="1737360"/>
            <a:ext cx="5084064" cy="7347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400" b="0" i="1" dirty="0">
                <a:solidFill>
                  <a:srgbClr val="2B2B2B"/>
                </a:solidFill>
                <a:latin typeface="Calibri"/>
                <a:cs typeface="Calibri"/>
              </a:rPr>
              <a:t>Three line sources, not one point source.</a:t>
            </a:r>
            <a:r>
              <a:rPr sz="1400" b="0" i="0" dirty="0">
                <a:solidFill>
                  <a:srgbClr val="2B2B2B"/>
                </a:solidFill>
                <a:latin typeface="Calibri"/>
                <a:cs typeface="Calibri"/>
              </a:rPr>
              <a:t> The base cut is a ring. The two vertical cuts run the full length of the fairing, alongside the payload — so part of the source is never far away.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2866644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47688" y="2852928"/>
            <a:ext cx="5084064" cy="4848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400" b="0" i="1" dirty="0">
                <a:solidFill>
                  <a:srgbClr val="2B2B2B"/>
                </a:solidFill>
                <a:latin typeface="Calibri"/>
                <a:cs typeface="Calibri"/>
              </a:rPr>
              <a:t>Point-source distance rules do not apply directly.</a:t>
            </a:r>
            <a:r>
              <a:rPr sz="1400" b="0" i="0" dirty="0">
                <a:solidFill>
                  <a:srgbClr val="2B2B2B"/>
                </a:solidFill>
                <a:latin typeface="Calibri"/>
                <a:cs typeface="Calibri"/>
              </a:rPr>
              <a:t> NASA Eq. 5.78 and the ESTEC point-source curves were derived for discrete devices.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3570732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47688" y="3557016"/>
            <a:ext cx="5084064" cy="7347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400" b="0" i="1" dirty="0">
                <a:solidFill>
                  <a:srgbClr val="2B2B2B"/>
                </a:solidFill>
                <a:latin typeface="Calibri"/>
                <a:cs typeface="Calibri"/>
              </a:rPr>
              <a:t>Source level</a:t>
            </a:r>
            <a:r>
              <a:rPr sz="1400" b="0" i="0" dirty="0">
                <a:solidFill>
                  <a:srgbClr val="2B2B2B"/>
                </a:solidFill>
                <a:latin typeface="Calibri"/>
                <a:cs typeface="Calibri"/>
              </a:rPr>
              <a:t>, Q = 10 MPE: a 16,000 G plateau above 4200 Hz for a 26 grain/ft frangible joint. Paul reported 100–3000 g at 600–6000 Hz at equipment attach points.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4480559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47688" y="4466844"/>
            <a:ext cx="5084064" cy="4848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400" b="0" i="1" dirty="0">
                <a:solidFill>
                  <a:srgbClr val="2B2B2B"/>
                </a:solidFill>
                <a:latin typeface="Calibri"/>
                <a:cs typeface="Calibri"/>
              </a:rPr>
              <a:t>All three cuts fire together</a:t>
            </a:r>
            <a:r>
              <a:rPr sz="1400" b="0" i="0" dirty="0">
                <a:solidFill>
                  <a:srgbClr val="2B2B2B"/>
                </a:solidFill>
                <a:latin typeface="Calibri"/>
                <a:cs typeface="Calibri"/>
              </a:rPr>
              <a:t>, so the payload sees one combined event rather than three separable ones.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5870448"/>
            <a:ext cx="11274552" cy="548640"/>
          </a:xfrm>
          <a:prstGeom prst="roundRect">
            <a:avLst>
              <a:gd name="adj" fmla="val 9000"/>
            </a:avLst>
          </a:prstGeom>
          <a:solidFill>
            <a:srgbClr val="FBF3E4"/>
          </a:solidFill>
          <a:ln w="15875">
            <a:solidFill>
              <a:srgbClr val="B876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5800" y="5943039"/>
            <a:ext cx="1069848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dirty="0">
                <a:solidFill>
                  <a:srgbClr val="B8761A"/>
                </a:solidFill>
                <a:latin typeface="Calibri"/>
                <a:cs typeface="Calibri"/>
              </a:rPr>
              <a:t>Takeaway</a:t>
            </a:r>
            <a:r>
              <a:rPr sz="1400" b="0" i="0" dirty="0">
                <a:solidFill>
                  <a:srgbClr val="2B2B2B"/>
                </a:solidFill>
                <a:latin typeface="Calibri"/>
                <a:cs typeface="Calibri"/>
              </a:rPr>
              <a:t>   The vertical cuts hold part of the source in the payload’s near field over its whole length — which is why fairing separation is so often a dimensioning shock.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92240"/>
            <a:ext cx="86868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6B7480"/>
                </a:solidFill>
                <a:latin typeface="Calibri"/>
                <a:cs typeface="Calibri"/>
              </a:rPr>
              <a:t>Levels from the Vibrationdata source shock library, Rev 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2608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220">
                <a:solidFill>
                  <a:srgbClr val="1C7293"/>
                </a:solidFill>
                <a:latin typeface="Calibri"/>
                <a:cs typeface="Calibri"/>
              </a:rPr>
              <a:t>PYROTECHNIC SHOCK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27432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1" i="0">
                <a:solidFill>
                  <a:srgbClr val="1B4F8A"/>
                </a:solidFill>
                <a:latin typeface="Calibri"/>
                <a:cs typeface="Calibri"/>
              </a:rPr>
              <a:t>Vibrationdata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>
                <a:solidFill>
                  <a:srgbClr val="12314A"/>
                </a:solidFill>
                <a:latin typeface="Cambria"/>
                <a:cs typeface="Cambria"/>
              </a:rPr>
              <a:t>How a frangible joint severs the shell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389888"/>
            <a:ext cx="56692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60">
                <a:solidFill>
                  <a:srgbClr val="1C7293"/>
                </a:solidFill>
                <a:latin typeface="Calibri"/>
                <a:cs typeface="Calibri"/>
              </a:rPr>
              <a:t>TWO JOINT TYPES IN SERVICE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737360"/>
            <a:ext cx="5669280" cy="329184"/>
          </a:xfrm>
          <a:prstGeom prst="rect">
            <a:avLst/>
          </a:prstGeom>
          <a:solidFill>
            <a:srgbClr val="1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805940"/>
            <a:ext cx="12344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Calibri"/>
                <a:cs typeface="Calibri"/>
              </a:rPr>
              <a:t>Type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1805940"/>
            <a:ext cx="40690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Calibri"/>
                <a:cs typeface="Calibri"/>
              </a:rPr>
              <a:t>Mechanism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899562"/>
            <a:ext cx="5669280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2194560"/>
            <a:ext cx="123444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 dirty="0">
                <a:solidFill>
                  <a:srgbClr val="1B4F8A"/>
                </a:solidFill>
                <a:latin typeface="Calibri"/>
                <a:cs typeface="Calibri"/>
              </a:rPr>
              <a:t>MDF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5960" y="2176272"/>
            <a:ext cx="4069080" cy="6712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Mild detonating fuse: an RDX or HMX core in a lead sheath. Explosive pressure bends the notched shell outward until it fractures at the </a:t>
            </a:r>
            <a:r>
              <a:rPr sz="1300" b="0" i="0" dirty="0" err="1">
                <a:solidFill>
                  <a:srgbClr val="2B2B2B"/>
                </a:solidFill>
                <a:latin typeface="Calibri"/>
                <a:cs typeface="Calibri"/>
              </a:rPr>
              <a:t>centre</a:t>
            </a: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 notch.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907791"/>
            <a:ext cx="5669280" cy="841248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57200" y="3740810"/>
            <a:ext cx="5669280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8640" y="3035808"/>
            <a:ext cx="123444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 dirty="0">
                <a:solidFill>
                  <a:srgbClr val="1B4F8A"/>
                </a:solidFill>
                <a:latin typeface="Calibri"/>
                <a:cs typeface="Calibri"/>
              </a:rPr>
              <a:t>FLSC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5960" y="3017520"/>
            <a:ext cx="4069080" cy="6712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Flexible linear shaped charge, chevron cross-section. The lead casing collapses into a jet near 10,000 ft/s that cuts the shell; stagnation pressure of order 8×10⁶ psi.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963923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3950207"/>
            <a:ext cx="5468112" cy="4501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Detonation propagates near </a:t>
            </a:r>
            <a:r>
              <a:rPr sz="1300" b="0" i="1" dirty="0">
                <a:solidFill>
                  <a:srgbClr val="2B2B2B"/>
                </a:solidFill>
                <a:latin typeface="Calibri"/>
                <a:cs typeface="Calibri"/>
              </a:rPr>
              <a:t>25,000 ft/s</a:t>
            </a: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, so an entire cut is severed in far less than a millisecond.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4462271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4448555"/>
            <a:ext cx="5468112" cy="4501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A single initiation point runs the whole joint. Redundant initiators add reliability without adding charge.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166359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5152644"/>
            <a:ext cx="5468112" cy="4501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Preferred over explosive bolts and pin-pullers: continuous, lightweight and structurally efficient.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47104" y="1304910"/>
            <a:ext cx="528523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60">
                <a:solidFill>
                  <a:srgbClr val="1C7293"/>
                </a:solidFill>
                <a:latin typeface="Calibri"/>
                <a:cs typeface="Calibri"/>
              </a:rPr>
              <a:t>CONSEQUENCES FOR TEST AND MEASUREMENT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2207237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47688" y="2193522"/>
            <a:ext cx="5084064" cy="6821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300" b="0" i="1" dirty="0">
                <a:solidFill>
                  <a:srgbClr val="2B2B2B"/>
                </a:solidFill>
                <a:latin typeface="Calibri"/>
                <a:cs typeface="Calibri"/>
              </a:rPr>
              <a:t>Near-zero net velocity change.</a:t>
            </a: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 Most shock machines produce a pulse with a large velocity change, so a classical pulse is a poor substitute — it over-tests the low-frequency modes and under-tests the high.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3095243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47688" y="3081527"/>
            <a:ext cx="5084064" cy="6821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300" b="0" i="1" dirty="0">
                <a:solidFill>
                  <a:srgbClr val="2B2B2B"/>
                </a:solidFill>
                <a:latin typeface="Calibri"/>
                <a:cs typeface="Calibri"/>
              </a:rPr>
              <a:t>Response varies sharply point to point.</a:t>
            </a: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 A rigid shock table forces the same motion at every attachment, which the real separation never does. Paul warned this can over-test "by some large, unknown factor."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46520" y="3982211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47688" y="3968496"/>
            <a:ext cx="5084064" cy="6821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300" b="0" i="1" dirty="0">
                <a:solidFill>
                  <a:srgbClr val="2B2B2B"/>
                </a:solidFill>
                <a:latin typeface="Calibri"/>
                <a:cs typeface="Calibri"/>
              </a:rPr>
              <a:t>Zero shift corrupts the record.</a:t>
            </a: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 A sudden offset in the baseline decaying over roughly 100 </a:t>
            </a:r>
            <a:r>
              <a:rPr sz="1300" b="0" i="0" dirty="0" err="1">
                <a:solidFill>
                  <a:srgbClr val="2B2B2B"/>
                </a:solidFill>
                <a:latin typeface="Calibri"/>
                <a:cs typeface="Calibri"/>
              </a:rPr>
              <a:t>ms</a:t>
            </a: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 was a recurring cause of lost data; piezoelectric designs reduced it but did not eliminate it.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4892040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7688" y="4878324"/>
            <a:ext cx="5084064" cy="6821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300" b="0" i="1" dirty="0">
                <a:solidFill>
                  <a:srgbClr val="2B2B2B"/>
                </a:solidFill>
                <a:latin typeface="Calibri"/>
                <a:cs typeface="Calibri"/>
              </a:rPr>
              <a:t>Failures are local.</a:t>
            </a: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 A relay a few inches from a separation joint tripped during ground test; a solid-state device fixed it. Proximity, not overall level, decided the outcome.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" y="5870448"/>
            <a:ext cx="11274552" cy="548640"/>
          </a:xfrm>
          <a:prstGeom prst="roundRect">
            <a:avLst>
              <a:gd name="adj" fmla="val 9000"/>
            </a:avLst>
          </a:prstGeom>
          <a:solidFill>
            <a:srgbClr val="FBF3E4"/>
          </a:solidFill>
          <a:ln w="15875">
            <a:solidFill>
              <a:srgbClr val="B876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31520" y="6016752"/>
            <a:ext cx="1069848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 dirty="0">
                <a:solidFill>
                  <a:srgbClr val="B8761A"/>
                </a:solidFill>
                <a:latin typeface="Calibri"/>
                <a:cs typeface="Calibri"/>
              </a:rPr>
              <a:t>Takeaway</a:t>
            </a: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   High acceleration at high frequency with almost no velocity change — the signature that makes </a:t>
            </a:r>
            <a:r>
              <a:rPr sz="1300" b="0" i="0" dirty="0" err="1">
                <a:solidFill>
                  <a:srgbClr val="2B2B2B"/>
                </a:solidFill>
                <a:latin typeface="Calibri"/>
                <a:cs typeface="Calibri"/>
              </a:rPr>
              <a:t>pyroshock</a:t>
            </a:r>
            <a:r>
              <a:rPr sz="1300" b="0" i="0" dirty="0">
                <a:solidFill>
                  <a:srgbClr val="2B2B2B"/>
                </a:solidFill>
                <a:latin typeface="Calibri"/>
                <a:cs typeface="Calibri"/>
              </a:rPr>
              <a:t> hard to simulate and easy to mis-measure.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CB0D68-C829-6ED4-E521-65B75C83A7BC}"/>
              </a:ext>
            </a:extLst>
          </p:cNvPr>
          <p:cNvSpPr txBox="1"/>
          <p:nvPr/>
        </p:nvSpPr>
        <p:spPr>
          <a:xfrm>
            <a:off x="6647688" y="1640021"/>
            <a:ext cx="4300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1" dirty="0">
                <a:solidFill>
                  <a:srgbClr val="6B7480"/>
                </a:solidFill>
                <a:latin typeface="Calibri"/>
                <a:cs typeface="Calibri"/>
              </a:rPr>
              <a:t>V. R. Paul, "Mechanical Shock from Frangible Joints," Shock &amp; Vibration Bulletin, Part 4, 1962 (Lockheed Missiles &amp; Space Co.).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81199" y="569786"/>
            <a:ext cx="5610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Clamp Band with Pyrotechnic-Bolt Cutters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9800" y="1524002"/>
            <a:ext cx="7086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" dirty="0"/>
          </a:p>
          <a:p>
            <a:endParaRPr lang="en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 descr="A close-up of a device&#10;&#10;Description automatically generated with low confidence">
            <a:extLst>
              <a:ext uri="{FF2B5EF4-FFF2-40B4-BE49-F238E27FC236}">
                <a16:creationId xmlns:a16="http://schemas.microsoft.com/office/drawing/2014/main" id="{DEE00717-8636-1B61-3B48-D278A3B693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381" y="1390047"/>
            <a:ext cx="5943600" cy="34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BB9EB2-3BF9-300A-853E-9E39B8ACC91D}"/>
              </a:ext>
            </a:extLst>
          </p:cNvPr>
          <p:cNvSpPr txBox="1"/>
          <p:nvPr/>
        </p:nvSpPr>
        <p:spPr>
          <a:xfrm>
            <a:off x="2552700" y="5293579"/>
            <a:ext cx="708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pyrotechnic bolt-cutter uses an explosive charge to drive a chisel blade to cut the band segments’ connecting bolt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cutters produce some shock energy, but much of the shock is due to the sudden release of strain energy in the preloaded clamp band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action can excite a ring mode in the radial axis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8537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C1FA8E8A-46D8-4C0D-9BDA-0041AA402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0553" y="358317"/>
            <a:ext cx="2130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+mn-cs"/>
              </a:rPr>
              <a:t>Vibrationdata</a:t>
            </a:r>
            <a:endParaRPr lang="en-US" sz="24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59112E4-6E1A-4108-81E8-E129F56AAD2F}"/>
              </a:ext>
            </a:extLst>
          </p:cNvPr>
          <p:cNvCxnSpPr/>
          <p:nvPr/>
        </p:nvCxnSpPr>
        <p:spPr>
          <a:xfrm>
            <a:off x="442856" y="1047184"/>
            <a:ext cx="11306287" cy="0"/>
          </a:xfrm>
          <a:prstGeom prst="line">
            <a:avLst/>
          </a:prstGeom>
          <a:ln w="31750"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82A3226-26FA-4E83-9E41-2A407E9C2938}"/>
              </a:ext>
            </a:extLst>
          </p:cNvPr>
          <p:cNvSpPr txBox="1"/>
          <p:nvPr/>
        </p:nvSpPr>
        <p:spPr>
          <a:xfrm>
            <a:off x="442856" y="481427"/>
            <a:ext cx="64503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6699"/>
                </a:solidFill>
              </a:rPr>
              <a:t>Ring Frequency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70415-A4B7-475F-852A-034283AFF10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" y="1503146"/>
            <a:ext cx="5743575" cy="2343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7BDE617-894C-4765-AB72-709AC7EFF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377276"/>
              </p:ext>
            </p:extLst>
          </p:nvPr>
        </p:nvGraphicFramePr>
        <p:xfrm>
          <a:off x="2100262" y="4755998"/>
          <a:ext cx="790336" cy="494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60113" imgH="431613" progId="Equation.DSMT4">
                  <p:embed/>
                </p:oleObj>
              </mc:Choice>
              <mc:Fallback>
                <p:oleObj name="Equation" r:id="rId3" imgW="660113" imgH="431613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C7BDE617-894C-4765-AB72-709AC7EFFC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0262" y="4755998"/>
                        <a:ext cx="790336" cy="4944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0C81214-2CFE-4AA0-A758-CD418C3B1265}"/>
              </a:ext>
            </a:extLst>
          </p:cNvPr>
          <p:cNvSpPr txBox="1"/>
          <p:nvPr/>
        </p:nvSpPr>
        <p:spPr>
          <a:xfrm>
            <a:off x="6893169" y="1284777"/>
            <a:ext cx="4855974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Consider a thin ring with a rectangular cross section and with completely free boundary conditions</a:t>
            </a:r>
          </a:p>
          <a:p>
            <a:pPr marL="285750" indent="-285750">
              <a:spcBef>
                <a:spcPts val="600"/>
              </a:spcBef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The ring frequency corresponds to the mode in which all points move radially outward together and then radially inward together  </a:t>
            </a:r>
          </a:p>
          <a:p>
            <a:pPr marL="285750" indent="-285750">
              <a:spcBef>
                <a:spcPts val="600"/>
              </a:spcBef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This is the first extension mode, analogous to a longitudinal mode in a rod</a:t>
            </a:r>
          </a:p>
          <a:p>
            <a:pPr marL="285750" indent="-285750">
              <a:spcBef>
                <a:spcPts val="600"/>
              </a:spcBef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The ring frequency is the frequency at which the longitudinal wavelength in the skin material is equal to the vehicle circumference</a:t>
            </a:r>
          </a:p>
          <a:p>
            <a:pPr marL="285750" indent="-285750">
              <a:spcBef>
                <a:spcPts val="600"/>
              </a:spcBef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The ring frequency is an idealized concept for a cylindrical shell</a:t>
            </a:r>
          </a:p>
          <a:p>
            <a:pPr marL="285750" indent="-285750">
              <a:spcBef>
                <a:spcPts val="600"/>
              </a:spcBef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/>
              <a:t>In practice, cylindrical shells tend to have a high modal density near the ring frequency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EB3155-FA56-4EDD-8495-5832840C49D0}"/>
              </a:ext>
            </a:extLst>
          </p:cNvPr>
          <p:cNvSpPr txBox="1"/>
          <p:nvPr/>
        </p:nvSpPr>
        <p:spPr>
          <a:xfrm>
            <a:off x="771525" y="4214813"/>
            <a:ext cx="4629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ring frequency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 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00" dirty="0"/>
              <a:t>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D13DFE-A923-4543-815C-226EF1E97A82}"/>
              </a:ext>
            </a:extLst>
          </p:cNvPr>
          <p:cNvSpPr txBox="1"/>
          <p:nvPr/>
        </p:nvSpPr>
        <p:spPr>
          <a:xfrm>
            <a:off x="1133474" y="5706251"/>
            <a:ext cx="46291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400" dirty="0"/>
              <a:t>  is longitudinal wave speed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dirty="0"/>
              <a:t>     is diameter</a:t>
            </a:r>
          </a:p>
        </p:txBody>
      </p:sp>
    </p:spTree>
    <p:extLst>
      <p:ext uri="{BB962C8B-B14F-4D97-AF65-F5344CB8AC3E}">
        <p14:creationId xmlns:p14="http://schemas.microsoft.com/office/powerpoint/2010/main" val="1640266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2608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220">
                <a:solidFill>
                  <a:srgbClr val="1C7293"/>
                </a:solidFill>
                <a:latin typeface="Calibri"/>
                <a:cs typeface="Calibri"/>
              </a:rPr>
              <a:t>PYROTECHNIC SHOCK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27432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1" i="0">
                <a:solidFill>
                  <a:srgbClr val="1B4F8A"/>
                </a:solidFill>
                <a:latin typeface="Calibri"/>
                <a:cs typeface="Calibri"/>
              </a:rPr>
              <a:t>Vibrationdata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12314A"/>
                </a:solidFill>
                <a:latin typeface="Cambria"/>
                <a:cs typeface="Cambria"/>
              </a:rPr>
              <a:t>Predicting pyroshock: the empirical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55664"/>
            <a:ext cx="121615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0" i="0">
                <a:solidFill>
                  <a:srgbClr val="6B7480"/>
                </a:solidFill>
                <a:latin typeface="Calibri"/>
                <a:cs typeface="Calibri"/>
              </a:rPr>
              <a:t>2 /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389888"/>
            <a:ext cx="576072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spc="160" dirty="0">
                <a:solidFill>
                  <a:srgbClr val="1C7293"/>
                </a:solidFill>
                <a:latin typeface="Calibri"/>
                <a:cs typeface="Calibri"/>
              </a:rPr>
              <a:t>THE FOUR-STEP CONSTRUCTION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732787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719072"/>
            <a:ext cx="5559552" cy="460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Start with the source SRS.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Published source levels are measured 0.10–0.13 m (4–5 in.) from the device.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400300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386584"/>
            <a:ext cx="5559552" cy="460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Attenuate for distance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along the shock path — not straight-line distance. The whole spectrum comes down.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067812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3054096"/>
            <a:ext cx="5559552" cy="2233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Attenuate for joints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in the path. This reduces the plateau only, not the ramp</a:t>
            </a:r>
            <a:r>
              <a:rPr sz="1250" b="0" i="0" dirty="0">
                <a:solidFill>
                  <a:srgbClr val="2B2B2B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538728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3525012"/>
            <a:ext cx="5559552" cy="2233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Apply isolator effects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if present, then margin to reach the test level.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087368"/>
            <a:ext cx="576072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1" dirty="0">
                <a:solidFill>
                  <a:srgbClr val="76808C"/>
                </a:solidFill>
                <a:latin typeface="Calibri"/>
                <a:cs typeface="Calibri"/>
              </a:rPr>
              <a:t>The distinction in step 3 is the one most often missed: a joint clips the high-frequency plateau and leaves the low-frequency ramp essentially untouched.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1389888"/>
            <a:ext cx="5285232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spc="160" dirty="0">
                <a:solidFill>
                  <a:srgbClr val="1C7293"/>
                </a:solidFill>
                <a:latin typeface="Calibri"/>
                <a:cs typeface="Calibri"/>
              </a:rPr>
              <a:t>PRIMARY REFERENCES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46520" y="1700784"/>
            <a:ext cx="5285231" cy="310896"/>
          </a:xfrm>
          <a:prstGeom prst="rect">
            <a:avLst/>
          </a:prstGeom>
          <a:solidFill>
            <a:srgbClr val="1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37959" y="1760220"/>
            <a:ext cx="2148839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  <a:cs typeface="Calibri"/>
              </a:rPr>
              <a:t>Document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69680" y="1760220"/>
            <a:ext cx="277063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  <a:cs typeface="Calibri"/>
              </a:rPr>
              <a:t>Contribution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46520" y="2300630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37959" y="2061972"/>
            <a:ext cx="214883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NASA-HDBK-7005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69680" y="2061972"/>
            <a:ext cx="277063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Eq. 5.78 distance rule; method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46520" y="2308860"/>
            <a:ext cx="5285231" cy="29718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46520" y="2597810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37959" y="2359152"/>
            <a:ext cx="214883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§5.3.2, 5.3.4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0" y="2359152"/>
            <a:ext cx="277063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40% per joint, max 3 joints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46520" y="2894990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37959" y="2656332"/>
            <a:ext cx="214883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ECSS-E-HB-32-25A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69680" y="2656332"/>
            <a:ext cx="277063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ESTEC point-source and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46520" y="2903220"/>
            <a:ext cx="5285231" cy="29718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446520" y="3192170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537959" y="2953512"/>
            <a:ext cx="214883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§8.3.1, 8.3.2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69680" y="2953512"/>
            <a:ext cx="277063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clampband attenuation rules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46520" y="3489350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537959" y="3250692"/>
            <a:ext cx="214883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MIL-STD-810F M517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69680" y="3250692"/>
            <a:ext cx="277063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Original distance curves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46520" y="3497580"/>
            <a:ext cx="5285231" cy="29718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446520" y="3786530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537959" y="3547872"/>
            <a:ext cx="214883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Martin Marietta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869680" y="3547872"/>
            <a:ext cx="277063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Source of the four-step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46520" y="4083710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537959" y="3845052"/>
            <a:ext cx="214883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pyroshock guide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69680" y="3845052"/>
            <a:ext cx="277063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construction and curves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446520" y="4091940"/>
            <a:ext cx="5285231" cy="29718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6446520" y="4380890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537959" y="4142232"/>
            <a:ext cx="214883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Vibrationdata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869680" y="4142232"/>
            <a:ext cx="277063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Source shock library, Rev 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46520" y="4407408"/>
            <a:ext cx="5285232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1" dirty="0">
                <a:solidFill>
                  <a:srgbClr val="76808C"/>
                </a:solidFill>
                <a:latin typeface="Calibri"/>
                <a:cs typeface="Calibri"/>
              </a:rPr>
              <a:t>Accuracy caveat from NASA-HDBK-7005: empirical predictions "may be in error by an order of magnitude at some frequencies." Update with measurement as soon as data exist.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57200" y="5815584"/>
            <a:ext cx="11274552" cy="548640"/>
          </a:xfrm>
          <a:prstGeom prst="roundRect">
            <a:avLst>
              <a:gd name="adj" fmla="val 9000"/>
            </a:avLst>
          </a:prstGeom>
          <a:solidFill>
            <a:srgbClr val="FBF3E4"/>
          </a:solidFill>
          <a:ln w="15875">
            <a:solidFill>
              <a:srgbClr val="B876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1520" y="5961888"/>
            <a:ext cx="1069848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dirty="0">
                <a:solidFill>
                  <a:srgbClr val="B8761A"/>
                </a:solidFill>
                <a:latin typeface="Calibri"/>
                <a:cs typeface="Calibri"/>
              </a:rPr>
              <a:t>Takeaway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  Source level, path distance and joint count — three numbers, applied in that order, give a first-cut component environment.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2608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220">
                <a:solidFill>
                  <a:srgbClr val="1C7293"/>
                </a:solidFill>
                <a:latin typeface="Calibri"/>
                <a:cs typeface="Calibri"/>
              </a:rPr>
              <a:t>SOURCE SHOCK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27432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1" i="0">
                <a:solidFill>
                  <a:srgbClr val="1B4F8A"/>
                </a:solidFill>
                <a:latin typeface="Calibri"/>
                <a:cs typeface="Calibri"/>
              </a:rPr>
              <a:t>Vibrationdata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12314A"/>
                </a:solidFill>
                <a:latin typeface="Cambria"/>
                <a:cs typeface="Cambria"/>
              </a:rPr>
              <a:t>Source levels depend on the device, not the vehicle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55664"/>
            <a:ext cx="121615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0" i="0">
                <a:solidFill>
                  <a:srgbClr val="6B7480"/>
                </a:solidFill>
                <a:latin typeface="Calibri"/>
                <a:cs typeface="Calibri"/>
              </a:rPr>
              <a:t>3 / 9</a:t>
            </a:r>
          </a:p>
        </p:txBody>
      </p:sp>
      <p:pic>
        <p:nvPicPr>
          <p:cNvPr id="6" name="Picture 5" descr="fig_sour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89888"/>
            <a:ext cx="5760720" cy="3840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46520" y="1389888"/>
            <a:ext cx="528523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60">
                <a:solidFill>
                  <a:srgbClr val="1C7293"/>
                </a:solidFill>
                <a:latin typeface="Calibri"/>
                <a:cs typeface="Calibri"/>
              </a:rPr>
              <a:t>REPRESENTATIVE SOURCE LEVELS, Q = 10, MPE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46520" y="1700784"/>
            <a:ext cx="5285232" cy="310896"/>
          </a:xfrm>
          <a:prstGeom prst="rect">
            <a:avLst/>
          </a:prstGeom>
          <a:solidFill>
            <a:srgbClr val="1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59" y="1760220"/>
            <a:ext cx="2514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  <a:cs typeface="Calibri"/>
              </a:rPr>
              <a:t>Device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0" y="1760220"/>
            <a:ext cx="1143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  <a:cs typeface="Calibri"/>
              </a:rPr>
              <a:t>Plateau (G)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61319" y="1760220"/>
            <a:ext cx="107899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  <a:cs typeface="Calibri"/>
              </a:rPr>
              <a:t>Knee (Hz)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46520" y="2300630"/>
            <a:ext cx="5285232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7959" y="2061972"/>
            <a:ext cx="25146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LSC 90 grain/ft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5440" y="2061972"/>
            <a:ext cx="11430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188,600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61319" y="2061972"/>
            <a:ext cx="10789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8000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46520" y="2308860"/>
            <a:ext cx="5285232" cy="29718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46520" y="2597810"/>
            <a:ext cx="5285232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37959" y="2359152"/>
            <a:ext cx="25146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LSC 25 grain/ft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5440" y="2359152"/>
            <a:ext cx="11430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50,000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19" y="2359152"/>
            <a:ext cx="10789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4000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46520" y="2894990"/>
            <a:ext cx="5285232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37959" y="2656332"/>
            <a:ext cx="25146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LSC 12.5 grain/ft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2656332"/>
            <a:ext cx="11430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30,000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61319" y="2656332"/>
            <a:ext cx="10789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2400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46520" y="2903220"/>
            <a:ext cx="5285232" cy="29718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46520" y="3192170"/>
            <a:ext cx="5285232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537959" y="2953512"/>
            <a:ext cx="25146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Frangible joint 26 gr/ft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5440" y="2953512"/>
            <a:ext cx="11430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16,000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61319" y="2953512"/>
            <a:ext cx="10789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4200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46520" y="3489350"/>
            <a:ext cx="5285232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37959" y="3250692"/>
            <a:ext cx="25146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SRB frangible nut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35440" y="3250692"/>
            <a:ext cx="11430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15,000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61319" y="3250692"/>
            <a:ext cx="10789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4000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46520" y="3497580"/>
            <a:ext cx="5285232" cy="29718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446520" y="3786530"/>
            <a:ext cx="5285232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537959" y="3547872"/>
            <a:ext cx="25146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V-band, 72 in. dia.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35440" y="3547872"/>
            <a:ext cx="11430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4400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61319" y="3547872"/>
            <a:ext cx="10789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1700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46520" y="4083710"/>
            <a:ext cx="5285232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537959" y="3845052"/>
            <a:ext cx="25146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V-band, ≤ 48 in. dia.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235440" y="3845052"/>
            <a:ext cx="11430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1950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561319" y="3845052"/>
            <a:ext cx="10789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3000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46520" y="4091940"/>
            <a:ext cx="5285232" cy="29718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6446520" y="4380890"/>
            <a:ext cx="5285232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537959" y="4142232"/>
            <a:ext cx="25146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SAAB separation system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235440" y="4142232"/>
            <a:ext cx="11430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1950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561319" y="4142232"/>
            <a:ext cx="10789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1690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46520" y="4475988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647688" y="4462272"/>
            <a:ext cx="5084064" cy="460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Linear shaped charge spans </a:t>
            </a: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two orders of magnitude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by charge weight alone — device selection dominates everything downstream.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46520" y="5143499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647688" y="5129783"/>
            <a:ext cx="5084064" cy="2233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Levels are MPE. Qualification is typically </a:t>
            </a: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MPE + 6 </a:t>
            </a:r>
            <a:r>
              <a:rPr sz="1350" b="0" i="1" dirty="0" err="1">
                <a:solidFill>
                  <a:srgbClr val="2B2B2B"/>
                </a:solidFill>
                <a:latin typeface="Calibri"/>
                <a:cs typeface="Calibri"/>
              </a:rPr>
              <a:t>dB</a:t>
            </a:r>
            <a:r>
              <a:rPr sz="1150" b="0" i="0" dirty="0" err="1">
                <a:solidFill>
                  <a:srgbClr val="2B2B2B"/>
                </a:solidFill>
                <a:latin typeface="Calibri"/>
                <a:cs typeface="Calibri"/>
              </a:rPr>
              <a:t>.</a:t>
            </a:r>
            <a:endParaRPr sz="1150" b="0" i="0" dirty="0">
              <a:solidFill>
                <a:srgbClr val="2B2B2B"/>
              </a:solidFill>
              <a:latin typeface="Calibri"/>
              <a:cs typeface="Calibri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457200" y="5815584"/>
            <a:ext cx="11274552" cy="548640"/>
          </a:xfrm>
          <a:prstGeom prst="roundRect">
            <a:avLst>
              <a:gd name="adj" fmla="val 9000"/>
            </a:avLst>
          </a:prstGeom>
          <a:solidFill>
            <a:srgbClr val="FBF3E4"/>
          </a:solidFill>
          <a:ln w="15875">
            <a:solidFill>
              <a:srgbClr val="B876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731520" y="5961888"/>
            <a:ext cx="1069848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dirty="0">
                <a:solidFill>
                  <a:srgbClr val="B8761A"/>
                </a:solidFill>
                <a:latin typeface="Calibri"/>
                <a:cs typeface="Calibri"/>
              </a:rPr>
              <a:t>Takeaway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  A 90 grain/ft LSC and a small V-band differ by a factor near 100 at the plateau — quote the device, never just "</a:t>
            </a:r>
            <a:r>
              <a:rPr sz="1350" b="0" i="0" dirty="0" err="1">
                <a:solidFill>
                  <a:srgbClr val="2B2B2B"/>
                </a:solidFill>
                <a:latin typeface="Calibri"/>
                <a:cs typeface="Calibri"/>
              </a:rPr>
              <a:t>pyroshock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."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2608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220">
                <a:solidFill>
                  <a:srgbClr val="1C7293"/>
                </a:solidFill>
                <a:latin typeface="Calibri"/>
                <a:cs typeface="Calibri"/>
              </a:rPr>
              <a:t>DISTANCE ATTENUATION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27432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1" i="0">
                <a:solidFill>
                  <a:srgbClr val="1B4F8A"/>
                </a:solidFill>
                <a:latin typeface="Calibri"/>
                <a:cs typeface="Calibri"/>
              </a:rPr>
              <a:t>Vibrationdata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 i="0">
                <a:solidFill>
                  <a:srgbClr val="12314A"/>
                </a:solidFill>
                <a:latin typeface="Cambria"/>
                <a:cs typeface="Cambria"/>
              </a:rPr>
              <a:t>Distance: the plateau and the ramp decay differently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55664"/>
            <a:ext cx="121615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0" i="0">
                <a:solidFill>
                  <a:srgbClr val="6B7480"/>
                </a:solidFill>
                <a:latin typeface="Calibri"/>
                <a:cs typeface="Calibri"/>
              </a:rPr>
              <a:t>4 / 9</a:t>
            </a:r>
          </a:p>
        </p:txBody>
      </p:sp>
      <p:pic>
        <p:nvPicPr>
          <p:cNvPr id="6" name="Picture 5" descr="fig_dista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89888"/>
            <a:ext cx="5760720" cy="3840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46520" y="1389888"/>
            <a:ext cx="528523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60">
                <a:solidFill>
                  <a:srgbClr val="1C7293"/>
                </a:solidFill>
                <a:latin typeface="Calibri"/>
                <a:cs typeface="Calibri"/>
              </a:rPr>
              <a:t>ESTEC POINT-SOURCE RULE  (ECSS §8.3.1)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1700784"/>
            <a:ext cx="528523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76808C"/>
                </a:solidFill>
                <a:latin typeface="Calibri"/>
                <a:cs typeface="Calibri"/>
              </a:rPr>
              <a:t>Percent of source value remaining, d in metres: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0" y="2011680"/>
            <a:ext cx="528523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62B1F"/>
                </a:solidFill>
                <a:latin typeface="Calibri"/>
                <a:cs typeface="Calibri"/>
              </a:rPr>
              <a:t>peak:  </a:t>
            </a:r>
            <a:r>
              <a:rPr sz="1200" b="1" i="0">
                <a:solidFill>
                  <a:srgbClr val="12314A"/>
                </a:solidFill>
                <a:latin typeface="Calibri"/>
                <a:cs typeface="Calibri"/>
              </a:rPr>
              <a:t>4.3d</a:t>
            </a:r>
            <a:r>
              <a:rPr sz="1200" b="1" i="0" baseline="30000">
                <a:solidFill>
                  <a:srgbClr val="12314A"/>
                </a:solidFill>
                <a:latin typeface="Calibri"/>
                <a:cs typeface="Calibri"/>
              </a:rPr>
              <a:t>4</a:t>
            </a:r>
            <a:r>
              <a:rPr sz="1200" b="1" i="0">
                <a:solidFill>
                  <a:srgbClr val="12314A"/>
                </a:solidFill>
                <a:latin typeface="Calibri"/>
                <a:cs typeface="Calibri"/>
              </a:rPr>
              <a:t> − 32.5d</a:t>
            </a:r>
            <a:r>
              <a:rPr sz="1200" b="1" i="0" baseline="30000">
                <a:solidFill>
                  <a:srgbClr val="12314A"/>
                </a:solidFill>
                <a:latin typeface="Calibri"/>
                <a:cs typeface="Calibri"/>
              </a:rPr>
              <a:t>3</a:t>
            </a:r>
            <a:r>
              <a:rPr sz="1200" b="1" i="0">
                <a:solidFill>
                  <a:srgbClr val="12314A"/>
                </a:solidFill>
                <a:latin typeface="Calibri"/>
                <a:cs typeface="Calibri"/>
              </a:rPr>
              <a:t> + 96.9d</a:t>
            </a:r>
            <a:r>
              <a:rPr sz="1200" b="1" i="0" baseline="30000">
                <a:solidFill>
                  <a:srgbClr val="12314A"/>
                </a:solidFill>
                <a:latin typeface="Calibri"/>
                <a:cs typeface="Calibri"/>
              </a:rPr>
              <a:t>2</a:t>
            </a:r>
            <a:r>
              <a:rPr sz="1200" b="1" i="0">
                <a:solidFill>
                  <a:srgbClr val="12314A"/>
                </a:solidFill>
                <a:latin typeface="Calibri"/>
                <a:cs typeface="Calibri"/>
              </a:rPr>
              <a:t> − 146.7d + 119.9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2322576"/>
            <a:ext cx="528523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1B4F8A"/>
                </a:solidFill>
                <a:latin typeface="Calibri"/>
                <a:cs typeface="Calibri"/>
              </a:rPr>
              <a:t>ramp:  </a:t>
            </a:r>
            <a:r>
              <a:rPr sz="1200" b="1" i="0">
                <a:solidFill>
                  <a:srgbClr val="12314A"/>
                </a:solidFill>
                <a:latin typeface="Calibri"/>
                <a:cs typeface="Calibri"/>
              </a:rPr>
              <a:t>0.98d</a:t>
            </a:r>
            <a:r>
              <a:rPr sz="1200" b="1" i="0" baseline="30000">
                <a:solidFill>
                  <a:srgbClr val="12314A"/>
                </a:solidFill>
                <a:latin typeface="Calibri"/>
                <a:cs typeface="Calibri"/>
              </a:rPr>
              <a:t>4</a:t>
            </a:r>
            <a:r>
              <a:rPr sz="1200" b="1" i="0">
                <a:solidFill>
                  <a:srgbClr val="12314A"/>
                </a:solidFill>
                <a:latin typeface="Calibri"/>
                <a:cs typeface="Calibri"/>
              </a:rPr>
              <a:t> − 12d</a:t>
            </a:r>
            <a:r>
              <a:rPr sz="1200" b="1" i="0" baseline="30000">
                <a:solidFill>
                  <a:srgbClr val="12314A"/>
                </a:solidFill>
                <a:latin typeface="Calibri"/>
                <a:cs typeface="Calibri"/>
              </a:rPr>
              <a:t>3</a:t>
            </a:r>
            <a:r>
              <a:rPr sz="1200" b="1" i="0">
                <a:solidFill>
                  <a:srgbClr val="12314A"/>
                </a:solidFill>
                <a:latin typeface="Calibri"/>
                <a:cs typeface="Calibri"/>
              </a:rPr>
              <a:t> + 58.3d</a:t>
            </a:r>
            <a:r>
              <a:rPr sz="1200" b="1" i="0" baseline="30000">
                <a:solidFill>
                  <a:srgbClr val="12314A"/>
                </a:solidFill>
                <a:latin typeface="Calibri"/>
                <a:cs typeface="Calibri"/>
              </a:rPr>
              <a:t>2</a:t>
            </a:r>
            <a:r>
              <a:rPr sz="1200" b="1" i="0">
                <a:solidFill>
                  <a:srgbClr val="12314A"/>
                </a:solidFill>
                <a:latin typeface="Calibri"/>
                <a:cs typeface="Calibri"/>
              </a:rPr>
              <a:t> − 130.4d + 133.5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738628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47688" y="2724912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Both are capped at 100%. The polynomials reach 100% at </a:t>
            </a:r>
            <a:r>
              <a:rPr sz="1150" b="0" i="1">
                <a:solidFill>
                  <a:srgbClr val="2B2B2B"/>
                </a:solidFill>
                <a:latin typeface="Calibri"/>
                <a:cs typeface="Calibri"/>
              </a:rPr>
              <a:t>d = 0.15 m</a:t>
            </a: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 (peak) and </a:t>
            </a:r>
            <a:r>
              <a:rPr sz="1150" b="0" i="1">
                <a:solidFill>
                  <a:srgbClr val="2B2B2B"/>
                </a:solidFill>
                <a:latin typeface="Calibri"/>
                <a:cs typeface="Calibri"/>
              </a:rPr>
              <a:t>d = 0.30 m</a:t>
            </a: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 (ramp) — the caps are not arbitrary.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3406140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47688" y="3392424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Distance is measured </a:t>
            </a:r>
            <a:r>
              <a:rPr sz="1150" b="0" i="1">
                <a:solidFill>
                  <a:srgbClr val="2B2B2B"/>
                </a:solidFill>
                <a:latin typeface="Calibri"/>
                <a:cs typeface="Calibri"/>
              </a:rPr>
              <a:t>along the load path</a:t>
            </a: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, not point to point.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3877055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47688" y="3863339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ECSS advises no shock-sensitive equipment within </a:t>
            </a:r>
            <a:r>
              <a:rPr sz="1150" b="0" i="1">
                <a:solidFill>
                  <a:srgbClr val="2B2B2B"/>
                </a:solidFill>
                <a:latin typeface="Calibri"/>
                <a:cs typeface="Calibri"/>
              </a:rPr>
              <a:t>20–30 cm</a:t>
            </a: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 of the source. Inside that radius the rule gives no relief at all.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4544568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47688" y="4530852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0" dirty="0">
                <a:solidFill>
                  <a:srgbClr val="2B2B2B"/>
                </a:solidFill>
                <a:latin typeface="Calibri"/>
                <a:cs typeface="Calibri"/>
              </a:rPr>
              <a:t>MIL-STD-810F Method 517 gives the same shape but lower values; ESTEC is the more conservative of the two.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5815584"/>
            <a:ext cx="11274552" cy="548640"/>
          </a:xfrm>
          <a:prstGeom prst="roundRect">
            <a:avLst>
              <a:gd name="adj" fmla="val 9000"/>
            </a:avLst>
          </a:prstGeom>
          <a:solidFill>
            <a:srgbClr val="FBF3E4"/>
          </a:solidFill>
          <a:ln w="15875">
            <a:solidFill>
              <a:srgbClr val="B876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5961888"/>
            <a:ext cx="10698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B8761A"/>
                </a:solidFill>
                <a:latin typeface="Calibri"/>
                <a:cs typeface="Calibri"/>
              </a:rPr>
              <a:t>Takeaway</a:t>
            </a:r>
            <a:r>
              <a:rPr sz="1250" b="0" i="0">
                <a:solidFill>
                  <a:srgbClr val="2B2B2B"/>
                </a:solidFill>
                <a:latin typeface="Calibri"/>
                <a:cs typeface="Calibri"/>
              </a:rPr>
              <a:t>   Nearly 60% of the attenuation available over the first 2.5 m is won in the first 75 cm. Layout buys more than analysis does.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2608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220">
                <a:solidFill>
                  <a:srgbClr val="1C7293"/>
                </a:solidFill>
                <a:latin typeface="Calibri"/>
                <a:cs typeface="Calibri"/>
              </a:rPr>
              <a:t>DISTANCE ATTENUATION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27432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1" i="0">
                <a:solidFill>
                  <a:srgbClr val="1B4F8A"/>
                </a:solidFill>
                <a:latin typeface="Calibri"/>
                <a:cs typeface="Calibri"/>
              </a:rPr>
              <a:t>Vibrationdata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12314A"/>
                </a:solidFill>
                <a:latin typeface="Cambria"/>
                <a:cs typeface="Cambria"/>
              </a:rPr>
              <a:t>The closed-form distance rule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55664"/>
            <a:ext cx="121615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0" i="0">
                <a:solidFill>
                  <a:srgbClr val="6B7480"/>
                </a:solidFill>
                <a:latin typeface="Calibri"/>
                <a:cs typeface="Calibri"/>
              </a:rPr>
              <a:t>5 / 9</a:t>
            </a:r>
          </a:p>
        </p:txBody>
      </p:sp>
      <p:pic>
        <p:nvPicPr>
          <p:cNvPr id="6" name="Picture 5" descr="fig_eq57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89888"/>
            <a:ext cx="5760720" cy="3840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46520" y="1389888"/>
            <a:ext cx="528523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60">
                <a:solidFill>
                  <a:srgbClr val="1C7293"/>
                </a:solidFill>
                <a:latin typeface="Calibri"/>
                <a:cs typeface="Calibri"/>
              </a:rPr>
              <a:t>NASA-HDBK-7005, EQ. 5.78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1719072"/>
            <a:ext cx="528523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12314A"/>
                </a:solidFill>
                <a:latin typeface="Calibri"/>
                <a:cs typeface="Calibri"/>
              </a:rPr>
              <a:t>SRS(D</a:t>
            </a:r>
            <a:r>
              <a:rPr sz="1350" b="1" i="0" baseline="-25000">
                <a:solidFill>
                  <a:srgbClr val="12314A"/>
                </a:solidFill>
                <a:latin typeface="Calibri"/>
                <a:cs typeface="Calibri"/>
              </a:rPr>
              <a:t>2</a:t>
            </a:r>
            <a:r>
              <a:rPr sz="1350" b="1" i="0">
                <a:solidFill>
                  <a:srgbClr val="12314A"/>
                </a:solidFill>
                <a:latin typeface="Calibri"/>
                <a:cs typeface="Calibri"/>
              </a:rPr>
              <a:t>) = SRS(D</a:t>
            </a:r>
            <a:r>
              <a:rPr sz="1350" b="1" i="0" baseline="-25000">
                <a:solidFill>
                  <a:srgbClr val="12314A"/>
                </a:solidFill>
                <a:latin typeface="Calibri"/>
                <a:cs typeface="Calibri"/>
              </a:rPr>
              <a:t>1</a:t>
            </a:r>
            <a:r>
              <a:rPr sz="1350" b="1" i="0">
                <a:solidFill>
                  <a:srgbClr val="12314A"/>
                </a:solidFill>
                <a:latin typeface="Calibri"/>
                <a:cs typeface="Calibri"/>
              </a:rPr>
              <a:t>) · exp[ − 8×10</a:t>
            </a:r>
            <a:r>
              <a:rPr sz="1350" b="1" i="0" baseline="30000">
                <a:solidFill>
                  <a:srgbClr val="12314A"/>
                </a:solidFill>
                <a:latin typeface="Calibri"/>
                <a:cs typeface="Calibri"/>
              </a:rPr>
              <a:t>−4</a:t>
            </a:r>
            <a:r>
              <a:rPr sz="1350" b="1" i="0">
                <a:solidFill>
                  <a:srgbClr val="12314A"/>
                </a:solidFill>
                <a:latin typeface="Calibri"/>
                <a:cs typeface="Calibri"/>
              </a:rPr>
              <a:t> · f</a:t>
            </a:r>
            <a:r>
              <a:rPr sz="1350" b="1" i="0" baseline="-25000">
                <a:solidFill>
                  <a:srgbClr val="12314A"/>
                </a:solidFill>
                <a:latin typeface="Calibri"/>
                <a:cs typeface="Calibri"/>
              </a:rPr>
              <a:t>n</a:t>
            </a:r>
            <a:r>
              <a:rPr sz="1350" b="1" i="0" baseline="30000">
                <a:solidFill>
                  <a:srgbClr val="12314A"/>
                </a:solidFill>
                <a:latin typeface="Calibri"/>
                <a:cs typeface="Calibri"/>
              </a:rPr>
              <a:t>m</a:t>
            </a:r>
            <a:r>
              <a:rPr sz="1350" b="1" i="0">
                <a:solidFill>
                  <a:srgbClr val="12314A"/>
                </a:solidFill>
                <a:latin typeface="Calibri"/>
                <a:cs typeface="Calibri"/>
              </a:rPr>
              <a:t> · (D</a:t>
            </a:r>
            <a:r>
              <a:rPr sz="1350" b="1" i="0" baseline="-25000">
                <a:solidFill>
                  <a:srgbClr val="12314A"/>
                </a:solidFill>
                <a:latin typeface="Calibri"/>
                <a:cs typeface="Calibri"/>
              </a:rPr>
              <a:t>2</a:t>
            </a:r>
            <a:r>
              <a:rPr sz="1350" b="1" i="0">
                <a:solidFill>
                  <a:srgbClr val="12314A"/>
                </a:solidFill>
                <a:latin typeface="Calibri"/>
                <a:cs typeface="Calibri"/>
              </a:rPr>
              <a:t> − D</a:t>
            </a:r>
            <a:r>
              <a:rPr sz="1350" b="1" i="0" baseline="-25000">
                <a:solidFill>
                  <a:srgbClr val="12314A"/>
                </a:solidFill>
                <a:latin typeface="Calibri"/>
                <a:cs typeface="Calibri"/>
              </a:rPr>
              <a:t>1</a:t>
            </a:r>
            <a:r>
              <a:rPr sz="1350" b="1" i="0">
                <a:solidFill>
                  <a:srgbClr val="12314A"/>
                </a:solidFill>
                <a:latin typeface="Calibri"/>
                <a:cs typeface="Calibri"/>
              </a:rPr>
              <a:t>)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0" y="2066543"/>
            <a:ext cx="528523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2314A"/>
                </a:solidFill>
                <a:latin typeface="Calibri"/>
                <a:cs typeface="Calibri"/>
              </a:rPr>
              <a:t>where   m = 2.4 f</a:t>
            </a:r>
            <a:r>
              <a:rPr sz="1300" b="1" i="0" baseline="-25000">
                <a:solidFill>
                  <a:srgbClr val="12314A"/>
                </a:solidFill>
                <a:latin typeface="Calibri"/>
                <a:cs typeface="Calibri"/>
              </a:rPr>
              <a:t>n</a:t>
            </a:r>
            <a:r>
              <a:rPr sz="1300" b="1" i="0" baseline="30000">
                <a:solidFill>
                  <a:srgbClr val="12314A"/>
                </a:solidFill>
                <a:latin typeface="Calibri"/>
                <a:cs typeface="Calibri"/>
              </a:rPr>
              <a:t>−0.105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2395728"/>
            <a:ext cx="528523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1">
                <a:solidFill>
                  <a:srgbClr val="76808C"/>
                </a:solidFill>
                <a:latin typeface="Calibri"/>
                <a:cs typeface="Calibri"/>
              </a:rPr>
              <a:t>D in metres, f</a:t>
            </a:r>
            <a:r>
              <a:rPr sz="1150" b="0" i="1" baseline="-25000">
                <a:solidFill>
                  <a:srgbClr val="76808C"/>
                </a:solidFill>
                <a:latin typeface="Calibri"/>
                <a:cs typeface="Calibri"/>
              </a:rPr>
              <a:t>n</a:t>
            </a:r>
            <a:r>
              <a:rPr sz="1150" b="0" i="1">
                <a:solidFill>
                  <a:srgbClr val="76808C"/>
                </a:solidFill>
                <a:latin typeface="Calibri"/>
                <a:cs typeface="Calibri"/>
              </a:rPr>
              <a:t> in Hz; point source on complex structure at sea level.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46520" y="2743200"/>
            <a:ext cx="5285231" cy="310896"/>
          </a:xfrm>
          <a:prstGeom prst="rect">
            <a:avLst/>
          </a:prstGeom>
          <a:solidFill>
            <a:srgbClr val="1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59" y="2802636"/>
            <a:ext cx="1115568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  <a:cs typeface="Calibri"/>
              </a:rPr>
              <a:t>Freq (Hz)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36407" y="2802636"/>
            <a:ext cx="813816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  <a:cs typeface="Calibri"/>
              </a:rPr>
              <a:t>0.5 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33103" y="2802636"/>
            <a:ext cx="813816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  <a:cs typeface="Calibri"/>
              </a:rPr>
              <a:t>1.0 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29799" y="2802636"/>
            <a:ext cx="813816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  <a:cs typeface="Calibri"/>
              </a:rPr>
              <a:t>1.5 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26495" y="2802636"/>
            <a:ext cx="813816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  <a:cs typeface="Calibri"/>
              </a:rPr>
              <a:t>2.0 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46520" y="3343046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37959" y="3104388"/>
            <a:ext cx="1115568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100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36407" y="310438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0.69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3103" y="310438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0.48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29799" y="310438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0.34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6495" y="310438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0.23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46520" y="3351276"/>
            <a:ext cx="5285231" cy="29718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46520" y="3640226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37959" y="3401568"/>
            <a:ext cx="1115568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300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36407" y="340156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0.48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33103" y="340156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0.23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29799" y="340156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826495" y="340156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0.05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46520" y="3937406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37959" y="3698748"/>
            <a:ext cx="1115568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1000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36407" y="369874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0.29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33103" y="369874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0.086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29799" y="369874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0.025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826495" y="369874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0.007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46520" y="3945636"/>
            <a:ext cx="5285231" cy="297180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446520" y="4234586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537959" y="3995928"/>
            <a:ext cx="1115568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3000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36407" y="399592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0.20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833103" y="399592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0.041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829799" y="399592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0.008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826495" y="399592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0.002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46520" y="4531766"/>
            <a:ext cx="5285231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537959" y="4293108"/>
            <a:ext cx="1115568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10000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36407" y="429310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0.17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33103" y="429310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0.028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829799" y="429310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0.005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26495" y="4293108"/>
            <a:ext cx="81381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0.001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46520" y="4549140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47688" y="4535424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The frequency dependence is the whole point: at 2 m the 100 Hz content is down 13 dB while the 10 kHz content is down 62 dB.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46520" y="5216651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647688" y="5202936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Energy scaling is separate: SRS scales as the </a:t>
            </a:r>
            <a:r>
              <a:rPr sz="1150" b="0" i="1">
                <a:solidFill>
                  <a:srgbClr val="2B2B2B"/>
                </a:solidFill>
                <a:latin typeface="Calibri"/>
                <a:cs typeface="Calibri"/>
              </a:rPr>
              <a:t>square root</a:t>
            </a: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 of the explosive energy ratio (Eq. 5.77).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7200" y="5815584"/>
            <a:ext cx="11274552" cy="548640"/>
          </a:xfrm>
          <a:prstGeom prst="roundRect">
            <a:avLst>
              <a:gd name="adj" fmla="val 9000"/>
            </a:avLst>
          </a:prstGeom>
          <a:solidFill>
            <a:srgbClr val="FBF3E4"/>
          </a:solidFill>
          <a:ln w="15875">
            <a:solidFill>
              <a:srgbClr val="B876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731520" y="5961888"/>
            <a:ext cx="10698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B8761A"/>
                </a:solidFill>
                <a:latin typeface="Calibri"/>
                <a:cs typeface="Calibri"/>
              </a:rPr>
              <a:t>Takeaway</a:t>
            </a:r>
            <a:r>
              <a:rPr sz="1250" b="0" i="0">
                <a:solidFill>
                  <a:srgbClr val="2B2B2B"/>
                </a:solidFill>
                <a:latin typeface="Calibri"/>
                <a:cs typeface="Calibri"/>
              </a:rPr>
              <a:t>   Distance is a low-pass filter. Far-field pyroshock is not a smaller near-field shock — it is a different spectrum shape.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2608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220">
                <a:solidFill>
                  <a:srgbClr val="1C7293"/>
                </a:solidFill>
                <a:latin typeface="Calibri"/>
                <a:cs typeface="Calibri"/>
              </a:rPr>
              <a:t>JOINT ATTENUATION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27432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1" i="0">
                <a:solidFill>
                  <a:srgbClr val="1B4F8A"/>
                </a:solidFill>
                <a:latin typeface="Calibri"/>
                <a:cs typeface="Calibri"/>
              </a:rPr>
              <a:t>Vibrationdata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12314A"/>
                </a:solidFill>
                <a:latin typeface="Cambria"/>
                <a:cs typeface="Cambria"/>
              </a:rPr>
              <a:t>Joints clip the plateau, not the ramp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55664"/>
            <a:ext cx="121615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0" i="0">
                <a:solidFill>
                  <a:srgbClr val="6B7480"/>
                </a:solidFill>
                <a:latin typeface="Calibri"/>
                <a:cs typeface="Calibri"/>
              </a:rPr>
              <a:t>6 /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389888"/>
            <a:ext cx="57607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60">
                <a:solidFill>
                  <a:srgbClr val="1C7293"/>
                </a:solidFill>
                <a:latin typeface="Calibri"/>
                <a:cs typeface="Calibri"/>
              </a:rPr>
              <a:t>THE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732787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719072"/>
            <a:ext cx="5559552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250" b="0" i="1">
                <a:solidFill>
                  <a:srgbClr val="2B2B2B"/>
                </a:solidFill>
                <a:latin typeface="Calibri"/>
                <a:cs typeface="Calibri"/>
              </a:rPr>
              <a:t>40% reduction per joint</a:t>
            </a:r>
            <a:r>
              <a:rPr sz="1250" b="0" i="0">
                <a:solidFill>
                  <a:srgbClr val="2B2B2B"/>
                </a:solidFill>
                <a:latin typeface="Calibri"/>
                <a:cs typeface="Calibri"/>
              </a:rPr>
              <a:t>, applied to the SRS peak / plateau only.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203704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189988"/>
            <a:ext cx="5559552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250" b="0" i="1">
                <a:solidFill>
                  <a:srgbClr val="2B2B2B"/>
                </a:solidFill>
                <a:latin typeface="Calibri"/>
                <a:cs typeface="Calibri"/>
              </a:rPr>
              <a:t>No attenuation of the up-ramp</a:t>
            </a:r>
            <a:r>
              <a:rPr sz="1250" b="0" i="0">
                <a:solidFill>
                  <a:srgbClr val="2B2B2B"/>
                </a:solidFill>
                <a:latin typeface="Calibri"/>
                <a:cs typeface="Calibri"/>
              </a:rPr>
              <a:t> portion of the SRS.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478024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464308"/>
            <a:ext cx="5559552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250" b="0" i="1">
                <a:solidFill>
                  <a:srgbClr val="2B2B2B"/>
                </a:solidFill>
                <a:latin typeface="Calibri"/>
                <a:cs typeface="Calibri"/>
              </a:rPr>
              <a:t>Maximum of three joints</a:t>
            </a:r>
            <a:r>
              <a:rPr sz="1250" b="0" i="0">
                <a:solidFill>
                  <a:srgbClr val="2B2B2B"/>
                </a:solidFill>
                <a:latin typeface="Calibri"/>
                <a:cs typeface="Calibri"/>
              </a:rPr>
              <a:t> may be counted, however many exist in the path.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948940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2935224"/>
            <a:ext cx="5559552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250" b="0" i="0">
                <a:solidFill>
                  <a:srgbClr val="2B2B2B"/>
                </a:solidFill>
                <a:latin typeface="Calibri"/>
                <a:cs typeface="Calibri"/>
              </a:rPr>
              <a:t>NASA-HDBK-7005 notes the underlying data range from </a:t>
            </a:r>
            <a:r>
              <a:rPr sz="1250" b="0" i="1">
                <a:solidFill>
                  <a:srgbClr val="2B2B2B"/>
                </a:solidFill>
                <a:latin typeface="Calibri"/>
                <a:cs typeface="Calibri"/>
              </a:rPr>
              <a:t>20% to 75%</a:t>
            </a:r>
            <a:r>
              <a:rPr sz="1250" b="0" i="0">
                <a:solidFill>
                  <a:srgbClr val="2B2B2B"/>
                </a:solidFill>
                <a:latin typeface="Calibri"/>
                <a:cs typeface="Calibri"/>
              </a:rPr>
              <a:t> per joint depending on joint type and how it redirects the path.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84448"/>
            <a:ext cx="5760720" cy="310896"/>
          </a:xfrm>
          <a:prstGeom prst="rect">
            <a:avLst/>
          </a:prstGeom>
          <a:solidFill>
            <a:srgbClr val="1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8640" y="3643884"/>
            <a:ext cx="12344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Calibri"/>
                <a:cs typeface="Calibri"/>
              </a:rPr>
              <a:t>Joints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65960" y="3643884"/>
            <a:ext cx="14173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dirty="0">
                <a:solidFill>
                  <a:srgbClr val="FFFFFF"/>
                </a:solidFill>
                <a:latin typeface="Calibri"/>
                <a:cs typeface="Calibri"/>
              </a:rPr>
              <a:t>Factor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3643884"/>
            <a:ext cx="12801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  <a:cs typeface="Calibri"/>
              </a:rPr>
              <a:t>Remaining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643884"/>
            <a:ext cx="10972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  <a:cs typeface="Calibri"/>
              </a:rPr>
              <a:t>Change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4202582"/>
            <a:ext cx="5760720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48640" y="3945635"/>
            <a:ext cx="12344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65960" y="3945635"/>
            <a:ext cx="14173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1.00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66160" y="3945635"/>
            <a:ext cx="12801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100%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0" y="3945635"/>
            <a:ext cx="10972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0 dB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4210812"/>
            <a:ext cx="5760720" cy="315468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57200" y="4518050"/>
            <a:ext cx="5760720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48640" y="4261103"/>
            <a:ext cx="12344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65960" y="4261103"/>
            <a:ext cx="14173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dirty="0">
                <a:solidFill>
                  <a:srgbClr val="2B2B2B"/>
                </a:solidFill>
                <a:latin typeface="Calibri"/>
                <a:cs typeface="Calibri"/>
              </a:rPr>
              <a:t>0.60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66160" y="4261103"/>
            <a:ext cx="12801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60%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0" y="4261103"/>
            <a:ext cx="10972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dirty="0">
                <a:solidFill>
                  <a:srgbClr val="2B2B2B"/>
                </a:solidFill>
                <a:latin typeface="Calibri"/>
                <a:cs typeface="Calibri"/>
              </a:rPr>
              <a:t>−4.4 dB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4833518"/>
            <a:ext cx="5760720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48640" y="4576571"/>
            <a:ext cx="12344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65960" y="4576571"/>
            <a:ext cx="14173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0.36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66160" y="4576571"/>
            <a:ext cx="12801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36%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9200" y="4576571"/>
            <a:ext cx="10972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−8.9 dB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4841747"/>
            <a:ext cx="5760720" cy="315468"/>
          </a:xfrm>
          <a:prstGeom prst="rect">
            <a:avLst/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457200" y="5148986"/>
            <a:ext cx="5760720" cy="8229"/>
          </a:xfrm>
          <a:prstGeom prst="rect">
            <a:avLst/>
          </a:prstGeom>
          <a:solidFill>
            <a:srgbClr val="C9D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48640" y="4892039"/>
            <a:ext cx="12344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3 (max)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965960" y="4892039"/>
            <a:ext cx="14173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0.216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66160" y="4892039"/>
            <a:ext cx="12801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B2B2B"/>
                </a:solidFill>
                <a:latin typeface="Calibri"/>
                <a:cs typeface="Calibri"/>
              </a:rPr>
              <a:t>21.6%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9200" y="4892039"/>
            <a:ext cx="10972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dirty="0">
                <a:solidFill>
                  <a:srgbClr val="2B2B2B"/>
                </a:solidFill>
                <a:latin typeface="Calibri"/>
                <a:cs typeface="Calibri"/>
              </a:rPr>
              <a:t>−13.3 dB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5285231"/>
            <a:ext cx="57607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1">
                <a:solidFill>
                  <a:srgbClr val="76808C"/>
                </a:solidFill>
                <a:latin typeface="Calibri"/>
                <a:cs typeface="Calibri"/>
              </a:rPr>
              <a:t>Three joints buy 13 dB. One metre of aluminium buys 21 dB at 1 kHz. Distance is the stronger lever in almost every layout.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46520" y="1389888"/>
            <a:ext cx="528523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60">
                <a:solidFill>
                  <a:srgbClr val="1C7293"/>
                </a:solidFill>
                <a:latin typeface="Calibri"/>
                <a:cs typeface="Calibri"/>
              </a:rPr>
              <a:t>WHAT COUNTS AS A JOINT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46520" y="1700784"/>
            <a:ext cx="5285232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2B2B2B"/>
                </a:solidFill>
                <a:latin typeface="Calibri"/>
                <a:cs typeface="Calibri"/>
              </a:rPr>
              <a:t>ECSS-E-HB-32-25A: "a clear change along the load path: bifurcation, change of impedance, junction between panels."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46520" y="2372868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647688" y="2359152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0" dirty="0">
                <a:solidFill>
                  <a:srgbClr val="2B2B2B"/>
                </a:solidFill>
                <a:latin typeface="Calibri"/>
                <a:cs typeface="Calibri"/>
              </a:rPr>
              <a:t>Two panels joined through screwed cleats is </a:t>
            </a:r>
            <a:r>
              <a:rPr sz="1150" b="0" i="1" dirty="0">
                <a:solidFill>
                  <a:srgbClr val="2B2B2B"/>
                </a:solidFill>
                <a:latin typeface="Calibri"/>
                <a:cs typeface="Calibri"/>
              </a:rPr>
              <a:t>one</a:t>
            </a:r>
            <a:r>
              <a:rPr sz="1150" b="0" i="0" dirty="0">
                <a:solidFill>
                  <a:srgbClr val="2B2B2B"/>
                </a:solidFill>
                <a:latin typeface="Calibri"/>
                <a:cs typeface="Calibri"/>
              </a:rPr>
              <a:t> junction — not three. Do not count each bolted interface separately.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46520" y="3040380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47688" y="3026664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A bolt pattern within a continuous member is not a joint.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46520" y="3511296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47688" y="3497580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0" dirty="0">
                <a:solidFill>
                  <a:srgbClr val="2B2B2B"/>
                </a:solidFill>
                <a:latin typeface="Calibri"/>
                <a:cs typeface="Calibri"/>
              </a:rPr>
              <a:t>ECSS: never cumulate more than three junctions along the load path.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46520" y="3982211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647688" y="3968496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1" dirty="0">
                <a:solidFill>
                  <a:srgbClr val="2B2B2B"/>
                </a:solidFill>
                <a:latin typeface="Calibri"/>
                <a:cs typeface="Calibri"/>
              </a:rPr>
              <a:t>Shock levels rise just before a joint</a:t>
            </a:r>
            <a:r>
              <a:rPr sz="1150" b="0" i="0" dirty="0">
                <a:solidFill>
                  <a:srgbClr val="2B2B2B"/>
                </a:solidFill>
                <a:latin typeface="Calibri"/>
                <a:cs typeface="Calibri"/>
              </a:rPr>
              <a:t> from wave reflection, and fall only moderately after it. Measuring across an interface without accounting for this overstates the attenuation.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7200" y="5815584"/>
            <a:ext cx="11274552" cy="548640"/>
          </a:xfrm>
          <a:prstGeom prst="roundRect">
            <a:avLst>
              <a:gd name="adj" fmla="val 9000"/>
            </a:avLst>
          </a:prstGeom>
          <a:solidFill>
            <a:srgbClr val="FBF3E4"/>
          </a:solidFill>
          <a:ln w="15875">
            <a:solidFill>
              <a:srgbClr val="B876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731520" y="5961888"/>
            <a:ext cx="10698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B8761A"/>
                </a:solidFill>
                <a:latin typeface="Calibri"/>
                <a:cs typeface="Calibri"/>
              </a:rPr>
              <a:t>Takeaway</a:t>
            </a:r>
            <a:r>
              <a:rPr sz="1250" b="0" i="0">
                <a:solidFill>
                  <a:srgbClr val="2B2B2B"/>
                </a:solidFill>
                <a:latin typeface="Calibri"/>
                <a:cs typeface="Calibri"/>
              </a:rPr>
              <a:t>   Count junctions along the load path, cap at three, and apply the reduction to the plateau only — the ramp passes through.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2608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220">
                <a:solidFill>
                  <a:srgbClr val="1C7293"/>
                </a:solidFill>
                <a:latin typeface="Calibri"/>
                <a:cs typeface="Calibri"/>
              </a:rPr>
              <a:t>DISTRIBUTED 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27432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1" i="0">
                <a:solidFill>
                  <a:srgbClr val="1B4F8A"/>
                </a:solidFill>
                <a:latin typeface="Calibri"/>
                <a:cs typeface="Calibri"/>
              </a:rPr>
              <a:t>Vibrationdata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12314A"/>
                </a:solidFill>
                <a:latin typeface="Cambria"/>
                <a:cs typeface="Cambria"/>
              </a:rPr>
              <a:t>Clampband release needs a different rule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55664"/>
            <a:ext cx="121615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0" i="0">
                <a:solidFill>
                  <a:srgbClr val="6B7480"/>
                </a:solidFill>
                <a:latin typeface="Calibri"/>
                <a:cs typeface="Calibri"/>
              </a:rPr>
              <a:t>7 / 9</a:t>
            </a:r>
          </a:p>
        </p:txBody>
      </p:sp>
      <p:pic>
        <p:nvPicPr>
          <p:cNvPr id="6" name="Picture 5" descr="fig_comp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89888"/>
            <a:ext cx="5760720" cy="3840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46520" y="1389888"/>
            <a:ext cx="528523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160">
                <a:solidFill>
                  <a:srgbClr val="1C7293"/>
                </a:solidFill>
                <a:latin typeface="Calibri"/>
                <a:cs typeface="Calibri"/>
              </a:rPr>
              <a:t>ESTEC CLAMPBAND RULE  (ECSS §8.3.2)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1719072"/>
            <a:ext cx="528523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2314A"/>
                </a:solidFill>
                <a:latin typeface="Calibri"/>
                <a:cs typeface="Calibri"/>
              </a:rPr>
              <a:t>att = exp[ − 8×10</a:t>
            </a:r>
            <a:r>
              <a:rPr sz="1300" b="1" i="0" baseline="30000">
                <a:solidFill>
                  <a:srgbClr val="12314A"/>
                </a:solidFill>
                <a:latin typeface="Calibri"/>
                <a:cs typeface="Calibri"/>
              </a:rPr>
              <a:t>−4</a:t>
            </a:r>
            <a:r>
              <a:rPr sz="1300" b="1" i="0">
                <a:solidFill>
                  <a:srgbClr val="12314A"/>
                </a:solidFill>
                <a:latin typeface="Calibri"/>
                <a:cs typeface="Calibri"/>
              </a:rPr>
              <a:t> · f</a:t>
            </a:r>
            <a:r>
              <a:rPr sz="1300" b="1" i="0" baseline="30000">
                <a:solidFill>
                  <a:srgbClr val="12314A"/>
                </a:solidFill>
                <a:latin typeface="Calibri"/>
                <a:cs typeface="Calibri"/>
              </a:rPr>
              <a:t>m</a:t>
            </a:r>
            <a:r>
              <a:rPr sz="1300" b="1" i="0">
                <a:solidFill>
                  <a:srgbClr val="12314A"/>
                </a:solidFill>
                <a:latin typeface="Calibri"/>
                <a:cs typeface="Calibri"/>
              </a:rPr>
              <a:t> · g(d) ]   with   m = 2.515 f</a:t>
            </a:r>
            <a:r>
              <a:rPr sz="1300" b="1" i="0" baseline="30000">
                <a:solidFill>
                  <a:srgbClr val="12314A"/>
                </a:solidFill>
                <a:latin typeface="Calibri"/>
                <a:cs typeface="Calibri"/>
              </a:rPr>
              <a:t>−0.115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0" y="2084832"/>
            <a:ext cx="528523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2314A"/>
                </a:solidFill>
                <a:latin typeface="Calibri"/>
                <a:cs typeface="Calibri"/>
              </a:rPr>
              <a:t>g(d) = 0.0144d</a:t>
            </a:r>
            <a:r>
              <a:rPr sz="1300" b="1" i="0" baseline="30000">
                <a:solidFill>
                  <a:srgbClr val="12314A"/>
                </a:solidFill>
                <a:latin typeface="Calibri"/>
                <a:cs typeface="Calibri"/>
              </a:rPr>
              <a:t>3</a:t>
            </a:r>
            <a:r>
              <a:rPr sz="1300" b="1" i="0">
                <a:solidFill>
                  <a:srgbClr val="12314A"/>
                </a:solidFill>
                <a:latin typeface="Calibri"/>
                <a:cs typeface="Calibri"/>
              </a:rPr>
              <a:t> − 0.2d</a:t>
            </a:r>
            <a:r>
              <a:rPr sz="1300" b="1" i="0" baseline="30000">
                <a:solidFill>
                  <a:srgbClr val="12314A"/>
                </a:solidFill>
                <a:latin typeface="Calibri"/>
                <a:cs typeface="Calibri"/>
              </a:rPr>
              <a:t>2</a:t>
            </a:r>
            <a:r>
              <a:rPr sz="1300" b="1" i="0">
                <a:solidFill>
                  <a:srgbClr val="12314A"/>
                </a:solidFill>
                <a:latin typeface="Calibri"/>
                <a:cs typeface="Calibri"/>
              </a:rPr>
              <a:t> + 0.93d + 0.024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2487168"/>
            <a:ext cx="528523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1">
                <a:solidFill>
                  <a:srgbClr val="76808C"/>
                </a:solidFill>
                <a:latin typeface="Calibri"/>
                <a:cs typeface="Calibri"/>
              </a:rPr>
              <a:t>Derived from SMART-1, Cluster, ROSETTA, Spot5 and Eurostar 3000 heritage; d is the minimum distance along the load path.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3012948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47688" y="2999232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1">
                <a:solidFill>
                  <a:srgbClr val="2B2B2B"/>
                </a:solidFill>
                <a:latin typeface="Calibri"/>
                <a:cs typeface="Calibri"/>
              </a:rPr>
              <a:t>Do not add joint attenuation to this rule.</a:t>
            </a: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 ECSS states the junction effect is already built in. Stacking the 40% factors on top double-counts and under-predicts.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3877056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47688" y="3863340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Valid only for clampband separation, and only for the radial average at the spacecraft interface.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4544568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47688" y="4530852"/>
            <a:ext cx="5084064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150" b="0" i="0">
                <a:solidFill>
                  <a:srgbClr val="2B2B2B"/>
                </a:solidFill>
                <a:latin typeface="Calibri"/>
                <a:cs typeface="Calibri"/>
              </a:rPr>
              <a:t>g(d) saturates near 1.47 beyond about 4 m, so the rule levels off in the far field where the point-source rule keeps decaying.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815584"/>
            <a:ext cx="11274552" cy="548640"/>
          </a:xfrm>
          <a:prstGeom prst="roundRect">
            <a:avLst>
              <a:gd name="adj" fmla="val 9000"/>
            </a:avLst>
          </a:prstGeom>
          <a:solidFill>
            <a:srgbClr val="FBF3E4"/>
          </a:solidFill>
          <a:ln w="15875">
            <a:solidFill>
              <a:srgbClr val="B876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1520" y="5961888"/>
            <a:ext cx="10698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B8761A"/>
                </a:solidFill>
                <a:latin typeface="Calibri"/>
                <a:cs typeface="Calibri"/>
              </a:rPr>
              <a:t>Takeaway</a:t>
            </a:r>
            <a:r>
              <a:rPr sz="1250" b="0" i="0">
                <a:solidFill>
                  <a:srgbClr val="2B2B2B"/>
                </a:solidFill>
                <a:latin typeface="Calibri"/>
                <a:cs typeface="Calibri"/>
              </a:rPr>
              <a:t>   At 1 m and 1 kHz the clampband rule leaves 21% against 9% for the point-source rule — applying the wrong one is a factor of two.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9F8C5-BF83-7671-F918-FC70B9DB9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DC436BD-3101-7CFB-8740-4607B6875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209" y="733375"/>
            <a:ext cx="10313581" cy="599703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155EC19-6F48-AD78-290E-2930A761F8A6}"/>
              </a:ext>
            </a:extLst>
          </p:cNvPr>
          <p:cNvSpPr/>
          <p:nvPr/>
        </p:nvSpPr>
        <p:spPr>
          <a:xfrm>
            <a:off x="4890978" y="4784653"/>
            <a:ext cx="1626781" cy="542260"/>
          </a:xfrm>
          <a:prstGeom prst="ellipse">
            <a:avLst/>
          </a:prstGeom>
          <a:noFill/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3C86080-2CF4-F509-0685-8741705A238C}"/>
              </a:ext>
            </a:extLst>
          </p:cNvPr>
          <p:cNvSpPr/>
          <p:nvPr/>
        </p:nvSpPr>
        <p:spPr>
          <a:xfrm>
            <a:off x="7063563" y="4784653"/>
            <a:ext cx="1626781" cy="542260"/>
          </a:xfrm>
          <a:prstGeom prst="ellipse">
            <a:avLst/>
          </a:prstGeom>
          <a:noFill/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0E185F-E6E7-9EB6-B695-5599143E5816}"/>
              </a:ext>
            </a:extLst>
          </p:cNvPr>
          <p:cNvSpPr txBox="1"/>
          <p:nvPr/>
        </p:nvSpPr>
        <p:spPr>
          <a:xfrm>
            <a:off x="584791" y="127591"/>
            <a:ext cx="5252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699"/>
                </a:solidFill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786092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E3B6A-454E-35D1-8F87-74CDD97E6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D439DD-CA53-4045-54AA-8757D7B19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44" y="345246"/>
            <a:ext cx="9895238" cy="565714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8DCA22E-BA41-F412-0371-0B1243550E9C}"/>
              </a:ext>
            </a:extLst>
          </p:cNvPr>
          <p:cNvSpPr/>
          <p:nvPr/>
        </p:nvSpPr>
        <p:spPr>
          <a:xfrm>
            <a:off x="1903228" y="5460129"/>
            <a:ext cx="1626781" cy="542260"/>
          </a:xfrm>
          <a:prstGeom prst="ellipse">
            <a:avLst/>
          </a:prstGeom>
          <a:noFill/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86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079C6-D409-F185-187B-9C1C80BC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295639-C158-D7E3-02A7-AB9340777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251" y="1428750"/>
            <a:ext cx="5334000" cy="400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FF0636-23E6-9005-A81B-761E8E1B6BE1}"/>
              </a:ext>
            </a:extLst>
          </p:cNvPr>
          <p:cNvSpPr txBox="1"/>
          <p:nvPr/>
        </p:nvSpPr>
        <p:spPr>
          <a:xfrm>
            <a:off x="584791" y="127591"/>
            <a:ext cx="5252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699"/>
                </a:solidFill>
              </a:rPr>
              <a:t>Example </a:t>
            </a:r>
          </a:p>
        </p:txBody>
      </p:sp>
    </p:spTree>
    <p:extLst>
      <p:ext uri="{BB962C8B-B14F-4D97-AF65-F5344CB8AC3E}">
        <p14:creationId xmlns:p14="http://schemas.microsoft.com/office/powerpoint/2010/main" val="1427693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6F432-BC4A-E94A-F8D2-436DC5599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C16673-146C-2840-83DE-52EC49A62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64" y="321044"/>
            <a:ext cx="10655849" cy="621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91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763792B-A162-037E-7DA8-C79909892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96" y="248117"/>
            <a:ext cx="8818206" cy="636176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FA07757-E1C7-2E56-CE97-6C0C98650817}"/>
              </a:ext>
            </a:extLst>
          </p:cNvPr>
          <p:cNvSpPr/>
          <p:nvPr/>
        </p:nvSpPr>
        <p:spPr>
          <a:xfrm>
            <a:off x="3317358" y="2312891"/>
            <a:ext cx="1467293" cy="419676"/>
          </a:xfrm>
          <a:prstGeom prst="ellipse">
            <a:avLst/>
          </a:prstGeom>
          <a:noFill/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8715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A3F0F-3C34-3960-76B2-1F499FCC9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182482-AC42-7135-4A2D-9635BE32D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303" y="616688"/>
            <a:ext cx="8438054" cy="604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79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A8044-1E4E-EDD1-79B1-70C534FE7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06D32A-DB09-1F33-B941-D2109A7DE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84" y="1131038"/>
            <a:ext cx="5334000" cy="400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3E0004-BA5C-8644-96F8-0AEB5E2756BE}"/>
              </a:ext>
            </a:extLst>
          </p:cNvPr>
          <p:cNvSpPr txBox="1"/>
          <p:nvPr/>
        </p:nvSpPr>
        <p:spPr>
          <a:xfrm>
            <a:off x="6185491" y="653993"/>
            <a:ext cx="4213151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 Source SRS </a:t>
            </a:r>
          </a:p>
          <a:p>
            <a:r>
              <a:rPr lang="en-US" sz="1350" dirty="0"/>
              <a:t>   fn(Hz)  Accel(G) </a:t>
            </a:r>
          </a:p>
          <a:p>
            <a:r>
              <a:rPr lang="en-US" sz="1350" dirty="0"/>
              <a:t>      10        10  </a:t>
            </a:r>
          </a:p>
          <a:p>
            <a:r>
              <a:rPr lang="en-US" sz="1350" dirty="0"/>
              <a:t>    2000      4000  </a:t>
            </a:r>
          </a:p>
          <a:p>
            <a:r>
              <a:rPr lang="en-US" sz="1350" dirty="0"/>
              <a:t>   10000      4000  </a:t>
            </a:r>
          </a:p>
          <a:p>
            <a:r>
              <a:rPr lang="en-US" sz="1350" dirty="0"/>
              <a:t> </a:t>
            </a:r>
          </a:p>
          <a:p>
            <a:r>
              <a:rPr lang="en-US" sz="1350" dirty="0"/>
              <a:t> </a:t>
            </a:r>
          </a:p>
          <a:p>
            <a:r>
              <a:rPr lang="en-US" sz="1350" dirty="0"/>
              <a:t> Step 1  Cylindrical Shell   Delta Distance=30 in </a:t>
            </a:r>
          </a:p>
          <a:p>
            <a:r>
              <a:rPr lang="en-US" sz="1350" dirty="0"/>
              <a:t> </a:t>
            </a:r>
          </a:p>
          <a:p>
            <a:r>
              <a:rPr lang="en-US" sz="1350" dirty="0"/>
              <a:t>  Remaining:  ramp= 0.448   plateau= 0.424  </a:t>
            </a:r>
          </a:p>
          <a:p>
            <a:r>
              <a:rPr lang="en-US" sz="1350" dirty="0"/>
              <a:t> </a:t>
            </a:r>
          </a:p>
          <a:p>
            <a:endParaRPr lang="en-US" sz="1350" dirty="0"/>
          </a:p>
          <a:p>
            <a:r>
              <a:rPr lang="en-US" sz="1350" dirty="0"/>
              <a:t> fn(Hz)  Accel(G)  </a:t>
            </a:r>
          </a:p>
          <a:p>
            <a:r>
              <a:rPr lang="en-US" sz="1350" dirty="0"/>
              <a:t>      10     4.476  </a:t>
            </a:r>
          </a:p>
          <a:p>
            <a:r>
              <a:rPr lang="en-US" sz="1350" dirty="0"/>
              <a:t>    1907      1696  </a:t>
            </a:r>
          </a:p>
          <a:p>
            <a:r>
              <a:rPr lang="en-US" sz="1350" dirty="0"/>
              <a:t>   10000      1696  </a:t>
            </a:r>
          </a:p>
          <a:p>
            <a:r>
              <a:rPr lang="en-US" sz="1350" dirty="0"/>
              <a:t> </a:t>
            </a:r>
          </a:p>
          <a:p>
            <a:r>
              <a:rPr lang="en-US" sz="1350" dirty="0"/>
              <a:t> </a:t>
            </a:r>
          </a:p>
          <a:p>
            <a:r>
              <a:rPr lang="en-US" sz="1350" dirty="0"/>
              <a:t> Step 2   Joint   0.7 plateau remaining </a:t>
            </a:r>
          </a:p>
          <a:p>
            <a:r>
              <a:rPr lang="en-US" sz="1350" dirty="0"/>
              <a:t> </a:t>
            </a:r>
          </a:p>
          <a:p>
            <a:endParaRPr lang="en-US" sz="1350" dirty="0"/>
          </a:p>
          <a:p>
            <a:r>
              <a:rPr lang="en-US" sz="1350" dirty="0"/>
              <a:t> fn(Hz)  Accel(G)  </a:t>
            </a:r>
          </a:p>
          <a:p>
            <a:r>
              <a:rPr lang="en-US" sz="1350" dirty="0"/>
              <a:t>      10     4.476  </a:t>
            </a:r>
          </a:p>
          <a:p>
            <a:r>
              <a:rPr lang="en-US" sz="1350" dirty="0"/>
              <a:t>    1391      1187  </a:t>
            </a:r>
          </a:p>
          <a:p>
            <a:r>
              <a:rPr lang="en-US" sz="1350" dirty="0"/>
              <a:t>   10000      1187 </a:t>
            </a:r>
          </a:p>
        </p:txBody>
      </p:sp>
    </p:spTree>
    <p:extLst>
      <p:ext uri="{BB962C8B-B14F-4D97-AF65-F5344CB8AC3E}">
        <p14:creationId xmlns:p14="http://schemas.microsoft.com/office/powerpoint/2010/main" val="2837679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92608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220">
                <a:solidFill>
                  <a:srgbClr val="1C7293"/>
                </a:solidFill>
                <a:latin typeface="Calibri"/>
                <a:cs typeface="Calibri"/>
              </a:rPr>
              <a:t>LIMITS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27432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1" i="0">
                <a:solidFill>
                  <a:srgbClr val="1B4F8A"/>
                </a:solidFill>
                <a:latin typeface="Calibri"/>
                <a:cs typeface="Calibri"/>
              </a:rPr>
              <a:t>Vibrationdata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12314A"/>
                </a:solidFill>
                <a:latin typeface="Cambria"/>
                <a:cs typeface="Cambria"/>
              </a:rPr>
              <a:t>Where these rules stop working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55664"/>
            <a:ext cx="121615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0" i="0">
                <a:solidFill>
                  <a:srgbClr val="6B7480"/>
                </a:solidFill>
                <a:latin typeface="Calibri"/>
                <a:cs typeface="Calibri"/>
              </a:rPr>
              <a:t>9 /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389888"/>
            <a:ext cx="576072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spc="160" dirty="0">
                <a:solidFill>
                  <a:srgbClr val="1C7293"/>
                </a:solidFill>
                <a:latin typeface="Calibri"/>
                <a:cs typeface="Calibri"/>
              </a:rPr>
              <a:t>KNOWN LIMITATIONS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732787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719072"/>
            <a:ext cx="5559552" cy="477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Order-of-magnitude accuracy.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NASA-HDBK-7005 says predictions may be wrong by 10× at some frequencies. These are screening tools</a:t>
            </a:r>
            <a:r>
              <a:rPr sz="1250" b="0" i="0" dirty="0">
                <a:solidFill>
                  <a:srgbClr val="2B2B2B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400300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386584"/>
            <a:ext cx="5559552" cy="460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No modal content.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The rules are smooth curves. Real substructures amplify near their own modes, especially below 1 kHz.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067812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3054096"/>
            <a:ext cx="5559552" cy="460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Primary load path only.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ECSS explicitly excludes brackets and isostatically mounted equipment, whose response is modal.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735324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3721608"/>
            <a:ext cx="5559552" cy="460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Do not stack factors.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Distance, joints, and clamp</a:t>
            </a:r>
            <a:r>
              <a:rPr lang="en-US" sz="1350" b="0" i="0" dirty="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band rules already overlap. Combining all of them compounds conservatism into nonsense.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1389888"/>
            <a:ext cx="5285232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spc="160" dirty="0">
                <a:solidFill>
                  <a:srgbClr val="1C7293"/>
                </a:solidFill>
                <a:latin typeface="Calibri"/>
                <a:cs typeface="Calibri"/>
              </a:rPr>
              <a:t>PRACTICAL GUIDANCE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1732787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47688" y="1719072"/>
            <a:ext cx="5084064" cy="460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Keep sensitive units </a:t>
            </a: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beyond 20–30 cm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of any pyro device. This is worth more than any analysis refinement.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2400300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47688" y="2386584"/>
            <a:ext cx="5084064" cy="460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Prefer </a:t>
            </a: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measured transfer functions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on the actual or a similar structure over generic factors whenever data exist.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3067812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47688" y="3054096"/>
            <a:ext cx="5084064" cy="460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Levels </a:t>
            </a: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rise immediately upstream of a joint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. Do not site a unit just before an interface and claim the downstream attenuation.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3735324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47688" y="3721608"/>
            <a:ext cx="5084064" cy="460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Replace predictions with test data as soon as a development or separation test is run — every source recommends this.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4402836"/>
            <a:ext cx="16459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A62B1F"/>
                </a:solidFill>
                <a:latin typeface="Calibri"/>
                <a:cs typeface="Calibr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47688" y="4389120"/>
            <a:ext cx="5084064" cy="4602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Qualification margin is </a:t>
            </a:r>
            <a:r>
              <a:rPr sz="1350" b="0" i="1" dirty="0">
                <a:solidFill>
                  <a:srgbClr val="2B2B2B"/>
                </a:solidFill>
                <a:latin typeface="Calibri"/>
                <a:cs typeface="Calibri"/>
              </a:rPr>
              <a:t>MPE + 6 dB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in common US practice; ECSS applies 3 </a:t>
            </a:r>
            <a:r>
              <a:rPr sz="1350" b="0" i="0" dirty="0" err="1">
                <a:solidFill>
                  <a:srgbClr val="2B2B2B"/>
                </a:solidFill>
                <a:latin typeface="Calibri"/>
                <a:cs typeface="Calibri"/>
              </a:rPr>
              <a:t>dB.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These are alternative conventions — do not add them together.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815584"/>
            <a:ext cx="11274552" cy="548640"/>
          </a:xfrm>
          <a:prstGeom prst="roundRect">
            <a:avLst>
              <a:gd name="adj" fmla="val 9000"/>
            </a:avLst>
          </a:prstGeom>
          <a:solidFill>
            <a:srgbClr val="FBF3E4"/>
          </a:solidFill>
          <a:ln w="15875">
            <a:solidFill>
              <a:srgbClr val="B876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31520" y="5961888"/>
            <a:ext cx="1069848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dirty="0">
                <a:solidFill>
                  <a:srgbClr val="B8761A"/>
                </a:solidFill>
                <a:latin typeface="Calibri"/>
                <a:cs typeface="Calibri"/>
              </a:rPr>
              <a:t>Takeaway</a:t>
            </a:r>
            <a:r>
              <a:rPr sz="1350" b="0" i="0" dirty="0">
                <a:solidFill>
                  <a:srgbClr val="2B2B2B"/>
                </a:solidFill>
                <a:latin typeface="Calibri"/>
                <a:cs typeface="Calibri"/>
              </a:rPr>
              <a:t>   These rules size the problem and place the hardware. They do not qualify it — measurement does.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1e\u1e_slide4.mp3"/>
  <p:tag name="PPSNARRATION" val="108,1678382384,C:\unit_22c\NA_Unit_22c_Damped_Sine_Synth_c_pptx\Media.ppc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1e\u1e_slide4.mp3"/>
  <p:tag name="PPSNARRATION" val="108,1678382384,C:\unit_22c\NA_Unit_22c_Damped_Sine_Synth_c_pptx\Media.ppc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1e\u1e_slide4.mp3"/>
  <p:tag name="PPSNARRATION" val="108,1678382384,C:\unit_22c\NA_Unit_22c_Damped_Sine_Synth_c_pptx\Media.ppcx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2620</Words>
  <Application>Microsoft Office PowerPoint</Application>
  <PresentationFormat>Widescreen</PresentationFormat>
  <Paragraphs>386</Paragraphs>
  <Slides>25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Arial</vt:lpstr>
      <vt:lpstr>Calibri</vt:lpstr>
      <vt:lpstr>Cambria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Tom Irvine</dc:creator>
  <cp:keywords/>
  <dc:description>generated using python-pptx</dc:description>
  <cp:lastModifiedBy>Tom Irvine</cp:lastModifiedBy>
  <cp:revision>2</cp:revision>
  <dcterms:created xsi:type="dcterms:W3CDTF">2013-01-27T09:14:16Z</dcterms:created>
  <dcterms:modified xsi:type="dcterms:W3CDTF">2026-09-26T01:02:47Z</dcterms:modified>
  <cp:category/>
</cp:coreProperties>
</file>