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sldIdLst>
    <p:sldId id="286" r:id="rId2"/>
    <p:sldId id="449" r:id="rId3"/>
    <p:sldId id="451" r:id="rId4"/>
    <p:sldId id="452" r:id="rId5"/>
    <p:sldId id="453" r:id="rId6"/>
    <p:sldId id="454" r:id="rId7"/>
    <p:sldId id="455" r:id="rId8"/>
    <p:sldId id="456" r:id="rId9"/>
    <p:sldId id="577" r:id="rId10"/>
    <p:sldId id="576" r:id="rId11"/>
    <p:sldId id="578" r:id="rId12"/>
    <p:sldId id="450" r:id="rId13"/>
    <p:sldId id="256" r:id="rId14"/>
    <p:sldId id="257" r:id="rId15"/>
    <p:sldId id="258" r:id="rId16"/>
    <p:sldId id="259" r:id="rId17"/>
    <p:sldId id="260" r:id="rId18"/>
    <p:sldId id="261" r:id="rId19"/>
    <p:sldId id="262" r:id="rId20"/>
    <p:sldId id="263" r:id="rId21"/>
    <p:sldId id="264" r:id="rId22"/>
    <p:sldId id="265" r:id="rId23"/>
    <p:sldId id="266" r:id="rId24"/>
    <p:sldId id="267" r:id="rId25"/>
    <p:sldId id="268" r:id="rId26"/>
    <p:sldId id="269" r:id="rId27"/>
    <p:sldId id="270" r:id="rId28"/>
    <p:sldId id="271" r:id="rId29"/>
    <p:sldId id="272" r:id="rId30"/>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6B5FBF2-59DA-4330-BD75-A1777A986ADA}" v="10" dt="2026-09-16T15:29:53.9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99" d="100"/>
          <a:sy n="99" d="100"/>
        </p:scale>
        <p:origin x="84" y="2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m Irvine" userId="262373fcfcd015cf" providerId="LiveId" clId="{3C89AC9C-B2C6-431B-938B-B7A22FB5427C}"/>
    <pc:docChg chg="undo custSel addSld modSld modNotesMaster">
      <pc:chgData name="Tom Irvine" userId="262373fcfcd015cf" providerId="LiveId" clId="{3C89AC9C-B2C6-431B-938B-B7A22FB5427C}" dt="2026-09-16T15:33:43.704" v="188" actId="20577"/>
      <pc:docMkLst>
        <pc:docMk/>
      </pc:docMkLst>
      <pc:sldChg chg="modSp mod">
        <pc:chgData name="Tom Irvine" userId="262373fcfcd015cf" providerId="LiveId" clId="{3C89AC9C-B2C6-431B-938B-B7A22FB5427C}" dt="2026-09-16T15:20:39.047" v="158" actId="26606"/>
        <pc:sldMkLst>
          <pc:docMk/>
          <pc:sldMk cId="0" sldId="256"/>
        </pc:sldMkLst>
        <pc:picChg chg="mod">
          <ac:chgData name="Tom Irvine" userId="262373fcfcd015cf" providerId="LiveId" clId="{3C89AC9C-B2C6-431B-938B-B7A22FB5427C}" dt="2026-09-16T15:20:39.047" v="158" actId="26606"/>
          <ac:picMkLst>
            <pc:docMk/>
            <pc:sldMk cId="0" sldId="256"/>
            <ac:picMk id="6" creationId="{00000000-0000-0000-0000-000000000000}"/>
          </ac:picMkLst>
        </pc:picChg>
      </pc:sldChg>
      <pc:sldChg chg="modSp mod">
        <pc:chgData name="Tom Irvine" userId="262373fcfcd015cf" providerId="LiveId" clId="{3C89AC9C-B2C6-431B-938B-B7A22FB5427C}" dt="2026-09-16T15:11:30.069" v="68" actId="12"/>
        <pc:sldMkLst>
          <pc:docMk/>
          <pc:sldMk cId="0" sldId="257"/>
        </pc:sldMkLst>
        <pc:spChg chg="mod">
          <ac:chgData name="Tom Irvine" userId="262373fcfcd015cf" providerId="LiveId" clId="{3C89AC9C-B2C6-431B-938B-B7A22FB5427C}" dt="2026-09-16T15:11:30.069" v="68" actId="12"/>
          <ac:spMkLst>
            <pc:docMk/>
            <pc:sldMk cId="0" sldId="257"/>
            <ac:spMk id="5" creationId="{00000000-0000-0000-0000-000000000000}"/>
          </ac:spMkLst>
        </pc:spChg>
      </pc:sldChg>
      <pc:sldChg chg="modSp mod">
        <pc:chgData name="Tom Irvine" userId="262373fcfcd015cf" providerId="LiveId" clId="{3C89AC9C-B2C6-431B-938B-B7A22FB5427C}" dt="2026-09-16T15:11:59.305" v="69" actId="122"/>
        <pc:sldMkLst>
          <pc:docMk/>
          <pc:sldMk cId="0" sldId="258"/>
        </pc:sldMkLst>
        <pc:spChg chg="mod">
          <ac:chgData name="Tom Irvine" userId="262373fcfcd015cf" providerId="LiveId" clId="{3C89AC9C-B2C6-431B-938B-B7A22FB5427C}" dt="2026-09-16T15:11:26.466" v="67" actId="12"/>
          <ac:spMkLst>
            <pc:docMk/>
            <pc:sldMk cId="0" sldId="258"/>
            <ac:spMk id="5" creationId="{00000000-0000-0000-0000-000000000000}"/>
          </ac:spMkLst>
        </pc:spChg>
        <pc:graphicFrameChg chg="modGraphic">
          <ac:chgData name="Tom Irvine" userId="262373fcfcd015cf" providerId="LiveId" clId="{3C89AC9C-B2C6-431B-938B-B7A22FB5427C}" dt="2026-09-16T15:11:59.305" v="69" actId="122"/>
          <ac:graphicFrameMkLst>
            <pc:docMk/>
            <pc:sldMk cId="0" sldId="258"/>
            <ac:graphicFrameMk id="6" creationId="{00000000-0000-0000-0000-000000000000}"/>
          </ac:graphicFrameMkLst>
        </pc:graphicFrameChg>
      </pc:sldChg>
      <pc:sldChg chg="modSp mod">
        <pc:chgData name="Tom Irvine" userId="262373fcfcd015cf" providerId="LiveId" clId="{3C89AC9C-B2C6-431B-938B-B7A22FB5427C}" dt="2026-09-16T15:11:15.896" v="66" actId="12"/>
        <pc:sldMkLst>
          <pc:docMk/>
          <pc:sldMk cId="0" sldId="259"/>
        </pc:sldMkLst>
        <pc:spChg chg="mod">
          <ac:chgData name="Tom Irvine" userId="262373fcfcd015cf" providerId="LiveId" clId="{3C89AC9C-B2C6-431B-938B-B7A22FB5427C}" dt="2026-09-16T15:11:15.896" v="66" actId="12"/>
          <ac:spMkLst>
            <pc:docMk/>
            <pc:sldMk cId="0" sldId="259"/>
            <ac:spMk id="5" creationId="{00000000-0000-0000-0000-000000000000}"/>
          </ac:spMkLst>
        </pc:spChg>
      </pc:sldChg>
      <pc:sldChg chg="modSp mod">
        <pc:chgData name="Tom Irvine" userId="262373fcfcd015cf" providerId="LiveId" clId="{3C89AC9C-B2C6-431B-938B-B7A22FB5427C}" dt="2026-09-16T15:12:25.575" v="73" actId="14734"/>
        <pc:sldMkLst>
          <pc:docMk/>
          <pc:sldMk cId="0" sldId="260"/>
        </pc:sldMkLst>
        <pc:spChg chg="mod">
          <ac:chgData name="Tom Irvine" userId="262373fcfcd015cf" providerId="LiveId" clId="{3C89AC9C-B2C6-431B-938B-B7A22FB5427C}" dt="2026-09-16T15:10:53.187" v="64" actId="12"/>
          <ac:spMkLst>
            <pc:docMk/>
            <pc:sldMk cId="0" sldId="260"/>
            <ac:spMk id="5" creationId="{00000000-0000-0000-0000-000000000000}"/>
          </ac:spMkLst>
        </pc:spChg>
        <pc:graphicFrameChg chg="modGraphic">
          <ac:chgData name="Tom Irvine" userId="262373fcfcd015cf" providerId="LiveId" clId="{3C89AC9C-B2C6-431B-938B-B7A22FB5427C}" dt="2026-09-16T15:12:25.575" v="73" actId="14734"/>
          <ac:graphicFrameMkLst>
            <pc:docMk/>
            <pc:sldMk cId="0" sldId="260"/>
            <ac:graphicFrameMk id="6" creationId="{00000000-0000-0000-0000-000000000000}"/>
          </ac:graphicFrameMkLst>
        </pc:graphicFrameChg>
      </pc:sldChg>
      <pc:sldChg chg="modSp mod">
        <pc:chgData name="Tom Irvine" userId="262373fcfcd015cf" providerId="LiveId" clId="{3C89AC9C-B2C6-431B-938B-B7A22FB5427C}" dt="2026-09-16T15:20:39.047" v="158" actId="26606"/>
        <pc:sldMkLst>
          <pc:docMk/>
          <pc:sldMk cId="0" sldId="261"/>
        </pc:sldMkLst>
        <pc:spChg chg="mod">
          <ac:chgData name="Tom Irvine" userId="262373fcfcd015cf" providerId="LiveId" clId="{3C89AC9C-B2C6-431B-938B-B7A22FB5427C}" dt="2026-09-16T15:12:51.168" v="74" actId="12"/>
          <ac:spMkLst>
            <pc:docMk/>
            <pc:sldMk cId="0" sldId="261"/>
            <ac:spMk id="7" creationId="{00000000-0000-0000-0000-000000000000}"/>
          </ac:spMkLst>
        </pc:spChg>
        <pc:picChg chg="mod">
          <ac:chgData name="Tom Irvine" userId="262373fcfcd015cf" providerId="LiveId" clId="{3C89AC9C-B2C6-431B-938B-B7A22FB5427C}" dt="2026-09-16T15:20:39.047" v="158" actId="26606"/>
          <ac:picMkLst>
            <pc:docMk/>
            <pc:sldMk cId="0" sldId="261"/>
            <ac:picMk id="5" creationId="{00000000-0000-0000-0000-000000000000}"/>
          </ac:picMkLst>
        </pc:picChg>
        <pc:picChg chg="mod">
          <ac:chgData name="Tom Irvine" userId="262373fcfcd015cf" providerId="LiveId" clId="{3C89AC9C-B2C6-431B-938B-B7A22FB5427C}" dt="2026-09-16T15:20:39.047" v="158" actId="26606"/>
          <ac:picMkLst>
            <pc:docMk/>
            <pc:sldMk cId="0" sldId="261"/>
            <ac:picMk id="6" creationId="{00000000-0000-0000-0000-000000000000}"/>
          </ac:picMkLst>
        </pc:picChg>
      </pc:sldChg>
      <pc:sldChg chg="modSp mod">
        <pc:chgData name="Tom Irvine" userId="262373fcfcd015cf" providerId="LiveId" clId="{3C89AC9C-B2C6-431B-938B-B7A22FB5427C}" dt="2026-09-16T15:10:47.130" v="63" actId="12"/>
        <pc:sldMkLst>
          <pc:docMk/>
          <pc:sldMk cId="0" sldId="262"/>
        </pc:sldMkLst>
        <pc:spChg chg="mod">
          <ac:chgData name="Tom Irvine" userId="262373fcfcd015cf" providerId="LiveId" clId="{3C89AC9C-B2C6-431B-938B-B7A22FB5427C}" dt="2026-09-16T15:10:47.130" v="63" actId="12"/>
          <ac:spMkLst>
            <pc:docMk/>
            <pc:sldMk cId="0" sldId="262"/>
            <ac:spMk id="5" creationId="{00000000-0000-0000-0000-000000000000}"/>
          </ac:spMkLst>
        </pc:spChg>
      </pc:sldChg>
      <pc:sldChg chg="modSp mod">
        <pc:chgData name="Tom Irvine" userId="262373fcfcd015cf" providerId="LiveId" clId="{3C89AC9C-B2C6-431B-938B-B7A22FB5427C}" dt="2026-09-16T15:10:42.375" v="62" actId="12"/>
        <pc:sldMkLst>
          <pc:docMk/>
          <pc:sldMk cId="0" sldId="263"/>
        </pc:sldMkLst>
        <pc:spChg chg="mod">
          <ac:chgData name="Tom Irvine" userId="262373fcfcd015cf" providerId="LiveId" clId="{3C89AC9C-B2C6-431B-938B-B7A22FB5427C}" dt="2026-09-16T15:10:42.375" v="62" actId="12"/>
          <ac:spMkLst>
            <pc:docMk/>
            <pc:sldMk cId="0" sldId="263"/>
            <ac:spMk id="5" creationId="{00000000-0000-0000-0000-000000000000}"/>
          </ac:spMkLst>
        </pc:spChg>
      </pc:sldChg>
      <pc:sldChg chg="modSp mod">
        <pc:chgData name="Tom Irvine" userId="262373fcfcd015cf" providerId="LiveId" clId="{3C89AC9C-B2C6-431B-938B-B7A22FB5427C}" dt="2026-09-16T15:10:39.052" v="61" actId="12"/>
        <pc:sldMkLst>
          <pc:docMk/>
          <pc:sldMk cId="0" sldId="264"/>
        </pc:sldMkLst>
        <pc:spChg chg="mod">
          <ac:chgData name="Tom Irvine" userId="262373fcfcd015cf" providerId="LiveId" clId="{3C89AC9C-B2C6-431B-938B-B7A22FB5427C}" dt="2026-09-16T15:10:39.052" v="61" actId="12"/>
          <ac:spMkLst>
            <pc:docMk/>
            <pc:sldMk cId="0" sldId="264"/>
            <ac:spMk id="5" creationId="{00000000-0000-0000-0000-000000000000}"/>
          </ac:spMkLst>
        </pc:spChg>
      </pc:sldChg>
      <pc:sldChg chg="modSp mod">
        <pc:chgData name="Tom Irvine" userId="262373fcfcd015cf" providerId="LiveId" clId="{3C89AC9C-B2C6-431B-938B-B7A22FB5427C}" dt="2026-09-16T15:20:39.047" v="158" actId="26606"/>
        <pc:sldMkLst>
          <pc:docMk/>
          <pc:sldMk cId="0" sldId="266"/>
        </pc:sldMkLst>
        <pc:picChg chg="mod">
          <ac:chgData name="Tom Irvine" userId="262373fcfcd015cf" providerId="LiveId" clId="{3C89AC9C-B2C6-431B-938B-B7A22FB5427C}" dt="2026-09-16T15:20:39.047" v="158" actId="26606"/>
          <ac:picMkLst>
            <pc:docMk/>
            <pc:sldMk cId="0" sldId="266"/>
            <ac:picMk id="5" creationId="{00000000-0000-0000-0000-000000000000}"/>
          </ac:picMkLst>
        </pc:picChg>
      </pc:sldChg>
      <pc:sldChg chg="modSp mod">
        <pc:chgData name="Tom Irvine" userId="262373fcfcd015cf" providerId="LiveId" clId="{3C89AC9C-B2C6-431B-938B-B7A22FB5427C}" dt="2026-09-16T15:10:31.722" v="60" actId="12"/>
        <pc:sldMkLst>
          <pc:docMk/>
          <pc:sldMk cId="0" sldId="269"/>
        </pc:sldMkLst>
        <pc:spChg chg="mod">
          <ac:chgData name="Tom Irvine" userId="262373fcfcd015cf" providerId="LiveId" clId="{3C89AC9C-B2C6-431B-938B-B7A22FB5427C}" dt="2026-09-16T15:10:31.722" v="60" actId="12"/>
          <ac:spMkLst>
            <pc:docMk/>
            <pc:sldMk cId="0" sldId="269"/>
            <ac:spMk id="5" creationId="{00000000-0000-0000-0000-000000000000}"/>
          </ac:spMkLst>
        </pc:spChg>
      </pc:sldChg>
      <pc:sldChg chg="modSp mod">
        <pc:chgData name="Tom Irvine" userId="262373fcfcd015cf" providerId="LiveId" clId="{3C89AC9C-B2C6-431B-938B-B7A22FB5427C}" dt="2026-09-16T15:10:21.476" v="59" actId="12"/>
        <pc:sldMkLst>
          <pc:docMk/>
          <pc:sldMk cId="0" sldId="271"/>
        </pc:sldMkLst>
        <pc:spChg chg="mod">
          <ac:chgData name="Tom Irvine" userId="262373fcfcd015cf" providerId="LiveId" clId="{3C89AC9C-B2C6-431B-938B-B7A22FB5427C}" dt="2026-09-16T15:10:21.476" v="59" actId="12"/>
          <ac:spMkLst>
            <pc:docMk/>
            <pc:sldMk cId="0" sldId="271"/>
            <ac:spMk id="5" creationId="{00000000-0000-0000-0000-000000000000}"/>
          </ac:spMkLst>
        </pc:spChg>
      </pc:sldChg>
      <pc:sldChg chg="modSp mod">
        <pc:chgData name="Tom Irvine" userId="262373fcfcd015cf" providerId="LiveId" clId="{3C89AC9C-B2C6-431B-938B-B7A22FB5427C}" dt="2026-09-16T15:10:14.075" v="58" actId="12"/>
        <pc:sldMkLst>
          <pc:docMk/>
          <pc:sldMk cId="0" sldId="272"/>
        </pc:sldMkLst>
        <pc:spChg chg="mod">
          <ac:chgData name="Tom Irvine" userId="262373fcfcd015cf" providerId="LiveId" clId="{3C89AC9C-B2C6-431B-938B-B7A22FB5427C}" dt="2026-09-16T15:10:14.075" v="58" actId="12"/>
          <ac:spMkLst>
            <pc:docMk/>
            <pc:sldMk cId="0" sldId="272"/>
            <ac:spMk id="5" creationId="{00000000-0000-0000-0000-000000000000}"/>
          </ac:spMkLst>
        </pc:spChg>
      </pc:sldChg>
      <pc:sldChg chg="modSp add mod">
        <pc:chgData name="Tom Irvine" userId="262373fcfcd015cf" providerId="LiveId" clId="{3C89AC9C-B2C6-431B-938B-B7A22FB5427C}" dt="2026-09-16T15:08:49.015" v="56" actId="20577"/>
        <pc:sldMkLst>
          <pc:docMk/>
          <pc:sldMk cId="0" sldId="286"/>
        </pc:sldMkLst>
        <pc:spChg chg="mod">
          <ac:chgData name="Tom Irvine" userId="262373fcfcd015cf" providerId="LiveId" clId="{3C89AC9C-B2C6-431B-938B-B7A22FB5427C}" dt="2026-09-16T15:08:49.015" v="56" actId="20577"/>
          <ac:spMkLst>
            <pc:docMk/>
            <pc:sldMk cId="0" sldId="286"/>
            <ac:spMk id="4" creationId="{C7FA5F48-3F20-263C-9CB5-25902CCC974D}"/>
          </ac:spMkLst>
        </pc:spChg>
      </pc:sldChg>
      <pc:sldChg chg="add">
        <pc:chgData name="Tom Irvine" userId="262373fcfcd015cf" providerId="LiveId" clId="{3C89AC9C-B2C6-431B-938B-B7A22FB5427C}" dt="2026-09-16T15:09:28.617" v="57"/>
        <pc:sldMkLst>
          <pc:docMk/>
          <pc:sldMk cId="2589651606" sldId="449"/>
        </pc:sldMkLst>
      </pc:sldChg>
      <pc:sldChg chg="addSp delSp modSp add mod setBg">
        <pc:chgData name="Tom Irvine" userId="262373fcfcd015cf" providerId="LiveId" clId="{3C89AC9C-B2C6-431B-938B-B7A22FB5427C}" dt="2026-09-16T15:30:07.686" v="186" actId="1076"/>
        <pc:sldMkLst>
          <pc:docMk/>
          <pc:sldMk cId="1164050583" sldId="450"/>
        </pc:sldMkLst>
        <pc:spChg chg="mod">
          <ac:chgData name="Tom Irvine" userId="262373fcfcd015cf" providerId="LiveId" clId="{3C89AC9C-B2C6-431B-938B-B7A22FB5427C}" dt="2026-09-16T15:24:39.358" v="162" actId="20577"/>
          <ac:spMkLst>
            <pc:docMk/>
            <pc:sldMk cId="1164050583" sldId="450"/>
            <ac:spMk id="2" creationId="{5A69E7F7-2C16-5F27-02A2-D6D00C23CC42}"/>
          </ac:spMkLst>
        </pc:spChg>
        <pc:spChg chg="del">
          <ac:chgData name="Tom Irvine" userId="262373fcfcd015cf" providerId="LiveId" clId="{3C89AC9C-B2C6-431B-938B-B7A22FB5427C}" dt="2026-09-16T15:17:25.859" v="77" actId="21"/>
          <ac:spMkLst>
            <pc:docMk/>
            <pc:sldMk cId="1164050583" sldId="450"/>
            <ac:spMk id="4" creationId="{8E8FDCE1-8EAC-4359-E69E-C391175411A9}"/>
          </ac:spMkLst>
        </pc:spChg>
        <pc:spChg chg="del">
          <ac:chgData name="Tom Irvine" userId="262373fcfcd015cf" providerId="LiveId" clId="{3C89AC9C-B2C6-431B-938B-B7A22FB5427C}" dt="2026-09-16T15:17:22.024" v="76" actId="21"/>
          <ac:spMkLst>
            <pc:docMk/>
            <pc:sldMk cId="1164050583" sldId="450"/>
            <ac:spMk id="5" creationId="{EA0BDB84-3BD6-27C5-96F0-921146E3B7BF}"/>
          </ac:spMkLst>
        </pc:spChg>
        <pc:spChg chg="del">
          <ac:chgData name="Tom Irvine" userId="262373fcfcd015cf" providerId="LiveId" clId="{3C89AC9C-B2C6-431B-938B-B7A22FB5427C}" dt="2026-09-16T15:17:22.024" v="76" actId="21"/>
          <ac:spMkLst>
            <pc:docMk/>
            <pc:sldMk cId="1164050583" sldId="450"/>
            <ac:spMk id="6" creationId="{233F7F78-F926-98CE-23F2-B9E689DD0B53}"/>
          </ac:spMkLst>
        </pc:spChg>
        <pc:spChg chg="del">
          <ac:chgData name="Tom Irvine" userId="262373fcfcd015cf" providerId="LiveId" clId="{3C89AC9C-B2C6-431B-938B-B7A22FB5427C}" dt="2026-09-16T15:17:22.024" v="76" actId="21"/>
          <ac:spMkLst>
            <pc:docMk/>
            <pc:sldMk cId="1164050583" sldId="450"/>
            <ac:spMk id="7" creationId="{777A1A9D-72F8-1E02-1CEC-C51639639C1D}"/>
          </ac:spMkLst>
        </pc:spChg>
        <pc:spChg chg="del">
          <ac:chgData name="Tom Irvine" userId="262373fcfcd015cf" providerId="LiveId" clId="{3C89AC9C-B2C6-431B-938B-B7A22FB5427C}" dt="2026-09-16T15:17:22.024" v="76" actId="21"/>
          <ac:spMkLst>
            <pc:docMk/>
            <pc:sldMk cId="1164050583" sldId="450"/>
            <ac:spMk id="8" creationId="{4F8F348B-8BB5-3627-B9C7-121EA5FB1675}"/>
          </ac:spMkLst>
        </pc:spChg>
        <pc:spChg chg="del">
          <ac:chgData name="Tom Irvine" userId="262373fcfcd015cf" providerId="LiveId" clId="{3C89AC9C-B2C6-431B-938B-B7A22FB5427C}" dt="2026-09-16T15:17:22.024" v="76" actId="21"/>
          <ac:spMkLst>
            <pc:docMk/>
            <pc:sldMk cId="1164050583" sldId="450"/>
            <ac:spMk id="9" creationId="{B68AD034-136E-9A67-B687-D1C89F0D836F}"/>
          </ac:spMkLst>
        </pc:spChg>
        <pc:spChg chg="del">
          <ac:chgData name="Tom Irvine" userId="262373fcfcd015cf" providerId="LiveId" clId="{3C89AC9C-B2C6-431B-938B-B7A22FB5427C}" dt="2026-09-16T15:17:22.024" v="76" actId="21"/>
          <ac:spMkLst>
            <pc:docMk/>
            <pc:sldMk cId="1164050583" sldId="450"/>
            <ac:spMk id="10" creationId="{121CD3BE-544A-9E84-BE7D-FBAC5262D2CC}"/>
          </ac:spMkLst>
        </pc:spChg>
        <pc:spChg chg="del">
          <ac:chgData name="Tom Irvine" userId="262373fcfcd015cf" providerId="LiveId" clId="{3C89AC9C-B2C6-431B-938B-B7A22FB5427C}" dt="2026-09-16T15:17:22.024" v="76" actId="21"/>
          <ac:spMkLst>
            <pc:docMk/>
            <pc:sldMk cId="1164050583" sldId="450"/>
            <ac:spMk id="11" creationId="{316CD506-F128-8069-42AF-E90D7EBF6B82}"/>
          </ac:spMkLst>
        </pc:spChg>
        <pc:spChg chg="del">
          <ac:chgData name="Tom Irvine" userId="262373fcfcd015cf" providerId="LiveId" clId="{3C89AC9C-B2C6-431B-938B-B7A22FB5427C}" dt="2026-09-16T15:17:22.024" v="76" actId="21"/>
          <ac:spMkLst>
            <pc:docMk/>
            <pc:sldMk cId="1164050583" sldId="450"/>
            <ac:spMk id="12" creationId="{E87E3381-E24E-B8DE-2EB4-59C978910BFC}"/>
          </ac:spMkLst>
        </pc:spChg>
        <pc:spChg chg="del">
          <ac:chgData name="Tom Irvine" userId="262373fcfcd015cf" providerId="LiveId" clId="{3C89AC9C-B2C6-431B-938B-B7A22FB5427C}" dt="2026-09-16T15:17:22.024" v="76" actId="21"/>
          <ac:spMkLst>
            <pc:docMk/>
            <pc:sldMk cId="1164050583" sldId="450"/>
            <ac:spMk id="13" creationId="{06580EAA-C20A-6125-8F69-EEAC5D53DB37}"/>
          </ac:spMkLst>
        </pc:spChg>
        <pc:spChg chg="add mod">
          <ac:chgData name="Tom Irvine" userId="262373fcfcd015cf" providerId="LiveId" clId="{3C89AC9C-B2C6-431B-938B-B7A22FB5427C}" dt="2026-09-16T15:29:45.377" v="181" actId="20577"/>
          <ac:spMkLst>
            <pc:docMk/>
            <pc:sldMk cId="1164050583" sldId="450"/>
            <ac:spMk id="15" creationId="{A38EC37D-D8C0-17A1-D5CE-C49A59E4EF85}"/>
          </ac:spMkLst>
        </pc:spChg>
        <pc:spChg chg="add mod">
          <ac:chgData name="Tom Irvine" userId="262373fcfcd015cf" providerId="LiveId" clId="{3C89AC9C-B2C6-431B-938B-B7A22FB5427C}" dt="2026-09-16T15:30:07.686" v="186" actId="1076"/>
          <ac:spMkLst>
            <pc:docMk/>
            <pc:sldMk cId="1164050583" sldId="450"/>
            <ac:spMk id="17" creationId="{4FDB730A-8755-F553-0287-3CAA9FB54B77}"/>
          </ac:spMkLst>
        </pc:spChg>
        <pc:picChg chg="add del">
          <ac:chgData name="Tom Irvine" userId="262373fcfcd015cf" providerId="LiveId" clId="{3C89AC9C-B2C6-431B-938B-B7A22FB5427C}" dt="2026-09-16T15:20:39.047" v="158" actId="26606"/>
          <ac:picMkLst>
            <pc:docMk/>
            <pc:sldMk cId="1164050583" sldId="450"/>
            <ac:picMk id="5" creationId="{00000000-0000-0000-0000-000000000000}"/>
          </ac:picMkLst>
        </pc:picChg>
        <pc:picChg chg="add mod">
          <ac:chgData name="Tom Irvine" userId="262373fcfcd015cf" providerId="LiveId" clId="{3C89AC9C-B2C6-431B-938B-B7A22FB5427C}" dt="2026-09-16T15:24:46.279" v="164" actId="1076"/>
          <ac:picMkLst>
            <pc:docMk/>
            <pc:sldMk cId="1164050583" sldId="450"/>
            <ac:picMk id="14" creationId="{1D687C97-1B16-9817-D464-ED94A81ECAB1}"/>
          </ac:picMkLst>
        </pc:picChg>
        <pc:picChg chg="add mod">
          <ac:chgData name="Tom Irvine" userId="262373fcfcd015cf" providerId="LiveId" clId="{3C89AC9C-B2C6-431B-938B-B7A22FB5427C}" dt="2026-09-16T15:29:32.450" v="177" actId="1076"/>
          <ac:picMkLst>
            <pc:docMk/>
            <pc:sldMk cId="1164050583" sldId="450"/>
            <ac:picMk id="16" creationId="{4DA0501B-A07E-728A-9FE7-314FD3299D6D}"/>
          </ac:picMkLst>
        </pc:picChg>
      </pc:sldChg>
      <pc:sldChg chg="modSp add mod">
        <pc:chgData name="Tom Irvine" userId="262373fcfcd015cf" providerId="LiveId" clId="{3C89AC9C-B2C6-431B-938B-B7A22FB5427C}" dt="2026-09-16T15:19:55.769" v="155" actId="12"/>
        <pc:sldMkLst>
          <pc:docMk/>
          <pc:sldMk cId="0" sldId="451"/>
        </pc:sldMkLst>
        <pc:spChg chg="mod">
          <ac:chgData name="Tom Irvine" userId="262373fcfcd015cf" providerId="LiveId" clId="{3C89AC9C-B2C6-431B-938B-B7A22FB5427C}" dt="2026-09-16T15:19:55.769" v="155" actId="12"/>
          <ac:spMkLst>
            <pc:docMk/>
            <pc:sldMk cId="0" sldId="451"/>
            <ac:spMk id="5" creationId="{00000000-0000-0000-0000-000000000000}"/>
          </ac:spMkLst>
        </pc:spChg>
      </pc:sldChg>
      <pc:sldChg chg="add">
        <pc:chgData name="Tom Irvine" userId="262373fcfcd015cf" providerId="LiveId" clId="{3C89AC9C-B2C6-431B-938B-B7A22FB5427C}" dt="2026-09-16T15:19:23.340" v="154"/>
        <pc:sldMkLst>
          <pc:docMk/>
          <pc:sldMk cId="0" sldId="452"/>
        </pc:sldMkLst>
      </pc:sldChg>
      <pc:sldChg chg="add">
        <pc:chgData name="Tom Irvine" userId="262373fcfcd015cf" providerId="LiveId" clId="{3C89AC9C-B2C6-431B-938B-B7A22FB5427C}" dt="2026-09-16T15:19:23.340" v="154"/>
        <pc:sldMkLst>
          <pc:docMk/>
          <pc:sldMk cId="0" sldId="453"/>
        </pc:sldMkLst>
      </pc:sldChg>
      <pc:sldChg chg="add">
        <pc:chgData name="Tom Irvine" userId="262373fcfcd015cf" providerId="LiveId" clId="{3C89AC9C-B2C6-431B-938B-B7A22FB5427C}" dt="2026-09-16T15:19:23.340" v="154"/>
        <pc:sldMkLst>
          <pc:docMk/>
          <pc:sldMk cId="0" sldId="454"/>
        </pc:sldMkLst>
      </pc:sldChg>
      <pc:sldChg chg="add">
        <pc:chgData name="Tom Irvine" userId="262373fcfcd015cf" providerId="LiveId" clId="{3C89AC9C-B2C6-431B-938B-B7A22FB5427C}" dt="2026-09-16T15:19:23.340" v="154"/>
        <pc:sldMkLst>
          <pc:docMk/>
          <pc:sldMk cId="0" sldId="455"/>
        </pc:sldMkLst>
      </pc:sldChg>
      <pc:sldChg chg="add">
        <pc:chgData name="Tom Irvine" userId="262373fcfcd015cf" providerId="LiveId" clId="{3C89AC9C-B2C6-431B-938B-B7A22FB5427C}" dt="2026-09-16T15:19:23.340" v="154"/>
        <pc:sldMkLst>
          <pc:docMk/>
          <pc:sldMk cId="0" sldId="456"/>
        </pc:sldMkLst>
      </pc:sldChg>
      <pc:sldChg chg="add">
        <pc:chgData name="Tom Irvine" userId="262373fcfcd015cf" providerId="LiveId" clId="{3C89AC9C-B2C6-431B-938B-B7A22FB5427C}" dt="2026-09-16T15:19:23.340" v="154"/>
        <pc:sldMkLst>
          <pc:docMk/>
          <pc:sldMk cId="1092953474" sldId="576"/>
        </pc:sldMkLst>
      </pc:sldChg>
      <pc:sldChg chg="add">
        <pc:chgData name="Tom Irvine" userId="262373fcfcd015cf" providerId="LiveId" clId="{3C89AC9C-B2C6-431B-938B-B7A22FB5427C}" dt="2026-09-16T15:19:23.340" v="154"/>
        <pc:sldMkLst>
          <pc:docMk/>
          <pc:sldMk cId="1720559377" sldId="577"/>
        </pc:sldMkLst>
      </pc:sldChg>
      <pc:sldChg chg="modSp add mod">
        <pc:chgData name="Tom Irvine" userId="262373fcfcd015cf" providerId="LiveId" clId="{3C89AC9C-B2C6-431B-938B-B7A22FB5427C}" dt="2026-09-16T15:33:43.704" v="188" actId="20577"/>
        <pc:sldMkLst>
          <pc:docMk/>
          <pc:sldMk cId="0" sldId="578"/>
        </pc:sldMkLst>
        <pc:spChg chg="mod">
          <ac:chgData name="Tom Irvine" userId="262373fcfcd015cf" providerId="LiveId" clId="{3C89AC9C-B2C6-431B-938B-B7A22FB5427C}" dt="2026-09-16T15:33:43.704" v="188" actId="20577"/>
          <ac:spMkLst>
            <pc:docMk/>
            <pc:sldMk cId="0" sldId="578"/>
            <ac:spMk id="9"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20994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p31:notes"/>
          <p:cNvSpPr txBox="1"/>
          <p:nvPr/>
        </p:nvSpPr>
        <p:spPr>
          <a:xfrm>
            <a:off x="3851275" y="9429750"/>
            <a:ext cx="2946300" cy="496800"/>
          </a:xfrm>
          <a:prstGeom prst="rect">
            <a:avLst/>
          </a:prstGeom>
          <a:noFill/>
          <a:ln>
            <a:noFill/>
          </a:ln>
        </p:spPr>
        <p:txBody>
          <a:bodyPr spcFirstLastPara="1" wrap="square" lIns="93325" tIns="46650" rIns="93325" bIns="4665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42" name="Google Shape;442;p31:notes"/>
          <p:cNvSpPr>
            <a:spLocks noGrp="1" noRot="1" noChangeAspect="1"/>
          </p:cNvSpPr>
          <p:nvPr>
            <p:ph type="sldImg" idx="2"/>
          </p:nvPr>
        </p:nvSpPr>
        <p:spPr>
          <a:xfrm>
            <a:off x="90488" y="744538"/>
            <a:ext cx="6618287" cy="37226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43" name="Google Shape;443;p31:notes"/>
          <p:cNvSpPr txBox="1">
            <a:spLocks noGrp="1"/>
          </p:cNvSpPr>
          <p:nvPr>
            <p:ph type="body" idx="1"/>
          </p:nvPr>
        </p:nvSpPr>
        <p:spPr>
          <a:xfrm>
            <a:off x="906462" y="4716462"/>
            <a:ext cx="4984800" cy="4465500"/>
          </a:xfrm>
          <a:prstGeom prst="rect">
            <a:avLst/>
          </a:prstGeom>
          <a:noFill/>
          <a:ln>
            <a:noFill/>
          </a:ln>
        </p:spPr>
        <p:txBody>
          <a:bodyPr spcFirstLastPara="1" wrap="square" lIns="93325" tIns="46650" rIns="93325" bIns="46650"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p31:notes"/>
          <p:cNvSpPr txBox="1"/>
          <p:nvPr/>
        </p:nvSpPr>
        <p:spPr>
          <a:xfrm>
            <a:off x="3851275" y="9429750"/>
            <a:ext cx="2946300" cy="496800"/>
          </a:xfrm>
          <a:prstGeom prst="rect">
            <a:avLst/>
          </a:prstGeom>
          <a:noFill/>
          <a:ln>
            <a:noFill/>
          </a:ln>
        </p:spPr>
        <p:txBody>
          <a:bodyPr spcFirstLastPara="1" wrap="square" lIns="93325" tIns="46650" rIns="93325" bIns="4665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2</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42" name="Google Shape;442;p31:notes"/>
          <p:cNvSpPr>
            <a:spLocks noGrp="1" noRot="1" noChangeAspect="1"/>
          </p:cNvSpPr>
          <p:nvPr>
            <p:ph type="sldImg" idx="2"/>
          </p:nvPr>
        </p:nvSpPr>
        <p:spPr>
          <a:xfrm>
            <a:off x="90488" y="744538"/>
            <a:ext cx="6618287" cy="37226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43" name="Google Shape;443;p31:notes"/>
          <p:cNvSpPr txBox="1">
            <a:spLocks noGrp="1"/>
          </p:cNvSpPr>
          <p:nvPr>
            <p:ph type="body" idx="1"/>
          </p:nvPr>
        </p:nvSpPr>
        <p:spPr>
          <a:xfrm>
            <a:off x="906462" y="4716462"/>
            <a:ext cx="4984800" cy="4465500"/>
          </a:xfrm>
          <a:prstGeom prst="rect">
            <a:avLst/>
          </a:prstGeom>
          <a:noFill/>
          <a:ln>
            <a:noFill/>
          </a:ln>
        </p:spPr>
        <p:txBody>
          <a:bodyPr spcFirstLastPara="1" wrap="square" lIns="93325" tIns="46650" rIns="93325" bIns="46650"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5195881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CE60C6-2A61-4562-BD48-2D6AD5E3D1D4}" type="slidenum">
              <a:rPr lang="en-US" smtClean="0"/>
              <a:pPr/>
              <a:t>3</a:t>
            </a:fld>
            <a:endParaRPr lang="en-US"/>
          </a:p>
        </p:txBody>
      </p:sp>
    </p:spTree>
    <p:extLst>
      <p:ext uri="{BB962C8B-B14F-4D97-AF65-F5344CB8AC3E}">
        <p14:creationId xmlns:p14="http://schemas.microsoft.com/office/powerpoint/2010/main" val="42451901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CE60C6-2A61-4562-BD48-2D6AD5E3D1D4}" type="slidenum">
              <a:rPr lang="en-US" smtClean="0"/>
              <a:pPr/>
              <a:t>4</a:t>
            </a:fld>
            <a:endParaRPr lang="en-US"/>
          </a:p>
        </p:txBody>
      </p:sp>
    </p:spTree>
    <p:extLst>
      <p:ext uri="{BB962C8B-B14F-4D97-AF65-F5344CB8AC3E}">
        <p14:creationId xmlns:p14="http://schemas.microsoft.com/office/powerpoint/2010/main" val="27442631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CE60C6-2A61-4562-BD48-2D6AD5E3D1D4}" type="slidenum">
              <a:rPr lang="en-US" smtClean="0"/>
              <a:pPr/>
              <a:t>5</a:t>
            </a:fld>
            <a:endParaRPr lang="en-US"/>
          </a:p>
        </p:txBody>
      </p:sp>
    </p:spTree>
    <p:extLst>
      <p:ext uri="{BB962C8B-B14F-4D97-AF65-F5344CB8AC3E}">
        <p14:creationId xmlns:p14="http://schemas.microsoft.com/office/powerpoint/2010/main" val="17288386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CE60C6-2A61-4562-BD48-2D6AD5E3D1D4}" type="slidenum">
              <a:rPr lang="en-US" smtClean="0"/>
              <a:pPr/>
              <a:t>6</a:t>
            </a:fld>
            <a:endParaRPr lang="en-US"/>
          </a:p>
        </p:txBody>
      </p:sp>
    </p:spTree>
    <p:extLst>
      <p:ext uri="{BB962C8B-B14F-4D97-AF65-F5344CB8AC3E}">
        <p14:creationId xmlns:p14="http://schemas.microsoft.com/office/powerpoint/2010/main" val="16144321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CE60C6-2A61-4562-BD48-2D6AD5E3D1D4}" type="slidenum">
              <a:rPr lang="en-US" smtClean="0"/>
              <a:pPr/>
              <a:t>7</a:t>
            </a:fld>
            <a:endParaRPr lang="en-US"/>
          </a:p>
        </p:txBody>
      </p:sp>
    </p:spTree>
    <p:extLst>
      <p:ext uri="{BB962C8B-B14F-4D97-AF65-F5344CB8AC3E}">
        <p14:creationId xmlns:p14="http://schemas.microsoft.com/office/powerpoint/2010/main" val="15415997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4F2FF-CB1C-3494-3463-5C977197C8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3140AC-F614-9AF6-7C13-C100BF0BB7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932B19-2FC8-A862-AAB7-E03678D41548}"/>
              </a:ext>
            </a:extLst>
          </p:cNvPr>
          <p:cNvSpPr>
            <a:spLocks noGrp="1"/>
          </p:cNvSpPr>
          <p:nvPr>
            <p:ph type="body" idx="1"/>
          </p:nvPr>
        </p:nvSpPr>
        <p:spPr/>
        <p:txBody>
          <a:bodyPr/>
          <a:lstStyle/>
          <a:p>
            <a:r>
              <a:rPr lang="en-US" dirty="0"/>
              <a:t>Design responses map directly onto the three orientation classes. Corners get bumpers, ductile frame material and glass insets. Edges get strengthened glass, polished chamfers and a lip above the glass. Faces get bonded glass, underfilled solder joints and mounting points that limit board bending.</a:t>
            </a:r>
          </a:p>
        </p:txBody>
      </p:sp>
      <p:sp>
        <p:nvSpPr>
          <p:cNvPr id="4" name="Slide Number Placeholder 3">
            <a:extLst>
              <a:ext uri="{FF2B5EF4-FFF2-40B4-BE49-F238E27FC236}">
                <a16:creationId xmlns:a16="http://schemas.microsoft.com/office/drawing/2014/main" id="{1CBEE798-1D02-EBC3-3037-B81AF155A1AF}"/>
              </a:ext>
            </a:extLst>
          </p:cNvPr>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22987409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set follows the Initial Velocity slide. A drop is a velocity-driven shock, and the orientation at contact, face, edge or corner, controls the contact area, the pulse, and the failure mode. We cover the kinematics, the spring-mass idealization, the pulse and velocity change, the three orientation classes, the standards that call them out, the test hardware, and the design responses.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Drop testing is a qualification test with two outcomes: function after the sequence, and the damage state, which matters because cracked glass and cracked solder joints grow under later vibration and thermal cycling. A rectangular device has six faces, twelve edges and eight corners, twenty six orientations, and that is exactly the sequence MIL-STD-810 uses for the transit drop.</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only input the drop height controls is the impact velocity, and it goes as the square root of height. The table spans the heights that matter for hand-held devices. One metre gives 4.43 metres per second; the 48 inch MIL-STD-810 transit drop gives 4.89.</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model on the Initial Velocity slide. The device is a mass on a contact spring with an initial velocity. Peak displacement is v naught over omega n and peak acceleration is v naught times omega n, so a stiffer contact means a higher and shorter pulse. The example with a 500 hertz contact mode gives about fourteen hundred G with a half millisecond rise. The caveats on the right are the reasons this is a scaling tool rather than a design number.</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half-sine relation ties the three numbers together: peak acceleration, duration, and velocity change. The velocity change is one plus the coefficient of restitution times the impact velocity. For a one metre drop with e of one half, delta v is 6.65 metres per second, and the table shows how sharply the peak G climbs as the contact time shortens. This is why a stiff face landing on steel reads thousands of G while a soft corner crush reads far less at the body centre.</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orientation classes. Face drops share the load over an area, edge drops put it along a line, corner drops put it at a point. The impact velocity is identical; the difference is the contact stiffness and how the energy is absorbed. Most real drops are off-axis, which is why testing controls orientation deliberately.</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face drop is the stiffest contact, so it produces the highest whole-body acceleration and the largest board strains. That is why the JEDEC board-level drop test is a face-down event. On the glass side, a flat landing is survivable, but a pebble under the glass turns it into a point contact and cone cracking. Face landings are also the hardest to achieve in a free-fall test.</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Edge landings are the most common real-world drop because the phone rotates leaving the hand. The stress concentrates along the contact line and at the rim of the cover glass, where strength is governed by edge flaws from cutting. The body G is lower than a face drop, but the local stress is higher, and every edge landing is followed by a face slap.</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corner drop has the smallest contact area and the highest local stress, but the corner crushes and absorbs energy, so the body acceleration is actually the lowest of the three. Do not read a low accelerometer trace as a mild event. Corner cracks in the cover glass are the dominant field failure and the reason cases carry raised corner bumpers.</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table summarizes the three classes side by side. The pattern worth remembering is the inversion: the orientation with the highest body G, the face, has the lowest local stress, and the orientation with the lowest body G, the corner, has the highest. An accelerometer at the centre of the device therefore ranks the three impacts in the opposite order from the damage they cause.</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Almost every real drop is a sequence. The corner strikes, the body rotates about that contact, and the face slaps down. The second pulse is often larger than the first at the accelerometer. Guided towers suppress rotation and free-fall testers reproduce it, which is one reason the two methods produce different damage.</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standards differ in what they protect. MIL-STD-810 protects an item in transit with the twenty six orientation sequence. IEC 60068-2-31 covers free fall, repeated free fall in a tumbling drum, and topple. JEDEC B111 is a board-level test of the solder joints. ASTM and ISTA cover the packaged product. The consumer OEM specifications are internal but typically thirty to fifty drops from about a metre.</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Release method matters as much as height. Free-fall testers reproduce rotation and secondary impacts; guided towers give repeatable attitude but suppress rotation; tumble drums give many random-orientation falls; robotic arms allow programmed sweeps. The surface sets the contact stiffness. Instrumentation is high-range accelerometers sampled fast, PCB strain gauges, daisy-chain continuity, and high-speed video.</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Analysis ranges from an energy balance with an assumed contact law, through Hertz contact for the corner, to explicit finite element models dropped at a sweep of attitudes. For solder joints, board strain is the damage metric, not G. The stress-velocity relation is a useful sanity check: a one metre drop puts the bar-impact stress at about sixty megapascals in both aluminum and glass, which is the edge strength of unstrengthened glass, and real structures carry a K factor above that.</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Design responses map directly onto the three orientation classes. Corners get bumpers, ductile frame material and glass insets. Edges get strengthened glass, polished chamfers and a lip above the glass. Faces get bonded glass, underfilled solder joints and mounting points that limit board bending.</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Summary. The height sets the velocity, the contact sets the pulse, the orientation sets where the stress goes. Face drops load the board, edge drops load the glass rim, corner drops dent the frame and crack the glass corner while reading the lowest G. Test all twenty six orientations and judge severity by strain and SRS, not the accelerometer peak alone.</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References for the standards, the stress-velocity work of Hunt and Gaberson, Steinberg for board-level electronics, and the Vibrationdata shock response spectra ebook.</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4"/>
        <p:cNvGrpSpPr/>
        <p:nvPr/>
      </p:nvGrpSpPr>
      <p:grpSpPr>
        <a:xfrm>
          <a:off x="0" y="0"/>
          <a:ext cx="0" cy="0"/>
          <a:chOff x="0" y="0"/>
          <a:chExt cx="0" cy="0"/>
        </a:xfrm>
      </p:grpSpPr>
      <p:sp>
        <p:nvSpPr>
          <p:cNvPr id="15" name="Google Shape;15;p2"/>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t" anchorCtr="0">
            <a:noAutofit/>
          </a:bodyPr>
          <a:lstStyle>
            <a:lvl1pPr marR="0" lvl="0" algn="l" rtl="0">
              <a:lnSpc>
                <a:spcPct val="70000"/>
              </a:lnSpc>
              <a:spcBef>
                <a:spcPts val="0"/>
              </a:spcBef>
              <a:spcAft>
                <a:spcPts val="0"/>
              </a:spcAft>
              <a:buSzPts val="1400"/>
              <a:buNone/>
              <a:defRPr sz="2400" b="1" i="0" u="none" strike="noStrike" cap="none">
                <a:solidFill>
                  <a:srgbClr val="009999"/>
                </a:solidFill>
                <a:latin typeface="Arial"/>
                <a:ea typeface="Arial"/>
                <a:cs typeface="Arial"/>
                <a:sym typeface="Arial"/>
              </a:defRPr>
            </a:lvl1pPr>
            <a:lvl2pPr marR="0" lvl="1" algn="l" rtl="0">
              <a:lnSpc>
                <a:spcPct val="70000"/>
              </a:lnSpc>
              <a:spcBef>
                <a:spcPts val="0"/>
              </a:spcBef>
              <a:spcAft>
                <a:spcPts val="0"/>
              </a:spcAft>
              <a:buSzPts val="1400"/>
              <a:buNone/>
              <a:defRPr sz="2400" b="1" i="0" u="none" strike="noStrike" cap="none">
                <a:solidFill>
                  <a:srgbClr val="009999"/>
                </a:solidFill>
                <a:latin typeface="Arial"/>
                <a:ea typeface="Arial"/>
                <a:cs typeface="Arial"/>
                <a:sym typeface="Arial"/>
              </a:defRPr>
            </a:lvl2pPr>
            <a:lvl3pPr marR="0" lvl="2" algn="l" rtl="0">
              <a:lnSpc>
                <a:spcPct val="70000"/>
              </a:lnSpc>
              <a:spcBef>
                <a:spcPts val="0"/>
              </a:spcBef>
              <a:spcAft>
                <a:spcPts val="0"/>
              </a:spcAft>
              <a:buSzPts val="1400"/>
              <a:buNone/>
              <a:defRPr sz="2400" b="1" i="0" u="none" strike="noStrike" cap="none">
                <a:solidFill>
                  <a:srgbClr val="009999"/>
                </a:solidFill>
                <a:latin typeface="Arial"/>
                <a:ea typeface="Arial"/>
                <a:cs typeface="Arial"/>
                <a:sym typeface="Arial"/>
              </a:defRPr>
            </a:lvl3pPr>
            <a:lvl4pPr marR="0" lvl="3" algn="l" rtl="0">
              <a:lnSpc>
                <a:spcPct val="70000"/>
              </a:lnSpc>
              <a:spcBef>
                <a:spcPts val="0"/>
              </a:spcBef>
              <a:spcAft>
                <a:spcPts val="0"/>
              </a:spcAft>
              <a:buSzPts val="1400"/>
              <a:buNone/>
              <a:defRPr sz="2400" b="1" i="0" u="none" strike="noStrike" cap="none">
                <a:solidFill>
                  <a:srgbClr val="009999"/>
                </a:solidFill>
                <a:latin typeface="Arial"/>
                <a:ea typeface="Arial"/>
                <a:cs typeface="Arial"/>
                <a:sym typeface="Arial"/>
              </a:defRPr>
            </a:lvl4pPr>
            <a:lvl5pPr marR="0" lvl="4" algn="l" rtl="0">
              <a:lnSpc>
                <a:spcPct val="70000"/>
              </a:lnSpc>
              <a:spcBef>
                <a:spcPts val="0"/>
              </a:spcBef>
              <a:spcAft>
                <a:spcPts val="0"/>
              </a:spcAft>
              <a:buSzPts val="1400"/>
              <a:buNone/>
              <a:defRPr sz="2400" b="1" i="0" u="none" strike="noStrike" cap="none">
                <a:solidFill>
                  <a:srgbClr val="009999"/>
                </a:solidFill>
                <a:latin typeface="Arial"/>
                <a:ea typeface="Arial"/>
                <a:cs typeface="Arial"/>
                <a:sym typeface="Arial"/>
              </a:defRPr>
            </a:lvl5pPr>
            <a:lvl6pPr marR="0" lvl="5" algn="l" rtl="0">
              <a:lnSpc>
                <a:spcPct val="70000"/>
              </a:lnSpc>
              <a:spcBef>
                <a:spcPts val="0"/>
              </a:spcBef>
              <a:spcAft>
                <a:spcPts val="0"/>
              </a:spcAft>
              <a:buSzPts val="1400"/>
              <a:buNone/>
              <a:defRPr sz="2400" b="1" i="0" u="none" strike="noStrike" cap="none">
                <a:solidFill>
                  <a:srgbClr val="009999"/>
                </a:solidFill>
                <a:latin typeface="Arial"/>
                <a:ea typeface="Arial"/>
                <a:cs typeface="Arial"/>
                <a:sym typeface="Arial"/>
              </a:defRPr>
            </a:lvl6pPr>
            <a:lvl7pPr marR="0" lvl="6" algn="l" rtl="0">
              <a:lnSpc>
                <a:spcPct val="70000"/>
              </a:lnSpc>
              <a:spcBef>
                <a:spcPts val="0"/>
              </a:spcBef>
              <a:spcAft>
                <a:spcPts val="0"/>
              </a:spcAft>
              <a:buSzPts val="1400"/>
              <a:buNone/>
              <a:defRPr sz="2400" b="1" i="0" u="none" strike="noStrike" cap="none">
                <a:solidFill>
                  <a:srgbClr val="009999"/>
                </a:solidFill>
                <a:latin typeface="Arial"/>
                <a:ea typeface="Arial"/>
                <a:cs typeface="Arial"/>
                <a:sym typeface="Arial"/>
              </a:defRPr>
            </a:lvl7pPr>
            <a:lvl8pPr marR="0" lvl="7" algn="l" rtl="0">
              <a:lnSpc>
                <a:spcPct val="70000"/>
              </a:lnSpc>
              <a:spcBef>
                <a:spcPts val="0"/>
              </a:spcBef>
              <a:spcAft>
                <a:spcPts val="0"/>
              </a:spcAft>
              <a:buSzPts val="1400"/>
              <a:buNone/>
              <a:defRPr sz="2400" b="1" i="0" u="none" strike="noStrike" cap="none">
                <a:solidFill>
                  <a:srgbClr val="009999"/>
                </a:solidFill>
                <a:latin typeface="Arial"/>
                <a:ea typeface="Arial"/>
                <a:cs typeface="Arial"/>
                <a:sym typeface="Arial"/>
              </a:defRPr>
            </a:lvl8pPr>
            <a:lvl9pPr marR="0" lvl="8" algn="l" rtl="0">
              <a:lnSpc>
                <a:spcPct val="70000"/>
              </a:lnSpc>
              <a:spcBef>
                <a:spcPts val="0"/>
              </a:spcBef>
              <a:spcAft>
                <a:spcPts val="0"/>
              </a:spcAft>
              <a:buSzPts val="1400"/>
              <a:buNone/>
              <a:defRPr sz="2400" b="1" i="0" u="none" strike="noStrike" cap="none">
                <a:solidFill>
                  <a:srgbClr val="009999"/>
                </a:solidFill>
                <a:latin typeface="Arial"/>
                <a:ea typeface="Arial"/>
                <a:cs typeface="Arial"/>
                <a:sym typeface="Arial"/>
              </a:defRPr>
            </a:lvl9pPr>
          </a:lstStyle>
          <a:p>
            <a:endParaRPr/>
          </a:p>
        </p:txBody>
      </p:sp>
      <p:sp>
        <p:nvSpPr>
          <p:cNvPr id="16" name="Google Shape;16;p2"/>
          <p:cNvSpPr txBox="1">
            <a:spLocks noGrp="1"/>
          </p:cNvSpPr>
          <p:nvPr>
            <p:ph type="body" idx="1"/>
          </p:nvPr>
        </p:nvSpPr>
        <p:spPr>
          <a:xfrm>
            <a:off x="4165600" y="1981200"/>
            <a:ext cx="7315200" cy="4114800"/>
          </a:xfrm>
          <a:prstGeom prst="rect">
            <a:avLst/>
          </a:prstGeom>
          <a:noFill/>
          <a:ln>
            <a:noFill/>
          </a:ln>
        </p:spPr>
        <p:txBody>
          <a:bodyPr spcFirstLastPara="1" wrap="square" lIns="92075" tIns="46025" rIns="92075" bIns="46025" anchor="t" anchorCtr="0">
            <a:noAutofit/>
          </a:bodyPr>
          <a:lstStyle>
            <a:lvl1pPr marL="457109" lvl="0" indent="-285693" algn="l" rtl="0">
              <a:spcBef>
                <a:spcPts val="360"/>
              </a:spcBef>
              <a:spcAft>
                <a:spcPts val="0"/>
              </a:spcAft>
              <a:buSzPts val="900"/>
              <a:buChar char="●"/>
              <a:defRPr/>
            </a:lvl1pPr>
            <a:lvl2pPr marL="914217" lvl="1" indent="-314262" algn="l" rtl="0">
              <a:spcBef>
                <a:spcPts val="360"/>
              </a:spcBef>
              <a:spcAft>
                <a:spcPts val="0"/>
              </a:spcAft>
              <a:buSzPts val="1350"/>
              <a:buChar char="●"/>
              <a:defRPr/>
            </a:lvl2pPr>
            <a:lvl3pPr marL="1371326" lvl="2" indent="-302833" algn="l" rtl="0">
              <a:spcBef>
                <a:spcPts val="360"/>
              </a:spcBef>
              <a:spcAft>
                <a:spcPts val="0"/>
              </a:spcAft>
              <a:buSzPts val="1170"/>
              <a:buChar char="●"/>
              <a:defRPr/>
            </a:lvl3pPr>
            <a:lvl4pPr marL="1828434" lvl="3" indent="-342831" algn="l" rtl="0">
              <a:spcBef>
                <a:spcPts val="360"/>
              </a:spcBef>
              <a:spcAft>
                <a:spcPts val="0"/>
              </a:spcAft>
              <a:buSzPts val="1800"/>
              <a:buChar char="•"/>
              <a:defRPr/>
            </a:lvl4pPr>
            <a:lvl5pPr marL="2285543" lvl="4" indent="-342831" algn="l" rtl="0">
              <a:spcBef>
                <a:spcPts val="360"/>
              </a:spcBef>
              <a:spcAft>
                <a:spcPts val="0"/>
              </a:spcAft>
              <a:buSzPts val="1800"/>
              <a:buChar char="–"/>
              <a:defRPr/>
            </a:lvl5pPr>
            <a:lvl6pPr marL="2742651" lvl="5" indent="-342831" algn="l" rtl="0">
              <a:spcBef>
                <a:spcPts val="360"/>
              </a:spcBef>
              <a:spcAft>
                <a:spcPts val="0"/>
              </a:spcAft>
              <a:buSzPts val="1800"/>
              <a:buChar char="–"/>
              <a:defRPr/>
            </a:lvl6pPr>
            <a:lvl7pPr marL="3199760" lvl="6" indent="-342831" algn="l" rtl="0">
              <a:spcBef>
                <a:spcPts val="360"/>
              </a:spcBef>
              <a:spcAft>
                <a:spcPts val="0"/>
              </a:spcAft>
              <a:buSzPts val="1800"/>
              <a:buChar char="–"/>
              <a:defRPr/>
            </a:lvl7pPr>
            <a:lvl8pPr marL="3656868" lvl="7" indent="-342831" algn="l" rtl="0">
              <a:spcBef>
                <a:spcPts val="360"/>
              </a:spcBef>
              <a:spcAft>
                <a:spcPts val="0"/>
              </a:spcAft>
              <a:buSzPts val="1800"/>
              <a:buChar char="–"/>
              <a:defRPr/>
            </a:lvl8pPr>
            <a:lvl9pPr marL="4113977" lvl="8" indent="-342831" algn="l" rtl="0">
              <a:spcBef>
                <a:spcPts val="360"/>
              </a:spcBef>
              <a:spcAft>
                <a:spcPts val="0"/>
              </a:spcAft>
              <a:buSzPts val="1800"/>
              <a:buChar char="–"/>
              <a:defRPr/>
            </a:lvl9pPr>
          </a:lstStyle>
          <a:p>
            <a:endParaRPr/>
          </a:p>
        </p:txBody>
      </p:sp>
      <p:sp>
        <p:nvSpPr>
          <p:cNvPr id="17" name="Google Shape;17;p2"/>
          <p:cNvSpPr txBox="1">
            <a:spLocks noGrp="1"/>
          </p:cNvSpPr>
          <p:nvPr>
            <p:ph type="dt" idx="10"/>
          </p:nvPr>
        </p:nvSpPr>
        <p:spPr>
          <a:xfrm>
            <a:off x="406400" y="6248400"/>
            <a:ext cx="2540000" cy="457200"/>
          </a:xfrm>
          <a:prstGeom prst="rect">
            <a:avLst/>
          </a:prstGeom>
          <a:noFill/>
          <a:ln>
            <a:noFill/>
          </a:ln>
        </p:spPr>
        <p:txBody>
          <a:bodyPr spcFirstLastPara="1" wrap="square" lIns="92075" tIns="46025" rIns="92075" bIns="46025"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dirty="0"/>
          </a:p>
        </p:txBody>
      </p:sp>
      <p:sp>
        <p:nvSpPr>
          <p:cNvPr id="18" name="Google Shape;18;p2"/>
          <p:cNvSpPr txBox="1">
            <a:spLocks noGrp="1"/>
          </p:cNvSpPr>
          <p:nvPr>
            <p:ph type="ftr" idx="11"/>
          </p:nvPr>
        </p:nvSpPr>
        <p:spPr>
          <a:xfrm>
            <a:off x="4775200" y="6248400"/>
            <a:ext cx="3860800" cy="457200"/>
          </a:xfrm>
          <a:prstGeom prst="rect">
            <a:avLst/>
          </a:prstGeom>
          <a:noFill/>
          <a:ln>
            <a:noFill/>
          </a:ln>
        </p:spPr>
        <p:txBody>
          <a:bodyPr spcFirstLastPara="1" wrap="square" lIns="92075" tIns="46025" rIns="92075" bIns="46025"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dirty="0"/>
          </a:p>
        </p:txBody>
      </p:sp>
      <p:sp>
        <p:nvSpPr>
          <p:cNvPr id="19" name="Google Shape;19;p2"/>
          <p:cNvSpPr txBox="1">
            <a:spLocks noGrp="1"/>
          </p:cNvSpPr>
          <p:nvPr>
            <p:ph type="sldNum" idx="12"/>
          </p:nvPr>
        </p:nvSpPr>
        <p:spPr>
          <a:xfrm>
            <a:off x="9347200" y="6324600"/>
            <a:ext cx="2540000" cy="457200"/>
          </a:xfrm>
          <a:prstGeom prst="rect">
            <a:avLst/>
          </a:prstGeom>
          <a:noFill/>
          <a:ln>
            <a:noFill/>
          </a:ln>
        </p:spPr>
        <p:txBody>
          <a:bodyPr spcFirstLastPara="1" wrap="square" lIns="92075" tIns="46025" rIns="92075" bIns="46025" anchor="ctr" anchorCtr="0">
            <a:noAutofit/>
          </a:bodyPr>
          <a:lstStyle>
            <a:lvl1pPr marL="0" marR="0" lvl="0" indent="0" algn="r" rtl="0">
              <a:lnSpc>
                <a:spcPct val="100000"/>
              </a:lnSpc>
              <a:spcBef>
                <a:spcPts val="0"/>
              </a:spcBef>
              <a:spcAft>
                <a:spcPts val="0"/>
              </a:spcAft>
              <a:buClr>
                <a:schemeClr val="lt2"/>
              </a:buClr>
              <a:buSzPts val="1400"/>
              <a:buFont typeface="Arial"/>
              <a:buNone/>
              <a:defRPr sz="14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chemeClr val="lt2"/>
              </a:buClr>
              <a:buSzPts val="1400"/>
              <a:buFont typeface="Arial"/>
              <a:buNone/>
              <a:defRPr sz="14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chemeClr val="lt2"/>
              </a:buClr>
              <a:buSzPts val="1400"/>
              <a:buFont typeface="Arial"/>
              <a:buNone/>
              <a:defRPr sz="14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chemeClr val="lt2"/>
              </a:buClr>
              <a:buSzPts val="1400"/>
              <a:buFont typeface="Arial"/>
              <a:buNone/>
              <a:defRPr sz="14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chemeClr val="lt2"/>
              </a:buClr>
              <a:buSzPts val="1400"/>
              <a:buFont typeface="Arial"/>
              <a:buNone/>
              <a:defRPr sz="14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chemeClr val="lt2"/>
              </a:buClr>
              <a:buSzPts val="1400"/>
              <a:buFont typeface="Arial"/>
              <a:buNone/>
              <a:defRPr sz="14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chemeClr val="lt2"/>
              </a:buClr>
              <a:buSzPts val="1400"/>
              <a:buFont typeface="Arial"/>
              <a:buNone/>
              <a:defRPr sz="14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chemeClr val="lt2"/>
              </a:buClr>
              <a:buSzPts val="1400"/>
              <a:buFont typeface="Arial"/>
              <a:buNone/>
              <a:defRPr sz="14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chemeClr val="lt2"/>
              </a:buClr>
              <a:buSzPts val="1400"/>
              <a:buFont typeface="Arial"/>
              <a:buNone/>
              <a:defRPr sz="1400" b="0" i="0" u="none" strike="noStrike" cap="none">
                <a:solidFill>
                  <a:schemeClr val="lt2"/>
                </a:solidFill>
                <a:latin typeface="Arial"/>
                <a:ea typeface="Arial"/>
                <a:cs typeface="Arial"/>
                <a:sym typeface="Arial"/>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83328268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Google Shape;445;p45"/>
          <p:cNvSpPr txBox="1"/>
          <p:nvPr/>
        </p:nvSpPr>
        <p:spPr>
          <a:xfrm>
            <a:off x="8534083" y="6324223"/>
            <a:ext cx="1904752" cy="457140"/>
          </a:xfrm>
          <a:prstGeom prst="rect">
            <a:avLst/>
          </a:prstGeom>
          <a:noFill/>
          <a:ln>
            <a:noFill/>
          </a:ln>
        </p:spPr>
        <p:txBody>
          <a:bodyPr spcFirstLastPara="1" wrap="square" lIns="92063" tIns="46019" rIns="92063" bIns="46019" anchor="ctr" anchorCtr="0">
            <a:noAutofit/>
          </a:bodyPr>
          <a:lstStyle/>
          <a:p>
            <a:pPr algn="r" defTabSz="914217">
              <a:buClr>
                <a:srgbClr val="010000"/>
              </a:buClr>
              <a:buSzPts val="1400"/>
            </a:pPr>
            <a:fld id="{00000000-1234-1234-1234-123412341234}" type="slidenum">
              <a:rPr lang="en-US" sz="1400" kern="0">
                <a:solidFill>
                  <a:srgbClr val="010000"/>
                </a:solidFill>
                <a:latin typeface="Arial"/>
                <a:ea typeface="Arial"/>
                <a:cs typeface="Arial"/>
                <a:sym typeface="Arial"/>
              </a:rPr>
              <a:pPr algn="r" defTabSz="914217">
                <a:buClr>
                  <a:srgbClr val="010000"/>
                </a:buClr>
                <a:buSzPts val="1400"/>
              </a:pPr>
              <a:t>1</a:t>
            </a:fld>
            <a:endParaRPr sz="1400" kern="0" dirty="0">
              <a:solidFill>
                <a:srgbClr val="000000"/>
              </a:solidFill>
              <a:latin typeface="Arial"/>
              <a:cs typeface="Arial"/>
              <a:sym typeface="Arial"/>
            </a:endParaRPr>
          </a:p>
        </p:txBody>
      </p:sp>
      <p:sp>
        <p:nvSpPr>
          <p:cNvPr id="447" name="Google Shape;447;p45"/>
          <p:cNvSpPr txBox="1"/>
          <p:nvPr/>
        </p:nvSpPr>
        <p:spPr>
          <a:xfrm>
            <a:off x="8534083" y="254096"/>
            <a:ext cx="2886176" cy="461612"/>
          </a:xfrm>
          <a:prstGeom prst="rect">
            <a:avLst/>
          </a:prstGeom>
          <a:noFill/>
          <a:ln>
            <a:noFill/>
          </a:ln>
        </p:spPr>
        <p:txBody>
          <a:bodyPr spcFirstLastPara="1" wrap="square" lIns="91413" tIns="45694" rIns="91413" bIns="45694" anchor="t" anchorCtr="0">
            <a:spAutoFit/>
          </a:bodyPr>
          <a:lstStyle/>
          <a:p>
            <a:pPr defTabSz="914217">
              <a:buClr>
                <a:srgbClr val="003399"/>
              </a:buClr>
              <a:buSzPts val="2400"/>
            </a:pPr>
            <a:r>
              <a:rPr lang="en-US" sz="2400" b="1" kern="0" dirty="0">
                <a:solidFill>
                  <a:srgbClr val="003399"/>
                </a:solidFill>
                <a:effectLst>
                  <a:outerShdw blurRad="38100" dist="38100" dir="2700000" algn="tl">
                    <a:srgbClr val="C0C0C0"/>
                  </a:outerShdw>
                </a:effectLst>
                <a:latin typeface="Arial"/>
                <a:ea typeface="Arial"/>
                <a:cs typeface="Arial"/>
                <a:sym typeface="Arial"/>
              </a:rPr>
              <a:t>Vibrationdata</a:t>
            </a:r>
            <a:endParaRPr sz="1400" kern="0" dirty="0">
              <a:solidFill>
                <a:srgbClr val="000000"/>
              </a:solidFill>
              <a:latin typeface="Arial"/>
              <a:cs typeface="Arial"/>
              <a:sym typeface="Arial"/>
            </a:endParaRPr>
          </a:p>
        </p:txBody>
      </p:sp>
      <p:sp>
        <p:nvSpPr>
          <p:cNvPr id="4" name="Google Shape;100;p15">
            <a:extLst>
              <a:ext uri="{FF2B5EF4-FFF2-40B4-BE49-F238E27FC236}">
                <a16:creationId xmlns:a16="http://schemas.microsoft.com/office/drawing/2014/main" id="{C7FA5F48-3F20-263C-9CB5-25902CCC974D}"/>
              </a:ext>
            </a:extLst>
          </p:cNvPr>
          <p:cNvSpPr txBox="1">
            <a:spLocks noGrp="1"/>
          </p:cNvSpPr>
          <p:nvPr>
            <p:ph type="body" idx="1"/>
          </p:nvPr>
        </p:nvSpPr>
        <p:spPr>
          <a:xfrm>
            <a:off x="1782848" y="1594267"/>
            <a:ext cx="7188534" cy="1295981"/>
          </a:xfrm>
          <a:prstGeom prst="rect">
            <a:avLst/>
          </a:prstGeom>
          <a:noFill/>
          <a:ln>
            <a:noFill/>
          </a:ln>
        </p:spPr>
        <p:txBody>
          <a:bodyPr spcFirstLastPara="1" wrap="square" lIns="46032" tIns="23010" rIns="46032" bIns="23010" anchor="t" anchorCtr="0">
            <a:noAutofit/>
          </a:bodyPr>
          <a:lstStyle/>
          <a:p>
            <a:pPr marL="171416" indent="-171416">
              <a:spcBef>
                <a:spcPts val="0"/>
              </a:spcBef>
              <a:buSzPts val="1000"/>
              <a:buNone/>
            </a:pPr>
            <a:endParaRPr sz="1000" b="1" dirty="0">
              <a:solidFill>
                <a:schemeClr val="dk1"/>
              </a:solidFill>
              <a:latin typeface="Helvetica Neue"/>
              <a:ea typeface="Helvetica Neue"/>
              <a:cs typeface="Helvetica Neue"/>
              <a:sym typeface="Helvetica Neue"/>
            </a:endParaRPr>
          </a:p>
          <a:p>
            <a:pPr marL="171416" indent="-171416" algn="ctr">
              <a:spcBef>
                <a:spcPts val="200"/>
              </a:spcBef>
              <a:buSzPts val="1000"/>
              <a:buNone/>
            </a:pPr>
            <a:endParaRPr sz="2500" b="1" dirty="0">
              <a:solidFill>
                <a:srgbClr val="009999"/>
              </a:solidFill>
              <a:latin typeface="Calibri" panose="020F0502020204030204" pitchFamily="34" charset="0"/>
              <a:ea typeface="Calibri" panose="020F0502020204030204" pitchFamily="34" charset="0"/>
              <a:cs typeface="Calibri" panose="020F0502020204030204" pitchFamily="34" charset="0"/>
              <a:sym typeface="Arial"/>
            </a:endParaRPr>
          </a:p>
          <a:p>
            <a:pPr marL="171416" indent="-171416" algn="ctr">
              <a:spcBef>
                <a:spcPts val="220"/>
              </a:spcBef>
              <a:buSzPts val="1100"/>
              <a:buNone/>
            </a:pPr>
            <a:r>
              <a:rPr lang="en-US" sz="2500" b="1" dirty="0">
                <a:solidFill>
                  <a:srgbClr val="006699"/>
                </a:solidFill>
                <a:latin typeface="Calibri" panose="020F0502020204030204" pitchFamily="34" charset="0"/>
                <a:ea typeface="Calibri" panose="020F0502020204030204" pitchFamily="34" charset="0"/>
                <a:cs typeface="Calibri" panose="020F0502020204030204" pitchFamily="34" charset="0"/>
                <a:sym typeface="Arial"/>
              </a:rPr>
              <a:t>   </a:t>
            </a:r>
            <a:r>
              <a:rPr lang="en-US" sz="2999" b="1" dirty="0">
                <a:solidFill>
                  <a:srgbClr val="006699"/>
                </a:solidFill>
                <a:latin typeface="Calibri" panose="020F0502020204030204" pitchFamily="34" charset="0"/>
                <a:ea typeface="Calibri" panose="020F0502020204030204" pitchFamily="34" charset="0"/>
                <a:cs typeface="Calibri" panose="020F0502020204030204" pitchFamily="34" charset="0"/>
                <a:sym typeface="Arial"/>
              </a:rPr>
              <a:t>Accidental Drop Shock</a:t>
            </a:r>
            <a:r>
              <a:rPr lang="en-US" sz="2999" dirty="0">
                <a:solidFill>
                  <a:srgbClr val="006699"/>
                </a:solidFill>
                <a:latin typeface="Calibri" panose="020F0502020204030204" pitchFamily="34" charset="0"/>
                <a:ea typeface="Calibri" panose="020F0502020204030204" pitchFamily="34" charset="0"/>
                <a:cs typeface="Calibri" panose="020F0502020204030204" pitchFamily="34" charset="0"/>
              </a:rPr>
              <a:t> </a:t>
            </a:r>
            <a:r>
              <a:rPr lang="en-US" sz="2999" b="1" dirty="0">
                <a:solidFill>
                  <a:srgbClr val="006699"/>
                </a:solidFill>
                <a:latin typeface="Calibri" panose="020F0502020204030204" pitchFamily="34" charset="0"/>
                <a:ea typeface="Calibri" panose="020F0502020204030204" pitchFamily="34" charset="0"/>
                <a:cs typeface="Calibri" panose="020F0502020204030204" pitchFamily="34" charset="0"/>
                <a:sym typeface="Arial"/>
              </a:rPr>
              <a:t>  </a:t>
            </a:r>
            <a:br>
              <a:rPr lang="en-US" sz="2500" b="1" dirty="0">
                <a:solidFill>
                  <a:srgbClr val="006699"/>
                </a:solidFill>
                <a:latin typeface="Calibri" panose="020F0502020204030204" pitchFamily="34" charset="0"/>
                <a:ea typeface="Calibri" panose="020F0502020204030204" pitchFamily="34" charset="0"/>
                <a:cs typeface="Calibri" panose="020F0502020204030204" pitchFamily="34" charset="0"/>
                <a:sym typeface="Arial"/>
              </a:rPr>
            </a:br>
            <a:br>
              <a:rPr lang="en-US" sz="2500" b="1" dirty="0">
                <a:solidFill>
                  <a:srgbClr val="006699"/>
                </a:solidFill>
                <a:latin typeface="Calibri" panose="020F0502020204030204" pitchFamily="34" charset="0"/>
                <a:ea typeface="Calibri" panose="020F0502020204030204" pitchFamily="34" charset="0"/>
                <a:cs typeface="Calibri" panose="020F0502020204030204" pitchFamily="34" charset="0"/>
                <a:sym typeface="Arial"/>
              </a:rPr>
            </a:br>
            <a:endParaRPr lang="en-US" sz="2300" dirty="0">
              <a:solidFill>
                <a:srgbClr val="006699"/>
              </a:solidFill>
              <a:latin typeface="Calibri" panose="020F0502020204030204" pitchFamily="34" charset="0"/>
              <a:ea typeface="Calibri" panose="020F0502020204030204" pitchFamily="34" charset="0"/>
              <a:cs typeface="Calibri" panose="020F0502020204030204" pitchFamily="34" charset="0"/>
            </a:endParaRPr>
          </a:p>
          <a:p>
            <a:pPr marL="171416" indent="-171416" algn="ctr">
              <a:spcBef>
                <a:spcPts val="220"/>
              </a:spcBef>
              <a:buSzPts val="1100"/>
              <a:buNone/>
            </a:pPr>
            <a:r>
              <a:rPr lang="en-US" sz="2200" dirty="0">
                <a:solidFill>
                  <a:srgbClr val="006699"/>
                </a:solidFill>
                <a:latin typeface="Calibri" panose="020F0502020204030204" pitchFamily="34" charset="0"/>
                <a:ea typeface="Calibri" panose="020F0502020204030204" pitchFamily="34" charset="0"/>
                <a:cs typeface="Calibri" panose="020F0502020204030204" pitchFamily="34" charset="0"/>
              </a:rPr>
              <a:t>  By Tom Irvine</a:t>
            </a:r>
            <a:endParaRPr sz="2200"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transition spd="slow" advTm="1227576">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Google Shape;445;p45"/>
          <p:cNvSpPr txBox="1"/>
          <p:nvPr/>
        </p:nvSpPr>
        <p:spPr>
          <a:xfrm>
            <a:off x="8534083" y="6324223"/>
            <a:ext cx="1904752" cy="457140"/>
          </a:xfrm>
          <a:prstGeom prst="rect">
            <a:avLst/>
          </a:prstGeom>
          <a:noFill/>
          <a:ln>
            <a:noFill/>
          </a:ln>
        </p:spPr>
        <p:txBody>
          <a:bodyPr spcFirstLastPara="1" wrap="square" lIns="92063" tIns="46019" rIns="92063" bIns="46019" anchor="ctr" anchorCtr="0">
            <a:noAutofit/>
          </a:bodyPr>
          <a:lstStyle/>
          <a:p>
            <a:pPr algn="r" defTabSz="914217">
              <a:buClr>
                <a:srgbClr val="010000"/>
              </a:buClr>
              <a:buSzPts val="1400"/>
            </a:pPr>
            <a:fld id="{00000000-1234-1234-1234-123412341234}" type="slidenum">
              <a:rPr lang="en-US" sz="1400" kern="0">
                <a:solidFill>
                  <a:srgbClr val="010000"/>
                </a:solidFill>
                <a:latin typeface="Arial"/>
                <a:ea typeface="Arial"/>
                <a:cs typeface="Arial"/>
                <a:sym typeface="Arial"/>
              </a:rPr>
              <a:pPr algn="r" defTabSz="914217">
                <a:buClr>
                  <a:srgbClr val="010000"/>
                </a:buClr>
                <a:buSzPts val="1400"/>
              </a:pPr>
              <a:t>2</a:t>
            </a:fld>
            <a:endParaRPr sz="1400" kern="0" dirty="0">
              <a:solidFill>
                <a:srgbClr val="000000"/>
              </a:solidFill>
              <a:latin typeface="Arial"/>
              <a:cs typeface="Arial"/>
              <a:sym typeface="Arial"/>
            </a:endParaRPr>
          </a:p>
        </p:txBody>
      </p:sp>
      <p:sp>
        <p:nvSpPr>
          <p:cNvPr id="447" name="Google Shape;447;p45"/>
          <p:cNvSpPr txBox="1"/>
          <p:nvPr/>
        </p:nvSpPr>
        <p:spPr>
          <a:xfrm>
            <a:off x="8534083" y="254096"/>
            <a:ext cx="2886176" cy="461612"/>
          </a:xfrm>
          <a:prstGeom prst="rect">
            <a:avLst/>
          </a:prstGeom>
          <a:noFill/>
          <a:ln>
            <a:noFill/>
          </a:ln>
        </p:spPr>
        <p:txBody>
          <a:bodyPr spcFirstLastPara="1" wrap="square" lIns="91413" tIns="45694" rIns="91413" bIns="45694" anchor="t" anchorCtr="0">
            <a:spAutoFit/>
          </a:bodyPr>
          <a:lstStyle/>
          <a:p>
            <a:pPr defTabSz="914217">
              <a:buClr>
                <a:srgbClr val="003399"/>
              </a:buClr>
              <a:buSzPts val="2400"/>
            </a:pPr>
            <a:r>
              <a:rPr lang="en-US" sz="2400" b="1" kern="0" dirty="0">
                <a:solidFill>
                  <a:srgbClr val="003399"/>
                </a:solidFill>
                <a:effectLst>
                  <a:outerShdw blurRad="38100" dist="38100" dir="2700000" algn="tl">
                    <a:srgbClr val="C0C0C0"/>
                  </a:outerShdw>
                </a:effectLst>
                <a:latin typeface="Arial"/>
                <a:ea typeface="Arial"/>
                <a:cs typeface="Arial"/>
                <a:sym typeface="Arial"/>
              </a:rPr>
              <a:t>Vibrationdata</a:t>
            </a:r>
            <a:endParaRPr sz="1400" kern="0" dirty="0">
              <a:solidFill>
                <a:srgbClr val="000000"/>
              </a:solidFill>
              <a:latin typeface="Arial"/>
              <a:cs typeface="Arial"/>
              <a:sym typeface="Arial"/>
            </a:endParaRPr>
          </a:p>
        </p:txBody>
      </p:sp>
      <p:sp>
        <p:nvSpPr>
          <p:cNvPr id="6" name="TextBox 5">
            <a:extLst>
              <a:ext uri="{FF2B5EF4-FFF2-40B4-BE49-F238E27FC236}">
                <a16:creationId xmlns:a16="http://schemas.microsoft.com/office/drawing/2014/main" id="{A9411A64-4D80-7A5B-B276-A878E3549A36}"/>
              </a:ext>
            </a:extLst>
          </p:cNvPr>
          <p:cNvSpPr txBox="1"/>
          <p:nvPr/>
        </p:nvSpPr>
        <p:spPr>
          <a:xfrm>
            <a:off x="508881" y="342353"/>
            <a:ext cx="5159428" cy="430887"/>
          </a:xfrm>
          <a:prstGeom prst="rect">
            <a:avLst/>
          </a:prstGeom>
          <a:noFill/>
        </p:spPr>
        <p:txBody>
          <a:bodyPr wrap="square" rtlCol="0">
            <a:spAutoFit/>
          </a:bodyPr>
          <a:lstStyle/>
          <a:p>
            <a:r>
              <a:rPr lang="en-US" sz="2200" b="1" dirty="0">
                <a:solidFill>
                  <a:srgbClr val="006699"/>
                </a:solidFill>
                <a:latin typeface="Barlow" panose="00000500000000000000" pitchFamily="2" charset="0"/>
                <a:cs typeface="Arial" pitchFamily="34" charset="0"/>
              </a:rPr>
              <a:t>Initial Velocity</a:t>
            </a:r>
            <a:endParaRPr lang="en-US" sz="2200" b="1" dirty="0">
              <a:latin typeface="Barlow" panose="00000500000000000000" pitchFamily="2" charset="0"/>
            </a:endParaRPr>
          </a:p>
        </p:txBody>
      </p:sp>
      <p:pic>
        <p:nvPicPr>
          <p:cNvPr id="8" name="Picture 7">
            <a:extLst>
              <a:ext uri="{FF2B5EF4-FFF2-40B4-BE49-F238E27FC236}">
                <a16:creationId xmlns:a16="http://schemas.microsoft.com/office/drawing/2014/main" id="{66F0F2BB-632E-EB7E-62C4-BDC22ECF157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8881" y="1029303"/>
            <a:ext cx="4456437" cy="1864276"/>
          </a:xfrm>
          <a:prstGeom prst="rect">
            <a:avLst/>
          </a:prstGeom>
          <a:noFill/>
          <a:ln>
            <a:noFill/>
          </a:ln>
        </p:spPr>
      </p:pic>
      <p:sp>
        <p:nvSpPr>
          <p:cNvPr id="10" name="TextBox 9">
            <a:extLst>
              <a:ext uri="{FF2B5EF4-FFF2-40B4-BE49-F238E27FC236}">
                <a16:creationId xmlns:a16="http://schemas.microsoft.com/office/drawing/2014/main" id="{879E309B-1EC1-9CC5-F572-DB3003071182}"/>
              </a:ext>
            </a:extLst>
          </p:cNvPr>
          <p:cNvSpPr txBox="1"/>
          <p:nvPr/>
        </p:nvSpPr>
        <p:spPr>
          <a:xfrm>
            <a:off x="508881" y="3338715"/>
            <a:ext cx="5159428" cy="2709203"/>
          </a:xfrm>
          <a:prstGeom prst="rect">
            <a:avLst/>
          </a:prstGeom>
          <a:noFill/>
        </p:spPr>
        <p:txBody>
          <a:bodyPr wrap="square">
            <a:spAutoFit/>
          </a:bodyPr>
          <a:lstStyle/>
          <a:p>
            <a:pPr marL="228554" indent="-228554" algn="just">
              <a:lnSpc>
                <a:spcPct val="106000"/>
              </a:lnSpc>
              <a:spcBef>
                <a:spcPts val="300"/>
              </a:spcBef>
              <a:spcAft>
                <a:spcPts val="300"/>
              </a:spcAft>
              <a:buClr>
                <a:srgbClr val="006699"/>
              </a:buClr>
              <a:buSzPct val="80000"/>
              <a:buFont typeface="Arial" panose="020B0604020202020204" pitchFamily="34" charset="0"/>
              <a:buChar char="•"/>
            </a:pP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The first iPhone 6 was purchased in Perth, Australia on September 19, 2014  </a:t>
            </a:r>
          </a:p>
          <a:p>
            <a:pPr marL="228554" indent="-228554" algn="just">
              <a:lnSpc>
                <a:spcPct val="106000"/>
              </a:lnSpc>
              <a:spcBef>
                <a:spcPts val="300"/>
              </a:spcBef>
              <a:spcAft>
                <a:spcPts val="300"/>
              </a:spcAft>
              <a:buClr>
                <a:srgbClr val="006699"/>
              </a:buClr>
              <a:buSzPct val="80000"/>
              <a:buFont typeface="Arial" panose="020B0604020202020204" pitchFamily="34" charset="0"/>
              <a:buChar char="•"/>
            </a:pP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The event was covered by a live TV report    </a:t>
            </a:r>
          </a:p>
          <a:p>
            <a:pPr marL="228554" indent="-228554" algn="just">
              <a:lnSpc>
                <a:spcPct val="106000"/>
              </a:lnSpc>
              <a:spcBef>
                <a:spcPts val="300"/>
              </a:spcBef>
              <a:spcAft>
                <a:spcPts val="300"/>
              </a:spcAft>
              <a:buClr>
                <a:srgbClr val="006699"/>
              </a:buClr>
              <a:buSzPct val="80000"/>
              <a:buFont typeface="Arial" panose="020B0604020202020204" pitchFamily="34" charset="0"/>
              <a:buChar char="•"/>
            </a:pP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The buyer mishandled the phone as he unboxed it </a:t>
            </a:r>
          </a:p>
          <a:p>
            <a:pPr marL="228554" indent="-228554" algn="just">
              <a:lnSpc>
                <a:spcPct val="106000"/>
              </a:lnSpc>
              <a:spcBef>
                <a:spcPts val="300"/>
              </a:spcBef>
              <a:spcAft>
                <a:spcPts val="300"/>
              </a:spcAft>
              <a:buClr>
                <a:srgbClr val="006699"/>
              </a:buClr>
              <a:buSzPct val="80000"/>
              <a:buFont typeface="Arial" panose="020B0604020202020204" pitchFamily="34" charset="0"/>
              <a:buChar char="•"/>
            </a:pP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The phone survived the drop onto the ground but may have had some fatigue or fracture damage </a:t>
            </a:r>
            <a:endParaRPr lang="en-US" sz="1400" dirty="0">
              <a:latin typeface="Calibri" panose="020F0502020204030204" pitchFamily="34" charset="0"/>
              <a:ea typeface="Times New Roman" panose="02020603050405020304" pitchFamily="18" charset="0"/>
              <a:cs typeface="Times New Roman" panose="02020603050405020304" pitchFamily="18" charset="0"/>
            </a:endParaRPr>
          </a:p>
          <a:p>
            <a:pPr marL="228554" indent="-228554">
              <a:spcBef>
                <a:spcPts val="300"/>
              </a:spcBef>
              <a:spcAft>
                <a:spcPts val="300"/>
              </a:spcAft>
              <a:buClr>
                <a:srgbClr val="006699"/>
              </a:buClr>
              <a:buSzPct val="80000"/>
              <a:buFont typeface="Arial" panose="020B0604020202020204" pitchFamily="34" charset="0"/>
              <a:buChar char="•"/>
            </a:pPr>
            <a:r>
              <a:rPr lang="en-US" sz="1400" dirty="0">
                <a:solidFill>
                  <a:srgbClr val="000000"/>
                </a:solidFill>
                <a:latin typeface="Calibri" panose="020F0502020204030204" pitchFamily="34" charset="0"/>
                <a:ea typeface="Times New Roman" panose="02020603050405020304" pitchFamily="18" charset="0"/>
              </a:rPr>
              <a:t>Portable electronic devices (PEDs) are expected to survive multiple drops  </a:t>
            </a:r>
          </a:p>
          <a:p>
            <a:pPr marL="228554" indent="-228554">
              <a:spcBef>
                <a:spcPts val="300"/>
              </a:spcBef>
              <a:spcAft>
                <a:spcPts val="300"/>
              </a:spcAft>
              <a:buClr>
                <a:srgbClr val="006699"/>
              </a:buClr>
              <a:buSzPct val="80000"/>
              <a:buFont typeface="Arial" panose="020B0604020202020204" pitchFamily="34" charset="0"/>
              <a:buChar char="•"/>
            </a:pPr>
            <a:r>
              <a:rPr lang="en-US" sz="1400" dirty="0">
                <a:solidFill>
                  <a:srgbClr val="000000"/>
                </a:solidFill>
                <a:latin typeface="Calibri" panose="020F0502020204030204" pitchFamily="34" charset="0"/>
                <a:ea typeface="Times New Roman" panose="02020603050405020304" pitchFamily="18" charset="0"/>
              </a:rPr>
              <a:t>Most original equipment suppliers specify between 30 and 50 drops</a:t>
            </a:r>
            <a:endParaRPr lang="en-US" sz="1400" dirty="0"/>
          </a:p>
        </p:txBody>
      </p:sp>
      <p:pic>
        <p:nvPicPr>
          <p:cNvPr id="389" name="Picture 388">
            <a:extLst>
              <a:ext uri="{FF2B5EF4-FFF2-40B4-BE49-F238E27FC236}">
                <a16:creationId xmlns:a16="http://schemas.microsoft.com/office/drawing/2014/main" id="{487DC99C-5F95-1C1E-64B2-D2E0D5DB75CB}"/>
              </a:ext>
            </a:extLst>
          </p:cNvPr>
          <p:cNvPicPr>
            <a:picLocks noChangeAspect="1"/>
          </p:cNvPicPr>
          <p:nvPr/>
        </p:nvPicPr>
        <p:blipFill>
          <a:blip r:embed="rId4"/>
          <a:stretch>
            <a:fillRect/>
          </a:stretch>
        </p:blipFill>
        <p:spPr>
          <a:xfrm>
            <a:off x="7154975" y="1562633"/>
            <a:ext cx="3797349" cy="2039664"/>
          </a:xfrm>
          <a:prstGeom prst="rect">
            <a:avLst/>
          </a:prstGeom>
        </p:spPr>
      </p:pic>
      <p:cxnSp>
        <p:nvCxnSpPr>
          <p:cNvPr id="391" name="Straight Connector 390">
            <a:extLst>
              <a:ext uri="{FF2B5EF4-FFF2-40B4-BE49-F238E27FC236}">
                <a16:creationId xmlns:a16="http://schemas.microsoft.com/office/drawing/2014/main" id="{29B75196-B09F-74C7-E442-95FE7EE37B63}"/>
              </a:ext>
            </a:extLst>
          </p:cNvPr>
          <p:cNvCxnSpPr>
            <a:cxnSpLocks/>
          </p:cNvCxnSpPr>
          <p:nvPr/>
        </p:nvCxnSpPr>
        <p:spPr>
          <a:xfrm>
            <a:off x="6542823" y="962346"/>
            <a:ext cx="0" cy="4819023"/>
          </a:xfrm>
          <a:prstGeom prst="line">
            <a:avLst/>
          </a:prstGeom>
          <a:ln w="34925">
            <a:solidFill>
              <a:srgbClr val="006699"/>
            </a:solidFill>
          </a:ln>
        </p:spPr>
        <p:style>
          <a:lnRef idx="1">
            <a:schemeClr val="accent1"/>
          </a:lnRef>
          <a:fillRef idx="0">
            <a:schemeClr val="accent1"/>
          </a:fillRef>
          <a:effectRef idx="0">
            <a:schemeClr val="accent1"/>
          </a:effectRef>
          <a:fontRef idx="minor">
            <a:schemeClr val="tx1"/>
          </a:fontRef>
        </p:style>
      </p:cxnSp>
      <p:sp>
        <p:nvSpPr>
          <p:cNvPr id="393" name="TextBox 392">
            <a:extLst>
              <a:ext uri="{FF2B5EF4-FFF2-40B4-BE49-F238E27FC236}">
                <a16:creationId xmlns:a16="http://schemas.microsoft.com/office/drawing/2014/main" id="{B04182C4-F338-B697-AA20-2A80CEB6DE94}"/>
              </a:ext>
            </a:extLst>
          </p:cNvPr>
          <p:cNvSpPr txBox="1"/>
          <p:nvPr/>
        </p:nvSpPr>
        <p:spPr>
          <a:xfrm>
            <a:off x="7055366" y="4176817"/>
            <a:ext cx="3896958" cy="1073179"/>
          </a:xfrm>
          <a:prstGeom prst="rect">
            <a:avLst/>
          </a:prstGeom>
          <a:noFill/>
        </p:spPr>
        <p:txBody>
          <a:bodyPr wrap="square">
            <a:spAutoFit/>
          </a:bodyPr>
          <a:lstStyle/>
          <a:p>
            <a:pPr marL="228554" indent="-228554">
              <a:lnSpc>
                <a:spcPct val="106000"/>
              </a:lnSpc>
              <a:spcBef>
                <a:spcPts val="300"/>
              </a:spcBef>
              <a:spcAft>
                <a:spcPts val="300"/>
              </a:spcAft>
              <a:buClr>
                <a:srgbClr val="006699"/>
              </a:buClr>
              <a:buSzPct val="80000"/>
              <a:buFont typeface="Arial" panose="020B0604020202020204" pitchFamily="34" charset="0"/>
              <a:buChar char="•"/>
            </a:pP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Model as spring-mass system subjected to initial velocity</a:t>
            </a:r>
          </a:p>
          <a:p>
            <a:pPr marL="228554" indent="-228554">
              <a:lnSpc>
                <a:spcPct val="106000"/>
              </a:lnSpc>
              <a:spcBef>
                <a:spcPts val="300"/>
              </a:spcBef>
              <a:spcAft>
                <a:spcPts val="300"/>
              </a:spcAft>
              <a:buClr>
                <a:srgbClr val="006699"/>
              </a:buClr>
              <a:buSzPct val="80000"/>
              <a:buFont typeface="Arial" panose="020B0604020202020204" pitchFamily="34" charset="0"/>
              <a:buChar char="•"/>
            </a:pPr>
            <a:r>
              <a:rPr lang="en-US"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Oversimplification due to potential plastic deformation, nonlinearity, etc.</a:t>
            </a:r>
          </a:p>
        </p:txBody>
      </p:sp>
    </p:spTree>
    <p:extLst>
      <p:ext uri="{BB962C8B-B14F-4D97-AF65-F5344CB8AC3E}">
        <p14:creationId xmlns:p14="http://schemas.microsoft.com/office/powerpoint/2010/main" val="2589651606"/>
      </p:ext>
    </p:extLst>
  </p:cSld>
  <p:clrMapOvr>
    <a:masterClrMapping/>
  </p:clrMapOvr>
  <p:transition spd="slow" advTm="1227576">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484842E-5D5F-47DB-8A50-E3874C6A648E}" type="slidenum">
              <a:rPr lang="en-US" smtClean="0"/>
              <a:pPr/>
              <a:t>3</a:t>
            </a:fld>
            <a:endParaRPr lang="en-US"/>
          </a:p>
        </p:txBody>
      </p:sp>
      <p:sp>
        <p:nvSpPr>
          <p:cNvPr id="5" name="Content Placeholder 2"/>
          <p:cNvSpPr>
            <a:spLocks noGrp="1"/>
          </p:cNvSpPr>
          <p:nvPr>
            <p:ph idx="1"/>
          </p:nvPr>
        </p:nvSpPr>
        <p:spPr>
          <a:xfrm>
            <a:off x="2362200" y="1981200"/>
            <a:ext cx="7315200" cy="2362200"/>
          </a:xfrm>
        </p:spPr>
        <p:txBody>
          <a:bodyPr>
            <a:noAutofit/>
          </a:bodyPr>
          <a:lstStyle/>
          <a:p>
            <a:pPr>
              <a:spcBef>
                <a:spcPts val="1200"/>
              </a:spcBef>
              <a:spcAft>
                <a:spcPts val="600"/>
              </a:spcAft>
              <a:buClr>
                <a:srgbClr val="006699"/>
              </a:buClr>
              <a:buSzPct val="80000"/>
              <a:buFont typeface="Arial" panose="020B0604020202020204" pitchFamily="34" charset="0"/>
              <a:buChar char="•"/>
            </a:pPr>
            <a:r>
              <a:rPr lang="en-US" sz="1500" dirty="0"/>
              <a:t>Drop shock is a very messy, nonlinear problem with potential plastic deformation, cracking, etc. </a:t>
            </a:r>
          </a:p>
          <a:p>
            <a:pPr>
              <a:spcBef>
                <a:spcPts val="1200"/>
              </a:spcBef>
              <a:spcAft>
                <a:spcPts val="600"/>
              </a:spcAft>
              <a:buClr>
                <a:srgbClr val="006699"/>
              </a:buClr>
              <a:buSzPct val="80000"/>
              <a:buFont typeface="Arial" panose="020B0604020202020204" pitchFamily="34" charset="0"/>
              <a:buChar char="•"/>
            </a:pPr>
            <a:r>
              <a:rPr lang="en-US" sz="1500" dirty="0"/>
              <a:t>Making test measurements is probably more effective than analysis</a:t>
            </a:r>
          </a:p>
          <a:p>
            <a:pPr>
              <a:spcBef>
                <a:spcPts val="1200"/>
              </a:spcBef>
              <a:spcAft>
                <a:spcPts val="600"/>
              </a:spcAft>
              <a:buClr>
                <a:srgbClr val="006699"/>
              </a:buClr>
              <a:buSzPct val="80000"/>
              <a:buFont typeface="Arial" panose="020B0604020202020204" pitchFamily="34" charset="0"/>
              <a:buChar char="•"/>
            </a:pPr>
            <a:r>
              <a:rPr lang="en-US" sz="1500" dirty="0"/>
              <a:t>The orientation of the item as it strikes the ground is one of several challenges for both measurement and analysis</a:t>
            </a:r>
          </a:p>
          <a:p>
            <a:pPr>
              <a:spcBef>
                <a:spcPts val="1200"/>
              </a:spcBef>
              <a:spcAft>
                <a:spcPts val="600"/>
              </a:spcAft>
              <a:buClr>
                <a:srgbClr val="006699"/>
              </a:buClr>
              <a:buSzPct val="80000"/>
              <a:buFont typeface="Arial" panose="020B0604020202020204" pitchFamily="34" charset="0"/>
              <a:buChar char="•"/>
            </a:pPr>
            <a:r>
              <a:rPr lang="en-US" sz="1500" dirty="0"/>
              <a:t>But we can do some very simple modeling as a first approximation</a:t>
            </a:r>
          </a:p>
        </p:txBody>
      </p:sp>
      <p:sp>
        <p:nvSpPr>
          <p:cNvPr id="6" name="Text Box 8"/>
          <p:cNvSpPr txBox="1">
            <a:spLocks noChangeArrowheads="1"/>
          </p:cNvSpPr>
          <p:nvPr/>
        </p:nvSpPr>
        <p:spPr bwMode="auto">
          <a:xfrm>
            <a:off x="4038600" y="609601"/>
            <a:ext cx="6053138" cy="830997"/>
          </a:xfrm>
          <a:prstGeom prst="rect">
            <a:avLst/>
          </a:prstGeom>
          <a:noFill/>
          <a:ln w="9525">
            <a:noFill/>
            <a:miter lim="800000"/>
            <a:headEnd/>
            <a:tailEnd/>
          </a:ln>
        </p:spPr>
        <p:txBody>
          <a:bodyPr>
            <a:spAutoFit/>
          </a:bodyPr>
          <a:lstStyle/>
          <a:p>
            <a:pPr algn="r">
              <a:defRPr/>
            </a:pPr>
            <a:r>
              <a:rPr lang="en-US" sz="2400" b="1" dirty="0">
                <a:solidFill>
                  <a:srgbClr val="003399"/>
                </a:solidFill>
                <a:effectLst>
                  <a:outerShdw blurRad="38100" dist="38100" dir="2700000" algn="tl">
                    <a:srgbClr val="C0C0C0"/>
                  </a:outerShdw>
                </a:effectLst>
                <a:latin typeface="Arial Black" pitchFamily="34" charset="0"/>
              </a:rPr>
              <a:t>Vibrationdata</a:t>
            </a:r>
            <a:endParaRPr lang="en-US" sz="2400" b="1" dirty="0">
              <a:solidFill>
                <a:schemeClr val="tx2"/>
              </a:solidFill>
              <a:effectLst>
                <a:outerShdw blurRad="38100" dist="38100" dir="2700000" algn="tl">
                  <a:srgbClr val="C0C0C0"/>
                </a:outerShdw>
              </a:effectLst>
            </a:endParaRPr>
          </a:p>
          <a:p>
            <a:pPr>
              <a:defRPr/>
            </a:pPr>
            <a:endParaRPr lang="en-US" sz="2400" dirty="0"/>
          </a:p>
        </p:txBody>
      </p:sp>
      <p:sp>
        <p:nvSpPr>
          <p:cNvPr id="7" name="Line 9"/>
          <p:cNvSpPr>
            <a:spLocks noChangeShapeType="1"/>
          </p:cNvSpPr>
          <p:nvPr/>
        </p:nvSpPr>
        <p:spPr bwMode="auto">
          <a:xfrm>
            <a:off x="2438400" y="1219200"/>
            <a:ext cx="7848600" cy="0"/>
          </a:xfrm>
          <a:prstGeom prst="line">
            <a:avLst/>
          </a:prstGeom>
          <a:noFill/>
          <a:ln w="38100">
            <a:solidFill>
              <a:schemeClr val="tx1"/>
            </a:solidFill>
            <a:round/>
            <a:headEnd/>
            <a:tailEnd/>
          </a:ln>
        </p:spPr>
        <p:txBody>
          <a:bodyPr wrap="none" anchor="ctr"/>
          <a:lstStyle/>
          <a:p>
            <a:pPr>
              <a:defRPr/>
            </a:pPr>
            <a:endParaRPr lang="en-US"/>
          </a:p>
        </p:txBody>
      </p:sp>
      <p:sp>
        <p:nvSpPr>
          <p:cNvPr id="8" name="Rectangle 7"/>
          <p:cNvSpPr/>
          <p:nvPr/>
        </p:nvSpPr>
        <p:spPr>
          <a:xfrm>
            <a:off x="2438400" y="609601"/>
            <a:ext cx="4419600" cy="461665"/>
          </a:xfrm>
          <a:prstGeom prst="rect">
            <a:avLst/>
          </a:prstGeom>
        </p:spPr>
        <p:txBody>
          <a:bodyPr wrap="square">
            <a:spAutoFit/>
          </a:bodyPr>
          <a:lstStyle/>
          <a:p>
            <a:r>
              <a:rPr lang="en-US" sz="2400" b="1" dirty="0">
                <a:solidFill>
                  <a:srgbClr val="008080"/>
                </a:solidFill>
                <a:latin typeface="Calibri"/>
              </a:rPr>
              <a:t>Drop Shock Modeling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484842E-5D5F-47DB-8A50-E3874C6A648E}" type="slidenum">
              <a:rPr lang="en-US" smtClean="0"/>
              <a:pPr/>
              <a:t>4</a:t>
            </a:fld>
            <a:endParaRPr lang="en-US"/>
          </a:p>
        </p:txBody>
      </p:sp>
      <p:sp>
        <p:nvSpPr>
          <p:cNvPr id="3" name="Rectangle 2"/>
          <p:cNvSpPr/>
          <p:nvPr/>
        </p:nvSpPr>
        <p:spPr>
          <a:xfrm>
            <a:off x="2438400" y="762001"/>
            <a:ext cx="4419600" cy="461665"/>
          </a:xfrm>
          <a:prstGeom prst="rect">
            <a:avLst/>
          </a:prstGeom>
        </p:spPr>
        <p:txBody>
          <a:bodyPr wrap="square">
            <a:spAutoFit/>
          </a:bodyPr>
          <a:lstStyle/>
          <a:p>
            <a:r>
              <a:rPr lang="en-US" sz="2400" b="1" dirty="0">
                <a:solidFill>
                  <a:srgbClr val="008080"/>
                </a:solidFill>
                <a:latin typeface="Calibri"/>
              </a:rPr>
              <a:t>Assumptions</a:t>
            </a:r>
          </a:p>
        </p:txBody>
      </p:sp>
      <p:sp>
        <p:nvSpPr>
          <p:cNvPr id="5" name="Text Box 8"/>
          <p:cNvSpPr txBox="1">
            <a:spLocks noChangeArrowheads="1"/>
          </p:cNvSpPr>
          <p:nvPr/>
        </p:nvSpPr>
        <p:spPr bwMode="auto">
          <a:xfrm>
            <a:off x="4038600" y="838201"/>
            <a:ext cx="6053138" cy="830997"/>
          </a:xfrm>
          <a:prstGeom prst="rect">
            <a:avLst/>
          </a:prstGeom>
          <a:noFill/>
          <a:ln w="9525">
            <a:noFill/>
            <a:miter lim="800000"/>
            <a:headEnd/>
            <a:tailEnd/>
          </a:ln>
        </p:spPr>
        <p:txBody>
          <a:bodyPr>
            <a:spAutoFit/>
          </a:bodyPr>
          <a:lstStyle/>
          <a:p>
            <a:pPr algn="r">
              <a:defRPr/>
            </a:pPr>
            <a:r>
              <a:rPr lang="en-US" sz="2400" b="1" dirty="0">
                <a:solidFill>
                  <a:srgbClr val="003399"/>
                </a:solidFill>
                <a:effectLst>
                  <a:outerShdw blurRad="38100" dist="38100" dir="2700000" algn="tl">
                    <a:srgbClr val="C0C0C0"/>
                  </a:outerShdw>
                </a:effectLst>
                <a:latin typeface="Arial Black" pitchFamily="34" charset="0"/>
              </a:rPr>
              <a:t>Vibrationdata</a:t>
            </a:r>
            <a:endParaRPr lang="en-US" sz="2400" b="1" dirty="0">
              <a:solidFill>
                <a:schemeClr val="tx2"/>
              </a:solidFill>
              <a:effectLst>
                <a:outerShdw blurRad="38100" dist="38100" dir="2700000" algn="tl">
                  <a:srgbClr val="C0C0C0"/>
                </a:outerShdw>
              </a:effectLst>
            </a:endParaRPr>
          </a:p>
          <a:p>
            <a:pPr>
              <a:defRPr/>
            </a:pPr>
            <a:endParaRPr lang="en-US" sz="2400" dirty="0"/>
          </a:p>
        </p:txBody>
      </p:sp>
      <p:sp>
        <p:nvSpPr>
          <p:cNvPr id="6" name="Rectangle 5"/>
          <p:cNvSpPr/>
          <p:nvPr/>
        </p:nvSpPr>
        <p:spPr>
          <a:xfrm>
            <a:off x="2548466" y="1808461"/>
            <a:ext cx="7239000" cy="3477875"/>
          </a:xfrm>
          <a:prstGeom prst="rect">
            <a:avLst/>
          </a:prstGeom>
        </p:spPr>
        <p:txBody>
          <a:bodyPr wrap="square">
            <a:spAutoFit/>
          </a:bodyPr>
          <a:lstStyle/>
          <a:p>
            <a:pPr>
              <a:spcBef>
                <a:spcPts val="600"/>
              </a:spcBef>
              <a:spcAft>
                <a:spcPts val="600"/>
              </a:spcAft>
            </a:pPr>
            <a:r>
              <a:rPr lang="en-US" sz="1500" i="1" dirty="0"/>
              <a:t>Vast oversimplification</a:t>
            </a:r>
            <a:br>
              <a:rPr lang="en-US" sz="1500" i="1" dirty="0"/>
            </a:br>
            <a:endParaRPr lang="en-US" sz="1500" dirty="0"/>
          </a:p>
          <a:p>
            <a:pPr marL="342900" indent="-342900">
              <a:spcBef>
                <a:spcPts val="600"/>
              </a:spcBef>
              <a:spcAft>
                <a:spcPts val="600"/>
              </a:spcAft>
              <a:buFont typeface="+mj-lt"/>
              <a:buAutoNum type="arabicPeriod"/>
            </a:pPr>
            <a:r>
              <a:rPr lang="en-US" sz="1500" dirty="0"/>
              <a:t>The object can be modeled as a single-degree-of-freedom system subjected to initial velocity</a:t>
            </a:r>
          </a:p>
          <a:p>
            <a:pPr marL="342900" indent="-342900">
              <a:spcBef>
                <a:spcPts val="600"/>
              </a:spcBef>
              <a:spcAft>
                <a:spcPts val="600"/>
              </a:spcAft>
              <a:buFont typeface="+mj-lt"/>
              <a:buAutoNum type="arabicPeriod"/>
            </a:pPr>
            <a:r>
              <a:rPr lang="en-US" sz="1500" dirty="0"/>
              <a:t>The object is dropped from rest</a:t>
            </a:r>
          </a:p>
          <a:p>
            <a:pPr marL="342900" indent="-342900">
              <a:spcBef>
                <a:spcPts val="600"/>
              </a:spcBef>
              <a:spcAft>
                <a:spcPts val="600"/>
              </a:spcAft>
              <a:buFont typeface="+mj-lt"/>
              <a:buAutoNum type="arabicPeriod"/>
            </a:pPr>
            <a:r>
              <a:rPr lang="en-US" sz="1500" dirty="0"/>
              <a:t>There is no energy dissipation</a:t>
            </a:r>
          </a:p>
          <a:p>
            <a:pPr marL="342900" indent="-342900">
              <a:spcBef>
                <a:spcPts val="600"/>
              </a:spcBef>
              <a:spcAft>
                <a:spcPts val="600"/>
              </a:spcAft>
              <a:buFont typeface="+mj-lt"/>
              <a:buAutoNum type="arabicPeriod"/>
            </a:pPr>
            <a:r>
              <a:rPr lang="en-US" sz="1500" dirty="0"/>
              <a:t>The collision is perfectly elastic</a:t>
            </a:r>
          </a:p>
          <a:p>
            <a:pPr marL="342900" indent="-342900">
              <a:spcBef>
                <a:spcPts val="600"/>
              </a:spcBef>
              <a:spcAft>
                <a:spcPts val="600"/>
              </a:spcAft>
              <a:buFont typeface="+mj-lt"/>
              <a:buAutoNum type="arabicPeriod"/>
            </a:pPr>
            <a:r>
              <a:rPr lang="en-US" sz="1500" dirty="0"/>
              <a:t>The object remains attached to the floor via the spring after initial contact</a:t>
            </a:r>
          </a:p>
          <a:p>
            <a:pPr marL="342900" indent="-342900">
              <a:spcBef>
                <a:spcPts val="600"/>
              </a:spcBef>
              <a:spcAft>
                <a:spcPts val="600"/>
              </a:spcAft>
              <a:buFont typeface="+mj-lt"/>
              <a:buAutoNum type="arabicPeriod"/>
            </a:pPr>
            <a:r>
              <a:rPr lang="en-US" sz="1500" dirty="0"/>
              <a:t>The object freely vibrates at its natural frequency after contact</a:t>
            </a:r>
          </a:p>
          <a:p>
            <a:pPr marL="342900" indent="-342900">
              <a:spcBef>
                <a:spcPts val="600"/>
              </a:spcBef>
              <a:spcAft>
                <a:spcPts val="600"/>
              </a:spcAft>
              <a:buFont typeface="+mj-lt"/>
              <a:buAutoNum type="arabicPeriod"/>
            </a:pPr>
            <a:r>
              <a:rPr lang="en-US" sz="1500" dirty="0"/>
              <a:t>The system has a linear response</a:t>
            </a:r>
          </a:p>
        </p:txBody>
      </p:sp>
      <p:sp>
        <p:nvSpPr>
          <p:cNvPr id="7" name="Line 9"/>
          <p:cNvSpPr>
            <a:spLocks noChangeShapeType="1"/>
          </p:cNvSpPr>
          <p:nvPr/>
        </p:nvSpPr>
        <p:spPr bwMode="auto">
          <a:xfrm>
            <a:off x="2438400" y="1371600"/>
            <a:ext cx="7848600" cy="0"/>
          </a:xfrm>
          <a:prstGeom prst="line">
            <a:avLst/>
          </a:prstGeom>
          <a:noFill/>
          <a:ln w="38100">
            <a:solidFill>
              <a:schemeClr val="tx1"/>
            </a:solidFill>
            <a:round/>
            <a:headEnd/>
            <a:tailEnd/>
          </a:ln>
        </p:spPr>
        <p:txBody>
          <a:bodyPr wrap="none" anchor="ctr"/>
          <a:lstStyle/>
          <a:p>
            <a:pPr>
              <a:defRPr/>
            </a:pP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484842E-5D5F-47DB-8A50-E3874C6A648E}" type="slidenum">
              <a:rPr lang="en-US" smtClean="0"/>
              <a:pPr/>
              <a:t>5</a:t>
            </a:fld>
            <a:endParaRPr lang="en-US"/>
          </a:p>
        </p:txBody>
      </p:sp>
      <p:sp>
        <p:nvSpPr>
          <p:cNvPr id="3" name="Rectangle 2"/>
          <p:cNvSpPr/>
          <p:nvPr/>
        </p:nvSpPr>
        <p:spPr>
          <a:xfrm>
            <a:off x="2438400" y="762001"/>
            <a:ext cx="4419600" cy="461665"/>
          </a:xfrm>
          <a:prstGeom prst="rect">
            <a:avLst/>
          </a:prstGeom>
        </p:spPr>
        <p:txBody>
          <a:bodyPr wrap="square">
            <a:spAutoFit/>
          </a:bodyPr>
          <a:lstStyle/>
          <a:p>
            <a:r>
              <a:rPr lang="en-US" sz="2400" b="1" dirty="0">
                <a:solidFill>
                  <a:srgbClr val="008080"/>
                </a:solidFill>
                <a:latin typeface="Calibri"/>
              </a:rPr>
              <a:t>SDOF Model</a:t>
            </a:r>
          </a:p>
        </p:txBody>
      </p:sp>
      <p:sp>
        <p:nvSpPr>
          <p:cNvPr id="5" name="Text Box 8"/>
          <p:cNvSpPr txBox="1">
            <a:spLocks noChangeArrowheads="1"/>
          </p:cNvSpPr>
          <p:nvPr/>
        </p:nvSpPr>
        <p:spPr bwMode="auto">
          <a:xfrm>
            <a:off x="4038600" y="838201"/>
            <a:ext cx="6053138" cy="830997"/>
          </a:xfrm>
          <a:prstGeom prst="rect">
            <a:avLst/>
          </a:prstGeom>
          <a:noFill/>
          <a:ln w="9525">
            <a:noFill/>
            <a:miter lim="800000"/>
            <a:headEnd/>
            <a:tailEnd/>
          </a:ln>
        </p:spPr>
        <p:txBody>
          <a:bodyPr>
            <a:spAutoFit/>
          </a:bodyPr>
          <a:lstStyle/>
          <a:p>
            <a:pPr algn="r">
              <a:defRPr/>
            </a:pPr>
            <a:r>
              <a:rPr lang="en-US" sz="2400" b="1" dirty="0">
                <a:solidFill>
                  <a:srgbClr val="003399"/>
                </a:solidFill>
                <a:effectLst>
                  <a:outerShdw blurRad="38100" dist="38100" dir="2700000" algn="tl">
                    <a:srgbClr val="C0C0C0"/>
                  </a:outerShdw>
                </a:effectLst>
                <a:latin typeface="Arial Black" pitchFamily="34" charset="0"/>
              </a:rPr>
              <a:t>Vibrationdata</a:t>
            </a:r>
            <a:endParaRPr lang="en-US" sz="2400" b="1" dirty="0">
              <a:solidFill>
                <a:schemeClr val="tx2"/>
              </a:solidFill>
              <a:effectLst>
                <a:outerShdw blurRad="38100" dist="38100" dir="2700000" algn="tl">
                  <a:srgbClr val="C0C0C0"/>
                </a:outerShdw>
              </a:effectLst>
            </a:endParaRPr>
          </a:p>
          <a:p>
            <a:pPr>
              <a:defRPr/>
            </a:pPr>
            <a:endParaRPr lang="en-US" sz="2400" dirty="0"/>
          </a:p>
        </p:txBody>
      </p:sp>
      <p:sp>
        <p:nvSpPr>
          <p:cNvPr id="6" name="Line 9"/>
          <p:cNvSpPr>
            <a:spLocks noChangeShapeType="1"/>
          </p:cNvSpPr>
          <p:nvPr/>
        </p:nvSpPr>
        <p:spPr bwMode="auto">
          <a:xfrm>
            <a:off x="2438400" y="1371600"/>
            <a:ext cx="7848600" cy="0"/>
          </a:xfrm>
          <a:prstGeom prst="line">
            <a:avLst/>
          </a:prstGeom>
          <a:noFill/>
          <a:ln w="38100">
            <a:solidFill>
              <a:schemeClr val="tx1"/>
            </a:solidFill>
            <a:round/>
            <a:headEnd/>
            <a:tailEnd/>
          </a:ln>
        </p:spPr>
        <p:txBody>
          <a:bodyPr wrap="none" anchor="ctr"/>
          <a:lstStyle/>
          <a:p>
            <a:pPr>
              <a:defRPr/>
            </a:pPr>
            <a:endParaRPr lang="en-US"/>
          </a:p>
        </p:txBody>
      </p:sp>
      <p:sp>
        <p:nvSpPr>
          <p:cNvPr id="7" name="TextBox 6"/>
          <p:cNvSpPr txBox="1"/>
          <p:nvPr/>
        </p:nvSpPr>
        <p:spPr>
          <a:xfrm>
            <a:off x="2286000" y="5029200"/>
            <a:ext cx="3124200" cy="338554"/>
          </a:xfrm>
          <a:prstGeom prst="rect">
            <a:avLst/>
          </a:prstGeom>
          <a:noFill/>
        </p:spPr>
        <p:txBody>
          <a:bodyPr wrap="square" rtlCol="0">
            <a:spAutoFit/>
          </a:bodyPr>
          <a:lstStyle/>
          <a:p>
            <a:r>
              <a:rPr lang="en-US" sz="1600" dirty="0"/>
              <a:t>Dropped from rest at initial height</a:t>
            </a:r>
          </a:p>
        </p:txBody>
      </p:sp>
      <p:grpSp>
        <p:nvGrpSpPr>
          <p:cNvPr id="8" name="Group 1"/>
          <p:cNvGrpSpPr>
            <a:grpSpLocks/>
          </p:cNvGrpSpPr>
          <p:nvPr/>
        </p:nvGrpSpPr>
        <p:grpSpPr bwMode="auto">
          <a:xfrm>
            <a:off x="6477000" y="2971801"/>
            <a:ext cx="2286000" cy="1617663"/>
            <a:chOff x="2766" y="5224"/>
            <a:chExt cx="2985" cy="2068"/>
          </a:xfrm>
        </p:grpSpPr>
        <p:sp>
          <p:nvSpPr>
            <p:cNvPr id="9" name="Text Box 2"/>
            <p:cNvSpPr txBox="1">
              <a:spLocks noChangeArrowheads="1"/>
            </p:cNvSpPr>
            <p:nvPr/>
          </p:nvSpPr>
          <p:spPr bwMode="auto">
            <a:xfrm>
              <a:off x="2766" y="6292"/>
              <a:ext cx="659" cy="552"/>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algn="r" fontAlgn="base">
                <a:spcBef>
                  <a:spcPct val="0"/>
                </a:spcBef>
                <a:spcAft>
                  <a:spcPts val="1000"/>
                </a:spcAft>
              </a:pPr>
              <a:r>
                <a:rPr lang="en-US" sz="1400">
                  <a:latin typeface="Times New Roman" pitchFamily="18" charset="0"/>
                  <a:cs typeface="Arial" pitchFamily="34" charset="0"/>
                </a:rPr>
                <a:t>k</a:t>
              </a:r>
              <a:endParaRPr lang="en-US">
                <a:latin typeface="Arial" pitchFamily="34" charset="0"/>
                <a:cs typeface="Arial" pitchFamily="34" charset="0"/>
              </a:endParaRPr>
            </a:p>
          </p:txBody>
        </p:sp>
        <p:sp>
          <p:nvSpPr>
            <p:cNvPr id="10" name="Text Box 3"/>
            <p:cNvSpPr txBox="1">
              <a:spLocks noChangeArrowheads="1"/>
            </p:cNvSpPr>
            <p:nvPr/>
          </p:nvSpPr>
          <p:spPr bwMode="auto">
            <a:xfrm>
              <a:off x="4927" y="5224"/>
              <a:ext cx="824" cy="553"/>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ts val="1000"/>
                </a:spcAft>
              </a:pPr>
              <a:r>
                <a:rPr lang="en-US" sz="1400">
                  <a:latin typeface="Times New Roman" pitchFamily="18" charset="0"/>
                  <a:cs typeface="Arial" pitchFamily="34" charset="0"/>
                </a:rPr>
                <a:t>x</a:t>
              </a:r>
              <a:endParaRPr lang="en-US">
                <a:latin typeface="Arial" pitchFamily="34" charset="0"/>
                <a:cs typeface="Arial" pitchFamily="34" charset="0"/>
              </a:endParaRPr>
            </a:p>
          </p:txBody>
        </p:sp>
        <p:sp>
          <p:nvSpPr>
            <p:cNvPr id="11" name="Rectangle 4"/>
            <p:cNvSpPr>
              <a:spLocks noChangeArrowheads="1"/>
            </p:cNvSpPr>
            <p:nvPr/>
          </p:nvSpPr>
          <p:spPr bwMode="auto">
            <a:xfrm>
              <a:off x="3340" y="5471"/>
              <a:ext cx="965" cy="786"/>
            </a:xfrm>
            <a:prstGeom prst="rect">
              <a:avLst/>
            </a:prstGeom>
            <a:no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grpSp>
          <p:nvGrpSpPr>
            <p:cNvPr id="12" name="Group 5"/>
            <p:cNvGrpSpPr>
              <a:grpSpLocks/>
            </p:cNvGrpSpPr>
            <p:nvPr/>
          </p:nvGrpSpPr>
          <p:grpSpPr bwMode="auto">
            <a:xfrm>
              <a:off x="2868" y="7028"/>
              <a:ext cx="2002" cy="264"/>
              <a:chOff x="4182" y="8668"/>
              <a:chExt cx="2407" cy="377"/>
            </a:xfrm>
          </p:grpSpPr>
          <p:sp>
            <p:nvSpPr>
              <p:cNvPr id="26" name="Line 6"/>
              <p:cNvSpPr>
                <a:spLocks noChangeShapeType="1"/>
              </p:cNvSpPr>
              <p:nvPr/>
            </p:nvSpPr>
            <p:spPr bwMode="auto">
              <a:xfrm>
                <a:off x="4182" y="8668"/>
                <a:ext cx="2407" cy="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Line 7"/>
              <p:cNvSpPr>
                <a:spLocks noChangeShapeType="1"/>
              </p:cNvSpPr>
              <p:nvPr/>
            </p:nvSpPr>
            <p:spPr bwMode="auto">
              <a:xfrm flipV="1">
                <a:off x="4240" y="8668"/>
                <a:ext cx="290" cy="29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Line 8"/>
              <p:cNvSpPr>
                <a:spLocks noChangeShapeType="1"/>
              </p:cNvSpPr>
              <p:nvPr/>
            </p:nvSpPr>
            <p:spPr bwMode="auto">
              <a:xfrm flipV="1">
                <a:off x="5139" y="8668"/>
                <a:ext cx="290" cy="348"/>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Line 9"/>
              <p:cNvSpPr>
                <a:spLocks noChangeShapeType="1"/>
              </p:cNvSpPr>
              <p:nvPr/>
            </p:nvSpPr>
            <p:spPr bwMode="auto">
              <a:xfrm flipV="1">
                <a:off x="5574" y="8668"/>
                <a:ext cx="319" cy="377"/>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0" name="Line 10"/>
              <p:cNvSpPr>
                <a:spLocks noChangeShapeType="1"/>
              </p:cNvSpPr>
              <p:nvPr/>
            </p:nvSpPr>
            <p:spPr bwMode="auto">
              <a:xfrm flipV="1">
                <a:off x="6096" y="8668"/>
                <a:ext cx="232" cy="319"/>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Line 11"/>
              <p:cNvSpPr>
                <a:spLocks noChangeShapeType="1"/>
              </p:cNvSpPr>
              <p:nvPr/>
            </p:nvSpPr>
            <p:spPr bwMode="auto">
              <a:xfrm flipV="1">
                <a:off x="4588" y="8668"/>
                <a:ext cx="348" cy="377"/>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3" name="Text Box 12"/>
            <p:cNvSpPr txBox="1">
              <a:spLocks noChangeArrowheads="1"/>
            </p:cNvSpPr>
            <p:nvPr/>
          </p:nvSpPr>
          <p:spPr bwMode="auto">
            <a:xfrm>
              <a:off x="3460" y="5587"/>
              <a:ext cx="704" cy="537"/>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ts val="1000"/>
                </a:spcAft>
              </a:pPr>
              <a:r>
                <a:rPr lang="en-US" sz="1400">
                  <a:latin typeface="Times New Roman" pitchFamily="18" charset="0"/>
                  <a:cs typeface="Arial" pitchFamily="34" charset="0"/>
                </a:rPr>
                <a:t>m</a:t>
              </a:r>
              <a:endParaRPr lang="en-US">
                <a:latin typeface="Arial" pitchFamily="34" charset="0"/>
                <a:cs typeface="Arial" pitchFamily="34" charset="0"/>
              </a:endParaRPr>
            </a:p>
          </p:txBody>
        </p:sp>
        <p:grpSp>
          <p:nvGrpSpPr>
            <p:cNvPr id="14" name="Group 13"/>
            <p:cNvGrpSpPr>
              <a:grpSpLocks/>
            </p:cNvGrpSpPr>
            <p:nvPr/>
          </p:nvGrpSpPr>
          <p:grpSpPr bwMode="auto">
            <a:xfrm>
              <a:off x="3679" y="6255"/>
              <a:ext cx="243" cy="788"/>
              <a:chOff x="-19" y="0"/>
              <a:chExt cx="20048" cy="19999"/>
            </a:xfrm>
          </p:grpSpPr>
          <p:sp>
            <p:nvSpPr>
              <p:cNvPr id="16" name="Line 14"/>
              <p:cNvSpPr>
                <a:spLocks noChangeShapeType="1"/>
              </p:cNvSpPr>
              <p:nvPr/>
            </p:nvSpPr>
            <p:spPr bwMode="auto">
              <a:xfrm>
                <a:off x="7917" y="0"/>
                <a:ext cx="144" cy="2102"/>
              </a:xfrm>
              <a:prstGeom prst="line">
                <a:avLst/>
              </a:prstGeom>
              <a:noFill/>
              <a:ln w="19050">
                <a:solidFill>
                  <a:srgbClr val="000000"/>
                </a:solidFill>
                <a:round/>
                <a:headEnd type="none" w="sm" len="sm"/>
                <a:tailEnd type="none" w="sm" len="sm"/>
              </a:ln>
            </p:spPr>
            <p:txBody>
              <a:bodyPr vert="horz" wrap="square" lIns="91440" tIns="45720" rIns="91440" bIns="45720" numCol="1" anchor="t" anchorCtr="0" compatLnSpc="1">
                <a:prstTxWarp prst="textNoShape">
                  <a:avLst/>
                </a:prstTxWarp>
              </a:bodyPr>
              <a:lstStyle/>
              <a:p>
                <a:endParaRPr lang="en-US"/>
              </a:p>
            </p:txBody>
          </p:sp>
          <p:sp>
            <p:nvSpPr>
              <p:cNvPr id="17" name="Line 15"/>
              <p:cNvSpPr>
                <a:spLocks noChangeShapeType="1"/>
              </p:cNvSpPr>
              <p:nvPr/>
            </p:nvSpPr>
            <p:spPr bwMode="auto">
              <a:xfrm>
                <a:off x="9853" y="18316"/>
                <a:ext cx="144" cy="1683"/>
              </a:xfrm>
              <a:prstGeom prst="line">
                <a:avLst/>
              </a:prstGeom>
              <a:noFill/>
              <a:ln w="19050">
                <a:solidFill>
                  <a:srgbClr val="000000"/>
                </a:solidFill>
                <a:round/>
                <a:headEnd type="none" w="sm" len="sm"/>
                <a:tailEnd type="none" w="sm" len="sm"/>
              </a:ln>
            </p:spPr>
            <p:txBody>
              <a:bodyPr vert="horz" wrap="square" lIns="91440" tIns="45720" rIns="91440" bIns="45720" numCol="1" anchor="t" anchorCtr="0" compatLnSpc="1">
                <a:prstTxWarp prst="textNoShape">
                  <a:avLst/>
                </a:prstTxWarp>
              </a:bodyPr>
              <a:lstStyle/>
              <a:p>
                <a:endParaRPr lang="en-US"/>
              </a:p>
            </p:txBody>
          </p:sp>
          <p:sp>
            <p:nvSpPr>
              <p:cNvPr id="18" name="Line 16"/>
              <p:cNvSpPr>
                <a:spLocks noChangeShapeType="1"/>
              </p:cNvSpPr>
              <p:nvPr/>
            </p:nvSpPr>
            <p:spPr bwMode="auto">
              <a:xfrm flipH="1">
                <a:off x="-19" y="8056"/>
                <a:ext cx="17952" cy="2266"/>
              </a:xfrm>
              <a:prstGeom prst="line">
                <a:avLst/>
              </a:prstGeom>
              <a:noFill/>
              <a:ln w="19050">
                <a:solidFill>
                  <a:srgbClr val="000000"/>
                </a:solidFill>
                <a:round/>
                <a:headEnd type="none" w="sm" len="sm"/>
                <a:tailEnd type="none" w="sm" len="sm"/>
              </a:ln>
            </p:spPr>
            <p:txBody>
              <a:bodyPr vert="horz" wrap="square" lIns="91440" tIns="45720" rIns="91440" bIns="45720" numCol="1" anchor="t" anchorCtr="0" compatLnSpc="1">
                <a:prstTxWarp prst="textNoShape">
                  <a:avLst/>
                </a:prstTxWarp>
              </a:bodyPr>
              <a:lstStyle/>
              <a:p>
                <a:endParaRPr lang="en-US"/>
              </a:p>
            </p:txBody>
          </p:sp>
          <p:sp>
            <p:nvSpPr>
              <p:cNvPr id="19" name="Line 17"/>
              <p:cNvSpPr>
                <a:spLocks noChangeShapeType="1"/>
              </p:cNvSpPr>
              <p:nvPr/>
            </p:nvSpPr>
            <p:spPr bwMode="auto">
              <a:xfrm flipH="1">
                <a:off x="2077" y="12556"/>
                <a:ext cx="17952" cy="2265"/>
              </a:xfrm>
              <a:prstGeom prst="line">
                <a:avLst/>
              </a:prstGeom>
              <a:noFill/>
              <a:ln w="19050">
                <a:solidFill>
                  <a:srgbClr val="000000"/>
                </a:solidFill>
                <a:round/>
                <a:headEnd type="none" w="sm" len="sm"/>
                <a:tailEnd type="none" w="sm" len="sm"/>
              </a:ln>
            </p:spPr>
            <p:txBody>
              <a:bodyPr vert="horz" wrap="square" lIns="91440" tIns="45720" rIns="91440" bIns="45720" numCol="1" anchor="t" anchorCtr="0" compatLnSpc="1">
                <a:prstTxWarp prst="textNoShape">
                  <a:avLst/>
                </a:prstTxWarp>
              </a:bodyPr>
              <a:lstStyle/>
              <a:p>
                <a:endParaRPr lang="en-US"/>
              </a:p>
            </p:txBody>
          </p:sp>
          <p:sp>
            <p:nvSpPr>
              <p:cNvPr id="20" name="Line 18"/>
              <p:cNvSpPr>
                <a:spLocks noChangeShapeType="1"/>
              </p:cNvSpPr>
              <p:nvPr/>
            </p:nvSpPr>
            <p:spPr bwMode="auto">
              <a:xfrm flipH="1">
                <a:off x="-19" y="3301"/>
                <a:ext cx="17952" cy="2265"/>
              </a:xfrm>
              <a:prstGeom prst="line">
                <a:avLst/>
              </a:prstGeom>
              <a:noFill/>
              <a:ln w="19050">
                <a:solidFill>
                  <a:srgbClr val="000000"/>
                </a:solidFill>
                <a:round/>
                <a:headEnd type="none" w="sm" len="sm"/>
                <a:tailEnd type="none" w="sm" len="sm"/>
              </a:ln>
            </p:spPr>
            <p:txBody>
              <a:bodyPr vert="horz" wrap="square" lIns="91440" tIns="45720" rIns="91440" bIns="45720" numCol="1" anchor="t" anchorCtr="0" compatLnSpc="1">
                <a:prstTxWarp prst="textNoShape">
                  <a:avLst/>
                </a:prstTxWarp>
              </a:bodyPr>
              <a:lstStyle/>
              <a:p>
                <a:endParaRPr lang="en-US"/>
              </a:p>
            </p:txBody>
          </p:sp>
          <p:sp>
            <p:nvSpPr>
              <p:cNvPr id="21" name="Line 19"/>
              <p:cNvSpPr>
                <a:spLocks noChangeShapeType="1"/>
              </p:cNvSpPr>
              <p:nvPr/>
            </p:nvSpPr>
            <p:spPr bwMode="auto">
              <a:xfrm>
                <a:off x="2077" y="14787"/>
                <a:ext cx="17952" cy="2266"/>
              </a:xfrm>
              <a:prstGeom prst="line">
                <a:avLst/>
              </a:prstGeom>
              <a:noFill/>
              <a:ln w="19050">
                <a:solidFill>
                  <a:srgbClr val="000000"/>
                </a:solidFill>
                <a:round/>
                <a:headEnd type="none" w="sm" len="sm"/>
                <a:tailEnd type="none" w="sm" len="sm"/>
              </a:ln>
            </p:spPr>
            <p:txBody>
              <a:bodyPr vert="horz" wrap="square" lIns="91440" tIns="45720" rIns="91440" bIns="45720" numCol="1" anchor="t" anchorCtr="0" compatLnSpc="1">
                <a:prstTxWarp prst="textNoShape">
                  <a:avLst/>
                </a:prstTxWarp>
              </a:bodyPr>
              <a:lstStyle/>
              <a:p>
                <a:endParaRPr lang="en-US"/>
              </a:p>
            </p:txBody>
          </p:sp>
          <p:sp>
            <p:nvSpPr>
              <p:cNvPr id="22" name="Line 20"/>
              <p:cNvSpPr>
                <a:spLocks noChangeShapeType="1"/>
              </p:cNvSpPr>
              <p:nvPr/>
            </p:nvSpPr>
            <p:spPr bwMode="auto">
              <a:xfrm>
                <a:off x="2077" y="5825"/>
                <a:ext cx="17952" cy="2265"/>
              </a:xfrm>
              <a:prstGeom prst="line">
                <a:avLst/>
              </a:prstGeom>
              <a:noFill/>
              <a:ln w="19050">
                <a:solidFill>
                  <a:srgbClr val="000000"/>
                </a:solidFill>
                <a:round/>
                <a:headEnd type="none" w="sm" len="sm"/>
                <a:tailEnd type="none" w="sm" len="sm"/>
              </a:ln>
            </p:spPr>
            <p:txBody>
              <a:bodyPr vert="horz" wrap="square" lIns="91440" tIns="45720" rIns="91440" bIns="45720" numCol="1" anchor="t" anchorCtr="0" compatLnSpc="1">
                <a:prstTxWarp prst="textNoShape">
                  <a:avLst/>
                </a:prstTxWarp>
              </a:bodyPr>
              <a:lstStyle/>
              <a:p>
                <a:endParaRPr lang="en-US"/>
              </a:p>
            </p:txBody>
          </p:sp>
          <p:sp>
            <p:nvSpPr>
              <p:cNvPr id="23" name="Line 21"/>
              <p:cNvSpPr>
                <a:spLocks noChangeShapeType="1"/>
              </p:cNvSpPr>
              <p:nvPr/>
            </p:nvSpPr>
            <p:spPr bwMode="auto">
              <a:xfrm>
                <a:off x="-19" y="10386"/>
                <a:ext cx="17952" cy="2266"/>
              </a:xfrm>
              <a:prstGeom prst="line">
                <a:avLst/>
              </a:prstGeom>
              <a:noFill/>
              <a:ln w="19050">
                <a:solidFill>
                  <a:srgbClr val="000000"/>
                </a:solidFill>
                <a:round/>
                <a:headEnd type="none" w="sm" len="sm"/>
                <a:tailEnd type="none" w="sm" len="sm"/>
              </a:ln>
            </p:spPr>
            <p:txBody>
              <a:bodyPr vert="horz" wrap="square" lIns="91440" tIns="45720" rIns="91440" bIns="45720" numCol="1" anchor="t" anchorCtr="0" compatLnSpc="1">
                <a:prstTxWarp prst="textNoShape">
                  <a:avLst/>
                </a:prstTxWarp>
              </a:bodyPr>
              <a:lstStyle/>
              <a:p>
                <a:endParaRPr lang="en-US"/>
              </a:p>
            </p:txBody>
          </p:sp>
          <p:sp>
            <p:nvSpPr>
              <p:cNvPr id="24" name="Line 22"/>
              <p:cNvSpPr>
                <a:spLocks noChangeShapeType="1"/>
              </p:cNvSpPr>
              <p:nvPr/>
            </p:nvSpPr>
            <p:spPr bwMode="auto">
              <a:xfrm flipV="1">
                <a:off x="9853" y="17053"/>
                <a:ext cx="8080" cy="875"/>
              </a:xfrm>
              <a:prstGeom prst="line">
                <a:avLst/>
              </a:prstGeom>
              <a:noFill/>
              <a:ln w="19050">
                <a:solidFill>
                  <a:srgbClr val="000000"/>
                </a:solidFill>
                <a:round/>
                <a:headEnd type="none" w="sm" len="sm"/>
                <a:tailEnd type="none" w="sm" len="sm"/>
              </a:ln>
            </p:spPr>
            <p:txBody>
              <a:bodyPr vert="horz" wrap="square" lIns="91440" tIns="45720" rIns="91440" bIns="45720" numCol="1" anchor="t" anchorCtr="0" compatLnSpc="1">
                <a:prstTxWarp prst="textNoShape">
                  <a:avLst/>
                </a:prstTxWarp>
              </a:bodyPr>
              <a:lstStyle/>
              <a:p>
                <a:endParaRPr lang="en-US"/>
              </a:p>
            </p:txBody>
          </p:sp>
          <p:sp>
            <p:nvSpPr>
              <p:cNvPr id="25" name="Line 23"/>
              <p:cNvSpPr>
                <a:spLocks noChangeShapeType="1"/>
              </p:cNvSpPr>
              <p:nvPr/>
            </p:nvSpPr>
            <p:spPr bwMode="auto">
              <a:xfrm>
                <a:off x="7917" y="2071"/>
                <a:ext cx="8064" cy="1261"/>
              </a:xfrm>
              <a:prstGeom prst="line">
                <a:avLst/>
              </a:prstGeom>
              <a:noFill/>
              <a:ln w="19050">
                <a:solidFill>
                  <a:srgbClr val="000000"/>
                </a:solidFill>
                <a:round/>
                <a:headEnd type="none" w="sm" len="sm"/>
                <a:tailEnd type="none" w="sm" len="sm"/>
              </a:ln>
            </p:spPr>
            <p:txBody>
              <a:bodyPr vert="horz" wrap="square" lIns="91440" tIns="45720" rIns="91440" bIns="45720" numCol="1" anchor="t" anchorCtr="0" compatLnSpc="1">
                <a:prstTxWarp prst="textNoShape">
                  <a:avLst/>
                </a:prstTxWarp>
              </a:bodyPr>
              <a:lstStyle/>
              <a:p>
                <a:endParaRPr lang="en-US"/>
              </a:p>
            </p:txBody>
          </p:sp>
        </p:grpSp>
        <p:cxnSp>
          <p:nvCxnSpPr>
            <p:cNvPr id="15" name="AutoShape 24"/>
            <p:cNvCxnSpPr>
              <a:cxnSpLocks noChangeShapeType="1"/>
            </p:cNvCxnSpPr>
            <p:nvPr/>
          </p:nvCxnSpPr>
          <p:spPr bwMode="auto">
            <a:xfrm rot="16200000">
              <a:off x="4198" y="5589"/>
              <a:ext cx="670" cy="458"/>
            </a:xfrm>
            <a:prstGeom prst="bentConnector3">
              <a:avLst>
                <a:gd name="adj1" fmla="val 50000"/>
              </a:avLst>
            </a:prstGeom>
            <a:noFill/>
            <a:ln w="19050">
              <a:solidFill>
                <a:srgbClr val="000000"/>
              </a:solidFill>
              <a:miter lim="800000"/>
              <a:headEnd/>
              <a:tailEnd type="triangle" w="med" len="med"/>
            </a:ln>
          </p:spPr>
        </p:cxnSp>
      </p:grpSp>
      <p:grpSp>
        <p:nvGrpSpPr>
          <p:cNvPr id="32" name="Group 47"/>
          <p:cNvGrpSpPr>
            <a:grpSpLocks/>
          </p:cNvGrpSpPr>
          <p:nvPr/>
        </p:nvGrpSpPr>
        <p:grpSpPr bwMode="auto">
          <a:xfrm>
            <a:off x="2819400" y="1981200"/>
            <a:ext cx="2286000" cy="2590800"/>
            <a:chOff x="2766" y="5224"/>
            <a:chExt cx="2985" cy="3523"/>
          </a:xfrm>
        </p:grpSpPr>
        <p:sp>
          <p:nvSpPr>
            <p:cNvPr id="33" name="Text Box 48"/>
            <p:cNvSpPr txBox="1">
              <a:spLocks noChangeArrowheads="1"/>
            </p:cNvSpPr>
            <p:nvPr/>
          </p:nvSpPr>
          <p:spPr bwMode="auto">
            <a:xfrm>
              <a:off x="2766" y="6292"/>
              <a:ext cx="659" cy="552"/>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algn="r" fontAlgn="base">
                <a:spcBef>
                  <a:spcPct val="0"/>
                </a:spcBef>
                <a:spcAft>
                  <a:spcPts val="1000"/>
                </a:spcAft>
              </a:pPr>
              <a:r>
                <a:rPr lang="en-US" sz="1400">
                  <a:latin typeface="Times New Roman" pitchFamily="18" charset="0"/>
                  <a:cs typeface="Arial" pitchFamily="34" charset="0"/>
                </a:rPr>
                <a:t>k</a:t>
              </a:r>
              <a:endParaRPr lang="en-US">
                <a:latin typeface="Arial" pitchFamily="34" charset="0"/>
                <a:cs typeface="Arial" pitchFamily="34" charset="0"/>
              </a:endParaRPr>
            </a:p>
          </p:txBody>
        </p:sp>
        <p:sp>
          <p:nvSpPr>
            <p:cNvPr id="34" name="Text Box 49"/>
            <p:cNvSpPr txBox="1">
              <a:spLocks noChangeArrowheads="1"/>
            </p:cNvSpPr>
            <p:nvPr/>
          </p:nvSpPr>
          <p:spPr bwMode="auto">
            <a:xfrm>
              <a:off x="4927" y="5224"/>
              <a:ext cx="824" cy="553"/>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ts val="1000"/>
                </a:spcAft>
              </a:pPr>
              <a:r>
                <a:rPr lang="en-US" sz="1400">
                  <a:latin typeface="Times New Roman" pitchFamily="18" charset="0"/>
                  <a:cs typeface="Arial" pitchFamily="34" charset="0"/>
                </a:rPr>
                <a:t>x</a:t>
              </a:r>
              <a:endParaRPr lang="en-US">
                <a:latin typeface="Arial" pitchFamily="34" charset="0"/>
                <a:cs typeface="Arial" pitchFamily="34" charset="0"/>
              </a:endParaRPr>
            </a:p>
          </p:txBody>
        </p:sp>
        <p:sp>
          <p:nvSpPr>
            <p:cNvPr id="35" name="Rectangle 50"/>
            <p:cNvSpPr>
              <a:spLocks noChangeArrowheads="1"/>
            </p:cNvSpPr>
            <p:nvPr/>
          </p:nvSpPr>
          <p:spPr bwMode="auto">
            <a:xfrm>
              <a:off x="3340" y="5471"/>
              <a:ext cx="965" cy="786"/>
            </a:xfrm>
            <a:prstGeom prst="rect">
              <a:avLst/>
            </a:prstGeom>
            <a:noFill/>
            <a:ln w="190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6" name="Text Box 51"/>
            <p:cNvSpPr txBox="1">
              <a:spLocks noChangeArrowheads="1"/>
            </p:cNvSpPr>
            <p:nvPr/>
          </p:nvSpPr>
          <p:spPr bwMode="auto">
            <a:xfrm>
              <a:off x="3460" y="5587"/>
              <a:ext cx="704" cy="537"/>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ts val="1000"/>
                </a:spcAft>
              </a:pPr>
              <a:r>
                <a:rPr lang="en-US" sz="1400">
                  <a:latin typeface="Times New Roman" pitchFamily="18" charset="0"/>
                  <a:cs typeface="Arial" pitchFamily="34" charset="0"/>
                </a:rPr>
                <a:t>m</a:t>
              </a:r>
              <a:endParaRPr lang="en-US">
                <a:latin typeface="Arial" pitchFamily="34" charset="0"/>
                <a:cs typeface="Arial" pitchFamily="34" charset="0"/>
              </a:endParaRPr>
            </a:p>
          </p:txBody>
        </p:sp>
        <p:cxnSp>
          <p:nvCxnSpPr>
            <p:cNvPr id="37" name="AutoShape 52"/>
            <p:cNvCxnSpPr>
              <a:cxnSpLocks noChangeShapeType="1"/>
            </p:cNvCxnSpPr>
            <p:nvPr/>
          </p:nvCxnSpPr>
          <p:spPr bwMode="auto">
            <a:xfrm rot="16200000">
              <a:off x="4198" y="5589"/>
              <a:ext cx="670" cy="458"/>
            </a:xfrm>
            <a:prstGeom prst="bentConnector3">
              <a:avLst>
                <a:gd name="adj1" fmla="val 50000"/>
              </a:avLst>
            </a:prstGeom>
            <a:noFill/>
            <a:ln w="19050">
              <a:solidFill>
                <a:srgbClr val="000000"/>
              </a:solidFill>
              <a:miter lim="800000"/>
              <a:headEnd/>
              <a:tailEnd type="triangle" w="med" len="med"/>
            </a:ln>
          </p:spPr>
        </p:cxnSp>
        <p:sp>
          <p:nvSpPr>
            <p:cNvPr id="38" name="Line 53"/>
            <p:cNvSpPr>
              <a:spLocks noChangeShapeType="1"/>
            </p:cNvSpPr>
            <p:nvPr/>
          </p:nvSpPr>
          <p:spPr bwMode="auto">
            <a:xfrm>
              <a:off x="3018" y="8483"/>
              <a:ext cx="2002" cy="0"/>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9" name="Line 54"/>
            <p:cNvSpPr>
              <a:spLocks noChangeShapeType="1"/>
            </p:cNvSpPr>
            <p:nvPr/>
          </p:nvSpPr>
          <p:spPr bwMode="auto">
            <a:xfrm flipV="1">
              <a:off x="3066" y="8483"/>
              <a:ext cx="241" cy="203"/>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0" name="Line 55"/>
            <p:cNvSpPr>
              <a:spLocks noChangeShapeType="1"/>
            </p:cNvSpPr>
            <p:nvPr/>
          </p:nvSpPr>
          <p:spPr bwMode="auto">
            <a:xfrm flipV="1">
              <a:off x="3814" y="8483"/>
              <a:ext cx="241" cy="244"/>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1" name="Line 56"/>
            <p:cNvSpPr>
              <a:spLocks noChangeShapeType="1"/>
            </p:cNvSpPr>
            <p:nvPr/>
          </p:nvSpPr>
          <p:spPr bwMode="auto">
            <a:xfrm flipV="1">
              <a:off x="4176" y="8483"/>
              <a:ext cx="265" cy="264"/>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Line 57"/>
            <p:cNvSpPr>
              <a:spLocks noChangeShapeType="1"/>
            </p:cNvSpPr>
            <p:nvPr/>
          </p:nvSpPr>
          <p:spPr bwMode="auto">
            <a:xfrm flipV="1">
              <a:off x="4610" y="8483"/>
              <a:ext cx="193" cy="223"/>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Line 58"/>
            <p:cNvSpPr>
              <a:spLocks noChangeShapeType="1"/>
            </p:cNvSpPr>
            <p:nvPr/>
          </p:nvSpPr>
          <p:spPr bwMode="auto">
            <a:xfrm flipV="1">
              <a:off x="3356" y="8483"/>
              <a:ext cx="289" cy="264"/>
            </a:xfrm>
            <a:prstGeom prst="line">
              <a:avLst/>
            </a:prstGeom>
            <a:no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Line 59"/>
            <p:cNvSpPr>
              <a:spLocks noChangeShapeType="1"/>
            </p:cNvSpPr>
            <p:nvPr/>
          </p:nvSpPr>
          <p:spPr bwMode="auto">
            <a:xfrm>
              <a:off x="3775" y="6255"/>
              <a:ext cx="2" cy="83"/>
            </a:xfrm>
            <a:prstGeom prst="line">
              <a:avLst/>
            </a:prstGeom>
            <a:noFill/>
            <a:ln w="19050">
              <a:solidFill>
                <a:srgbClr val="000000"/>
              </a:solidFill>
              <a:round/>
              <a:headEnd type="none" w="sm" len="sm"/>
              <a:tailEnd type="none" w="sm" len="sm"/>
            </a:ln>
          </p:spPr>
          <p:txBody>
            <a:bodyPr vert="horz" wrap="square" lIns="91440" tIns="45720" rIns="91440" bIns="45720" numCol="1" anchor="t" anchorCtr="0" compatLnSpc="1">
              <a:prstTxWarp prst="textNoShape">
                <a:avLst/>
              </a:prstTxWarp>
            </a:bodyPr>
            <a:lstStyle/>
            <a:p>
              <a:endParaRPr lang="en-US"/>
            </a:p>
          </p:txBody>
        </p:sp>
        <p:sp>
          <p:nvSpPr>
            <p:cNvPr id="45" name="Line 60"/>
            <p:cNvSpPr>
              <a:spLocks noChangeShapeType="1"/>
            </p:cNvSpPr>
            <p:nvPr/>
          </p:nvSpPr>
          <p:spPr bwMode="auto">
            <a:xfrm>
              <a:off x="3799" y="6977"/>
              <a:ext cx="1" cy="66"/>
            </a:xfrm>
            <a:prstGeom prst="line">
              <a:avLst/>
            </a:prstGeom>
            <a:noFill/>
            <a:ln w="19050">
              <a:solidFill>
                <a:srgbClr val="000000"/>
              </a:solidFill>
              <a:round/>
              <a:headEnd type="none" w="sm" len="sm"/>
              <a:tailEnd type="none" w="sm" len="sm"/>
            </a:ln>
          </p:spPr>
          <p:txBody>
            <a:bodyPr vert="horz" wrap="square" lIns="91440" tIns="45720" rIns="91440" bIns="45720" numCol="1" anchor="t" anchorCtr="0" compatLnSpc="1">
              <a:prstTxWarp prst="textNoShape">
                <a:avLst/>
              </a:prstTxWarp>
            </a:bodyPr>
            <a:lstStyle/>
            <a:p>
              <a:endParaRPr lang="en-US"/>
            </a:p>
          </p:txBody>
        </p:sp>
        <p:sp>
          <p:nvSpPr>
            <p:cNvPr id="46" name="Line 61"/>
            <p:cNvSpPr>
              <a:spLocks noChangeShapeType="1"/>
            </p:cNvSpPr>
            <p:nvPr/>
          </p:nvSpPr>
          <p:spPr bwMode="auto">
            <a:xfrm flipH="1">
              <a:off x="3679" y="6572"/>
              <a:ext cx="218" cy="90"/>
            </a:xfrm>
            <a:prstGeom prst="line">
              <a:avLst/>
            </a:prstGeom>
            <a:noFill/>
            <a:ln w="19050">
              <a:solidFill>
                <a:srgbClr val="000000"/>
              </a:solidFill>
              <a:round/>
              <a:headEnd type="none" w="sm" len="sm"/>
              <a:tailEnd type="none" w="sm" len="sm"/>
            </a:ln>
          </p:spPr>
          <p:txBody>
            <a:bodyPr vert="horz" wrap="square" lIns="91440" tIns="45720" rIns="91440" bIns="45720" numCol="1" anchor="t" anchorCtr="0" compatLnSpc="1">
              <a:prstTxWarp prst="textNoShape">
                <a:avLst/>
              </a:prstTxWarp>
            </a:bodyPr>
            <a:lstStyle/>
            <a:p>
              <a:endParaRPr lang="en-US"/>
            </a:p>
          </p:txBody>
        </p:sp>
        <p:sp>
          <p:nvSpPr>
            <p:cNvPr id="47" name="Line 62"/>
            <p:cNvSpPr>
              <a:spLocks noChangeShapeType="1"/>
            </p:cNvSpPr>
            <p:nvPr/>
          </p:nvSpPr>
          <p:spPr bwMode="auto">
            <a:xfrm flipH="1">
              <a:off x="3704" y="6750"/>
              <a:ext cx="218" cy="89"/>
            </a:xfrm>
            <a:prstGeom prst="line">
              <a:avLst/>
            </a:prstGeom>
            <a:noFill/>
            <a:ln w="19050">
              <a:solidFill>
                <a:srgbClr val="000000"/>
              </a:solidFill>
              <a:round/>
              <a:headEnd type="none" w="sm" len="sm"/>
              <a:tailEnd type="none" w="sm" len="sm"/>
            </a:ln>
          </p:spPr>
          <p:txBody>
            <a:bodyPr vert="horz" wrap="square" lIns="91440" tIns="45720" rIns="91440" bIns="45720" numCol="1" anchor="t" anchorCtr="0" compatLnSpc="1">
              <a:prstTxWarp prst="textNoShape">
                <a:avLst/>
              </a:prstTxWarp>
            </a:bodyPr>
            <a:lstStyle/>
            <a:p>
              <a:endParaRPr lang="en-US"/>
            </a:p>
          </p:txBody>
        </p:sp>
        <p:sp>
          <p:nvSpPr>
            <p:cNvPr id="48" name="Line 63"/>
            <p:cNvSpPr>
              <a:spLocks noChangeShapeType="1"/>
            </p:cNvSpPr>
            <p:nvPr/>
          </p:nvSpPr>
          <p:spPr bwMode="auto">
            <a:xfrm flipH="1">
              <a:off x="3679" y="6385"/>
              <a:ext cx="218" cy="89"/>
            </a:xfrm>
            <a:prstGeom prst="line">
              <a:avLst/>
            </a:prstGeom>
            <a:noFill/>
            <a:ln w="19050">
              <a:solidFill>
                <a:srgbClr val="000000"/>
              </a:solidFill>
              <a:round/>
              <a:headEnd type="none" w="sm" len="sm"/>
              <a:tailEnd type="none" w="sm" len="sm"/>
            </a:ln>
          </p:spPr>
          <p:txBody>
            <a:bodyPr vert="horz" wrap="square" lIns="91440" tIns="45720" rIns="91440" bIns="45720" numCol="1" anchor="t" anchorCtr="0" compatLnSpc="1">
              <a:prstTxWarp prst="textNoShape">
                <a:avLst/>
              </a:prstTxWarp>
            </a:bodyPr>
            <a:lstStyle/>
            <a:p>
              <a:endParaRPr lang="en-US"/>
            </a:p>
          </p:txBody>
        </p:sp>
        <p:sp>
          <p:nvSpPr>
            <p:cNvPr id="49" name="Line 64"/>
            <p:cNvSpPr>
              <a:spLocks noChangeShapeType="1"/>
            </p:cNvSpPr>
            <p:nvPr/>
          </p:nvSpPr>
          <p:spPr bwMode="auto">
            <a:xfrm>
              <a:off x="3704" y="6838"/>
              <a:ext cx="218" cy="89"/>
            </a:xfrm>
            <a:prstGeom prst="line">
              <a:avLst/>
            </a:prstGeom>
            <a:noFill/>
            <a:ln w="19050">
              <a:solidFill>
                <a:srgbClr val="000000"/>
              </a:solidFill>
              <a:round/>
              <a:headEnd type="none" w="sm" len="sm"/>
              <a:tailEnd type="none" w="sm" len="sm"/>
            </a:ln>
          </p:spPr>
          <p:txBody>
            <a:bodyPr vert="horz" wrap="square" lIns="91440" tIns="45720" rIns="91440" bIns="45720" numCol="1" anchor="t" anchorCtr="0" compatLnSpc="1">
              <a:prstTxWarp prst="textNoShape">
                <a:avLst/>
              </a:prstTxWarp>
            </a:bodyPr>
            <a:lstStyle/>
            <a:p>
              <a:endParaRPr lang="en-US"/>
            </a:p>
          </p:txBody>
        </p:sp>
        <p:sp>
          <p:nvSpPr>
            <p:cNvPr id="50" name="Line 65"/>
            <p:cNvSpPr>
              <a:spLocks noChangeShapeType="1"/>
            </p:cNvSpPr>
            <p:nvPr/>
          </p:nvSpPr>
          <p:spPr bwMode="auto">
            <a:xfrm>
              <a:off x="3704" y="6485"/>
              <a:ext cx="218" cy="89"/>
            </a:xfrm>
            <a:prstGeom prst="line">
              <a:avLst/>
            </a:prstGeom>
            <a:noFill/>
            <a:ln w="19050">
              <a:solidFill>
                <a:srgbClr val="000000"/>
              </a:solidFill>
              <a:round/>
              <a:headEnd type="none" w="sm" len="sm"/>
              <a:tailEnd type="none" w="sm" len="sm"/>
            </a:ln>
          </p:spPr>
          <p:txBody>
            <a:bodyPr vert="horz" wrap="square" lIns="91440" tIns="45720" rIns="91440" bIns="45720" numCol="1" anchor="t" anchorCtr="0" compatLnSpc="1">
              <a:prstTxWarp prst="textNoShape">
                <a:avLst/>
              </a:prstTxWarp>
            </a:bodyPr>
            <a:lstStyle/>
            <a:p>
              <a:endParaRPr lang="en-US"/>
            </a:p>
          </p:txBody>
        </p:sp>
        <p:sp>
          <p:nvSpPr>
            <p:cNvPr id="51" name="Line 66"/>
            <p:cNvSpPr>
              <a:spLocks noChangeShapeType="1"/>
            </p:cNvSpPr>
            <p:nvPr/>
          </p:nvSpPr>
          <p:spPr bwMode="auto">
            <a:xfrm>
              <a:off x="3679" y="6664"/>
              <a:ext cx="218" cy="90"/>
            </a:xfrm>
            <a:prstGeom prst="line">
              <a:avLst/>
            </a:prstGeom>
            <a:noFill/>
            <a:ln w="19050">
              <a:solidFill>
                <a:srgbClr val="000000"/>
              </a:solidFill>
              <a:round/>
              <a:headEnd type="none" w="sm" len="sm"/>
              <a:tailEnd type="none" w="sm" len="sm"/>
            </a:ln>
          </p:spPr>
          <p:txBody>
            <a:bodyPr vert="horz" wrap="square" lIns="91440" tIns="45720" rIns="91440" bIns="45720" numCol="1" anchor="t" anchorCtr="0" compatLnSpc="1">
              <a:prstTxWarp prst="textNoShape">
                <a:avLst/>
              </a:prstTxWarp>
            </a:bodyPr>
            <a:lstStyle/>
            <a:p>
              <a:endParaRPr lang="en-US"/>
            </a:p>
          </p:txBody>
        </p:sp>
        <p:sp>
          <p:nvSpPr>
            <p:cNvPr id="52" name="Line 67"/>
            <p:cNvSpPr>
              <a:spLocks noChangeShapeType="1"/>
            </p:cNvSpPr>
            <p:nvPr/>
          </p:nvSpPr>
          <p:spPr bwMode="auto">
            <a:xfrm flipV="1">
              <a:off x="3799" y="6927"/>
              <a:ext cx="98" cy="34"/>
            </a:xfrm>
            <a:prstGeom prst="line">
              <a:avLst/>
            </a:prstGeom>
            <a:noFill/>
            <a:ln w="19050">
              <a:solidFill>
                <a:srgbClr val="000000"/>
              </a:solidFill>
              <a:round/>
              <a:headEnd type="none" w="sm" len="sm"/>
              <a:tailEnd type="none" w="sm" len="sm"/>
            </a:ln>
          </p:spPr>
          <p:txBody>
            <a:bodyPr vert="horz" wrap="square" lIns="91440" tIns="45720" rIns="91440" bIns="45720" numCol="1" anchor="t" anchorCtr="0" compatLnSpc="1">
              <a:prstTxWarp prst="textNoShape">
                <a:avLst/>
              </a:prstTxWarp>
            </a:bodyPr>
            <a:lstStyle/>
            <a:p>
              <a:endParaRPr lang="en-US"/>
            </a:p>
          </p:txBody>
        </p:sp>
        <p:sp>
          <p:nvSpPr>
            <p:cNvPr id="53" name="Line 68"/>
            <p:cNvSpPr>
              <a:spLocks noChangeShapeType="1"/>
            </p:cNvSpPr>
            <p:nvPr/>
          </p:nvSpPr>
          <p:spPr bwMode="auto">
            <a:xfrm>
              <a:off x="3775" y="6337"/>
              <a:ext cx="98" cy="49"/>
            </a:xfrm>
            <a:prstGeom prst="line">
              <a:avLst/>
            </a:prstGeom>
            <a:noFill/>
            <a:ln w="19050">
              <a:solidFill>
                <a:srgbClr val="000000"/>
              </a:solidFill>
              <a:round/>
              <a:headEnd type="none" w="sm" len="sm"/>
              <a:tailEnd type="none" w="sm" len="sm"/>
            </a:ln>
          </p:spPr>
          <p:txBody>
            <a:bodyPr vert="horz" wrap="square" lIns="91440" tIns="45720" rIns="91440" bIns="45720" numCol="1" anchor="t" anchorCtr="0" compatLnSpc="1">
              <a:prstTxWarp prst="textNoShape">
                <a:avLst/>
              </a:prstTxWarp>
            </a:bodyPr>
            <a:lstStyle/>
            <a:p>
              <a:endParaRPr lang="en-US"/>
            </a:p>
          </p:txBody>
        </p:sp>
      </p:grpSp>
      <p:sp>
        <p:nvSpPr>
          <p:cNvPr id="54" name="TextBox 53"/>
          <p:cNvSpPr txBox="1"/>
          <p:nvPr/>
        </p:nvSpPr>
        <p:spPr>
          <a:xfrm>
            <a:off x="6248400" y="5029200"/>
            <a:ext cx="3429000" cy="338554"/>
          </a:xfrm>
          <a:prstGeom prst="rect">
            <a:avLst/>
          </a:prstGeom>
          <a:noFill/>
        </p:spPr>
        <p:txBody>
          <a:bodyPr wrap="square" rtlCol="0">
            <a:spAutoFit/>
          </a:bodyPr>
          <a:lstStyle/>
          <a:p>
            <a:r>
              <a:rPr lang="en-US" sz="1600" dirty="0"/>
              <a:t>Attaches to ground upon initial contact</a:t>
            </a:r>
          </a:p>
        </p:txBody>
      </p:sp>
      <p:sp>
        <p:nvSpPr>
          <p:cNvPr id="55" name="TextBox 54"/>
          <p:cNvSpPr txBox="1"/>
          <p:nvPr/>
        </p:nvSpPr>
        <p:spPr>
          <a:xfrm>
            <a:off x="3581400" y="5791200"/>
            <a:ext cx="5334000" cy="338554"/>
          </a:xfrm>
          <a:prstGeom prst="rect">
            <a:avLst/>
          </a:prstGeom>
          <a:noFill/>
        </p:spPr>
        <p:txBody>
          <a:bodyPr wrap="square" rtlCol="0">
            <a:spAutoFit/>
          </a:bodyPr>
          <a:lstStyle/>
          <a:p>
            <a:r>
              <a:rPr lang="en-US" sz="1600" dirty="0"/>
              <a:t>where  </a:t>
            </a:r>
            <a:r>
              <a:rPr lang="en-US" sz="1600" dirty="0">
                <a:latin typeface="Times New Roman" pitchFamily="18" charset="0"/>
                <a:cs typeface="Times New Roman" pitchFamily="18" charset="0"/>
              </a:rPr>
              <a:t>m </a:t>
            </a:r>
            <a:r>
              <a:rPr lang="en-US" sz="1600" dirty="0"/>
              <a:t> is mass,  and  </a:t>
            </a:r>
            <a:r>
              <a:rPr lang="en-US" sz="1600" dirty="0">
                <a:latin typeface="Times New Roman" pitchFamily="18" charset="0"/>
                <a:cs typeface="Times New Roman" pitchFamily="18" charset="0"/>
              </a:rPr>
              <a:t>k </a:t>
            </a:r>
            <a:r>
              <a:rPr lang="en-US" sz="1600" dirty="0"/>
              <a:t> is stiffness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484842E-5D5F-47DB-8A50-E3874C6A648E}" type="slidenum">
              <a:rPr lang="en-US" smtClean="0"/>
              <a:pPr/>
              <a:t>6</a:t>
            </a:fld>
            <a:endParaRPr lang="en-US"/>
          </a:p>
        </p:txBody>
      </p:sp>
      <p:sp>
        <p:nvSpPr>
          <p:cNvPr id="3" name="TextBox 2"/>
          <p:cNvSpPr txBox="1"/>
          <p:nvPr/>
        </p:nvSpPr>
        <p:spPr>
          <a:xfrm>
            <a:off x="2590800" y="4267201"/>
            <a:ext cx="7391400" cy="1246495"/>
          </a:xfrm>
          <a:prstGeom prst="rect">
            <a:avLst/>
          </a:prstGeom>
          <a:noFill/>
        </p:spPr>
        <p:txBody>
          <a:bodyPr wrap="square" rtlCol="0">
            <a:spAutoFit/>
          </a:bodyPr>
          <a:lstStyle/>
          <a:p>
            <a:r>
              <a:rPr lang="en-US" sz="1500" dirty="0"/>
              <a:t>where  </a:t>
            </a:r>
            <a:r>
              <a:rPr lang="el-GR" sz="1500" dirty="0">
                <a:latin typeface="Cambria Math" panose="02040503050406030204" pitchFamily="18" charset="0"/>
                <a:ea typeface="Cambria Math" panose="02040503050406030204" pitchFamily="18" charset="0"/>
              </a:rPr>
              <a:t>Δ</a:t>
            </a:r>
            <a:r>
              <a:rPr lang="en-US" sz="1500" dirty="0">
                <a:latin typeface="Cambria Math" panose="02040503050406030204" pitchFamily="18" charset="0"/>
                <a:ea typeface="Cambria Math" panose="02040503050406030204" pitchFamily="18" charset="0"/>
              </a:rPr>
              <a:t>h   </a:t>
            </a:r>
            <a:r>
              <a:rPr lang="en-US" sz="1500" dirty="0"/>
              <a:t>is the drop height above the ground,  and g is gravity acceleration </a:t>
            </a:r>
          </a:p>
          <a:p>
            <a:endParaRPr lang="en-US" sz="1500" dirty="0"/>
          </a:p>
          <a:p>
            <a:r>
              <a:rPr lang="en-US" sz="1500" dirty="0"/>
              <a:t>Next, solve the undamped, free vibration problem with the initial velocity given above</a:t>
            </a:r>
            <a:br>
              <a:rPr lang="en-US" sz="1500" dirty="0"/>
            </a:br>
            <a:br>
              <a:rPr lang="en-US" sz="1500" dirty="0"/>
            </a:br>
            <a:r>
              <a:rPr lang="en-US" sz="1500" dirty="0"/>
              <a:t>Also, initial displacement is zero</a:t>
            </a:r>
          </a:p>
        </p:txBody>
      </p:sp>
      <p:sp>
        <p:nvSpPr>
          <p:cNvPr id="5" name="Rectangle 4"/>
          <p:cNvSpPr/>
          <p:nvPr/>
        </p:nvSpPr>
        <p:spPr>
          <a:xfrm>
            <a:off x="2438400" y="762001"/>
            <a:ext cx="4419600" cy="461665"/>
          </a:xfrm>
          <a:prstGeom prst="rect">
            <a:avLst/>
          </a:prstGeom>
        </p:spPr>
        <p:txBody>
          <a:bodyPr wrap="square">
            <a:spAutoFit/>
          </a:bodyPr>
          <a:lstStyle/>
          <a:p>
            <a:r>
              <a:rPr lang="en-US" sz="2400" b="1" dirty="0">
                <a:solidFill>
                  <a:srgbClr val="008080"/>
                </a:solidFill>
                <a:latin typeface="Calibri"/>
              </a:rPr>
              <a:t>Some High School Physics</a:t>
            </a:r>
          </a:p>
        </p:txBody>
      </p:sp>
      <p:sp>
        <p:nvSpPr>
          <p:cNvPr id="6" name="Text Box 8"/>
          <p:cNvSpPr txBox="1">
            <a:spLocks noChangeArrowheads="1"/>
          </p:cNvSpPr>
          <p:nvPr/>
        </p:nvSpPr>
        <p:spPr bwMode="auto">
          <a:xfrm>
            <a:off x="4038600" y="838201"/>
            <a:ext cx="6053138" cy="830997"/>
          </a:xfrm>
          <a:prstGeom prst="rect">
            <a:avLst/>
          </a:prstGeom>
          <a:noFill/>
          <a:ln w="9525">
            <a:noFill/>
            <a:miter lim="800000"/>
            <a:headEnd/>
            <a:tailEnd/>
          </a:ln>
        </p:spPr>
        <p:txBody>
          <a:bodyPr>
            <a:spAutoFit/>
          </a:bodyPr>
          <a:lstStyle/>
          <a:p>
            <a:pPr algn="r">
              <a:defRPr/>
            </a:pPr>
            <a:r>
              <a:rPr lang="en-US" sz="2400" b="1" dirty="0">
                <a:solidFill>
                  <a:srgbClr val="003399"/>
                </a:solidFill>
                <a:effectLst>
                  <a:outerShdw blurRad="38100" dist="38100" dir="2700000" algn="tl">
                    <a:srgbClr val="C0C0C0"/>
                  </a:outerShdw>
                </a:effectLst>
                <a:latin typeface="Arial Black" pitchFamily="34" charset="0"/>
              </a:rPr>
              <a:t>Vibrationdata</a:t>
            </a:r>
            <a:endParaRPr lang="en-US" sz="2400" b="1" dirty="0">
              <a:solidFill>
                <a:schemeClr val="tx2"/>
              </a:solidFill>
              <a:effectLst>
                <a:outerShdw blurRad="38100" dist="38100" dir="2700000" algn="tl">
                  <a:srgbClr val="C0C0C0"/>
                </a:outerShdw>
              </a:effectLst>
            </a:endParaRPr>
          </a:p>
          <a:p>
            <a:pPr>
              <a:defRPr/>
            </a:pPr>
            <a:endParaRPr lang="en-US" sz="2400" dirty="0"/>
          </a:p>
        </p:txBody>
      </p:sp>
      <p:sp>
        <p:nvSpPr>
          <p:cNvPr id="7" name="Line 9"/>
          <p:cNvSpPr>
            <a:spLocks noChangeShapeType="1"/>
          </p:cNvSpPr>
          <p:nvPr/>
        </p:nvSpPr>
        <p:spPr bwMode="auto">
          <a:xfrm>
            <a:off x="2438400" y="1371600"/>
            <a:ext cx="7848600" cy="0"/>
          </a:xfrm>
          <a:prstGeom prst="line">
            <a:avLst/>
          </a:prstGeom>
          <a:noFill/>
          <a:ln w="38100">
            <a:solidFill>
              <a:schemeClr val="tx1"/>
            </a:solidFill>
            <a:round/>
            <a:headEnd/>
            <a:tailEnd/>
          </a:ln>
        </p:spPr>
        <p:txBody>
          <a:bodyPr wrap="none" anchor="ctr"/>
          <a:lstStyle/>
          <a:p>
            <a:pPr>
              <a:defRPr/>
            </a:pPr>
            <a:endParaRPr lang="en-US"/>
          </a:p>
        </p:txBody>
      </p:sp>
      <p:sp>
        <p:nvSpPr>
          <p:cNvPr id="8" name="TextBox 7"/>
          <p:cNvSpPr txBox="1"/>
          <p:nvPr/>
        </p:nvSpPr>
        <p:spPr>
          <a:xfrm>
            <a:off x="2514600" y="1676401"/>
            <a:ext cx="6858000" cy="584775"/>
          </a:xfrm>
          <a:prstGeom prst="rect">
            <a:avLst/>
          </a:prstGeom>
          <a:noFill/>
        </p:spPr>
        <p:txBody>
          <a:bodyPr wrap="square" rtlCol="0">
            <a:spAutoFit/>
          </a:bodyPr>
          <a:lstStyle/>
          <a:p>
            <a:r>
              <a:rPr lang="en-US" sz="1500" dirty="0"/>
              <a:t>The initial velocity of the object as it strikes the ground can be found by equating the change in kinetic energy with the change in potential energy</a:t>
            </a:r>
            <a:r>
              <a:rPr lang="en-US" sz="1700" dirty="0"/>
              <a:t>:</a:t>
            </a:r>
          </a:p>
        </p:txBody>
      </p:sp>
      <mc:AlternateContent xmlns:mc="http://schemas.openxmlformats.org/markup-compatibility/2006">
        <mc:Choice xmlns:a14="http://schemas.microsoft.com/office/drawing/2010/main" Requires="a14">
          <p:sp>
            <p:nvSpPr>
              <p:cNvPr id="12" name="TextBox 11">
                <a:extLst>
                  <a:ext uri="{FF2B5EF4-FFF2-40B4-BE49-F238E27FC236}">
                    <a16:creationId xmlns:a16="http://schemas.microsoft.com/office/drawing/2014/main" id="{14EF23B2-57E1-E476-EA0A-1424612ACA90}"/>
                  </a:ext>
                </a:extLst>
              </p:cNvPr>
              <p:cNvSpPr txBox="1"/>
              <p:nvPr/>
            </p:nvSpPr>
            <p:spPr>
              <a:xfrm>
                <a:off x="4516592" y="3439848"/>
                <a:ext cx="1918010" cy="390492"/>
              </a:xfrm>
              <a:prstGeom prst="rect">
                <a:avLst/>
              </a:prstGeom>
              <a:noFill/>
            </p:spPr>
            <p:txBody>
              <a:bodyPr wrap="square">
                <a:spAutoFit/>
              </a:bodyPr>
              <a:lstStyle/>
              <a:p>
                <a:pPr/>
                <a14:m>
                  <m:oMathPara xmlns:m="http://schemas.openxmlformats.org/officeDocument/2006/math">
                    <m:oMath>
                      <m:acc>
                        <m:accPr>
                          <m:chr m:val="̇"/>
                          <m:ctrlPr>
                            <a:rPr lang="en-US" sz="1600">
                              <a:latin typeface="Cambria Math" panose="02040503050406030204" pitchFamily="18" charset="0"/>
                            </a:rPr>
                          </m:ctrlPr>
                        </m:accPr>
                        <m:e>
                          <m:r>
                            <m:rPr>
                              <m:sty m:val="p"/>
                            </m:rPr>
                            <a:rPr lang="en-US" sz="1600">
                              <a:latin typeface="Cambria Math" panose="02040503050406030204" pitchFamily="18" charset="0"/>
                            </a:rPr>
                            <m:t>x</m:t>
                          </m:r>
                        </m:e>
                      </m:acc>
                      <m:d>
                        <m:dPr>
                          <m:ctrlPr>
                            <a:rPr lang="en-US" sz="1600">
                              <a:latin typeface="Cambria Math" panose="02040503050406030204" pitchFamily="18" charset="0"/>
                            </a:rPr>
                          </m:ctrlPr>
                        </m:dPr>
                        <m:e>
                          <m:r>
                            <a:rPr lang="en-US" sz="1600">
                              <a:latin typeface="Cambria Math" panose="02040503050406030204" pitchFamily="18" charset="0"/>
                            </a:rPr>
                            <m:t>0</m:t>
                          </m:r>
                        </m:e>
                      </m:d>
                      <m:r>
                        <a:rPr lang="en-US" sz="1600">
                          <a:latin typeface="Cambria Math" panose="02040503050406030204" pitchFamily="18" charset="0"/>
                        </a:rPr>
                        <m:t>=</m:t>
                      </m:r>
                      <m:rad>
                        <m:radPr>
                          <m:degHide m:val="on"/>
                          <m:ctrlPr>
                            <a:rPr lang="en-US" sz="1600" i="1">
                              <a:latin typeface="Cambria Math" panose="02040503050406030204" pitchFamily="18" charset="0"/>
                            </a:rPr>
                          </m:ctrlPr>
                        </m:radPr>
                        <m:deg/>
                        <m:e>
                          <m:r>
                            <a:rPr lang="en-US" sz="1600">
                              <a:latin typeface="Cambria Math" panose="02040503050406030204" pitchFamily="18" charset="0"/>
                            </a:rPr>
                            <m:t>2</m:t>
                          </m:r>
                          <m:r>
                            <m:rPr>
                              <m:sty m:val="p"/>
                            </m:rPr>
                            <a:rPr lang="en-US" sz="1600">
                              <a:latin typeface="Cambria Math" panose="02040503050406030204" pitchFamily="18" charset="0"/>
                            </a:rPr>
                            <m:t>gΔh</m:t>
                          </m:r>
                        </m:e>
                      </m:rad>
                    </m:oMath>
                  </m:oMathPara>
                </a14:m>
                <a:endParaRPr lang="en-US" sz="1600" dirty="0"/>
              </a:p>
            </p:txBody>
          </p:sp>
        </mc:Choice>
        <mc:Fallback>
          <p:sp>
            <p:nvSpPr>
              <p:cNvPr id="12" name="TextBox 11">
                <a:extLst>
                  <a:ext uri="{FF2B5EF4-FFF2-40B4-BE49-F238E27FC236}">
                    <a16:creationId xmlns:a16="http://schemas.microsoft.com/office/drawing/2014/main" id="{14EF23B2-57E1-E476-EA0A-1424612ACA90}"/>
                  </a:ext>
                </a:extLst>
              </p:cNvPr>
              <p:cNvSpPr txBox="1">
                <a:spLocks noRot="1" noChangeAspect="1" noMove="1" noResize="1" noEditPoints="1" noAdjustHandles="1" noChangeArrowheads="1" noChangeShapeType="1" noTextEdit="1"/>
              </p:cNvSpPr>
              <p:nvPr/>
            </p:nvSpPr>
            <p:spPr>
              <a:xfrm>
                <a:off x="4516592" y="3439848"/>
                <a:ext cx="1918010" cy="390492"/>
              </a:xfrm>
              <a:prstGeom prst="rect">
                <a:avLst/>
              </a:prstGeom>
              <a:blipFill>
                <a:blip r:embed="rId3"/>
                <a:stretch>
                  <a:fillRect b="-625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3" name="TextBox 12">
                <a:extLst>
                  <a:ext uri="{FF2B5EF4-FFF2-40B4-BE49-F238E27FC236}">
                    <a16:creationId xmlns:a16="http://schemas.microsoft.com/office/drawing/2014/main" id="{E667E239-E86B-2CD9-4C7E-01D94F497B67}"/>
                  </a:ext>
                </a:extLst>
              </p:cNvPr>
              <p:cNvSpPr txBox="1"/>
              <p:nvPr/>
            </p:nvSpPr>
            <p:spPr>
              <a:xfrm>
                <a:off x="4516592" y="2550275"/>
                <a:ext cx="1918010" cy="553357"/>
              </a:xfrm>
              <a:prstGeom prst="rect">
                <a:avLst/>
              </a:prstGeom>
              <a:noFill/>
            </p:spPr>
            <p:txBody>
              <a:bodyPr wrap="square">
                <a:spAutoFit/>
              </a:bodyPr>
              <a:lstStyle/>
              <a:p>
                <a:pPr/>
                <a14:m>
                  <m:oMathPara xmlns:m="http://schemas.openxmlformats.org/officeDocument/2006/math">
                    <m:oMath>
                      <m:f>
                        <m:fPr>
                          <m:ctrlPr>
                            <a:rPr lang="en-US" sz="1600">
                              <a:latin typeface="Cambria Math" panose="02040503050406030204" pitchFamily="18" charset="0"/>
                              <a:ea typeface="Cambria Math" panose="02040503050406030204" pitchFamily="18" charset="0"/>
                            </a:rPr>
                          </m:ctrlPr>
                        </m:fPr>
                        <m:num>
                          <m:r>
                            <a:rPr lang="en-US" sz="1600">
                              <a:latin typeface="Cambria Math" panose="02040503050406030204" pitchFamily="18" charset="0"/>
                              <a:ea typeface="Cambria Math" panose="02040503050406030204" pitchFamily="18" charset="0"/>
                            </a:rPr>
                            <m:t>1</m:t>
                          </m:r>
                        </m:num>
                        <m:den>
                          <m:r>
                            <a:rPr lang="en-US" sz="1600">
                              <a:latin typeface="Cambria Math" panose="02040503050406030204" pitchFamily="18" charset="0"/>
                              <a:ea typeface="Cambria Math" panose="02040503050406030204" pitchFamily="18" charset="0"/>
                            </a:rPr>
                            <m:t>2</m:t>
                          </m:r>
                        </m:den>
                      </m:f>
                      <m:r>
                        <m:rPr>
                          <m:sty m:val="p"/>
                        </m:rPr>
                        <a:rPr lang="en-US" sz="1600">
                          <a:latin typeface="Cambria Math" panose="02040503050406030204" pitchFamily="18" charset="0"/>
                          <a:ea typeface="Cambria Math" panose="02040503050406030204" pitchFamily="18" charset="0"/>
                        </a:rPr>
                        <m:t>m</m:t>
                      </m:r>
                      <m:r>
                        <a:rPr lang="en-US" sz="1600">
                          <a:latin typeface="Cambria Math" panose="02040503050406030204" pitchFamily="18" charset="0"/>
                          <a:ea typeface="Cambria Math" panose="02040503050406030204" pitchFamily="18" charset="0"/>
                        </a:rPr>
                        <m:t> </m:t>
                      </m:r>
                      <m:sSup>
                        <m:sSupPr>
                          <m:ctrlPr>
                            <a:rPr lang="en-US" sz="1600" i="1">
                              <a:latin typeface="Cambria Math" panose="02040503050406030204" pitchFamily="18" charset="0"/>
                              <a:ea typeface="Cambria Math" panose="02040503050406030204" pitchFamily="18" charset="0"/>
                            </a:rPr>
                          </m:ctrlPr>
                        </m:sSupPr>
                        <m:e>
                          <m:acc>
                            <m:accPr>
                              <m:chr m:val="̇"/>
                              <m:ctrlPr>
                                <a:rPr lang="en-US" sz="1600">
                                  <a:latin typeface="Cambria Math" panose="02040503050406030204" pitchFamily="18" charset="0"/>
                                  <a:ea typeface="Cambria Math" panose="02040503050406030204" pitchFamily="18" charset="0"/>
                                </a:rPr>
                              </m:ctrlPr>
                            </m:accPr>
                            <m:e>
                              <m:r>
                                <m:rPr>
                                  <m:sty m:val="p"/>
                                </m:rPr>
                                <a:rPr lang="en-US" sz="1600">
                                  <a:latin typeface="Cambria Math" panose="02040503050406030204" pitchFamily="18" charset="0"/>
                                  <a:ea typeface="Cambria Math" panose="02040503050406030204" pitchFamily="18" charset="0"/>
                                </a:rPr>
                                <m:t>x</m:t>
                              </m:r>
                            </m:e>
                          </m:acc>
                        </m:e>
                        <m:sup>
                          <m:r>
                            <a:rPr lang="en-US" sz="1600">
                              <a:latin typeface="Cambria Math" panose="02040503050406030204" pitchFamily="18" charset="0"/>
                              <a:ea typeface="Cambria Math" panose="02040503050406030204" pitchFamily="18" charset="0"/>
                            </a:rPr>
                            <m:t>2</m:t>
                          </m:r>
                        </m:sup>
                      </m:sSup>
                      <m:r>
                        <a:rPr lang="en-US" sz="1600">
                          <a:latin typeface="Cambria Math" panose="02040503050406030204" pitchFamily="18" charset="0"/>
                          <a:ea typeface="Cambria Math" panose="02040503050406030204" pitchFamily="18" charset="0"/>
                        </a:rPr>
                        <m:t>=</m:t>
                      </m:r>
                      <m:r>
                        <m:rPr>
                          <m:sty m:val="p"/>
                        </m:rPr>
                        <a:rPr lang="en-US" sz="1600">
                          <a:latin typeface="Cambria Math" panose="02040503050406030204" pitchFamily="18" charset="0"/>
                          <a:ea typeface="Cambria Math" panose="02040503050406030204" pitchFamily="18" charset="0"/>
                        </a:rPr>
                        <m:t>mgΔh</m:t>
                      </m:r>
                    </m:oMath>
                  </m:oMathPara>
                </a14:m>
                <a:endParaRPr lang="en-US" sz="1600" dirty="0">
                  <a:latin typeface="Cambria Math" panose="02040503050406030204" pitchFamily="18" charset="0"/>
                  <a:ea typeface="Cambria Math" panose="02040503050406030204" pitchFamily="18" charset="0"/>
                </a:endParaRPr>
              </a:p>
            </p:txBody>
          </p:sp>
        </mc:Choice>
        <mc:Fallback>
          <p:sp>
            <p:nvSpPr>
              <p:cNvPr id="13" name="TextBox 12">
                <a:extLst>
                  <a:ext uri="{FF2B5EF4-FFF2-40B4-BE49-F238E27FC236}">
                    <a16:creationId xmlns:a16="http://schemas.microsoft.com/office/drawing/2014/main" id="{E667E239-E86B-2CD9-4C7E-01D94F497B67}"/>
                  </a:ext>
                </a:extLst>
              </p:cNvPr>
              <p:cNvSpPr txBox="1">
                <a:spLocks noRot="1" noChangeAspect="1" noMove="1" noResize="1" noEditPoints="1" noAdjustHandles="1" noChangeArrowheads="1" noChangeShapeType="1" noTextEdit="1"/>
              </p:cNvSpPr>
              <p:nvPr/>
            </p:nvSpPr>
            <p:spPr>
              <a:xfrm>
                <a:off x="4516592" y="2550275"/>
                <a:ext cx="1918010" cy="553357"/>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133852DC-18D0-2C9F-DAC1-9EEDCC67C22C}"/>
                  </a:ext>
                </a:extLst>
              </p:cNvPr>
              <p:cNvSpPr txBox="1"/>
              <p:nvPr/>
            </p:nvSpPr>
            <p:spPr>
              <a:xfrm>
                <a:off x="4935416" y="5726668"/>
                <a:ext cx="4572000" cy="369332"/>
              </a:xfrm>
              <a:prstGeom prst="rect">
                <a:avLst/>
              </a:prstGeom>
              <a:noFill/>
            </p:spPr>
            <p:txBody>
              <a:bodyPr wrap="square">
                <a:spAutoFit/>
              </a:bodyPr>
              <a:lstStyle/>
              <a:p>
                <a:r>
                  <a:rPr lang="en-US" dirty="0">
                    <a:latin typeface="Calibri" panose="020F0502020204030204" pitchFamily="34" charset="0"/>
                    <a:ea typeface="Times New Roman" panose="02020603050405020304" pitchFamily="18" charset="0"/>
                    <a:cs typeface="ArialMT"/>
                  </a:rPr>
                  <a:t> </a:t>
                </a:r>
                <a14:m>
                  <m:oMath xmlns:m="http://schemas.openxmlformats.org/officeDocument/2006/math">
                    <m:r>
                      <m:rPr>
                        <m:sty m:val="p"/>
                      </m:rPr>
                      <a:rPr lang="en-US">
                        <a:latin typeface="Cambria Math" panose="02040503050406030204" pitchFamily="18" charset="0"/>
                        <a:ea typeface="Times New Roman" panose="02020603050405020304" pitchFamily="18" charset="0"/>
                        <a:cs typeface="ArialMT"/>
                      </a:rPr>
                      <m:t>m</m:t>
                    </m:r>
                    <m:acc>
                      <m:accPr>
                        <m:chr m:val="̈"/>
                        <m:ctrlPr>
                          <a:rPr lang="en-US">
                            <a:latin typeface="Cambria Math" panose="02040503050406030204" pitchFamily="18" charset="0"/>
                            <a:ea typeface="Times New Roman" panose="02020603050405020304" pitchFamily="18" charset="0"/>
                            <a:cs typeface="ArialMT"/>
                          </a:rPr>
                        </m:ctrlPr>
                      </m:accPr>
                      <m:e>
                        <m:r>
                          <m:rPr>
                            <m:sty m:val="p"/>
                          </m:rPr>
                          <a:rPr lang="en-US">
                            <a:latin typeface="Cambria Math" panose="02040503050406030204" pitchFamily="18" charset="0"/>
                            <a:ea typeface="Times New Roman" panose="02020603050405020304" pitchFamily="18" charset="0"/>
                            <a:cs typeface="ArialMT"/>
                          </a:rPr>
                          <m:t>x</m:t>
                        </m:r>
                      </m:e>
                    </m:acc>
                    <m:r>
                      <a:rPr lang="en-US">
                        <a:latin typeface="Cambria Math" panose="02040503050406030204" pitchFamily="18" charset="0"/>
                        <a:ea typeface="Times New Roman" panose="02020603050405020304" pitchFamily="18" charset="0"/>
                        <a:cs typeface="ArialMT"/>
                      </a:rPr>
                      <m:t>+</m:t>
                    </m:r>
                    <m:r>
                      <m:rPr>
                        <m:sty m:val="p"/>
                      </m:rPr>
                      <a:rPr lang="en-US">
                        <a:latin typeface="Cambria Math" panose="02040503050406030204" pitchFamily="18" charset="0"/>
                        <a:ea typeface="Times New Roman" panose="02020603050405020304" pitchFamily="18" charset="0"/>
                        <a:cs typeface="ArialMT"/>
                      </a:rPr>
                      <m:t>kx</m:t>
                    </m:r>
                    <m:r>
                      <a:rPr lang="en-US">
                        <a:latin typeface="Cambria Math" panose="02040503050406030204" pitchFamily="18" charset="0"/>
                        <a:ea typeface="Times New Roman" panose="02020603050405020304" pitchFamily="18" charset="0"/>
                        <a:cs typeface="ArialMT"/>
                      </a:rPr>
                      <m:t>=0</m:t>
                    </m:r>
                  </m:oMath>
                </a14:m>
                <a:endParaRPr lang="en-US" dirty="0"/>
              </a:p>
            </p:txBody>
          </p:sp>
        </mc:Choice>
        <mc:Fallback>
          <p:sp>
            <p:nvSpPr>
              <p:cNvPr id="9" name="TextBox 8">
                <a:extLst>
                  <a:ext uri="{FF2B5EF4-FFF2-40B4-BE49-F238E27FC236}">
                    <a16:creationId xmlns:a16="http://schemas.microsoft.com/office/drawing/2014/main" id="{133852DC-18D0-2C9F-DAC1-9EEDCC67C22C}"/>
                  </a:ext>
                </a:extLst>
              </p:cNvPr>
              <p:cNvSpPr txBox="1">
                <a:spLocks noRot="1" noChangeAspect="1" noMove="1" noResize="1" noEditPoints="1" noAdjustHandles="1" noChangeArrowheads="1" noChangeShapeType="1" noTextEdit="1"/>
              </p:cNvSpPr>
              <p:nvPr/>
            </p:nvSpPr>
            <p:spPr>
              <a:xfrm>
                <a:off x="4935416" y="5726668"/>
                <a:ext cx="4572000" cy="369332"/>
              </a:xfrm>
              <a:prstGeom prst="rect">
                <a:avLst/>
              </a:prstGeom>
              <a:blipFill>
                <a:blip r:embed="rId5"/>
                <a:stretch>
                  <a:fillRect/>
                </a:stretch>
              </a:blipFill>
            </p:spPr>
            <p:txBody>
              <a:bodyPr/>
              <a:lstStyle/>
              <a:p>
                <a:r>
                  <a:rPr lang="en-US">
                    <a:noFill/>
                  </a:rPr>
                  <a:t> </a:t>
                </a:r>
              </a:p>
            </p:txBody>
          </p:sp>
        </mc:Fallback>
      </mc:AlternateContent>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484842E-5D5F-47DB-8A50-E3874C6A648E}" type="slidenum">
              <a:rPr lang="en-US" smtClean="0"/>
              <a:pPr/>
              <a:t>7</a:t>
            </a:fld>
            <a:endParaRPr lang="en-US"/>
          </a:p>
        </p:txBody>
      </p:sp>
      <p:sp>
        <p:nvSpPr>
          <p:cNvPr id="3" name="Rectangle 2"/>
          <p:cNvSpPr/>
          <p:nvPr/>
        </p:nvSpPr>
        <p:spPr>
          <a:xfrm>
            <a:off x="2286000" y="533400"/>
            <a:ext cx="5105400" cy="400110"/>
          </a:xfrm>
          <a:prstGeom prst="rect">
            <a:avLst/>
          </a:prstGeom>
        </p:spPr>
        <p:txBody>
          <a:bodyPr wrap="square">
            <a:spAutoFit/>
          </a:bodyPr>
          <a:lstStyle/>
          <a:p>
            <a:r>
              <a:rPr lang="en-US" sz="2000" b="1" dirty="0">
                <a:solidFill>
                  <a:srgbClr val="008080"/>
                </a:solidFill>
                <a:latin typeface="Calibri"/>
              </a:rPr>
              <a:t>Solve Equation of Motion for Peak Responses</a:t>
            </a:r>
          </a:p>
        </p:txBody>
      </p:sp>
      <p:sp>
        <p:nvSpPr>
          <p:cNvPr id="5" name="Text Box 8"/>
          <p:cNvSpPr txBox="1">
            <a:spLocks noChangeArrowheads="1"/>
          </p:cNvSpPr>
          <p:nvPr/>
        </p:nvSpPr>
        <p:spPr bwMode="auto">
          <a:xfrm>
            <a:off x="4176093" y="554395"/>
            <a:ext cx="6053138" cy="830997"/>
          </a:xfrm>
          <a:prstGeom prst="rect">
            <a:avLst/>
          </a:prstGeom>
          <a:noFill/>
          <a:ln w="9525">
            <a:noFill/>
            <a:miter lim="800000"/>
            <a:headEnd/>
            <a:tailEnd/>
          </a:ln>
        </p:spPr>
        <p:txBody>
          <a:bodyPr>
            <a:spAutoFit/>
          </a:bodyPr>
          <a:lstStyle/>
          <a:p>
            <a:pPr algn="r">
              <a:defRPr/>
            </a:pPr>
            <a:r>
              <a:rPr lang="en-US" sz="2400" b="1" dirty="0">
                <a:solidFill>
                  <a:srgbClr val="003399"/>
                </a:solidFill>
                <a:effectLst>
                  <a:outerShdw blurRad="38100" dist="38100" dir="2700000" algn="tl">
                    <a:srgbClr val="C0C0C0"/>
                  </a:outerShdw>
                </a:effectLst>
                <a:latin typeface="Arial Black" pitchFamily="34" charset="0"/>
              </a:rPr>
              <a:t>Vibrationdata</a:t>
            </a:r>
            <a:endParaRPr lang="en-US" sz="2400" b="1" dirty="0">
              <a:solidFill>
                <a:schemeClr val="tx2"/>
              </a:solidFill>
              <a:effectLst>
                <a:outerShdw blurRad="38100" dist="38100" dir="2700000" algn="tl">
                  <a:srgbClr val="C0C0C0"/>
                </a:outerShdw>
              </a:effectLst>
            </a:endParaRPr>
          </a:p>
          <a:p>
            <a:pPr>
              <a:defRPr/>
            </a:pPr>
            <a:endParaRPr lang="en-US" sz="2400" dirty="0"/>
          </a:p>
        </p:txBody>
      </p:sp>
      <p:sp>
        <p:nvSpPr>
          <p:cNvPr id="6" name="Line 9"/>
          <p:cNvSpPr>
            <a:spLocks noChangeShapeType="1"/>
          </p:cNvSpPr>
          <p:nvPr/>
        </p:nvSpPr>
        <p:spPr bwMode="auto">
          <a:xfrm>
            <a:off x="2362200" y="1143000"/>
            <a:ext cx="7848600" cy="0"/>
          </a:xfrm>
          <a:prstGeom prst="line">
            <a:avLst/>
          </a:prstGeom>
          <a:noFill/>
          <a:ln w="38100">
            <a:solidFill>
              <a:schemeClr val="tx1"/>
            </a:solidFill>
            <a:round/>
            <a:headEnd/>
            <a:tailEnd/>
          </a:ln>
        </p:spPr>
        <p:txBody>
          <a:bodyPr wrap="none" anchor="ctr"/>
          <a:lstStyle/>
          <a:p>
            <a:pPr>
              <a:defRPr/>
            </a:pPr>
            <a:endParaRPr lang="en-US"/>
          </a:p>
        </p:txBody>
      </p:sp>
      <mc:AlternateContent xmlns:mc="http://schemas.openxmlformats.org/markup-compatibility/2006">
        <mc:Choice xmlns:a14="http://schemas.microsoft.com/office/drawing/2010/main" Requires="a14">
          <p:sp>
            <p:nvSpPr>
              <p:cNvPr id="12" name="TextBox 11">
                <a:extLst>
                  <a:ext uri="{FF2B5EF4-FFF2-40B4-BE49-F238E27FC236}">
                    <a16:creationId xmlns:a16="http://schemas.microsoft.com/office/drawing/2014/main" id="{CEBA01BB-B846-C4F9-043B-1A259F3760D6}"/>
                  </a:ext>
                </a:extLst>
              </p:cNvPr>
              <p:cNvSpPr txBox="1"/>
              <p:nvPr/>
            </p:nvSpPr>
            <p:spPr>
              <a:xfrm>
                <a:off x="2743200" y="1473967"/>
                <a:ext cx="5075254" cy="934871"/>
              </a:xfrm>
              <a:prstGeom prst="rect">
                <a:avLst/>
              </a:prstGeom>
              <a:noFill/>
            </p:spPr>
            <p:txBody>
              <a:bodyPr wrap="square">
                <a:spAutoFit/>
              </a:bodyPr>
              <a:lstStyle/>
              <a:p>
                <a:r>
                  <a:rPr lang="en-US" sz="1600" dirty="0">
                    <a:latin typeface="Calibri" panose="020F0502020204030204" pitchFamily="34" charset="0"/>
                    <a:ea typeface="Times New Roman" panose="02020603050405020304" pitchFamily="18" charset="0"/>
                    <a:cs typeface="ArialMT"/>
                  </a:rPr>
                  <a:t> </a:t>
                </a:r>
                <a14:m>
                  <m:oMath xmlns:m="http://schemas.openxmlformats.org/officeDocument/2006/math">
                    <m:r>
                      <m:rPr>
                        <m:sty m:val="p"/>
                      </m:rPr>
                      <a:rPr lang="en-US" sz="1600">
                        <a:latin typeface="Cambria Math" panose="02040503050406030204" pitchFamily="18" charset="0"/>
                        <a:ea typeface="Times New Roman" panose="02020603050405020304" pitchFamily="18" charset="0"/>
                        <a:cs typeface="ArialMT"/>
                      </a:rPr>
                      <m:t>m</m:t>
                    </m:r>
                    <m:acc>
                      <m:accPr>
                        <m:chr m:val="̈"/>
                        <m:ctrlPr>
                          <a:rPr lang="en-US" sz="1600">
                            <a:latin typeface="Cambria Math" panose="02040503050406030204" pitchFamily="18" charset="0"/>
                            <a:ea typeface="Times New Roman" panose="02020603050405020304" pitchFamily="18" charset="0"/>
                            <a:cs typeface="ArialMT"/>
                          </a:rPr>
                        </m:ctrlPr>
                      </m:accPr>
                      <m:e>
                        <m:r>
                          <m:rPr>
                            <m:sty m:val="p"/>
                          </m:rPr>
                          <a:rPr lang="en-US" sz="1600">
                            <a:latin typeface="Cambria Math" panose="02040503050406030204" pitchFamily="18" charset="0"/>
                            <a:ea typeface="Times New Roman" panose="02020603050405020304" pitchFamily="18" charset="0"/>
                            <a:cs typeface="ArialMT"/>
                          </a:rPr>
                          <m:t>x</m:t>
                        </m:r>
                      </m:e>
                    </m:acc>
                    <m:r>
                      <a:rPr lang="en-US" sz="1600">
                        <a:latin typeface="Cambria Math" panose="02040503050406030204" pitchFamily="18" charset="0"/>
                        <a:ea typeface="Times New Roman" panose="02020603050405020304" pitchFamily="18" charset="0"/>
                        <a:cs typeface="ArialMT"/>
                      </a:rPr>
                      <m:t>+</m:t>
                    </m:r>
                    <m:r>
                      <m:rPr>
                        <m:sty m:val="p"/>
                      </m:rPr>
                      <a:rPr lang="en-US" sz="1600">
                        <a:latin typeface="Cambria Math" panose="02040503050406030204" pitchFamily="18" charset="0"/>
                        <a:ea typeface="Times New Roman" panose="02020603050405020304" pitchFamily="18" charset="0"/>
                        <a:cs typeface="ArialMT"/>
                      </a:rPr>
                      <m:t>kx</m:t>
                    </m:r>
                    <m:r>
                      <a:rPr lang="en-US" sz="1600">
                        <a:latin typeface="Cambria Math" panose="02040503050406030204" pitchFamily="18" charset="0"/>
                        <a:ea typeface="Times New Roman" panose="02020603050405020304" pitchFamily="18" charset="0"/>
                        <a:cs typeface="ArialMT"/>
                      </a:rPr>
                      <m:t>=0,        </m:t>
                    </m:r>
                    <m:r>
                      <m:rPr>
                        <m:sty m:val="p"/>
                      </m:rPr>
                      <a:rPr lang="en-US" sz="1600">
                        <a:latin typeface="Cambria Math" panose="02040503050406030204" pitchFamily="18" charset="0"/>
                        <a:ea typeface="Times New Roman" panose="02020603050405020304" pitchFamily="18" charset="0"/>
                        <a:cs typeface="ArialMT"/>
                      </a:rPr>
                      <m:t>x</m:t>
                    </m:r>
                    <m:d>
                      <m:dPr>
                        <m:ctrlPr>
                          <a:rPr lang="en-US" sz="1600">
                            <a:latin typeface="Cambria Math" panose="02040503050406030204" pitchFamily="18" charset="0"/>
                            <a:ea typeface="Times New Roman" panose="02020603050405020304" pitchFamily="18" charset="0"/>
                            <a:cs typeface="ArialMT"/>
                          </a:rPr>
                        </m:ctrlPr>
                      </m:dPr>
                      <m:e>
                        <m:r>
                          <a:rPr lang="en-US" sz="1600">
                            <a:latin typeface="Cambria Math" panose="02040503050406030204" pitchFamily="18" charset="0"/>
                            <a:ea typeface="Times New Roman" panose="02020603050405020304" pitchFamily="18" charset="0"/>
                            <a:cs typeface="ArialMT"/>
                          </a:rPr>
                          <m:t>0</m:t>
                        </m:r>
                      </m:e>
                    </m:d>
                    <m:r>
                      <a:rPr lang="en-US" sz="1600">
                        <a:latin typeface="Cambria Math" panose="02040503050406030204" pitchFamily="18" charset="0"/>
                        <a:ea typeface="Times New Roman" panose="02020603050405020304" pitchFamily="18" charset="0"/>
                        <a:cs typeface="ArialMT"/>
                      </a:rPr>
                      <m:t>=0,</m:t>
                    </m:r>
                    <m:r>
                      <a:rPr lang="en-US" sz="1600" i="1">
                        <a:latin typeface="Cambria Math" panose="02040503050406030204" pitchFamily="18" charset="0"/>
                        <a:ea typeface="Times New Roman" panose="02020603050405020304" pitchFamily="18" charset="0"/>
                        <a:cs typeface="ArialMT"/>
                      </a:rPr>
                      <m:t>           </m:t>
                    </m:r>
                    <m:acc>
                      <m:accPr>
                        <m:chr m:val="̇"/>
                        <m:ctrlPr>
                          <a:rPr lang="en-US" sz="1600">
                            <a:latin typeface="Cambria Math" panose="02040503050406030204" pitchFamily="18" charset="0"/>
                          </a:rPr>
                        </m:ctrlPr>
                      </m:accPr>
                      <m:e>
                        <m:r>
                          <m:rPr>
                            <m:sty m:val="p"/>
                          </m:rPr>
                          <a:rPr lang="en-US" sz="1600">
                            <a:latin typeface="Cambria Math" panose="02040503050406030204" pitchFamily="18" charset="0"/>
                          </a:rPr>
                          <m:t>x</m:t>
                        </m:r>
                      </m:e>
                    </m:acc>
                    <m:d>
                      <m:dPr>
                        <m:ctrlPr>
                          <a:rPr lang="en-US" sz="1600">
                            <a:latin typeface="Cambria Math" panose="02040503050406030204" pitchFamily="18" charset="0"/>
                          </a:rPr>
                        </m:ctrlPr>
                      </m:dPr>
                      <m:e>
                        <m:r>
                          <a:rPr lang="en-US" sz="1600">
                            <a:latin typeface="Cambria Math" panose="02040503050406030204" pitchFamily="18" charset="0"/>
                          </a:rPr>
                          <m:t>0</m:t>
                        </m:r>
                      </m:e>
                    </m:d>
                    <m:r>
                      <a:rPr lang="en-US" sz="1600">
                        <a:latin typeface="Cambria Math" panose="02040503050406030204" pitchFamily="18" charset="0"/>
                      </a:rPr>
                      <m:t>=</m:t>
                    </m:r>
                    <m:rad>
                      <m:radPr>
                        <m:degHide m:val="on"/>
                        <m:ctrlPr>
                          <a:rPr lang="en-US" sz="1600" i="1">
                            <a:latin typeface="Cambria Math" panose="02040503050406030204" pitchFamily="18" charset="0"/>
                          </a:rPr>
                        </m:ctrlPr>
                      </m:radPr>
                      <m:deg/>
                      <m:e>
                        <m:r>
                          <a:rPr lang="en-US" sz="1600">
                            <a:latin typeface="Cambria Math" panose="02040503050406030204" pitchFamily="18" charset="0"/>
                          </a:rPr>
                          <m:t>2</m:t>
                        </m:r>
                        <m:r>
                          <m:rPr>
                            <m:sty m:val="p"/>
                          </m:rPr>
                          <a:rPr lang="en-US" sz="1600">
                            <a:latin typeface="Cambria Math" panose="02040503050406030204" pitchFamily="18" charset="0"/>
                          </a:rPr>
                          <m:t>gΔh</m:t>
                        </m:r>
                      </m:e>
                    </m:rad>
                  </m:oMath>
                </a14:m>
                <a:endParaRPr lang="en-US" sz="1600" dirty="0">
                  <a:latin typeface="Calibri" panose="020F0502020204030204" pitchFamily="34" charset="0"/>
                </a:endParaRPr>
              </a:p>
              <a:p>
                <a:endParaRPr lang="en-US" sz="1600" dirty="0"/>
              </a:p>
              <a:p>
                <a:pPr/>
                <a14:m>
                  <m:oMathPara xmlns:m="http://schemas.openxmlformats.org/officeDocument/2006/math">
                    <m:oMathParaPr>
                      <m:jc m:val="left"/>
                    </m:oMathParaPr>
                    <m:oMath>
                      <m:sSub>
                        <m:sSubPr>
                          <m:ctrlPr>
                            <a:rPr lang="el-GR" sz="1600">
                              <a:latin typeface="Cambria Math" panose="02040503050406030204" pitchFamily="18" charset="0"/>
                            </a:rPr>
                          </m:ctrlPr>
                        </m:sSubPr>
                        <m:e>
                          <m:r>
                            <m:rPr>
                              <m:sty m:val="p"/>
                            </m:rPr>
                            <a:rPr lang="el-GR" sz="1600">
                              <a:latin typeface="Cambria Math" panose="02040503050406030204" pitchFamily="18" charset="0"/>
                            </a:rPr>
                            <m:t>ω</m:t>
                          </m:r>
                        </m:e>
                        <m:sub>
                          <m:r>
                            <m:rPr>
                              <m:sty m:val="p"/>
                            </m:rPr>
                            <a:rPr lang="en-US" sz="1600">
                              <a:latin typeface="Cambria Math" panose="02040503050406030204" pitchFamily="18" charset="0"/>
                            </a:rPr>
                            <m:t>n</m:t>
                          </m:r>
                        </m:sub>
                      </m:sSub>
                      <m:r>
                        <a:rPr lang="en-US" sz="1600">
                          <a:latin typeface="Cambria Math" panose="02040503050406030204" pitchFamily="18" charset="0"/>
                        </a:rPr>
                        <m:t>=</m:t>
                      </m:r>
                      <m:rad>
                        <m:radPr>
                          <m:degHide m:val="on"/>
                          <m:ctrlPr>
                            <a:rPr lang="en-US" sz="1600" i="1">
                              <a:latin typeface="Cambria Math" panose="02040503050406030204" pitchFamily="18" charset="0"/>
                            </a:rPr>
                          </m:ctrlPr>
                        </m:radPr>
                        <m:deg/>
                        <m:e>
                          <m:f>
                            <m:fPr>
                              <m:type m:val="lin"/>
                              <m:ctrlPr>
                                <a:rPr lang="en-US" sz="1600">
                                  <a:latin typeface="Cambria Math" panose="02040503050406030204" pitchFamily="18" charset="0"/>
                                </a:rPr>
                              </m:ctrlPr>
                            </m:fPr>
                            <m:num>
                              <m:r>
                                <m:rPr>
                                  <m:sty m:val="p"/>
                                </m:rPr>
                                <a:rPr lang="en-US" sz="1600">
                                  <a:latin typeface="Cambria Math" panose="02040503050406030204" pitchFamily="18" charset="0"/>
                                </a:rPr>
                                <m:t>k</m:t>
                              </m:r>
                            </m:num>
                            <m:den>
                              <m:r>
                                <m:rPr>
                                  <m:sty m:val="p"/>
                                </m:rPr>
                                <a:rPr lang="en-US" sz="1600">
                                  <a:latin typeface="Cambria Math" panose="02040503050406030204" pitchFamily="18" charset="0"/>
                                </a:rPr>
                                <m:t>m</m:t>
                              </m:r>
                            </m:den>
                          </m:f>
                        </m:e>
                      </m:rad>
                    </m:oMath>
                  </m:oMathPara>
                </a14:m>
                <a:endParaRPr lang="en-US" sz="1600" dirty="0"/>
              </a:p>
            </p:txBody>
          </p:sp>
        </mc:Choice>
        <mc:Fallback>
          <p:sp>
            <p:nvSpPr>
              <p:cNvPr id="12" name="TextBox 11">
                <a:extLst>
                  <a:ext uri="{FF2B5EF4-FFF2-40B4-BE49-F238E27FC236}">
                    <a16:creationId xmlns:a16="http://schemas.microsoft.com/office/drawing/2014/main" id="{CEBA01BB-B846-C4F9-043B-1A259F3760D6}"/>
                  </a:ext>
                </a:extLst>
              </p:cNvPr>
              <p:cNvSpPr txBox="1">
                <a:spLocks noRot="1" noChangeAspect="1" noMove="1" noResize="1" noEditPoints="1" noAdjustHandles="1" noChangeArrowheads="1" noChangeShapeType="1" noTextEdit="1"/>
              </p:cNvSpPr>
              <p:nvPr/>
            </p:nvSpPr>
            <p:spPr>
              <a:xfrm>
                <a:off x="2743200" y="1473967"/>
                <a:ext cx="5075254" cy="934871"/>
              </a:xfrm>
              <a:prstGeom prst="rect">
                <a:avLst/>
              </a:prstGeom>
              <a:blipFill>
                <a:blip r:embed="rId3"/>
                <a:stretch>
                  <a:fillRect b="-5947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6" name="TextBox 15">
                <a:extLst>
                  <a:ext uri="{FF2B5EF4-FFF2-40B4-BE49-F238E27FC236}">
                    <a16:creationId xmlns:a16="http://schemas.microsoft.com/office/drawing/2014/main" id="{CB70ABE5-A8CF-2FF9-B784-5102D100E603}"/>
                  </a:ext>
                </a:extLst>
              </p:cNvPr>
              <p:cNvSpPr txBox="1"/>
              <p:nvPr/>
            </p:nvSpPr>
            <p:spPr>
              <a:xfrm>
                <a:off x="2743200" y="3028774"/>
                <a:ext cx="5555064" cy="2355260"/>
              </a:xfrm>
              <a:prstGeom prst="rect">
                <a:avLst/>
              </a:prstGeom>
              <a:noFill/>
            </p:spPr>
            <p:txBody>
              <a:bodyPr wrap="square" rtlCol="0">
                <a:spAutoFit/>
              </a:bodyPr>
              <a:lstStyle/>
              <a:p>
                <a:pPr>
                  <a:lnSpc>
                    <a:spcPct val="150000"/>
                  </a:lnSpc>
                </a:pPr>
                <a:r>
                  <a:rPr lang="en-US" sz="1500" dirty="0"/>
                  <a:t>The resulting displacement is </a:t>
                </a:r>
                <a14:m>
                  <m:oMath xmlns:m="http://schemas.openxmlformats.org/officeDocument/2006/math">
                    <m:r>
                      <a:rPr lang="en-US" sz="1550">
                        <a:latin typeface="Cambria Math" panose="02040503050406030204" pitchFamily="18" charset="0"/>
                        <a:cs typeface="ArialMT"/>
                      </a:rPr>
                      <m:t>           </m:t>
                    </m:r>
                    <m:d>
                      <m:dPr>
                        <m:begChr m:val="|"/>
                        <m:endChr m:val="|"/>
                        <m:ctrlPr>
                          <a:rPr lang="en-US" sz="1550">
                            <a:latin typeface="Cambria Math" panose="02040503050406030204" pitchFamily="18" charset="0"/>
                            <a:ea typeface="Times New Roman" panose="02020603050405020304" pitchFamily="18" charset="0"/>
                            <a:cs typeface="ArialMT"/>
                          </a:rPr>
                        </m:ctrlPr>
                      </m:dPr>
                      <m:e>
                        <m:r>
                          <m:rPr>
                            <m:sty m:val="p"/>
                          </m:rPr>
                          <a:rPr lang="en-US" sz="1550">
                            <a:latin typeface="Cambria Math" panose="02040503050406030204" pitchFamily="18" charset="0"/>
                            <a:ea typeface="Times New Roman" panose="02020603050405020304" pitchFamily="18" charset="0"/>
                            <a:cs typeface="ArialMT"/>
                          </a:rPr>
                          <m:t>x</m:t>
                        </m:r>
                        <m:r>
                          <a:rPr lang="en-US" sz="1550">
                            <a:latin typeface="Cambria Math" panose="02040503050406030204" pitchFamily="18" charset="0"/>
                            <a:ea typeface="Times New Roman" panose="02020603050405020304" pitchFamily="18" charset="0"/>
                            <a:cs typeface="ArialMT"/>
                          </a:rPr>
                          <m:t>(</m:t>
                        </m:r>
                        <m:r>
                          <m:rPr>
                            <m:sty m:val="p"/>
                          </m:rPr>
                          <a:rPr lang="en-US" sz="1550">
                            <a:latin typeface="Cambria Math" panose="02040503050406030204" pitchFamily="18" charset="0"/>
                            <a:ea typeface="Times New Roman" panose="02020603050405020304" pitchFamily="18" charset="0"/>
                            <a:cs typeface="ArialMT"/>
                          </a:rPr>
                          <m:t>t</m:t>
                        </m:r>
                        <m:r>
                          <a:rPr lang="en-US" sz="1550">
                            <a:latin typeface="Cambria Math" panose="02040503050406030204" pitchFamily="18" charset="0"/>
                            <a:ea typeface="Times New Roman" panose="02020603050405020304" pitchFamily="18" charset="0"/>
                            <a:cs typeface="ArialMT"/>
                          </a:rPr>
                          <m:t>)</m:t>
                        </m:r>
                      </m:e>
                    </m:d>
                    <m:r>
                      <a:rPr lang="en-US" sz="1550">
                        <a:latin typeface="Cambria Math" panose="02040503050406030204" pitchFamily="18" charset="0"/>
                        <a:ea typeface="Times New Roman" panose="02020603050405020304" pitchFamily="18" charset="0"/>
                        <a:cs typeface="ArialMT"/>
                      </a:rPr>
                      <m:t>=</m:t>
                    </m:r>
                    <m:f>
                      <m:fPr>
                        <m:ctrlPr>
                          <a:rPr lang="en-US" sz="1550" i="1">
                            <a:latin typeface="Cambria Math" panose="02040503050406030204" pitchFamily="18" charset="0"/>
                            <a:cs typeface="ArialMT"/>
                          </a:rPr>
                        </m:ctrlPr>
                      </m:fPr>
                      <m:num>
                        <m:rad>
                          <m:radPr>
                            <m:degHide m:val="on"/>
                            <m:ctrlPr>
                              <a:rPr lang="en-US" sz="1550" i="1">
                                <a:latin typeface="Cambria Math" panose="02040503050406030204" pitchFamily="18" charset="0"/>
                                <a:cs typeface="ArialMT"/>
                              </a:rPr>
                            </m:ctrlPr>
                          </m:radPr>
                          <m:deg/>
                          <m:e>
                            <m:r>
                              <a:rPr lang="en-US" sz="1550">
                                <a:latin typeface="Cambria Math" panose="02040503050406030204" pitchFamily="18" charset="0"/>
                                <a:ea typeface="Times New Roman" panose="02020603050405020304" pitchFamily="18" charset="0"/>
                                <a:cs typeface="ArialMT"/>
                              </a:rPr>
                              <m:t>2</m:t>
                            </m:r>
                            <m:r>
                              <m:rPr>
                                <m:sty m:val="p"/>
                              </m:rPr>
                              <a:rPr lang="en-US" sz="1550">
                                <a:latin typeface="Cambria Math" panose="02040503050406030204" pitchFamily="18" charset="0"/>
                                <a:ea typeface="Times New Roman" panose="02020603050405020304" pitchFamily="18" charset="0"/>
                                <a:cs typeface="ArialMT"/>
                              </a:rPr>
                              <m:t>gΔh</m:t>
                            </m:r>
                          </m:e>
                        </m:rad>
                      </m:num>
                      <m:den>
                        <m:sSub>
                          <m:sSubPr>
                            <m:ctrlPr>
                              <a:rPr lang="en-US" sz="1550">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lang="en-US" sz="1550">
                                <a:latin typeface="Cambria Math" panose="02040503050406030204" pitchFamily="18" charset="0"/>
                                <a:ea typeface="Times New Roman" panose="02020603050405020304" pitchFamily="18" charset="0"/>
                                <a:cs typeface="Times New Roman" panose="02020603050405020304" pitchFamily="18" charset="0"/>
                              </a:rPr>
                              <m:t>ω</m:t>
                            </m:r>
                          </m:e>
                          <m:sub>
                            <m:r>
                              <m:rPr>
                                <m:nor/>
                              </m:rPr>
                              <a:rPr lang="en-US" sz="1550">
                                <a:latin typeface="Cambria Math" panose="02040503050406030204" pitchFamily="18" charset="0"/>
                                <a:ea typeface="Times New Roman" panose="02020603050405020304" pitchFamily="18" charset="0"/>
                                <a:cs typeface="Times New Roman" panose="02020603050405020304" pitchFamily="18" charset="0"/>
                              </a:rPr>
                              <m:t>n</m:t>
                            </m:r>
                          </m:sub>
                        </m:sSub>
                      </m:den>
                    </m:f>
                  </m:oMath>
                </a14:m>
                <a:endParaRPr lang="en-US" sz="1550" dirty="0"/>
              </a:p>
              <a:p>
                <a:pPr>
                  <a:lnSpc>
                    <a:spcPct val="150000"/>
                  </a:lnSpc>
                </a:pPr>
                <a:endParaRPr lang="en-US" dirty="0"/>
              </a:p>
              <a:p>
                <a:pPr>
                  <a:lnSpc>
                    <a:spcPct val="150000"/>
                  </a:lnSpc>
                </a:pPr>
                <a:r>
                  <a:rPr lang="en-US" sz="1500" dirty="0"/>
                  <a:t>The resulting velocity is                      </a:t>
                </a:r>
                <a14:m>
                  <m:oMath xmlns:m="http://schemas.openxmlformats.org/officeDocument/2006/math">
                    <m:d>
                      <m:dPr>
                        <m:begChr m:val="|"/>
                        <m:endChr m:val="|"/>
                        <m:ctrlPr>
                          <a:rPr lang="en-US" sz="1400" i="1">
                            <a:latin typeface="Cambria Math" panose="02040503050406030204" pitchFamily="18" charset="0"/>
                          </a:rPr>
                        </m:ctrlPr>
                      </m:dPr>
                      <m:e>
                        <m:acc>
                          <m:accPr>
                            <m:chr m:val="̇"/>
                            <m:ctrlPr>
                              <a:rPr lang="en-US" sz="1400">
                                <a:latin typeface="Cambria Math" panose="02040503050406030204" pitchFamily="18" charset="0"/>
                              </a:rPr>
                            </m:ctrlPr>
                          </m:accPr>
                          <m:e>
                            <m:r>
                              <m:rPr>
                                <m:sty m:val="p"/>
                              </m:rPr>
                              <a:rPr lang="en-US" sz="1400">
                                <a:latin typeface="Cambria Math" panose="02040503050406030204" pitchFamily="18" charset="0"/>
                              </a:rPr>
                              <m:t>x</m:t>
                            </m:r>
                          </m:e>
                        </m:acc>
                        <m:r>
                          <a:rPr lang="en-US" sz="1400">
                            <a:latin typeface="Cambria Math" panose="02040503050406030204" pitchFamily="18" charset="0"/>
                            <a:ea typeface="Times New Roman" panose="02020603050405020304" pitchFamily="18" charset="0"/>
                            <a:cs typeface="ArialMT"/>
                          </a:rPr>
                          <m:t>(</m:t>
                        </m:r>
                        <m:r>
                          <m:rPr>
                            <m:sty m:val="p"/>
                          </m:rPr>
                          <a:rPr lang="en-US" sz="1400">
                            <a:latin typeface="Cambria Math" panose="02040503050406030204" pitchFamily="18" charset="0"/>
                            <a:ea typeface="Times New Roman" panose="02020603050405020304" pitchFamily="18" charset="0"/>
                            <a:cs typeface="ArialMT"/>
                          </a:rPr>
                          <m:t>t</m:t>
                        </m:r>
                        <m:r>
                          <a:rPr lang="en-US" sz="1400">
                            <a:latin typeface="Cambria Math" panose="02040503050406030204" pitchFamily="18" charset="0"/>
                            <a:ea typeface="Times New Roman" panose="02020603050405020304" pitchFamily="18" charset="0"/>
                            <a:cs typeface="ArialMT"/>
                          </a:rPr>
                          <m:t>)</m:t>
                        </m:r>
                      </m:e>
                    </m:d>
                    <m:r>
                      <a:rPr lang="en-US" sz="1400">
                        <a:latin typeface="Cambria Math" panose="02040503050406030204" pitchFamily="18" charset="0"/>
                      </a:rPr>
                      <m:t>=</m:t>
                    </m:r>
                    <m:rad>
                      <m:radPr>
                        <m:degHide m:val="on"/>
                        <m:ctrlPr>
                          <a:rPr lang="en-US" sz="1400" i="1">
                            <a:latin typeface="Cambria Math" panose="02040503050406030204" pitchFamily="18" charset="0"/>
                          </a:rPr>
                        </m:ctrlPr>
                      </m:radPr>
                      <m:deg/>
                      <m:e>
                        <m:r>
                          <a:rPr lang="en-US" sz="1400">
                            <a:latin typeface="Cambria Math" panose="02040503050406030204" pitchFamily="18" charset="0"/>
                          </a:rPr>
                          <m:t>2</m:t>
                        </m:r>
                        <m:r>
                          <m:rPr>
                            <m:sty m:val="p"/>
                          </m:rPr>
                          <a:rPr lang="en-US" sz="1400">
                            <a:latin typeface="Cambria Math" panose="02040503050406030204" pitchFamily="18" charset="0"/>
                          </a:rPr>
                          <m:t>gΔh</m:t>
                        </m:r>
                      </m:e>
                    </m:rad>
                  </m:oMath>
                </a14:m>
                <a:endParaRPr lang="en-US" sz="1500" dirty="0"/>
              </a:p>
              <a:p>
                <a:pPr>
                  <a:lnSpc>
                    <a:spcPct val="150000"/>
                  </a:lnSpc>
                </a:pPr>
                <a:endParaRPr lang="en-US" dirty="0"/>
              </a:p>
              <a:p>
                <a:pPr>
                  <a:lnSpc>
                    <a:spcPct val="150000"/>
                  </a:lnSpc>
                </a:pPr>
                <a:r>
                  <a:rPr lang="en-US" sz="1500" dirty="0"/>
                  <a:t>The resulting acceleration is            </a:t>
                </a:r>
                <a14:m>
                  <m:oMath xmlns:m="http://schemas.openxmlformats.org/officeDocument/2006/math">
                    <m:d>
                      <m:dPr>
                        <m:begChr m:val="|"/>
                        <m:endChr m:val="|"/>
                        <m:ctrlPr>
                          <a:rPr lang="en-US" sz="1550" i="1">
                            <a:latin typeface="Cambria Math" panose="02040503050406030204" pitchFamily="18" charset="0"/>
                            <a:cs typeface="ArialMT"/>
                          </a:rPr>
                        </m:ctrlPr>
                      </m:dPr>
                      <m:e>
                        <m:acc>
                          <m:accPr>
                            <m:chr m:val="̈"/>
                            <m:ctrlPr>
                              <a:rPr lang="en-US" sz="1550">
                                <a:latin typeface="Cambria Math" panose="02040503050406030204" pitchFamily="18" charset="0"/>
                                <a:ea typeface="Times New Roman" panose="02020603050405020304" pitchFamily="18" charset="0"/>
                                <a:cs typeface="ArialMT"/>
                              </a:rPr>
                            </m:ctrlPr>
                          </m:accPr>
                          <m:e>
                            <m:r>
                              <m:rPr>
                                <m:sty m:val="p"/>
                              </m:rPr>
                              <a:rPr lang="en-US" sz="1550">
                                <a:latin typeface="Cambria Math" panose="02040503050406030204" pitchFamily="18" charset="0"/>
                                <a:ea typeface="Times New Roman" panose="02020603050405020304" pitchFamily="18" charset="0"/>
                                <a:cs typeface="ArialMT"/>
                              </a:rPr>
                              <m:t>x</m:t>
                            </m:r>
                          </m:e>
                        </m:acc>
                        <m:r>
                          <a:rPr lang="en-US" sz="1550">
                            <a:latin typeface="Cambria Math" panose="02040503050406030204" pitchFamily="18" charset="0"/>
                            <a:ea typeface="Times New Roman" panose="02020603050405020304" pitchFamily="18" charset="0"/>
                            <a:cs typeface="ArialMT"/>
                          </a:rPr>
                          <m:t>(</m:t>
                        </m:r>
                        <m:r>
                          <m:rPr>
                            <m:sty m:val="p"/>
                          </m:rPr>
                          <a:rPr lang="en-US" sz="1550">
                            <a:latin typeface="Cambria Math" panose="02040503050406030204" pitchFamily="18" charset="0"/>
                            <a:ea typeface="Times New Roman" panose="02020603050405020304" pitchFamily="18" charset="0"/>
                            <a:cs typeface="ArialMT"/>
                          </a:rPr>
                          <m:t>t</m:t>
                        </m:r>
                        <m:r>
                          <a:rPr lang="en-US" sz="1550">
                            <a:latin typeface="Cambria Math" panose="02040503050406030204" pitchFamily="18" charset="0"/>
                            <a:ea typeface="Times New Roman" panose="02020603050405020304" pitchFamily="18" charset="0"/>
                            <a:cs typeface="ArialMT"/>
                          </a:rPr>
                          <m:t>)</m:t>
                        </m:r>
                      </m:e>
                    </m:d>
                    <m:r>
                      <a:rPr lang="en-US" sz="1550">
                        <a:latin typeface="Cambria Math" panose="02040503050406030204" pitchFamily="18" charset="0"/>
                        <a:ea typeface="Times New Roman" panose="02020603050405020304" pitchFamily="18" charset="0"/>
                        <a:cs typeface="ArialMT"/>
                      </a:rPr>
                      <m:t>=</m:t>
                    </m:r>
                    <m:sSub>
                      <m:sSubPr>
                        <m:ctrlPr>
                          <a:rPr lang="en-US" sz="1550">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lang="en-US" sz="1550">
                            <a:latin typeface="Cambria Math" panose="02040503050406030204" pitchFamily="18" charset="0"/>
                            <a:ea typeface="Times New Roman" panose="02020603050405020304" pitchFamily="18" charset="0"/>
                            <a:cs typeface="Times New Roman" panose="02020603050405020304" pitchFamily="18" charset="0"/>
                          </a:rPr>
                          <m:t>ω</m:t>
                        </m:r>
                      </m:e>
                      <m:sub>
                        <m:r>
                          <m:rPr>
                            <m:nor/>
                          </m:rPr>
                          <a:rPr lang="en-US" sz="1550">
                            <a:latin typeface="Cambria Math" panose="02040503050406030204" pitchFamily="18" charset="0"/>
                            <a:ea typeface="Times New Roman" panose="02020603050405020304" pitchFamily="18" charset="0"/>
                            <a:cs typeface="Times New Roman" panose="02020603050405020304" pitchFamily="18" charset="0"/>
                          </a:rPr>
                          <m:t>n</m:t>
                        </m:r>
                      </m:sub>
                    </m:sSub>
                    <m:r>
                      <a:rPr lang="en-US" sz="1550">
                        <a:latin typeface="Cambria Math" panose="02040503050406030204" pitchFamily="18" charset="0"/>
                        <a:ea typeface="Times New Roman" panose="02020603050405020304" pitchFamily="18" charset="0"/>
                        <a:cs typeface="Times New Roman" panose="02020603050405020304" pitchFamily="18" charset="0"/>
                      </a:rPr>
                      <m:t> </m:t>
                    </m:r>
                    <m:rad>
                      <m:radPr>
                        <m:degHide m:val="on"/>
                        <m:ctrlPr>
                          <a:rPr lang="en-US" sz="1550" i="1">
                            <a:latin typeface="Cambria Math" panose="02040503050406030204" pitchFamily="18" charset="0"/>
                            <a:cs typeface="ArialMT"/>
                          </a:rPr>
                        </m:ctrlPr>
                      </m:radPr>
                      <m:deg/>
                      <m:e>
                        <m:r>
                          <a:rPr lang="en-US" sz="1550">
                            <a:latin typeface="Cambria Math" panose="02040503050406030204" pitchFamily="18" charset="0"/>
                            <a:ea typeface="Times New Roman" panose="02020603050405020304" pitchFamily="18" charset="0"/>
                            <a:cs typeface="ArialMT"/>
                          </a:rPr>
                          <m:t>2</m:t>
                        </m:r>
                        <m:r>
                          <m:rPr>
                            <m:sty m:val="p"/>
                          </m:rPr>
                          <a:rPr lang="en-US" sz="1550">
                            <a:latin typeface="Cambria Math" panose="02040503050406030204" pitchFamily="18" charset="0"/>
                            <a:ea typeface="Times New Roman" panose="02020603050405020304" pitchFamily="18" charset="0"/>
                            <a:cs typeface="ArialMT"/>
                          </a:rPr>
                          <m:t>gΔh</m:t>
                        </m:r>
                      </m:e>
                    </m:rad>
                  </m:oMath>
                </a14:m>
                <a:endParaRPr lang="en-US" sz="1550" dirty="0"/>
              </a:p>
            </p:txBody>
          </p:sp>
        </mc:Choice>
        <mc:Fallback>
          <p:sp>
            <p:nvSpPr>
              <p:cNvPr id="16" name="TextBox 15">
                <a:extLst>
                  <a:ext uri="{FF2B5EF4-FFF2-40B4-BE49-F238E27FC236}">
                    <a16:creationId xmlns:a16="http://schemas.microsoft.com/office/drawing/2014/main" id="{CB70ABE5-A8CF-2FF9-B784-5102D100E603}"/>
                  </a:ext>
                </a:extLst>
              </p:cNvPr>
              <p:cNvSpPr txBox="1">
                <a:spLocks noRot="1" noChangeAspect="1" noMove="1" noResize="1" noEditPoints="1" noAdjustHandles="1" noChangeArrowheads="1" noChangeShapeType="1" noTextEdit="1"/>
              </p:cNvSpPr>
              <p:nvPr/>
            </p:nvSpPr>
            <p:spPr>
              <a:xfrm>
                <a:off x="2743200" y="3028774"/>
                <a:ext cx="5555064" cy="2355260"/>
              </a:xfrm>
              <a:prstGeom prst="rect">
                <a:avLst/>
              </a:prstGeom>
              <a:blipFill>
                <a:blip r:embed="rId4"/>
                <a:stretch>
                  <a:fillRect l="-439" b="-1295"/>
                </a:stretch>
              </a:blipFill>
            </p:spPr>
            <p:txBody>
              <a:bodyPr/>
              <a:lstStyle/>
              <a:p>
                <a:r>
                  <a:rPr lang="en-US">
                    <a:noFill/>
                  </a:rPr>
                  <a:t> </a:t>
                </a:r>
              </a:p>
            </p:txBody>
          </p:sp>
        </mc:Fallback>
      </mc:AlternateContent>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6B32CB2-1AAE-40BC-FDE4-CB66AAC1CA3A}"/>
              </a:ext>
            </a:extLst>
          </p:cNvPr>
          <p:cNvPicPr>
            <a:picLocks noChangeAspect="1"/>
          </p:cNvPicPr>
          <p:nvPr/>
        </p:nvPicPr>
        <p:blipFill>
          <a:blip r:embed="rId2"/>
          <a:stretch>
            <a:fillRect/>
          </a:stretch>
        </p:blipFill>
        <p:spPr>
          <a:xfrm>
            <a:off x="1683928" y="977154"/>
            <a:ext cx="8824144" cy="5125333"/>
          </a:xfrm>
          <a:prstGeom prst="rect">
            <a:avLst/>
          </a:prstGeom>
        </p:spPr>
      </p:pic>
      <p:sp>
        <p:nvSpPr>
          <p:cNvPr id="4" name="Slide Number Placeholder 3"/>
          <p:cNvSpPr>
            <a:spLocks noGrp="1"/>
          </p:cNvSpPr>
          <p:nvPr>
            <p:ph type="sldNum" sz="quarter" idx="12"/>
          </p:nvPr>
        </p:nvSpPr>
        <p:spPr/>
        <p:txBody>
          <a:bodyPr/>
          <a:lstStyle/>
          <a:p>
            <a:fld id="{B484842E-5D5F-47DB-8A50-E3874C6A648E}" type="slidenum">
              <a:rPr lang="en-US" smtClean="0"/>
              <a:pPr/>
              <a:t>8</a:t>
            </a:fld>
            <a:endParaRPr lang="en-US"/>
          </a:p>
        </p:txBody>
      </p:sp>
      <p:sp>
        <p:nvSpPr>
          <p:cNvPr id="5" name="Oval 4"/>
          <p:cNvSpPr/>
          <p:nvPr/>
        </p:nvSpPr>
        <p:spPr>
          <a:xfrm>
            <a:off x="2752165" y="2940205"/>
            <a:ext cx="1846730" cy="381000"/>
          </a:xfrm>
          <a:prstGeom prst="ellipse">
            <a:avLst/>
          </a:prstGeom>
          <a:solidFill>
            <a:schemeClr val="bg1">
              <a:alpha val="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1981200" y="228600"/>
            <a:ext cx="5105400" cy="400110"/>
          </a:xfrm>
          <a:prstGeom prst="rect">
            <a:avLst/>
          </a:prstGeom>
        </p:spPr>
        <p:txBody>
          <a:bodyPr wrap="square">
            <a:spAutoFit/>
          </a:bodyPr>
          <a:lstStyle/>
          <a:p>
            <a:r>
              <a:rPr lang="en-US" sz="2000" b="1" dirty="0">
                <a:solidFill>
                  <a:srgbClr val="008080"/>
                </a:solidFill>
                <a:latin typeface="Calibri"/>
              </a:rPr>
              <a:t>Vibrationdata GUI, Shock Toolbox</a:t>
            </a:r>
          </a:p>
        </p:txBody>
      </p:sp>
      <p:sp>
        <p:nvSpPr>
          <p:cNvPr id="7" name="Oval 6">
            <a:extLst>
              <a:ext uri="{FF2B5EF4-FFF2-40B4-BE49-F238E27FC236}">
                <a16:creationId xmlns:a16="http://schemas.microsoft.com/office/drawing/2014/main" id="{6D2B3607-A1F1-C3F8-57E3-7D4C31C02C6F}"/>
              </a:ext>
            </a:extLst>
          </p:cNvPr>
          <p:cNvSpPr/>
          <p:nvPr/>
        </p:nvSpPr>
        <p:spPr>
          <a:xfrm>
            <a:off x="3448516" y="4413696"/>
            <a:ext cx="1607579" cy="381000"/>
          </a:xfrm>
          <a:prstGeom prst="ellipse">
            <a:avLst/>
          </a:prstGeom>
          <a:solidFill>
            <a:schemeClr val="bg1">
              <a:alpha val="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A5334BA0-16B4-C733-4BDC-3B8C84C59CB0}"/>
              </a:ext>
            </a:extLst>
          </p:cNvPr>
          <p:cNvSpPr/>
          <p:nvPr/>
        </p:nvSpPr>
        <p:spPr>
          <a:xfrm>
            <a:off x="5723829" y="1582161"/>
            <a:ext cx="744343" cy="381000"/>
          </a:xfrm>
          <a:prstGeom prst="ellipse">
            <a:avLst/>
          </a:prstGeom>
          <a:solidFill>
            <a:schemeClr val="bg1">
              <a:alpha val="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F09AD-661A-AB06-409C-D4F9DD0F1E63}"/>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9FC6A19-4032-51BE-CD0A-F0E1A1E42E04}"/>
              </a:ext>
            </a:extLst>
          </p:cNvPr>
          <p:cNvSpPr>
            <a:spLocks noGrp="1"/>
          </p:cNvSpPr>
          <p:nvPr>
            <p:ph type="sldNum" sz="quarter" idx="12"/>
          </p:nvPr>
        </p:nvSpPr>
        <p:spPr/>
        <p:txBody>
          <a:bodyPr/>
          <a:lstStyle/>
          <a:p>
            <a:fld id="{B484842E-5D5F-47DB-8A50-E3874C6A648E}" type="slidenum">
              <a:rPr lang="en-US" smtClean="0"/>
              <a:pPr/>
              <a:t>9</a:t>
            </a:fld>
            <a:endParaRPr lang="en-US"/>
          </a:p>
        </p:txBody>
      </p:sp>
      <p:pic>
        <p:nvPicPr>
          <p:cNvPr id="5" name="Picture 4">
            <a:extLst>
              <a:ext uri="{FF2B5EF4-FFF2-40B4-BE49-F238E27FC236}">
                <a16:creationId xmlns:a16="http://schemas.microsoft.com/office/drawing/2014/main" id="{607AFC14-DE38-FBA2-F04D-9A5DC832521A}"/>
              </a:ext>
            </a:extLst>
          </p:cNvPr>
          <p:cNvPicPr>
            <a:picLocks noChangeAspect="1"/>
          </p:cNvPicPr>
          <p:nvPr/>
        </p:nvPicPr>
        <p:blipFill>
          <a:blip r:embed="rId2"/>
          <a:stretch>
            <a:fillRect/>
          </a:stretch>
        </p:blipFill>
        <p:spPr>
          <a:xfrm>
            <a:off x="1721224" y="984239"/>
            <a:ext cx="8749553" cy="5026481"/>
          </a:xfrm>
          <a:prstGeom prst="rect">
            <a:avLst/>
          </a:prstGeom>
        </p:spPr>
      </p:pic>
    </p:spTree>
    <p:extLst>
      <p:ext uri="{BB962C8B-B14F-4D97-AF65-F5344CB8AC3E}">
        <p14:creationId xmlns:p14="http://schemas.microsoft.com/office/powerpoint/2010/main" val="17205593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9AEFAA-E2AA-B97B-3010-048E15D90E37}"/>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4F92774-77B5-49EA-8F16-DB16C4E7B16E}"/>
              </a:ext>
            </a:extLst>
          </p:cNvPr>
          <p:cNvSpPr>
            <a:spLocks noGrp="1"/>
          </p:cNvSpPr>
          <p:nvPr>
            <p:ph type="sldNum" sz="quarter" idx="12"/>
          </p:nvPr>
        </p:nvSpPr>
        <p:spPr/>
        <p:txBody>
          <a:bodyPr/>
          <a:lstStyle/>
          <a:p>
            <a:fld id="{B484842E-5D5F-47DB-8A50-E3874C6A648E}" type="slidenum">
              <a:rPr lang="en-US" smtClean="0"/>
              <a:pPr/>
              <a:t>10</a:t>
            </a:fld>
            <a:endParaRPr lang="en-US"/>
          </a:p>
        </p:txBody>
      </p:sp>
      <p:pic>
        <p:nvPicPr>
          <p:cNvPr id="5" name="Picture 4">
            <a:extLst>
              <a:ext uri="{FF2B5EF4-FFF2-40B4-BE49-F238E27FC236}">
                <a16:creationId xmlns:a16="http://schemas.microsoft.com/office/drawing/2014/main" id="{B57F8D28-92D6-6B10-0436-2761E00184D7}"/>
              </a:ext>
            </a:extLst>
          </p:cNvPr>
          <p:cNvPicPr>
            <a:picLocks noChangeAspect="1"/>
          </p:cNvPicPr>
          <p:nvPr/>
        </p:nvPicPr>
        <p:blipFill>
          <a:blip r:embed="rId2"/>
          <a:stretch>
            <a:fillRect/>
          </a:stretch>
        </p:blipFill>
        <p:spPr>
          <a:xfrm>
            <a:off x="1740818" y="1004048"/>
            <a:ext cx="8710364" cy="5028527"/>
          </a:xfrm>
          <a:prstGeom prst="rect">
            <a:avLst/>
          </a:prstGeom>
        </p:spPr>
      </p:pic>
    </p:spTree>
    <p:extLst>
      <p:ext uri="{BB962C8B-B14F-4D97-AF65-F5344CB8AC3E}">
        <p14:creationId xmlns:p14="http://schemas.microsoft.com/office/powerpoint/2010/main" val="10929534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484842E-5D5F-47DB-8A50-E3874C6A648E}" type="slidenum">
              <a:rPr lang="en-US" smtClean="0"/>
              <a:pPr/>
              <a:t>11</a:t>
            </a:fld>
            <a:endParaRPr lang="en-US"/>
          </a:p>
        </p:txBody>
      </p:sp>
      <p:sp>
        <p:nvSpPr>
          <p:cNvPr id="3" name="Rectangle 2"/>
          <p:cNvSpPr/>
          <p:nvPr/>
        </p:nvSpPr>
        <p:spPr>
          <a:xfrm>
            <a:off x="2438400" y="762001"/>
            <a:ext cx="4419600" cy="461665"/>
          </a:xfrm>
          <a:prstGeom prst="rect">
            <a:avLst/>
          </a:prstGeom>
        </p:spPr>
        <p:txBody>
          <a:bodyPr wrap="square">
            <a:spAutoFit/>
          </a:bodyPr>
          <a:lstStyle/>
          <a:p>
            <a:r>
              <a:rPr lang="en-US" sz="2400" b="1" dirty="0">
                <a:solidFill>
                  <a:srgbClr val="008080"/>
                </a:solidFill>
                <a:latin typeface="Calibri"/>
              </a:rPr>
              <a:t>Peak Response Values</a:t>
            </a:r>
          </a:p>
        </p:txBody>
      </p:sp>
      <p:sp>
        <p:nvSpPr>
          <p:cNvPr id="5" name="Text Box 8"/>
          <p:cNvSpPr txBox="1">
            <a:spLocks noChangeArrowheads="1"/>
          </p:cNvSpPr>
          <p:nvPr/>
        </p:nvSpPr>
        <p:spPr bwMode="auto">
          <a:xfrm>
            <a:off x="4038600" y="838201"/>
            <a:ext cx="6053138" cy="830997"/>
          </a:xfrm>
          <a:prstGeom prst="rect">
            <a:avLst/>
          </a:prstGeom>
          <a:noFill/>
          <a:ln w="9525">
            <a:noFill/>
            <a:miter lim="800000"/>
            <a:headEnd/>
            <a:tailEnd/>
          </a:ln>
        </p:spPr>
        <p:txBody>
          <a:bodyPr>
            <a:spAutoFit/>
          </a:bodyPr>
          <a:lstStyle/>
          <a:p>
            <a:pPr algn="r">
              <a:defRPr/>
            </a:pPr>
            <a:r>
              <a:rPr lang="en-US" sz="2400" b="1" dirty="0">
                <a:solidFill>
                  <a:srgbClr val="003399"/>
                </a:solidFill>
                <a:effectLst>
                  <a:outerShdw blurRad="38100" dist="38100" dir="2700000" algn="tl">
                    <a:srgbClr val="C0C0C0"/>
                  </a:outerShdw>
                </a:effectLst>
                <a:latin typeface="Arial Black" pitchFamily="34" charset="0"/>
              </a:rPr>
              <a:t>Vibrationdata</a:t>
            </a:r>
            <a:endParaRPr lang="en-US" sz="2400" b="1" dirty="0">
              <a:solidFill>
                <a:schemeClr val="tx2"/>
              </a:solidFill>
              <a:effectLst>
                <a:outerShdw blurRad="38100" dist="38100" dir="2700000" algn="tl">
                  <a:srgbClr val="C0C0C0"/>
                </a:outerShdw>
              </a:effectLst>
            </a:endParaRPr>
          </a:p>
          <a:p>
            <a:pPr>
              <a:defRPr/>
            </a:pPr>
            <a:endParaRPr lang="en-US" sz="2400" dirty="0"/>
          </a:p>
        </p:txBody>
      </p:sp>
      <p:sp>
        <p:nvSpPr>
          <p:cNvPr id="6" name="Line 9"/>
          <p:cNvSpPr>
            <a:spLocks noChangeShapeType="1"/>
          </p:cNvSpPr>
          <p:nvPr/>
        </p:nvSpPr>
        <p:spPr bwMode="auto">
          <a:xfrm>
            <a:off x="2438400" y="1371600"/>
            <a:ext cx="7848600" cy="0"/>
          </a:xfrm>
          <a:prstGeom prst="line">
            <a:avLst/>
          </a:prstGeom>
          <a:noFill/>
          <a:ln w="38100">
            <a:solidFill>
              <a:schemeClr val="tx1"/>
            </a:solidFill>
            <a:round/>
            <a:headEnd/>
            <a:tailEnd/>
          </a:ln>
        </p:spPr>
        <p:txBody>
          <a:bodyPr wrap="none" anchor="ctr"/>
          <a:lstStyle/>
          <a:p>
            <a:pPr>
              <a:defRPr/>
            </a:pPr>
            <a:endParaRPr lang="en-US"/>
          </a:p>
        </p:txBody>
      </p:sp>
      <p:graphicFrame>
        <p:nvGraphicFramePr>
          <p:cNvPr id="7" name="Table 6"/>
          <p:cNvGraphicFramePr>
            <a:graphicFrameLocks noGrp="1"/>
          </p:cNvGraphicFramePr>
          <p:nvPr/>
        </p:nvGraphicFramePr>
        <p:xfrm>
          <a:off x="2667000" y="2438400"/>
          <a:ext cx="6096000" cy="164592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tblGrid>
              <a:tr h="370840">
                <a:tc>
                  <a:txBody>
                    <a:bodyPr/>
                    <a:lstStyle/>
                    <a:p>
                      <a:pPr algn="ctr"/>
                      <a:r>
                        <a:rPr lang="en-US" sz="1450" dirty="0"/>
                        <a:t>Natural Freq (Hz)</a:t>
                      </a:r>
                    </a:p>
                  </a:txBody>
                  <a:tcPr/>
                </a:tc>
                <a:tc>
                  <a:txBody>
                    <a:bodyPr/>
                    <a:lstStyle/>
                    <a:p>
                      <a:pPr algn="ctr"/>
                      <a:r>
                        <a:rPr lang="en-US" sz="1450" dirty="0"/>
                        <a:t>Displacement</a:t>
                      </a:r>
                      <a:r>
                        <a:rPr lang="en-US" sz="1450" baseline="0" dirty="0"/>
                        <a:t> </a:t>
                      </a:r>
                    </a:p>
                    <a:p>
                      <a:pPr algn="ctr"/>
                      <a:r>
                        <a:rPr lang="en-US" sz="1450" baseline="0" dirty="0"/>
                        <a:t>(in)</a:t>
                      </a:r>
                      <a:endParaRPr lang="en-US" sz="1450" dirty="0"/>
                    </a:p>
                  </a:txBody>
                  <a:tcPr/>
                </a:tc>
                <a:tc>
                  <a:txBody>
                    <a:bodyPr/>
                    <a:lstStyle/>
                    <a:p>
                      <a:pPr algn="ctr"/>
                      <a:r>
                        <a:rPr lang="en-US" sz="1450" dirty="0"/>
                        <a:t>Velocity</a:t>
                      </a:r>
                    </a:p>
                    <a:p>
                      <a:pPr algn="ctr"/>
                      <a:r>
                        <a:rPr lang="en-US" sz="1450" dirty="0"/>
                        <a:t>(in/sec)</a:t>
                      </a:r>
                    </a:p>
                  </a:txBody>
                  <a:tcPr/>
                </a:tc>
                <a:tc>
                  <a:txBody>
                    <a:bodyPr/>
                    <a:lstStyle/>
                    <a:p>
                      <a:pPr algn="ctr"/>
                      <a:r>
                        <a:rPr lang="en-US" sz="1450" dirty="0"/>
                        <a:t>Acceleration</a:t>
                      </a:r>
                    </a:p>
                    <a:p>
                      <a:pPr algn="ctr"/>
                      <a:r>
                        <a:rPr lang="en-US" sz="1450" dirty="0"/>
                        <a:t>(G)</a:t>
                      </a:r>
                    </a:p>
                  </a:txBody>
                  <a:tcPr/>
                </a:tc>
                <a:extLst>
                  <a:ext uri="{0D108BD9-81ED-4DB2-BD59-A6C34878D82A}">
                    <a16:rowId xmlns:a16="http://schemas.microsoft.com/office/drawing/2014/main" val="10000"/>
                  </a:ext>
                </a:extLst>
              </a:tr>
              <a:tr h="370840">
                <a:tc>
                  <a:txBody>
                    <a:bodyPr/>
                    <a:lstStyle/>
                    <a:p>
                      <a:pPr algn="ctr" fontAlgn="b"/>
                      <a:r>
                        <a:rPr lang="en-US" sz="1450" b="0" i="0" u="none" strike="noStrike" dirty="0">
                          <a:solidFill>
                            <a:srgbClr val="000000"/>
                          </a:solidFill>
                          <a:latin typeface="Calibri"/>
                        </a:rPr>
                        <a:t>200</a:t>
                      </a:r>
                    </a:p>
                  </a:txBody>
                  <a:tcPr marL="9525" marR="9525" marT="9525" marB="0" anchor="ctr"/>
                </a:tc>
                <a:tc>
                  <a:txBody>
                    <a:bodyPr/>
                    <a:lstStyle/>
                    <a:p>
                      <a:pPr algn="ctr" fontAlgn="b"/>
                      <a:r>
                        <a:rPr lang="en-US" sz="1450" b="0" i="0" u="none" strike="noStrike" dirty="0">
                          <a:solidFill>
                            <a:srgbClr val="000000"/>
                          </a:solidFill>
                          <a:latin typeface="Calibri"/>
                        </a:rPr>
                        <a:t>0.133</a:t>
                      </a:r>
                    </a:p>
                  </a:txBody>
                  <a:tcPr marL="9525" marR="9525" marT="9525" marB="0" anchor="ctr"/>
                </a:tc>
                <a:tc>
                  <a:txBody>
                    <a:bodyPr/>
                    <a:lstStyle/>
                    <a:p>
                      <a:pPr algn="ctr" fontAlgn="b"/>
                      <a:r>
                        <a:rPr lang="en-US" sz="1450" b="0" i="0" u="none" strike="noStrike" dirty="0">
                          <a:solidFill>
                            <a:srgbClr val="000000"/>
                          </a:solidFill>
                          <a:latin typeface="Calibri"/>
                        </a:rPr>
                        <a:t>167</a:t>
                      </a:r>
                    </a:p>
                  </a:txBody>
                  <a:tcPr marL="9525" marR="9525" marT="9525" marB="0" anchor="ctr"/>
                </a:tc>
                <a:tc>
                  <a:txBody>
                    <a:bodyPr/>
                    <a:lstStyle/>
                    <a:p>
                      <a:pPr algn="ctr" fontAlgn="b"/>
                      <a:r>
                        <a:rPr lang="en-US" sz="1450" b="0" i="0" u="none" strike="noStrike" dirty="0">
                          <a:solidFill>
                            <a:srgbClr val="000000"/>
                          </a:solidFill>
                          <a:latin typeface="Calibri"/>
                        </a:rPr>
                        <a:t>543</a:t>
                      </a:r>
                    </a:p>
                  </a:txBody>
                  <a:tcPr marL="9525" marR="9525" marT="9525" marB="0" anchor="ctr"/>
                </a:tc>
                <a:extLst>
                  <a:ext uri="{0D108BD9-81ED-4DB2-BD59-A6C34878D82A}">
                    <a16:rowId xmlns:a16="http://schemas.microsoft.com/office/drawing/2014/main" val="10001"/>
                  </a:ext>
                </a:extLst>
              </a:tr>
              <a:tr h="370840">
                <a:tc>
                  <a:txBody>
                    <a:bodyPr/>
                    <a:lstStyle/>
                    <a:p>
                      <a:pPr algn="ctr" fontAlgn="b"/>
                      <a:r>
                        <a:rPr lang="en-US" sz="1450" b="0" i="0" u="none" strike="noStrike">
                          <a:solidFill>
                            <a:srgbClr val="000000"/>
                          </a:solidFill>
                          <a:latin typeface="Calibri"/>
                        </a:rPr>
                        <a:t>600</a:t>
                      </a:r>
                    </a:p>
                  </a:txBody>
                  <a:tcPr marL="9525" marR="9525" marT="9525" marB="0" anchor="ctr"/>
                </a:tc>
                <a:tc>
                  <a:txBody>
                    <a:bodyPr/>
                    <a:lstStyle/>
                    <a:p>
                      <a:pPr algn="ctr" fontAlgn="b"/>
                      <a:r>
                        <a:rPr lang="en-US" sz="1450" b="0" i="0" u="none" strike="noStrike" dirty="0">
                          <a:solidFill>
                            <a:srgbClr val="000000"/>
                          </a:solidFill>
                          <a:latin typeface="Calibri"/>
                        </a:rPr>
                        <a:t>0.044</a:t>
                      </a:r>
                    </a:p>
                  </a:txBody>
                  <a:tcPr marL="9525" marR="9525" marT="9525" marB="0" anchor="ctr"/>
                </a:tc>
                <a:tc>
                  <a:txBody>
                    <a:bodyPr/>
                    <a:lstStyle/>
                    <a:p>
                      <a:pPr algn="ctr" fontAlgn="b"/>
                      <a:r>
                        <a:rPr lang="en-US" sz="1450" b="0" i="0" u="none" strike="noStrike" dirty="0">
                          <a:solidFill>
                            <a:srgbClr val="000000"/>
                          </a:solidFill>
                          <a:latin typeface="Calibri"/>
                        </a:rPr>
                        <a:t>167</a:t>
                      </a:r>
                    </a:p>
                  </a:txBody>
                  <a:tcPr marL="9525" marR="9525" marT="9525" marB="0" anchor="ctr"/>
                </a:tc>
                <a:tc>
                  <a:txBody>
                    <a:bodyPr/>
                    <a:lstStyle/>
                    <a:p>
                      <a:pPr algn="ctr" fontAlgn="b"/>
                      <a:r>
                        <a:rPr lang="en-US" sz="1450" b="0" i="0" u="none" strike="noStrike" dirty="0">
                          <a:solidFill>
                            <a:srgbClr val="000000"/>
                          </a:solidFill>
                          <a:latin typeface="Calibri"/>
                        </a:rPr>
                        <a:t>1630</a:t>
                      </a:r>
                    </a:p>
                  </a:txBody>
                  <a:tcPr marL="9525" marR="9525" marT="9525" marB="0" anchor="ctr"/>
                </a:tc>
                <a:extLst>
                  <a:ext uri="{0D108BD9-81ED-4DB2-BD59-A6C34878D82A}">
                    <a16:rowId xmlns:a16="http://schemas.microsoft.com/office/drawing/2014/main" val="10002"/>
                  </a:ext>
                </a:extLst>
              </a:tr>
              <a:tr h="370840">
                <a:tc>
                  <a:txBody>
                    <a:bodyPr/>
                    <a:lstStyle/>
                    <a:p>
                      <a:pPr algn="ctr" fontAlgn="b"/>
                      <a:r>
                        <a:rPr lang="en-US" sz="1450" b="0" i="0" u="none" strike="noStrike">
                          <a:solidFill>
                            <a:srgbClr val="000000"/>
                          </a:solidFill>
                          <a:latin typeface="Calibri"/>
                        </a:rPr>
                        <a:t>1000</a:t>
                      </a:r>
                    </a:p>
                  </a:txBody>
                  <a:tcPr marL="9525" marR="9525" marT="9525" marB="0" anchor="ctr"/>
                </a:tc>
                <a:tc>
                  <a:txBody>
                    <a:bodyPr/>
                    <a:lstStyle/>
                    <a:p>
                      <a:pPr algn="ctr" fontAlgn="b"/>
                      <a:r>
                        <a:rPr lang="en-US" sz="1450" b="0" i="0" u="none" strike="noStrike" dirty="0">
                          <a:solidFill>
                            <a:srgbClr val="000000"/>
                          </a:solidFill>
                          <a:latin typeface="Calibri"/>
                        </a:rPr>
                        <a:t>0.027</a:t>
                      </a:r>
                    </a:p>
                  </a:txBody>
                  <a:tcPr marL="9525" marR="9525" marT="9525" marB="0" anchor="ctr"/>
                </a:tc>
                <a:tc>
                  <a:txBody>
                    <a:bodyPr/>
                    <a:lstStyle/>
                    <a:p>
                      <a:pPr algn="ctr" fontAlgn="b"/>
                      <a:r>
                        <a:rPr lang="en-US" sz="1450" b="0" i="0" u="none" strike="noStrike" dirty="0">
                          <a:solidFill>
                            <a:srgbClr val="000000"/>
                          </a:solidFill>
                          <a:latin typeface="Calibri"/>
                        </a:rPr>
                        <a:t>167</a:t>
                      </a:r>
                    </a:p>
                  </a:txBody>
                  <a:tcPr marL="9525" marR="9525" marT="9525" marB="0" anchor="ctr"/>
                </a:tc>
                <a:tc>
                  <a:txBody>
                    <a:bodyPr/>
                    <a:lstStyle/>
                    <a:p>
                      <a:pPr algn="ctr" fontAlgn="b"/>
                      <a:r>
                        <a:rPr lang="en-US" sz="1450" b="0" i="0" u="none" strike="noStrike" dirty="0">
                          <a:solidFill>
                            <a:srgbClr val="000000"/>
                          </a:solidFill>
                          <a:latin typeface="Calibri"/>
                        </a:rPr>
                        <a:t>2710</a:t>
                      </a:r>
                    </a:p>
                  </a:txBody>
                  <a:tcPr marL="9525" marR="9525" marT="9525" marB="0" anchor="ctr"/>
                </a:tc>
                <a:extLst>
                  <a:ext uri="{0D108BD9-81ED-4DB2-BD59-A6C34878D82A}">
                    <a16:rowId xmlns:a16="http://schemas.microsoft.com/office/drawing/2014/main" val="10003"/>
                  </a:ext>
                </a:extLst>
              </a:tr>
            </a:tbl>
          </a:graphicData>
        </a:graphic>
      </p:graphicFrame>
      <p:sp>
        <p:nvSpPr>
          <p:cNvPr id="8" name="TextBox 7"/>
          <p:cNvSpPr txBox="1"/>
          <p:nvPr/>
        </p:nvSpPr>
        <p:spPr>
          <a:xfrm>
            <a:off x="2667000" y="1828801"/>
            <a:ext cx="3276600" cy="323165"/>
          </a:xfrm>
          <a:prstGeom prst="rect">
            <a:avLst/>
          </a:prstGeom>
          <a:noFill/>
        </p:spPr>
        <p:txBody>
          <a:bodyPr wrap="square" rtlCol="0">
            <a:spAutoFit/>
          </a:bodyPr>
          <a:lstStyle/>
          <a:p>
            <a:pPr marL="342900" indent="-342900"/>
            <a:r>
              <a:rPr lang="en-US" sz="1450" dirty="0"/>
              <a:t>Drop height = 36 inches</a:t>
            </a:r>
          </a:p>
        </p:txBody>
      </p:sp>
      <p:sp>
        <p:nvSpPr>
          <p:cNvPr id="9" name="Content Placeholder 2"/>
          <p:cNvSpPr>
            <a:spLocks noGrp="1"/>
          </p:cNvSpPr>
          <p:nvPr>
            <p:ph idx="1"/>
          </p:nvPr>
        </p:nvSpPr>
        <p:spPr>
          <a:xfrm>
            <a:off x="2667000" y="4724400"/>
            <a:ext cx="6705600" cy="1143000"/>
          </a:xfrm>
        </p:spPr>
        <p:txBody>
          <a:bodyPr>
            <a:noAutofit/>
          </a:bodyPr>
          <a:lstStyle/>
          <a:p>
            <a:pPr>
              <a:spcBef>
                <a:spcPts val="600"/>
              </a:spcBef>
              <a:buClr>
                <a:schemeClr val="tx2"/>
              </a:buClr>
            </a:pPr>
            <a:r>
              <a:rPr lang="en-US" sz="1450" dirty="0"/>
              <a:t>100 in/sec is “severity threshold” per some references</a:t>
            </a:r>
          </a:p>
          <a:p>
            <a:pPr>
              <a:spcBef>
                <a:spcPts val="600"/>
              </a:spcBef>
              <a:buClr>
                <a:schemeClr val="tx2"/>
              </a:buClr>
            </a:pPr>
            <a:r>
              <a:rPr lang="en-US" sz="1450" dirty="0"/>
              <a:t>Drop height of 13 inches yields 100 in/sec </a:t>
            </a:r>
          </a:p>
          <a:p>
            <a:pPr>
              <a:spcBef>
                <a:spcPts val="600"/>
              </a:spcBef>
              <a:buClr>
                <a:schemeClr val="tx2"/>
              </a:buClr>
            </a:pPr>
            <a:r>
              <a:rPr lang="en-US" sz="1450" dirty="0"/>
              <a:t>See </a:t>
            </a:r>
            <a:r>
              <a:rPr lang="en-US" sz="1450" dirty="0" err="1"/>
              <a:t>Gaberson’s</a:t>
            </a:r>
            <a:r>
              <a:rPr lang="en-US" sz="1450" dirty="0"/>
              <a:t> papers, MIL-STD-810H, etc. </a:t>
            </a:r>
          </a:p>
          <a:p>
            <a:pPr>
              <a:spcBef>
                <a:spcPts val="1200"/>
              </a:spcBef>
              <a:spcAft>
                <a:spcPts val="600"/>
              </a:spcAft>
              <a:buClr>
                <a:schemeClr val="tx2"/>
              </a:buClr>
            </a:pPr>
            <a:endParaRPr lang="en-US"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6802FF-9288-BE68-50FF-22A80382CB2A}"/>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5A69E7F7-2C16-5F27-02A2-D6D00C23CC42}"/>
              </a:ext>
            </a:extLst>
          </p:cNvPr>
          <p:cNvSpPr txBox="1"/>
          <p:nvPr/>
        </p:nvSpPr>
        <p:spPr>
          <a:xfrm>
            <a:off x="502920" y="274320"/>
            <a:ext cx="7863840" cy="685800"/>
          </a:xfrm>
          <a:prstGeom prst="rect">
            <a:avLst/>
          </a:prstGeom>
          <a:noFill/>
          <a:ln/>
        </p:spPr>
        <p:txBody>
          <a:bodyPr wrap="square" lIns="0" tIns="0" rIns="0" bIns="0" rtlCol="0" anchor="ctr"/>
          <a:lstStyle/>
          <a:p>
            <a:pPr marL="0" indent="0">
              <a:buNone/>
            </a:pPr>
            <a:r>
              <a:rPr lang="en-US" sz="2800" b="1" dirty="0">
                <a:solidFill>
                  <a:srgbClr val="006699"/>
                </a:solidFill>
                <a:latin typeface="Calibri" pitchFamily="34" charset="0"/>
                <a:ea typeface="Calibri" pitchFamily="34" charset="-122"/>
                <a:cs typeface="Calibri" pitchFamily="34" charset="-120"/>
              </a:rPr>
              <a:t>Drop Shock Test Machines</a:t>
            </a:r>
            <a:endParaRPr lang="en-US" sz="2800" dirty="0"/>
          </a:p>
        </p:txBody>
      </p:sp>
      <p:sp>
        <p:nvSpPr>
          <p:cNvPr id="3" name="Text 1">
            <a:extLst>
              <a:ext uri="{FF2B5EF4-FFF2-40B4-BE49-F238E27FC236}">
                <a16:creationId xmlns:a16="http://schemas.microsoft.com/office/drawing/2014/main" id="{1C730079-7046-95AC-B2D8-DB2D421BC96B}"/>
              </a:ext>
            </a:extLst>
          </p:cNvPr>
          <p:cNvSpPr txBox="1"/>
          <p:nvPr/>
        </p:nvSpPr>
        <p:spPr>
          <a:xfrm>
            <a:off x="8778240" y="274320"/>
            <a:ext cx="2926080" cy="685800"/>
          </a:xfrm>
          <a:prstGeom prst="rect">
            <a:avLst/>
          </a:prstGeom>
          <a:noFill/>
          <a:ln/>
          <a:effectLst>
            <a:outerShdw blurRad="25400" dist="19050" dir="2700000" algn="bl" rotWithShape="0">
              <a:srgbClr val="888888">
                <a:alpha val="50000"/>
              </a:srgbClr>
            </a:outerShdw>
          </a:effectLst>
        </p:spPr>
        <p:txBody>
          <a:bodyPr wrap="square" lIns="0" tIns="0" rIns="0" bIns="0" rtlCol="0" anchor="ctr"/>
          <a:lstStyle/>
          <a:p>
            <a:pPr marL="0" indent="0" algn="r">
              <a:buNone/>
            </a:pPr>
            <a:r>
              <a:rPr lang="en-US" sz="2400" b="1" dirty="0">
                <a:solidFill>
                  <a:srgbClr val="003399"/>
                </a:solidFill>
                <a:latin typeface="Calibri" pitchFamily="34" charset="0"/>
                <a:ea typeface="Calibri" pitchFamily="34" charset="-122"/>
                <a:cs typeface="Calibri" pitchFamily="34" charset="-120"/>
              </a:rPr>
              <a:t>Vibrationdata</a:t>
            </a:r>
            <a:endParaRPr lang="en-US" sz="2400" dirty="0"/>
          </a:p>
        </p:txBody>
      </p:sp>
      <p:pic>
        <p:nvPicPr>
          <p:cNvPr id="14" name="Picture 13" descr="Elite drop shock machine">
            <a:extLst>
              <a:ext uri="{FF2B5EF4-FFF2-40B4-BE49-F238E27FC236}">
                <a16:creationId xmlns:a16="http://schemas.microsoft.com/office/drawing/2014/main" id="{1D687C97-1B16-9817-D464-ED94A81ECAB1}"/>
              </a:ext>
            </a:extLst>
          </p:cNvPr>
          <p:cNvPicPr>
            <a:picLocks noChangeAspect="1"/>
          </p:cNvPicPr>
          <p:nvPr/>
        </p:nvPicPr>
        <p:blipFill>
          <a:blip r:embed="rId3"/>
          <a:stretch>
            <a:fillRect/>
          </a:stretch>
        </p:blipFill>
        <p:spPr>
          <a:xfrm>
            <a:off x="779015" y="1117733"/>
            <a:ext cx="2837696" cy="4474545"/>
          </a:xfrm>
          <a:prstGeom prst="rect">
            <a:avLst/>
          </a:prstGeom>
        </p:spPr>
      </p:pic>
      <p:sp>
        <p:nvSpPr>
          <p:cNvPr id="15" name="TextBox 14">
            <a:extLst>
              <a:ext uri="{FF2B5EF4-FFF2-40B4-BE49-F238E27FC236}">
                <a16:creationId xmlns:a16="http://schemas.microsoft.com/office/drawing/2014/main" id="{A38EC37D-D8C0-17A1-D5CE-C49A59E4EF85}"/>
              </a:ext>
            </a:extLst>
          </p:cNvPr>
          <p:cNvSpPr txBox="1"/>
          <p:nvPr/>
        </p:nvSpPr>
        <p:spPr>
          <a:xfrm>
            <a:off x="336885" y="6089160"/>
            <a:ext cx="5072514" cy="261610"/>
          </a:xfrm>
          <a:prstGeom prst="rect">
            <a:avLst/>
          </a:prstGeom>
          <a:noFill/>
        </p:spPr>
        <p:txBody>
          <a:bodyPr wrap="square" rtlCol="0">
            <a:spAutoFit/>
          </a:bodyPr>
          <a:lstStyle/>
          <a:p>
            <a:r>
              <a:rPr lang="en-US" sz="1100" dirty="0"/>
              <a:t>https://vibrationresearch.com/blog/drop-shock-testing-products-packaging/ </a:t>
            </a:r>
          </a:p>
        </p:txBody>
      </p:sp>
      <p:pic>
        <p:nvPicPr>
          <p:cNvPr id="16" name="Picture 15" descr="01-EQU~1">
            <a:extLst>
              <a:ext uri="{FF2B5EF4-FFF2-40B4-BE49-F238E27FC236}">
                <a16:creationId xmlns:a16="http://schemas.microsoft.com/office/drawing/2014/main" id="{4DA0501B-A07E-728A-9FE7-314FD3299D6D}"/>
              </a:ext>
            </a:extLst>
          </p:cNvPr>
          <p:cNvPicPr>
            <a:picLocks noChangeAspect="1"/>
          </p:cNvPicPr>
          <p:nvPr/>
        </p:nvPicPr>
        <p:blipFill>
          <a:blip r:embed="rId4"/>
          <a:stretch>
            <a:fillRect/>
          </a:stretch>
        </p:blipFill>
        <p:spPr>
          <a:xfrm>
            <a:off x="5998945" y="781449"/>
            <a:ext cx="5147111" cy="5147111"/>
          </a:xfrm>
          <a:prstGeom prst="rect">
            <a:avLst/>
          </a:prstGeom>
        </p:spPr>
      </p:pic>
      <p:sp>
        <p:nvSpPr>
          <p:cNvPr id="17" name="TextBox 16">
            <a:extLst>
              <a:ext uri="{FF2B5EF4-FFF2-40B4-BE49-F238E27FC236}">
                <a16:creationId xmlns:a16="http://schemas.microsoft.com/office/drawing/2014/main" id="{4FDB730A-8755-F553-0287-3CAA9FB54B77}"/>
              </a:ext>
            </a:extLst>
          </p:cNvPr>
          <p:cNvSpPr txBox="1"/>
          <p:nvPr/>
        </p:nvSpPr>
        <p:spPr>
          <a:xfrm>
            <a:off x="6708809" y="6060284"/>
            <a:ext cx="4302492" cy="261610"/>
          </a:xfrm>
          <a:prstGeom prst="rect">
            <a:avLst/>
          </a:prstGeom>
          <a:noFill/>
        </p:spPr>
        <p:txBody>
          <a:bodyPr wrap="square" rtlCol="0">
            <a:spAutoFit/>
          </a:bodyPr>
          <a:lstStyle/>
          <a:p>
            <a:r>
              <a:rPr lang="en-US" sz="1100" dirty="0"/>
              <a:t>https://techlabsystems.com/eng/product/truedrop-160-drop-tester/</a:t>
            </a:r>
          </a:p>
        </p:txBody>
      </p:sp>
    </p:spTree>
    <p:extLst>
      <p:ext uri="{BB962C8B-B14F-4D97-AF65-F5344CB8AC3E}">
        <p14:creationId xmlns:p14="http://schemas.microsoft.com/office/powerpoint/2010/main" val="11640505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02920" y="274320"/>
            <a:ext cx="7863840" cy="685800"/>
          </a:xfrm>
          <a:prstGeom prst="rect">
            <a:avLst/>
          </a:prstGeom>
          <a:noFill/>
          <a:ln/>
        </p:spPr>
        <p:txBody>
          <a:bodyPr wrap="square" lIns="0" tIns="0" rIns="0" bIns="0" rtlCol="0" anchor="ctr"/>
          <a:lstStyle/>
          <a:p>
            <a:pPr marL="0" indent="0">
              <a:buNone/>
            </a:pPr>
            <a:r>
              <a:rPr lang="en-US" sz="2800" b="1" dirty="0">
                <a:solidFill>
                  <a:srgbClr val="006699"/>
                </a:solidFill>
                <a:latin typeface="Calibri" pitchFamily="34" charset="0"/>
                <a:ea typeface="Calibri" pitchFamily="34" charset="-122"/>
                <a:cs typeface="Calibri" pitchFamily="34" charset="-120"/>
              </a:rPr>
              <a:t>Drop Testing of Portable Electronic Devices</a:t>
            </a:r>
            <a:endParaRPr lang="en-US" sz="2800" dirty="0"/>
          </a:p>
        </p:txBody>
      </p:sp>
      <p:sp>
        <p:nvSpPr>
          <p:cNvPr id="3" name="Text 1"/>
          <p:cNvSpPr txBox="1"/>
          <p:nvPr/>
        </p:nvSpPr>
        <p:spPr>
          <a:xfrm>
            <a:off x="8778240" y="274320"/>
            <a:ext cx="2926080" cy="685800"/>
          </a:xfrm>
          <a:prstGeom prst="rect">
            <a:avLst/>
          </a:prstGeom>
          <a:noFill/>
          <a:ln/>
          <a:effectLst>
            <a:outerShdw blurRad="25400" dist="19050" dir="2700000" algn="bl" rotWithShape="0">
              <a:srgbClr val="888888">
                <a:alpha val="50000"/>
              </a:srgbClr>
            </a:outerShdw>
          </a:effectLst>
        </p:spPr>
        <p:txBody>
          <a:bodyPr wrap="square" lIns="0" tIns="0" rIns="0" bIns="0" rtlCol="0" anchor="ctr"/>
          <a:lstStyle/>
          <a:p>
            <a:pPr marL="0" indent="0" algn="r">
              <a:buNone/>
            </a:pPr>
            <a:r>
              <a:rPr lang="en-US" sz="2400" b="1" dirty="0">
                <a:solidFill>
                  <a:srgbClr val="003399"/>
                </a:solidFill>
                <a:latin typeface="Calibri" pitchFamily="34" charset="0"/>
                <a:ea typeface="Calibri" pitchFamily="34" charset="-122"/>
                <a:cs typeface="Calibri" pitchFamily="34" charset="-120"/>
              </a:rPr>
              <a:t>Vibrationdata</a:t>
            </a:r>
            <a:endParaRPr lang="en-US" sz="2400" dirty="0"/>
          </a:p>
        </p:txBody>
      </p:sp>
      <p:sp>
        <p:nvSpPr>
          <p:cNvPr id="4" name="Text 2"/>
          <p:cNvSpPr txBox="1"/>
          <p:nvPr/>
        </p:nvSpPr>
        <p:spPr>
          <a:xfrm>
            <a:off x="10972800" y="6263640"/>
            <a:ext cx="731520" cy="365760"/>
          </a:xfrm>
          <a:prstGeom prst="rect">
            <a:avLst/>
          </a:prstGeom>
          <a:noFill/>
          <a:ln/>
        </p:spPr>
        <p:txBody>
          <a:bodyPr wrap="square" lIns="0" tIns="0" rIns="0" bIns="0" rtlCol="0" anchor="ctr"/>
          <a:lstStyle/>
          <a:p>
            <a:pPr marL="0" indent="0" algn="r">
              <a:buNone/>
            </a:pPr>
            <a:r>
              <a:rPr lang="en-US" sz="1400" dirty="0">
                <a:solidFill>
                  <a:srgbClr val="222222"/>
                </a:solidFill>
                <a:latin typeface="Calibri" pitchFamily="34" charset="0"/>
                <a:ea typeface="Calibri" pitchFamily="34" charset="-122"/>
                <a:cs typeface="Calibri" pitchFamily="34" charset="-120"/>
              </a:rPr>
              <a:t>1</a:t>
            </a:r>
            <a:endParaRPr lang="en-US" sz="1400" dirty="0"/>
          </a:p>
        </p:txBody>
      </p:sp>
      <p:sp>
        <p:nvSpPr>
          <p:cNvPr id="5" name="Text 3"/>
          <p:cNvSpPr txBox="1"/>
          <p:nvPr/>
        </p:nvSpPr>
        <p:spPr>
          <a:xfrm>
            <a:off x="502920" y="1051560"/>
            <a:ext cx="9144000" cy="548640"/>
          </a:xfrm>
          <a:prstGeom prst="rect">
            <a:avLst/>
          </a:prstGeom>
          <a:noFill/>
          <a:ln/>
        </p:spPr>
        <p:txBody>
          <a:bodyPr wrap="square" lIns="0" tIns="0" rIns="0" bIns="0" rtlCol="0" anchor="ctr"/>
          <a:lstStyle/>
          <a:p>
            <a:pPr marL="0" indent="0">
              <a:buNone/>
            </a:pPr>
            <a:r>
              <a:rPr lang="en-US" sz="2200" dirty="0">
                <a:solidFill>
                  <a:srgbClr val="555555"/>
                </a:solidFill>
                <a:latin typeface="Calibri" pitchFamily="34" charset="0"/>
                <a:ea typeface="Calibri" pitchFamily="34" charset="-122"/>
                <a:cs typeface="Calibri" pitchFamily="34" charset="-120"/>
              </a:rPr>
              <a:t>Face, Edge and Corner Impacts</a:t>
            </a:r>
            <a:endParaRPr lang="en-US" sz="2200" dirty="0"/>
          </a:p>
        </p:txBody>
      </p:sp>
      <p:pic>
        <p:nvPicPr>
          <p:cNvPr id="6" name="Image 0" descr="orientations.png"/>
          <p:cNvPicPr>
            <a:picLocks noChangeAspect="1"/>
          </p:cNvPicPr>
          <p:nvPr/>
        </p:nvPicPr>
        <p:blipFill>
          <a:blip r:embed="rId3"/>
          <a:stretch>
            <a:fillRect/>
          </a:stretch>
        </p:blipFill>
        <p:spPr>
          <a:xfrm>
            <a:off x="822960" y="1828800"/>
            <a:ext cx="10515600" cy="3657600"/>
          </a:xfrm>
          <a:prstGeom prst="rect">
            <a:avLst/>
          </a:prstGeom>
        </p:spPr>
      </p:pic>
      <p:sp>
        <p:nvSpPr>
          <p:cNvPr id="7" name="Text 4"/>
          <p:cNvSpPr txBox="1"/>
          <p:nvPr/>
        </p:nvSpPr>
        <p:spPr>
          <a:xfrm>
            <a:off x="502920" y="5623560"/>
            <a:ext cx="11155680" cy="502920"/>
          </a:xfrm>
          <a:prstGeom prst="rect">
            <a:avLst/>
          </a:prstGeom>
          <a:noFill/>
          <a:ln/>
        </p:spPr>
        <p:txBody>
          <a:bodyPr wrap="square" lIns="0" tIns="0" rIns="0" bIns="0" rtlCol="0" anchor="ctr"/>
          <a:lstStyle/>
          <a:p>
            <a:pPr marL="0" indent="0">
              <a:buNone/>
            </a:pPr>
            <a:r>
              <a:rPr lang="en-US" sz="1500" i="1" dirty="0">
                <a:solidFill>
                  <a:srgbClr val="006699"/>
                </a:solidFill>
                <a:latin typeface="Calibri" pitchFamily="34" charset="0"/>
                <a:ea typeface="Calibri" pitchFamily="34" charset="-122"/>
                <a:cs typeface="Calibri" pitchFamily="34" charset="-120"/>
              </a:rPr>
              <a:t>Companion material to the Initial Velocity slide: an unboxed phone dropped on live TV survives, but which way it lands decides how it is loaded.</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02920" y="274320"/>
            <a:ext cx="7863840" cy="685800"/>
          </a:xfrm>
          <a:prstGeom prst="rect">
            <a:avLst/>
          </a:prstGeom>
          <a:noFill/>
          <a:ln/>
        </p:spPr>
        <p:txBody>
          <a:bodyPr wrap="square" lIns="0" tIns="0" rIns="0" bIns="0" rtlCol="0" anchor="ctr"/>
          <a:lstStyle/>
          <a:p>
            <a:pPr marL="0" indent="0">
              <a:buNone/>
            </a:pPr>
            <a:r>
              <a:rPr lang="en-US" sz="2800" b="1" dirty="0">
                <a:solidFill>
                  <a:srgbClr val="006699"/>
                </a:solidFill>
                <a:latin typeface="Calibri" pitchFamily="34" charset="0"/>
                <a:ea typeface="Calibri" pitchFamily="34" charset="-122"/>
                <a:cs typeface="Calibri" pitchFamily="34" charset="-120"/>
              </a:rPr>
              <a:t>Why Drop Test?</a:t>
            </a:r>
            <a:endParaRPr lang="en-US" sz="2800" dirty="0"/>
          </a:p>
        </p:txBody>
      </p:sp>
      <p:sp>
        <p:nvSpPr>
          <p:cNvPr id="3" name="Text 1"/>
          <p:cNvSpPr txBox="1"/>
          <p:nvPr/>
        </p:nvSpPr>
        <p:spPr>
          <a:xfrm>
            <a:off x="8778240" y="274320"/>
            <a:ext cx="2926080" cy="685800"/>
          </a:xfrm>
          <a:prstGeom prst="rect">
            <a:avLst/>
          </a:prstGeom>
          <a:noFill/>
          <a:ln/>
          <a:effectLst>
            <a:outerShdw blurRad="25400" dist="19050" dir="2700000" algn="bl" rotWithShape="0">
              <a:srgbClr val="888888">
                <a:alpha val="50000"/>
              </a:srgbClr>
            </a:outerShdw>
          </a:effectLst>
        </p:spPr>
        <p:txBody>
          <a:bodyPr wrap="square" lIns="0" tIns="0" rIns="0" bIns="0" rtlCol="0" anchor="ctr"/>
          <a:lstStyle/>
          <a:p>
            <a:pPr marL="0" indent="0" algn="r">
              <a:buNone/>
            </a:pPr>
            <a:r>
              <a:rPr lang="en-US" sz="2400" b="1" dirty="0">
                <a:solidFill>
                  <a:srgbClr val="003399"/>
                </a:solidFill>
                <a:latin typeface="Calibri" pitchFamily="34" charset="0"/>
                <a:ea typeface="Calibri" pitchFamily="34" charset="-122"/>
                <a:cs typeface="Calibri" pitchFamily="34" charset="-120"/>
              </a:rPr>
              <a:t>Vibrationdata</a:t>
            </a:r>
            <a:endParaRPr lang="en-US" sz="2400" dirty="0"/>
          </a:p>
        </p:txBody>
      </p:sp>
      <p:sp>
        <p:nvSpPr>
          <p:cNvPr id="4" name="Text 2"/>
          <p:cNvSpPr txBox="1"/>
          <p:nvPr/>
        </p:nvSpPr>
        <p:spPr>
          <a:xfrm>
            <a:off x="10972800" y="6263640"/>
            <a:ext cx="731520" cy="365760"/>
          </a:xfrm>
          <a:prstGeom prst="rect">
            <a:avLst/>
          </a:prstGeom>
          <a:noFill/>
          <a:ln/>
        </p:spPr>
        <p:txBody>
          <a:bodyPr wrap="square" lIns="0" tIns="0" rIns="0" bIns="0" rtlCol="0" anchor="ctr"/>
          <a:lstStyle/>
          <a:p>
            <a:pPr marL="0" indent="0" algn="r">
              <a:buNone/>
            </a:pPr>
            <a:r>
              <a:rPr lang="en-US" sz="1400" dirty="0">
                <a:solidFill>
                  <a:srgbClr val="222222"/>
                </a:solidFill>
                <a:latin typeface="Calibri" pitchFamily="34" charset="0"/>
                <a:ea typeface="Calibri" pitchFamily="34" charset="-122"/>
                <a:cs typeface="Calibri" pitchFamily="34" charset="-120"/>
              </a:rPr>
              <a:t>2</a:t>
            </a:r>
            <a:endParaRPr lang="en-US" sz="1400" dirty="0"/>
          </a:p>
        </p:txBody>
      </p:sp>
      <p:sp>
        <p:nvSpPr>
          <p:cNvPr id="5" name="Text 3"/>
          <p:cNvSpPr txBox="1"/>
          <p:nvPr/>
        </p:nvSpPr>
        <p:spPr>
          <a:xfrm>
            <a:off x="502920" y="1234440"/>
            <a:ext cx="6675120" cy="4754880"/>
          </a:xfrm>
          <a:prstGeom prst="rect">
            <a:avLst/>
          </a:prstGeom>
          <a:noFill/>
          <a:ln/>
        </p:spPr>
        <p:txBody>
          <a:bodyPr wrap="square" lIns="25400" tIns="25400" rIns="25400" bIns="25400" rtlCol="0" anchor="t"/>
          <a:lstStyle/>
          <a:p>
            <a:pPr marL="228600" indent="-228600">
              <a:spcAft>
                <a:spcPts val="800"/>
              </a:spcAft>
              <a:buClr>
                <a:srgbClr val="006699"/>
              </a:buClr>
              <a:buSzPct val="80000"/>
              <a:buChar char="•"/>
            </a:pPr>
            <a:r>
              <a:rPr lang="en-US" sz="1600" dirty="0">
                <a:solidFill>
                  <a:srgbClr val="222222"/>
                </a:solidFill>
                <a:latin typeface="Calibri" pitchFamily="34" charset="0"/>
                <a:ea typeface="Calibri" pitchFamily="34" charset="-122"/>
                <a:cs typeface="Calibri" pitchFamily="34" charset="-120"/>
              </a:rPr>
              <a:t>Portable electronic devices (PEDs) are expected to survive multiple accidental drops during their service life</a:t>
            </a:r>
            <a:endParaRPr lang="en-US" sz="1600" dirty="0"/>
          </a:p>
          <a:p>
            <a:pPr marL="228600" indent="-228600">
              <a:spcAft>
                <a:spcPts val="800"/>
              </a:spcAft>
              <a:buClr>
                <a:srgbClr val="006699"/>
              </a:buClr>
              <a:buSzPct val="80000"/>
              <a:buChar char="•"/>
            </a:pPr>
            <a:r>
              <a:rPr lang="en-US" sz="1600" dirty="0">
                <a:solidFill>
                  <a:srgbClr val="222222"/>
                </a:solidFill>
                <a:latin typeface="Calibri" pitchFamily="34" charset="0"/>
                <a:ea typeface="Calibri" pitchFamily="34" charset="-122"/>
                <a:cs typeface="Calibri" pitchFamily="34" charset="-120"/>
              </a:rPr>
              <a:t>Most OEMs specify 30 to 50 drops per device, distributed across orientations, heights and surfaces</a:t>
            </a:r>
            <a:endParaRPr lang="en-US" sz="1600" dirty="0"/>
          </a:p>
          <a:p>
            <a:pPr marL="228600" indent="-228600">
              <a:spcAft>
                <a:spcPts val="800"/>
              </a:spcAft>
              <a:buClr>
                <a:srgbClr val="006699"/>
              </a:buClr>
              <a:buSzPct val="80000"/>
              <a:buChar char="•"/>
            </a:pPr>
            <a:r>
              <a:rPr lang="en-US" sz="1600" dirty="0">
                <a:solidFill>
                  <a:srgbClr val="222222"/>
                </a:solidFill>
                <a:latin typeface="Calibri" pitchFamily="34" charset="0"/>
                <a:ea typeface="Calibri" pitchFamily="34" charset="-122"/>
                <a:cs typeface="Calibri" pitchFamily="34" charset="-120"/>
              </a:rPr>
              <a:t>A drop is a velocity-driven shock: the impact velocity is fixed by the height, but the peak acceleration is set by the contact stiffness and orientation</a:t>
            </a:r>
            <a:endParaRPr lang="en-US" sz="1600" dirty="0"/>
          </a:p>
          <a:p>
            <a:pPr marL="228600" indent="-228600">
              <a:spcAft>
                <a:spcPts val="800"/>
              </a:spcAft>
              <a:buClr>
                <a:srgbClr val="006699"/>
              </a:buClr>
              <a:buSzPct val="80000"/>
              <a:buChar char="•"/>
            </a:pPr>
            <a:r>
              <a:rPr lang="en-US" sz="1600" dirty="0">
                <a:solidFill>
                  <a:srgbClr val="222222"/>
                </a:solidFill>
                <a:latin typeface="Calibri" pitchFamily="34" charset="0"/>
                <a:ea typeface="Calibri" pitchFamily="34" charset="-122"/>
                <a:cs typeface="Calibri" pitchFamily="34" charset="-120"/>
              </a:rPr>
              <a:t>Damage modes: cover glass fracture, display delamination, frame denting, solder joint cracking under the PCB, connector and battery displacement</a:t>
            </a:r>
            <a:endParaRPr lang="en-US" sz="1600" dirty="0"/>
          </a:p>
          <a:p>
            <a:pPr marL="228600" indent="-228600">
              <a:spcAft>
                <a:spcPts val="800"/>
              </a:spcAft>
              <a:buClr>
                <a:srgbClr val="006699"/>
              </a:buClr>
              <a:buSzPct val="80000"/>
              <a:buChar char="•"/>
            </a:pPr>
            <a:r>
              <a:rPr lang="en-US" sz="1600" dirty="0">
                <a:solidFill>
                  <a:srgbClr val="222222"/>
                </a:solidFill>
                <a:latin typeface="Calibri" pitchFamily="34" charset="0"/>
                <a:ea typeface="Calibri" pitchFamily="34" charset="-122"/>
                <a:cs typeface="Calibri" pitchFamily="34" charset="-120"/>
              </a:rPr>
              <a:t>The Perth iPhone 6 drop shown earlier was a single uncontrolled corner/edge fall onto pavers; a qualification test must cover every face, edge and corner</a:t>
            </a:r>
            <a:endParaRPr lang="en-US" sz="1600" dirty="0"/>
          </a:p>
        </p:txBody>
      </p:sp>
      <p:sp>
        <p:nvSpPr>
          <p:cNvPr id="6" name="Shape 4"/>
          <p:cNvSpPr/>
          <p:nvPr/>
        </p:nvSpPr>
        <p:spPr>
          <a:xfrm>
            <a:off x="7589520" y="1280160"/>
            <a:ext cx="4114800" cy="2103120"/>
          </a:xfrm>
          <a:prstGeom prst="roundRect">
            <a:avLst>
              <a:gd name="adj" fmla="val 3478"/>
            </a:avLst>
          </a:prstGeom>
          <a:solidFill>
            <a:srgbClr val="EDF3FA"/>
          </a:solidFill>
          <a:ln w="9525">
            <a:solidFill>
              <a:srgbClr val="C9D8EA"/>
            </a:solidFill>
            <a:prstDash val="solid"/>
          </a:ln>
        </p:spPr>
        <p:txBody>
          <a:bodyPr/>
          <a:lstStyle/>
          <a:p>
            <a:endParaRPr lang="en-US"/>
          </a:p>
        </p:txBody>
      </p:sp>
      <p:sp>
        <p:nvSpPr>
          <p:cNvPr id="7" name="Text 5"/>
          <p:cNvSpPr txBox="1"/>
          <p:nvPr/>
        </p:nvSpPr>
        <p:spPr>
          <a:xfrm>
            <a:off x="7726680" y="1353312"/>
            <a:ext cx="3840480" cy="320040"/>
          </a:xfrm>
          <a:prstGeom prst="rect">
            <a:avLst/>
          </a:prstGeom>
          <a:noFill/>
          <a:ln/>
        </p:spPr>
        <p:txBody>
          <a:bodyPr wrap="square" lIns="0" tIns="0" rIns="0" bIns="0" rtlCol="0" anchor="ctr"/>
          <a:lstStyle/>
          <a:p>
            <a:pPr marL="0" indent="0">
              <a:buNone/>
            </a:pPr>
            <a:r>
              <a:rPr lang="en-US" sz="1400" b="1" dirty="0">
                <a:solidFill>
                  <a:srgbClr val="1B5FA8"/>
                </a:solidFill>
                <a:latin typeface="Calibri" pitchFamily="34" charset="0"/>
                <a:ea typeface="Calibri" pitchFamily="34" charset="-122"/>
                <a:cs typeface="Calibri" pitchFamily="34" charset="-120"/>
              </a:rPr>
              <a:t>Two questions a drop test answers</a:t>
            </a:r>
            <a:endParaRPr lang="en-US" sz="1400" dirty="0"/>
          </a:p>
        </p:txBody>
      </p:sp>
      <p:sp>
        <p:nvSpPr>
          <p:cNvPr id="8" name="Text 6"/>
          <p:cNvSpPr txBox="1"/>
          <p:nvPr/>
        </p:nvSpPr>
        <p:spPr>
          <a:xfrm>
            <a:off x="7726680" y="1691640"/>
            <a:ext cx="3840480" cy="1600200"/>
          </a:xfrm>
          <a:prstGeom prst="rect">
            <a:avLst/>
          </a:prstGeom>
          <a:noFill/>
          <a:ln/>
        </p:spPr>
        <p:txBody>
          <a:bodyPr wrap="square" lIns="0" tIns="0" rIns="0" bIns="0" rtlCol="0" anchor="t"/>
          <a:lstStyle/>
          <a:p>
            <a:pPr marL="0" indent="0">
              <a:buNone/>
            </a:pPr>
            <a:r>
              <a:rPr lang="en-US" sz="1300" dirty="0">
                <a:solidFill>
                  <a:srgbClr val="222222"/>
                </a:solidFill>
                <a:latin typeface="Calibri" pitchFamily="34" charset="0"/>
                <a:ea typeface="Calibri" pitchFamily="34" charset="-122"/>
                <a:cs typeface="Calibri" pitchFamily="34" charset="-120"/>
              </a:rPr>
              <a:t>1.  Does the device still work after the drop sequence?</a:t>
            </a:r>
            <a:endParaRPr lang="en-US" sz="1300" dirty="0"/>
          </a:p>
          <a:p>
            <a:pPr marL="0" indent="0">
              <a:buNone/>
            </a:pPr>
            <a:endParaRPr lang="en-US" sz="1300" dirty="0"/>
          </a:p>
          <a:p>
            <a:pPr marL="0" indent="0">
              <a:buNone/>
            </a:pPr>
            <a:r>
              <a:rPr lang="en-US" sz="1300" dirty="0">
                <a:solidFill>
                  <a:srgbClr val="222222"/>
                </a:solidFill>
                <a:latin typeface="Calibri" pitchFamily="34" charset="0"/>
                <a:ea typeface="Calibri" pitchFamily="34" charset="-122"/>
                <a:cs typeface="Calibri" pitchFamily="34" charset="-120"/>
              </a:rPr>
              <a:t>2.  Is the cosmetic and structural damage acceptable, or does it seed later fatigue and fracture failures?</a:t>
            </a:r>
            <a:endParaRPr lang="en-US" sz="1300" dirty="0"/>
          </a:p>
        </p:txBody>
      </p:sp>
      <p:sp>
        <p:nvSpPr>
          <p:cNvPr id="9" name="Shape 7"/>
          <p:cNvSpPr/>
          <p:nvPr/>
        </p:nvSpPr>
        <p:spPr>
          <a:xfrm>
            <a:off x="7589520" y="3611880"/>
            <a:ext cx="4114800" cy="2286000"/>
          </a:xfrm>
          <a:prstGeom prst="roundRect">
            <a:avLst>
              <a:gd name="adj" fmla="val 3200"/>
            </a:avLst>
          </a:prstGeom>
          <a:solidFill>
            <a:srgbClr val="EDF3FA"/>
          </a:solidFill>
          <a:ln w="9525">
            <a:solidFill>
              <a:srgbClr val="C9D8EA"/>
            </a:solidFill>
            <a:prstDash val="solid"/>
          </a:ln>
        </p:spPr>
        <p:txBody>
          <a:bodyPr/>
          <a:lstStyle/>
          <a:p>
            <a:endParaRPr lang="en-US"/>
          </a:p>
        </p:txBody>
      </p:sp>
      <p:sp>
        <p:nvSpPr>
          <p:cNvPr id="10" name="Text 8"/>
          <p:cNvSpPr txBox="1"/>
          <p:nvPr/>
        </p:nvSpPr>
        <p:spPr>
          <a:xfrm>
            <a:off x="7726680" y="3685032"/>
            <a:ext cx="3840480" cy="320040"/>
          </a:xfrm>
          <a:prstGeom prst="rect">
            <a:avLst/>
          </a:prstGeom>
          <a:noFill/>
          <a:ln/>
        </p:spPr>
        <p:txBody>
          <a:bodyPr wrap="square" lIns="0" tIns="0" rIns="0" bIns="0" rtlCol="0" anchor="ctr"/>
          <a:lstStyle/>
          <a:p>
            <a:pPr marL="0" indent="0">
              <a:buNone/>
            </a:pPr>
            <a:r>
              <a:rPr lang="en-US" sz="1400" b="1" dirty="0">
                <a:solidFill>
                  <a:srgbClr val="1B5FA8"/>
                </a:solidFill>
                <a:latin typeface="Calibri" pitchFamily="34" charset="0"/>
                <a:ea typeface="Calibri" pitchFamily="34" charset="-122"/>
                <a:cs typeface="Calibri" pitchFamily="34" charset="-120"/>
              </a:rPr>
              <a:t>Orientation classes for a rectangular box</a:t>
            </a:r>
            <a:endParaRPr lang="en-US" sz="1400" dirty="0"/>
          </a:p>
        </p:txBody>
      </p:sp>
      <p:sp>
        <p:nvSpPr>
          <p:cNvPr id="11" name="Text 9"/>
          <p:cNvSpPr txBox="1"/>
          <p:nvPr/>
        </p:nvSpPr>
        <p:spPr>
          <a:xfrm>
            <a:off x="7726680" y="4023360"/>
            <a:ext cx="3840480" cy="1783080"/>
          </a:xfrm>
          <a:prstGeom prst="rect">
            <a:avLst/>
          </a:prstGeom>
          <a:noFill/>
          <a:ln/>
        </p:spPr>
        <p:txBody>
          <a:bodyPr wrap="square" lIns="0" tIns="0" rIns="0" bIns="0" rtlCol="0" anchor="t"/>
          <a:lstStyle/>
          <a:p>
            <a:pPr marL="0" indent="0">
              <a:buNone/>
            </a:pPr>
            <a:r>
              <a:rPr lang="en-US" sz="1400" dirty="0">
                <a:solidFill>
                  <a:srgbClr val="222222"/>
                </a:solidFill>
                <a:latin typeface="Calibri" pitchFamily="34" charset="0"/>
                <a:ea typeface="Calibri" pitchFamily="34" charset="-122"/>
                <a:cs typeface="Calibri" pitchFamily="34" charset="-120"/>
              </a:rPr>
              <a:t>6 faces</a:t>
            </a:r>
            <a:endParaRPr lang="en-US" sz="1400" dirty="0"/>
          </a:p>
          <a:p>
            <a:pPr marL="0" indent="0">
              <a:buNone/>
            </a:pPr>
            <a:r>
              <a:rPr lang="en-US" sz="1400" dirty="0">
                <a:solidFill>
                  <a:srgbClr val="222222"/>
                </a:solidFill>
                <a:latin typeface="Calibri" pitchFamily="34" charset="0"/>
                <a:ea typeface="Calibri" pitchFamily="34" charset="-122"/>
                <a:cs typeface="Calibri" pitchFamily="34" charset="-120"/>
              </a:rPr>
              <a:t>12 edges</a:t>
            </a:r>
            <a:endParaRPr lang="en-US" sz="1400" dirty="0"/>
          </a:p>
          <a:p>
            <a:pPr marL="0" indent="0">
              <a:buNone/>
            </a:pPr>
            <a:r>
              <a:rPr lang="en-US" sz="1400" dirty="0">
                <a:solidFill>
                  <a:srgbClr val="222222"/>
                </a:solidFill>
                <a:latin typeface="Calibri" pitchFamily="34" charset="0"/>
                <a:ea typeface="Calibri" pitchFamily="34" charset="-122"/>
                <a:cs typeface="Calibri" pitchFamily="34" charset="-120"/>
              </a:rPr>
              <a:t>8 corners</a:t>
            </a:r>
            <a:endParaRPr lang="en-US" sz="1400" dirty="0"/>
          </a:p>
          <a:p>
            <a:pPr marL="0" indent="0">
              <a:buNone/>
            </a:pPr>
            <a:r>
              <a:rPr lang="en-US" sz="1400" dirty="0">
                <a:solidFill>
                  <a:srgbClr val="222222"/>
                </a:solidFill>
                <a:latin typeface="Calibri" pitchFamily="34" charset="0"/>
                <a:ea typeface="Calibri" pitchFamily="34" charset="-122"/>
                <a:cs typeface="Calibri" pitchFamily="34" charset="-120"/>
              </a:rPr>
              <a:t>26 orientations in total (MIL-STD-810 transit drop sequence)</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02920" y="274320"/>
            <a:ext cx="7863840" cy="685800"/>
          </a:xfrm>
          <a:prstGeom prst="rect">
            <a:avLst/>
          </a:prstGeom>
          <a:noFill/>
          <a:ln/>
        </p:spPr>
        <p:txBody>
          <a:bodyPr wrap="square" lIns="0" tIns="0" rIns="0" bIns="0" rtlCol="0" anchor="ctr"/>
          <a:lstStyle/>
          <a:p>
            <a:pPr marL="0" indent="0">
              <a:buNone/>
            </a:pPr>
            <a:r>
              <a:rPr lang="en-US" sz="2800" b="1" dirty="0">
                <a:solidFill>
                  <a:srgbClr val="006699"/>
                </a:solidFill>
                <a:latin typeface="Calibri" pitchFamily="34" charset="0"/>
                <a:ea typeface="Calibri" pitchFamily="34" charset="-122"/>
                <a:cs typeface="Calibri" pitchFamily="34" charset="-120"/>
              </a:rPr>
              <a:t>Free-Fall Kinematics</a:t>
            </a:r>
            <a:endParaRPr lang="en-US" sz="2800" dirty="0"/>
          </a:p>
        </p:txBody>
      </p:sp>
      <p:sp>
        <p:nvSpPr>
          <p:cNvPr id="3" name="Text 1"/>
          <p:cNvSpPr txBox="1"/>
          <p:nvPr/>
        </p:nvSpPr>
        <p:spPr>
          <a:xfrm>
            <a:off x="8778240" y="274320"/>
            <a:ext cx="2926080" cy="685800"/>
          </a:xfrm>
          <a:prstGeom prst="rect">
            <a:avLst/>
          </a:prstGeom>
          <a:noFill/>
          <a:ln/>
          <a:effectLst>
            <a:outerShdw blurRad="25400" dist="19050" dir="2700000" algn="bl" rotWithShape="0">
              <a:srgbClr val="888888">
                <a:alpha val="50000"/>
              </a:srgbClr>
            </a:outerShdw>
          </a:effectLst>
        </p:spPr>
        <p:txBody>
          <a:bodyPr wrap="square" lIns="0" tIns="0" rIns="0" bIns="0" rtlCol="0" anchor="ctr"/>
          <a:lstStyle/>
          <a:p>
            <a:pPr marL="0" indent="0" algn="r">
              <a:buNone/>
            </a:pPr>
            <a:r>
              <a:rPr lang="en-US" sz="2400" b="1" dirty="0">
                <a:solidFill>
                  <a:srgbClr val="003399"/>
                </a:solidFill>
                <a:latin typeface="Calibri" pitchFamily="34" charset="0"/>
                <a:ea typeface="Calibri" pitchFamily="34" charset="-122"/>
                <a:cs typeface="Calibri" pitchFamily="34" charset="-120"/>
              </a:rPr>
              <a:t>Vibrationdata</a:t>
            </a:r>
            <a:endParaRPr lang="en-US" sz="2400" dirty="0"/>
          </a:p>
        </p:txBody>
      </p:sp>
      <p:sp>
        <p:nvSpPr>
          <p:cNvPr id="4" name="Text 2"/>
          <p:cNvSpPr txBox="1"/>
          <p:nvPr/>
        </p:nvSpPr>
        <p:spPr>
          <a:xfrm>
            <a:off x="10972800" y="6263640"/>
            <a:ext cx="731520" cy="365760"/>
          </a:xfrm>
          <a:prstGeom prst="rect">
            <a:avLst/>
          </a:prstGeom>
          <a:noFill/>
          <a:ln/>
        </p:spPr>
        <p:txBody>
          <a:bodyPr wrap="square" lIns="0" tIns="0" rIns="0" bIns="0" rtlCol="0" anchor="ctr"/>
          <a:lstStyle/>
          <a:p>
            <a:pPr marL="0" indent="0" algn="r">
              <a:buNone/>
            </a:pPr>
            <a:r>
              <a:rPr lang="en-US" sz="1400" dirty="0">
                <a:solidFill>
                  <a:srgbClr val="222222"/>
                </a:solidFill>
                <a:latin typeface="Calibri" pitchFamily="34" charset="0"/>
                <a:ea typeface="Calibri" pitchFamily="34" charset="-122"/>
                <a:cs typeface="Calibri" pitchFamily="34" charset="-120"/>
              </a:rPr>
              <a:t>3</a:t>
            </a:r>
            <a:endParaRPr lang="en-US" sz="1400" dirty="0"/>
          </a:p>
        </p:txBody>
      </p:sp>
      <p:sp>
        <p:nvSpPr>
          <p:cNvPr id="5" name="Text 3"/>
          <p:cNvSpPr txBox="1"/>
          <p:nvPr/>
        </p:nvSpPr>
        <p:spPr>
          <a:xfrm>
            <a:off x="502920" y="1234440"/>
            <a:ext cx="5669280" cy="4206240"/>
          </a:xfrm>
          <a:prstGeom prst="rect">
            <a:avLst/>
          </a:prstGeom>
          <a:noFill/>
          <a:ln/>
        </p:spPr>
        <p:txBody>
          <a:bodyPr wrap="square" lIns="25400" tIns="25400" rIns="25400" bIns="25400" rtlCol="0" anchor="t"/>
          <a:lstStyle/>
          <a:p>
            <a:pPr marL="228600" indent="-228600">
              <a:spcAft>
                <a:spcPts val="800"/>
              </a:spcAft>
              <a:buClr>
                <a:srgbClr val="006699"/>
              </a:buClr>
              <a:buSzPct val="80000"/>
              <a:buChar char="•"/>
            </a:pPr>
            <a:r>
              <a:rPr lang="en-US" sz="1500" dirty="0">
                <a:solidFill>
                  <a:srgbClr val="222222"/>
                </a:solidFill>
                <a:latin typeface="Calibri" pitchFamily="34" charset="0"/>
                <a:ea typeface="Calibri" pitchFamily="34" charset="-122"/>
                <a:cs typeface="Calibri" pitchFamily="34" charset="-120"/>
              </a:rPr>
              <a:t>Impact velocity from drop height h, neglecting air drag:   v = √(2 g h)</a:t>
            </a:r>
            <a:endParaRPr lang="en-US" sz="1500" dirty="0"/>
          </a:p>
          <a:p>
            <a:pPr marL="228600" indent="-228600">
              <a:spcAft>
                <a:spcPts val="800"/>
              </a:spcAft>
              <a:buClr>
                <a:srgbClr val="006699"/>
              </a:buClr>
              <a:buSzPct val="80000"/>
              <a:buChar char="•"/>
            </a:pPr>
            <a:r>
              <a:rPr lang="en-US" sz="1500" dirty="0">
                <a:solidFill>
                  <a:srgbClr val="222222"/>
                </a:solidFill>
                <a:latin typeface="Calibri" pitchFamily="34" charset="0"/>
                <a:ea typeface="Calibri" pitchFamily="34" charset="-122"/>
                <a:cs typeface="Calibri" pitchFamily="34" charset="-120"/>
              </a:rPr>
              <a:t>Kinetic energy per unit mass at impact:   KE / m = g h</a:t>
            </a:r>
            <a:endParaRPr lang="en-US" sz="1500" dirty="0"/>
          </a:p>
          <a:p>
            <a:pPr marL="228600" indent="-228600">
              <a:spcAft>
                <a:spcPts val="800"/>
              </a:spcAft>
              <a:buClr>
                <a:srgbClr val="006699"/>
              </a:buClr>
              <a:buSzPct val="80000"/>
              <a:buChar char="•"/>
            </a:pPr>
            <a:r>
              <a:rPr lang="en-US" sz="1500" dirty="0">
                <a:solidFill>
                  <a:srgbClr val="222222"/>
                </a:solidFill>
                <a:latin typeface="Calibri" pitchFamily="34" charset="0"/>
                <a:ea typeface="Calibri" pitchFamily="34" charset="-122"/>
                <a:cs typeface="Calibri" pitchFamily="34" charset="-120"/>
              </a:rPr>
              <a:t>Velocity grows with the square root of height, so doubling the drop height raises impact velocity only 41 percent but doubles the energy</a:t>
            </a:r>
            <a:endParaRPr lang="en-US" sz="1500" dirty="0"/>
          </a:p>
          <a:p>
            <a:pPr marL="228600" indent="-228600">
              <a:spcAft>
                <a:spcPts val="800"/>
              </a:spcAft>
              <a:buClr>
                <a:srgbClr val="006699"/>
              </a:buClr>
              <a:buSzPct val="80000"/>
              <a:buChar char="•"/>
            </a:pPr>
            <a:r>
              <a:rPr lang="en-US" sz="1500" dirty="0">
                <a:solidFill>
                  <a:srgbClr val="222222"/>
                </a:solidFill>
                <a:latin typeface="Calibri" pitchFamily="34" charset="0"/>
                <a:ea typeface="Calibri" pitchFamily="34" charset="-122"/>
                <a:cs typeface="Calibri" pitchFamily="34" charset="-120"/>
              </a:rPr>
              <a:t>A hand-held drop from waist or ear height is 1.0 to 1.5 m; the MIL-STD-810 transit drop for man-portable items is 122 cm (48 in)</a:t>
            </a:r>
            <a:endParaRPr lang="en-US" sz="1500" dirty="0"/>
          </a:p>
        </p:txBody>
      </p:sp>
      <p:graphicFrame>
        <p:nvGraphicFramePr>
          <p:cNvPr id="6" name="Table 0"/>
          <p:cNvGraphicFramePr>
            <a:graphicFrameLocks noGrp="1"/>
          </p:cNvGraphicFramePr>
          <p:nvPr>
            <p:extLst>
              <p:ext uri="{D42A27DB-BD31-4B8C-83A1-F6EECF244321}">
                <p14:modId xmlns:p14="http://schemas.microsoft.com/office/powerpoint/2010/main" val="4071383727"/>
              </p:ext>
            </p:extLst>
          </p:nvPr>
        </p:nvGraphicFramePr>
        <p:xfrm>
          <a:off x="6492240" y="1325880"/>
          <a:ext cx="5212080" cy="2026920"/>
        </p:xfrm>
        <a:graphic>
          <a:graphicData uri="http://schemas.openxmlformats.org/drawingml/2006/table">
            <a:tbl>
              <a:tblPr/>
              <a:tblGrid>
                <a:gridCol w="1371600">
                  <a:extLst>
                    <a:ext uri="{9D8B030D-6E8A-4147-A177-3AD203B41FA5}">
                      <a16:colId xmlns:a16="http://schemas.microsoft.com/office/drawing/2014/main" val="20000"/>
                    </a:ext>
                  </a:extLst>
                </a:gridCol>
                <a:gridCol w="868680">
                  <a:extLst>
                    <a:ext uri="{9D8B030D-6E8A-4147-A177-3AD203B41FA5}">
                      <a16:colId xmlns:a16="http://schemas.microsoft.com/office/drawing/2014/main" val="20001"/>
                    </a:ext>
                  </a:extLst>
                </a:gridCol>
                <a:gridCol w="960120">
                  <a:extLst>
                    <a:ext uri="{9D8B030D-6E8A-4147-A177-3AD203B41FA5}">
                      <a16:colId xmlns:a16="http://schemas.microsoft.com/office/drawing/2014/main" val="20002"/>
                    </a:ext>
                  </a:extLst>
                </a:gridCol>
                <a:gridCol w="960120">
                  <a:extLst>
                    <a:ext uri="{9D8B030D-6E8A-4147-A177-3AD203B41FA5}">
                      <a16:colId xmlns:a16="http://schemas.microsoft.com/office/drawing/2014/main" val="20003"/>
                    </a:ext>
                  </a:extLst>
                </a:gridCol>
                <a:gridCol w="1051560">
                  <a:extLst>
                    <a:ext uri="{9D8B030D-6E8A-4147-A177-3AD203B41FA5}">
                      <a16:colId xmlns:a16="http://schemas.microsoft.com/office/drawing/2014/main" val="20004"/>
                    </a:ext>
                  </a:extLst>
                </a:gridCol>
              </a:tblGrid>
              <a:tr h="0">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Drop height</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006699"/>
                    </a:solidFill>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h (in)</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006699"/>
                    </a:solidFill>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v (m/s)</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006699"/>
                    </a:solidFill>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v (ft/s)</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006699"/>
                    </a:solidFill>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KE / m (J/kg)</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006699"/>
                    </a:solidFill>
                  </a:tcPr>
                </a:tc>
                <a:extLst>
                  <a:ext uri="{0D108BD9-81ED-4DB2-BD59-A6C34878D82A}">
                    <a16:rowId xmlns:a16="http://schemas.microsoft.com/office/drawing/2014/main" val="10000"/>
                  </a:ext>
                </a:extLst>
              </a:tr>
              <a:tr h="0">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0.50 m</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19.7</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3.13</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10.3</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4.9</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0">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0.75 m</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4F7FB"/>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29.5</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4F7FB"/>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3.84</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4F7FB"/>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12.6</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4F7FB"/>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7.4</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4F7FB"/>
                    </a:solidFill>
                  </a:tcPr>
                </a:tc>
                <a:extLst>
                  <a:ext uri="{0D108BD9-81ED-4DB2-BD59-A6C34878D82A}">
                    <a16:rowId xmlns:a16="http://schemas.microsoft.com/office/drawing/2014/main" val="10002"/>
                  </a:ext>
                </a:extLst>
              </a:tr>
              <a:tr h="0">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1.00 m</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39.4</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4.43</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14.5</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9.8</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0">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1.22 m</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4F7FB"/>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48.0</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4F7FB"/>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4.89</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4F7FB"/>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16.0</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4F7FB"/>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12.0</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4F7FB"/>
                    </a:solidFill>
                  </a:tcPr>
                </a:tc>
                <a:extLst>
                  <a:ext uri="{0D108BD9-81ED-4DB2-BD59-A6C34878D82A}">
                    <a16:rowId xmlns:a16="http://schemas.microsoft.com/office/drawing/2014/main" val="10004"/>
                  </a:ext>
                </a:extLst>
              </a:tr>
              <a:tr h="0">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1.50 m</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59.1</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5.42</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17.8</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14.7</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0">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1.80 m</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4F7FB"/>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70.9</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4F7FB"/>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5.94</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4F7FB"/>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19.5</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4F7FB"/>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17.7</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4F7FB"/>
                    </a:solidFill>
                  </a:tcPr>
                </a:tc>
                <a:extLst>
                  <a:ext uri="{0D108BD9-81ED-4DB2-BD59-A6C34878D82A}">
                    <a16:rowId xmlns:a16="http://schemas.microsoft.com/office/drawing/2014/main" val="10006"/>
                  </a:ext>
                </a:extLst>
              </a:tr>
            </a:tbl>
          </a:graphicData>
        </a:graphic>
      </p:graphicFrame>
      <p:sp>
        <p:nvSpPr>
          <p:cNvPr id="7" name="Text 4"/>
          <p:cNvSpPr txBox="1"/>
          <p:nvPr/>
        </p:nvSpPr>
        <p:spPr>
          <a:xfrm>
            <a:off x="502920" y="6263640"/>
            <a:ext cx="10241280" cy="411480"/>
          </a:xfrm>
          <a:prstGeom prst="rect">
            <a:avLst/>
          </a:prstGeom>
          <a:noFill/>
          <a:ln/>
        </p:spPr>
        <p:txBody>
          <a:bodyPr wrap="square" lIns="0" tIns="0" rIns="0" bIns="0" rtlCol="0" anchor="ctr"/>
          <a:lstStyle/>
          <a:p>
            <a:pPr marL="0" indent="0">
              <a:buNone/>
            </a:pPr>
            <a:r>
              <a:rPr lang="en-US" sz="1100" i="1" dirty="0">
                <a:solidFill>
                  <a:srgbClr val="555555"/>
                </a:solidFill>
                <a:latin typeface="Calibri" pitchFamily="34" charset="0"/>
                <a:ea typeface="Calibri" pitchFamily="34" charset="-122"/>
                <a:cs typeface="Calibri" pitchFamily="34" charset="-120"/>
              </a:rPr>
              <a:t>g = 9.81 m/s². Air drag is negligible for a phone over 1 to 2 m of fall (terminal velocity is tens of m/s).</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02920" y="274320"/>
            <a:ext cx="7863840" cy="685800"/>
          </a:xfrm>
          <a:prstGeom prst="rect">
            <a:avLst/>
          </a:prstGeom>
          <a:noFill/>
          <a:ln/>
        </p:spPr>
        <p:txBody>
          <a:bodyPr wrap="square" lIns="0" tIns="0" rIns="0" bIns="0" rtlCol="0" anchor="ctr"/>
          <a:lstStyle/>
          <a:p>
            <a:pPr marL="0" indent="0">
              <a:buNone/>
            </a:pPr>
            <a:r>
              <a:rPr lang="en-US" sz="2800" b="1" dirty="0">
                <a:solidFill>
                  <a:srgbClr val="006699"/>
                </a:solidFill>
                <a:latin typeface="Calibri" pitchFamily="34" charset="0"/>
                <a:ea typeface="Calibri" pitchFamily="34" charset="-122"/>
                <a:cs typeface="Calibri" pitchFamily="34" charset="-120"/>
              </a:rPr>
              <a:t>Spring-Mass Idealization with Initial Velocity</a:t>
            </a:r>
            <a:endParaRPr lang="en-US" sz="2800" dirty="0"/>
          </a:p>
        </p:txBody>
      </p:sp>
      <p:sp>
        <p:nvSpPr>
          <p:cNvPr id="3" name="Text 1"/>
          <p:cNvSpPr txBox="1"/>
          <p:nvPr/>
        </p:nvSpPr>
        <p:spPr>
          <a:xfrm>
            <a:off x="8778240" y="274320"/>
            <a:ext cx="2926080" cy="685800"/>
          </a:xfrm>
          <a:prstGeom prst="rect">
            <a:avLst/>
          </a:prstGeom>
          <a:noFill/>
          <a:ln/>
          <a:effectLst>
            <a:outerShdw blurRad="25400" dist="19050" dir="2700000" algn="bl" rotWithShape="0">
              <a:srgbClr val="888888">
                <a:alpha val="50000"/>
              </a:srgbClr>
            </a:outerShdw>
          </a:effectLst>
        </p:spPr>
        <p:txBody>
          <a:bodyPr wrap="square" lIns="0" tIns="0" rIns="0" bIns="0" rtlCol="0" anchor="ctr"/>
          <a:lstStyle/>
          <a:p>
            <a:pPr marL="0" indent="0" algn="r">
              <a:buNone/>
            </a:pPr>
            <a:r>
              <a:rPr lang="en-US" sz="2400" b="1" dirty="0">
                <a:solidFill>
                  <a:srgbClr val="003399"/>
                </a:solidFill>
                <a:latin typeface="Calibri" pitchFamily="34" charset="0"/>
                <a:ea typeface="Calibri" pitchFamily="34" charset="-122"/>
                <a:cs typeface="Calibri" pitchFamily="34" charset="-120"/>
              </a:rPr>
              <a:t>Vibrationdata</a:t>
            </a:r>
            <a:endParaRPr lang="en-US" sz="2400" dirty="0"/>
          </a:p>
        </p:txBody>
      </p:sp>
      <p:sp>
        <p:nvSpPr>
          <p:cNvPr id="4" name="Text 2"/>
          <p:cNvSpPr txBox="1"/>
          <p:nvPr/>
        </p:nvSpPr>
        <p:spPr>
          <a:xfrm>
            <a:off x="10972800" y="6263640"/>
            <a:ext cx="731520" cy="365760"/>
          </a:xfrm>
          <a:prstGeom prst="rect">
            <a:avLst/>
          </a:prstGeom>
          <a:noFill/>
          <a:ln/>
        </p:spPr>
        <p:txBody>
          <a:bodyPr wrap="square" lIns="0" tIns="0" rIns="0" bIns="0" rtlCol="0" anchor="ctr"/>
          <a:lstStyle/>
          <a:p>
            <a:pPr marL="0" indent="0" algn="r">
              <a:buNone/>
            </a:pPr>
            <a:r>
              <a:rPr lang="en-US" sz="1400" dirty="0">
                <a:solidFill>
                  <a:srgbClr val="222222"/>
                </a:solidFill>
                <a:latin typeface="Calibri" pitchFamily="34" charset="0"/>
                <a:ea typeface="Calibri" pitchFamily="34" charset="-122"/>
                <a:cs typeface="Calibri" pitchFamily="34" charset="-120"/>
              </a:rPr>
              <a:t>4</a:t>
            </a:r>
            <a:endParaRPr lang="en-US" sz="1400" dirty="0"/>
          </a:p>
        </p:txBody>
      </p:sp>
      <p:sp>
        <p:nvSpPr>
          <p:cNvPr id="5" name="Text 3"/>
          <p:cNvSpPr txBox="1"/>
          <p:nvPr/>
        </p:nvSpPr>
        <p:spPr>
          <a:xfrm>
            <a:off x="487680" y="1353312"/>
            <a:ext cx="6949440" cy="4754880"/>
          </a:xfrm>
          <a:prstGeom prst="rect">
            <a:avLst/>
          </a:prstGeom>
          <a:noFill/>
          <a:ln/>
        </p:spPr>
        <p:txBody>
          <a:bodyPr wrap="square" lIns="25400" tIns="25400" rIns="25400" bIns="25400" rtlCol="0" anchor="t"/>
          <a:lstStyle/>
          <a:p>
            <a:pPr marL="228600" indent="-228600">
              <a:spcAft>
                <a:spcPts val="800"/>
              </a:spcAft>
              <a:buClr>
                <a:srgbClr val="006699"/>
              </a:buClr>
              <a:buSzPct val="80000"/>
              <a:buChar char="•"/>
            </a:pPr>
            <a:r>
              <a:rPr lang="en-US" sz="1500" dirty="0">
                <a:solidFill>
                  <a:srgbClr val="222222"/>
                </a:solidFill>
                <a:latin typeface="Calibri" pitchFamily="34" charset="0"/>
                <a:ea typeface="Calibri" pitchFamily="34" charset="-122"/>
                <a:cs typeface="Calibri" pitchFamily="34" charset="-120"/>
              </a:rPr>
              <a:t>Model the device as mass m on a contact spring k, released with initial velocity v₀ and zero initial displacement</a:t>
            </a:r>
            <a:endParaRPr lang="en-US" sz="1500" dirty="0"/>
          </a:p>
          <a:p>
            <a:pPr marL="228600" indent="-228600">
              <a:spcAft>
                <a:spcPts val="800"/>
              </a:spcAft>
              <a:buClr>
                <a:srgbClr val="006699"/>
              </a:buClr>
              <a:buSzPct val="80000"/>
              <a:buChar char="•"/>
            </a:pPr>
            <a:r>
              <a:rPr lang="en-US" sz="1500" dirty="0">
                <a:solidFill>
                  <a:srgbClr val="222222"/>
                </a:solidFill>
                <a:latin typeface="Calibri" pitchFamily="34" charset="0"/>
                <a:ea typeface="Calibri" pitchFamily="34" charset="-122"/>
                <a:cs typeface="Calibri" pitchFamily="34" charset="-120"/>
              </a:rPr>
              <a:t>Response:   x(t) = (v₀ / ωₙ) sin(ωₙ t),   with ωₙ = √(k / m)</a:t>
            </a:r>
            <a:endParaRPr lang="en-US" sz="1500" dirty="0"/>
          </a:p>
          <a:p>
            <a:pPr marL="228600" indent="-228600">
              <a:spcAft>
                <a:spcPts val="800"/>
              </a:spcAft>
              <a:buClr>
                <a:srgbClr val="006699"/>
              </a:buClr>
              <a:buSzPct val="80000"/>
              <a:buChar char="•"/>
            </a:pPr>
            <a:r>
              <a:rPr lang="en-US" sz="1500" dirty="0">
                <a:solidFill>
                  <a:srgbClr val="222222"/>
                </a:solidFill>
                <a:latin typeface="Calibri" pitchFamily="34" charset="0"/>
                <a:ea typeface="Calibri" pitchFamily="34" charset="-122"/>
                <a:cs typeface="Calibri" pitchFamily="34" charset="-120"/>
              </a:rPr>
              <a:t>Peak displacement   xₘₐₓ = v₀ / ωₙ</a:t>
            </a:r>
            <a:endParaRPr lang="en-US" sz="1500" dirty="0"/>
          </a:p>
          <a:p>
            <a:pPr marL="228600" indent="-228600">
              <a:spcAft>
                <a:spcPts val="800"/>
              </a:spcAft>
              <a:buClr>
                <a:srgbClr val="006699"/>
              </a:buClr>
              <a:buSzPct val="80000"/>
              <a:buChar char="•"/>
            </a:pPr>
            <a:r>
              <a:rPr lang="en-US" sz="1500" dirty="0">
                <a:solidFill>
                  <a:srgbClr val="222222"/>
                </a:solidFill>
                <a:latin typeface="Calibri" pitchFamily="34" charset="0"/>
                <a:ea typeface="Calibri" pitchFamily="34" charset="-122"/>
                <a:cs typeface="Calibri" pitchFamily="34" charset="-120"/>
              </a:rPr>
              <a:t>Peak acceleration   aₘₐₓ = v₀ ωₙ</a:t>
            </a:r>
            <a:endParaRPr lang="en-US" sz="1500" dirty="0"/>
          </a:p>
          <a:p>
            <a:pPr marL="228600" indent="-228600">
              <a:spcAft>
                <a:spcPts val="800"/>
              </a:spcAft>
              <a:buClr>
                <a:srgbClr val="006699"/>
              </a:buClr>
              <a:buSzPct val="80000"/>
              <a:buChar char="•"/>
            </a:pPr>
            <a:r>
              <a:rPr lang="en-US" sz="1500" dirty="0">
                <a:solidFill>
                  <a:srgbClr val="222222"/>
                </a:solidFill>
                <a:latin typeface="Calibri" pitchFamily="34" charset="0"/>
                <a:ea typeface="Calibri" pitchFamily="34" charset="-122"/>
                <a:cs typeface="Calibri" pitchFamily="34" charset="-120"/>
              </a:rPr>
              <a:t>Peak contact force   Fₘₐₓ = v₀ √(k m)</a:t>
            </a:r>
            <a:endParaRPr lang="en-US" sz="1500" dirty="0"/>
          </a:p>
          <a:p>
            <a:pPr marL="228600" indent="-228600">
              <a:spcAft>
                <a:spcPts val="800"/>
              </a:spcAft>
              <a:buClr>
                <a:srgbClr val="006699"/>
              </a:buClr>
              <a:buSzPct val="80000"/>
              <a:buChar char="•"/>
            </a:pPr>
            <a:r>
              <a:rPr lang="en-US" sz="1500" dirty="0">
                <a:solidFill>
                  <a:srgbClr val="222222"/>
                </a:solidFill>
                <a:latin typeface="Calibri" pitchFamily="34" charset="0"/>
                <a:ea typeface="Calibri" pitchFamily="34" charset="-122"/>
                <a:cs typeface="Calibri" pitchFamily="34" charset="-120"/>
              </a:rPr>
              <a:t>Time to peak = one quarter period = π / (2 ωₙ); contact ends at a half period if there is no energy loss</a:t>
            </a:r>
            <a:endParaRPr lang="en-US" sz="1500" dirty="0"/>
          </a:p>
          <a:p>
            <a:pPr marL="228600" indent="-228600">
              <a:spcAft>
                <a:spcPts val="800"/>
              </a:spcAft>
              <a:buClr>
                <a:srgbClr val="006699"/>
              </a:buClr>
              <a:buSzPct val="80000"/>
              <a:buChar char="•"/>
            </a:pPr>
            <a:r>
              <a:rPr lang="en-US" sz="1500" dirty="0">
                <a:solidFill>
                  <a:srgbClr val="222222"/>
                </a:solidFill>
                <a:latin typeface="Calibri" pitchFamily="34" charset="0"/>
                <a:ea typeface="Calibri" pitchFamily="34" charset="-122"/>
                <a:cs typeface="Calibri" pitchFamily="34" charset="-120"/>
              </a:rPr>
              <a:t>The spring k is the contact stiffness, which depends on orientation: face contact is much stiffer than a corner</a:t>
            </a:r>
            <a:endParaRPr lang="en-US" sz="1500" dirty="0"/>
          </a:p>
        </p:txBody>
      </p:sp>
      <p:sp>
        <p:nvSpPr>
          <p:cNvPr id="6" name="Shape 4"/>
          <p:cNvSpPr/>
          <p:nvPr/>
        </p:nvSpPr>
        <p:spPr>
          <a:xfrm>
            <a:off x="7772400" y="1280160"/>
            <a:ext cx="3931920" cy="2743200"/>
          </a:xfrm>
          <a:prstGeom prst="roundRect">
            <a:avLst>
              <a:gd name="adj" fmla="val 2667"/>
            </a:avLst>
          </a:prstGeom>
          <a:solidFill>
            <a:srgbClr val="EDF3FA"/>
          </a:solidFill>
          <a:ln w="9525">
            <a:solidFill>
              <a:srgbClr val="C9D8EA"/>
            </a:solidFill>
            <a:prstDash val="solid"/>
          </a:ln>
        </p:spPr>
        <p:txBody>
          <a:bodyPr/>
          <a:lstStyle/>
          <a:p>
            <a:endParaRPr lang="en-US"/>
          </a:p>
        </p:txBody>
      </p:sp>
      <p:sp>
        <p:nvSpPr>
          <p:cNvPr id="7" name="Text 5"/>
          <p:cNvSpPr txBox="1"/>
          <p:nvPr/>
        </p:nvSpPr>
        <p:spPr>
          <a:xfrm>
            <a:off x="7909560" y="1353312"/>
            <a:ext cx="3657600" cy="320040"/>
          </a:xfrm>
          <a:prstGeom prst="rect">
            <a:avLst/>
          </a:prstGeom>
          <a:noFill/>
          <a:ln/>
        </p:spPr>
        <p:txBody>
          <a:bodyPr wrap="square" lIns="0" tIns="0" rIns="0" bIns="0" rtlCol="0" anchor="ctr"/>
          <a:lstStyle/>
          <a:p>
            <a:pPr marL="0" indent="0">
              <a:buNone/>
            </a:pPr>
            <a:r>
              <a:rPr lang="en-US" sz="1400" b="1" dirty="0">
                <a:solidFill>
                  <a:srgbClr val="1B5FA8"/>
                </a:solidFill>
                <a:latin typeface="Calibri" pitchFamily="34" charset="0"/>
                <a:ea typeface="Calibri" pitchFamily="34" charset="-122"/>
                <a:cs typeface="Calibri" pitchFamily="34" charset="-120"/>
              </a:rPr>
              <a:t>Worked example: 1.0 m drop</a:t>
            </a:r>
            <a:endParaRPr lang="en-US" sz="1400" dirty="0"/>
          </a:p>
        </p:txBody>
      </p:sp>
      <p:sp>
        <p:nvSpPr>
          <p:cNvPr id="8" name="Text 6"/>
          <p:cNvSpPr txBox="1"/>
          <p:nvPr/>
        </p:nvSpPr>
        <p:spPr>
          <a:xfrm>
            <a:off x="7909560" y="1691640"/>
            <a:ext cx="3657600" cy="2240280"/>
          </a:xfrm>
          <a:prstGeom prst="rect">
            <a:avLst/>
          </a:prstGeom>
          <a:noFill/>
          <a:ln/>
        </p:spPr>
        <p:txBody>
          <a:bodyPr wrap="square" lIns="0" tIns="0" rIns="0" bIns="0" rtlCol="0" anchor="t"/>
          <a:lstStyle/>
          <a:p>
            <a:pPr marL="0" indent="0">
              <a:buNone/>
            </a:pPr>
            <a:r>
              <a:rPr lang="en-US" sz="1300" dirty="0">
                <a:solidFill>
                  <a:srgbClr val="222222"/>
                </a:solidFill>
                <a:latin typeface="Calibri" pitchFamily="34" charset="0"/>
                <a:ea typeface="Calibri" pitchFamily="34" charset="-122"/>
                <a:cs typeface="Calibri" pitchFamily="34" charset="-120"/>
              </a:rPr>
              <a:t>v₀ = 4.43 m/s</a:t>
            </a:r>
            <a:endParaRPr lang="en-US" sz="1300" dirty="0"/>
          </a:p>
          <a:p>
            <a:pPr marL="0" indent="0">
              <a:buNone/>
            </a:pPr>
            <a:r>
              <a:rPr lang="en-US" sz="1300" dirty="0">
                <a:solidFill>
                  <a:srgbClr val="222222"/>
                </a:solidFill>
                <a:latin typeface="Calibri" pitchFamily="34" charset="0"/>
                <a:ea typeface="Calibri" pitchFamily="34" charset="-122"/>
                <a:cs typeface="Calibri" pitchFamily="34" charset="-120"/>
              </a:rPr>
              <a:t>Assume contact mode fₙ = 500 Hz, so ωₙ = 3142 rad/s</a:t>
            </a:r>
            <a:endParaRPr lang="en-US" sz="1300" dirty="0"/>
          </a:p>
          <a:p>
            <a:pPr marL="0" indent="0">
              <a:buNone/>
            </a:pPr>
            <a:endParaRPr lang="en-US" sz="1300" dirty="0"/>
          </a:p>
          <a:p>
            <a:pPr marL="0" indent="0">
              <a:buNone/>
            </a:pPr>
            <a:r>
              <a:rPr lang="en-US" sz="1300" dirty="0">
                <a:solidFill>
                  <a:srgbClr val="222222"/>
                </a:solidFill>
                <a:latin typeface="Calibri" pitchFamily="34" charset="0"/>
                <a:ea typeface="Calibri" pitchFamily="34" charset="-122"/>
                <a:cs typeface="Calibri" pitchFamily="34" charset="-120"/>
              </a:rPr>
              <a:t>xₘₐₓ = 4.43 / 3142 = 1.41 mm</a:t>
            </a:r>
            <a:endParaRPr lang="en-US" sz="1300" dirty="0"/>
          </a:p>
          <a:p>
            <a:pPr marL="0" indent="0">
              <a:buNone/>
            </a:pPr>
            <a:r>
              <a:rPr lang="en-US" sz="1300" dirty="0">
                <a:solidFill>
                  <a:srgbClr val="222222"/>
                </a:solidFill>
                <a:latin typeface="Calibri" pitchFamily="34" charset="0"/>
                <a:ea typeface="Calibri" pitchFamily="34" charset="-122"/>
                <a:cs typeface="Calibri" pitchFamily="34" charset="-120"/>
              </a:rPr>
              <a:t>aₘₐₓ = 4.43 × 3142 = 13,900 m/s² ≈ 1420 G</a:t>
            </a:r>
            <a:endParaRPr lang="en-US" sz="1300" dirty="0"/>
          </a:p>
          <a:p>
            <a:pPr marL="0" indent="0">
              <a:buNone/>
            </a:pPr>
            <a:r>
              <a:rPr lang="en-US" sz="1300" dirty="0">
                <a:solidFill>
                  <a:srgbClr val="222222"/>
                </a:solidFill>
                <a:latin typeface="Calibri" pitchFamily="34" charset="0"/>
                <a:ea typeface="Calibri" pitchFamily="34" charset="-122"/>
                <a:cs typeface="Calibri" pitchFamily="34" charset="-120"/>
              </a:rPr>
              <a:t>Time to peak = 0.5 ms</a:t>
            </a:r>
            <a:endParaRPr lang="en-US" sz="1300" dirty="0"/>
          </a:p>
        </p:txBody>
      </p:sp>
      <p:sp>
        <p:nvSpPr>
          <p:cNvPr id="9" name="Shape 7"/>
          <p:cNvSpPr/>
          <p:nvPr/>
        </p:nvSpPr>
        <p:spPr>
          <a:xfrm>
            <a:off x="7772400" y="4251960"/>
            <a:ext cx="3931920" cy="1691640"/>
          </a:xfrm>
          <a:prstGeom prst="roundRect">
            <a:avLst>
              <a:gd name="adj" fmla="val 4324"/>
            </a:avLst>
          </a:prstGeom>
          <a:solidFill>
            <a:srgbClr val="EDF3FA"/>
          </a:solidFill>
          <a:ln w="9525">
            <a:solidFill>
              <a:srgbClr val="C9D8EA"/>
            </a:solidFill>
            <a:prstDash val="solid"/>
          </a:ln>
        </p:spPr>
        <p:txBody>
          <a:bodyPr/>
          <a:lstStyle/>
          <a:p>
            <a:endParaRPr lang="en-US"/>
          </a:p>
        </p:txBody>
      </p:sp>
      <p:sp>
        <p:nvSpPr>
          <p:cNvPr id="10" name="Text 8"/>
          <p:cNvSpPr txBox="1"/>
          <p:nvPr/>
        </p:nvSpPr>
        <p:spPr>
          <a:xfrm>
            <a:off x="7909560" y="4325112"/>
            <a:ext cx="3657600" cy="320040"/>
          </a:xfrm>
          <a:prstGeom prst="rect">
            <a:avLst/>
          </a:prstGeom>
          <a:noFill/>
          <a:ln/>
        </p:spPr>
        <p:txBody>
          <a:bodyPr wrap="square" lIns="0" tIns="0" rIns="0" bIns="0" rtlCol="0" anchor="ctr"/>
          <a:lstStyle/>
          <a:p>
            <a:pPr marL="0" indent="0">
              <a:buNone/>
            </a:pPr>
            <a:r>
              <a:rPr lang="en-US" sz="1400" b="1" dirty="0">
                <a:solidFill>
                  <a:srgbClr val="1B5FA8"/>
                </a:solidFill>
                <a:latin typeface="Calibri" pitchFamily="34" charset="0"/>
                <a:ea typeface="Calibri" pitchFamily="34" charset="-122"/>
                <a:cs typeface="Calibri" pitchFamily="34" charset="-120"/>
              </a:rPr>
              <a:t>Oversimplification</a:t>
            </a:r>
            <a:endParaRPr lang="en-US" sz="1400" dirty="0"/>
          </a:p>
        </p:txBody>
      </p:sp>
      <p:sp>
        <p:nvSpPr>
          <p:cNvPr id="11" name="Text 9"/>
          <p:cNvSpPr txBox="1"/>
          <p:nvPr/>
        </p:nvSpPr>
        <p:spPr>
          <a:xfrm>
            <a:off x="7909560" y="4663440"/>
            <a:ext cx="3657600" cy="1188720"/>
          </a:xfrm>
          <a:prstGeom prst="rect">
            <a:avLst/>
          </a:prstGeom>
          <a:noFill/>
          <a:ln/>
        </p:spPr>
        <p:txBody>
          <a:bodyPr wrap="square" lIns="0" tIns="0" rIns="0" bIns="0" rtlCol="0" anchor="t"/>
          <a:lstStyle/>
          <a:p>
            <a:pPr marL="0" indent="0">
              <a:buNone/>
            </a:pPr>
            <a:r>
              <a:rPr lang="en-US" sz="1200" dirty="0">
                <a:solidFill>
                  <a:srgbClr val="222222"/>
                </a:solidFill>
                <a:latin typeface="Calibri" pitchFamily="34" charset="0"/>
                <a:ea typeface="Calibri" pitchFamily="34" charset="-122"/>
                <a:cs typeface="Calibri" pitchFamily="34" charset="-120"/>
              </a:rPr>
              <a:t>Plastic deformation, rate-dependent contact stiffness, rotation of the body, and multiple impacts are all outside this linear model. It gives scaling, not a design number.</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02920" y="274320"/>
            <a:ext cx="7863840" cy="685800"/>
          </a:xfrm>
          <a:prstGeom prst="rect">
            <a:avLst/>
          </a:prstGeom>
          <a:noFill/>
          <a:ln/>
        </p:spPr>
        <p:txBody>
          <a:bodyPr wrap="square" lIns="0" tIns="0" rIns="0" bIns="0" rtlCol="0" anchor="ctr"/>
          <a:lstStyle/>
          <a:p>
            <a:pPr marL="0" indent="0">
              <a:buNone/>
            </a:pPr>
            <a:r>
              <a:rPr lang="en-US" sz="2800" b="1" dirty="0">
                <a:solidFill>
                  <a:srgbClr val="006699"/>
                </a:solidFill>
                <a:latin typeface="Calibri" pitchFamily="34" charset="0"/>
                <a:ea typeface="Calibri" pitchFamily="34" charset="-122"/>
                <a:cs typeface="Calibri" pitchFamily="34" charset="-120"/>
              </a:rPr>
              <a:t>Impact Pulse, Velocity Change and Restitution</a:t>
            </a:r>
            <a:endParaRPr lang="en-US" sz="2800" dirty="0"/>
          </a:p>
        </p:txBody>
      </p:sp>
      <p:sp>
        <p:nvSpPr>
          <p:cNvPr id="3" name="Text 1"/>
          <p:cNvSpPr txBox="1"/>
          <p:nvPr/>
        </p:nvSpPr>
        <p:spPr>
          <a:xfrm>
            <a:off x="8778240" y="274320"/>
            <a:ext cx="2926080" cy="685800"/>
          </a:xfrm>
          <a:prstGeom prst="rect">
            <a:avLst/>
          </a:prstGeom>
          <a:noFill/>
          <a:ln/>
          <a:effectLst>
            <a:outerShdw blurRad="25400" dist="19050" dir="2700000" algn="bl" rotWithShape="0">
              <a:srgbClr val="888888">
                <a:alpha val="50000"/>
              </a:srgbClr>
            </a:outerShdw>
          </a:effectLst>
        </p:spPr>
        <p:txBody>
          <a:bodyPr wrap="square" lIns="0" tIns="0" rIns="0" bIns="0" rtlCol="0" anchor="ctr"/>
          <a:lstStyle/>
          <a:p>
            <a:pPr marL="0" indent="0" algn="r">
              <a:buNone/>
            </a:pPr>
            <a:r>
              <a:rPr lang="en-US" sz="2400" b="1" dirty="0">
                <a:solidFill>
                  <a:srgbClr val="003399"/>
                </a:solidFill>
                <a:latin typeface="Calibri" pitchFamily="34" charset="0"/>
                <a:ea typeface="Calibri" pitchFamily="34" charset="-122"/>
                <a:cs typeface="Calibri" pitchFamily="34" charset="-120"/>
              </a:rPr>
              <a:t>Vibrationdata</a:t>
            </a:r>
            <a:endParaRPr lang="en-US" sz="2400" dirty="0"/>
          </a:p>
        </p:txBody>
      </p:sp>
      <p:sp>
        <p:nvSpPr>
          <p:cNvPr id="4" name="Text 2"/>
          <p:cNvSpPr txBox="1"/>
          <p:nvPr/>
        </p:nvSpPr>
        <p:spPr>
          <a:xfrm>
            <a:off x="10972800" y="6263640"/>
            <a:ext cx="731520" cy="365760"/>
          </a:xfrm>
          <a:prstGeom prst="rect">
            <a:avLst/>
          </a:prstGeom>
          <a:noFill/>
          <a:ln/>
        </p:spPr>
        <p:txBody>
          <a:bodyPr wrap="square" lIns="0" tIns="0" rIns="0" bIns="0" rtlCol="0" anchor="ctr"/>
          <a:lstStyle/>
          <a:p>
            <a:pPr marL="0" indent="0" algn="r">
              <a:buNone/>
            </a:pPr>
            <a:r>
              <a:rPr lang="en-US" sz="1400" dirty="0">
                <a:solidFill>
                  <a:srgbClr val="222222"/>
                </a:solidFill>
                <a:latin typeface="Calibri" pitchFamily="34" charset="0"/>
                <a:ea typeface="Calibri" pitchFamily="34" charset="-122"/>
                <a:cs typeface="Calibri" pitchFamily="34" charset="-120"/>
              </a:rPr>
              <a:t>5</a:t>
            </a:r>
            <a:endParaRPr lang="en-US" sz="1400" dirty="0"/>
          </a:p>
        </p:txBody>
      </p:sp>
      <p:sp>
        <p:nvSpPr>
          <p:cNvPr id="5" name="Text 3"/>
          <p:cNvSpPr txBox="1"/>
          <p:nvPr/>
        </p:nvSpPr>
        <p:spPr>
          <a:xfrm>
            <a:off x="502920" y="1234440"/>
            <a:ext cx="6217920" cy="4754880"/>
          </a:xfrm>
          <a:prstGeom prst="rect">
            <a:avLst/>
          </a:prstGeom>
          <a:noFill/>
          <a:ln/>
        </p:spPr>
        <p:txBody>
          <a:bodyPr wrap="square" lIns="25400" tIns="25400" rIns="25400" bIns="25400" rtlCol="0" anchor="t"/>
          <a:lstStyle/>
          <a:p>
            <a:pPr marL="228600" indent="-228600">
              <a:spcAft>
                <a:spcPts val="800"/>
              </a:spcAft>
              <a:buClr>
                <a:srgbClr val="006699"/>
              </a:buClr>
              <a:buSzPct val="80000"/>
              <a:buChar char="•"/>
            </a:pPr>
            <a:r>
              <a:rPr lang="en-US" sz="1600" dirty="0">
                <a:solidFill>
                  <a:srgbClr val="222222"/>
                </a:solidFill>
                <a:latin typeface="Calibri" pitchFamily="34" charset="0"/>
                <a:ea typeface="Calibri" pitchFamily="34" charset="-122"/>
                <a:cs typeface="Calibri" pitchFamily="34" charset="-120"/>
              </a:rPr>
              <a:t>The impact pulse is often approximated as a half-sine of peak acceleration A and duration τ</a:t>
            </a:r>
            <a:endParaRPr lang="en-US" sz="1600" dirty="0"/>
          </a:p>
          <a:p>
            <a:pPr marL="228600" indent="-228600">
              <a:spcAft>
                <a:spcPts val="800"/>
              </a:spcAft>
              <a:buClr>
                <a:srgbClr val="006699"/>
              </a:buClr>
              <a:buSzPct val="80000"/>
              <a:buChar char="•"/>
            </a:pPr>
            <a:r>
              <a:rPr lang="en-US" sz="1600" dirty="0">
                <a:solidFill>
                  <a:srgbClr val="222222"/>
                </a:solidFill>
                <a:latin typeface="Calibri" pitchFamily="34" charset="0"/>
                <a:ea typeface="Calibri" pitchFamily="34" charset="-122"/>
                <a:cs typeface="Calibri" pitchFamily="34" charset="-120"/>
              </a:rPr>
              <a:t>Velocity change through the pulse:   Δv = 2 A τ / π</a:t>
            </a:r>
            <a:endParaRPr lang="en-US" sz="1600" dirty="0"/>
          </a:p>
          <a:p>
            <a:pPr marL="228600" indent="-228600">
              <a:spcAft>
                <a:spcPts val="800"/>
              </a:spcAft>
              <a:buClr>
                <a:srgbClr val="006699"/>
              </a:buClr>
              <a:buSzPct val="80000"/>
              <a:buChar char="•"/>
            </a:pPr>
            <a:r>
              <a:rPr lang="en-US" sz="1600" dirty="0">
                <a:solidFill>
                  <a:srgbClr val="222222"/>
                </a:solidFill>
                <a:latin typeface="Calibri" pitchFamily="34" charset="0"/>
                <a:ea typeface="Calibri" pitchFamily="34" charset="-122"/>
                <a:cs typeface="Calibri" pitchFamily="34" charset="-120"/>
              </a:rPr>
              <a:t>With coefficient of restitution e, the total velocity change is   Δv = (1 + e) v₀</a:t>
            </a:r>
            <a:endParaRPr lang="en-US" sz="1600" dirty="0"/>
          </a:p>
          <a:p>
            <a:pPr marL="228600" indent="-228600">
              <a:spcAft>
                <a:spcPts val="800"/>
              </a:spcAft>
              <a:buClr>
                <a:srgbClr val="006699"/>
              </a:buClr>
              <a:buSzPct val="80000"/>
              <a:buChar char="•"/>
            </a:pPr>
            <a:r>
              <a:rPr lang="en-US" sz="1600" dirty="0">
                <a:solidFill>
                  <a:srgbClr val="222222"/>
                </a:solidFill>
                <a:latin typeface="Calibri" pitchFamily="34" charset="0"/>
                <a:ea typeface="Calibri" pitchFamily="34" charset="-122"/>
                <a:cs typeface="Calibri" pitchFamily="34" charset="-120"/>
              </a:rPr>
              <a:t>e ≈ 0 for a dead, plastic landing; e ≈ 0.5 is typical for a phone on concrete; e → 1 for an elastic bounce</a:t>
            </a:r>
            <a:endParaRPr lang="en-US" sz="1600" dirty="0"/>
          </a:p>
          <a:p>
            <a:pPr marL="228600" indent="-228600">
              <a:spcAft>
                <a:spcPts val="800"/>
              </a:spcAft>
              <a:buClr>
                <a:srgbClr val="006699"/>
              </a:buClr>
              <a:buSzPct val="80000"/>
              <a:buChar char="•"/>
            </a:pPr>
            <a:r>
              <a:rPr lang="en-US" sz="1600" dirty="0">
                <a:solidFill>
                  <a:srgbClr val="222222"/>
                </a:solidFill>
                <a:latin typeface="Calibri" pitchFamily="34" charset="0"/>
                <a:ea typeface="Calibri" pitchFamily="34" charset="-122"/>
                <a:cs typeface="Calibri" pitchFamily="34" charset="-120"/>
              </a:rPr>
              <a:t>For a fixed drop height, a shorter contact time must mean a higher peak G: the area under the pulse is set by Δv</a:t>
            </a:r>
            <a:endParaRPr lang="en-US" sz="1600" dirty="0"/>
          </a:p>
          <a:p>
            <a:pPr marL="228600" indent="-228600">
              <a:spcAft>
                <a:spcPts val="800"/>
              </a:spcAft>
              <a:buClr>
                <a:srgbClr val="006699"/>
              </a:buClr>
              <a:buSzPct val="80000"/>
              <a:buChar char="•"/>
            </a:pPr>
            <a:r>
              <a:rPr lang="en-US" sz="1600" dirty="0">
                <a:solidFill>
                  <a:srgbClr val="222222"/>
                </a:solidFill>
                <a:latin typeface="Calibri" pitchFamily="34" charset="0"/>
                <a:ea typeface="Calibri" pitchFamily="34" charset="-122"/>
                <a:cs typeface="Calibri" pitchFamily="34" charset="-120"/>
              </a:rPr>
              <a:t>Corner and edge landings usually have a lower e than face landings because local crushing absorbs energy</a:t>
            </a:r>
            <a:endParaRPr lang="en-US" sz="1600" dirty="0"/>
          </a:p>
        </p:txBody>
      </p:sp>
      <p:graphicFrame>
        <p:nvGraphicFramePr>
          <p:cNvPr id="6" name="Table 0"/>
          <p:cNvGraphicFramePr>
            <a:graphicFrameLocks noGrp="1"/>
          </p:cNvGraphicFramePr>
          <p:nvPr>
            <p:extLst>
              <p:ext uri="{D42A27DB-BD31-4B8C-83A1-F6EECF244321}">
                <p14:modId xmlns:p14="http://schemas.microsoft.com/office/powerpoint/2010/main" val="588059205"/>
              </p:ext>
            </p:extLst>
          </p:nvPr>
        </p:nvGraphicFramePr>
        <p:xfrm>
          <a:off x="7040880" y="1325880"/>
          <a:ext cx="2401503" cy="2026920"/>
        </p:xfrm>
        <a:graphic>
          <a:graphicData uri="http://schemas.openxmlformats.org/drawingml/2006/table">
            <a:tbl>
              <a:tblPr/>
              <a:tblGrid>
                <a:gridCol w="928838">
                  <a:extLst>
                    <a:ext uri="{9D8B030D-6E8A-4147-A177-3AD203B41FA5}">
                      <a16:colId xmlns:a16="http://schemas.microsoft.com/office/drawing/2014/main" val="20000"/>
                    </a:ext>
                  </a:extLst>
                </a:gridCol>
                <a:gridCol w="1472665">
                  <a:extLst>
                    <a:ext uri="{9D8B030D-6E8A-4147-A177-3AD203B41FA5}">
                      <a16:colId xmlns:a16="http://schemas.microsoft.com/office/drawing/2014/main" val="20001"/>
                    </a:ext>
                  </a:extLst>
                </a:gridCol>
              </a:tblGrid>
              <a:tr h="0">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Duration τ</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006699"/>
                    </a:solidFill>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Peak A (G)</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006699"/>
                    </a:solidFill>
                  </a:tcPr>
                </a:tc>
                <a:extLst>
                  <a:ext uri="{0D108BD9-81ED-4DB2-BD59-A6C34878D82A}">
                    <a16:rowId xmlns:a16="http://schemas.microsoft.com/office/drawing/2014/main" val="10000"/>
                  </a:ext>
                </a:extLst>
              </a:tr>
              <a:tr h="0">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0.25 ms</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4,260</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0">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0.5 ms</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4F7FB"/>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2,130</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4F7FB"/>
                    </a:solidFill>
                  </a:tcPr>
                </a:tc>
                <a:extLst>
                  <a:ext uri="{0D108BD9-81ED-4DB2-BD59-A6C34878D82A}">
                    <a16:rowId xmlns:a16="http://schemas.microsoft.com/office/drawing/2014/main" val="10002"/>
                  </a:ext>
                </a:extLst>
              </a:tr>
              <a:tr h="0">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1.0 ms</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1,065</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0">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2.0 ms</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4F7FB"/>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532</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4F7FB"/>
                    </a:solidFill>
                  </a:tcPr>
                </a:tc>
                <a:extLst>
                  <a:ext uri="{0D108BD9-81ED-4DB2-BD59-A6C34878D82A}">
                    <a16:rowId xmlns:a16="http://schemas.microsoft.com/office/drawing/2014/main" val="10004"/>
                  </a:ext>
                </a:extLst>
              </a:tr>
              <a:tr h="0">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5.0 ms</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213</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0">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10 ms</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4F7FB"/>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106</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4F7FB"/>
                    </a:solidFill>
                  </a:tcPr>
                </a:tc>
                <a:extLst>
                  <a:ext uri="{0D108BD9-81ED-4DB2-BD59-A6C34878D82A}">
                    <a16:rowId xmlns:a16="http://schemas.microsoft.com/office/drawing/2014/main" val="10006"/>
                  </a:ext>
                </a:extLst>
              </a:tr>
            </a:tbl>
          </a:graphicData>
        </a:graphic>
      </p:graphicFrame>
      <p:sp>
        <p:nvSpPr>
          <p:cNvPr id="7" name="Text 4"/>
          <p:cNvSpPr txBox="1"/>
          <p:nvPr/>
        </p:nvSpPr>
        <p:spPr>
          <a:xfrm>
            <a:off x="7040880" y="4434840"/>
            <a:ext cx="4663440" cy="365760"/>
          </a:xfrm>
          <a:prstGeom prst="rect">
            <a:avLst/>
          </a:prstGeom>
          <a:noFill/>
          <a:ln/>
        </p:spPr>
        <p:txBody>
          <a:bodyPr wrap="square" lIns="0" tIns="0" rIns="0" bIns="0" rtlCol="0" anchor="ctr"/>
          <a:lstStyle/>
          <a:p>
            <a:pPr marL="0" indent="0">
              <a:buNone/>
            </a:pPr>
            <a:r>
              <a:rPr lang="en-US" sz="1300" i="1" dirty="0">
                <a:solidFill>
                  <a:srgbClr val="555555"/>
                </a:solidFill>
                <a:latin typeface="Calibri" pitchFamily="34" charset="0"/>
                <a:ea typeface="Calibri" pitchFamily="34" charset="-122"/>
                <a:cs typeface="Calibri" pitchFamily="34" charset="-120"/>
              </a:rPr>
              <a:t>Half-sine peak for a 1.0 m drop, e = 0.5, Δv = 6.65 m/s</a:t>
            </a:r>
            <a:endParaRPr lang="en-US" sz="1300" dirty="0"/>
          </a:p>
        </p:txBody>
      </p:sp>
      <p:sp>
        <p:nvSpPr>
          <p:cNvPr id="8" name="Text 5"/>
          <p:cNvSpPr txBox="1"/>
          <p:nvPr/>
        </p:nvSpPr>
        <p:spPr>
          <a:xfrm>
            <a:off x="502920" y="6263640"/>
            <a:ext cx="10241280" cy="411480"/>
          </a:xfrm>
          <a:prstGeom prst="rect">
            <a:avLst/>
          </a:prstGeom>
          <a:noFill/>
          <a:ln/>
        </p:spPr>
        <p:txBody>
          <a:bodyPr wrap="square" lIns="0" tIns="0" rIns="0" bIns="0" rtlCol="0" anchor="ctr"/>
          <a:lstStyle/>
          <a:p>
            <a:pPr marL="0" indent="0">
              <a:buNone/>
            </a:pPr>
            <a:r>
              <a:rPr lang="en-US" sz="1100" i="1" dirty="0">
                <a:solidFill>
                  <a:srgbClr val="555555"/>
                </a:solidFill>
                <a:latin typeface="Calibri" pitchFamily="34" charset="0"/>
                <a:ea typeface="Calibri" pitchFamily="34" charset="-122"/>
                <a:cs typeface="Calibri" pitchFamily="34" charset="-120"/>
              </a:rPr>
              <a:t>A = π Δv / (2 τ). Measured phone-on-concrete pulses are typically 0.3 to 2 ms, so peak accelerations of hundreds to several thousand G are normal.</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02920" y="274320"/>
            <a:ext cx="7863840" cy="685800"/>
          </a:xfrm>
          <a:prstGeom prst="rect">
            <a:avLst/>
          </a:prstGeom>
          <a:noFill/>
          <a:ln/>
        </p:spPr>
        <p:txBody>
          <a:bodyPr wrap="square" lIns="0" tIns="0" rIns="0" bIns="0" rtlCol="0" anchor="ctr"/>
          <a:lstStyle/>
          <a:p>
            <a:pPr marL="0" indent="0">
              <a:buNone/>
            </a:pPr>
            <a:r>
              <a:rPr lang="en-US" sz="2800" b="1" dirty="0">
                <a:solidFill>
                  <a:srgbClr val="006699"/>
                </a:solidFill>
                <a:latin typeface="Calibri" pitchFamily="34" charset="0"/>
                <a:ea typeface="Calibri" pitchFamily="34" charset="-122"/>
                <a:cs typeface="Calibri" pitchFamily="34" charset="-120"/>
              </a:rPr>
              <a:t>Drop Orientations: Face, Edge and Corner</a:t>
            </a:r>
            <a:endParaRPr lang="en-US" sz="2800" dirty="0"/>
          </a:p>
        </p:txBody>
      </p:sp>
      <p:sp>
        <p:nvSpPr>
          <p:cNvPr id="3" name="Text 1"/>
          <p:cNvSpPr txBox="1"/>
          <p:nvPr/>
        </p:nvSpPr>
        <p:spPr>
          <a:xfrm>
            <a:off x="8778240" y="274320"/>
            <a:ext cx="2926080" cy="685800"/>
          </a:xfrm>
          <a:prstGeom prst="rect">
            <a:avLst/>
          </a:prstGeom>
          <a:noFill/>
          <a:ln/>
          <a:effectLst>
            <a:outerShdw blurRad="25400" dist="19050" dir="2700000" algn="bl" rotWithShape="0">
              <a:srgbClr val="888888">
                <a:alpha val="50000"/>
              </a:srgbClr>
            </a:outerShdw>
          </a:effectLst>
        </p:spPr>
        <p:txBody>
          <a:bodyPr wrap="square" lIns="0" tIns="0" rIns="0" bIns="0" rtlCol="0" anchor="ctr"/>
          <a:lstStyle/>
          <a:p>
            <a:pPr marL="0" indent="0" algn="r">
              <a:buNone/>
            </a:pPr>
            <a:r>
              <a:rPr lang="en-US" sz="2400" b="1" dirty="0">
                <a:solidFill>
                  <a:srgbClr val="003399"/>
                </a:solidFill>
                <a:latin typeface="Calibri" pitchFamily="34" charset="0"/>
                <a:ea typeface="Calibri" pitchFamily="34" charset="-122"/>
                <a:cs typeface="Calibri" pitchFamily="34" charset="-120"/>
              </a:rPr>
              <a:t>Vibrationdata</a:t>
            </a:r>
            <a:endParaRPr lang="en-US" sz="2400" dirty="0"/>
          </a:p>
        </p:txBody>
      </p:sp>
      <p:sp>
        <p:nvSpPr>
          <p:cNvPr id="4" name="Text 2"/>
          <p:cNvSpPr txBox="1"/>
          <p:nvPr/>
        </p:nvSpPr>
        <p:spPr>
          <a:xfrm>
            <a:off x="10972800" y="6263640"/>
            <a:ext cx="731520" cy="365760"/>
          </a:xfrm>
          <a:prstGeom prst="rect">
            <a:avLst/>
          </a:prstGeom>
          <a:noFill/>
          <a:ln/>
        </p:spPr>
        <p:txBody>
          <a:bodyPr wrap="square" lIns="0" tIns="0" rIns="0" bIns="0" rtlCol="0" anchor="ctr"/>
          <a:lstStyle/>
          <a:p>
            <a:pPr marL="0" indent="0" algn="r">
              <a:buNone/>
            </a:pPr>
            <a:r>
              <a:rPr lang="en-US" sz="1400" dirty="0">
                <a:solidFill>
                  <a:srgbClr val="222222"/>
                </a:solidFill>
                <a:latin typeface="Calibri" pitchFamily="34" charset="0"/>
                <a:ea typeface="Calibri" pitchFamily="34" charset="-122"/>
                <a:cs typeface="Calibri" pitchFamily="34" charset="-120"/>
              </a:rPr>
              <a:t>6</a:t>
            </a:r>
            <a:endParaRPr lang="en-US" sz="1400" dirty="0"/>
          </a:p>
        </p:txBody>
      </p:sp>
      <p:pic>
        <p:nvPicPr>
          <p:cNvPr id="5" name="Image 0" descr="orientations.png"/>
          <p:cNvPicPr>
            <a:picLocks noChangeAspect="1"/>
          </p:cNvPicPr>
          <p:nvPr/>
        </p:nvPicPr>
        <p:blipFill>
          <a:blip r:embed="rId3"/>
          <a:stretch>
            <a:fillRect/>
          </a:stretch>
        </p:blipFill>
        <p:spPr>
          <a:xfrm>
            <a:off x="502920" y="1188720"/>
            <a:ext cx="7498080" cy="2606040"/>
          </a:xfrm>
          <a:prstGeom prst="rect">
            <a:avLst/>
          </a:prstGeom>
        </p:spPr>
      </p:pic>
      <p:pic>
        <p:nvPicPr>
          <p:cNvPr id="6" name="Image 1" descr="contact.png"/>
          <p:cNvPicPr>
            <a:picLocks noChangeAspect="1"/>
          </p:cNvPicPr>
          <p:nvPr/>
        </p:nvPicPr>
        <p:blipFill>
          <a:blip r:embed="rId4"/>
          <a:stretch>
            <a:fillRect/>
          </a:stretch>
        </p:blipFill>
        <p:spPr>
          <a:xfrm>
            <a:off x="502920" y="3886200"/>
            <a:ext cx="7498080" cy="1920240"/>
          </a:xfrm>
          <a:prstGeom prst="rect">
            <a:avLst/>
          </a:prstGeom>
        </p:spPr>
      </p:pic>
      <p:sp>
        <p:nvSpPr>
          <p:cNvPr id="7" name="Text 3"/>
          <p:cNvSpPr txBox="1"/>
          <p:nvPr/>
        </p:nvSpPr>
        <p:spPr>
          <a:xfrm>
            <a:off x="8229600" y="1188720"/>
            <a:ext cx="3520440" cy="4846320"/>
          </a:xfrm>
          <a:prstGeom prst="rect">
            <a:avLst/>
          </a:prstGeom>
          <a:noFill/>
          <a:ln/>
        </p:spPr>
        <p:txBody>
          <a:bodyPr wrap="square" lIns="25400" tIns="25400" rIns="25400" bIns="25400" rtlCol="0" anchor="t"/>
          <a:lstStyle/>
          <a:p>
            <a:pPr marL="228600" indent="-228600">
              <a:spcAft>
                <a:spcPts val="800"/>
              </a:spcAft>
              <a:buClr>
                <a:srgbClr val="006699"/>
              </a:buClr>
              <a:buSzPct val="80000"/>
              <a:buChar char="•"/>
            </a:pPr>
            <a:r>
              <a:rPr lang="en-US" sz="1300" dirty="0">
                <a:solidFill>
                  <a:srgbClr val="222222"/>
                </a:solidFill>
                <a:latin typeface="Calibri" pitchFamily="34" charset="0"/>
                <a:ea typeface="Calibri" pitchFamily="34" charset="-122"/>
                <a:cs typeface="Calibri" pitchFamily="34" charset="-120"/>
              </a:rPr>
              <a:t>Face: the largest contact area; load shared across the whole surface</a:t>
            </a:r>
            <a:endParaRPr lang="en-US" sz="1300" dirty="0"/>
          </a:p>
          <a:p>
            <a:pPr marL="228600" indent="-228600">
              <a:spcAft>
                <a:spcPts val="800"/>
              </a:spcAft>
              <a:buClr>
                <a:srgbClr val="006699"/>
              </a:buClr>
              <a:buSzPct val="80000"/>
              <a:buChar char="•"/>
            </a:pPr>
            <a:r>
              <a:rPr lang="en-US" sz="1300" dirty="0">
                <a:solidFill>
                  <a:srgbClr val="222222"/>
                </a:solidFill>
                <a:latin typeface="Calibri" pitchFamily="34" charset="0"/>
                <a:ea typeface="Calibri" pitchFamily="34" charset="-122"/>
                <a:cs typeface="Calibri" pitchFamily="34" charset="-120"/>
              </a:rPr>
              <a:t>Edge: a line contact; the frame and the glass rim carry the load</a:t>
            </a:r>
            <a:endParaRPr lang="en-US" sz="1300" dirty="0"/>
          </a:p>
          <a:p>
            <a:pPr marL="228600" indent="-228600">
              <a:spcAft>
                <a:spcPts val="800"/>
              </a:spcAft>
              <a:buClr>
                <a:srgbClr val="006699"/>
              </a:buClr>
              <a:buSzPct val="80000"/>
              <a:buChar char="•"/>
            </a:pPr>
            <a:r>
              <a:rPr lang="en-US" sz="1300" dirty="0">
                <a:solidFill>
                  <a:srgbClr val="222222"/>
                </a:solidFill>
                <a:latin typeface="Calibri" pitchFamily="34" charset="0"/>
                <a:ea typeface="Calibri" pitchFamily="34" charset="-122"/>
                <a:cs typeface="Calibri" pitchFamily="34" charset="-120"/>
              </a:rPr>
              <a:t>Corner: a point contact; the smallest area and the highest local stress</a:t>
            </a:r>
            <a:endParaRPr lang="en-US" sz="1300" dirty="0"/>
          </a:p>
          <a:p>
            <a:pPr marL="228600" indent="-228600">
              <a:spcAft>
                <a:spcPts val="800"/>
              </a:spcAft>
              <a:buClr>
                <a:srgbClr val="006699"/>
              </a:buClr>
              <a:buSzPct val="80000"/>
              <a:buChar char="•"/>
            </a:pPr>
            <a:r>
              <a:rPr lang="en-US" sz="1300" dirty="0">
                <a:solidFill>
                  <a:srgbClr val="222222"/>
                </a:solidFill>
                <a:latin typeface="Calibri" pitchFamily="34" charset="0"/>
                <a:ea typeface="Calibri" pitchFamily="34" charset="-122"/>
                <a:cs typeface="Calibri" pitchFamily="34" charset="-120"/>
              </a:rPr>
              <a:t>Same impact velocity in every case; what changes is the contact stiffness, the pulse shape, the energy absorbed locally, and how much of the energy goes into rotation</a:t>
            </a:r>
            <a:endParaRPr lang="en-US" sz="1300" dirty="0"/>
          </a:p>
          <a:p>
            <a:pPr marL="228600" indent="-228600">
              <a:spcAft>
                <a:spcPts val="800"/>
              </a:spcAft>
              <a:buClr>
                <a:srgbClr val="006699"/>
              </a:buClr>
              <a:buSzPct val="80000"/>
              <a:buChar char="•"/>
            </a:pPr>
            <a:r>
              <a:rPr lang="en-US" sz="1300" dirty="0">
                <a:solidFill>
                  <a:srgbClr val="222222"/>
                </a:solidFill>
                <a:latin typeface="Calibri" pitchFamily="34" charset="0"/>
                <a:ea typeface="Calibri" pitchFamily="34" charset="-122"/>
                <a:cs typeface="Calibri" pitchFamily="34" charset="-120"/>
              </a:rPr>
              <a:t>In practice the phone rarely lands square: a nominal face drop usually arrives a few degrees off and becomes an edge-then-face event</a:t>
            </a:r>
            <a:endParaRPr lang="en-US" sz="13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02920" y="274320"/>
            <a:ext cx="7863840" cy="685800"/>
          </a:xfrm>
          <a:prstGeom prst="rect">
            <a:avLst/>
          </a:prstGeom>
          <a:noFill/>
          <a:ln/>
        </p:spPr>
        <p:txBody>
          <a:bodyPr wrap="square" lIns="0" tIns="0" rIns="0" bIns="0" rtlCol="0" anchor="ctr"/>
          <a:lstStyle/>
          <a:p>
            <a:pPr marL="0" indent="0">
              <a:buNone/>
            </a:pPr>
            <a:r>
              <a:rPr lang="en-US" sz="2800" b="1" dirty="0">
                <a:solidFill>
                  <a:srgbClr val="006699"/>
                </a:solidFill>
                <a:latin typeface="Calibri" pitchFamily="34" charset="0"/>
                <a:ea typeface="Calibri" pitchFamily="34" charset="-122"/>
                <a:cs typeface="Calibri" pitchFamily="34" charset="-120"/>
              </a:rPr>
              <a:t>Face Impact</a:t>
            </a:r>
            <a:endParaRPr lang="en-US" sz="2800" dirty="0"/>
          </a:p>
        </p:txBody>
      </p:sp>
      <p:sp>
        <p:nvSpPr>
          <p:cNvPr id="3" name="Text 1"/>
          <p:cNvSpPr txBox="1"/>
          <p:nvPr/>
        </p:nvSpPr>
        <p:spPr>
          <a:xfrm>
            <a:off x="8778240" y="274320"/>
            <a:ext cx="2926080" cy="685800"/>
          </a:xfrm>
          <a:prstGeom prst="rect">
            <a:avLst/>
          </a:prstGeom>
          <a:noFill/>
          <a:ln/>
          <a:effectLst>
            <a:outerShdw blurRad="25400" dist="19050" dir="2700000" algn="bl" rotWithShape="0">
              <a:srgbClr val="888888">
                <a:alpha val="50000"/>
              </a:srgbClr>
            </a:outerShdw>
          </a:effectLst>
        </p:spPr>
        <p:txBody>
          <a:bodyPr wrap="square" lIns="0" tIns="0" rIns="0" bIns="0" rtlCol="0" anchor="ctr"/>
          <a:lstStyle/>
          <a:p>
            <a:pPr marL="0" indent="0" algn="r">
              <a:buNone/>
            </a:pPr>
            <a:r>
              <a:rPr lang="en-US" sz="2400" b="1" dirty="0">
                <a:solidFill>
                  <a:srgbClr val="003399"/>
                </a:solidFill>
                <a:latin typeface="Calibri" pitchFamily="34" charset="0"/>
                <a:ea typeface="Calibri" pitchFamily="34" charset="-122"/>
                <a:cs typeface="Calibri" pitchFamily="34" charset="-120"/>
              </a:rPr>
              <a:t>Vibrationdata</a:t>
            </a:r>
            <a:endParaRPr lang="en-US" sz="2400" dirty="0"/>
          </a:p>
        </p:txBody>
      </p:sp>
      <p:sp>
        <p:nvSpPr>
          <p:cNvPr id="4" name="Text 2"/>
          <p:cNvSpPr txBox="1"/>
          <p:nvPr/>
        </p:nvSpPr>
        <p:spPr>
          <a:xfrm>
            <a:off x="10972800" y="6263640"/>
            <a:ext cx="731520" cy="365760"/>
          </a:xfrm>
          <a:prstGeom prst="rect">
            <a:avLst/>
          </a:prstGeom>
          <a:noFill/>
          <a:ln/>
        </p:spPr>
        <p:txBody>
          <a:bodyPr wrap="square" lIns="0" tIns="0" rIns="0" bIns="0" rtlCol="0" anchor="ctr"/>
          <a:lstStyle/>
          <a:p>
            <a:pPr marL="0" indent="0" algn="r">
              <a:buNone/>
            </a:pPr>
            <a:r>
              <a:rPr lang="en-US" sz="1400" dirty="0">
                <a:solidFill>
                  <a:srgbClr val="222222"/>
                </a:solidFill>
                <a:latin typeface="Calibri" pitchFamily="34" charset="0"/>
                <a:ea typeface="Calibri" pitchFamily="34" charset="-122"/>
                <a:cs typeface="Calibri" pitchFamily="34" charset="-120"/>
              </a:rPr>
              <a:t>7</a:t>
            </a:r>
            <a:endParaRPr lang="en-US" sz="1400" dirty="0"/>
          </a:p>
        </p:txBody>
      </p:sp>
      <p:sp>
        <p:nvSpPr>
          <p:cNvPr id="5" name="Text 3"/>
          <p:cNvSpPr txBox="1"/>
          <p:nvPr/>
        </p:nvSpPr>
        <p:spPr>
          <a:xfrm>
            <a:off x="502920" y="1234440"/>
            <a:ext cx="7223760" cy="4754880"/>
          </a:xfrm>
          <a:prstGeom prst="rect">
            <a:avLst/>
          </a:prstGeom>
          <a:noFill/>
          <a:ln/>
        </p:spPr>
        <p:txBody>
          <a:bodyPr wrap="square" lIns="25400" tIns="25400" rIns="25400" bIns="25400" rtlCol="0" anchor="t"/>
          <a:lstStyle/>
          <a:p>
            <a:pPr marL="228600" indent="-228600">
              <a:spcAft>
                <a:spcPts val="800"/>
              </a:spcAft>
              <a:buClr>
                <a:srgbClr val="006699"/>
              </a:buClr>
              <a:buSzPct val="80000"/>
              <a:buChar char="•"/>
            </a:pPr>
            <a:r>
              <a:rPr lang="en-US" sz="1500" dirty="0">
                <a:solidFill>
                  <a:srgbClr val="222222"/>
                </a:solidFill>
                <a:latin typeface="Calibri" pitchFamily="34" charset="0"/>
                <a:ea typeface="Calibri" pitchFamily="34" charset="-122"/>
                <a:cs typeface="Calibri" pitchFamily="34" charset="-120"/>
              </a:rPr>
              <a:t>Stiffest contact: large area on a hard surface gives the shortest pulse and the highest peak acceleration at the body center</a:t>
            </a:r>
            <a:endParaRPr lang="en-US" sz="1500" dirty="0"/>
          </a:p>
          <a:p>
            <a:pPr marL="228600" indent="-228600">
              <a:spcAft>
                <a:spcPts val="800"/>
              </a:spcAft>
              <a:buClr>
                <a:srgbClr val="006699"/>
              </a:buClr>
              <a:buSzPct val="80000"/>
              <a:buChar char="•"/>
            </a:pPr>
            <a:r>
              <a:rPr lang="en-US" sz="1500" dirty="0">
                <a:solidFill>
                  <a:srgbClr val="222222"/>
                </a:solidFill>
                <a:latin typeface="Calibri" pitchFamily="34" charset="0"/>
                <a:ea typeface="Calibri" pitchFamily="34" charset="-122"/>
                <a:cs typeface="Calibri" pitchFamily="34" charset="-120"/>
              </a:rPr>
              <a:t>Peak G on the PCB is therefore highest for face drops; this is the case that cracks BGA solder joints under the board</a:t>
            </a:r>
            <a:endParaRPr lang="en-US" sz="1500" dirty="0"/>
          </a:p>
          <a:p>
            <a:pPr marL="228600" indent="-228600">
              <a:spcAft>
                <a:spcPts val="800"/>
              </a:spcAft>
              <a:buClr>
                <a:srgbClr val="006699"/>
              </a:buClr>
              <a:buSzPct val="80000"/>
              <a:buChar char="•"/>
            </a:pPr>
            <a:r>
              <a:rPr lang="en-US" sz="1500" dirty="0">
                <a:solidFill>
                  <a:srgbClr val="222222"/>
                </a:solidFill>
                <a:latin typeface="Calibri" pitchFamily="34" charset="0"/>
                <a:ea typeface="Calibri" pitchFamily="34" charset="-122"/>
                <a:cs typeface="Calibri" pitchFamily="34" charset="-120"/>
              </a:rPr>
              <a:t>Display-down landings load the cover glass in bending as it spans the frame; tensile stress develops on the inner glass surface</a:t>
            </a:r>
            <a:endParaRPr lang="en-US" sz="1500" dirty="0"/>
          </a:p>
          <a:p>
            <a:pPr marL="228600" indent="-228600">
              <a:spcAft>
                <a:spcPts val="800"/>
              </a:spcAft>
              <a:buClr>
                <a:srgbClr val="006699"/>
              </a:buClr>
              <a:buSzPct val="80000"/>
              <a:buChar char="•"/>
            </a:pPr>
            <a:r>
              <a:rPr lang="en-US" sz="1500" dirty="0">
                <a:solidFill>
                  <a:srgbClr val="222222"/>
                </a:solidFill>
                <a:latin typeface="Calibri" pitchFamily="34" charset="0"/>
                <a:ea typeface="Calibri" pitchFamily="34" charset="-122"/>
                <a:cs typeface="Calibri" pitchFamily="34" charset="-120"/>
              </a:rPr>
              <a:t>A face drop onto a rough surface (gravel, a pebble, a paver edge) converts a face contact into a point contact on the glass, producing a Hertzian ring or cone crack</a:t>
            </a:r>
            <a:endParaRPr lang="en-US" sz="1500" dirty="0"/>
          </a:p>
          <a:p>
            <a:pPr marL="228600" indent="-228600">
              <a:spcAft>
                <a:spcPts val="800"/>
              </a:spcAft>
              <a:buClr>
                <a:srgbClr val="006699"/>
              </a:buClr>
              <a:buSzPct val="80000"/>
              <a:buChar char="•"/>
            </a:pPr>
            <a:r>
              <a:rPr lang="en-US" sz="1500" dirty="0">
                <a:solidFill>
                  <a:srgbClr val="222222"/>
                </a:solidFill>
                <a:latin typeface="Calibri" pitchFamily="34" charset="0"/>
                <a:ea typeface="Calibri" pitchFamily="34" charset="-122"/>
                <a:cs typeface="Calibri" pitchFamily="34" charset="-120"/>
              </a:rPr>
              <a:t>Back-face drops protect the display but drive the battery and camera modules against their mounts</a:t>
            </a:r>
            <a:endParaRPr lang="en-US" sz="1500" dirty="0"/>
          </a:p>
          <a:p>
            <a:pPr marL="228600" indent="-228600">
              <a:spcAft>
                <a:spcPts val="800"/>
              </a:spcAft>
              <a:buClr>
                <a:srgbClr val="006699"/>
              </a:buClr>
              <a:buSzPct val="80000"/>
              <a:buChar char="•"/>
            </a:pPr>
            <a:r>
              <a:rPr lang="en-US" sz="1500" dirty="0">
                <a:solidFill>
                  <a:srgbClr val="222222"/>
                </a:solidFill>
                <a:latin typeface="Calibri" pitchFamily="34" charset="0"/>
                <a:ea typeface="Calibri" pitchFamily="34" charset="-122"/>
                <a:cs typeface="Calibri" pitchFamily="34" charset="-120"/>
              </a:rPr>
              <a:t>Highest coefficient of restitution of the three classes: little local crushing, so the device bounces and can strike a second time</a:t>
            </a:r>
            <a:endParaRPr lang="en-US" sz="1500" dirty="0"/>
          </a:p>
        </p:txBody>
      </p:sp>
      <p:sp>
        <p:nvSpPr>
          <p:cNvPr id="6" name="Shape 4"/>
          <p:cNvSpPr/>
          <p:nvPr/>
        </p:nvSpPr>
        <p:spPr>
          <a:xfrm>
            <a:off x="8046720" y="1280160"/>
            <a:ext cx="3657600" cy="2331720"/>
          </a:xfrm>
          <a:prstGeom prst="roundRect">
            <a:avLst>
              <a:gd name="adj" fmla="val 3137"/>
            </a:avLst>
          </a:prstGeom>
          <a:solidFill>
            <a:srgbClr val="EDF3FA"/>
          </a:solidFill>
          <a:ln w="9525">
            <a:solidFill>
              <a:srgbClr val="C9D8EA"/>
            </a:solidFill>
            <a:prstDash val="solid"/>
          </a:ln>
        </p:spPr>
        <p:txBody>
          <a:bodyPr/>
          <a:lstStyle/>
          <a:p>
            <a:endParaRPr lang="en-US"/>
          </a:p>
        </p:txBody>
      </p:sp>
      <p:sp>
        <p:nvSpPr>
          <p:cNvPr id="7" name="Text 5"/>
          <p:cNvSpPr txBox="1"/>
          <p:nvPr/>
        </p:nvSpPr>
        <p:spPr>
          <a:xfrm>
            <a:off x="8183880" y="1353312"/>
            <a:ext cx="3383280" cy="320040"/>
          </a:xfrm>
          <a:prstGeom prst="rect">
            <a:avLst/>
          </a:prstGeom>
          <a:noFill/>
          <a:ln/>
        </p:spPr>
        <p:txBody>
          <a:bodyPr wrap="square" lIns="0" tIns="0" rIns="0" bIns="0" rtlCol="0" anchor="ctr"/>
          <a:lstStyle/>
          <a:p>
            <a:pPr marL="0" indent="0">
              <a:buNone/>
            </a:pPr>
            <a:r>
              <a:rPr lang="en-US" sz="1400" b="1" dirty="0">
                <a:solidFill>
                  <a:srgbClr val="1B5FA8"/>
                </a:solidFill>
                <a:latin typeface="Calibri" pitchFamily="34" charset="0"/>
                <a:ea typeface="Calibri" pitchFamily="34" charset="-122"/>
                <a:cs typeface="Calibri" pitchFamily="34" charset="-120"/>
              </a:rPr>
              <a:t>Governing quantity</a:t>
            </a:r>
            <a:endParaRPr lang="en-US" sz="1400" dirty="0"/>
          </a:p>
        </p:txBody>
      </p:sp>
      <p:sp>
        <p:nvSpPr>
          <p:cNvPr id="8" name="Text 6"/>
          <p:cNvSpPr txBox="1"/>
          <p:nvPr/>
        </p:nvSpPr>
        <p:spPr>
          <a:xfrm>
            <a:off x="8183880" y="1691640"/>
            <a:ext cx="3383280" cy="1828800"/>
          </a:xfrm>
          <a:prstGeom prst="rect">
            <a:avLst/>
          </a:prstGeom>
          <a:noFill/>
          <a:ln/>
        </p:spPr>
        <p:txBody>
          <a:bodyPr wrap="square" lIns="0" tIns="0" rIns="0" bIns="0" rtlCol="0" anchor="t"/>
          <a:lstStyle/>
          <a:p>
            <a:pPr marL="0" indent="0">
              <a:buNone/>
            </a:pPr>
            <a:r>
              <a:rPr lang="en-US" sz="1300" dirty="0">
                <a:solidFill>
                  <a:srgbClr val="222222"/>
                </a:solidFill>
                <a:latin typeface="Calibri" pitchFamily="34" charset="0"/>
                <a:ea typeface="Calibri" pitchFamily="34" charset="-122"/>
                <a:cs typeface="Calibri" pitchFamily="34" charset="-120"/>
              </a:rPr>
              <a:t>Peak acceleration and PCB bending strain</a:t>
            </a:r>
            <a:endParaRPr lang="en-US" sz="1300" dirty="0"/>
          </a:p>
          <a:p>
            <a:pPr marL="0" indent="0">
              <a:buNone/>
            </a:pPr>
            <a:endParaRPr lang="en-US" sz="1300" dirty="0"/>
          </a:p>
          <a:p>
            <a:pPr marL="0" indent="0">
              <a:buNone/>
            </a:pPr>
            <a:r>
              <a:rPr lang="en-US" sz="1300" dirty="0">
                <a:solidFill>
                  <a:srgbClr val="222222"/>
                </a:solidFill>
                <a:latin typeface="Calibri" pitchFamily="34" charset="0"/>
                <a:ea typeface="Calibri" pitchFamily="34" charset="-122"/>
                <a:cs typeface="Calibri" pitchFamily="34" charset="-120"/>
              </a:rPr>
              <a:t>Short pulse (0.3 to 1 ms), high G, whole-body response; board-level solder joint failure is the classic mode</a:t>
            </a:r>
            <a:endParaRPr lang="en-US" sz="1300" dirty="0"/>
          </a:p>
        </p:txBody>
      </p:sp>
      <p:sp>
        <p:nvSpPr>
          <p:cNvPr id="9" name="Shape 7"/>
          <p:cNvSpPr/>
          <p:nvPr/>
        </p:nvSpPr>
        <p:spPr>
          <a:xfrm>
            <a:off x="8046720" y="3840480"/>
            <a:ext cx="3657600" cy="2103120"/>
          </a:xfrm>
          <a:prstGeom prst="roundRect">
            <a:avLst>
              <a:gd name="adj" fmla="val 3478"/>
            </a:avLst>
          </a:prstGeom>
          <a:solidFill>
            <a:srgbClr val="EDF3FA"/>
          </a:solidFill>
          <a:ln w="9525">
            <a:solidFill>
              <a:srgbClr val="C9D8EA"/>
            </a:solidFill>
            <a:prstDash val="solid"/>
          </a:ln>
        </p:spPr>
        <p:txBody>
          <a:bodyPr/>
          <a:lstStyle/>
          <a:p>
            <a:endParaRPr lang="en-US"/>
          </a:p>
        </p:txBody>
      </p:sp>
      <p:sp>
        <p:nvSpPr>
          <p:cNvPr id="10" name="Text 8"/>
          <p:cNvSpPr txBox="1"/>
          <p:nvPr/>
        </p:nvSpPr>
        <p:spPr>
          <a:xfrm>
            <a:off x="8183880" y="3913632"/>
            <a:ext cx="3383280" cy="320040"/>
          </a:xfrm>
          <a:prstGeom prst="rect">
            <a:avLst/>
          </a:prstGeom>
          <a:noFill/>
          <a:ln/>
        </p:spPr>
        <p:txBody>
          <a:bodyPr wrap="square" lIns="0" tIns="0" rIns="0" bIns="0" rtlCol="0" anchor="ctr"/>
          <a:lstStyle/>
          <a:p>
            <a:pPr marL="0" indent="0">
              <a:buNone/>
            </a:pPr>
            <a:r>
              <a:rPr lang="en-US" sz="1400" b="1" dirty="0">
                <a:solidFill>
                  <a:srgbClr val="1B5FA8"/>
                </a:solidFill>
                <a:latin typeface="Calibri" pitchFamily="34" charset="0"/>
                <a:ea typeface="Calibri" pitchFamily="34" charset="-122"/>
                <a:cs typeface="Calibri" pitchFamily="34" charset="-120"/>
              </a:rPr>
              <a:t>Test note</a:t>
            </a:r>
            <a:endParaRPr lang="en-US" sz="1400" dirty="0"/>
          </a:p>
        </p:txBody>
      </p:sp>
      <p:sp>
        <p:nvSpPr>
          <p:cNvPr id="11" name="Text 9"/>
          <p:cNvSpPr txBox="1"/>
          <p:nvPr/>
        </p:nvSpPr>
        <p:spPr>
          <a:xfrm>
            <a:off x="8183880" y="4251960"/>
            <a:ext cx="3383280" cy="1600200"/>
          </a:xfrm>
          <a:prstGeom prst="rect">
            <a:avLst/>
          </a:prstGeom>
          <a:noFill/>
          <a:ln/>
        </p:spPr>
        <p:txBody>
          <a:bodyPr wrap="square" lIns="0" tIns="0" rIns="0" bIns="0" rtlCol="0" anchor="t"/>
          <a:lstStyle/>
          <a:p>
            <a:pPr marL="0" indent="0">
              <a:buNone/>
            </a:pPr>
            <a:r>
              <a:rPr lang="en-US" sz="1200" dirty="0">
                <a:solidFill>
                  <a:srgbClr val="222222"/>
                </a:solidFill>
                <a:latin typeface="Calibri" pitchFamily="34" charset="0"/>
                <a:ea typeface="Calibri" pitchFamily="34" charset="-122"/>
                <a:cs typeface="Calibri" pitchFamily="34" charset="-120"/>
              </a:rPr>
              <a:t>The hardest orientation to achieve in free fall: any tilt becomes an edge-first landing. Guided drop towers or robotic release are used to hold it within a few degrees.</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02920" y="274320"/>
            <a:ext cx="7863840" cy="685800"/>
          </a:xfrm>
          <a:prstGeom prst="rect">
            <a:avLst/>
          </a:prstGeom>
          <a:noFill/>
          <a:ln/>
        </p:spPr>
        <p:txBody>
          <a:bodyPr wrap="square" lIns="0" tIns="0" rIns="0" bIns="0" rtlCol="0" anchor="ctr"/>
          <a:lstStyle/>
          <a:p>
            <a:pPr marL="0" indent="0">
              <a:buNone/>
            </a:pPr>
            <a:r>
              <a:rPr lang="en-US" sz="2800" b="1" dirty="0">
                <a:solidFill>
                  <a:srgbClr val="006699"/>
                </a:solidFill>
                <a:latin typeface="Calibri" pitchFamily="34" charset="0"/>
                <a:ea typeface="Calibri" pitchFamily="34" charset="-122"/>
                <a:cs typeface="Calibri" pitchFamily="34" charset="-120"/>
              </a:rPr>
              <a:t>Edge Impact</a:t>
            </a:r>
            <a:endParaRPr lang="en-US" sz="2800" dirty="0"/>
          </a:p>
        </p:txBody>
      </p:sp>
      <p:sp>
        <p:nvSpPr>
          <p:cNvPr id="3" name="Text 1"/>
          <p:cNvSpPr txBox="1"/>
          <p:nvPr/>
        </p:nvSpPr>
        <p:spPr>
          <a:xfrm>
            <a:off x="8778240" y="274320"/>
            <a:ext cx="2926080" cy="685800"/>
          </a:xfrm>
          <a:prstGeom prst="rect">
            <a:avLst/>
          </a:prstGeom>
          <a:noFill/>
          <a:ln/>
          <a:effectLst>
            <a:outerShdw blurRad="25400" dist="19050" dir="2700000" algn="bl" rotWithShape="0">
              <a:srgbClr val="888888">
                <a:alpha val="50000"/>
              </a:srgbClr>
            </a:outerShdw>
          </a:effectLst>
        </p:spPr>
        <p:txBody>
          <a:bodyPr wrap="square" lIns="0" tIns="0" rIns="0" bIns="0" rtlCol="0" anchor="ctr"/>
          <a:lstStyle/>
          <a:p>
            <a:pPr marL="0" indent="0" algn="r">
              <a:buNone/>
            </a:pPr>
            <a:r>
              <a:rPr lang="en-US" sz="2400" b="1" dirty="0">
                <a:solidFill>
                  <a:srgbClr val="003399"/>
                </a:solidFill>
                <a:latin typeface="Calibri" pitchFamily="34" charset="0"/>
                <a:ea typeface="Calibri" pitchFamily="34" charset="-122"/>
                <a:cs typeface="Calibri" pitchFamily="34" charset="-120"/>
              </a:rPr>
              <a:t>Vibrationdata</a:t>
            </a:r>
            <a:endParaRPr lang="en-US" sz="2400" dirty="0"/>
          </a:p>
        </p:txBody>
      </p:sp>
      <p:sp>
        <p:nvSpPr>
          <p:cNvPr id="4" name="Text 2"/>
          <p:cNvSpPr txBox="1"/>
          <p:nvPr/>
        </p:nvSpPr>
        <p:spPr>
          <a:xfrm>
            <a:off x="10972800" y="6263640"/>
            <a:ext cx="731520" cy="365760"/>
          </a:xfrm>
          <a:prstGeom prst="rect">
            <a:avLst/>
          </a:prstGeom>
          <a:noFill/>
          <a:ln/>
        </p:spPr>
        <p:txBody>
          <a:bodyPr wrap="square" lIns="0" tIns="0" rIns="0" bIns="0" rtlCol="0" anchor="ctr"/>
          <a:lstStyle/>
          <a:p>
            <a:pPr marL="0" indent="0" algn="r">
              <a:buNone/>
            </a:pPr>
            <a:r>
              <a:rPr lang="en-US" sz="1400" dirty="0">
                <a:solidFill>
                  <a:srgbClr val="222222"/>
                </a:solidFill>
                <a:latin typeface="Calibri" pitchFamily="34" charset="0"/>
                <a:ea typeface="Calibri" pitchFamily="34" charset="-122"/>
                <a:cs typeface="Calibri" pitchFamily="34" charset="-120"/>
              </a:rPr>
              <a:t>8</a:t>
            </a:r>
            <a:endParaRPr lang="en-US" sz="1400" dirty="0"/>
          </a:p>
        </p:txBody>
      </p:sp>
      <p:sp>
        <p:nvSpPr>
          <p:cNvPr id="5" name="Text 3"/>
          <p:cNvSpPr txBox="1"/>
          <p:nvPr/>
        </p:nvSpPr>
        <p:spPr>
          <a:xfrm>
            <a:off x="502920" y="1234440"/>
            <a:ext cx="7223760" cy="4754880"/>
          </a:xfrm>
          <a:prstGeom prst="rect">
            <a:avLst/>
          </a:prstGeom>
          <a:noFill/>
          <a:ln/>
        </p:spPr>
        <p:txBody>
          <a:bodyPr wrap="square" lIns="25400" tIns="25400" rIns="25400" bIns="25400" rtlCol="0" anchor="t"/>
          <a:lstStyle/>
          <a:p>
            <a:pPr marL="228600" indent="-228600">
              <a:spcAft>
                <a:spcPts val="800"/>
              </a:spcAft>
              <a:buClr>
                <a:srgbClr val="006699"/>
              </a:buClr>
              <a:buSzPct val="80000"/>
              <a:buChar char="•"/>
            </a:pPr>
            <a:r>
              <a:rPr lang="en-US" sz="1500" dirty="0">
                <a:solidFill>
                  <a:srgbClr val="222222"/>
                </a:solidFill>
                <a:latin typeface="Calibri" pitchFamily="34" charset="0"/>
                <a:ea typeface="Calibri" pitchFamily="34" charset="-122"/>
                <a:cs typeface="Calibri" pitchFamily="34" charset="-120"/>
              </a:rPr>
              <a:t>Line contact along one edge of the frame; the most common orientation in real-world drops because the device tends to rotate as it leaves the hand</a:t>
            </a:r>
            <a:endParaRPr lang="en-US" sz="1500" dirty="0"/>
          </a:p>
          <a:p>
            <a:pPr marL="228600" indent="-228600">
              <a:spcAft>
                <a:spcPts val="800"/>
              </a:spcAft>
              <a:buClr>
                <a:srgbClr val="006699"/>
              </a:buClr>
              <a:buSzPct val="80000"/>
              <a:buChar char="•"/>
            </a:pPr>
            <a:r>
              <a:rPr lang="en-US" sz="1500" dirty="0">
                <a:solidFill>
                  <a:srgbClr val="222222"/>
                </a:solidFill>
                <a:latin typeface="Calibri" pitchFamily="34" charset="0"/>
                <a:ea typeface="Calibri" pitchFamily="34" charset="-122"/>
                <a:cs typeface="Calibri" pitchFamily="34" charset="-120"/>
              </a:rPr>
              <a:t>Long edges and short edges behave differently: a short-edge (top or bottom) landing loads the frame in its stiff direction; a long-edge landing bends the frame about its weak axis</a:t>
            </a:r>
            <a:endParaRPr lang="en-US" sz="1500" dirty="0"/>
          </a:p>
          <a:p>
            <a:pPr marL="228600" indent="-228600">
              <a:spcAft>
                <a:spcPts val="800"/>
              </a:spcAft>
              <a:buClr>
                <a:srgbClr val="006699"/>
              </a:buClr>
              <a:buSzPct val="80000"/>
              <a:buChar char="•"/>
            </a:pPr>
            <a:r>
              <a:rPr lang="en-US" sz="1500" dirty="0">
                <a:solidFill>
                  <a:srgbClr val="222222"/>
                </a:solidFill>
                <a:latin typeface="Calibri" pitchFamily="34" charset="0"/>
                <a:ea typeface="Calibri" pitchFamily="34" charset="-122"/>
                <a:cs typeface="Calibri" pitchFamily="34" charset="-120"/>
              </a:rPr>
              <a:t>Cover glass strength is set by edge flaws from cutting and finishing; an edge landing puts tension right where the flaw population is worst</a:t>
            </a:r>
            <a:endParaRPr lang="en-US" sz="1500" dirty="0"/>
          </a:p>
          <a:p>
            <a:pPr marL="228600" indent="-228600">
              <a:spcAft>
                <a:spcPts val="800"/>
              </a:spcAft>
              <a:buClr>
                <a:srgbClr val="006699"/>
              </a:buClr>
              <a:buSzPct val="80000"/>
              <a:buChar char="•"/>
            </a:pPr>
            <a:r>
              <a:rPr lang="en-US" sz="1500" dirty="0">
                <a:solidFill>
                  <a:srgbClr val="222222"/>
                </a:solidFill>
                <a:latin typeface="Calibri" pitchFamily="34" charset="0"/>
                <a:ea typeface="Calibri" pitchFamily="34" charset="-122"/>
                <a:cs typeface="Calibri" pitchFamily="34" charset="-120"/>
              </a:rPr>
              <a:t>The frame deflects inward, closing the gap to the glass; glass-to-frame contact at the rim is a frequent crack origin</a:t>
            </a:r>
            <a:endParaRPr lang="en-US" sz="1500" dirty="0"/>
          </a:p>
          <a:p>
            <a:pPr marL="228600" indent="-228600">
              <a:spcAft>
                <a:spcPts val="800"/>
              </a:spcAft>
              <a:buClr>
                <a:srgbClr val="006699"/>
              </a:buClr>
              <a:buSzPct val="80000"/>
              <a:buChar char="•"/>
            </a:pPr>
            <a:r>
              <a:rPr lang="en-US" sz="1500" dirty="0">
                <a:solidFill>
                  <a:srgbClr val="222222"/>
                </a:solidFill>
                <a:latin typeface="Calibri" pitchFamily="34" charset="0"/>
                <a:ea typeface="Calibri" pitchFamily="34" charset="-122"/>
                <a:cs typeface="Calibri" pitchFamily="34" charset="-120"/>
              </a:rPr>
              <a:t>Intermediate contact stiffness: longer pulse and lower body G than a face drop, but far higher local stress</a:t>
            </a:r>
            <a:endParaRPr lang="en-US" sz="1500" dirty="0"/>
          </a:p>
          <a:p>
            <a:pPr marL="228600" indent="-228600">
              <a:spcAft>
                <a:spcPts val="800"/>
              </a:spcAft>
              <a:buClr>
                <a:srgbClr val="006699"/>
              </a:buClr>
              <a:buSzPct val="80000"/>
              <a:buChar char="•"/>
            </a:pPr>
            <a:r>
              <a:rPr lang="en-US" sz="1500" dirty="0">
                <a:solidFill>
                  <a:srgbClr val="222222"/>
                </a:solidFill>
                <a:latin typeface="Calibri" pitchFamily="34" charset="0"/>
                <a:ea typeface="Calibri" pitchFamily="34" charset="-122"/>
                <a:cs typeface="Calibri" pitchFamily="34" charset="-120"/>
              </a:rPr>
              <a:t>The body then rotates about the contact edge and slaps down on a face, so an edge test is two impacts, not one</a:t>
            </a:r>
            <a:endParaRPr lang="en-US" sz="1500" dirty="0"/>
          </a:p>
        </p:txBody>
      </p:sp>
      <p:sp>
        <p:nvSpPr>
          <p:cNvPr id="6" name="Shape 4"/>
          <p:cNvSpPr/>
          <p:nvPr/>
        </p:nvSpPr>
        <p:spPr>
          <a:xfrm>
            <a:off x="8046720" y="1280160"/>
            <a:ext cx="3657600" cy="2331720"/>
          </a:xfrm>
          <a:prstGeom prst="roundRect">
            <a:avLst>
              <a:gd name="adj" fmla="val 3137"/>
            </a:avLst>
          </a:prstGeom>
          <a:solidFill>
            <a:srgbClr val="EDF3FA"/>
          </a:solidFill>
          <a:ln w="9525">
            <a:solidFill>
              <a:srgbClr val="C9D8EA"/>
            </a:solidFill>
            <a:prstDash val="solid"/>
          </a:ln>
        </p:spPr>
        <p:txBody>
          <a:bodyPr/>
          <a:lstStyle/>
          <a:p>
            <a:endParaRPr lang="en-US"/>
          </a:p>
        </p:txBody>
      </p:sp>
      <p:sp>
        <p:nvSpPr>
          <p:cNvPr id="7" name="Text 5"/>
          <p:cNvSpPr txBox="1"/>
          <p:nvPr/>
        </p:nvSpPr>
        <p:spPr>
          <a:xfrm>
            <a:off x="8183880" y="1353312"/>
            <a:ext cx="3383280" cy="320040"/>
          </a:xfrm>
          <a:prstGeom prst="rect">
            <a:avLst/>
          </a:prstGeom>
          <a:noFill/>
          <a:ln/>
        </p:spPr>
        <p:txBody>
          <a:bodyPr wrap="square" lIns="0" tIns="0" rIns="0" bIns="0" rtlCol="0" anchor="ctr"/>
          <a:lstStyle/>
          <a:p>
            <a:pPr marL="0" indent="0">
              <a:buNone/>
            </a:pPr>
            <a:r>
              <a:rPr lang="en-US" sz="1400" b="1" dirty="0">
                <a:solidFill>
                  <a:srgbClr val="1B5FA8"/>
                </a:solidFill>
                <a:latin typeface="Calibri" pitchFamily="34" charset="0"/>
                <a:ea typeface="Calibri" pitchFamily="34" charset="-122"/>
                <a:cs typeface="Calibri" pitchFamily="34" charset="-120"/>
              </a:rPr>
              <a:t>Governing quantity</a:t>
            </a:r>
            <a:endParaRPr lang="en-US" sz="1400" dirty="0"/>
          </a:p>
        </p:txBody>
      </p:sp>
      <p:sp>
        <p:nvSpPr>
          <p:cNvPr id="8" name="Text 6"/>
          <p:cNvSpPr txBox="1"/>
          <p:nvPr/>
        </p:nvSpPr>
        <p:spPr>
          <a:xfrm>
            <a:off x="8183880" y="1691640"/>
            <a:ext cx="3383280" cy="1828800"/>
          </a:xfrm>
          <a:prstGeom prst="rect">
            <a:avLst/>
          </a:prstGeom>
          <a:noFill/>
          <a:ln/>
        </p:spPr>
        <p:txBody>
          <a:bodyPr wrap="square" lIns="0" tIns="0" rIns="0" bIns="0" rtlCol="0" anchor="t"/>
          <a:lstStyle/>
          <a:p>
            <a:pPr marL="0" indent="0">
              <a:buNone/>
            </a:pPr>
            <a:r>
              <a:rPr lang="en-US" sz="1300" dirty="0">
                <a:solidFill>
                  <a:srgbClr val="222222"/>
                </a:solidFill>
                <a:latin typeface="Calibri" pitchFamily="34" charset="0"/>
                <a:ea typeface="Calibri" pitchFamily="34" charset="-122"/>
                <a:cs typeface="Calibri" pitchFamily="34" charset="-120"/>
              </a:rPr>
              <a:t>Local stress along the contact edge and at the glass rim</a:t>
            </a:r>
            <a:endParaRPr lang="en-US" sz="1300" dirty="0"/>
          </a:p>
          <a:p>
            <a:pPr marL="0" indent="0">
              <a:buNone/>
            </a:pPr>
            <a:endParaRPr lang="en-US" sz="1300" dirty="0"/>
          </a:p>
          <a:p>
            <a:pPr marL="0" indent="0">
              <a:buNone/>
            </a:pPr>
            <a:r>
              <a:rPr lang="en-US" sz="1300" dirty="0">
                <a:solidFill>
                  <a:srgbClr val="222222"/>
                </a:solidFill>
                <a:latin typeface="Calibri" pitchFamily="34" charset="0"/>
                <a:ea typeface="Calibri" pitchFamily="34" charset="-122"/>
                <a:cs typeface="Calibri" pitchFamily="34" charset="-120"/>
              </a:rPr>
              <a:t>Frame plastic deformation and glass edge cracking; body G is secondary</a:t>
            </a:r>
            <a:endParaRPr lang="en-US" sz="1300" dirty="0"/>
          </a:p>
        </p:txBody>
      </p:sp>
      <p:sp>
        <p:nvSpPr>
          <p:cNvPr id="9" name="Shape 7"/>
          <p:cNvSpPr/>
          <p:nvPr/>
        </p:nvSpPr>
        <p:spPr>
          <a:xfrm>
            <a:off x="8046720" y="3840480"/>
            <a:ext cx="3657600" cy="2103120"/>
          </a:xfrm>
          <a:prstGeom prst="roundRect">
            <a:avLst>
              <a:gd name="adj" fmla="val 3478"/>
            </a:avLst>
          </a:prstGeom>
          <a:solidFill>
            <a:srgbClr val="EDF3FA"/>
          </a:solidFill>
          <a:ln w="9525">
            <a:solidFill>
              <a:srgbClr val="C9D8EA"/>
            </a:solidFill>
            <a:prstDash val="solid"/>
          </a:ln>
        </p:spPr>
        <p:txBody>
          <a:bodyPr/>
          <a:lstStyle/>
          <a:p>
            <a:endParaRPr lang="en-US"/>
          </a:p>
        </p:txBody>
      </p:sp>
      <p:sp>
        <p:nvSpPr>
          <p:cNvPr id="10" name="Text 8"/>
          <p:cNvSpPr txBox="1"/>
          <p:nvPr/>
        </p:nvSpPr>
        <p:spPr>
          <a:xfrm>
            <a:off x="8183880" y="3913632"/>
            <a:ext cx="3383280" cy="320040"/>
          </a:xfrm>
          <a:prstGeom prst="rect">
            <a:avLst/>
          </a:prstGeom>
          <a:noFill/>
          <a:ln/>
        </p:spPr>
        <p:txBody>
          <a:bodyPr wrap="square" lIns="0" tIns="0" rIns="0" bIns="0" rtlCol="0" anchor="ctr"/>
          <a:lstStyle/>
          <a:p>
            <a:pPr marL="0" indent="0">
              <a:buNone/>
            </a:pPr>
            <a:r>
              <a:rPr lang="en-US" sz="1400" b="1" dirty="0">
                <a:solidFill>
                  <a:srgbClr val="1B5FA8"/>
                </a:solidFill>
                <a:latin typeface="Calibri" pitchFamily="34" charset="0"/>
                <a:ea typeface="Calibri" pitchFamily="34" charset="-122"/>
                <a:cs typeface="Calibri" pitchFamily="34" charset="-120"/>
              </a:rPr>
              <a:t>Test note</a:t>
            </a:r>
            <a:endParaRPr lang="en-US" sz="1400" dirty="0"/>
          </a:p>
        </p:txBody>
      </p:sp>
      <p:sp>
        <p:nvSpPr>
          <p:cNvPr id="11" name="Text 9"/>
          <p:cNvSpPr txBox="1"/>
          <p:nvPr/>
        </p:nvSpPr>
        <p:spPr>
          <a:xfrm>
            <a:off x="8183880" y="4251960"/>
            <a:ext cx="3383280" cy="1600200"/>
          </a:xfrm>
          <a:prstGeom prst="rect">
            <a:avLst/>
          </a:prstGeom>
          <a:noFill/>
          <a:ln/>
        </p:spPr>
        <p:txBody>
          <a:bodyPr wrap="square" lIns="0" tIns="0" rIns="0" bIns="0" rtlCol="0" anchor="t"/>
          <a:lstStyle/>
          <a:p>
            <a:pPr marL="0" indent="0">
              <a:buNone/>
            </a:pPr>
            <a:r>
              <a:rPr lang="en-US" sz="1200" dirty="0">
                <a:solidFill>
                  <a:srgbClr val="222222"/>
                </a:solidFill>
                <a:latin typeface="Calibri" pitchFamily="34" charset="0"/>
                <a:ea typeface="Calibri" pitchFamily="34" charset="-122"/>
                <a:cs typeface="Calibri" pitchFamily="34" charset="-120"/>
              </a:rPr>
              <a:t>Twelve edges in the MIL-STD-810 sequence. Orientation is specified by the edge and by the tilt angle of the body about that edge (often 0, 15 or 45 degrees).</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02920" y="274320"/>
            <a:ext cx="7863840" cy="685800"/>
          </a:xfrm>
          <a:prstGeom prst="rect">
            <a:avLst/>
          </a:prstGeom>
          <a:noFill/>
          <a:ln/>
        </p:spPr>
        <p:txBody>
          <a:bodyPr wrap="square" lIns="0" tIns="0" rIns="0" bIns="0" rtlCol="0" anchor="ctr"/>
          <a:lstStyle/>
          <a:p>
            <a:pPr marL="0" indent="0">
              <a:buNone/>
            </a:pPr>
            <a:r>
              <a:rPr lang="en-US" sz="2800" b="1" dirty="0">
                <a:solidFill>
                  <a:srgbClr val="006699"/>
                </a:solidFill>
                <a:latin typeface="Calibri" pitchFamily="34" charset="0"/>
                <a:ea typeface="Calibri" pitchFamily="34" charset="-122"/>
                <a:cs typeface="Calibri" pitchFamily="34" charset="-120"/>
              </a:rPr>
              <a:t>Corner Impact</a:t>
            </a:r>
            <a:endParaRPr lang="en-US" sz="2800" dirty="0"/>
          </a:p>
        </p:txBody>
      </p:sp>
      <p:sp>
        <p:nvSpPr>
          <p:cNvPr id="3" name="Text 1"/>
          <p:cNvSpPr txBox="1"/>
          <p:nvPr/>
        </p:nvSpPr>
        <p:spPr>
          <a:xfrm>
            <a:off x="8778240" y="274320"/>
            <a:ext cx="2926080" cy="685800"/>
          </a:xfrm>
          <a:prstGeom prst="rect">
            <a:avLst/>
          </a:prstGeom>
          <a:noFill/>
          <a:ln/>
          <a:effectLst>
            <a:outerShdw blurRad="25400" dist="19050" dir="2700000" algn="bl" rotWithShape="0">
              <a:srgbClr val="888888">
                <a:alpha val="50000"/>
              </a:srgbClr>
            </a:outerShdw>
          </a:effectLst>
        </p:spPr>
        <p:txBody>
          <a:bodyPr wrap="square" lIns="0" tIns="0" rIns="0" bIns="0" rtlCol="0" anchor="ctr"/>
          <a:lstStyle/>
          <a:p>
            <a:pPr marL="0" indent="0" algn="r">
              <a:buNone/>
            </a:pPr>
            <a:r>
              <a:rPr lang="en-US" sz="2400" b="1" dirty="0">
                <a:solidFill>
                  <a:srgbClr val="003399"/>
                </a:solidFill>
                <a:latin typeface="Calibri" pitchFamily="34" charset="0"/>
                <a:ea typeface="Calibri" pitchFamily="34" charset="-122"/>
                <a:cs typeface="Calibri" pitchFamily="34" charset="-120"/>
              </a:rPr>
              <a:t>Vibrationdata</a:t>
            </a:r>
            <a:endParaRPr lang="en-US" sz="2400" dirty="0"/>
          </a:p>
        </p:txBody>
      </p:sp>
      <p:sp>
        <p:nvSpPr>
          <p:cNvPr id="4" name="Text 2"/>
          <p:cNvSpPr txBox="1"/>
          <p:nvPr/>
        </p:nvSpPr>
        <p:spPr>
          <a:xfrm>
            <a:off x="10972800" y="6263640"/>
            <a:ext cx="731520" cy="365760"/>
          </a:xfrm>
          <a:prstGeom prst="rect">
            <a:avLst/>
          </a:prstGeom>
          <a:noFill/>
          <a:ln/>
        </p:spPr>
        <p:txBody>
          <a:bodyPr wrap="square" lIns="0" tIns="0" rIns="0" bIns="0" rtlCol="0" anchor="ctr"/>
          <a:lstStyle/>
          <a:p>
            <a:pPr marL="0" indent="0" algn="r">
              <a:buNone/>
            </a:pPr>
            <a:r>
              <a:rPr lang="en-US" sz="1400" dirty="0">
                <a:solidFill>
                  <a:srgbClr val="222222"/>
                </a:solidFill>
                <a:latin typeface="Calibri" pitchFamily="34" charset="0"/>
                <a:ea typeface="Calibri" pitchFamily="34" charset="-122"/>
                <a:cs typeface="Calibri" pitchFamily="34" charset="-120"/>
              </a:rPr>
              <a:t>9</a:t>
            </a:r>
            <a:endParaRPr lang="en-US" sz="1400" dirty="0"/>
          </a:p>
        </p:txBody>
      </p:sp>
      <p:sp>
        <p:nvSpPr>
          <p:cNvPr id="5" name="Text 3"/>
          <p:cNvSpPr txBox="1"/>
          <p:nvPr/>
        </p:nvSpPr>
        <p:spPr>
          <a:xfrm>
            <a:off x="502920" y="1234440"/>
            <a:ext cx="7223760" cy="4754880"/>
          </a:xfrm>
          <a:prstGeom prst="rect">
            <a:avLst/>
          </a:prstGeom>
          <a:noFill/>
          <a:ln/>
        </p:spPr>
        <p:txBody>
          <a:bodyPr wrap="square" lIns="25400" tIns="25400" rIns="25400" bIns="25400" rtlCol="0" anchor="t"/>
          <a:lstStyle/>
          <a:p>
            <a:pPr marL="228600" indent="-228600">
              <a:spcAft>
                <a:spcPts val="800"/>
              </a:spcAft>
              <a:buClr>
                <a:srgbClr val="006699"/>
              </a:buClr>
              <a:buSzPct val="80000"/>
              <a:buChar char="•"/>
            </a:pPr>
            <a:r>
              <a:rPr lang="en-US" sz="1500" dirty="0">
                <a:solidFill>
                  <a:srgbClr val="222222"/>
                </a:solidFill>
                <a:latin typeface="Calibri" pitchFamily="34" charset="0"/>
                <a:ea typeface="Calibri" pitchFamily="34" charset="-122"/>
                <a:cs typeface="Calibri" pitchFamily="34" charset="-120"/>
              </a:rPr>
              <a:t>Point contact: the smallest area and the highest contact stress of the three classes</a:t>
            </a:r>
            <a:endParaRPr lang="en-US" sz="1500" dirty="0"/>
          </a:p>
          <a:p>
            <a:pPr marL="228600" indent="-228600">
              <a:spcAft>
                <a:spcPts val="800"/>
              </a:spcAft>
              <a:buClr>
                <a:srgbClr val="006699"/>
              </a:buClr>
              <a:buSzPct val="80000"/>
              <a:buChar char="•"/>
            </a:pPr>
            <a:r>
              <a:rPr lang="en-US" sz="1500" dirty="0">
                <a:solidFill>
                  <a:srgbClr val="222222"/>
                </a:solidFill>
                <a:latin typeface="Calibri" pitchFamily="34" charset="0"/>
                <a:ea typeface="Calibri" pitchFamily="34" charset="-122"/>
                <a:cs typeface="Calibri" pitchFamily="34" charset="-120"/>
              </a:rPr>
              <a:t>Local plastic deformation of the frame (a dented aluminum corner is the signature) absorbs a large share of the kinetic energy</a:t>
            </a:r>
            <a:endParaRPr lang="en-US" sz="1500" dirty="0"/>
          </a:p>
          <a:p>
            <a:pPr marL="228600" indent="-228600">
              <a:spcAft>
                <a:spcPts val="800"/>
              </a:spcAft>
              <a:buClr>
                <a:srgbClr val="006699"/>
              </a:buClr>
              <a:buSzPct val="80000"/>
              <a:buChar char="•"/>
            </a:pPr>
            <a:r>
              <a:rPr lang="en-US" sz="1500" dirty="0">
                <a:solidFill>
                  <a:srgbClr val="222222"/>
                </a:solidFill>
                <a:latin typeface="Calibri" pitchFamily="34" charset="0"/>
                <a:ea typeface="Calibri" pitchFamily="34" charset="-122"/>
                <a:cs typeface="Calibri" pitchFamily="34" charset="-120"/>
              </a:rPr>
              <a:t>Because the contact is soft and dissipative, the pulse is longer and the acceleration at the body center is the lowest of the three, and the coefficient of restitution is the lowest</a:t>
            </a:r>
            <a:endParaRPr lang="en-US" sz="1500" dirty="0"/>
          </a:p>
          <a:p>
            <a:pPr marL="228600" indent="-228600">
              <a:spcAft>
                <a:spcPts val="800"/>
              </a:spcAft>
              <a:buClr>
                <a:srgbClr val="006699"/>
              </a:buClr>
              <a:buSzPct val="80000"/>
              <a:buChar char="•"/>
            </a:pPr>
            <a:r>
              <a:rPr lang="en-US" sz="1500" dirty="0">
                <a:solidFill>
                  <a:srgbClr val="222222"/>
                </a:solidFill>
                <a:latin typeface="Calibri" pitchFamily="34" charset="0"/>
                <a:ea typeface="Calibri" pitchFamily="34" charset="-122"/>
                <a:cs typeface="Calibri" pitchFamily="34" charset="-120"/>
              </a:rPr>
              <a:t>Low body G does not mean benign: the corner of the cover glass sits at a stress concentration where two edges meet, and corner cracks radiate across the display</a:t>
            </a:r>
            <a:endParaRPr lang="en-US" sz="1500" dirty="0"/>
          </a:p>
          <a:p>
            <a:pPr marL="228600" indent="-228600">
              <a:spcAft>
                <a:spcPts val="800"/>
              </a:spcAft>
              <a:buClr>
                <a:srgbClr val="006699"/>
              </a:buClr>
              <a:buSzPct val="80000"/>
              <a:buChar char="•"/>
            </a:pPr>
            <a:r>
              <a:rPr lang="en-US" sz="1500" dirty="0">
                <a:solidFill>
                  <a:srgbClr val="222222"/>
                </a:solidFill>
                <a:latin typeface="Calibri" pitchFamily="34" charset="0"/>
                <a:ea typeface="Calibri" pitchFamily="34" charset="-122"/>
                <a:cs typeface="Calibri" pitchFamily="34" charset="-120"/>
              </a:rPr>
              <a:t>The off-center contact converts translational energy into rotation about the corner, followed by an edge or face secondary impact</a:t>
            </a:r>
            <a:endParaRPr lang="en-US" sz="1500" dirty="0"/>
          </a:p>
          <a:p>
            <a:pPr marL="228600" indent="-228600">
              <a:spcAft>
                <a:spcPts val="800"/>
              </a:spcAft>
              <a:buClr>
                <a:srgbClr val="006699"/>
              </a:buClr>
              <a:buSzPct val="80000"/>
              <a:buChar char="•"/>
            </a:pPr>
            <a:r>
              <a:rPr lang="en-US" sz="1500" dirty="0">
                <a:solidFill>
                  <a:srgbClr val="222222"/>
                </a:solidFill>
                <a:latin typeface="Calibri" pitchFamily="34" charset="0"/>
                <a:ea typeface="Calibri" pitchFamily="34" charset="-122"/>
                <a:cs typeface="Calibri" pitchFamily="34" charset="-120"/>
              </a:rPr>
              <a:t>Corner drops are the dominant field failure for glass-fronted devices and drive case and bumper design</a:t>
            </a:r>
            <a:endParaRPr lang="en-US" sz="1500" dirty="0"/>
          </a:p>
        </p:txBody>
      </p:sp>
      <p:sp>
        <p:nvSpPr>
          <p:cNvPr id="6" name="Shape 4"/>
          <p:cNvSpPr/>
          <p:nvPr/>
        </p:nvSpPr>
        <p:spPr>
          <a:xfrm>
            <a:off x="8046720" y="1280160"/>
            <a:ext cx="3657600" cy="2331720"/>
          </a:xfrm>
          <a:prstGeom prst="roundRect">
            <a:avLst>
              <a:gd name="adj" fmla="val 3137"/>
            </a:avLst>
          </a:prstGeom>
          <a:solidFill>
            <a:srgbClr val="EDF3FA"/>
          </a:solidFill>
          <a:ln w="9525">
            <a:solidFill>
              <a:srgbClr val="C9D8EA"/>
            </a:solidFill>
            <a:prstDash val="solid"/>
          </a:ln>
        </p:spPr>
        <p:txBody>
          <a:bodyPr/>
          <a:lstStyle/>
          <a:p>
            <a:endParaRPr lang="en-US"/>
          </a:p>
        </p:txBody>
      </p:sp>
      <p:sp>
        <p:nvSpPr>
          <p:cNvPr id="7" name="Text 5"/>
          <p:cNvSpPr txBox="1"/>
          <p:nvPr/>
        </p:nvSpPr>
        <p:spPr>
          <a:xfrm>
            <a:off x="8183880" y="1353312"/>
            <a:ext cx="3383280" cy="320040"/>
          </a:xfrm>
          <a:prstGeom prst="rect">
            <a:avLst/>
          </a:prstGeom>
          <a:noFill/>
          <a:ln/>
        </p:spPr>
        <p:txBody>
          <a:bodyPr wrap="square" lIns="0" tIns="0" rIns="0" bIns="0" rtlCol="0" anchor="ctr"/>
          <a:lstStyle/>
          <a:p>
            <a:pPr marL="0" indent="0">
              <a:buNone/>
            </a:pPr>
            <a:r>
              <a:rPr lang="en-US" sz="1400" b="1" dirty="0">
                <a:solidFill>
                  <a:srgbClr val="1B5FA8"/>
                </a:solidFill>
                <a:latin typeface="Calibri" pitchFamily="34" charset="0"/>
                <a:ea typeface="Calibri" pitchFamily="34" charset="-122"/>
                <a:cs typeface="Calibri" pitchFamily="34" charset="-120"/>
              </a:rPr>
              <a:t>Governing quantity</a:t>
            </a:r>
            <a:endParaRPr lang="en-US" sz="1400" dirty="0"/>
          </a:p>
        </p:txBody>
      </p:sp>
      <p:sp>
        <p:nvSpPr>
          <p:cNvPr id="8" name="Text 6"/>
          <p:cNvSpPr txBox="1"/>
          <p:nvPr/>
        </p:nvSpPr>
        <p:spPr>
          <a:xfrm>
            <a:off x="8183880" y="1691640"/>
            <a:ext cx="3383280" cy="1828800"/>
          </a:xfrm>
          <a:prstGeom prst="rect">
            <a:avLst/>
          </a:prstGeom>
          <a:noFill/>
          <a:ln/>
        </p:spPr>
        <p:txBody>
          <a:bodyPr wrap="square" lIns="0" tIns="0" rIns="0" bIns="0" rtlCol="0" anchor="t"/>
          <a:lstStyle/>
          <a:p>
            <a:pPr marL="0" indent="0">
              <a:buNone/>
            </a:pPr>
            <a:r>
              <a:rPr lang="en-US" sz="1300" dirty="0">
                <a:solidFill>
                  <a:srgbClr val="222222"/>
                </a:solidFill>
                <a:latin typeface="Calibri" pitchFamily="34" charset="0"/>
                <a:ea typeface="Calibri" pitchFamily="34" charset="-122"/>
                <a:cs typeface="Calibri" pitchFamily="34" charset="-120"/>
              </a:rPr>
              <a:t>Contact stress and plastic strain at the corner; glass corner stress</a:t>
            </a:r>
            <a:endParaRPr lang="en-US" sz="1300" dirty="0"/>
          </a:p>
          <a:p>
            <a:pPr marL="0" indent="0">
              <a:buNone/>
            </a:pPr>
            <a:endParaRPr lang="en-US" sz="1300" dirty="0"/>
          </a:p>
          <a:p>
            <a:pPr marL="0" indent="0">
              <a:buNone/>
            </a:pPr>
            <a:r>
              <a:rPr lang="en-US" sz="1300" dirty="0">
                <a:solidFill>
                  <a:srgbClr val="222222"/>
                </a:solidFill>
                <a:latin typeface="Calibri" pitchFamily="34" charset="0"/>
                <a:ea typeface="Calibri" pitchFamily="34" charset="-122"/>
                <a:cs typeface="Calibri" pitchFamily="34" charset="-120"/>
              </a:rPr>
              <a:t>Cosmetic dent, glass corner fracture, seal and gasket damage</a:t>
            </a:r>
            <a:endParaRPr lang="en-US" sz="1300" dirty="0"/>
          </a:p>
        </p:txBody>
      </p:sp>
      <p:sp>
        <p:nvSpPr>
          <p:cNvPr id="9" name="Shape 7"/>
          <p:cNvSpPr/>
          <p:nvPr/>
        </p:nvSpPr>
        <p:spPr>
          <a:xfrm>
            <a:off x="8046720" y="3840480"/>
            <a:ext cx="3657600" cy="2103120"/>
          </a:xfrm>
          <a:prstGeom prst="roundRect">
            <a:avLst>
              <a:gd name="adj" fmla="val 3478"/>
            </a:avLst>
          </a:prstGeom>
          <a:solidFill>
            <a:srgbClr val="EDF3FA"/>
          </a:solidFill>
          <a:ln w="9525">
            <a:solidFill>
              <a:srgbClr val="C9D8EA"/>
            </a:solidFill>
            <a:prstDash val="solid"/>
          </a:ln>
        </p:spPr>
        <p:txBody>
          <a:bodyPr/>
          <a:lstStyle/>
          <a:p>
            <a:endParaRPr lang="en-US"/>
          </a:p>
        </p:txBody>
      </p:sp>
      <p:sp>
        <p:nvSpPr>
          <p:cNvPr id="10" name="Text 8"/>
          <p:cNvSpPr txBox="1"/>
          <p:nvPr/>
        </p:nvSpPr>
        <p:spPr>
          <a:xfrm>
            <a:off x="8183880" y="3913632"/>
            <a:ext cx="3383280" cy="320040"/>
          </a:xfrm>
          <a:prstGeom prst="rect">
            <a:avLst/>
          </a:prstGeom>
          <a:noFill/>
          <a:ln/>
        </p:spPr>
        <p:txBody>
          <a:bodyPr wrap="square" lIns="0" tIns="0" rIns="0" bIns="0" rtlCol="0" anchor="ctr"/>
          <a:lstStyle/>
          <a:p>
            <a:pPr marL="0" indent="0">
              <a:buNone/>
            </a:pPr>
            <a:r>
              <a:rPr lang="en-US" sz="1400" b="1" dirty="0">
                <a:solidFill>
                  <a:srgbClr val="1B5FA8"/>
                </a:solidFill>
                <a:latin typeface="Calibri" pitchFamily="34" charset="0"/>
                <a:ea typeface="Calibri" pitchFamily="34" charset="-122"/>
                <a:cs typeface="Calibri" pitchFamily="34" charset="-120"/>
              </a:rPr>
              <a:t>Test note</a:t>
            </a:r>
            <a:endParaRPr lang="en-US" sz="1400" dirty="0"/>
          </a:p>
        </p:txBody>
      </p:sp>
      <p:sp>
        <p:nvSpPr>
          <p:cNvPr id="11" name="Text 9"/>
          <p:cNvSpPr txBox="1"/>
          <p:nvPr/>
        </p:nvSpPr>
        <p:spPr>
          <a:xfrm>
            <a:off x="8183880" y="4251960"/>
            <a:ext cx="3383280" cy="1600200"/>
          </a:xfrm>
          <a:prstGeom prst="rect">
            <a:avLst/>
          </a:prstGeom>
          <a:noFill/>
          <a:ln/>
        </p:spPr>
        <p:txBody>
          <a:bodyPr wrap="square" lIns="0" tIns="0" rIns="0" bIns="0" rtlCol="0" anchor="t"/>
          <a:lstStyle/>
          <a:p>
            <a:pPr marL="0" indent="0">
              <a:buNone/>
            </a:pPr>
            <a:r>
              <a:rPr lang="en-US" sz="1200" dirty="0">
                <a:solidFill>
                  <a:srgbClr val="222222"/>
                </a:solidFill>
                <a:latin typeface="Calibri" pitchFamily="34" charset="0"/>
                <a:ea typeface="Calibri" pitchFamily="34" charset="-122"/>
                <a:cs typeface="Calibri" pitchFamily="34" charset="-120"/>
              </a:rPr>
              <a:t>Eight corners in the MIL-STD-810 sequence. The corner must strike first with the body diagonal near vertical; high-speed video is used to confirm the attitude at contact.</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02920" y="274320"/>
            <a:ext cx="7863840" cy="685800"/>
          </a:xfrm>
          <a:prstGeom prst="rect">
            <a:avLst/>
          </a:prstGeom>
          <a:noFill/>
          <a:ln/>
        </p:spPr>
        <p:txBody>
          <a:bodyPr wrap="square" lIns="0" tIns="0" rIns="0" bIns="0" rtlCol="0" anchor="ctr"/>
          <a:lstStyle/>
          <a:p>
            <a:pPr marL="0" indent="0">
              <a:buNone/>
            </a:pPr>
            <a:r>
              <a:rPr lang="en-US" sz="2800" b="1" dirty="0">
                <a:solidFill>
                  <a:srgbClr val="006699"/>
                </a:solidFill>
                <a:latin typeface="Calibri" pitchFamily="34" charset="0"/>
                <a:ea typeface="Calibri" pitchFamily="34" charset="-122"/>
                <a:cs typeface="Calibri" pitchFamily="34" charset="-120"/>
              </a:rPr>
              <a:t>Face, Edge and Corner Compared</a:t>
            </a:r>
            <a:endParaRPr lang="en-US" sz="2800" dirty="0"/>
          </a:p>
        </p:txBody>
      </p:sp>
      <p:sp>
        <p:nvSpPr>
          <p:cNvPr id="3" name="Text 1"/>
          <p:cNvSpPr txBox="1"/>
          <p:nvPr/>
        </p:nvSpPr>
        <p:spPr>
          <a:xfrm>
            <a:off x="8778240" y="274320"/>
            <a:ext cx="2926080" cy="685800"/>
          </a:xfrm>
          <a:prstGeom prst="rect">
            <a:avLst/>
          </a:prstGeom>
          <a:noFill/>
          <a:ln/>
          <a:effectLst>
            <a:outerShdw blurRad="25400" dist="19050" dir="2700000" algn="bl" rotWithShape="0">
              <a:srgbClr val="888888">
                <a:alpha val="50000"/>
              </a:srgbClr>
            </a:outerShdw>
          </a:effectLst>
        </p:spPr>
        <p:txBody>
          <a:bodyPr wrap="square" lIns="0" tIns="0" rIns="0" bIns="0" rtlCol="0" anchor="ctr"/>
          <a:lstStyle/>
          <a:p>
            <a:pPr marL="0" indent="0" algn="r">
              <a:buNone/>
            </a:pPr>
            <a:r>
              <a:rPr lang="en-US" sz="2400" b="1" dirty="0">
                <a:solidFill>
                  <a:srgbClr val="003399"/>
                </a:solidFill>
                <a:latin typeface="Calibri" pitchFamily="34" charset="0"/>
                <a:ea typeface="Calibri" pitchFamily="34" charset="-122"/>
                <a:cs typeface="Calibri" pitchFamily="34" charset="-120"/>
              </a:rPr>
              <a:t>Vibrationdata</a:t>
            </a:r>
            <a:endParaRPr lang="en-US" sz="2400" dirty="0"/>
          </a:p>
        </p:txBody>
      </p:sp>
      <p:sp>
        <p:nvSpPr>
          <p:cNvPr id="4" name="Text 2"/>
          <p:cNvSpPr txBox="1"/>
          <p:nvPr/>
        </p:nvSpPr>
        <p:spPr>
          <a:xfrm>
            <a:off x="10972800" y="6263640"/>
            <a:ext cx="731520" cy="365760"/>
          </a:xfrm>
          <a:prstGeom prst="rect">
            <a:avLst/>
          </a:prstGeom>
          <a:noFill/>
          <a:ln/>
        </p:spPr>
        <p:txBody>
          <a:bodyPr wrap="square" lIns="0" tIns="0" rIns="0" bIns="0" rtlCol="0" anchor="ctr"/>
          <a:lstStyle/>
          <a:p>
            <a:pPr marL="0" indent="0" algn="r">
              <a:buNone/>
            </a:pPr>
            <a:r>
              <a:rPr lang="en-US" sz="1400" dirty="0">
                <a:solidFill>
                  <a:srgbClr val="222222"/>
                </a:solidFill>
                <a:latin typeface="Calibri" pitchFamily="34" charset="0"/>
                <a:ea typeface="Calibri" pitchFamily="34" charset="-122"/>
                <a:cs typeface="Calibri" pitchFamily="34" charset="-120"/>
              </a:rPr>
              <a:t>10</a:t>
            </a:r>
            <a:endParaRPr lang="en-US" sz="14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502920" y="1234440"/>
          <a:ext cx="11201400" cy="3383280"/>
        </p:xfrm>
        <a:graphic>
          <a:graphicData uri="http://schemas.openxmlformats.org/drawingml/2006/table">
            <a:tbl>
              <a:tblPr/>
              <a:tblGrid>
                <a:gridCol w="265176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3063240">
                  <a:extLst>
                    <a:ext uri="{9D8B030D-6E8A-4147-A177-3AD203B41FA5}">
                      <a16:colId xmlns:a16="http://schemas.microsoft.com/office/drawing/2014/main" val="20003"/>
                    </a:ext>
                  </a:extLst>
                </a:gridCol>
              </a:tblGrid>
              <a:tr h="0">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Attribute</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006699"/>
                    </a:solidFill>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Face</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006699"/>
                    </a:solidFill>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Edge</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006699"/>
                    </a:solidFill>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Corner</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006699"/>
                    </a:solidFill>
                  </a:tcPr>
                </a:tc>
                <a:extLst>
                  <a:ext uri="{0D108BD9-81ED-4DB2-BD59-A6C34878D82A}">
                    <a16:rowId xmlns:a16="http://schemas.microsoft.com/office/drawing/2014/main" val="10000"/>
                  </a:ext>
                </a:extLst>
              </a:tr>
              <a:tr h="0">
                <a:tc>
                  <a:txBody>
                    <a:bodyPr/>
                    <a:lstStyle/>
                    <a:p>
                      <a:pPr marL="0" indent="0" algn="l">
                        <a:buNone/>
                      </a:pPr>
                      <a:r>
                        <a:rPr lang="en-US" sz="1300" dirty="0">
                          <a:solidFill>
                            <a:srgbClr val="222222"/>
                          </a:solidFill>
                          <a:latin typeface="Calibri" pitchFamily="34" charset="0"/>
                          <a:ea typeface="Calibri" pitchFamily="34" charset="-122"/>
                          <a:cs typeface="Calibri" pitchFamily="34" charset="-120"/>
                        </a:rPr>
                        <a:t>Contact geometry</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Area</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Line</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Point</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0">
                <a:tc>
                  <a:txBody>
                    <a:bodyPr/>
                    <a:lstStyle/>
                    <a:p>
                      <a:pPr marL="0" indent="0" algn="l">
                        <a:buNone/>
                      </a:pPr>
                      <a:r>
                        <a:rPr lang="en-US" sz="1300" dirty="0">
                          <a:solidFill>
                            <a:srgbClr val="222222"/>
                          </a:solidFill>
                          <a:latin typeface="Calibri" pitchFamily="34" charset="0"/>
                          <a:ea typeface="Calibri" pitchFamily="34" charset="-122"/>
                          <a:cs typeface="Calibri" pitchFamily="34" charset="-120"/>
                        </a:rPr>
                        <a:t>Contact stiffness</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4F7FB"/>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Highest</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4F7FB"/>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Intermediate</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4F7FB"/>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Lowest</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4F7FB"/>
                    </a:solidFill>
                  </a:tcPr>
                </a:tc>
                <a:extLst>
                  <a:ext uri="{0D108BD9-81ED-4DB2-BD59-A6C34878D82A}">
                    <a16:rowId xmlns:a16="http://schemas.microsoft.com/office/drawing/2014/main" val="10002"/>
                  </a:ext>
                </a:extLst>
              </a:tr>
              <a:tr h="0">
                <a:tc>
                  <a:txBody>
                    <a:bodyPr/>
                    <a:lstStyle/>
                    <a:p>
                      <a:pPr marL="0" indent="0" algn="l">
                        <a:buNone/>
                      </a:pPr>
                      <a:r>
                        <a:rPr lang="en-US" sz="1300" dirty="0">
                          <a:solidFill>
                            <a:srgbClr val="222222"/>
                          </a:solidFill>
                          <a:latin typeface="Calibri" pitchFamily="34" charset="0"/>
                          <a:ea typeface="Calibri" pitchFamily="34" charset="-122"/>
                          <a:cs typeface="Calibri" pitchFamily="34" charset="-120"/>
                        </a:rPr>
                        <a:t>Pulse duration</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Shortest (≈ 0.3 to 1 ms)</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Intermediate</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Longest</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0">
                <a:tc>
                  <a:txBody>
                    <a:bodyPr/>
                    <a:lstStyle/>
                    <a:p>
                      <a:pPr marL="0" indent="0" algn="l">
                        <a:buNone/>
                      </a:pPr>
                      <a:r>
                        <a:rPr lang="en-US" sz="1300" dirty="0">
                          <a:solidFill>
                            <a:srgbClr val="222222"/>
                          </a:solidFill>
                          <a:latin typeface="Calibri" pitchFamily="34" charset="0"/>
                          <a:ea typeface="Calibri" pitchFamily="34" charset="-122"/>
                          <a:cs typeface="Calibri" pitchFamily="34" charset="-120"/>
                        </a:rPr>
                        <a:t>Peak G at body center</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4F7FB"/>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Highest</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4F7FB"/>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Intermediate</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4F7FB"/>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Lowest</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4F7FB"/>
                    </a:solidFill>
                  </a:tcPr>
                </a:tc>
                <a:extLst>
                  <a:ext uri="{0D108BD9-81ED-4DB2-BD59-A6C34878D82A}">
                    <a16:rowId xmlns:a16="http://schemas.microsoft.com/office/drawing/2014/main" val="10004"/>
                  </a:ext>
                </a:extLst>
              </a:tr>
              <a:tr h="0">
                <a:tc>
                  <a:txBody>
                    <a:bodyPr/>
                    <a:lstStyle/>
                    <a:p>
                      <a:pPr marL="0" indent="0" algn="l">
                        <a:buNone/>
                      </a:pPr>
                      <a:r>
                        <a:rPr lang="en-US" sz="1300" dirty="0">
                          <a:solidFill>
                            <a:srgbClr val="222222"/>
                          </a:solidFill>
                          <a:latin typeface="Calibri" pitchFamily="34" charset="0"/>
                          <a:ea typeface="Calibri" pitchFamily="34" charset="-122"/>
                          <a:cs typeface="Calibri" pitchFamily="34" charset="-120"/>
                        </a:rPr>
                        <a:t>Local contact stress</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Lowest</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High along edge</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Highest at a point</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0">
                <a:tc>
                  <a:txBody>
                    <a:bodyPr/>
                    <a:lstStyle/>
                    <a:p>
                      <a:pPr marL="0" indent="0" algn="l">
                        <a:buNone/>
                      </a:pPr>
                      <a:r>
                        <a:rPr lang="en-US" sz="1300" dirty="0">
                          <a:solidFill>
                            <a:srgbClr val="222222"/>
                          </a:solidFill>
                          <a:latin typeface="Calibri" pitchFamily="34" charset="0"/>
                          <a:ea typeface="Calibri" pitchFamily="34" charset="-122"/>
                          <a:cs typeface="Calibri" pitchFamily="34" charset="-120"/>
                        </a:rPr>
                        <a:t>Energy absorbed locally</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4F7FB"/>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Little (elastic)</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4F7FB"/>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Moderate</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4F7FB"/>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Large (plastic dent)</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4F7FB"/>
                    </a:solidFill>
                  </a:tcPr>
                </a:tc>
                <a:extLst>
                  <a:ext uri="{0D108BD9-81ED-4DB2-BD59-A6C34878D82A}">
                    <a16:rowId xmlns:a16="http://schemas.microsoft.com/office/drawing/2014/main" val="10006"/>
                  </a:ext>
                </a:extLst>
              </a:tr>
              <a:tr h="0">
                <a:tc>
                  <a:txBody>
                    <a:bodyPr/>
                    <a:lstStyle/>
                    <a:p>
                      <a:pPr marL="0" indent="0" algn="l">
                        <a:buNone/>
                      </a:pPr>
                      <a:r>
                        <a:rPr lang="en-US" sz="1300" dirty="0">
                          <a:solidFill>
                            <a:srgbClr val="222222"/>
                          </a:solidFill>
                          <a:latin typeface="Calibri" pitchFamily="34" charset="0"/>
                          <a:ea typeface="Calibri" pitchFamily="34" charset="-122"/>
                          <a:cs typeface="Calibri" pitchFamily="34" charset="-120"/>
                        </a:rPr>
                        <a:t>Coefficient of restitution</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High</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Moderate</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Low</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0">
                <a:tc>
                  <a:txBody>
                    <a:bodyPr/>
                    <a:lstStyle/>
                    <a:p>
                      <a:pPr marL="0" indent="0" algn="l">
                        <a:buNone/>
                      </a:pPr>
                      <a:r>
                        <a:rPr lang="en-US" sz="1300" dirty="0">
                          <a:solidFill>
                            <a:srgbClr val="222222"/>
                          </a:solidFill>
                          <a:latin typeface="Calibri" pitchFamily="34" charset="0"/>
                          <a:ea typeface="Calibri" pitchFamily="34" charset="-122"/>
                          <a:cs typeface="Calibri" pitchFamily="34" charset="-120"/>
                        </a:rPr>
                        <a:t>Rotation after contact</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4F7FB"/>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Little</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4F7FB"/>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Rotates to a face</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4F7FB"/>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Rotates to an edge, then a face</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4F7FB"/>
                    </a:solidFill>
                  </a:tcPr>
                </a:tc>
                <a:extLst>
                  <a:ext uri="{0D108BD9-81ED-4DB2-BD59-A6C34878D82A}">
                    <a16:rowId xmlns:a16="http://schemas.microsoft.com/office/drawing/2014/main" val="10008"/>
                  </a:ext>
                </a:extLst>
              </a:tr>
              <a:tr h="0">
                <a:tc>
                  <a:txBody>
                    <a:bodyPr/>
                    <a:lstStyle/>
                    <a:p>
                      <a:pPr marL="0" indent="0" algn="l">
                        <a:buNone/>
                      </a:pPr>
                      <a:r>
                        <a:rPr lang="en-US" sz="1300" dirty="0">
                          <a:solidFill>
                            <a:srgbClr val="222222"/>
                          </a:solidFill>
                          <a:latin typeface="Calibri" pitchFamily="34" charset="0"/>
                          <a:ea typeface="Calibri" pitchFamily="34" charset="-122"/>
                          <a:cs typeface="Calibri" pitchFamily="34" charset="-120"/>
                        </a:rPr>
                        <a:t>Typical failure</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PCB strain, solder joints, cone crack on glass</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Glass edge crack, frame bending</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Glass corner crack, frame dent, seal damage</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0">
                <a:tc>
                  <a:txBody>
                    <a:bodyPr/>
                    <a:lstStyle/>
                    <a:p>
                      <a:pPr marL="0" indent="0" algn="l">
                        <a:buNone/>
                      </a:pPr>
                      <a:r>
                        <a:rPr lang="en-US" sz="1300" dirty="0">
                          <a:solidFill>
                            <a:srgbClr val="222222"/>
                          </a:solidFill>
                          <a:latin typeface="Calibri" pitchFamily="34" charset="0"/>
                          <a:ea typeface="Calibri" pitchFamily="34" charset="-122"/>
                          <a:cs typeface="Calibri" pitchFamily="34" charset="-120"/>
                        </a:rPr>
                        <a:t>Count in 26-drop sequence</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4F7FB"/>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6</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4F7FB"/>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12</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4F7FB"/>
                    </a:solidFill>
                  </a:tcPr>
                </a:tc>
                <a:tc>
                  <a:txBody>
                    <a:bodyPr/>
                    <a:lstStyle/>
                    <a:p>
                      <a:pPr marL="0" indent="0" algn="ctr">
                        <a:buNone/>
                      </a:pPr>
                      <a:r>
                        <a:rPr lang="en-US" sz="1300" dirty="0">
                          <a:solidFill>
                            <a:srgbClr val="222222"/>
                          </a:solidFill>
                          <a:latin typeface="Calibri" pitchFamily="34" charset="0"/>
                          <a:ea typeface="Calibri" pitchFamily="34" charset="-122"/>
                          <a:cs typeface="Calibri" pitchFamily="34" charset="-120"/>
                        </a:rPr>
                        <a:t>8</a:t>
                      </a:r>
                      <a:endParaRPr lang="en-US" sz="13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4F7FB"/>
                    </a:solidFill>
                  </a:tcPr>
                </a:tc>
                <a:extLst>
                  <a:ext uri="{0D108BD9-81ED-4DB2-BD59-A6C34878D82A}">
                    <a16:rowId xmlns:a16="http://schemas.microsoft.com/office/drawing/2014/main" val="10010"/>
                  </a:ext>
                </a:extLst>
              </a:tr>
            </a:tbl>
          </a:graphicData>
        </a:graphic>
      </p:graphicFrame>
      <p:sp>
        <p:nvSpPr>
          <p:cNvPr id="6" name="Text 3"/>
          <p:cNvSpPr txBox="1"/>
          <p:nvPr/>
        </p:nvSpPr>
        <p:spPr>
          <a:xfrm>
            <a:off x="502920" y="6263640"/>
            <a:ext cx="10241280" cy="411480"/>
          </a:xfrm>
          <a:prstGeom prst="rect">
            <a:avLst/>
          </a:prstGeom>
          <a:noFill/>
          <a:ln/>
        </p:spPr>
        <p:txBody>
          <a:bodyPr wrap="square" lIns="0" tIns="0" rIns="0" bIns="0" rtlCol="0" anchor="ctr"/>
          <a:lstStyle/>
          <a:p>
            <a:pPr marL="0" indent="0">
              <a:buNone/>
            </a:pPr>
            <a:r>
              <a:rPr lang="en-US" sz="1100" i="1" dirty="0">
                <a:solidFill>
                  <a:srgbClr val="555555"/>
                </a:solidFill>
                <a:latin typeface="Calibri" pitchFamily="34" charset="0"/>
                <a:ea typeface="Calibri" pitchFamily="34" charset="-122"/>
                <a:cs typeface="Calibri" pitchFamily="34" charset="-120"/>
              </a:rPr>
              <a:t>Trends assume a hard, flat landing surface. Rankings are qualitative; measured values depend on the device, the surface and the release method.</a:t>
            </a:r>
            <a:endParaRPr lang="en-US" sz="11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02920" y="274320"/>
            <a:ext cx="7863840" cy="685800"/>
          </a:xfrm>
          <a:prstGeom prst="rect">
            <a:avLst/>
          </a:prstGeom>
          <a:noFill/>
          <a:ln/>
        </p:spPr>
        <p:txBody>
          <a:bodyPr wrap="square" lIns="0" tIns="0" rIns="0" bIns="0" rtlCol="0" anchor="ctr"/>
          <a:lstStyle/>
          <a:p>
            <a:pPr marL="0" indent="0">
              <a:buNone/>
            </a:pPr>
            <a:r>
              <a:rPr lang="en-US" sz="2800" b="1" dirty="0">
                <a:solidFill>
                  <a:srgbClr val="006699"/>
                </a:solidFill>
                <a:latin typeface="Calibri" pitchFamily="34" charset="0"/>
                <a:ea typeface="Calibri" pitchFamily="34" charset="-122"/>
                <a:cs typeface="Calibri" pitchFamily="34" charset="-120"/>
              </a:rPr>
              <a:t>Rotation and Secondary Impacts</a:t>
            </a:r>
            <a:endParaRPr lang="en-US" sz="2800" dirty="0"/>
          </a:p>
        </p:txBody>
      </p:sp>
      <p:sp>
        <p:nvSpPr>
          <p:cNvPr id="3" name="Text 1"/>
          <p:cNvSpPr txBox="1"/>
          <p:nvPr/>
        </p:nvSpPr>
        <p:spPr>
          <a:xfrm>
            <a:off x="8778240" y="274320"/>
            <a:ext cx="2926080" cy="685800"/>
          </a:xfrm>
          <a:prstGeom prst="rect">
            <a:avLst/>
          </a:prstGeom>
          <a:noFill/>
          <a:ln/>
          <a:effectLst>
            <a:outerShdw blurRad="25400" dist="19050" dir="2700000" algn="bl" rotWithShape="0">
              <a:srgbClr val="888888">
                <a:alpha val="50000"/>
              </a:srgbClr>
            </a:outerShdw>
          </a:effectLst>
        </p:spPr>
        <p:txBody>
          <a:bodyPr wrap="square" lIns="0" tIns="0" rIns="0" bIns="0" rtlCol="0" anchor="ctr"/>
          <a:lstStyle/>
          <a:p>
            <a:pPr marL="0" indent="0" algn="r">
              <a:buNone/>
            </a:pPr>
            <a:r>
              <a:rPr lang="en-US" sz="2400" b="1" dirty="0">
                <a:solidFill>
                  <a:srgbClr val="003399"/>
                </a:solidFill>
                <a:latin typeface="Calibri" pitchFamily="34" charset="0"/>
                <a:ea typeface="Calibri" pitchFamily="34" charset="-122"/>
                <a:cs typeface="Calibri" pitchFamily="34" charset="-120"/>
              </a:rPr>
              <a:t>Vibrationdata</a:t>
            </a:r>
            <a:endParaRPr lang="en-US" sz="2400" dirty="0"/>
          </a:p>
        </p:txBody>
      </p:sp>
      <p:sp>
        <p:nvSpPr>
          <p:cNvPr id="4" name="Text 2"/>
          <p:cNvSpPr txBox="1"/>
          <p:nvPr/>
        </p:nvSpPr>
        <p:spPr>
          <a:xfrm>
            <a:off x="10972800" y="6263640"/>
            <a:ext cx="731520" cy="365760"/>
          </a:xfrm>
          <a:prstGeom prst="rect">
            <a:avLst/>
          </a:prstGeom>
          <a:noFill/>
          <a:ln/>
        </p:spPr>
        <p:txBody>
          <a:bodyPr wrap="square" lIns="0" tIns="0" rIns="0" bIns="0" rtlCol="0" anchor="ctr"/>
          <a:lstStyle/>
          <a:p>
            <a:pPr marL="0" indent="0" algn="r">
              <a:buNone/>
            </a:pPr>
            <a:r>
              <a:rPr lang="en-US" sz="1400" dirty="0">
                <a:solidFill>
                  <a:srgbClr val="222222"/>
                </a:solidFill>
                <a:latin typeface="Calibri" pitchFamily="34" charset="0"/>
                <a:ea typeface="Calibri" pitchFamily="34" charset="-122"/>
                <a:cs typeface="Calibri" pitchFamily="34" charset="-120"/>
              </a:rPr>
              <a:t>11</a:t>
            </a:r>
            <a:endParaRPr lang="en-US" sz="1400" dirty="0"/>
          </a:p>
        </p:txBody>
      </p:sp>
      <p:pic>
        <p:nvPicPr>
          <p:cNvPr id="5" name="Image 0" descr="secondary.png"/>
          <p:cNvPicPr>
            <a:picLocks noChangeAspect="1"/>
          </p:cNvPicPr>
          <p:nvPr/>
        </p:nvPicPr>
        <p:blipFill>
          <a:blip r:embed="rId3"/>
          <a:stretch>
            <a:fillRect/>
          </a:stretch>
        </p:blipFill>
        <p:spPr>
          <a:xfrm>
            <a:off x="502920" y="1188720"/>
            <a:ext cx="11155680" cy="3063240"/>
          </a:xfrm>
          <a:prstGeom prst="rect">
            <a:avLst/>
          </a:prstGeom>
        </p:spPr>
      </p:pic>
      <p:sp>
        <p:nvSpPr>
          <p:cNvPr id="6" name="Text 3"/>
          <p:cNvSpPr txBox="1"/>
          <p:nvPr/>
        </p:nvSpPr>
        <p:spPr>
          <a:xfrm>
            <a:off x="502920" y="4343400"/>
            <a:ext cx="11155680" cy="1828800"/>
          </a:xfrm>
          <a:prstGeom prst="rect">
            <a:avLst/>
          </a:prstGeom>
          <a:noFill/>
          <a:ln/>
        </p:spPr>
        <p:txBody>
          <a:bodyPr wrap="square" lIns="25400" tIns="25400" rIns="25400" bIns="25400" rtlCol="0" anchor="t"/>
          <a:lstStyle/>
          <a:p>
            <a:pPr marL="228600" indent="-228600">
              <a:spcAft>
                <a:spcPts val="800"/>
              </a:spcAft>
              <a:buSzPct val="100000"/>
              <a:buChar char="•"/>
            </a:pPr>
            <a:r>
              <a:rPr lang="en-US" sz="1300" dirty="0">
                <a:solidFill>
                  <a:srgbClr val="222222"/>
                </a:solidFill>
                <a:latin typeface="Calibri" pitchFamily="34" charset="0"/>
                <a:ea typeface="Calibri" pitchFamily="34" charset="-122"/>
                <a:cs typeface="Calibri" pitchFamily="34" charset="-120"/>
              </a:rPr>
              <a:t>Any off-center contact applies an impulsive moment about the mass center, so part of the kinetic energy becomes rotational energy and the body pivots on the contact</a:t>
            </a:r>
            <a:endParaRPr lang="en-US" sz="1300" dirty="0"/>
          </a:p>
          <a:p>
            <a:pPr marL="228600" indent="-228600">
              <a:spcAft>
                <a:spcPts val="800"/>
              </a:spcAft>
              <a:buSzPct val="100000"/>
              <a:buChar char="•"/>
            </a:pPr>
            <a:r>
              <a:rPr lang="en-US" sz="1300" dirty="0">
                <a:solidFill>
                  <a:srgbClr val="222222"/>
                </a:solidFill>
                <a:latin typeface="Calibri" pitchFamily="34" charset="0"/>
                <a:ea typeface="Calibri" pitchFamily="34" charset="-122"/>
                <a:cs typeface="Calibri" pitchFamily="34" charset="-120"/>
              </a:rPr>
              <a:t>The device then strikes a second time on an edge or face, often at a higher angular velocity than a straight fall would give that face</a:t>
            </a:r>
            <a:endParaRPr lang="en-US" sz="1300" dirty="0"/>
          </a:p>
          <a:p>
            <a:pPr marL="228600" indent="-228600">
              <a:spcAft>
                <a:spcPts val="800"/>
              </a:spcAft>
              <a:buSzPct val="100000"/>
              <a:buChar char="•"/>
            </a:pPr>
            <a:r>
              <a:rPr lang="en-US" sz="1300" dirty="0">
                <a:solidFill>
                  <a:srgbClr val="222222"/>
                </a:solidFill>
                <a:latin typeface="Calibri" pitchFamily="34" charset="0"/>
                <a:ea typeface="Calibri" pitchFamily="34" charset="-122"/>
                <a:cs typeface="Calibri" pitchFamily="34" charset="-120"/>
              </a:rPr>
              <a:t>Instrumented drops routinely show two or three distinct pulses within 20 to 50 ms; the second pulse can exceed the first in peak G</a:t>
            </a:r>
            <a:endParaRPr lang="en-US" sz="1300" dirty="0"/>
          </a:p>
          <a:p>
            <a:pPr marL="228600" indent="-228600">
              <a:spcAft>
                <a:spcPts val="800"/>
              </a:spcAft>
              <a:buSzPct val="100000"/>
              <a:buChar char="•"/>
            </a:pPr>
            <a:r>
              <a:rPr lang="en-US" sz="1300" dirty="0">
                <a:solidFill>
                  <a:srgbClr val="222222"/>
                </a:solidFill>
                <a:latin typeface="Calibri" pitchFamily="34" charset="0"/>
                <a:ea typeface="Calibri" pitchFamily="34" charset="-122"/>
                <a:cs typeface="Calibri" pitchFamily="34" charset="-120"/>
              </a:rPr>
              <a:t>Free-fall testers reproduce this behavior; guided drop towers suppress it, so the two methods do not give the same damage</a:t>
            </a:r>
            <a:endParaRPr lang="en-US" sz="1300" dirty="0"/>
          </a:p>
          <a:p>
            <a:pPr marL="228600" indent="-228600">
              <a:spcAft>
                <a:spcPts val="800"/>
              </a:spcAft>
              <a:buSzPct val="100000"/>
              <a:buChar char="•"/>
            </a:pPr>
            <a:r>
              <a:rPr lang="en-US" sz="1300" dirty="0">
                <a:solidFill>
                  <a:srgbClr val="222222"/>
                </a:solidFill>
                <a:latin typeface="Calibri" pitchFamily="34" charset="0"/>
                <a:ea typeface="Calibri" pitchFamily="34" charset="-122"/>
                <a:cs typeface="Calibri" pitchFamily="34" charset="-120"/>
              </a:rPr>
              <a:t>Report the full sequence, not just the first pulse, and record a high-speed video of every drop</a:t>
            </a:r>
            <a:endParaRPr lang="en-US" sz="13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02920" y="274320"/>
            <a:ext cx="7863840" cy="685800"/>
          </a:xfrm>
          <a:prstGeom prst="rect">
            <a:avLst/>
          </a:prstGeom>
          <a:noFill/>
          <a:ln/>
        </p:spPr>
        <p:txBody>
          <a:bodyPr wrap="square" lIns="0" tIns="0" rIns="0" bIns="0" rtlCol="0" anchor="ctr"/>
          <a:lstStyle/>
          <a:p>
            <a:pPr marL="0" indent="0">
              <a:buNone/>
            </a:pPr>
            <a:r>
              <a:rPr lang="en-US" sz="2800" b="1" dirty="0">
                <a:solidFill>
                  <a:srgbClr val="006699"/>
                </a:solidFill>
                <a:latin typeface="Calibri" pitchFamily="34" charset="0"/>
                <a:ea typeface="Calibri" pitchFamily="34" charset="-122"/>
                <a:cs typeface="Calibri" pitchFamily="34" charset="-120"/>
              </a:rPr>
              <a:t>Drop Test Standards</a:t>
            </a:r>
            <a:endParaRPr lang="en-US" sz="2800" dirty="0"/>
          </a:p>
        </p:txBody>
      </p:sp>
      <p:sp>
        <p:nvSpPr>
          <p:cNvPr id="3" name="Text 1"/>
          <p:cNvSpPr txBox="1"/>
          <p:nvPr/>
        </p:nvSpPr>
        <p:spPr>
          <a:xfrm>
            <a:off x="8778240" y="274320"/>
            <a:ext cx="2926080" cy="685800"/>
          </a:xfrm>
          <a:prstGeom prst="rect">
            <a:avLst/>
          </a:prstGeom>
          <a:noFill/>
          <a:ln/>
          <a:effectLst>
            <a:outerShdw blurRad="25400" dist="19050" dir="2700000" algn="bl" rotWithShape="0">
              <a:srgbClr val="888888">
                <a:alpha val="50000"/>
              </a:srgbClr>
            </a:outerShdw>
          </a:effectLst>
        </p:spPr>
        <p:txBody>
          <a:bodyPr wrap="square" lIns="0" tIns="0" rIns="0" bIns="0" rtlCol="0" anchor="ctr"/>
          <a:lstStyle/>
          <a:p>
            <a:pPr marL="0" indent="0" algn="r">
              <a:buNone/>
            </a:pPr>
            <a:r>
              <a:rPr lang="en-US" sz="2400" b="1" dirty="0">
                <a:solidFill>
                  <a:srgbClr val="003399"/>
                </a:solidFill>
                <a:latin typeface="Calibri" pitchFamily="34" charset="0"/>
                <a:ea typeface="Calibri" pitchFamily="34" charset="-122"/>
                <a:cs typeface="Calibri" pitchFamily="34" charset="-120"/>
              </a:rPr>
              <a:t>Vibrationdata</a:t>
            </a:r>
            <a:endParaRPr lang="en-US" sz="2400" dirty="0"/>
          </a:p>
        </p:txBody>
      </p:sp>
      <p:sp>
        <p:nvSpPr>
          <p:cNvPr id="4" name="Text 2"/>
          <p:cNvSpPr txBox="1"/>
          <p:nvPr/>
        </p:nvSpPr>
        <p:spPr>
          <a:xfrm>
            <a:off x="10972800" y="6263640"/>
            <a:ext cx="731520" cy="365760"/>
          </a:xfrm>
          <a:prstGeom prst="rect">
            <a:avLst/>
          </a:prstGeom>
          <a:noFill/>
          <a:ln/>
        </p:spPr>
        <p:txBody>
          <a:bodyPr wrap="square" lIns="0" tIns="0" rIns="0" bIns="0" rtlCol="0" anchor="ctr"/>
          <a:lstStyle/>
          <a:p>
            <a:pPr marL="0" indent="0" algn="r">
              <a:buNone/>
            </a:pPr>
            <a:r>
              <a:rPr lang="en-US" sz="1400" dirty="0">
                <a:solidFill>
                  <a:srgbClr val="222222"/>
                </a:solidFill>
                <a:latin typeface="Calibri" pitchFamily="34" charset="0"/>
                <a:ea typeface="Calibri" pitchFamily="34" charset="-122"/>
                <a:cs typeface="Calibri" pitchFamily="34" charset="-120"/>
              </a:rPr>
              <a:t>12</a:t>
            </a:r>
            <a:endParaRPr lang="en-US" sz="14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502920" y="1234440"/>
          <a:ext cx="11201400" cy="2743200"/>
        </p:xfrm>
        <a:graphic>
          <a:graphicData uri="http://schemas.openxmlformats.org/drawingml/2006/table">
            <a:tbl>
              <a:tblPr/>
              <a:tblGrid>
                <a:gridCol w="2743200">
                  <a:extLst>
                    <a:ext uri="{9D8B030D-6E8A-4147-A177-3AD203B41FA5}">
                      <a16:colId xmlns:a16="http://schemas.microsoft.com/office/drawing/2014/main" val="20000"/>
                    </a:ext>
                  </a:extLst>
                </a:gridCol>
                <a:gridCol w="2331720">
                  <a:extLst>
                    <a:ext uri="{9D8B030D-6E8A-4147-A177-3AD203B41FA5}">
                      <a16:colId xmlns:a16="http://schemas.microsoft.com/office/drawing/2014/main" val="20001"/>
                    </a:ext>
                  </a:extLst>
                </a:gridCol>
                <a:gridCol w="3063240">
                  <a:extLst>
                    <a:ext uri="{9D8B030D-6E8A-4147-A177-3AD203B41FA5}">
                      <a16:colId xmlns:a16="http://schemas.microsoft.com/office/drawing/2014/main" val="20002"/>
                    </a:ext>
                  </a:extLst>
                </a:gridCol>
                <a:gridCol w="3063240">
                  <a:extLst>
                    <a:ext uri="{9D8B030D-6E8A-4147-A177-3AD203B41FA5}">
                      <a16:colId xmlns:a16="http://schemas.microsoft.com/office/drawing/2014/main" val="20003"/>
                    </a:ext>
                  </a:extLst>
                </a:gridCol>
              </a:tblGrid>
              <a:tr h="0">
                <a:tc>
                  <a:txBody>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Standard</a:t>
                      </a:r>
                      <a:endParaRPr lang="en-US" sz="12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006699"/>
                    </a:solidFill>
                  </a:tcPr>
                </a:tc>
                <a:tc>
                  <a:txBody>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Scope</a:t>
                      </a:r>
                      <a:endParaRPr lang="en-US" sz="12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006699"/>
                    </a:solidFill>
                  </a:tcPr>
                </a:tc>
                <a:tc>
                  <a:txBody>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Orientations</a:t>
                      </a:r>
                      <a:endParaRPr lang="en-US" sz="12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006699"/>
                    </a:solidFill>
                  </a:tcPr>
                </a:tc>
                <a:tc>
                  <a:txBody>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Height and surface</a:t>
                      </a:r>
                      <a:endParaRPr lang="en-US" sz="12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006699"/>
                    </a:solidFill>
                  </a:tcPr>
                </a:tc>
                <a:extLst>
                  <a:ext uri="{0D108BD9-81ED-4DB2-BD59-A6C34878D82A}">
                    <a16:rowId xmlns:a16="http://schemas.microsoft.com/office/drawing/2014/main" val="10000"/>
                  </a:ext>
                </a:extLst>
              </a:tr>
              <a:tr h="0">
                <a:tc>
                  <a:txBody>
                    <a:bodyPr/>
                    <a:lstStyle/>
                    <a:p>
                      <a:pPr marL="0" indent="0" algn="l">
                        <a:buNone/>
                      </a:pPr>
                      <a:r>
                        <a:rPr lang="en-US" sz="1200" dirty="0">
                          <a:solidFill>
                            <a:srgbClr val="222222"/>
                          </a:solidFill>
                          <a:latin typeface="Calibri" pitchFamily="34" charset="0"/>
                          <a:ea typeface="Calibri" pitchFamily="34" charset="-122"/>
                          <a:cs typeface="Calibri" pitchFamily="34" charset="-120"/>
                        </a:rPr>
                        <a:t>MIL-STD-810H, Method 516.8, Procedure IV (Transit Drop)</a:t>
                      </a:r>
                      <a:endParaRPr lang="en-US" sz="12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222222"/>
                          </a:solidFill>
                          <a:latin typeface="Calibri" pitchFamily="34" charset="0"/>
                          <a:ea typeface="Calibri" pitchFamily="34" charset="-122"/>
                          <a:cs typeface="Calibri" pitchFamily="34" charset="-120"/>
                        </a:rPr>
                        <a:t>Equipment in its transit configuration</a:t>
                      </a:r>
                      <a:endParaRPr lang="en-US" sz="12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222222"/>
                          </a:solidFill>
                          <a:latin typeface="Calibri" pitchFamily="34" charset="0"/>
                          <a:ea typeface="Calibri" pitchFamily="34" charset="-122"/>
                          <a:cs typeface="Calibri" pitchFamily="34" charset="-120"/>
                        </a:rPr>
                        <a:t>26 drops: 6 faces, 12 edges, 8 corners; may be split among up to 5 samples</a:t>
                      </a:r>
                      <a:endParaRPr lang="en-US" sz="12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222222"/>
                          </a:solidFill>
                          <a:latin typeface="Calibri" pitchFamily="34" charset="0"/>
                          <a:ea typeface="Calibri" pitchFamily="34" charset="-122"/>
                          <a:cs typeface="Calibri" pitchFamily="34" charset="-120"/>
                        </a:rPr>
                        <a:t>122 cm (48 in) for man-portable items under 45 kg; 5 cm plywood backed by concrete</a:t>
                      </a:r>
                      <a:endParaRPr lang="en-US" sz="12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0">
                <a:tc>
                  <a:txBody>
                    <a:bodyPr/>
                    <a:lstStyle/>
                    <a:p>
                      <a:pPr marL="0" indent="0" algn="l">
                        <a:buNone/>
                      </a:pPr>
                      <a:r>
                        <a:rPr lang="en-US" sz="1200" dirty="0">
                          <a:solidFill>
                            <a:srgbClr val="222222"/>
                          </a:solidFill>
                          <a:latin typeface="Calibri" pitchFamily="34" charset="0"/>
                          <a:ea typeface="Calibri" pitchFamily="34" charset="-122"/>
                          <a:cs typeface="Calibri" pitchFamily="34" charset="-120"/>
                        </a:rPr>
                        <a:t>IEC 60068-2-31 (Test Ec), rough handling shocks</a:t>
                      </a:r>
                      <a:endParaRPr lang="en-US" sz="12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4F7FB"/>
                    </a:solidFill>
                  </a:tcPr>
                </a:tc>
                <a:tc>
                  <a:txBody>
                    <a:bodyPr/>
                    <a:lstStyle/>
                    <a:p>
                      <a:pPr marL="0" indent="0" algn="ctr">
                        <a:buNone/>
                      </a:pPr>
                      <a:r>
                        <a:rPr lang="en-US" sz="1200" dirty="0">
                          <a:solidFill>
                            <a:srgbClr val="222222"/>
                          </a:solidFill>
                          <a:latin typeface="Calibri" pitchFamily="34" charset="0"/>
                          <a:ea typeface="Calibri" pitchFamily="34" charset="-122"/>
                          <a:cs typeface="Calibri" pitchFamily="34" charset="-120"/>
                        </a:rPr>
                        <a:t>Equipment-type specimens, hand-held devices</a:t>
                      </a:r>
                      <a:endParaRPr lang="en-US" sz="12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4F7FB"/>
                    </a:solidFill>
                  </a:tcPr>
                </a:tc>
                <a:tc>
                  <a:txBody>
                    <a:bodyPr/>
                    <a:lstStyle/>
                    <a:p>
                      <a:pPr marL="0" indent="0" algn="ctr">
                        <a:buNone/>
                      </a:pPr>
                      <a:r>
                        <a:rPr lang="en-US" sz="1200" dirty="0">
                          <a:solidFill>
                            <a:srgbClr val="222222"/>
                          </a:solidFill>
                          <a:latin typeface="Calibri" pitchFamily="34" charset="0"/>
                          <a:ea typeface="Calibri" pitchFamily="34" charset="-122"/>
                          <a:cs typeface="Calibri" pitchFamily="34" charset="-120"/>
                        </a:rPr>
                        <a:t>Free fall (Procedure 1), repeated free fall in a tumble drum (Procedure 2), topple, and drop-and-topple</a:t>
                      </a:r>
                      <a:endParaRPr lang="en-US" sz="12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4F7FB"/>
                    </a:solidFill>
                  </a:tcPr>
                </a:tc>
                <a:tc>
                  <a:txBody>
                    <a:bodyPr/>
                    <a:lstStyle/>
                    <a:p>
                      <a:pPr marL="0" indent="0" algn="ctr">
                        <a:buNone/>
                      </a:pPr>
                      <a:r>
                        <a:rPr lang="en-US" sz="1200" dirty="0">
                          <a:solidFill>
                            <a:srgbClr val="222222"/>
                          </a:solidFill>
                          <a:latin typeface="Calibri" pitchFamily="34" charset="0"/>
                          <a:ea typeface="Calibri" pitchFamily="34" charset="-122"/>
                          <a:cs typeface="Calibri" pitchFamily="34" charset="-120"/>
                        </a:rPr>
                        <a:t>25 mm to 1000 mm; repeated falls typically 500 mm; hard rigid surface of concrete or steel</a:t>
                      </a:r>
                      <a:endParaRPr lang="en-US" sz="12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4F7FB"/>
                    </a:solidFill>
                  </a:tcPr>
                </a:tc>
                <a:extLst>
                  <a:ext uri="{0D108BD9-81ED-4DB2-BD59-A6C34878D82A}">
                    <a16:rowId xmlns:a16="http://schemas.microsoft.com/office/drawing/2014/main" val="10002"/>
                  </a:ext>
                </a:extLst>
              </a:tr>
              <a:tr h="0">
                <a:tc>
                  <a:txBody>
                    <a:bodyPr/>
                    <a:lstStyle/>
                    <a:p>
                      <a:pPr marL="0" indent="0" algn="l">
                        <a:buNone/>
                      </a:pPr>
                      <a:r>
                        <a:rPr lang="en-US" sz="1200" dirty="0">
                          <a:solidFill>
                            <a:srgbClr val="222222"/>
                          </a:solidFill>
                          <a:latin typeface="Calibri" pitchFamily="34" charset="0"/>
                          <a:ea typeface="Calibri" pitchFamily="34" charset="-122"/>
                          <a:cs typeface="Calibri" pitchFamily="34" charset="-120"/>
                        </a:rPr>
                        <a:t>JEDEC JESD22-B111</a:t>
                      </a:r>
                      <a:endParaRPr lang="en-US" sz="12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222222"/>
                          </a:solidFill>
                          <a:latin typeface="Calibri" pitchFamily="34" charset="0"/>
                          <a:ea typeface="Calibri" pitchFamily="34" charset="-122"/>
                          <a:cs typeface="Calibri" pitchFamily="34" charset="-120"/>
                        </a:rPr>
                        <a:t>Board-level drop of handheld electronic products (solder joints)</a:t>
                      </a:r>
                      <a:endParaRPr lang="en-US" sz="12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222222"/>
                          </a:solidFill>
                          <a:latin typeface="Calibri" pitchFamily="34" charset="0"/>
                          <a:ea typeface="Calibri" pitchFamily="34" charset="-122"/>
                          <a:cs typeface="Calibri" pitchFamily="34" charset="-120"/>
                        </a:rPr>
                        <a:t>PCB mounted face-down on a guided drop table; daisy-chain resistance monitored</a:t>
                      </a:r>
                      <a:endParaRPr lang="en-US" sz="12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222222"/>
                          </a:solidFill>
                          <a:latin typeface="Calibri" pitchFamily="34" charset="0"/>
                          <a:ea typeface="Calibri" pitchFamily="34" charset="-122"/>
                          <a:cs typeface="Calibri" pitchFamily="34" charset="-120"/>
                        </a:rPr>
                        <a:t>1500 G, 0.5 ms half-sine (Condition B); 30 drops typical</a:t>
                      </a:r>
                      <a:endParaRPr lang="en-US" sz="12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0">
                <a:tc>
                  <a:txBody>
                    <a:bodyPr/>
                    <a:lstStyle/>
                    <a:p>
                      <a:pPr marL="0" indent="0" algn="l">
                        <a:buNone/>
                      </a:pPr>
                      <a:r>
                        <a:rPr lang="en-US" sz="1200" dirty="0">
                          <a:solidFill>
                            <a:srgbClr val="222222"/>
                          </a:solidFill>
                          <a:latin typeface="Calibri" pitchFamily="34" charset="0"/>
                          <a:ea typeface="Calibri" pitchFamily="34" charset="-122"/>
                          <a:cs typeface="Calibri" pitchFamily="34" charset="-120"/>
                        </a:rPr>
                        <a:t>ASTM D5276 / ISTA procedures</a:t>
                      </a:r>
                      <a:endParaRPr lang="en-US" sz="12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4F7FB"/>
                    </a:solidFill>
                  </a:tcPr>
                </a:tc>
                <a:tc>
                  <a:txBody>
                    <a:bodyPr/>
                    <a:lstStyle/>
                    <a:p>
                      <a:pPr marL="0" indent="0" algn="ctr">
                        <a:buNone/>
                      </a:pPr>
                      <a:r>
                        <a:rPr lang="en-US" sz="1200" dirty="0">
                          <a:solidFill>
                            <a:srgbClr val="222222"/>
                          </a:solidFill>
                          <a:latin typeface="Calibri" pitchFamily="34" charset="0"/>
                          <a:ea typeface="Calibri" pitchFamily="34" charset="-122"/>
                          <a:cs typeface="Calibri" pitchFamily="34" charset="-120"/>
                        </a:rPr>
                        <a:t>Free-fall drop of loaded shipping containers</a:t>
                      </a:r>
                      <a:endParaRPr lang="en-US" sz="12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4F7FB"/>
                    </a:solidFill>
                  </a:tcPr>
                </a:tc>
                <a:tc>
                  <a:txBody>
                    <a:bodyPr/>
                    <a:lstStyle/>
                    <a:p>
                      <a:pPr marL="0" indent="0" algn="ctr">
                        <a:buNone/>
                      </a:pPr>
                      <a:r>
                        <a:rPr lang="en-US" sz="1200" dirty="0">
                          <a:solidFill>
                            <a:srgbClr val="222222"/>
                          </a:solidFill>
                          <a:latin typeface="Calibri" pitchFamily="34" charset="0"/>
                          <a:ea typeface="Calibri" pitchFamily="34" charset="-122"/>
                          <a:cs typeface="Calibri" pitchFamily="34" charset="-120"/>
                        </a:rPr>
                        <a:t>Flat, edge and corner drops on the package</a:t>
                      </a:r>
                      <a:endParaRPr lang="en-US" sz="12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4F7FB"/>
                    </a:solidFill>
                  </a:tcPr>
                </a:tc>
                <a:tc>
                  <a:txBody>
                    <a:bodyPr/>
                    <a:lstStyle/>
                    <a:p>
                      <a:pPr marL="0" indent="0" algn="ctr">
                        <a:buNone/>
                      </a:pPr>
                      <a:r>
                        <a:rPr lang="en-US" sz="1200" dirty="0">
                          <a:solidFill>
                            <a:srgbClr val="222222"/>
                          </a:solidFill>
                          <a:latin typeface="Calibri" pitchFamily="34" charset="0"/>
                          <a:ea typeface="Calibri" pitchFamily="34" charset="-122"/>
                          <a:cs typeface="Calibri" pitchFamily="34" charset="-120"/>
                        </a:rPr>
                        <a:t>Height set by package weight class; steel or concrete floor</a:t>
                      </a:r>
                      <a:endParaRPr lang="en-US" sz="12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4F7FB"/>
                    </a:solidFill>
                  </a:tcPr>
                </a:tc>
                <a:extLst>
                  <a:ext uri="{0D108BD9-81ED-4DB2-BD59-A6C34878D82A}">
                    <a16:rowId xmlns:a16="http://schemas.microsoft.com/office/drawing/2014/main" val="10004"/>
                  </a:ext>
                </a:extLst>
              </a:tr>
              <a:tr h="0">
                <a:tc>
                  <a:txBody>
                    <a:bodyPr/>
                    <a:lstStyle/>
                    <a:p>
                      <a:pPr marL="0" indent="0" algn="l">
                        <a:buNone/>
                      </a:pPr>
                      <a:r>
                        <a:rPr lang="en-US" sz="1200" dirty="0">
                          <a:solidFill>
                            <a:srgbClr val="222222"/>
                          </a:solidFill>
                          <a:latin typeface="Calibri" pitchFamily="34" charset="0"/>
                          <a:ea typeface="Calibri" pitchFamily="34" charset="-122"/>
                          <a:cs typeface="Calibri" pitchFamily="34" charset="-120"/>
                        </a:rPr>
                        <a:t>OEM internal specifications</a:t>
                      </a:r>
                      <a:endParaRPr lang="en-US" sz="12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222222"/>
                          </a:solidFill>
                          <a:latin typeface="Calibri" pitchFamily="34" charset="0"/>
                          <a:ea typeface="Calibri" pitchFamily="34" charset="-122"/>
                          <a:cs typeface="Calibri" pitchFamily="34" charset="-120"/>
                        </a:rPr>
                        <a:t>Finished consumer device</a:t>
                      </a:r>
                      <a:endParaRPr lang="en-US" sz="12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222222"/>
                          </a:solidFill>
                          <a:latin typeface="Calibri" pitchFamily="34" charset="0"/>
                          <a:ea typeface="Calibri" pitchFamily="34" charset="-122"/>
                          <a:cs typeface="Calibri" pitchFamily="34" charset="-120"/>
                        </a:rPr>
                        <a:t>Rotating sequence over all faces, edges and corners</a:t>
                      </a:r>
                      <a:endParaRPr lang="en-US" sz="12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222222"/>
                          </a:solidFill>
                          <a:latin typeface="Calibri" pitchFamily="34" charset="0"/>
                          <a:ea typeface="Calibri" pitchFamily="34" charset="-122"/>
                          <a:cs typeface="Calibri" pitchFamily="34" charset="-120"/>
                        </a:rPr>
                        <a:t>Commonly 30 to 50 drops from about 1 m onto concrete, steel, granite or plywood</a:t>
                      </a:r>
                      <a:endParaRPr lang="en-US" sz="1200" dirty="0">
                        <a:latin typeface="Calibri" charset="0"/>
                        <a:ea typeface="Calibri" charset="0"/>
                        <a:cs typeface="Calibri" charset="0"/>
                      </a:endParaRPr>
                    </a:p>
                  </a:txBody>
                  <a:tcPr marL="45720" marR="45720" anchor="ctr">
                    <a:lnL w="9525" cap="flat" cmpd="sng" algn="ctr">
                      <a:solidFill>
                        <a:srgbClr val="9DB3CC"/>
                      </a:solidFill>
                      <a:prstDash val="solid"/>
                      <a:round/>
                      <a:headEnd type="none" w="med" len="med"/>
                      <a:tailEnd type="none" w="med" len="med"/>
                    </a:lnL>
                    <a:lnR w="9525" cap="flat" cmpd="sng" algn="ctr">
                      <a:solidFill>
                        <a:srgbClr val="9DB3CC"/>
                      </a:solidFill>
                      <a:prstDash val="solid"/>
                      <a:round/>
                      <a:headEnd type="none" w="med" len="med"/>
                      <a:tailEnd type="none" w="med" len="med"/>
                    </a:lnR>
                    <a:lnT w="9525" cap="flat" cmpd="sng" algn="ctr">
                      <a:solidFill>
                        <a:srgbClr val="9DB3CC"/>
                      </a:solidFill>
                      <a:prstDash val="solid"/>
                      <a:round/>
                      <a:headEnd type="none" w="med" len="med"/>
                      <a:tailEnd type="none" w="med" len="med"/>
                    </a:lnT>
                    <a:lnB w="9525" cap="flat" cmpd="sng" algn="ctr">
                      <a:solidFill>
                        <a:srgbClr val="9DB3C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6" name="Text 3"/>
          <p:cNvSpPr txBox="1"/>
          <p:nvPr/>
        </p:nvSpPr>
        <p:spPr>
          <a:xfrm>
            <a:off x="502920" y="6263640"/>
            <a:ext cx="10241280" cy="411480"/>
          </a:xfrm>
          <a:prstGeom prst="rect">
            <a:avLst/>
          </a:prstGeom>
          <a:noFill/>
          <a:ln/>
        </p:spPr>
        <p:txBody>
          <a:bodyPr wrap="square" lIns="0" tIns="0" rIns="0" bIns="0" rtlCol="0" anchor="ctr"/>
          <a:lstStyle/>
          <a:p>
            <a:pPr marL="0" indent="0">
              <a:buNone/>
            </a:pPr>
            <a:r>
              <a:rPr lang="en-US" sz="1100" i="1" dirty="0">
                <a:solidFill>
                  <a:srgbClr val="555555"/>
                </a:solidFill>
                <a:latin typeface="Calibri" pitchFamily="34" charset="0"/>
                <a:ea typeface="Calibri" pitchFamily="34" charset="-122"/>
                <a:cs typeface="Calibri" pitchFamily="34" charset="-120"/>
              </a:rPr>
              <a:t>Heights, counts and surfaces above are the commonly cited values; confirm against the edition of each document in force before writing a test plan.</a:t>
            </a:r>
            <a:endParaRPr lang="en-US" sz="11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02920" y="274320"/>
            <a:ext cx="7863840" cy="685800"/>
          </a:xfrm>
          <a:prstGeom prst="rect">
            <a:avLst/>
          </a:prstGeom>
          <a:noFill/>
          <a:ln/>
        </p:spPr>
        <p:txBody>
          <a:bodyPr wrap="square" lIns="0" tIns="0" rIns="0" bIns="0" rtlCol="0" anchor="ctr"/>
          <a:lstStyle/>
          <a:p>
            <a:pPr marL="0" indent="0">
              <a:buNone/>
            </a:pPr>
            <a:r>
              <a:rPr lang="en-US" sz="2800" b="1" dirty="0">
                <a:solidFill>
                  <a:srgbClr val="006699"/>
                </a:solidFill>
                <a:latin typeface="Calibri" pitchFamily="34" charset="0"/>
                <a:ea typeface="Calibri" pitchFamily="34" charset="-122"/>
                <a:cs typeface="Calibri" pitchFamily="34" charset="-120"/>
              </a:rPr>
              <a:t>Test Equipment and Instrumentation</a:t>
            </a:r>
            <a:endParaRPr lang="en-US" sz="2800" dirty="0"/>
          </a:p>
        </p:txBody>
      </p:sp>
      <p:sp>
        <p:nvSpPr>
          <p:cNvPr id="3" name="Text 1"/>
          <p:cNvSpPr txBox="1"/>
          <p:nvPr/>
        </p:nvSpPr>
        <p:spPr>
          <a:xfrm>
            <a:off x="8778240" y="274320"/>
            <a:ext cx="2926080" cy="685800"/>
          </a:xfrm>
          <a:prstGeom prst="rect">
            <a:avLst/>
          </a:prstGeom>
          <a:noFill/>
          <a:ln/>
          <a:effectLst>
            <a:outerShdw blurRad="25400" dist="19050" dir="2700000" algn="bl" rotWithShape="0">
              <a:srgbClr val="888888">
                <a:alpha val="50000"/>
              </a:srgbClr>
            </a:outerShdw>
          </a:effectLst>
        </p:spPr>
        <p:txBody>
          <a:bodyPr wrap="square" lIns="0" tIns="0" rIns="0" bIns="0" rtlCol="0" anchor="ctr"/>
          <a:lstStyle/>
          <a:p>
            <a:pPr marL="0" indent="0" algn="r">
              <a:buNone/>
            </a:pPr>
            <a:r>
              <a:rPr lang="en-US" sz="2400" b="1" dirty="0">
                <a:solidFill>
                  <a:srgbClr val="003399"/>
                </a:solidFill>
                <a:latin typeface="Calibri" pitchFamily="34" charset="0"/>
                <a:ea typeface="Calibri" pitchFamily="34" charset="-122"/>
                <a:cs typeface="Calibri" pitchFamily="34" charset="-120"/>
              </a:rPr>
              <a:t>Vibrationdata</a:t>
            </a:r>
            <a:endParaRPr lang="en-US" sz="2400" dirty="0"/>
          </a:p>
        </p:txBody>
      </p:sp>
      <p:sp>
        <p:nvSpPr>
          <p:cNvPr id="4" name="Text 2"/>
          <p:cNvSpPr txBox="1"/>
          <p:nvPr/>
        </p:nvSpPr>
        <p:spPr>
          <a:xfrm>
            <a:off x="10972800" y="6263640"/>
            <a:ext cx="731520" cy="365760"/>
          </a:xfrm>
          <a:prstGeom prst="rect">
            <a:avLst/>
          </a:prstGeom>
          <a:noFill/>
          <a:ln/>
        </p:spPr>
        <p:txBody>
          <a:bodyPr wrap="square" lIns="0" tIns="0" rIns="0" bIns="0" rtlCol="0" anchor="ctr"/>
          <a:lstStyle/>
          <a:p>
            <a:pPr marL="0" indent="0" algn="r">
              <a:buNone/>
            </a:pPr>
            <a:r>
              <a:rPr lang="en-US" sz="1400" dirty="0">
                <a:solidFill>
                  <a:srgbClr val="222222"/>
                </a:solidFill>
                <a:latin typeface="Calibri" pitchFamily="34" charset="0"/>
                <a:ea typeface="Calibri" pitchFamily="34" charset="-122"/>
                <a:cs typeface="Calibri" pitchFamily="34" charset="-120"/>
              </a:rPr>
              <a:t>13</a:t>
            </a:r>
            <a:endParaRPr lang="en-US" sz="1400" dirty="0"/>
          </a:p>
        </p:txBody>
      </p:sp>
      <p:sp>
        <p:nvSpPr>
          <p:cNvPr id="5" name="Shape 3"/>
          <p:cNvSpPr/>
          <p:nvPr/>
        </p:nvSpPr>
        <p:spPr>
          <a:xfrm>
            <a:off x="502920" y="1234440"/>
            <a:ext cx="5486400" cy="2286000"/>
          </a:xfrm>
          <a:prstGeom prst="roundRect">
            <a:avLst>
              <a:gd name="adj" fmla="val 3200"/>
            </a:avLst>
          </a:prstGeom>
          <a:solidFill>
            <a:srgbClr val="EDF3FA"/>
          </a:solidFill>
          <a:ln w="9525">
            <a:solidFill>
              <a:srgbClr val="C9D8EA"/>
            </a:solidFill>
            <a:prstDash val="solid"/>
          </a:ln>
        </p:spPr>
        <p:txBody>
          <a:bodyPr/>
          <a:lstStyle/>
          <a:p>
            <a:endParaRPr lang="en-US"/>
          </a:p>
        </p:txBody>
      </p:sp>
      <p:sp>
        <p:nvSpPr>
          <p:cNvPr id="6" name="Text 4"/>
          <p:cNvSpPr txBox="1"/>
          <p:nvPr/>
        </p:nvSpPr>
        <p:spPr>
          <a:xfrm>
            <a:off x="640080" y="1307592"/>
            <a:ext cx="5212080" cy="320040"/>
          </a:xfrm>
          <a:prstGeom prst="rect">
            <a:avLst/>
          </a:prstGeom>
          <a:noFill/>
          <a:ln/>
        </p:spPr>
        <p:txBody>
          <a:bodyPr wrap="square" lIns="0" tIns="0" rIns="0" bIns="0" rtlCol="0" anchor="ctr"/>
          <a:lstStyle/>
          <a:p>
            <a:pPr marL="0" indent="0">
              <a:buNone/>
            </a:pPr>
            <a:r>
              <a:rPr lang="en-US" sz="1400" b="1" dirty="0">
                <a:solidFill>
                  <a:srgbClr val="1B5FA8"/>
                </a:solidFill>
                <a:latin typeface="Calibri" pitchFamily="34" charset="0"/>
                <a:ea typeface="Calibri" pitchFamily="34" charset="-122"/>
                <a:cs typeface="Calibri" pitchFamily="34" charset="-120"/>
              </a:rPr>
              <a:t>Release methods</a:t>
            </a:r>
            <a:endParaRPr lang="en-US" sz="1400" dirty="0"/>
          </a:p>
        </p:txBody>
      </p:sp>
      <p:sp>
        <p:nvSpPr>
          <p:cNvPr id="7" name="Text 5"/>
          <p:cNvSpPr txBox="1"/>
          <p:nvPr/>
        </p:nvSpPr>
        <p:spPr>
          <a:xfrm>
            <a:off x="640080" y="1645920"/>
            <a:ext cx="5212080" cy="1783080"/>
          </a:xfrm>
          <a:prstGeom prst="rect">
            <a:avLst/>
          </a:prstGeom>
          <a:noFill/>
          <a:ln/>
        </p:spPr>
        <p:txBody>
          <a:bodyPr wrap="square" lIns="0" tIns="0" rIns="0" bIns="0" rtlCol="0" anchor="t"/>
          <a:lstStyle/>
          <a:p>
            <a:pPr marL="0" indent="0">
              <a:buNone/>
            </a:pPr>
            <a:r>
              <a:rPr lang="en-US" sz="1300" dirty="0">
                <a:solidFill>
                  <a:srgbClr val="222222"/>
                </a:solidFill>
                <a:latin typeface="Calibri" pitchFamily="34" charset="0"/>
                <a:ea typeface="Calibri" pitchFamily="34" charset="-122"/>
                <a:cs typeface="Calibri" pitchFamily="34" charset="-120"/>
              </a:rPr>
              <a:t>Free-fall drop tester: pneumatic or vacuum release with the device held at the set attitude; reproduces rotation and secondary impacts</a:t>
            </a:r>
            <a:endParaRPr lang="en-US" sz="1300" dirty="0"/>
          </a:p>
          <a:p>
            <a:pPr marL="0" indent="0">
              <a:buNone/>
            </a:pPr>
            <a:r>
              <a:rPr lang="en-US" sz="1300" dirty="0">
                <a:solidFill>
                  <a:srgbClr val="222222"/>
                </a:solidFill>
                <a:latin typeface="Calibri" pitchFamily="34" charset="0"/>
                <a:ea typeface="Calibri" pitchFamily="34" charset="-122"/>
                <a:cs typeface="Calibri" pitchFamily="34" charset="-120"/>
              </a:rPr>
              <a:t>Guided drop tower: device on a carriage or fixture running on rails; repeatable attitude but no rotation</a:t>
            </a:r>
            <a:endParaRPr lang="en-US" sz="1300" dirty="0"/>
          </a:p>
          <a:p>
            <a:pPr marL="0" indent="0">
              <a:buNone/>
            </a:pPr>
            <a:r>
              <a:rPr lang="en-US" sz="1300" dirty="0">
                <a:solidFill>
                  <a:srgbClr val="222222"/>
                </a:solidFill>
                <a:latin typeface="Calibri" pitchFamily="34" charset="0"/>
                <a:ea typeface="Calibri" pitchFamily="34" charset="-122"/>
                <a:cs typeface="Calibri" pitchFamily="34" charset="-120"/>
              </a:rPr>
              <a:t>Tumble drum: rotating barrel gives repeated 0.5 m falls in random orientations (IEC 60068-2-31 Procedure 2)</a:t>
            </a:r>
            <a:endParaRPr lang="en-US" sz="1300" dirty="0"/>
          </a:p>
          <a:p>
            <a:pPr marL="0" indent="0">
              <a:buNone/>
            </a:pPr>
            <a:r>
              <a:rPr lang="en-US" sz="1300" dirty="0">
                <a:solidFill>
                  <a:srgbClr val="222222"/>
                </a:solidFill>
                <a:latin typeface="Calibri" pitchFamily="34" charset="0"/>
                <a:ea typeface="Calibri" pitchFamily="34" charset="-122"/>
                <a:cs typeface="Calibri" pitchFamily="34" charset="-120"/>
              </a:rPr>
              <a:t>Robotic arm: programmable attitude, height and spin; used for large orientation sweeps</a:t>
            </a:r>
            <a:endParaRPr lang="en-US" sz="1300" dirty="0"/>
          </a:p>
        </p:txBody>
      </p:sp>
      <p:sp>
        <p:nvSpPr>
          <p:cNvPr id="8" name="Shape 6"/>
          <p:cNvSpPr/>
          <p:nvPr/>
        </p:nvSpPr>
        <p:spPr>
          <a:xfrm>
            <a:off x="6217920" y="1234440"/>
            <a:ext cx="5486400" cy="2286000"/>
          </a:xfrm>
          <a:prstGeom prst="roundRect">
            <a:avLst>
              <a:gd name="adj" fmla="val 3200"/>
            </a:avLst>
          </a:prstGeom>
          <a:solidFill>
            <a:srgbClr val="EDF3FA"/>
          </a:solidFill>
          <a:ln w="9525">
            <a:solidFill>
              <a:srgbClr val="C9D8EA"/>
            </a:solidFill>
            <a:prstDash val="solid"/>
          </a:ln>
        </p:spPr>
        <p:txBody>
          <a:bodyPr/>
          <a:lstStyle/>
          <a:p>
            <a:endParaRPr lang="en-US"/>
          </a:p>
        </p:txBody>
      </p:sp>
      <p:sp>
        <p:nvSpPr>
          <p:cNvPr id="9" name="Text 7"/>
          <p:cNvSpPr txBox="1"/>
          <p:nvPr/>
        </p:nvSpPr>
        <p:spPr>
          <a:xfrm>
            <a:off x="6355080" y="1307592"/>
            <a:ext cx="5212080" cy="320040"/>
          </a:xfrm>
          <a:prstGeom prst="rect">
            <a:avLst/>
          </a:prstGeom>
          <a:noFill/>
          <a:ln/>
        </p:spPr>
        <p:txBody>
          <a:bodyPr wrap="square" lIns="0" tIns="0" rIns="0" bIns="0" rtlCol="0" anchor="ctr"/>
          <a:lstStyle/>
          <a:p>
            <a:pPr marL="0" indent="0">
              <a:buNone/>
            </a:pPr>
            <a:r>
              <a:rPr lang="en-US" sz="1400" b="1" dirty="0">
                <a:solidFill>
                  <a:srgbClr val="1B5FA8"/>
                </a:solidFill>
                <a:latin typeface="Calibri" pitchFamily="34" charset="0"/>
                <a:ea typeface="Calibri" pitchFamily="34" charset="-122"/>
                <a:cs typeface="Calibri" pitchFamily="34" charset="-120"/>
              </a:rPr>
              <a:t>Landing surfaces</a:t>
            </a:r>
            <a:endParaRPr lang="en-US" sz="1400" dirty="0"/>
          </a:p>
        </p:txBody>
      </p:sp>
      <p:sp>
        <p:nvSpPr>
          <p:cNvPr id="10" name="Text 8"/>
          <p:cNvSpPr txBox="1"/>
          <p:nvPr/>
        </p:nvSpPr>
        <p:spPr>
          <a:xfrm>
            <a:off x="6355080" y="1645920"/>
            <a:ext cx="5212080" cy="1783080"/>
          </a:xfrm>
          <a:prstGeom prst="rect">
            <a:avLst/>
          </a:prstGeom>
          <a:noFill/>
          <a:ln/>
        </p:spPr>
        <p:txBody>
          <a:bodyPr wrap="square" lIns="0" tIns="0" rIns="0" bIns="0" rtlCol="0" anchor="t"/>
          <a:lstStyle/>
          <a:p>
            <a:pPr marL="0" indent="0">
              <a:buNone/>
            </a:pPr>
            <a:r>
              <a:rPr lang="en-US" sz="1300" dirty="0">
                <a:solidFill>
                  <a:srgbClr val="222222"/>
                </a:solidFill>
                <a:latin typeface="Calibri" pitchFamily="34" charset="0"/>
                <a:ea typeface="Calibri" pitchFamily="34" charset="-122"/>
                <a:cs typeface="Calibri" pitchFamily="34" charset="-120"/>
              </a:rPr>
              <a:t>Concrete, steel plate, granite, ceramic tile, plywood over concrete, asphalt</a:t>
            </a:r>
            <a:endParaRPr lang="en-US" sz="1300" dirty="0"/>
          </a:p>
          <a:p>
            <a:pPr marL="0" indent="0">
              <a:buNone/>
            </a:pPr>
            <a:r>
              <a:rPr lang="en-US" sz="1300" dirty="0">
                <a:solidFill>
                  <a:srgbClr val="222222"/>
                </a:solidFill>
                <a:latin typeface="Calibri" pitchFamily="34" charset="0"/>
                <a:ea typeface="Calibri" pitchFamily="34" charset="-122"/>
                <a:cs typeface="Calibri" pitchFamily="34" charset="-120"/>
              </a:rPr>
              <a:t>Surface hardness sets the contact stiffness and therefore the pulse; the same device gives very different peak G on steel and on plywood</a:t>
            </a:r>
            <a:endParaRPr lang="en-US" sz="1300" dirty="0"/>
          </a:p>
          <a:p>
            <a:pPr marL="0" indent="0">
              <a:buNone/>
            </a:pPr>
            <a:r>
              <a:rPr lang="en-US" sz="1300" dirty="0">
                <a:solidFill>
                  <a:srgbClr val="222222"/>
                </a:solidFill>
                <a:latin typeface="Calibri" pitchFamily="34" charset="0"/>
                <a:ea typeface="Calibri" pitchFamily="34" charset="-122"/>
                <a:cs typeface="Calibri" pitchFamily="34" charset="-120"/>
              </a:rPr>
              <a:t>Surface roughness (pebbles, grit) converts face contacts into point contacts on the glass</a:t>
            </a:r>
            <a:endParaRPr lang="en-US" sz="1300" dirty="0"/>
          </a:p>
        </p:txBody>
      </p:sp>
      <p:sp>
        <p:nvSpPr>
          <p:cNvPr id="11" name="Shape 9"/>
          <p:cNvSpPr/>
          <p:nvPr/>
        </p:nvSpPr>
        <p:spPr>
          <a:xfrm>
            <a:off x="502920" y="3703320"/>
            <a:ext cx="5486400" cy="2331720"/>
          </a:xfrm>
          <a:prstGeom prst="roundRect">
            <a:avLst>
              <a:gd name="adj" fmla="val 3137"/>
            </a:avLst>
          </a:prstGeom>
          <a:solidFill>
            <a:srgbClr val="EDF3FA"/>
          </a:solidFill>
          <a:ln w="9525">
            <a:solidFill>
              <a:srgbClr val="C9D8EA"/>
            </a:solidFill>
            <a:prstDash val="solid"/>
          </a:ln>
        </p:spPr>
        <p:txBody>
          <a:bodyPr/>
          <a:lstStyle/>
          <a:p>
            <a:endParaRPr lang="en-US"/>
          </a:p>
        </p:txBody>
      </p:sp>
      <p:sp>
        <p:nvSpPr>
          <p:cNvPr id="12" name="Text 10"/>
          <p:cNvSpPr txBox="1"/>
          <p:nvPr/>
        </p:nvSpPr>
        <p:spPr>
          <a:xfrm>
            <a:off x="640080" y="3776472"/>
            <a:ext cx="5212080" cy="320040"/>
          </a:xfrm>
          <a:prstGeom prst="rect">
            <a:avLst/>
          </a:prstGeom>
          <a:noFill/>
          <a:ln/>
        </p:spPr>
        <p:txBody>
          <a:bodyPr wrap="square" lIns="0" tIns="0" rIns="0" bIns="0" rtlCol="0" anchor="ctr"/>
          <a:lstStyle/>
          <a:p>
            <a:pPr marL="0" indent="0">
              <a:buNone/>
            </a:pPr>
            <a:r>
              <a:rPr lang="en-US" sz="1400" b="1" dirty="0">
                <a:solidFill>
                  <a:srgbClr val="1B5FA8"/>
                </a:solidFill>
                <a:latin typeface="Calibri" pitchFamily="34" charset="0"/>
                <a:ea typeface="Calibri" pitchFamily="34" charset="-122"/>
                <a:cs typeface="Calibri" pitchFamily="34" charset="-120"/>
              </a:rPr>
              <a:t>Measurement</a:t>
            </a:r>
            <a:endParaRPr lang="en-US" sz="1400" dirty="0"/>
          </a:p>
        </p:txBody>
      </p:sp>
      <p:sp>
        <p:nvSpPr>
          <p:cNvPr id="13" name="Text 11"/>
          <p:cNvSpPr txBox="1"/>
          <p:nvPr/>
        </p:nvSpPr>
        <p:spPr>
          <a:xfrm>
            <a:off x="640080" y="4114800"/>
            <a:ext cx="5212080" cy="1828800"/>
          </a:xfrm>
          <a:prstGeom prst="rect">
            <a:avLst/>
          </a:prstGeom>
          <a:noFill/>
          <a:ln/>
        </p:spPr>
        <p:txBody>
          <a:bodyPr wrap="square" lIns="0" tIns="0" rIns="0" bIns="0" rtlCol="0" anchor="t"/>
          <a:lstStyle/>
          <a:p>
            <a:pPr marL="0" indent="0">
              <a:buNone/>
            </a:pPr>
            <a:r>
              <a:rPr lang="en-US" sz="1300" dirty="0">
                <a:solidFill>
                  <a:srgbClr val="222222"/>
                </a:solidFill>
                <a:latin typeface="Calibri" pitchFamily="34" charset="0"/>
                <a:ea typeface="Calibri" pitchFamily="34" charset="-122"/>
                <a:cs typeface="Calibri" pitchFamily="34" charset="-120"/>
              </a:rPr>
              <a:t>Piezoresistive accelerometers, ±20,000 G range, sampled at 100 kHz or faster, low-pass filtered to remove ringing</a:t>
            </a:r>
            <a:endParaRPr lang="en-US" sz="1300" dirty="0"/>
          </a:p>
          <a:p>
            <a:pPr marL="0" indent="0">
              <a:buNone/>
            </a:pPr>
            <a:r>
              <a:rPr lang="en-US" sz="1300" dirty="0">
                <a:solidFill>
                  <a:srgbClr val="222222"/>
                </a:solidFill>
                <a:latin typeface="Calibri" pitchFamily="34" charset="0"/>
                <a:ea typeface="Calibri" pitchFamily="34" charset="-122"/>
                <a:cs typeface="Calibri" pitchFamily="34" charset="-120"/>
              </a:rPr>
              <a:t>Strain gauges on the PCB near BGA sites for board bending</a:t>
            </a:r>
            <a:endParaRPr lang="en-US" sz="1300" dirty="0"/>
          </a:p>
          <a:p>
            <a:pPr marL="0" indent="0">
              <a:buNone/>
            </a:pPr>
            <a:r>
              <a:rPr lang="en-US" sz="1300" dirty="0">
                <a:solidFill>
                  <a:srgbClr val="222222"/>
                </a:solidFill>
                <a:latin typeface="Calibri" pitchFamily="34" charset="0"/>
                <a:ea typeface="Calibri" pitchFamily="34" charset="-122"/>
                <a:cs typeface="Calibri" pitchFamily="34" charset="-120"/>
              </a:rPr>
              <a:t>Daisy-chain continuity monitored in situ for solder joint opens</a:t>
            </a:r>
            <a:endParaRPr lang="en-US" sz="1300" dirty="0"/>
          </a:p>
          <a:p>
            <a:pPr marL="0" indent="0">
              <a:buNone/>
            </a:pPr>
            <a:r>
              <a:rPr lang="en-US" sz="1300" dirty="0">
                <a:solidFill>
                  <a:srgbClr val="222222"/>
                </a:solidFill>
                <a:latin typeface="Calibri" pitchFamily="34" charset="0"/>
                <a:ea typeface="Calibri" pitchFamily="34" charset="-122"/>
                <a:cs typeface="Calibri" pitchFamily="34" charset="-120"/>
              </a:rPr>
              <a:t>High-speed video at 5,000 to 20,000 frames per second to verify attitude at contact and capture the rotation</a:t>
            </a:r>
            <a:endParaRPr lang="en-US" sz="1300" dirty="0"/>
          </a:p>
        </p:txBody>
      </p:sp>
      <p:sp>
        <p:nvSpPr>
          <p:cNvPr id="14" name="Shape 12"/>
          <p:cNvSpPr/>
          <p:nvPr/>
        </p:nvSpPr>
        <p:spPr>
          <a:xfrm>
            <a:off x="6217920" y="3703320"/>
            <a:ext cx="5486400" cy="2331720"/>
          </a:xfrm>
          <a:prstGeom prst="roundRect">
            <a:avLst>
              <a:gd name="adj" fmla="val 3137"/>
            </a:avLst>
          </a:prstGeom>
          <a:solidFill>
            <a:srgbClr val="EDF3FA"/>
          </a:solidFill>
          <a:ln w="9525">
            <a:solidFill>
              <a:srgbClr val="C9D8EA"/>
            </a:solidFill>
            <a:prstDash val="solid"/>
          </a:ln>
        </p:spPr>
        <p:txBody>
          <a:bodyPr/>
          <a:lstStyle/>
          <a:p>
            <a:endParaRPr lang="en-US"/>
          </a:p>
        </p:txBody>
      </p:sp>
      <p:sp>
        <p:nvSpPr>
          <p:cNvPr id="15" name="Text 13"/>
          <p:cNvSpPr txBox="1"/>
          <p:nvPr/>
        </p:nvSpPr>
        <p:spPr>
          <a:xfrm>
            <a:off x="6355080" y="3776472"/>
            <a:ext cx="5212080" cy="320040"/>
          </a:xfrm>
          <a:prstGeom prst="rect">
            <a:avLst/>
          </a:prstGeom>
          <a:noFill/>
          <a:ln/>
        </p:spPr>
        <p:txBody>
          <a:bodyPr wrap="square" lIns="0" tIns="0" rIns="0" bIns="0" rtlCol="0" anchor="ctr"/>
          <a:lstStyle/>
          <a:p>
            <a:pPr marL="0" indent="0">
              <a:buNone/>
            </a:pPr>
            <a:r>
              <a:rPr lang="en-US" sz="1400" b="1" dirty="0">
                <a:solidFill>
                  <a:srgbClr val="1B5FA8"/>
                </a:solidFill>
                <a:latin typeface="Calibri" pitchFamily="34" charset="0"/>
                <a:ea typeface="Calibri" pitchFamily="34" charset="-122"/>
                <a:cs typeface="Calibri" pitchFamily="34" charset="-120"/>
              </a:rPr>
              <a:t>Post-drop assessment</a:t>
            </a:r>
            <a:endParaRPr lang="en-US" sz="1400" dirty="0"/>
          </a:p>
        </p:txBody>
      </p:sp>
      <p:sp>
        <p:nvSpPr>
          <p:cNvPr id="16" name="Text 14"/>
          <p:cNvSpPr txBox="1"/>
          <p:nvPr/>
        </p:nvSpPr>
        <p:spPr>
          <a:xfrm>
            <a:off x="6355080" y="4114800"/>
            <a:ext cx="5212080" cy="1828800"/>
          </a:xfrm>
          <a:prstGeom prst="rect">
            <a:avLst/>
          </a:prstGeom>
          <a:noFill/>
          <a:ln/>
        </p:spPr>
        <p:txBody>
          <a:bodyPr wrap="square" lIns="0" tIns="0" rIns="0" bIns="0" rtlCol="0" anchor="t"/>
          <a:lstStyle/>
          <a:p>
            <a:pPr marL="0" indent="0">
              <a:buNone/>
            </a:pPr>
            <a:r>
              <a:rPr lang="en-US" sz="1300" dirty="0">
                <a:solidFill>
                  <a:srgbClr val="222222"/>
                </a:solidFill>
                <a:latin typeface="Calibri" pitchFamily="34" charset="0"/>
                <a:ea typeface="Calibri" pitchFamily="34" charset="-122"/>
                <a:cs typeface="Calibri" pitchFamily="34" charset="-120"/>
              </a:rPr>
              <a:t>Functional test after every drop or every few drops</a:t>
            </a:r>
            <a:endParaRPr lang="en-US" sz="1300" dirty="0"/>
          </a:p>
          <a:p>
            <a:pPr marL="0" indent="0">
              <a:buNone/>
            </a:pPr>
            <a:r>
              <a:rPr lang="en-US" sz="1300" dirty="0">
                <a:solidFill>
                  <a:srgbClr val="222222"/>
                </a:solidFill>
                <a:latin typeface="Calibri" pitchFamily="34" charset="0"/>
                <a:ea typeface="Calibri" pitchFamily="34" charset="-122"/>
                <a:cs typeface="Calibri" pitchFamily="34" charset="-120"/>
              </a:rPr>
              <a:t>Cosmetic inspection: dents, scuffs, glass cracks, gap changes</a:t>
            </a:r>
            <a:endParaRPr lang="en-US" sz="1300" dirty="0"/>
          </a:p>
          <a:p>
            <a:pPr marL="0" indent="0">
              <a:buNone/>
            </a:pPr>
            <a:r>
              <a:rPr lang="en-US" sz="1300" dirty="0">
                <a:solidFill>
                  <a:srgbClr val="222222"/>
                </a:solidFill>
                <a:latin typeface="Calibri" pitchFamily="34" charset="0"/>
                <a:ea typeface="Calibri" pitchFamily="34" charset="-122"/>
                <a:cs typeface="Calibri" pitchFamily="34" charset="-120"/>
              </a:rPr>
              <a:t>Optical and X-ray inspection of solder joints; dye-and-pry on failed samples</a:t>
            </a:r>
            <a:endParaRPr lang="en-US" sz="1300" dirty="0"/>
          </a:p>
          <a:p>
            <a:pPr marL="0" indent="0">
              <a:buNone/>
            </a:pPr>
            <a:r>
              <a:rPr lang="en-US" sz="1300" dirty="0">
                <a:solidFill>
                  <a:srgbClr val="222222"/>
                </a:solidFill>
                <a:latin typeface="Calibri" pitchFamily="34" charset="0"/>
                <a:ea typeface="Calibri" pitchFamily="34" charset="-122"/>
                <a:cs typeface="Calibri" pitchFamily="34" charset="-120"/>
              </a:rPr>
              <a:t>SRS of each measured pulse to compare severities across orientations and surfaces</a:t>
            </a:r>
            <a:endParaRPr lang="en-US" sz="13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02920" y="274320"/>
            <a:ext cx="7863840" cy="685800"/>
          </a:xfrm>
          <a:prstGeom prst="rect">
            <a:avLst/>
          </a:prstGeom>
          <a:noFill/>
          <a:ln/>
        </p:spPr>
        <p:txBody>
          <a:bodyPr wrap="square" lIns="0" tIns="0" rIns="0" bIns="0" rtlCol="0" anchor="ctr"/>
          <a:lstStyle/>
          <a:p>
            <a:pPr marL="0" indent="0">
              <a:buNone/>
            </a:pPr>
            <a:r>
              <a:rPr lang="en-US" sz="2800" b="1" dirty="0">
                <a:solidFill>
                  <a:srgbClr val="006699"/>
                </a:solidFill>
                <a:latin typeface="Calibri" pitchFamily="34" charset="0"/>
                <a:ea typeface="Calibri" pitchFamily="34" charset="-122"/>
                <a:cs typeface="Calibri" pitchFamily="34" charset="-120"/>
              </a:rPr>
              <a:t>Analysis Methods</a:t>
            </a:r>
            <a:endParaRPr lang="en-US" sz="2800" dirty="0"/>
          </a:p>
        </p:txBody>
      </p:sp>
      <p:sp>
        <p:nvSpPr>
          <p:cNvPr id="3" name="Text 1"/>
          <p:cNvSpPr txBox="1"/>
          <p:nvPr/>
        </p:nvSpPr>
        <p:spPr>
          <a:xfrm>
            <a:off x="8778240" y="274320"/>
            <a:ext cx="2926080" cy="685800"/>
          </a:xfrm>
          <a:prstGeom prst="rect">
            <a:avLst/>
          </a:prstGeom>
          <a:noFill/>
          <a:ln/>
          <a:effectLst>
            <a:outerShdw blurRad="25400" dist="19050" dir="2700000" algn="bl" rotWithShape="0">
              <a:srgbClr val="888888">
                <a:alpha val="50000"/>
              </a:srgbClr>
            </a:outerShdw>
          </a:effectLst>
        </p:spPr>
        <p:txBody>
          <a:bodyPr wrap="square" lIns="0" tIns="0" rIns="0" bIns="0" rtlCol="0" anchor="ctr"/>
          <a:lstStyle/>
          <a:p>
            <a:pPr marL="0" indent="0" algn="r">
              <a:buNone/>
            </a:pPr>
            <a:r>
              <a:rPr lang="en-US" sz="2400" b="1" dirty="0">
                <a:solidFill>
                  <a:srgbClr val="003399"/>
                </a:solidFill>
                <a:latin typeface="Calibri" pitchFamily="34" charset="0"/>
                <a:ea typeface="Calibri" pitchFamily="34" charset="-122"/>
                <a:cs typeface="Calibri" pitchFamily="34" charset="-120"/>
              </a:rPr>
              <a:t>Vibrationdata</a:t>
            </a:r>
            <a:endParaRPr lang="en-US" sz="2400" dirty="0"/>
          </a:p>
        </p:txBody>
      </p:sp>
      <p:sp>
        <p:nvSpPr>
          <p:cNvPr id="4" name="Text 2"/>
          <p:cNvSpPr txBox="1"/>
          <p:nvPr/>
        </p:nvSpPr>
        <p:spPr>
          <a:xfrm>
            <a:off x="10972800" y="6263640"/>
            <a:ext cx="731520" cy="365760"/>
          </a:xfrm>
          <a:prstGeom prst="rect">
            <a:avLst/>
          </a:prstGeom>
          <a:noFill/>
          <a:ln/>
        </p:spPr>
        <p:txBody>
          <a:bodyPr wrap="square" lIns="0" tIns="0" rIns="0" bIns="0" rtlCol="0" anchor="ctr"/>
          <a:lstStyle/>
          <a:p>
            <a:pPr marL="0" indent="0" algn="r">
              <a:buNone/>
            </a:pPr>
            <a:r>
              <a:rPr lang="en-US" sz="1400" dirty="0">
                <a:solidFill>
                  <a:srgbClr val="222222"/>
                </a:solidFill>
                <a:latin typeface="Calibri" pitchFamily="34" charset="0"/>
                <a:ea typeface="Calibri" pitchFamily="34" charset="-122"/>
                <a:cs typeface="Calibri" pitchFamily="34" charset="-120"/>
              </a:rPr>
              <a:t>14</a:t>
            </a:r>
            <a:endParaRPr lang="en-US" sz="1400" dirty="0"/>
          </a:p>
        </p:txBody>
      </p:sp>
      <p:sp>
        <p:nvSpPr>
          <p:cNvPr id="5" name="Text 3"/>
          <p:cNvSpPr txBox="1"/>
          <p:nvPr/>
        </p:nvSpPr>
        <p:spPr>
          <a:xfrm>
            <a:off x="502920" y="1234440"/>
            <a:ext cx="6766560" cy="4754880"/>
          </a:xfrm>
          <a:prstGeom prst="rect">
            <a:avLst/>
          </a:prstGeom>
          <a:noFill/>
          <a:ln/>
        </p:spPr>
        <p:txBody>
          <a:bodyPr wrap="square" lIns="25400" tIns="25400" rIns="25400" bIns="25400" rtlCol="0" anchor="t"/>
          <a:lstStyle/>
          <a:p>
            <a:pPr marL="228600" indent="-228600">
              <a:spcAft>
                <a:spcPts val="800"/>
              </a:spcAft>
              <a:buClr>
                <a:srgbClr val="006699"/>
              </a:buClr>
              <a:buSzPct val="80000"/>
              <a:buChar char="•"/>
            </a:pPr>
            <a:r>
              <a:rPr lang="en-US" sz="1400" dirty="0">
                <a:solidFill>
                  <a:srgbClr val="222222"/>
                </a:solidFill>
                <a:latin typeface="Calibri" pitchFamily="34" charset="0"/>
                <a:ea typeface="Calibri" pitchFamily="34" charset="-122"/>
                <a:cs typeface="Calibri" pitchFamily="34" charset="-120"/>
              </a:rPr>
              <a:t>Energy balance: ½ m v₀² must be stored elastically, dissipated in local plastic work, or converted to rotation; this bounds the peak force for any assumed contact law</a:t>
            </a:r>
            <a:endParaRPr lang="en-US" sz="1400" dirty="0"/>
          </a:p>
          <a:p>
            <a:pPr marL="228600" indent="-228600">
              <a:spcAft>
                <a:spcPts val="800"/>
              </a:spcAft>
              <a:buClr>
                <a:srgbClr val="006699"/>
              </a:buClr>
              <a:buSzPct val="80000"/>
              <a:buChar char="•"/>
            </a:pPr>
            <a:r>
              <a:rPr lang="en-US" sz="1400" dirty="0">
                <a:solidFill>
                  <a:srgbClr val="222222"/>
                </a:solidFill>
                <a:latin typeface="Calibri" pitchFamily="34" charset="0"/>
                <a:ea typeface="Calibri" pitchFamily="34" charset="-122"/>
                <a:cs typeface="Calibri" pitchFamily="34" charset="-120"/>
              </a:rPr>
              <a:t>Hertz contact for a corner on a flat: F = (4/3) E* √R δ^(3/2), a hardening spring whose stiffness rises with penetration</a:t>
            </a:r>
            <a:endParaRPr lang="en-US" sz="1400" dirty="0"/>
          </a:p>
          <a:p>
            <a:pPr marL="228600" indent="-228600">
              <a:spcAft>
                <a:spcPts val="800"/>
              </a:spcAft>
              <a:buClr>
                <a:srgbClr val="006699"/>
              </a:buClr>
              <a:buSzPct val="80000"/>
              <a:buChar char="•"/>
            </a:pPr>
            <a:r>
              <a:rPr lang="en-US" sz="1400" dirty="0">
                <a:solidFill>
                  <a:srgbClr val="222222"/>
                </a:solidFill>
                <a:latin typeface="Calibri" pitchFamily="34" charset="0"/>
                <a:ea typeface="Calibri" pitchFamily="34" charset="-122"/>
                <a:cs typeface="Calibri" pitchFamily="34" charset="-120"/>
              </a:rPr>
              <a:t>Explicit finite element analysis (LS-DYNA, Abaqus/Explicit) with the device model dropped at a sweep of attitudes; the glass, frame, adhesive and PCB must all be present</a:t>
            </a:r>
            <a:endParaRPr lang="en-US" sz="1400" dirty="0"/>
          </a:p>
          <a:p>
            <a:pPr marL="228600" indent="-228600">
              <a:spcAft>
                <a:spcPts val="800"/>
              </a:spcAft>
              <a:buClr>
                <a:srgbClr val="006699"/>
              </a:buClr>
              <a:buSzPct val="80000"/>
              <a:buChar char="•"/>
            </a:pPr>
            <a:r>
              <a:rPr lang="en-US" sz="1400" dirty="0">
                <a:solidFill>
                  <a:srgbClr val="222222"/>
                </a:solidFill>
                <a:latin typeface="Calibri" pitchFamily="34" charset="0"/>
                <a:ea typeface="Calibri" pitchFamily="34" charset="-122"/>
                <a:cs typeface="Calibri" pitchFamily="34" charset="-120"/>
              </a:rPr>
              <a:t>Shock response spectrum of the measured pulse to compare orientations and surfaces on a common basis and to set a board-level test</a:t>
            </a:r>
            <a:endParaRPr lang="en-US" sz="1400" dirty="0"/>
          </a:p>
          <a:p>
            <a:pPr marL="228600" indent="-228600">
              <a:spcAft>
                <a:spcPts val="800"/>
              </a:spcAft>
              <a:buClr>
                <a:srgbClr val="006699"/>
              </a:buClr>
              <a:buSzPct val="80000"/>
              <a:buChar char="•"/>
            </a:pPr>
            <a:r>
              <a:rPr lang="en-US" sz="1400" dirty="0">
                <a:solidFill>
                  <a:srgbClr val="222222"/>
                </a:solidFill>
                <a:latin typeface="Calibri" pitchFamily="34" charset="0"/>
                <a:ea typeface="Calibri" pitchFamily="34" charset="-122"/>
                <a:cs typeface="Calibri" pitchFamily="34" charset="-120"/>
              </a:rPr>
              <a:t>Board-level: PCB bending strain rather than peak G is the solder joint damage metric; Steinberg-type fatigue on the strain amplitude</a:t>
            </a:r>
            <a:endParaRPr lang="en-US" sz="1400" dirty="0"/>
          </a:p>
        </p:txBody>
      </p:sp>
      <p:sp>
        <p:nvSpPr>
          <p:cNvPr id="6" name="Shape 4"/>
          <p:cNvSpPr/>
          <p:nvPr/>
        </p:nvSpPr>
        <p:spPr>
          <a:xfrm>
            <a:off x="7543800" y="1280160"/>
            <a:ext cx="4160520" cy="4709160"/>
          </a:xfrm>
          <a:prstGeom prst="roundRect">
            <a:avLst>
              <a:gd name="adj" fmla="val 1758"/>
            </a:avLst>
          </a:prstGeom>
          <a:solidFill>
            <a:srgbClr val="EDF3FA"/>
          </a:solidFill>
          <a:ln w="9525">
            <a:solidFill>
              <a:srgbClr val="C9D8EA"/>
            </a:solidFill>
            <a:prstDash val="solid"/>
          </a:ln>
        </p:spPr>
        <p:txBody>
          <a:bodyPr/>
          <a:lstStyle/>
          <a:p>
            <a:endParaRPr lang="en-US"/>
          </a:p>
        </p:txBody>
      </p:sp>
      <p:sp>
        <p:nvSpPr>
          <p:cNvPr id="7" name="Text 5"/>
          <p:cNvSpPr txBox="1"/>
          <p:nvPr/>
        </p:nvSpPr>
        <p:spPr>
          <a:xfrm>
            <a:off x="7680960" y="1353312"/>
            <a:ext cx="3886200" cy="320040"/>
          </a:xfrm>
          <a:prstGeom prst="rect">
            <a:avLst/>
          </a:prstGeom>
          <a:noFill/>
          <a:ln/>
        </p:spPr>
        <p:txBody>
          <a:bodyPr wrap="square" lIns="0" tIns="0" rIns="0" bIns="0" rtlCol="0" anchor="ctr"/>
          <a:lstStyle/>
          <a:p>
            <a:pPr marL="0" indent="0">
              <a:buNone/>
            </a:pPr>
            <a:r>
              <a:rPr lang="en-US" sz="1400" b="1" dirty="0">
                <a:solidFill>
                  <a:srgbClr val="1B5FA8"/>
                </a:solidFill>
                <a:latin typeface="Calibri" pitchFamily="34" charset="0"/>
                <a:ea typeface="Calibri" pitchFamily="34" charset="-122"/>
                <a:cs typeface="Calibri" pitchFamily="34" charset="-120"/>
              </a:rPr>
              <a:t>Stress-velocity perspective</a:t>
            </a:r>
            <a:endParaRPr lang="en-US" sz="1400" dirty="0"/>
          </a:p>
        </p:txBody>
      </p:sp>
      <p:sp>
        <p:nvSpPr>
          <p:cNvPr id="8" name="Text 6"/>
          <p:cNvSpPr txBox="1"/>
          <p:nvPr/>
        </p:nvSpPr>
        <p:spPr>
          <a:xfrm>
            <a:off x="7680960" y="1691640"/>
            <a:ext cx="3886200" cy="4206240"/>
          </a:xfrm>
          <a:prstGeom prst="rect">
            <a:avLst/>
          </a:prstGeom>
          <a:noFill/>
          <a:ln/>
        </p:spPr>
        <p:txBody>
          <a:bodyPr wrap="square" lIns="0" tIns="0" rIns="0" bIns="0" rtlCol="0" anchor="t"/>
          <a:lstStyle/>
          <a:p>
            <a:pPr marL="0" indent="0">
              <a:buNone/>
            </a:pPr>
            <a:r>
              <a:rPr lang="en-US" sz="1300" dirty="0">
                <a:solidFill>
                  <a:srgbClr val="222222"/>
                </a:solidFill>
                <a:latin typeface="Calibri" pitchFamily="34" charset="0"/>
                <a:ea typeface="Calibri" pitchFamily="34" charset="-122"/>
                <a:cs typeface="Calibri" pitchFamily="34" charset="-120"/>
              </a:rPr>
              <a:t>For a bar striking a rigid surface end-on, the stress at the impact face is</a:t>
            </a:r>
            <a:endParaRPr lang="en-US" sz="1300" dirty="0"/>
          </a:p>
          <a:p>
            <a:pPr marL="0" indent="0">
              <a:buNone/>
            </a:pPr>
            <a:endParaRPr lang="en-US" sz="1300" dirty="0"/>
          </a:p>
          <a:p>
            <a:pPr marL="0" indent="0">
              <a:buNone/>
            </a:pPr>
            <a:r>
              <a:rPr lang="en-US" sz="1300" dirty="0">
                <a:solidFill>
                  <a:srgbClr val="222222"/>
                </a:solidFill>
                <a:latin typeface="Calibri" pitchFamily="34" charset="0"/>
                <a:ea typeface="Calibri" pitchFamily="34" charset="-122"/>
                <a:cs typeface="Calibri" pitchFamily="34" charset="-120"/>
              </a:rPr>
              <a:t>σ = ρ c v₀</a:t>
            </a:r>
            <a:endParaRPr lang="en-US" sz="1300" dirty="0"/>
          </a:p>
          <a:p>
            <a:pPr marL="0" indent="0">
              <a:buNone/>
            </a:pPr>
            <a:endParaRPr lang="en-US" sz="1300" dirty="0"/>
          </a:p>
          <a:p>
            <a:pPr marL="0" indent="0">
              <a:buNone/>
            </a:pPr>
            <a:r>
              <a:rPr lang="en-US" sz="1300" dirty="0">
                <a:solidFill>
                  <a:srgbClr val="222222"/>
                </a:solidFill>
                <a:latin typeface="Calibri" pitchFamily="34" charset="0"/>
                <a:ea typeface="Calibri" pitchFamily="34" charset="-122"/>
                <a:cs typeface="Calibri" pitchFamily="34" charset="-120"/>
              </a:rPr>
              <a:t>Aluminum (ρ = 2700 kg/m³, c = 5100 m/s), 1.0 m drop, v₀ = 4.43 m/s:  σ ≈ 61 MPa</a:t>
            </a:r>
            <a:endParaRPr lang="en-US" sz="1300" dirty="0"/>
          </a:p>
          <a:p>
            <a:pPr marL="0" indent="0">
              <a:buNone/>
            </a:pPr>
            <a:endParaRPr lang="en-US" sz="1300" dirty="0"/>
          </a:p>
          <a:p>
            <a:pPr marL="0" indent="0">
              <a:buNone/>
            </a:pPr>
            <a:r>
              <a:rPr lang="en-US" sz="1300" dirty="0">
                <a:solidFill>
                  <a:srgbClr val="222222"/>
                </a:solidFill>
                <a:latin typeface="Calibri" pitchFamily="34" charset="0"/>
                <a:ea typeface="Calibri" pitchFamily="34" charset="-122"/>
                <a:cs typeface="Calibri" pitchFamily="34" charset="-120"/>
              </a:rPr>
              <a:t>Glass (ρ = 2500 kg/m³, c ≈ 5400 m/s):  σ ≈ 60 MPa</a:t>
            </a:r>
            <a:endParaRPr lang="en-US" sz="1300" dirty="0"/>
          </a:p>
          <a:p>
            <a:pPr marL="0" indent="0">
              <a:buNone/>
            </a:pPr>
            <a:endParaRPr lang="en-US" sz="1300" dirty="0"/>
          </a:p>
          <a:p>
            <a:pPr marL="0" indent="0">
              <a:buNone/>
            </a:pPr>
            <a:r>
              <a:rPr lang="en-US" sz="1300" dirty="0">
                <a:solidFill>
                  <a:srgbClr val="222222"/>
                </a:solidFill>
                <a:latin typeface="Calibri" pitchFamily="34" charset="0"/>
                <a:ea typeface="Calibri" pitchFamily="34" charset="-122"/>
                <a:cs typeface="Calibri" pitchFamily="34" charset="-120"/>
              </a:rPr>
              <a:t>The edge strength of unstrengthened glass is of this order, which is why chemically strengthened cover glass with a deep compressive surface layer is essential. Real structures see σ = K ρ c v with K from 1 to about 8 (Hunt, Gaberson).</a:t>
            </a:r>
            <a:endParaRPr lang="en-US" sz="13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02920" y="274320"/>
            <a:ext cx="7863840" cy="685800"/>
          </a:xfrm>
          <a:prstGeom prst="rect">
            <a:avLst/>
          </a:prstGeom>
          <a:noFill/>
          <a:ln/>
        </p:spPr>
        <p:txBody>
          <a:bodyPr wrap="square" lIns="0" tIns="0" rIns="0" bIns="0" rtlCol="0" anchor="ctr"/>
          <a:lstStyle/>
          <a:p>
            <a:pPr marL="0" indent="0">
              <a:buNone/>
            </a:pPr>
            <a:r>
              <a:rPr lang="en-US" sz="2800" b="1" dirty="0">
                <a:solidFill>
                  <a:srgbClr val="006699"/>
                </a:solidFill>
                <a:latin typeface="Calibri" pitchFamily="34" charset="0"/>
                <a:ea typeface="Calibri" pitchFamily="34" charset="-122"/>
                <a:cs typeface="Calibri" pitchFamily="34" charset="-120"/>
              </a:rPr>
              <a:t>Design Responses to Face, Edge and Corner Drops</a:t>
            </a:r>
            <a:endParaRPr lang="en-US" sz="2800" dirty="0"/>
          </a:p>
        </p:txBody>
      </p:sp>
      <p:sp>
        <p:nvSpPr>
          <p:cNvPr id="3" name="Text 1"/>
          <p:cNvSpPr txBox="1"/>
          <p:nvPr/>
        </p:nvSpPr>
        <p:spPr>
          <a:xfrm>
            <a:off x="8778240" y="274320"/>
            <a:ext cx="2926080" cy="685800"/>
          </a:xfrm>
          <a:prstGeom prst="rect">
            <a:avLst/>
          </a:prstGeom>
          <a:noFill/>
          <a:ln/>
          <a:effectLst>
            <a:outerShdw blurRad="25400" dist="19050" dir="2700000" algn="bl" rotWithShape="0">
              <a:srgbClr val="888888">
                <a:alpha val="50000"/>
              </a:srgbClr>
            </a:outerShdw>
          </a:effectLst>
        </p:spPr>
        <p:txBody>
          <a:bodyPr wrap="square" lIns="0" tIns="0" rIns="0" bIns="0" rtlCol="0" anchor="ctr"/>
          <a:lstStyle/>
          <a:p>
            <a:pPr marL="0" indent="0" algn="r">
              <a:buNone/>
            </a:pPr>
            <a:r>
              <a:rPr lang="en-US" sz="2400" b="1" dirty="0">
                <a:solidFill>
                  <a:srgbClr val="003399"/>
                </a:solidFill>
                <a:latin typeface="Calibri" pitchFamily="34" charset="0"/>
                <a:ea typeface="Calibri" pitchFamily="34" charset="-122"/>
                <a:cs typeface="Calibri" pitchFamily="34" charset="-120"/>
              </a:rPr>
              <a:t>Vibrationdata</a:t>
            </a:r>
            <a:endParaRPr lang="en-US" sz="2400" dirty="0"/>
          </a:p>
        </p:txBody>
      </p:sp>
      <p:sp>
        <p:nvSpPr>
          <p:cNvPr id="4" name="Text 2"/>
          <p:cNvSpPr txBox="1"/>
          <p:nvPr/>
        </p:nvSpPr>
        <p:spPr>
          <a:xfrm>
            <a:off x="10972800" y="6263640"/>
            <a:ext cx="731520" cy="365760"/>
          </a:xfrm>
          <a:prstGeom prst="rect">
            <a:avLst/>
          </a:prstGeom>
          <a:noFill/>
          <a:ln/>
        </p:spPr>
        <p:txBody>
          <a:bodyPr wrap="square" lIns="0" tIns="0" rIns="0" bIns="0" rtlCol="0" anchor="ctr"/>
          <a:lstStyle/>
          <a:p>
            <a:pPr marL="0" indent="0" algn="r">
              <a:buNone/>
            </a:pPr>
            <a:r>
              <a:rPr lang="en-US" sz="1400" dirty="0">
                <a:solidFill>
                  <a:srgbClr val="222222"/>
                </a:solidFill>
                <a:latin typeface="Calibri" pitchFamily="34" charset="0"/>
                <a:ea typeface="Calibri" pitchFamily="34" charset="-122"/>
                <a:cs typeface="Calibri" pitchFamily="34" charset="-120"/>
              </a:rPr>
              <a:t>15</a:t>
            </a:r>
            <a:endParaRPr lang="en-US" sz="1400" dirty="0"/>
          </a:p>
        </p:txBody>
      </p:sp>
      <p:sp>
        <p:nvSpPr>
          <p:cNvPr id="5" name="Shape 3"/>
          <p:cNvSpPr/>
          <p:nvPr/>
        </p:nvSpPr>
        <p:spPr>
          <a:xfrm>
            <a:off x="502920" y="1234440"/>
            <a:ext cx="3611880" cy="4754880"/>
          </a:xfrm>
          <a:prstGeom prst="roundRect">
            <a:avLst>
              <a:gd name="adj" fmla="val 2025"/>
            </a:avLst>
          </a:prstGeom>
          <a:solidFill>
            <a:srgbClr val="EDF3FA"/>
          </a:solidFill>
          <a:ln w="9525">
            <a:solidFill>
              <a:srgbClr val="C9D8EA"/>
            </a:solidFill>
            <a:prstDash val="solid"/>
          </a:ln>
        </p:spPr>
        <p:txBody>
          <a:bodyPr/>
          <a:lstStyle/>
          <a:p>
            <a:endParaRPr lang="en-US"/>
          </a:p>
        </p:txBody>
      </p:sp>
      <p:sp>
        <p:nvSpPr>
          <p:cNvPr id="6" name="Text 4"/>
          <p:cNvSpPr txBox="1"/>
          <p:nvPr/>
        </p:nvSpPr>
        <p:spPr>
          <a:xfrm>
            <a:off x="640080" y="1307592"/>
            <a:ext cx="3337560" cy="320040"/>
          </a:xfrm>
          <a:prstGeom prst="rect">
            <a:avLst/>
          </a:prstGeom>
          <a:noFill/>
          <a:ln/>
        </p:spPr>
        <p:txBody>
          <a:bodyPr wrap="square" lIns="0" tIns="0" rIns="0" bIns="0" rtlCol="0" anchor="ctr"/>
          <a:lstStyle/>
          <a:p>
            <a:pPr marL="0" indent="0">
              <a:buNone/>
            </a:pPr>
            <a:r>
              <a:rPr lang="en-US" sz="1400" b="1" dirty="0">
                <a:solidFill>
                  <a:srgbClr val="1B5FA8"/>
                </a:solidFill>
                <a:latin typeface="Calibri" pitchFamily="34" charset="0"/>
                <a:ea typeface="Calibri" pitchFamily="34" charset="-122"/>
                <a:cs typeface="Calibri" pitchFamily="34" charset="-120"/>
              </a:rPr>
              <a:t>Corner</a:t>
            </a:r>
            <a:endParaRPr lang="en-US" sz="1400" dirty="0"/>
          </a:p>
        </p:txBody>
      </p:sp>
      <p:sp>
        <p:nvSpPr>
          <p:cNvPr id="7" name="Text 5"/>
          <p:cNvSpPr txBox="1"/>
          <p:nvPr/>
        </p:nvSpPr>
        <p:spPr>
          <a:xfrm>
            <a:off x="640080" y="1645920"/>
            <a:ext cx="3337560" cy="4251960"/>
          </a:xfrm>
          <a:prstGeom prst="rect">
            <a:avLst/>
          </a:prstGeom>
          <a:noFill/>
          <a:ln/>
        </p:spPr>
        <p:txBody>
          <a:bodyPr wrap="square" lIns="0" tIns="0" rIns="0" bIns="0" rtlCol="0" anchor="t"/>
          <a:lstStyle/>
          <a:p>
            <a:pPr marL="0" indent="0">
              <a:buNone/>
            </a:pPr>
            <a:r>
              <a:rPr lang="en-US" sz="1300" dirty="0">
                <a:solidFill>
                  <a:srgbClr val="222222"/>
                </a:solidFill>
                <a:latin typeface="Calibri" pitchFamily="34" charset="0"/>
                <a:ea typeface="Calibri" pitchFamily="34" charset="-122"/>
                <a:cs typeface="Calibri" pitchFamily="34" charset="-120"/>
              </a:rPr>
              <a:t>Raised bumpers on the case so the corner never touches the ground</a:t>
            </a:r>
            <a:endParaRPr lang="en-US" sz="1300" dirty="0"/>
          </a:p>
          <a:p>
            <a:pPr marL="0" indent="0">
              <a:buNone/>
            </a:pPr>
            <a:r>
              <a:rPr lang="en-US" sz="1300" dirty="0">
                <a:solidFill>
                  <a:srgbClr val="222222"/>
                </a:solidFill>
                <a:latin typeface="Calibri" pitchFamily="34" charset="0"/>
                <a:ea typeface="Calibri" pitchFamily="34" charset="-122"/>
                <a:cs typeface="Calibri" pitchFamily="34" charset="-120"/>
              </a:rPr>
              <a:t>Ductile frame alloy that dents rather than cracks, absorbing energy before it reaches the glass</a:t>
            </a:r>
            <a:endParaRPr lang="en-US" sz="1300" dirty="0"/>
          </a:p>
          <a:p>
            <a:pPr marL="0" indent="0">
              <a:buNone/>
            </a:pPr>
            <a:r>
              <a:rPr lang="en-US" sz="1300" dirty="0">
                <a:solidFill>
                  <a:srgbClr val="222222"/>
                </a:solidFill>
                <a:latin typeface="Calibri" pitchFamily="34" charset="0"/>
                <a:ea typeface="Calibri" pitchFamily="34" charset="-122"/>
                <a:cs typeface="Calibri" pitchFamily="34" charset="-120"/>
              </a:rPr>
              <a:t>Glass corner radius and inset from the frame corner</a:t>
            </a:r>
            <a:endParaRPr lang="en-US" sz="1300" dirty="0"/>
          </a:p>
          <a:p>
            <a:pPr marL="0" indent="0">
              <a:buNone/>
            </a:pPr>
            <a:r>
              <a:rPr lang="en-US" sz="1300" dirty="0">
                <a:solidFill>
                  <a:srgbClr val="222222"/>
                </a:solidFill>
                <a:latin typeface="Calibri" pitchFamily="34" charset="0"/>
                <a:ea typeface="Calibri" pitchFamily="34" charset="-122"/>
                <a:cs typeface="Calibri" pitchFamily="34" charset="-120"/>
              </a:rPr>
              <a:t>Compliant corner gasket between glass and frame</a:t>
            </a:r>
            <a:endParaRPr lang="en-US" sz="1300" dirty="0"/>
          </a:p>
          <a:p>
            <a:pPr marL="0" indent="0">
              <a:buNone/>
            </a:pPr>
            <a:r>
              <a:rPr lang="en-US" sz="1300" dirty="0">
                <a:solidFill>
                  <a:srgbClr val="222222"/>
                </a:solidFill>
                <a:latin typeface="Calibri" pitchFamily="34" charset="0"/>
                <a:ea typeface="Calibri" pitchFamily="34" charset="-122"/>
                <a:cs typeface="Calibri" pitchFamily="34" charset="-120"/>
              </a:rPr>
              <a:t>Keep-out zone for components and solder joints at the PCB corners</a:t>
            </a:r>
            <a:endParaRPr lang="en-US" sz="1300" dirty="0"/>
          </a:p>
        </p:txBody>
      </p:sp>
      <p:sp>
        <p:nvSpPr>
          <p:cNvPr id="8" name="Shape 6"/>
          <p:cNvSpPr/>
          <p:nvPr/>
        </p:nvSpPr>
        <p:spPr>
          <a:xfrm>
            <a:off x="4297680" y="1234440"/>
            <a:ext cx="3611880" cy="4754880"/>
          </a:xfrm>
          <a:prstGeom prst="roundRect">
            <a:avLst>
              <a:gd name="adj" fmla="val 2025"/>
            </a:avLst>
          </a:prstGeom>
          <a:solidFill>
            <a:srgbClr val="EDF3FA"/>
          </a:solidFill>
          <a:ln w="9525">
            <a:solidFill>
              <a:srgbClr val="C9D8EA"/>
            </a:solidFill>
            <a:prstDash val="solid"/>
          </a:ln>
        </p:spPr>
        <p:txBody>
          <a:bodyPr/>
          <a:lstStyle/>
          <a:p>
            <a:endParaRPr lang="en-US"/>
          </a:p>
        </p:txBody>
      </p:sp>
      <p:sp>
        <p:nvSpPr>
          <p:cNvPr id="9" name="Text 7"/>
          <p:cNvSpPr txBox="1"/>
          <p:nvPr/>
        </p:nvSpPr>
        <p:spPr>
          <a:xfrm>
            <a:off x="4434840" y="1307592"/>
            <a:ext cx="3337560" cy="320040"/>
          </a:xfrm>
          <a:prstGeom prst="rect">
            <a:avLst/>
          </a:prstGeom>
          <a:noFill/>
          <a:ln/>
        </p:spPr>
        <p:txBody>
          <a:bodyPr wrap="square" lIns="0" tIns="0" rIns="0" bIns="0" rtlCol="0" anchor="ctr"/>
          <a:lstStyle/>
          <a:p>
            <a:pPr marL="0" indent="0">
              <a:buNone/>
            </a:pPr>
            <a:r>
              <a:rPr lang="en-US" sz="1400" b="1" dirty="0">
                <a:solidFill>
                  <a:srgbClr val="1B5FA8"/>
                </a:solidFill>
                <a:latin typeface="Calibri" pitchFamily="34" charset="0"/>
                <a:ea typeface="Calibri" pitchFamily="34" charset="-122"/>
                <a:cs typeface="Calibri" pitchFamily="34" charset="-120"/>
              </a:rPr>
              <a:t>Edge</a:t>
            </a:r>
            <a:endParaRPr lang="en-US" sz="1400" dirty="0"/>
          </a:p>
        </p:txBody>
      </p:sp>
      <p:sp>
        <p:nvSpPr>
          <p:cNvPr id="10" name="Text 8"/>
          <p:cNvSpPr txBox="1"/>
          <p:nvPr/>
        </p:nvSpPr>
        <p:spPr>
          <a:xfrm>
            <a:off x="4434840" y="1645920"/>
            <a:ext cx="3337560" cy="4251960"/>
          </a:xfrm>
          <a:prstGeom prst="rect">
            <a:avLst/>
          </a:prstGeom>
          <a:noFill/>
          <a:ln/>
        </p:spPr>
        <p:txBody>
          <a:bodyPr wrap="square" lIns="0" tIns="0" rIns="0" bIns="0" rtlCol="0" anchor="t"/>
          <a:lstStyle/>
          <a:p>
            <a:pPr marL="0" indent="0">
              <a:buNone/>
            </a:pPr>
            <a:r>
              <a:rPr lang="en-US" sz="1300" dirty="0">
                <a:solidFill>
                  <a:srgbClr val="222222"/>
                </a:solidFill>
                <a:latin typeface="Calibri" pitchFamily="34" charset="0"/>
                <a:ea typeface="Calibri" pitchFamily="34" charset="-122"/>
                <a:cs typeface="Calibri" pitchFamily="34" charset="-120"/>
              </a:rPr>
              <a:t>Chemically strengthened glass with a deep compression layer covering the edge flaws</a:t>
            </a:r>
            <a:endParaRPr lang="en-US" sz="1300" dirty="0"/>
          </a:p>
          <a:p>
            <a:pPr marL="0" indent="0">
              <a:buNone/>
            </a:pPr>
            <a:r>
              <a:rPr lang="en-US" sz="1300" dirty="0">
                <a:solidFill>
                  <a:srgbClr val="222222"/>
                </a:solidFill>
                <a:latin typeface="Calibri" pitchFamily="34" charset="0"/>
                <a:ea typeface="Calibri" pitchFamily="34" charset="-122"/>
                <a:cs typeface="Calibri" pitchFamily="34" charset="-120"/>
              </a:rPr>
              <a:t>Polished, chamfered glass edges to reduce the flaw population</a:t>
            </a:r>
            <a:endParaRPr lang="en-US" sz="1300" dirty="0"/>
          </a:p>
          <a:p>
            <a:pPr marL="0" indent="0">
              <a:buNone/>
            </a:pPr>
            <a:r>
              <a:rPr lang="en-US" sz="1300" dirty="0">
                <a:solidFill>
                  <a:srgbClr val="222222"/>
                </a:solidFill>
                <a:latin typeface="Calibri" pitchFamily="34" charset="0"/>
                <a:ea typeface="Calibri" pitchFamily="34" charset="-122"/>
                <a:cs typeface="Calibri" pitchFamily="34" charset="-120"/>
              </a:rPr>
              <a:t>A raised lip on the frame or case above the glass surface</a:t>
            </a:r>
            <a:endParaRPr lang="en-US" sz="1300" dirty="0"/>
          </a:p>
          <a:p>
            <a:pPr marL="0" indent="0">
              <a:buNone/>
            </a:pPr>
            <a:r>
              <a:rPr lang="en-US" sz="1300" dirty="0">
                <a:solidFill>
                  <a:srgbClr val="222222"/>
                </a:solidFill>
                <a:latin typeface="Calibri" pitchFamily="34" charset="0"/>
                <a:ea typeface="Calibri" pitchFamily="34" charset="-122"/>
                <a:cs typeface="Calibri" pitchFamily="34" charset="-120"/>
              </a:rPr>
              <a:t>Controlled glass-to-frame gap with an elastomer buffer</a:t>
            </a:r>
            <a:endParaRPr lang="en-US" sz="1300" dirty="0"/>
          </a:p>
          <a:p>
            <a:pPr marL="0" indent="0">
              <a:buNone/>
            </a:pPr>
            <a:r>
              <a:rPr lang="en-US" sz="1300" dirty="0">
                <a:solidFill>
                  <a:srgbClr val="222222"/>
                </a:solidFill>
                <a:latin typeface="Calibri" pitchFamily="34" charset="0"/>
                <a:ea typeface="Calibri" pitchFamily="34" charset="-122"/>
                <a:cs typeface="Calibri" pitchFamily="34" charset="-120"/>
              </a:rPr>
              <a:t>Frame stiffness tuned so the edge does not close the gap onto the glass rim</a:t>
            </a:r>
            <a:endParaRPr lang="en-US" sz="1300" dirty="0"/>
          </a:p>
        </p:txBody>
      </p:sp>
      <p:sp>
        <p:nvSpPr>
          <p:cNvPr id="11" name="Shape 9"/>
          <p:cNvSpPr/>
          <p:nvPr/>
        </p:nvSpPr>
        <p:spPr>
          <a:xfrm>
            <a:off x="8092440" y="1234440"/>
            <a:ext cx="3611880" cy="4754880"/>
          </a:xfrm>
          <a:prstGeom prst="roundRect">
            <a:avLst>
              <a:gd name="adj" fmla="val 2025"/>
            </a:avLst>
          </a:prstGeom>
          <a:solidFill>
            <a:srgbClr val="EDF3FA"/>
          </a:solidFill>
          <a:ln w="9525">
            <a:solidFill>
              <a:srgbClr val="C9D8EA"/>
            </a:solidFill>
            <a:prstDash val="solid"/>
          </a:ln>
        </p:spPr>
        <p:txBody>
          <a:bodyPr/>
          <a:lstStyle/>
          <a:p>
            <a:endParaRPr lang="en-US"/>
          </a:p>
        </p:txBody>
      </p:sp>
      <p:sp>
        <p:nvSpPr>
          <p:cNvPr id="12" name="Text 10"/>
          <p:cNvSpPr txBox="1"/>
          <p:nvPr/>
        </p:nvSpPr>
        <p:spPr>
          <a:xfrm>
            <a:off x="8229600" y="1307592"/>
            <a:ext cx="3337560" cy="320040"/>
          </a:xfrm>
          <a:prstGeom prst="rect">
            <a:avLst/>
          </a:prstGeom>
          <a:noFill/>
          <a:ln/>
        </p:spPr>
        <p:txBody>
          <a:bodyPr wrap="square" lIns="0" tIns="0" rIns="0" bIns="0" rtlCol="0" anchor="ctr"/>
          <a:lstStyle/>
          <a:p>
            <a:pPr marL="0" indent="0">
              <a:buNone/>
            </a:pPr>
            <a:r>
              <a:rPr lang="en-US" sz="1400" b="1" dirty="0">
                <a:solidFill>
                  <a:srgbClr val="1B5FA8"/>
                </a:solidFill>
                <a:latin typeface="Calibri" pitchFamily="34" charset="0"/>
                <a:ea typeface="Calibri" pitchFamily="34" charset="-122"/>
                <a:cs typeface="Calibri" pitchFamily="34" charset="-120"/>
              </a:rPr>
              <a:t>Face</a:t>
            </a:r>
            <a:endParaRPr lang="en-US" sz="1400" dirty="0"/>
          </a:p>
        </p:txBody>
      </p:sp>
      <p:sp>
        <p:nvSpPr>
          <p:cNvPr id="13" name="Text 11"/>
          <p:cNvSpPr txBox="1"/>
          <p:nvPr/>
        </p:nvSpPr>
        <p:spPr>
          <a:xfrm>
            <a:off x="8229600" y="1645920"/>
            <a:ext cx="3337560" cy="4251960"/>
          </a:xfrm>
          <a:prstGeom prst="rect">
            <a:avLst/>
          </a:prstGeom>
          <a:noFill/>
          <a:ln/>
        </p:spPr>
        <p:txBody>
          <a:bodyPr wrap="square" lIns="0" tIns="0" rIns="0" bIns="0" rtlCol="0" anchor="t"/>
          <a:lstStyle/>
          <a:p>
            <a:pPr marL="0" indent="0">
              <a:buNone/>
            </a:pPr>
            <a:r>
              <a:rPr lang="en-US" sz="1300" dirty="0">
                <a:solidFill>
                  <a:srgbClr val="222222"/>
                </a:solidFill>
                <a:latin typeface="Calibri" pitchFamily="34" charset="0"/>
                <a:ea typeface="Calibri" pitchFamily="34" charset="-122"/>
                <a:cs typeface="Calibri" pitchFamily="34" charset="-120"/>
              </a:rPr>
              <a:t>Adhesive bonding of the glass to the frame to carry the bending as a composite</a:t>
            </a:r>
            <a:endParaRPr lang="en-US" sz="1300" dirty="0"/>
          </a:p>
          <a:p>
            <a:pPr marL="0" indent="0">
              <a:buNone/>
            </a:pPr>
            <a:r>
              <a:rPr lang="en-US" sz="1300" dirty="0">
                <a:solidFill>
                  <a:srgbClr val="222222"/>
                </a:solidFill>
                <a:latin typeface="Calibri" pitchFamily="34" charset="0"/>
                <a:ea typeface="Calibri" pitchFamily="34" charset="-122"/>
                <a:cs typeface="Calibri" pitchFamily="34" charset="-120"/>
              </a:rPr>
              <a:t>Underfill or corner staking for BGA components to survive board strain</a:t>
            </a:r>
            <a:endParaRPr lang="en-US" sz="1300" dirty="0"/>
          </a:p>
          <a:p>
            <a:pPr marL="0" indent="0">
              <a:buNone/>
            </a:pPr>
            <a:r>
              <a:rPr lang="en-US" sz="1300" dirty="0">
                <a:solidFill>
                  <a:srgbClr val="222222"/>
                </a:solidFill>
                <a:latin typeface="Calibri" pitchFamily="34" charset="0"/>
                <a:ea typeface="Calibri" pitchFamily="34" charset="-122"/>
                <a:cs typeface="Calibri" pitchFamily="34" charset="-120"/>
              </a:rPr>
              <a:t>PCB mounting points placed to reduce span and bending under face impact</a:t>
            </a:r>
            <a:endParaRPr lang="en-US" sz="1300" dirty="0"/>
          </a:p>
          <a:p>
            <a:pPr marL="0" indent="0">
              <a:buNone/>
            </a:pPr>
            <a:r>
              <a:rPr lang="en-US" sz="1300" dirty="0">
                <a:solidFill>
                  <a:srgbClr val="222222"/>
                </a:solidFill>
                <a:latin typeface="Calibri" pitchFamily="34" charset="0"/>
                <a:ea typeface="Calibri" pitchFamily="34" charset="-122"/>
                <a:cs typeface="Calibri" pitchFamily="34" charset="-120"/>
              </a:rPr>
              <a:t>Internal foam or gel pads between battery and housing</a:t>
            </a:r>
            <a:endParaRPr lang="en-US" sz="1300" dirty="0"/>
          </a:p>
          <a:p>
            <a:pPr marL="0" indent="0">
              <a:buNone/>
            </a:pPr>
            <a:r>
              <a:rPr lang="en-US" sz="1300" dirty="0">
                <a:solidFill>
                  <a:srgbClr val="222222"/>
                </a:solidFill>
                <a:latin typeface="Calibri" pitchFamily="34" charset="0"/>
                <a:ea typeface="Calibri" pitchFamily="34" charset="-122"/>
                <a:cs typeface="Calibri" pitchFamily="34" charset="-120"/>
              </a:rPr>
              <a:t>Slightly recessed display so a pebble contacts the lip, not the glass</a:t>
            </a:r>
            <a:endParaRPr lang="en-US" sz="13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02920" y="274320"/>
            <a:ext cx="7863840" cy="685800"/>
          </a:xfrm>
          <a:prstGeom prst="rect">
            <a:avLst/>
          </a:prstGeom>
          <a:noFill/>
          <a:ln/>
        </p:spPr>
        <p:txBody>
          <a:bodyPr wrap="square" lIns="0" tIns="0" rIns="0" bIns="0" rtlCol="0" anchor="ctr"/>
          <a:lstStyle/>
          <a:p>
            <a:pPr marL="0" indent="0">
              <a:buNone/>
            </a:pPr>
            <a:r>
              <a:rPr lang="en-US" sz="2800" b="1" dirty="0">
                <a:solidFill>
                  <a:srgbClr val="006699"/>
                </a:solidFill>
                <a:latin typeface="Calibri" pitchFamily="34" charset="0"/>
                <a:ea typeface="Calibri" pitchFamily="34" charset="-122"/>
                <a:cs typeface="Calibri" pitchFamily="34" charset="-120"/>
              </a:rPr>
              <a:t>Summary</a:t>
            </a:r>
            <a:endParaRPr lang="en-US" sz="2800" dirty="0"/>
          </a:p>
        </p:txBody>
      </p:sp>
      <p:sp>
        <p:nvSpPr>
          <p:cNvPr id="3" name="Text 1"/>
          <p:cNvSpPr txBox="1"/>
          <p:nvPr/>
        </p:nvSpPr>
        <p:spPr>
          <a:xfrm>
            <a:off x="8778240" y="274320"/>
            <a:ext cx="2926080" cy="685800"/>
          </a:xfrm>
          <a:prstGeom prst="rect">
            <a:avLst/>
          </a:prstGeom>
          <a:noFill/>
          <a:ln/>
          <a:effectLst>
            <a:outerShdw blurRad="25400" dist="19050" dir="2700000" algn="bl" rotWithShape="0">
              <a:srgbClr val="888888">
                <a:alpha val="50000"/>
              </a:srgbClr>
            </a:outerShdw>
          </a:effectLst>
        </p:spPr>
        <p:txBody>
          <a:bodyPr wrap="square" lIns="0" tIns="0" rIns="0" bIns="0" rtlCol="0" anchor="ctr"/>
          <a:lstStyle/>
          <a:p>
            <a:pPr marL="0" indent="0" algn="r">
              <a:buNone/>
            </a:pPr>
            <a:r>
              <a:rPr lang="en-US" sz="2400" b="1" dirty="0">
                <a:solidFill>
                  <a:srgbClr val="003399"/>
                </a:solidFill>
                <a:latin typeface="Calibri" pitchFamily="34" charset="0"/>
                <a:ea typeface="Calibri" pitchFamily="34" charset="-122"/>
                <a:cs typeface="Calibri" pitchFamily="34" charset="-120"/>
              </a:rPr>
              <a:t>Vibrationdata</a:t>
            </a:r>
            <a:endParaRPr lang="en-US" sz="2400" dirty="0"/>
          </a:p>
        </p:txBody>
      </p:sp>
      <p:sp>
        <p:nvSpPr>
          <p:cNvPr id="4" name="Text 2"/>
          <p:cNvSpPr txBox="1"/>
          <p:nvPr/>
        </p:nvSpPr>
        <p:spPr>
          <a:xfrm>
            <a:off x="10972800" y="6263640"/>
            <a:ext cx="731520" cy="365760"/>
          </a:xfrm>
          <a:prstGeom prst="rect">
            <a:avLst/>
          </a:prstGeom>
          <a:noFill/>
          <a:ln/>
        </p:spPr>
        <p:txBody>
          <a:bodyPr wrap="square" lIns="0" tIns="0" rIns="0" bIns="0" rtlCol="0" anchor="ctr"/>
          <a:lstStyle/>
          <a:p>
            <a:pPr marL="0" indent="0" algn="r">
              <a:buNone/>
            </a:pPr>
            <a:r>
              <a:rPr lang="en-US" sz="1400" dirty="0">
                <a:solidFill>
                  <a:srgbClr val="222222"/>
                </a:solidFill>
                <a:latin typeface="Calibri" pitchFamily="34" charset="0"/>
                <a:ea typeface="Calibri" pitchFamily="34" charset="-122"/>
                <a:cs typeface="Calibri" pitchFamily="34" charset="-120"/>
              </a:rPr>
              <a:t>16</a:t>
            </a:r>
            <a:endParaRPr lang="en-US" sz="1400" dirty="0"/>
          </a:p>
        </p:txBody>
      </p:sp>
      <p:sp>
        <p:nvSpPr>
          <p:cNvPr id="5" name="Text 3"/>
          <p:cNvSpPr txBox="1"/>
          <p:nvPr/>
        </p:nvSpPr>
        <p:spPr>
          <a:xfrm>
            <a:off x="502920" y="1234440"/>
            <a:ext cx="11155680" cy="4846320"/>
          </a:xfrm>
          <a:prstGeom prst="rect">
            <a:avLst/>
          </a:prstGeom>
          <a:noFill/>
          <a:ln/>
        </p:spPr>
        <p:txBody>
          <a:bodyPr wrap="square" lIns="25400" tIns="25400" rIns="25400" bIns="25400" rtlCol="0" anchor="t"/>
          <a:lstStyle/>
          <a:p>
            <a:pPr marL="228600" indent="-228600">
              <a:spcAft>
                <a:spcPts val="800"/>
              </a:spcAft>
              <a:buClr>
                <a:srgbClr val="006699"/>
              </a:buClr>
              <a:buSzPct val="80000"/>
              <a:buChar char="•"/>
            </a:pPr>
            <a:r>
              <a:rPr lang="en-US" sz="1500" dirty="0">
                <a:solidFill>
                  <a:srgbClr val="222222"/>
                </a:solidFill>
                <a:latin typeface="Calibri" pitchFamily="34" charset="0"/>
                <a:ea typeface="Calibri" pitchFamily="34" charset="-122"/>
                <a:cs typeface="Calibri" pitchFamily="34" charset="-120"/>
              </a:rPr>
              <a:t>A drop is a velocity-driven shock: v₀ = √(2 g h), 4.43 m/s from 1.0 m</a:t>
            </a:r>
            <a:endParaRPr lang="en-US" sz="1500" dirty="0"/>
          </a:p>
          <a:p>
            <a:pPr marL="228600" indent="-228600">
              <a:spcAft>
                <a:spcPts val="800"/>
              </a:spcAft>
              <a:buClr>
                <a:srgbClr val="006699"/>
              </a:buClr>
              <a:buSzPct val="80000"/>
              <a:buChar char="•"/>
            </a:pPr>
            <a:r>
              <a:rPr lang="en-US" sz="1500" dirty="0">
                <a:solidFill>
                  <a:srgbClr val="222222"/>
                </a:solidFill>
                <a:latin typeface="Calibri" pitchFamily="34" charset="0"/>
                <a:ea typeface="Calibri" pitchFamily="34" charset="-122"/>
                <a:cs typeface="Calibri" pitchFamily="34" charset="-120"/>
              </a:rPr>
              <a:t>The spring-mass model with initial velocity gives aₘₐₓ = v₀ ωₙ; the contact stiffness, not the height, sets the peak G</a:t>
            </a:r>
            <a:endParaRPr lang="en-US" sz="1500" dirty="0"/>
          </a:p>
          <a:p>
            <a:pPr marL="228600" indent="-228600">
              <a:spcAft>
                <a:spcPts val="800"/>
              </a:spcAft>
              <a:buClr>
                <a:srgbClr val="006699"/>
              </a:buClr>
              <a:buSzPct val="80000"/>
              <a:buChar char="•"/>
            </a:pPr>
            <a:r>
              <a:rPr lang="en-US" sz="1500" dirty="0">
                <a:solidFill>
                  <a:srgbClr val="222222"/>
                </a:solidFill>
                <a:latin typeface="Calibri" pitchFamily="34" charset="0"/>
                <a:ea typeface="Calibri" pitchFamily="34" charset="-122"/>
                <a:cs typeface="Calibri" pitchFamily="34" charset="-120"/>
              </a:rPr>
              <a:t>Half-sine relation Δv = 2 A τ / π with Δv = (1 + e) v₀ ties peak G, duration and restitution together</a:t>
            </a:r>
            <a:endParaRPr lang="en-US" sz="1500" dirty="0"/>
          </a:p>
          <a:p>
            <a:pPr marL="228600" indent="-228600">
              <a:spcAft>
                <a:spcPts val="800"/>
              </a:spcAft>
              <a:buClr>
                <a:srgbClr val="006699"/>
              </a:buClr>
              <a:buSzPct val="80000"/>
              <a:buChar char="•"/>
            </a:pPr>
            <a:r>
              <a:rPr lang="en-US" sz="1500" dirty="0">
                <a:solidFill>
                  <a:srgbClr val="222222"/>
                </a:solidFill>
                <a:latin typeface="Calibri" pitchFamily="34" charset="0"/>
                <a:ea typeface="Calibri" pitchFamily="34" charset="-122"/>
                <a:cs typeface="Calibri" pitchFamily="34" charset="-120"/>
              </a:rPr>
              <a:t>Face: stiffest contact, highest body G, PCB and solder joint damage</a:t>
            </a:r>
            <a:endParaRPr lang="en-US" sz="1500" dirty="0"/>
          </a:p>
          <a:p>
            <a:pPr marL="228600" indent="-228600">
              <a:spcAft>
                <a:spcPts val="800"/>
              </a:spcAft>
              <a:buClr>
                <a:srgbClr val="006699"/>
              </a:buClr>
              <a:buSzPct val="80000"/>
              <a:buChar char="•"/>
            </a:pPr>
            <a:r>
              <a:rPr lang="en-US" sz="1500" dirty="0">
                <a:solidFill>
                  <a:srgbClr val="222222"/>
                </a:solidFill>
                <a:latin typeface="Calibri" pitchFamily="34" charset="0"/>
                <a:ea typeface="Calibri" pitchFamily="34" charset="-122"/>
                <a:cs typeface="Calibri" pitchFamily="34" charset="-120"/>
              </a:rPr>
              <a:t>Edge: line contact, most common in service, glass rim and frame failures</a:t>
            </a:r>
            <a:endParaRPr lang="en-US" sz="1500" dirty="0"/>
          </a:p>
          <a:p>
            <a:pPr marL="228600" indent="-228600">
              <a:spcAft>
                <a:spcPts val="800"/>
              </a:spcAft>
              <a:buClr>
                <a:srgbClr val="006699"/>
              </a:buClr>
              <a:buSzPct val="80000"/>
              <a:buChar char="•"/>
            </a:pPr>
            <a:r>
              <a:rPr lang="en-US" sz="1500" dirty="0">
                <a:solidFill>
                  <a:srgbClr val="222222"/>
                </a:solidFill>
                <a:latin typeface="Calibri" pitchFamily="34" charset="0"/>
                <a:ea typeface="Calibri" pitchFamily="34" charset="-122"/>
                <a:cs typeface="Calibri" pitchFamily="34" charset="-120"/>
              </a:rPr>
              <a:t>Corner: point contact, lowest body G but the highest local stress, dented frames and corner-cracked glass</a:t>
            </a:r>
            <a:endParaRPr lang="en-US" sz="1500" dirty="0"/>
          </a:p>
          <a:p>
            <a:pPr marL="228600" indent="-228600">
              <a:spcAft>
                <a:spcPts val="800"/>
              </a:spcAft>
              <a:buClr>
                <a:srgbClr val="006699"/>
              </a:buClr>
              <a:buSzPct val="80000"/>
              <a:buChar char="•"/>
            </a:pPr>
            <a:r>
              <a:rPr lang="en-US" sz="1500" dirty="0">
                <a:solidFill>
                  <a:srgbClr val="222222"/>
                </a:solidFill>
                <a:latin typeface="Calibri" pitchFamily="34" charset="0"/>
                <a:ea typeface="Calibri" pitchFamily="34" charset="-122"/>
                <a:cs typeface="Calibri" pitchFamily="34" charset="-120"/>
              </a:rPr>
              <a:t>Rotation makes most drops a two- or three-impact sequence; free-fall and guided methods differ for this reason</a:t>
            </a:r>
            <a:endParaRPr lang="en-US" sz="1500" dirty="0"/>
          </a:p>
          <a:p>
            <a:pPr marL="228600" indent="-228600">
              <a:spcAft>
                <a:spcPts val="800"/>
              </a:spcAft>
              <a:buClr>
                <a:srgbClr val="006699"/>
              </a:buClr>
              <a:buSzPct val="80000"/>
              <a:buChar char="•"/>
            </a:pPr>
            <a:r>
              <a:rPr lang="en-US" sz="1500" dirty="0">
                <a:solidFill>
                  <a:srgbClr val="222222"/>
                </a:solidFill>
                <a:latin typeface="Calibri" pitchFamily="34" charset="0"/>
                <a:ea typeface="Calibri" pitchFamily="34" charset="-122"/>
                <a:cs typeface="Calibri" pitchFamily="34" charset="-120"/>
              </a:rPr>
              <a:t>MIL-STD-810 transit drop uses all 26 orientations; OEMs typically require 30 to 50 drops</a:t>
            </a:r>
            <a:endParaRPr lang="en-US" sz="1500" dirty="0"/>
          </a:p>
          <a:p>
            <a:pPr marL="228600" indent="-228600">
              <a:spcAft>
                <a:spcPts val="800"/>
              </a:spcAft>
              <a:buClr>
                <a:srgbClr val="006699"/>
              </a:buClr>
              <a:buSzPct val="80000"/>
              <a:buChar char="•"/>
            </a:pPr>
            <a:r>
              <a:rPr lang="en-US" sz="1500" dirty="0">
                <a:solidFill>
                  <a:srgbClr val="222222"/>
                </a:solidFill>
                <a:latin typeface="Calibri" pitchFamily="34" charset="0"/>
                <a:ea typeface="Calibri" pitchFamily="34" charset="-122"/>
                <a:cs typeface="Calibri" pitchFamily="34" charset="-120"/>
              </a:rPr>
              <a:t>Instrument with high-range accelerometers, PCB strain gauges and high-speed video; use the SRS and board strain, not peak G alone, to judge severity</a:t>
            </a:r>
            <a:endParaRPr lang="en-US" sz="15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02920" y="274320"/>
            <a:ext cx="7863840" cy="685800"/>
          </a:xfrm>
          <a:prstGeom prst="rect">
            <a:avLst/>
          </a:prstGeom>
          <a:noFill/>
          <a:ln/>
        </p:spPr>
        <p:txBody>
          <a:bodyPr wrap="square" lIns="0" tIns="0" rIns="0" bIns="0" rtlCol="0" anchor="ctr"/>
          <a:lstStyle/>
          <a:p>
            <a:pPr marL="0" indent="0">
              <a:buNone/>
            </a:pPr>
            <a:r>
              <a:rPr lang="en-US" sz="2800" b="1" dirty="0">
                <a:solidFill>
                  <a:srgbClr val="006699"/>
                </a:solidFill>
                <a:latin typeface="Calibri" pitchFamily="34" charset="0"/>
                <a:ea typeface="Calibri" pitchFamily="34" charset="-122"/>
                <a:cs typeface="Calibri" pitchFamily="34" charset="-120"/>
              </a:rPr>
              <a:t>References</a:t>
            </a:r>
            <a:endParaRPr lang="en-US" sz="2800" dirty="0"/>
          </a:p>
        </p:txBody>
      </p:sp>
      <p:sp>
        <p:nvSpPr>
          <p:cNvPr id="3" name="Text 1"/>
          <p:cNvSpPr txBox="1"/>
          <p:nvPr/>
        </p:nvSpPr>
        <p:spPr>
          <a:xfrm>
            <a:off x="8778240" y="274320"/>
            <a:ext cx="2926080" cy="685800"/>
          </a:xfrm>
          <a:prstGeom prst="rect">
            <a:avLst/>
          </a:prstGeom>
          <a:noFill/>
          <a:ln/>
          <a:effectLst>
            <a:outerShdw blurRad="25400" dist="19050" dir="2700000" algn="bl" rotWithShape="0">
              <a:srgbClr val="888888">
                <a:alpha val="50000"/>
              </a:srgbClr>
            </a:outerShdw>
          </a:effectLst>
        </p:spPr>
        <p:txBody>
          <a:bodyPr wrap="square" lIns="0" tIns="0" rIns="0" bIns="0" rtlCol="0" anchor="ctr"/>
          <a:lstStyle/>
          <a:p>
            <a:pPr marL="0" indent="0" algn="r">
              <a:buNone/>
            </a:pPr>
            <a:r>
              <a:rPr lang="en-US" sz="2400" b="1" dirty="0">
                <a:solidFill>
                  <a:srgbClr val="003399"/>
                </a:solidFill>
                <a:latin typeface="Calibri" pitchFamily="34" charset="0"/>
                <a:ea typeface="Calibri" pitchFamily="34" charset="-122"/>
                <a:cs typeface="Calibri" pitchFamily="34" charset="-120"/>
              </a:rPr>
              <a:t>Vibrationdata</a:t>
            </a:r>
            <a:endParaRPr lang="en-US" sz="2400" dirty="0"/>
          </a:p>
        </p:txBody>
      </p:sp>
      <p:sp>
        <p:nvSpPr>
          <p:cNvPr id="4" name="Text 2"/>
          <p:cNvSpPr txBox="1"/>
          <p:nvPr/>
        </p:nvSpPr>
        <p:spPr>
          <a:xfrm>
            <a:off x="10972800" y="6263640"/>
            <a:ext cx="731520" cy="365760"/>
          </a:xfrm>
          <a:prstGeom prst="rect">
            <a:avLst/>
          </a:prstGeom>
          <a:noFill/>
          <a:ln/>
        </p:spPr>
        <p:txBody>
          <a:bodyPr wrap="square" lIns="0" tIns="0" rIns="0" bIns="0" rtlCol="0" anchor="ctr"/>
          <a:lstStyle/>
          <a:p>
            <a:pPr marL="0" indent="0" algn="r">
              <a:buNone/>
            </a:pPr>
            <a:r>
              <a:rPr lang="en-US" sz="1400" dirty="0">
                <a:solidFill>
                  <a:srgbClr val="222222"/>
                </a:solidFill>
                <a:latin typeface="Calibri" pitchFamily="34" charset="0"/>
                <a:ea typeface="Calibri" pitchFamily="34" charset="-122"/>
                <a:cs typeface="Calibri" pitchFamily="34" charset="-120"/>
              </a:rPr>
              <a:t>17</a:t>
            </a:r>
            <a:endParaRPr lang="en-US" sz="1400" dirty="0"/>
          </a:p>
        </p:txBody>
      </p:sp>
      <p:sp>
        <p:nvSpPr>
          <p:cNvPr id="5" name="Text 3"/>
          <p:cNvSpPr txBox="1"/>
          <p:nvPr/>
        </p:nvSpPr>
        <p:spPr>
          <a:xfrm>
            <a:off x="502920" y="1234440"/>
            <a:ext cx="11155680" cy="4846320"/>
          </a:xfrm>
          <a:prstGeom prst="rect">
            <a:avLst/>
          </a:prstGeom>
          <a:noFill/>
          <a:ln/>
        </p:spPr>
        <p:txBody>
          <a:bodyPr wrap="square" lIns="25400" tIns="25400" rIns="25400" bIns="25400" rtlCol="0" anchor="t"/>
          <a:lstStyle/>
          <a:p>
            <a:pPr marL="228600" indent="-228600">
              <a:spcAft>
                <a:spcPts val="800"/>
              </a:spcAft>
              <a:buClr>
                <a:srgbClr val="006699"/>
              </a:buClr>
              <a:buSzPct val="80000"/>
              <a:buChar char="•"/>
            </a:pPr>
            <a:r>
              <a:rPr lang="en-US" sz="1400" dirty="0">
                <a:solidFill>
                  <a:srgbClr val="222222"/>
                </a:solidFill>
                <a:latin typeface="Calibri" pitchFamily="34" charset="0"/>
                <a:ea typeface="Calibri" pitchFamily="34" charset="-122"/>
                <a:cs typeface="Calibri" pitchFamily="34" charset="-120"/>
              </a:rPr>
              <a:t>MIL-STD-810H, Environmental Engineering Considerations and Laboratory Tests, Method 516.8 Shock, Procedure IV Transit Drop, 2019</a:t>
            </a:r>
            <a:endParaRPr lang="en-US" sz="1400" dirty="0"/>
          </a:p>
          <a:p>
            <a:pPr marL="228600" indent="-228600">
              <a:spcAft>
                <a:spcPts val="800"/>
              </a:spcAft>
              <a:buClr>
                <a:srgbClr val="006699"/>
              </a:buClr>
              <a:buSzPct val="80000"/>
              <a:buChar char="•"/>
            </a:pPr>
            <a:r>
              <a:rPr lang="en-US" sz="1400" dirty="0">
                <a:solidFill>
                  <a:srgbClr val="222222"/>
                </a:solidFill>
                <a:latin typeface="Calibri" pitchFamily="34" charset="0"/>
                <a:ea typeface="Calibri" pitchFamily="34" charset="-122"/>
                <a:cs typeface="Calibri" pitchFamily="34" charset="-120"/>
              </a:rPr>
              <a:t>IEC 60068-2-31, Environmental Testing, Part 2-31: Tests, Test Ec: Rough Handling Shocks, Primarily for Equipment-Type Specimens, 2008</a:t>
            </a:r>
            <a:endParaRPr lang="en-US" sz="1400" dirty="0"/>
          </a:p>
          <a:p>
            <a:pPr marL="228600" indent="-228600">
              <a:spcAft>
                <a:spcPts val="800"/>
              </a:spcAft>
              <a:buClr>
                <a:srgbClr val="006699"/>
              </a:buClr>
              <a:buSzPct val="80000"/>
              <a:buChar char="•"/>
            </a:pPr>
            <a:r>
              <a:rPr lang="en-US" sz="1400" dirty="0">
                <a:solidFill>
                  <a:srgbClr val="222222"/>
                </a:solidFill>
                <a:latin typeface="Calibri" pitchFamily="34" charset="0"/>
                <a:ea typeface="Calibri" pitchFamily="34" charset="-122"/>
                <a:cs typeface="Calibri" pitchFamily="34" charset="-120"/>
              </a:rPr>
              <a:t>JEDEC JESD22-B111A, Board Level Drop Test Method of Components for Handheld Electronic Products, 2016</a:t>
            </a:r>
            <a:endParaRPr lang="en-US" sz="1400" dirty="0"/>
          </a:p>
          <a:p>
            <a:pPr marL="228600" indent="-228600">
              <a:spcAft>
                <a:spcPts val="800"/>
              </a:spcAft>
              <a:buClr>
                <a:srgbClr val="006699"/>
              </a:buClr>
              <a:buSzPct val="80000"/>
              <a:buChar char="•"/>
            </a:pPr>
            <a:r>
              <a:rPr lang="en-US" sz="1400" dirty="0">
                <a:solidFill>
                  <a:srgbClr val="222222"/>
                </a:solidFill>
                <a:latin typeface="Calibri" pitchFamily="34" charset="0"/>
                <a:ea typeface="Calibri" pitchFamily="34" charset="-122"/>
                <a:cs typeface="Calibri" pitchFamily="34" charset="-120"/>
              </a:rPr>
              <a:t>ASTM D5276, Standard Test Method for Drop Test of Loaded Containers by Free Fall</a:t>
            </a:r>
            <a:endParaRPr lang="en-US" sz="1400" dirty="0"/>
          </a:p>
          <a:p>
            <a:pPr marL="228600" indent="-228600">
              <a:spcAft>
                <a:spcPts val="800"/>
              </a:spcAft>
              <a:buClr>
                <a:srgbClr val="006699"/>
              </a:buClr>
              <a:buSzPct val="80000"/>
              <a:buChar char="•"/>
            </a:pPr>
            <a:r>
              <a:rPr lang="en-US" sz="1400" dirty="0">
                <a:solidFill>
                  <a:srgbClr val="222222"/>
                </a:solidFill>
                <a:latin typeface="Calibri" pitchFamily="34" charset="0"/>
                <a:ea typeface="Calibri" pitchFamily="34" charset="-122"/>
                <a:cs typeface="Calibri" pitchFamily="34" charset="-120"/>
              </a:rPr>
              <a:t>F. V. Hunt, Stress and Strain Limits on the Attainable Velocity in Mechanical Vibration, Journal of the Acoustical Society of America, 32(9), 1960</a:t>
            </a:r>
            <a:endParaRPr lang="en-US" sz="1400" dirty="0"/>
          </a:p>
          <a:p>
            <a:pPr marL="228600" indent="-228600">
              <a:spcAft>
                <a:spcPts val="800"/>
              </a:spcAft>
              <a:buClr>
                <a:srgbClr val="006699"/>
              </a:buClr>
              <a:buSzPct val="80000"/>
              <a:buChar char="•"/>
            </a:pPr>
            <a:r>
              <a:rPr lang="en-US" sz="1400" dirty="0">
                <a:solidFill>
                  <a:srgbClr val="222222"/>
                </a:solidFill>
                <a:latin typeface="Calibri" pitchFamily="34" charset="0"/>
                <a:ea typeface="Calibri" pitchFamily="34" charset="-122"/>
                <a:cs typeface="Calibri" pitchFamily="34" charset="-120"/>
              </a:rPr>
              <a:t>H. Gaberson and R. Chalmers, Modal Velocity as a Criterion of Shock Severity, Shock and Vibration Bulletin 40, 1969</a:t>
            </a:r>
            <a:endParaRPr lang="en-US" sz="1400" dirty="0"/>
          </a:p>
          <a:p>
            <a:pPr marL="228600" indent="-228600">
              <a:spcAft>
                <a:spcPts val="800"/>
              </a:spcAft>
              <a:buClr>
                <a:srgbClr val="006699"/>
              </a:buClr>
              <a:buSzPct val="80000"/>
              <a:buChar char="•"/>
            </a:pPr>
            <a:r>
              <a:rPr lang="en-US" sz="1400" dirty="0">
                <a:solidFill>
                  <a:srgbClr val="222222"/>
                </a:solidFill>
                <a:latin typeface="Calibri" pitchFamily="34" charset="0"/>
                <a:ea typeface="Calibri" pitchFamily="34" charset="-122"/>
                <a:cs typeface="Calibri" pitchFamily="34" charset="-120"/>
              </a:rPr>
              <a:t>D. S. Steinberg, Vibration Analysis for Electronic Equipment, 3rd ed., Wiley, 2000</a:t>
            </a:r>
            <a:endParaRPr lang="en-US" sz="1400" dirty="0"/>
          </a:p>
          <a:p>
            <a:pPr marL="228600" indent="-228600">
              <a:spcAft>
                <a:spcPts val="800"/>
              </a:spcAft>
              <a:buClr>
                <a:srgbClr val="006699"/>
              </a:buClr>
              <a:buSzPct val="80000"/>
              <a:buChar char="•"/>
            </a:pPr>
            <a:r>
              <a:rPr lang="en-US" sz="1400" dirty="0">
                <a:solidFill>
                  <a:srgbClr val="222222"/>
                </a:solidFill>
                <a:latin typeface="Calibri" pitchFamily="34" charset="0"/>
                <a:ea typeface="Calibri" pitchFamily="34" charset="-122"/>
                <a:cs typeface="Calibri" pitchFamily="34" charset="-120"/>
              </a:rPr>
              <a:t>T. Irvine, Shock and Vibration Response Spectra, free ebook, blog.vibrationdata.com/2025/11/27/toms-ebooks/</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28</TotalTime>
  <Words>4907</Words>
  <Application>Microsoft Office PowerPoint</Application>
  <PresentationFormat>Widescreen</PresentationFormat>
  <Paragraphs>475</Paragraphs>
  <Slides>29</Slides>
  <Notes>25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29</vt:i4>
      </vt:variant>
    </vt:vector>
  </HeadingPairs>
  <TitlesOfParts>
    <vt:vector size="37" baseType="lpstr">
      <vt:lpstr>Arial</vt:lpstr>
      <vt:lpstr>Arial Black</vt:lpstr>
      <vt:lpstr>Barlow</vt:lpstr>
      <vt:lpstr>Calibri</vt:lpstr>
      <vt:lpstr>Cambria Math</vt:lpstr>
      <vt:lpstr>Helvetica Neue</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Drop Testing: Face, Edge and Corner Impacts</dc:title>
  <dc:subject>PptxGenJS Presentation</dc:subject>
  <dc:creator>Tom Irvine / Vibrationdata</dc:creator>
  <cp:lastModifiedBy>Tom Irvine</cp:lastModifiedBy>
  <cp:revision>1</cp:revision>
  <dcterms:created xsi:type="dcterms:W3CDTF">2026-09-16T13:17:19Z</dcterms:created>
  <dcterms:modified xsi:type="dcterms:W3CDTF">2026-09-16T15:33:52Z</dcterms:modified>
</cp:coreProperties>
</file>