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67" r:id="rId2"/>
    <p:sldId id="475" r:id="rId3"/>
    <p:sldId id="479" r:id="rId4"/>
    <p:sldId id="463" r:id="rId5"/>
    <p:sldId id="515" r:id="rId6"/>
    <p:sldId id="516" r:id="rId7"/>
    <p:sldId id="464" r:id="rId8"/>
    <p:sldId id="498" r:id="rId9"/>
    <p:sldId id="260" r:id="rId10"/>
    <p:sldId id="261" r:id="rId11"/>
    <p:sldId id="503" r:id="rId12"/>
    <p:sldId id="507" r:id="rId13"/>
    <p:sldId id="504" r:id="rId14"/>
    <p:sldId id="508" r:id="rId15"/>
    <p:sldId id="474" r:id="rId16"/>
    <p:sldId id="502" r:id="rId17"/>
    <p:sldId id="469" r:id="rId18"/>
    <p:sldId id="501" r:id="rId19"/>
    <p:sldId id="297" r:id="rId20"/>
    <p:sldId id="514" r:id="rId21"/>
    <p:sldId id="500" r:id="rId22"/>
    <p:sldId id="499" r:id="rId23"/>
    <p:sldId id="465" r:id="rId24"/>
    <p:sldId id="518" r:id="rId25"/>
    <p:sldId id="519" r:id="rId26"/>
    <p:sldId id="467" r:id="rId27"/>
    <p:sldId id="470" r:id="rId28"/>
    <p:sldId id="476" r:id="rId29"/>
    <p:sldId id="471" r:id="rId30"/>
    <p:sldId id="472" r:id="rId31"/>
    <p:sldId id="473" r:id="rId32"/>
    <p:sldId id="520" r:id="rId33"/>
    <p:sldId id="523" r:id="rId34"/>
    <p:sldId id="484" r:id="rId35"/>
    <p:sldId id="485" r:id="rId36"/>
    <p:sldId id="480" r:id="rId37"/>
    <p:sldId id="256" r:id="rId38"/>
    <p:sldId id="521" r:id="rId39"/>
    <p:sldId id="486" r:id="rId40"/>
    <p:sldId id="481" r:id="rId41"/>
    <p:sldId id="526" r:id="rId42"/>
    <p:sldId id="257" r:id="rId43"/>
    <p:sldId id="528" r:id="rId44"/>
    <p:sldId id="522" r:id="rId45"/>
    <p:sldId id="524" r:id="rId46"/>
    <p:sldId id="527" r:id="rId47"/>
    <p:sldId id="482" r:id="rId48"/>
    <p:sldId id="496" r:id="rId49"/>
    <p:sldId id="512" r:id="rId50"/>
    <p:sldId id="513" r:id="rId51"/>
    <p:sldId id="483" r:id="rId52"/>
    <p:sldId id="529" r:id="rId53"/>
    <p:sldId id="530" r:id="rId54"/>
    <p:sldId id="532" r:id="rId55"/>
    <p:sldId id="468" r:id="rId56"/>
    <p:sldId id="531" r:id="rId57"/>
    <p:sldId id="489" r:id="rId58"/>
    <p:sldId id="495" r:id="rId59"/>
    <p:sldId id="490" r:id="rId60"/>
    <p:sldId id="497" r:id="rId61"/>
    <p:sldId id="533" r:id="rId62"/>
    <p:sldId id="535" r:id="rId63"/>
    <p:sldId id="534" r:id="rId64"/>
    <p:sldId id="492" r:id="rId65"/>
    <p:sldId id="536" r:id="rId66"/>
    <p:sldId id="511"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8D7436-B4F3-46A0-A6D3-9826488E68F2}" v="54" dt="2026-09-19T13:45:12.3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3" autoAdjust="0"/>
    <p:restoredTop sz="85592" autoAdjust="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4DFDBE-CDF8-4DAE-A328-AE7FD1154474}" type="datetimeFigureOut">
              <a:rPr lang="en-US" smtClean="0"/>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4C88B6-3349-47DA-AF16-98EF7B358BFD}" type="slidenum">
              <a:rPr lang="en-US" smtClean="0"/>
              <a:t>‹#›</a:t>
            </a:fld>
            <a:endParaRPr lang="en-US"/>
          </a:p>
        </p:txBody>
      </p:sp>
    </p:spTree>
    <p:extLst>
      <p:ext uri="{BB962C8B-B14F-4D97-AF65-F5344CB8AC3E}">
        <p14:creationId xmlns:p14="http://schemas.microsoft.com/office/powerpoint/2010/main" val="225056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835DE-F1C1-E67A-9456-ED42EA4AA402}"/>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6C308F5-C564-DE35-8C63-85AD2EBEF9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53D449C4-0238-30BE-1B8F-EBFA958A405B}"/>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E297C85-8457-9135-DE97-40756D1755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179241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9A732-B0CB-0040-0704-F21634EDA1F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BA7E699-BDA5-A0B1-9D16-D25B5095F0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4233C262-9884-D98D-7EE5-4F96FFE1E4B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05EF3FCE-0167-F168-003B-B5C74AE978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6998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BD9B-5E3D-F5AB-E594-BD32D2D483B5}"/>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A8F18F88-1FBA-F81B-7BD6-D7A1CB5152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01F02EC3-F2EA-28BB-2F96-0F183B6ACB26}"/>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EF783F4-8E57-A5CB-BBFD-642256346C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52883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the question the previous scope slide raises: all five configurations shown there are concentric, and concentric bracing dissipates energy by buckling the brace. That mechanism gives a pinched, degrading hysteresis loop, which is why a special concentrically braced frame is held to R = 6.
The eccentrically braced frame moves the inelastic demand out of the brace and into a short link. If the link is short enough, e no greater than 1.6 Mp/Vp, it yields in shear rather than flexure, which is the most ductile and most stable of the available mechanisms; AISC 341 permits link rotations up to 0.08 rad. Everything else in the frame is capacity-designed to remain elastic against the link's expected strength, so the link is a defined and replaceable fuse. The result is braced-frame stiffness with moment-frame ductility, and R = 8.
The buckling-restrained brace attacks the problem differently. The steel core is decoupled from a mortar-filled steel casing by a thin debonding layer, so the casing provides lateral restraint without picking up axial load. The core then yields in compression at essentially the same load it yields in tension, giving full, stable, near-symmetric loops with core ductility on the order of 10 to 15. Because tension and compression capacities are nearly equal, the chevron unbalanced-force penalty that drives heavy beams in an SCBF largely disappears.
Both systems are held to the same 160 ft height limit in SDC D and E as an SCBF, and both carry R = 8 versus 6 for SCBF and 3-1/4 for OCBF. The trade is cost and connection complexity: EBF links require careful stiffener detailing and web doubler prohibitions, and BRBs are proprietary, qualification-tested assemblies.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8D06C-7EC2-EECA-9AF8-03EA61CCC5F9}"/>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D9A66FCC-0594-EEFE-6B27-3F0EEE9AC0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8690ED91-C255-F09C-33D7-79B5D490CF6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1E2AF2D-0EFD-4F8D-7FB6-AE296CCCBF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79669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0E968-B335-26F8-9037-B25DE4029A9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650B74C-4B17-AF6F-27E4-48F9D0C388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A2B090B6-11BC-D46A-7CAB-9DF7C689D650}"/>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296861D-B5C9-FC26-7E6D-523B920BD6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029696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CAE90-D2FA-0BC5-6B2A-EC6D23C1A02A}"/>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95EFB78E-55E6-9E2F-BD79-7AC11628C4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B2DFAD6C-9C3D-61E6-E6AF-3D7BF664D93C}"/>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98A39BD-9C46-E51F-099F-7748F5E031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45660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8C2C-8048-A57D-87AC-610B0BDCC610}"/>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D9C7CEF7-7725-825D-050D-EBD5954E08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31318D5-DFB6-AF7A-F728-DF252FCFD79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4002F98F-F746-2F2A-457D-43B8DEE033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73780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D88A2-6EA3-A356-01A1-243BA53DDD2B}"/>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1E96F2B-3A45-53CD-1B35-F433DECE9F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920F42ED-F873-0C08-5FD4-40128DB2E04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53893539-918A-E884-CCB5-6D6E6553FE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057293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6BE51-99FA-235A-FEA8-51D8EFA5A842}"/>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61D3AB6-FBB2-E70D-0493-80AD2C1EE4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19C832C9-63FC-7CB0-818B-D8004AE50A77}"/>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ED53C3E-4A31-ABAF-2673-2E9F092A3D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640957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0FE4B-2812-3289-B479-D46FFE93F5B6}"/>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B8D591CC-8D05-9771-594B-D858D55CBF0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0EA9D7C-BBB0-DC74-34F8-32448D6EDD18}"/>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A8AEE5C5-95E8-3060-A25E-0AB462664A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36138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A1AA3-0EBA-4AEE-63D9-E33ADFE27A0D}"/>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73187592-D49A-5DBA-AA69-9937FB93A7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52BB6741-B92A-4989-9BB4-F2D2B3A39BC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B17DB21-ACD0-3BF6-A317-7358768585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906024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4A1C6-A8E6-597D-612B-F0E19FE2FAB7}"/>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CCDA927A-ADE5-7D59-FAA2-2CD9A7ADF3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857E9853-9B21-967C-A2EC-ABCE72C176D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600515A5-5334-2393-331F-87BF4DC28D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177319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7405D-9305-050D-8DC6-0B2C3F4DF2C5}"/>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AFE289EF-8245-1E71-D3D8-2E317CF33C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0603FE4E-9599-DF48-7C34-0A59CF485464}"/>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0F0D00E1-EA12-0345-9C92-1E1C124208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15494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0F83-11FD-8642-D48E-57AD6975F64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155AB09E-86B2-9096-519C-24C518074B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798D4780-2C7C-AC6D-29AF-79E1C958EA31}"/>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D21DA09-6A27-79C0-FDD4-49BD6CF40A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22477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197CB-8477-C14D-0DA7-87D0F5643C72}"/>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A8C0361D-7B18-8B6E-4822-5527D1E4B1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A38C4424-CD02-9C11-4427-E9C5A52CDFFE}"/>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C434FB6-64FF-E8E9-E3DF-4006662B84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21462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35698-9646-8981-C279-E2EDE61F00A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3ED4065A-BAF1-2C10-1E42-EB26E4595B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5858510-043C-B7FA-627F-7D4479E8ED91}"/>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6410618F-2F24-5804-DF02-557A5E2A42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326973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FABB7-C88A-7B03-612D-766BFC7DB0BA}"/>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0F4947E0-9C4C-4CA7-3F94-24FE961EBE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BC9EA556-65DD-0AF5-525E-20F785D4A94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F44F8BDC-86DC-C308-2819-E4EF439734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8365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760F-6A79-7903-93CD-217F4E9E1486}"/>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C367D4DC-83F2-072E-DC47-78BA4F3CC6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5C9C2A66-7538-5C21-0E7D-B886F37A37CB}"/>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91D40BE-AE26-64C9-D831-2B16F272CC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06992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49765-4CA4-EA4D-0DFC-DBC68E196330}"/>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102F16AE-1F5E-8028-0548-D7F285FC1B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94F4370-D08D-7F3E-5C79-B2059D0BC5BC}"/>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E768997A-949C-224C-3965-B55F9B17D4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05627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EB7C6-308F-363C-5E55-5FB937ABC456}"/>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0830426C-ADBC-5315-943B-C9C0C68560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9BF0506B-0140-DDC5-1D11-81CDBF9731A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A2379C98-D077-6D2B-05F9-426328D94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203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7D7BF-ECF5-5BB7-A02D-6FBE90D14A12}"/>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AAE34B8-1C74-BE60-FA34-2DD92CECC7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975524D4-08A6-755A-D4DF-BDEF7E9CF20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8817B792-1588-A6F7-B3B6-575B793826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013231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5BB02-D4DD-6E76-8772-D3B70E0977D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BA5F5FF9-E502-D87D-8E12-7E03319E70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2DED20E7-FA3B-E6C1-A15D-C50574FECEBC}"/>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EF4FD18C-8030-6B7C-072A-E4D86593C5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84366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33D53-D799-8892-C793-B9DEBEDDA839}"/>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9DBB015-3FC6-BDA3-70F9-6AC8126DF0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C24F0508-3E41-4A81-3AE7-1D672477650E}"/>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1B938A6-508C-2C94-5075-F60FA9D2F7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76555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A3D58-AD41-6D3B-0FB1-471DA8415D2F}"/>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041D153-4814-8B43-BD51-EE640A6585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51860E22-B052-556E-1CD0-88B022277F4E}"/>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E0551F87-3BE4-E1AD-8A51-4217B39C99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194355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9B7EE-34AA-DF49-8D1B-79EECBBA9FB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E5AC03DE-F97A-ECD6-08CD-F6CB829D29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A06E1792-D708-E22D-F7A0-6A34B1D0804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6C36C7B-899A-980D-01E9-704E6D496A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85897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8BD92-9C5E-B540-334F-21458EE13CC0}"/>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D549BD85-BF6B-8B79-84AB-FAFE551059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369E223C-D74D-6E76-2841-E8C73C774F0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FE75BDF7-991B-78DB-D75B-2A46D95FE7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8855465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93F39-DEF4-9DC9-27B5-E50CE779E917}"/>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FF761ED2-AC2F-7518-75E4-F5CF79F2BB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88C3071-5F23-14E8-C42D-6AF0836031E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E8A601A-0E7F-34BD-A5D0-33A921852D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636364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7E1D1-4B23-6421-74E7-0DA6DE7FF8BD}"/>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DBB40D91-09D3-79D2-B663-7CBD610F83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1DE72A45-1A8F-17C1-1609-6C6DCA4042B0}"/>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EB0237A-5218-2B02-2413-EEBE443FF1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5201046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L-shaped and other re-entrant-corner plans are a classic plan irregularity. The wings respond with different periods, and the corner has to transfer the incompatible motion. Because the center of mass and center of rigidity are offset, the diaphragm also twists. The FEMA figure labels the point 'center of resistance'; ASCE 7 calls it the center of rigidity. Same point. For multistory buildings there is no unique center of rigidity per floor, which is why codes now define torsional irregularity by diaphragm displacements rather than computed eccentricity.</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DE75B-224F-29C3-5E18-F16757247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9FBA8-3305-5313-640B-C16C0DE7A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70A8A1-C6C9-47D6-B234-DE794B84BB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0EE9E7-EB93-D218-6353-F7D94FDFD0D4}"/>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314049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 1a, 1b labels are row numbers in ASCE 7-22 Table 12.3-1. Type 1 (torsional) is the only horizontal irregularity graded a/b, by the drift ratio thresholds 1.2 and 1.4. Table 12.3-2 uses the same a/b scheme for soft story, but on stiffness ratios.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EE339-38FC-6BE3-5C6C-92CD3DB8615D}"/>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1DB5DA1C-22D0-2113-975A-C912969042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DE7484D4-AB9C-BC57-2E87-34AFF4DD2239}"/>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B0A3BA7-0AA2-C6BF-B301-66CDB7375D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755460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54880-17DA-42A6-ED29-E04AB7780584}"/>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CE38592A-1334-728C-B1B6-E1603D48A0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084F18A0-FDF8-DBF2-FADA-BA2FE719812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ABC45A4-BAF3-0538-3053-DD555E4EF3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041378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BC90C-8FC7-4902-DFD6-23332AE13E29}"/>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11697AA0-5420-FDA2-A125-E89C3C6167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82896C1A-95E2-2587-4833-ADF6C53BC8C0}"/>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062174DF-C706-316F-C7C7-64953317CB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34496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F97C3-611E-6F21-387D-9F88066BB324}"/>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5E86949-50FB-9D3A-FE61-3CC9868728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233D0EEA-7DF7-D0A5-1BCF-740EEEB1BD7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3C58F4D0-F4AF-E92C-802A-615A070A0E3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3034575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E9D1-AE2A-9A1E-09A9-DD2545A08788}"/>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9F5EA46-F532-E760-E9AA-0140EC5E74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0517D003-6214-677F-5902-FE545298E5BE}"/>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4A4329C5-23B0-719F-FAC6-B77C09633F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1753817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F86C3-2577-8E1B-413F-1DDA4A84F2E9}"/>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2AA6E52F-55D1-B201-DAAD-278B3B5E14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E6305C4E-E99C-343C-1584-96F4DF57E5D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98C5AED-B48F-ED46-33BC-5AD9C051C6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911870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DC0DC-95C3-8B2A-89C9-9A4FB0D0990B}"/>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501717B-96FF-1B9B-A9F6-D90DB7C74A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00946DA6-F48E-893E-3C38-EA89EE51DB0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161593E3-9521-C961-EABB-BA2670390B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280511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8D750-2BDE-18C6-56A3-690CA86DB8F4}"/>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C99474CB-85EA-C394-AA91-230B485C4F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6DA716AC-73E4-F224-C061-68B9DB993538}"/>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793D8EB7-F971-E8AA-362A-F5848DFC07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4846534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8452-5710-B790-544D-98204AC50000}"/>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8E43E49-0567-1D7A-7303-ECBF5D1F4E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183707F7-B3B6-1A13-B315-174160AE94A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B96C6209-81B5-D302-37D7-1E6A457153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8896829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C2E1A-C1E5-3554-ED15-6D3EFA2B87A0}"/>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A2D2D0C-508E-A846-A403-217B909B40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95A1F6E1-C49B-FE53-F6F9-CCA399AEC53D}"/>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CBCC699E-8788-05E8-FC96-34961A9632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7470071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9F589-01D4-3304-1FFB-2DE299518672}"/>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52DF481-FEA1-E6CD-5ECC-5E0BDA40B6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F4144845-9C95-178C-4142-8FC13F8BFCB8}"/>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27A839DC-4936-B572-8AA8-B14574D9E8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9417499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9D6DB-8764-69C7-4B7B-32F2F31944A1}"/>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6CF3A991-5D7D-6BAA-8D6B-84C925F936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4E29D0-20D6-42A3-8FAC-E707C2342F8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6147" name="Rectangle 2">
            <a:extLst>
              <a:ext uri="{FF2B5EF4-FFF2-40B4-BE49-F238E27FC236}">
                <a16:creationId xmlns:a16="http://schemas.microsoft.com/office/drawing/2014/main" id="{C402783B-DE97-3FB0-57E3-AF6048F92D66}"/>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53C759EE-40CA-FCBE-C016-60507AC530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24321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CC84E-E5E6-B100-91CB-84D800A193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360845-196E-F1AD-A013-CFD1CC52DC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8510E9-7159-A454-8A58-4B8C1CA135AC}"/>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64FF2A7F-C085-40AD-CB33-8654174133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6A610-0B9F-E931-4FAB-CCE168A5CAF4}"/>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1078628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8170-763B-27EF-30EA-0FA1A8A429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F1A8A9-D955-AF22-75B8-7CA3285379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EE757C-4678-A275-A18A-29120A21D816}"/>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F2F07640-C340-F9B3-4638-A0864094CB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C3DA8-20EF-197F-678F-9AB757E82E75}"/>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1693404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8652-755E-A0BE-E65D-5FF6261D13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2BB69D-2785-B418-7283-56F3085488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F8A875-75BB-D75A-ECCB-E339AA1D7794}"/>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F89BCB9D-9576-DFE5-FC02-41AF36989B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2A09AB-D349-F7E0-7CC6-2478061B2196}"/>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3933772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3E1BF-769C-F530-2514-EBADD2122D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733483-EB4B-2995-68AF-060FCFF33D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330796-4C14-BA3B-34E5-23805E7435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2D66536-49B7-BA77-3EAF-EA99CB7434D8}"/>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6" name="Footer Placeholder 5">
            <a:extLst>
              <a:ext uri="{FF2B5EF4-FFF2-40B4-BE49-F238E27FC236}">
                <a16:creationId xmlns:a16="http://schemas.microsoft.com/office/drawing/2014/main" id="{1522A553-0225-53AC-4274-06767A99CD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20DD06-DCAC-C017-B138-CC6C7EB823F6}"/>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198711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3C2E-759A-AD59-03F9-246D353121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C696C9-18AD-BA50-F00C-F144973027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BA839E-D621-3E69-15B9-45FC9B0BFF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BBE2EA-1AC6-0AD0-C816-4B5235772C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79CB9C-4ABB-822B-6439-28566C622F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3933CC-C534-911B-D98E-F8CD4C8C3FA0}"/>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8" name="Footer Placeholder 7">
            <a:extLst>
              <a:ext uri="{FF2B5EF4-FFF2-40B4-BE49-F238E27FC236}">
                <a16:creationId xmlns:a16="http://schemas.microsoft.com/office/drawing/2014/main" id="{FF9B5BB4-3743-EDF9-EF2D-5AB4C44E87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430392-12B5-A794-D3A7-C3C05D7FCD5A}"/>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1533043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06373-8CF9-50B2-C1D6-461CB7A68B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BC0357-14D3-811E-BBF6-67F573BE6619}"/>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4" name="Footer Placeholder 3">
            <a:extLst>
              <a:ext uri="{FF2B5EF4-FFF2-40B4-BE49-F238E27FC236}">
                <a16:creationId xmlns:a16="http://schemas.microsoft.com/office/drawing/2014/main" id="{35F8A302-D74D-E0E9-7365-4EA8A39DA8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269510-D4A5-67BF-3FF3-045FB8EB49D3}"/>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3288431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AE4102-B1B3-7AD0-3D31-FB2A17C96E97}"/>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3" name="Footer Placeholder 2">
            <a:extLst>
              <a:ext uri="{FF2B5EF4-FFF2-40B4-BE49-F238E27FC236}">
                <a16:creationId xmlns:a16="http://schemas.microsoft.com/office/drawing/2014/main" id="{BEF4A5E2-2741-4542-58A2-041831594A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585FB0-7454-1867-949A-CE1D46584E36}"/>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2275446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33FCF-2BAE-44FB-967E-D8DF2D0AD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DDFF125-9B75-08B2-4D25-6F15959213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469AFA-7726-4F42-0F87-A0BE898BA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5F7C0-39C3-B5A4-6509-EA3B7871B570}"/>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6" name="Footer Placeholder 5">
            <a:extLst>
              <a:ext uri="{FF2B5EF4-FFF2-40B4-BE49-F238E27FC236}">
                <a16:creationId xmlns:a16="http://schemas.microsoft.com/office/drawing/2014/main" id="{D6B107F0-357D-CFEF-3F9A-3A36219186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0F148-5122-1897-33DB-D34BEE0EDF7C}"/>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224006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91A05-8A7F-613A-377A-BE7B41F088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FD91FA-E047-F17D-B973-DED237C19A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A58ECC-C060-A330-336F-DD0EE10E88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406956-CD3D-D639-0FBC-377D76102564}"/>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6" name="Footer Placeholder 5">
            <a:extLst>
              <a:ext uri="{FF2B5EF4-FFF2-40B4-BE49-F238E27FC236}">
                <a16:creationId xmlns:a16="http://schemas.microsoft.com/office/drawing/2014/main" id="{55DF6BDF-E2DE-73C1-5646-7F7658AF0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B44177-9912-ACF6-E048-423CE8ABC385}"/>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365216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76F2D-4A06-F338-7BD7-E921E43A21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CDFB10-8182-90DA-8E51-8E3BB967C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C09794-B069-135E-B726-42D356D40494}"/>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93399113-821C-CF84-FEE5-6ABE478263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48B0EA-48E9-B663-A21D-52E227A5BE7C}"/>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30696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493B5-3A17-8639-3623-71737E528B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EE3297-E80E-2CE0-6BF9-B9AAA62CDC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31A868-B2DE-1947-732E-19642150F49C}"/>
              </a:ext>
            </a:extLst>
          </p:cNvPr>
          <p:cNvSpPr>
            <a:spLocks noGrp="1"/>
          </p:cNvSpPr>
          <p:nvPr>
            <p:ph type="dt" sz="half" idx="10"/>
          </p:nvPr>
        </p:nvSpPr>
        <p:spPr/>
        <p:txBody>
          <a:body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5E260E20-2880-EC68-9D4A-B71FE45B0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EF9AA1-E833-CF0F-2E9D-E63B8C56903E}"/>
              </a:ext>
            </a:extLst>
          </p:cNvPr>
          <p:cNvSpPr>
            <a:spLocks noGrp="1"/>
          </p:cNvSpPr>
          <p:nvPr>
            <p:ph type="sldNum" sz="quarter" idx="12"/>
          </p:nvPr>
        </p:nvSpPr>
        <p:spPr/>
        <p:txBody>
          <a:bodyPr/>
          <a:lstStyle/>
          <a:p>
            <a:fld id="{71038D47-F724-4C2F-BE79-0E30E54436EA}" type="slidenum">
              <a:rPr lang="en-US" smtClean="0"/>
              <a:t>‹#›</a:t>
            </a:fld>
            <a:endParaRPr lang="en-US"/>
          </a:p>
        </p:txBody>
      </p:sp>
    </p:spTree>
    <p:extLst>
      <p:ext uri="{BB962C8B-B14F-4D97-AF65-F5344CB8AC3E}">
        <p14:creationId xmlns:p14="http://schemas.microsoft.com/office/powerpoint/2010/main" val="1950289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3203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1C72D-5432-BAEA-4200-99CD139FDF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65DB27-73AB-672E-6A5A-54150D4D8A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0A568D-B2E5-9D1D-0327-9408913D2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31F4A4-9C27-4926-95E6-1776C3CC3A25}" type="datetimeFigureOut">
              <a:rPr lang="en-US" smtClean="0"/>
              <a:t>9/19/2026</a:t>
            </a:fld>
            <a:endParaRPr lang="en-US"/>
          </a:p>
        </p:txBody>
      </p:sp>
      <p:sp>
        <p:nvSpPr>
          <p:cNvPr id="5" name="Footer Placeholder 4">
            <a:extLst>
              <a:ext uri="{FF2B5EF4-FFF2-40B4-BE49-F238E27FC236}">
                <a16:creationId xmlns:a16="http://schemas.microsoft.com/office/drawing/2014/main" id="{7CC69444-CC0A-3E61-2AB5-E8D131DEF8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CFD053-FB79-F2AC-ECF1-377F855154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1038D47-F724-4C2F-BE79-0E30E54436EA}" type="slidenum">
              <a:rPr lang="en-US" smtClean="0"/>
              <a:t>‹#›</a:t>
            </a:fld>
            <a:endParaRPr lang="en-US"/>
          </a:p>
        </p:txBody>
      </p:sp>
    </p:spTree>
    <p:extLst>
      <p:ext uri="{BB962C8B-B14F-4D97-AF65-F5344CB8AC3E}">
        <p14:creationId xmlns:p14="http://schemas.microsoft.com/office/powerpoint/2010/main" val="3430385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https://bayarearetrofit.com/plywood-shear-wall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3842" y="1820867"/>
            <a:ext cx="6593090" cy="2785378"/>
          </a:xfrm>
          <a:prstGeom prst="rect">
            <a:avLst/>
          </a:prstGeom>
          <a:noFill/>
        </p:spPr>
        <p:txBody>
          <a:bodyPr wrap="square" rtlCol="0">
            <a:spAutoFit/>
          </a:bodyPr>
          <a:lstStyle/>
          <a:p>
            <a:pPr algn="ctr">
              <a:spcBef>
                <a:spcPts val="600"/>
              </a:spcBef>
              <a:spcAft>
                <a:spcPts val="600"/>
              </a:spcAft>
            </a:pPr>
            <a:r>
              <a:rPr lang="en-US" sz="2800" b="1" dirty="0">
                <a:solidFill>
                  <a:srgbClr val="006699"/>
                </a:solidFill>
              </a:rPr>
              <a:t>ASCE 7-22, Ch 12,  Seismic Design Requirements for Buildings  </a:t>
            </a:r>
          </a:p>
          <a:p>
            <a:pPr algn="ctr">
              <a:spcBef>
                <a:spcPts val="600"/>
              </a:spcBef>
              <a:spcAft>
                <a:spcPts val="600"/>
              </a:spcAft>
            </a:pPr>
            <a:r>
              <a:rPr lang="en-US" sz="2200" b="1" dirty="0">
                <a:solidFill>
                  <a:srgbClr val="006699"/>
                </a:solidFill>
              </a:rPr>
              <a:t>Revision D</a:t>
            </a:r>
            <a:br>
              <a:rPr lang="en-US" sz="3200" b="1" dirty="0">
                <a:solidFill>
                  <a:srgbClr val="006699"/>
                </a:solidFill>
              </a:rPr>
            </a:br>
            <a:endParaRPr lang="en-US" sz="3200" b="1" dirty="0">
              <a:solidFill>
                <a:srgbClr val="006699"/>
              </a:solidFill>
            </a:endParaRPr>
          </a:p>
          <a:p>
            <a:pPr algn="ctr"/>
            <a:r>
              <a:rPr lang="en-US" sz="2000" b="1" dirty="0">
                <a:solidFill>
                  <a:srgbClr val="006699"/>
                </a:solidFill>
              </a:rPr>
              <a:t>By Tom Irvine</a:t>
            </a:r>
          </a:p>
          <a:p>
            <a:pPr algn="ctr"/>
            <a:endParaRPr lang="en-US" sz="2400" b="1" dirty="0">
              <a:solidFill>
                <a:srgbClr val="006699"/>
              </a:solidFill>
            </a:endParaRPr>
          </a:p>
        </p:txBody>
      </p:sp>
      <p:sp>
        <p:nvSpPr>
          <p:cNvPr id="5" name="Rectangle 6">
            <a:extLst>
              <a:ext uri="{FF2B5EF4-FFF2-40B4-BE49-F238E27FC236}">
                <a16:creationId xmlns:a16="http://schemas.microsoft.com/office/drawing/2014/main" id="{C1FA8E8A-46D8-4C0D-9BDA-0041AA402BA3}"/>
              </a:ext>
            </a:extLst>
          </p:cNvPr>
          <p:cNvSpPr>
            <a:spLocks noChangeArrowheads="1"/>
          </p:cNvSpPr>
          <p:nvPr/>
        </p:nvSpPr>
        <p:spPr bwMode="auto">
          <a:xfrm>
            <a:off x="7950553" y="358317"/>
            <a:ext cx="2130425" cy="457200"/>
          </a:xfrm>
          <a:prstGeom prst="rect">
            <a:avLst/>
          </a:prstGeom>
          <a:noFill/>
          <a:ln w="9525">
            <a:noFill/>
            <a:miter lim="800000"/>
            <a:headEnd/>
            <a:tailEnd/>
          </a:ln>
          <a:effectLst/>
        </p:spPr>
        <p:txBody>
          <a:bodyPr wrap="none">
            <a:spAutoFit/>
          </a:bodyPr>
          <a:lstStyle/>
          <a:p>
            <a:pPr eaLnBrk="0" hangingPunct="0">
              <a:defRPr/>
            </a:pPr>
            <a:r>
              <a:rPr lang="en-US" sz="2400" b="1" dirty="0" err="1">
                <a:solidFill>
                  <a:srgbClr val="003399"/>
                </a:solidFill>
                <a:effectLst>
                  <a:outerShdw blurRad="38100" dist="38100" dir="2700000" algn="tl">
                    <a:srgbClr val="C0C0C0"/>
                  </a:outerShdw>
                </a:effectLst>
                <a:latin typeface="Arial" pitchFamily="34" charset="0"/>
                <a:cs typeface="+mn-cs"/>
              </a:rPr>
              <a:t>Vibrationdata</a:t>
            </a:r>
            <a:endParaRPr lang="en-US" sz="2400" b="1" dirty="0">
              <a:solidFill>
                <a:srgbClr val="003399"/>
              </a:solidFill>
              <a:effectLst>
                <a:outerShdw blurRad="38100" dist="38100" dir="2700000" algn="tl">
                  <a:srgbClr val="C0C0C0"/>
                </a:outerShdw>
              </a:effectLst>
              <a:latin typeface="Arial" pitchFamily="34" charset="0"/>
              <a:cs typeface="+mn-cs"/>
            </a:endParaRPr>
          </a:p>
        </p:txBody>
      </p:sp>
      <p:cxnSp>
        <p:nvCxnSpPr>
          <p:cNvPr id="4" name="Straight Connector 3">
            <a:extLst>
              <a:ext uri="{FF2B5EF4-FFF2-40B4-BE49-F238E27FC236}">
                <a16:creationId xmlns:a16="http://schemas.microsoft.com/office/drawing/2014/main" id="{F59112E4-6E1A-4108-81E8-E129F56AAD2F}"/>
              </a:ext>
            </a:extLst>
          </p:cNvPr>
          <p:cNvCxnSpPr/>
          <p:nvPr/>
        </p:nvCxnSpPr>
        <p:spPr>
          <a:xfrm>
            <a:off x="442856" y="1047184"/>
            <a:ext cx="11306287" cy="0"/>
          </a:xfrm>
          <a:prstGeom prst="line">
            <a:avLst/>
          </a:prstGeom>
          <a:ln w="31750">
            <a:solidFill>
              <a:srgbClr val="0066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895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C910-2688-1115-EB89-6B991D235DF9}"/>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51781503-D06F-1BBA-D355-14254ACF45C5}"/>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D39087A2-22B3-94A4-AE24-F29483823BA7}"/>
              </a:ext>
            </a:extLst>
          </p:cNvPr>
          <p:cNvSpPr/>
          <p:nvPr/>
        </p:nvSpPr>
        <p:spPr>
          <a:xfrm>
            <a:off x="836674" y="452679"/>
            <a:ext cx="1835759" cy="430887"/>
          </a:xfrm>
          <a:prstGeom prst="rect">
            <a:avLst/>
          </a:prstGeom>
        </p:spPr>
        <p:txBody>
          <a:bodyPr wrap="none">
            <a:spAutoFit/>
          </a:bodyPr>
          <a:lstStyle/>
          <a:p>
            <a:pPr defTabSz="914263"/>
            <a:r>
              <a:rPr lang="en-US" sz="2200" b="1" dirty="0">
                <a:solidFill>
                  <a:srgbClr val="006699"/>
                </a:solidFill>
                <a:latin typeface="Arial"/>
              </a:rPr>
              <a:t>Introduction</a:t>
            </a:r>
          </a:p>
        </p:txBody>
      </p:sp>
      <p:sp>
        <p:nvSpPr>
          <p:cNvPr id="3" name="TextBox 2">
            <a:extLst>
              <a:ext uri="{FF2B5EF4-FFF2-40B4-BE49-F238E27FC236}">
                <a16:creationId xmlns:a16="http://schemas.microsoft.com/office/drawing/2014/main" id="{A84B07B5-1F88-6D09-66D9-104B9E01079A}"/>
              </a:ext>
            </a:extLst>
          </p:cNvPr>
          <p:cNvSpPr txBox="1"/>
          <p:nvPr/>
        </p:nvSpPr>
        <p:spPr>
          <a:xfrm>
            <a:off x="554182" y="1595457"/>
            <a:ext cx="5122056" cy="3644587"/>
          </a:xfrm>
          <a:prstGeom prst="rect">
            <a:avLst/>
          </a:prstGeom>
          <a:noFill/>
        </p:spPr>
        <p:txBody>
          <a:bodyPr wrap="square" rtlCol="0">
            <a:spAutoFit/>
          </a:bodyPr>
          <a:lstStyle/>
          <a:p>
            <a:pPr marL="285750"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Chapter 11 tells us how strong the earthquake is</a:t>
            </a:r>
          </a:p>
          <a:p>
            <a:pPr marL="285750"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Chapter 12 tells us what we’re allowed to build in response and controls which structural systems are legally permitted based on:</a:t>
            </a:r>
          </a:p>
          <a:p>
            <a:pPr marL="742950" lvl="1"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Seismic Design Category (SDC)</a:t>
            </a:r>
          </a:p>
          <a:p>
            <a:pPr marL="742950" lvl="1"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Building height</a:t>
            </a:r>
          </a:p>
          <a:p>
            <a:pPr marL="742950" lvl="1"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Structural regularity</a:t>
            </a:r>
          </a:p>
          <a:p>
            <a:pPr marL="285750" indent="-285750">
              <a:spcBef>
                <a:spcPts val="800"/>
              </a:spcBef>
              <a:spcAft>
                <a:spcPts val="800"/>
              </a:spcAft>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System selection is therefore a code-driven design decision, not purely an engineering preference</a:t>
            </a:r>
          </a:p>
          <a:p>
            <a:endParaRPr lang="en-US" dirty="0"/>
          </a:p>
        </p:txBody>
      </p:sp>
      <p:pic>
        <p:nvPicPr>
          <p:cNvPr id="7" name="Picture 6">
            <a:extLst>
              <a:ext uri="{FF2B5EF4-FFF2-40B4-BE49-F238E27FC236}">
                <a16:creationId xmlns:a16="http://schemas.microsoft.com/office/drawing/2014/main" id="{C2A2B138-3FDB-0958-416C-6799BA80ADF6}"/>
              </a:ext>
            </a:extLst>
          </p:cNvPr>
          <p:cNvPicPr>
            <a:picLocks noChangeAspect="1"/>
          </p:cNvPicPr>
          <p:nvPr/>
        </p:nvPicPr>
        <p:blipFill>
          <a:blip r:embed="rId3"/>
          <a:stretch>
            <a:fillRect/>
          </a:stretch>
        </p:blipFill>
        <p:spPr>
          <a:xfrm>
            <a:off x="6515763" y="1213445"/>
            <a:ext cx="4425018" cy="3441681"/>
          </a:xfrm>
          <a:prstGeom prst="rect">
            <a:avLst/>
          </a:prstGeom>
        </p:spPr>
      </p:pic>
      <p:sp>
        <p:nvSpPr>
          <p:cNvPr id="10" name="TextBox 9">
            <a:extLst>
              <a:ext uri="{FF2B5EF4-FFF2-40B4-BE49-F238E27FC236}">
                <a16:creationId xmlns:a16="http://schemas.microsoft.com/office/drawing/2014/main" id="{E60A78BE-9099-9599-B586-C855B1629C93}"/>
              </a:ext>
            </a:extLst>
          </p:cNvPr>
          <p:cNvSpPr txBox="1"/>
          <p:nvPr/>
        </p:nvSpPr>
        <p:spPr>
          <a:xfrm>
            <a:off x="6359236" y="5361709"/>
            <a:ext cx="4946073" cy="553998"/>
          </a:xfrm>
          <a:prstGeom prst="rect">
            <a:avLst/>
          </a:prstGeom>
          <a:noFill/>
        </p:spPr>
        <p:txBody>
          <a:bodyPr wrap="square" rtlCol="0">
            <a:spAutoFit/>
          </a:bodyPr>
          <a:lstStyle/>
          <a:p>
            <a:r>
              <a:rPr lang="en-US" sz="1500" dirty="0">
                <a:latin typeface="Calibri" panose="020F0502020204030204" pitchFamily="34" charset="0"/>
                <a:ea typeface="Calibri" panose="020F0502020204030204" pitchFamily="34" charset="0"/>
                <a:cs typeface="Calibri" panose="020F0502020204030204" pitchFamily="34" charset="0"/>
              </a:rPr>
              <a:t>NEHRP Seismic Design Technical Brief No. 3, Seismic Design of Cast-in-Place Concrete Diaphragms, Chords, and Collectors</a:t>
            </a:r>
          </a:p>
        </p:txBody>
      </p:sp>
    </p:spTree>
    <p:extLst>
      <p:ext uri="{BB962C8B-B14F-4D97-AF65-F5344CB8AC3E}">
        <p14:creationId xmlns:p14="http://schemas.microsoft.com/office/powerpoint/2010/main" val="1607305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5ABE6-F90C-FA61-B597-6D63CA3DB87E}"/>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5F0A29CF-5D1E-94D1-29A9-F3926599BCC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8614574F-B59F-4D8B-2D08-3C1CF8012477}"/>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7F6BC75A-C87D-8897-F04B-47404D44196C}"/>
              </a:ext>
            </a:extLst>
          </p:cNvPr>
          <p:cNvSpPr/>
          <p:nvPr/>
        </p:nvSpPr>
        <p:spPr>
          <a:xfrm>
            <a:off x="836674" y="452679"/>
            <a:ext cx="2914580" cy="430887"/>
          </a:xfrm>
          <a:prstGeom prst="rect">
            <a:avLst/>
          </a:prstGeom>
        </p:spPr>
        <p:txBody>
          <a:bodyPr wrap="none">
            <a:spAutoFit/>
          </a:bodyPr>
          <a:lstStyle/>
          <a:p>
            <a:pPr defTabSz="914263"/>
            <a:r>
              <a:rPr lang="en-US" sz="2200" b="1" dirty="0">
                <a:solidFill>
                  <a:srgbClr val="006699"/>
                </a:solidFill>
                <a:latin typeface="Arial"/>
              </a:rPr>
              <a:t>Seismic Hazard Map</a:t>
            </a:r>
          </a:p>
        </p:txBody>
      </p:sp>
      <p:pic>
        <p:nvPicPr>
          <p:cNvPr id="3" name="Picture 2">
            <a:extLst>
              <a:ext uri="{FF2B5EF4-FFF2-40B4-BE49-F238E27FC236}">
                <a16:creationId xmlns:a16="http://schemas.microsoft.com/office/drawing/2014/main" id="{D3784EDF-6659-3F7E-D654-78E74F8A54D4}"/>
              </a:ext>
            </a:extLst>
          </p:cNvPr>
          <p:cNvPicPr>
            <a:picLocks noChangeAspect="1"/>
          </p:cNvPicPr>
          <p:nvPr/>
        </p:nvPicPr>
        <p:blipFill>
          <a:blip r:embed="rId3"/>
          <a:stretch>
            <a:fillRect/>
          </a:stretch>
        </p:blipFill>
        <p:spPr>
          <a:xfrm>
            <a:off x="836674" y="1352809"/>
            <a:ext cx="6095238" cy="4152381"/>
          </a:xfrm>
          <a:prstGeom prst="rect">
            <a:avLst/>
          </a:prstGeom>
        </p:spPr>
      </p:pic>
      <p:sp>
        <p:nvSpPr>
          <p:cNvPr id="4" name="TextBox 3">
            <a:extLst>
              <a:ext uri="{FF2B5EF4-FFF2-40B4-BE49-F238E27FC236}">
                <a16:creationId xmlns:a16="http://schemas.microsoft.com/office/drawing/2014/main" id="{3C85A5E5-905A-7720-508C-886FB85A48CB}"/>
              </a:ext>
            </a:extLst>
          </p:cNvPr>
          <p:cNvSpPr txBox="1"/>
          <p:nvPr/>
        </p:nvSpPr>
        <p:spPr>
          <a:xfrm>
            <a:off x="7659757" y="1603513"/>
            <a:ext cx="3988904" cy="2862322"/>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Each figure is based on Site Class D (the default class when the soil profile is not known) and is applicable to structures assigned to Occupancy Categories I, II, and III (buildings other than high hazard exposure structures)</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Note that if the soil profile is known and is lower than D, a correspondingly lower SDC may be realized</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https://www.cmha.org/resource/tek-14-18b/</a:t>
            </a:r>
          </a:p>
        </p:txBody>
      </p:sp>
    </p:spTree>
    <p:extLst>
      <p:ext uri="{BB962C8B-B14F-4D97-AF65-F5344CB8AC3E}">
        <p14:creationId xmlns:p14="http://schemas.microsoft.com/office/powerpoint/2010/main" val="813213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FE062-09D1-EA56-5E70-4165EC17EA75}"/>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F96C5BAE-BABC-14BC-F9F3-1D7686449C16}"/>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B3CD5385-3EAE-1A73-31E9-CFEB9F72449D}"/>
              </a:ext>
            </a:extLst>
          </p:cNvPr>
          <p:cNvSpPr/>
          <p:nvPr/>
        </p:nvSpPr>
        <p:spPr>
          <a:xfrm>
            <a:off x="836674" y="452679"/>
            <a:ext cx="1032655" cy="430887"/>
          </a:xfrm>
          <a:prstGeom prst="rect">
            <a:avLst/>
          </a:prstGeom>
        </p:spPr>
        <p:txBody>
          <a:bodyPr wrap="none">
            <a:spAutoFit/>
          </a:bodyPr>
          <a:lstStyle/>
          <a:p>
            <a:pPr defTabSz="914263"/>
            <a:r>
              <a:rPr lang="en-US" sz="2200" b="1" dirty="0">
                <a:solidFill>
                  <a:srgbClr val="006699"/>
                </a:solidFill>
                <a:latin typeface="Arial"/>
              </a:rPr>
              <a:t>Scope</a:t>
            </a:r>
          </a:p>
        </p:txBody>
      </p:sp>
      <p:sp>
        <p:nvSpPr>
          <p:cNvPr id="2" name="Rectangle 1">
            <a:extLst>
              <a:ext uri="{FF2B5EF4-FFF2-40B4-BE49-F238E27FC236}">
                <a16:creationId xmlns:a16="http://schemas.microsoft.com/office/drawing/2014/main" id="{B77C378C-8585-1C6F-9468-348C95E6562B}"/>
              </a:ext>
            </a:extLst>
          </p:cNvPr>
          <p:cNvSpPr/>
          <p:nvPr/>
        </p:nvSpPr>
        <p:spPr>
          <a:xfrm>
            <a:off x="496888" y="4041517"/>
            <a:ext cx="5367199" cy="2354491"/>
          </a:xfrm>
          <a:prstGeom prst="rect">
            <a:avLst/>
          </a:prstGeom>
        </p:spPr>
        <p:txBody>
          <a:bodyPr wrap="square">
            <a:spAutoFit/>
          </a:bodyPr>
          <a:lstStyle/>
          <a:p>
            <a:pPr marL="227013"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Chapter 12 = “How to design the building once hazard is known”</a:t>
            </a:r>
          </a:p>
          <a:p>
            <a:pPr marL="227013"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Applies to:</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Building Seismic Force-Resisting Systems (SFRS)</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Diaphragms</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Frames, shear walls, braced frames</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Building height &amp; configuration limits</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Analysis procedures</a:t>
            </a:r>
          </a:p>
          <a:p>
            <a:pPr marL="684213" lvl="1" indent="-227013" defTabSz="914263">
              <a:spcBef>
                <a:spcPts val="300"/>
              </a:spcBef>
              <a:spcAft>
                <a:spcPts val="300"/>
              </a:spcAft>
              <a:buClr>
                <a:srgbClr val="006699"/>
              </a:buClr>
              <a:buSzPct val="80000"/>
              <a:buFont typeface="Arial" pitchFamily="34" charset="0"/>
              <a:buChar char="•"/>
              <a:defRPr/>
            </a:pPr>
            <a:r>
              <a:rPr lang="en-US" sz="1400" dirty="0">
                <a:latin typeface="Calibri" panose="020F0502020204030204" pitchFamily="34" charset="0"/>
                <a:ea typeface="Calibri" panose="020F0502020204030204" pitchFamily="34" charset="0"/>
                <a:cs typeface="Calibri" panose="020F0502020204030204" pitchFamily="34" charset="0"/>
              </a:rPr>
              <a:t>Drift and stability checks</a:t>
            </a:r>
          </a:p>
        </p:txBody>
      </p:sp>
      <p:pic>
        <p:nvPicPr>
          <p:cNvPr id="4" name="Picture 3">
            <a:extLst>
              <a:ext uri="{FF2B5EF4-FFF2-40B4-BE49-F238E27FC236}">
                <a16:creationId xmlns:a16="http://schemas.microsoft.com/office/drawing/2014/main" id="{BBD38F12-FBD0-112D-DE6F-68EC334C99B6}"/>
              </a:ext>
            </a:extLst>
          </p:cNvPr>
          <p:cNvPicPr>
            <a:picLocks noChangeAspect="1"/>
          </p:cNvPicPr>
          <p:nvPr/>
        </p:nvPicPr>
        <p:blipFill>
          <a:blip r:embed="rId3"/>
          <a:stretch>
            <a:fillRect/>
          </a:stretch>
        </p:blipFill>
        <p:spPr>
          <a:xfrm>
            <a:off x="496888" y="1130656"/>
            <a:ext cx="6076190" cy="1923810"/>
          </a:xfrm>
          <a:prstGeom prst="rect">
            <a:avLst/>
          </a:prstGeom>
        </p:spPr>
      </p:pic>
      <p:sp>
        <p:nvSpPr>
          <p:cNvPr id="8" name="TextBox 7">
            <a:extLst>
              <a:ext uri="{FF2B5EF4-FFF2-40B4-BE49-F238E27FC236}">
                <a16:creationId xmlns:a16="http://schemas.microsoft.com/office/drawing/2014/main" id="{2203DF94-878E-C4D9-24D5-CF3A3E6913C5}"/>
              </a:ext>
            </a:extLst>
          </p:cNvPr>
          <p:cNvSpPr txBox="1"/>
          <p:nvPr/>
        </p:nvSpPr>
        <p:spPr>
          <a:xfrm>
            <a:off x="588347" y="3105769"/>
            <a:ext cx="6528120" cy="569387"/>
          </a:xfrm>
          <a:prstGeom prst="rect">
            <a:avLst/>
          </a:prstGeom>
          <a:noFill/>
        </p:spPr>
        <p:txBody>
          <a:bodyPr wrap="square" rtlCol="0">
            <a:spAutoFit/>
          </a:bodyPr>
          <a:lstStyle/>
          <a:p>
            <a:r>
              <a:rPr lang="en-US" sz="1550" dirty="0">
                <a:latin typeface="Calibri" panose="020F0502020204030204" pitchFamily="34" charset="0"/>
                <a:ea typeface="Calibri" panose="020F0502020204030204" pitchFamily="34" charset="0"/>
                <a:cs typeface="Calibri" panose="020F0502020204030204" pitchFamily="34" charset="0"/>
              </a:rPr>
              <a:t>Diagonal            X-Bracing           Inverted            V-Bracing           K-Bracing</a:t>
            </a:r>
          </a:p>
          <a:p>
            <a:r>
              <a:rPr lang="en-US" sz="1550" dirty="0">
                <a:latin typeface="Calibri" panose="020F0502020204030204" pitchFamily="34" charset="0"/>
                <a:ea typeface="Calibri" panose="020F0502020204030204" pitchFamily="34" charset="0"/>
                <a:cs typeface="Calibri" panose="020F0502020204030204" pitchFamily="34" charset="0"/>
              </a:rPr>
              <a:t> Bracing                                        V-Bracing</a:t>
            </a:r>
          </a:p>
        </p:txBody>
      </p:sp>
      <p:sp>
        <p:nvSpPr>
          <p:cNvPr id="9" name="TextBox 8">
            <a:extLst>
              <a:ext uri="{FF2B5EF4-FFF2-40B4-BE49-F238E27FC236}">
                <a16:creationId xmlns:a16="http://schemas.microsoft.com/office/drawing/2014/main" id="{ADBD3979-224E-EE76-3060-C36B07C32620}"/>
              </a:ext>
            </a:extLst>
          </p:cNvPr>
          <p:cNvSpPr txBox="1"/>
          <p:nvPr/>
        </p:nvSpPr>
        <p:spPr>
          <a:xfrm>
            <a:off x="6488432" y="6038116"/>
            <a:ext cx="3727048" cy="461665"/>
          </a:xfrm>
          <a:prstGeom prst="rect">
            <a:avLst/>
          </a:prstGeom>
          <a:noFill/>
        </p:spPr>
        <p:txBody>
          <a:bodyPr wrap="square" rtlCol="0">
            <a:spAutoFit/>
          </a:bodyPr>
          <a:lstStyle/>
          <a:p>
            <a:r>
              <a:rPr lang="en-US" sz="1200" dirty="0">
                <a:latin typeface="Calibri" panose="020F0502020204030204" pitchFamily="34" charset="0"/>
                <a:ea typeface="Calibri" panose="020F0502020204030204" pitchFamily="34" charset="0"/>
                <a:cs typeface="Calibri" panose="020F0502020204030204" pitchFamily="34" charset="0"/>
              </a:rPr>
              <a:t>https://www.linkedin.com/pulse/bracing-up-concentric-vs-eccentric-decoding-steel-skeleton-a-j-vkbfc/</a:t>
            </a:r>
          </a:p>
        </p:txBody>
      </p:sp>
      <p:sp>
        <p:nvSpPr>
          <p:cNvPr id="3" name="TextBox 2">
            <a:extLst>
              <a:ext uri="{FF2B5EF4-FFF2-40B4-BE49-F238E27FC236}">
                <a16:creationId xmlns:a16="http://schemas.microsoft.com/office/drawing/2014/main" id="{C125D7CF-9991-8FA7-8D46-0101DCEF4F62}"/>
              </a:ext>
            </a:extLst>
          </p:cNvPr>
          <p:cNvSpPr txBox="1"/>
          <p:nvPr/>
        </p:nvSpPr>
        <p:spPr>
          <a:xfrm>
            <a:off x="7573617" y="1441174"/>
            <a:ext cx="4121495" cy="1015663"/>
          </a:xfrm>
          <a:prstGeom prst="rect">
            <a:avLst/>
          </a:prstGeom>
          <a:noFill/>
        </p:spPr>
        <p:txBody>
          <a:bodyPr wrap="square" rtlCol="0">
            <a:spAutoFit/>
          </a:bodyPr>
          <a:lstStyle/>
          <a:p>
            <a:pPr marL="285750" indent="-285750">
              <a:buClr>
                <a:srgbClr val="006699"/>
              </a:buClr>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Of the five shown, X-bracing is the best performer — but the honest answer is that none of them are the most effective seismic system, because they're all concentric</a:t>
            </a:r>
          </a:p>
        </p:txBody>
      </p:sp>
    </p:spTree>
    <p:extLst>
      <p:ext uri="{BB962C8B-B14F-4D97-AF65-F5344CB8AC3E}">
        <p14:creationId xmlns:p14="http://schemas.microsoft.com/office/powerpoint/2010/main" val="2031097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68680" y="310896"/>
            <a:ext cx="6400800" cy="475488"/>
          </a:xfrm>
          <a:prstGeom prst="rect">
            <a:avLst/>
          </a:prstGeom>
          <a:noFill/>
          <a:ln/>
        </p:spPr>
        <p:txBody>
          <a:bodyPr wrap="square" lIns="0" tIns="0" rIns="0" bIns="0" rtlCol="0" anchor="ctr"/>
          <a:lstStyle/>
          <a:p>
            <a:pPr marL="0" indent="0" algn="l">
              <a:buNone/>
            </a:pPr>
            <a:r>
              <a:rPr lang="en-US" sz="2400" b="1" dirty="0">
                <a:solidFill>
                  <a:srgbClr val="0070C0"/>
                </a:solidFill>
                <a:latin typeface="Arial" pitchFamily="34" charset="0"/>
                <a:ea typeface="Arial" pitchFamily="34" charset="-122"/>
                <a:cs typeface="Arial" pitchFamily="34" charset="-120"/>
              </a:rPr>
              <a:t>Better Bracing Designs</a:t>
            </a:r>
            <a:endParaRPr lang="en-US" sz="2400" dirty="0"/>
          </a:p>
        </p:txBody>
      </p:sp>
      <p:sp>
        <p:nvSpPr>
          <p:cNvPr id="3" name="Text 1"/>
          <p:cNvSpPr txBox="1"/>
          <p:nvPr/>
        </p:nvSpPr>
        <p:spPr>
          <a:xfrm>
            <a:off x="6035040" y="201168"/>
            <a:ext cx="5376672" cy="512064"/>
          </a:xfrm>
          <a:prstGeom prst="rect">
            <a:avLst/>
          </a:prstGeom>
          <a:noFill/>
          <a:ln/>
          <a:effectLst>
            <a:outerShdw blurRad="38100" dist="19050" dir="2700000" algn="bl" rotWithShape="0">
              <a:srgbClr val="9DA6B4">
                <a:alpha val="60000"/>
              </a:srgbClr>
            </a:outerShdw>
          </a:effectLst>
        </p:spPr>
        <p:txBody>
          <a:bodyPr wrap="square" lIns="0" tIns="0" rIns="0" bIns="0" rtlCol="0" anchor="ctr"/>
          <a:lstStyle/>
          <a:p>
            <a:pPr marL="0" indent="0" algn="r">
              <a:buNone/>
            </a:pPr>
            <a:r>
              <a:rPr lang="en-US" sz="2800" b="1" dirty="0">
                <a:solidFill>
                  <a:srgbClr val="003399"/>
                </a:solidFill>
                <a:latin typeface="Arial" pitchFamily="34" charset="0"/>
                <a:ea typeface="Arial" pitchFamily="34" charset="-122"/>
                <a:cs typeface="Arial" pitchFamily="34" charset="-120"/>
              </a:rPr>
              <a:t>Vibrationdata</a:t>
            </a:r>
            <a:endParaRPr lang="en-US" sz="2800" dirty="0"/>
          </a:p>
        </p:txBody>
      </p:sp>
      <p:pic>
        <p:nvPicPr>
          <p:cNvPr id="4" name="Image 0" descr="fig_better_bracing.png"/>
          <p:cNvPicPr>
            <a:picLocks noChangeAspect="1"/>
          </p:cNvPicPr>
          <p:nvPr/>
        </p:nvPicPr>
        <p:blipFill>
          <a:blip r:embed="rId3"/>
          <a:stretch>
            <a:fillRect/>
          </a:stretch>
        </p:blipFill>
        <p:spPr>
          <a:xfrm>
            <a:off x="728502" y="886968"/>
            <a:ext cx="10734690" cy="2468880"/>
          </a:xfrm>
          <a:prstGeom prst="rect">
            <a:avLst/>
          </a:prstGeom>
        </p:spPr>
      </p:pic>
      <p:sp>
        <p:nvSpPr>
          <p:cNvPr id="5" name="Text 2"/>
          <p:cNvSpPr txBox="1"/>
          <p:nvPr/>
        </p:nvSpPr>
        <p:spPr>
          <a:xfrm>
            <a:off x="658368" y="3547872"/>
            <a:ext cx="6446520" cy="1920240"/>
          </a:xfrm>
          <a:prstGeom prst="rect">
            <a:avLst/>
          </a:prstGeom>
          <a:noFill/>
          <a:ln/>
        </p:spPr>
        <p:txBody>
          <a:bodyPr wrap="square" lIns="0" tIns="0" rIns="0" bIns="0" rtlCol="0" anchor="t"/>
          <a:lstStyle/>
          <a:p>
            <a:pPr marL="203200" indent="-203200">
              <a:lnSpc>
                <a:spcPct val="102000"/>
              </a:lnSpc>
              <a:spcAft>
                <a:spcPts val="500"/>
              </a:spcAft>
              <a:buSzPct val="100000"/>
              <a:buChar char="•"/>
            </a:pPr>
            <a:r>
              <a:rPr lang="en-US" sz="1250" dirty="0">
                <a:solidFill>
                  <a:srgbClr val="1F1F1F"/>
                </a:solidFill>
                <a:latin typeface="Calibri" pitchFamily="34" charset="0"/>
                <a:ea typeface="Calibri" pitchFamily="34" charset="-122"/>
                <a:cs typeface="Calibri" pitchFamily="34" charset="-120"/>
              </a:rPr>
              <a:t>Concentric bracing dissipates energy by buckling the brace — pinched, degrading loops</a:t>
            </a:r>
            <a:endParaRPr lang="en-US" sz="1250" dirty="0"/>
          </a:p>
          <a:p>
            <a:pPr marL="203200" indent="-203200">
              <a:lnSpc>
                <a:spcPct val="102000"/>
              </a:lnSpc>
              <a:spcAft>
                <a:spcPts val="500"/>
              </a:spcAft>
              <a:buSzPct val="100000"/>
              <a:buChar char="•"/>
            </a:pPr>
            <a:r>
              <a:rPr lang="en-US" sz="1250" dirty="0">
                <a:solidFill>
                  <a:srgbClr val="1F1F1F"/>
                </a:solidFill>
                <a:latin typeface="Calibri" pitchFamily="34" charset="0"/>
                <a:ea typeface="Calibri" pitchFamily="34" charset="-122"/>
                <a:cs typeface="Calibri" pitchFamily="34" charset="-120"/>
              </a:rPr>
              <a:t>EBF: a short link yields; the braces, columns and beam outside the link stay elastic</a:t>
            </a:r>
            <a:endParaRPr lang="en-US" sz="1250" dirty="0"/>
          </a:p>
          <a:p>
            <a:pPr marL="355600" lvl="1" indent="-177800">
              <a:lnSpc>
                <a:spcPct val="102000"/>
              </a:lnSpc>
              <a:spcAft>
                <a:spcPts val="400"/>
              </a:spcAft>
              <a:buSzPct val="100000"/>
              <a:buChar char="–"/>
            </a:pPr>
            <a:r>
              <a:rPr lang="en-US" sz="1150" dirty="0">
                <a:solidFill>
                  <a:srgbClr val="3A4450"/>
                </a:solidFill>
                <a:latin typeface="Calibri" pitchFamily="34" charset="0"/>
                <a:ea typeface="Calibri" pitchFamily="34" charset="-122"/>
                <a:cs typeface="Calibri" pitchFamily="34" charset="-120"/>
              </a:rPr>
              <a:t>Shear link when e ≤ 1.6 Mp/Vp; link rotation capacity to 0.08 rad</a:t>
            </a:r>
            <a:endParaRPr lang="en-US" sz="1250" dirty="0"/>
          </a:p>
          <a:p>
            <a:pPr marL="355600" lvl="1" indent="-177800">
              <a:lnSpc>
                <a:spcPct val="102000"/>
              </a:lnSpc>
              <a:spcAft>
                <a:spcPts val="400"/>
              </a:spcAft>
              <a:buSzPct val="100000"/>
              <a:buChar char="–"/>
            </a:pPr>
            <a:r>
              <a:rPr lang="en-US" sz="1150" dirty="0">
                <a:solidFill>
                  <a:srgbClr val="3A4450"/>
                </a:solidFill>
                <a:latin typeface="Calibri" pitchFamily="34" charset="0"/>
                <a:ea typeface="Calibri" pitchFamily="34" charset="-122"/>
                <a:cs typeface="Calibri" pitchFamily="34" charset="-120"/>
              </a:rPr>
              <a:t>Braced-frame stiffness with moment-frame ductility</a:t>
            </a:r>
            <a:endParaRPr lang="en-US" sz="1250" dirty="0"/>
          </a:p>
          <a:p>
            <a:pPr marL="203200" indent="-203200">
              <a:lnSpc>
                <a:spcPct val="102000"/>
              </a:lnSpc>
              <a:spcAft>
                <a:spcPts val="500"/>
              </a:spcAft>
              <a:buSzPct val="100000"/>
              <a:buChar char="•"/>
            </a:pPr>
            <a:r>
              <a:rPr lang="en-US" sz="1250" dirty="0">
                <a:solidFill>
                  <a:srgbClr val="1F1F1F"/>
                </a:solidFill>
                <a:latin typeface="Calibri" pitchFamily="34" charset="0"/>
                <a:ea typeface="Calibri" pitchFamily="34" charset="-122"/>
                <a:cs typeface="Calibri" pitchFamily="34" charset="-120"/>
              </a:rPr>
              <a:t>BRBF: the casing restrains the core, so it yields in compression rather than buckling</a:t>
            </a:r>
            <a:endParaRPr lang="en-US" sz="1250" dirty="0"/>
          </a:p>
          <a:p>
            <a:pPr marL="355600" lvl="1" indent="-177800">
              <a:lnSpc>
                <a:spcPct val="102000"/>
              </a:lnSpc>
              <a:spcAft>
                <a:spcPts val="400"/>
              </a:spcAft>
              <a:buSzPct val="100000"/>
              <a:buChar char="–"/>
            </a:pPr>
            <a:r>
              <a:rPr lang="en-US" sz="1150" dirty="0">
                <a:solidFill>
                  <a:srgbClr val="3A4450"/>
                </a:solidFill>
                <a:latin typeface="Calibri" pitchFamily="34" charset="0"/>
                <a:ea typeface="Calibri" pitchFamily="34" charset="-122"/>
                <a:cs typeface="Calibri" pitchFamily="34" charset="-120"/>
              </a:rPr>
              <a:t>Near-symmetric capacity removes the chevron beam unbalanced force</a:t>
            </a:r>
            <a:endParaRPr lang="en-US" sz="1250" dirty="0"/>
          </a:p>
          <a:p>
            <a:pPr marL="355600" lvl="1" indent="-177800">
              <a:lnSpc>
                <a:spcPct val="102000"/>
              </a:lnSpc>
              <a:spcAft>
                <a:spcPts val="400"/>
              </a:spcAft>
              <a:buSzPct val="100000"/>
              <a:buChar char="–"/>
            </a:pPr>
            <a:r>
              <a:rPr lang="en-US" sz="1150" dirty="0">
                <a:solidFill>
                  <a:srgbClr val="3A4450"/>
                </a:solidFill>
                <a:latin typeface="Calibri" pitchFamily="34" charset="0"/>
                <a:ea typeface="Calibri" pitchFamily="34" charset="-122"/>
                <a:cs typeface="Calibri" pitchFamily="34" charset="-120"/>
              </a:rPr>
              <a:t>Core ductility 10–15, with no strength degradation</a:t>
            </a:r>
            <a:endParaRPr lang="en-US" sz="1250" dirty="0"/>
          </a:p>
          <a:p>
            <a:pPr marL="203200" indent="-203200">
              <a:lnSpc>
                <a:spcPct val="102000"/>
              </a:lnSpc>
              <a:buSzPct val="100000"/>
              <a:buChar char="•"/>
            </a:pPr>
            <a:r>
              <a:rPr lang="en-US" sz="1250" dirty="0">
                <a:solidFill>
                  <a:srgbClr val="1F1F1F"/>
                </a:solidFill>
                <a:latin typeface="Calibri" pitchFamily="34" charset="0"/>
                <a:ea typeface="Calibri" pitchFamily="34" charset="-122"/>
                <a:cs typeface="Calibri" pitchFamily="34" charset="-120"/>
              </a:rPr>
              <a:t>Both concentrate inelastic demand in a defined, inspectable, capacity-designed fuse</a:t>
            </a:r>
            <a:endParaRPr lang="en-US" sz="1250" dirty="0"/>
          </a:p>
        </p:txBody>
      </p:sp>
      <p:sp>
        <p:nvSpPr>
          <p:cNvPr id="6" name="Text 3"/>
          <p:cNvSpPr txBox="1"/>
          <p:nvPr/>
        </p:nvSpPr>
        <p:spPr>
          <a:xfrm>
            <a:off x="7571232" y="3529584"/>
            <a:ext cx="3840480" cy="237744"/>
          </a:xfrm>
          <a:prstGeom prst="rect">
            <a:avLst/>
          </a:prstGeom>
          <a:noFill/>
          <a:ln/>
        </p:spPr>
        <p:txBody>
          <a:bodyPr wrap="square" lIns="0" tIns="0" rIns="0" bIns="0" rtlCol="0" anchor="ctr"/>
          <a:lstStyle/>
          <a:p>
            <a:pPr marL="0" indent="0">
              <a:buNone/>
            </a:pPr>
            <a:r>
              <a:rPr lang="en-US" sz="1150" b="1" dirty="0">
                <a:solidFill>
                  <a:srgbClr val="1B4F8A"/>
                </a:solidFill>
                <a:latin typeface="Arial" pitchFamily="34" charset="0"/>
                <a:ea typeface="Arial" pitchFamily="34" charset="-122"/>
                <a:cs typeface="Arial" pitchFamily="34" charset="-120"/>
              </a:rPr>
              <a:t>ASCE 7-22, Table 12.2-1</a:t>
            </a:r>
            <a:endParaRPr lang="en-US" sz="1150" dirty="0"/>
          </a:p>
        </p:txBody>
      </p:sp>
      <p:graphicFrame>
        <p:nvGraphicFramePr>
          <p:cNvPr id="7" name="Table 0"/>
          <p:cNvGraphicFramePr>
            <a:graphicFrameLocks noGrp="1"/>
          </p:cNvGraphicFramePr>
          <p:nvPr/>
        </p:nvGraphicFramePr>
        <p:xfrm>
          <a:off x="7571232" y="3822192"/>
          <a:ext cx="3840480" cy="1499616"/>
        </p:xfrm>
        <a:graphic>
          <a:graphicData uri="http://schemas.openxmlformats.org/drawingml/2006/table">
            <a:tbl>
              <a:tblPr/>
              <a:tblGrid>
                <a:gridCol w="914400">
                  <a:extLst>
                    <a:ext uri="{9D8B030D-6E8A-4147-A177-3AD203B41FA5}">
                      <a16:colId xmlns:a16="http://schemas.microsoft.com/office/drawing/2014/main" val="20000"/>
                    </a:ext>
                  </a:extLst>
                </a:gridCol>
                <a:gridCol w="502920">
                  <a:extLst>
                    <a:ext uri="{9D8B030D-6E8A-4147-A177-3AD203B41FA5}">
                      <a16:colId xmlns:a16="http://schemas.microsoft.com/office/drawing/2014/main" val="20001"/>
                    </a:ext>
                  </a:extLst>
                </a:gridCol>
                <a:gridCol w="502920">
                  <a:extLst>
                    <a:ext uri="{9D8B030D-6E8A-4147-A177-3AD203B41FA5}">
                      <a16:colId xmlns:a16="http://schemas.microsoft.com/office/drawing/2014/main" val="20002"/>
                    </a:ext>
                  </a:extLst>
                </a:gridCol>
                <a:gridCol w="502920">
                  <a:extLst>
                    <a:ext uri="{9D8B030D-6E8A-4147-A177-3AD203B41FA5}">
                      <a16:colId xmlns:a16="http://schemas.microsoft.com/office/drawing/2014/main" val="20003"/>
                    </a:ext>
                  </a:extLst>
                </a:gridCol>
                <a:gridCol w="1417320">
                  <a:extLst>
                    <a:ext uri="{9D8B030D-6E8A-4147-A177-3AD203B41FA5}">
                      <a16:colId xmlns:a16="http://schemas.microsoft.com/office/drawing/2014/main" val="20004"/>
                    </a:ext>
                  </a:extLst>
                </a:gridCol>
              </a:tblGrid>
              <a:tr h="402336">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System</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R</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Ω₀</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Cd</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Height limit</a:t>
                      </a:r>
                      <a:endParaRPr lang="en-US" sz="1150" dirty="0">
                        <a:latin typeface="Calibri" charset="0"/>
                        <a:ea typeface="Calibri" charset="0"/>
                        <a:cs typeface="Calibri" charset="0"/>
                      </a:endParaRPr>
                    </a:p>
                    <a:p>
                      <a:pPr marL="0" indent="0" algn="ctr">
                        <a:buNone/>
                      </a:pPr>
                      <a:r>
                        <a:rPr lang="en-US" sz="1150" b="1" dirty="0">
                          <a:solidFill>
                            <a:srgbClr val="FFFFFF"/>
                          </a:solidFill>
                          <a:latin typeface="Calibri" pitchFamily="34" charset="0"/>
                          <a:ea typeface="Calibri" pitchFamily="34" charset="-122"/>
                          <a:cs typeface="Calibri" pitchFamily="34" charset="-120"/>
                        </a:rPr>
                        <a:t>SDC D &amp; E</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274320">
                <a:tc>
                  <a:txBody>
                    <a:bodyPr/>
                    <a:lstStyle/>
                    <a:p>
                      <a:pPr marL="0" indent="0" algn="l">
                        <a:buNone/>
                      </a:pPr>
                      <a:r>
                        <a:rPr lang="en-US" sz="1150" dirty="0">
                          <a:solidFill>
                            <a:srgbClr val="1F1F1F"/>
                          </a:solidFill>
                          <a:latin typeface="Calibri" pitchFamily="34" charset="0"/>
                          <a:ea typeface="Calibri" pitchFamily="34" charset="-122"/>
                          <a:cs typeface="Calibri" pitchFamily="34" charset="-120"/>
                        </a:rPr>
                        <a:t>OCBF</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3¼</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2</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3¼</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35 ft</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1150" dirty="0">
                          <a:solidFill>
                            <a:srgbClr val="1F1F1F"/>
                          </a:solidFill>
                          <a:latin typeface="Calibri" pitchFamily="34" charset="0"/>
                          <a:ea typeface="Calibri" pitchFamily="34" charset="-122"/>
                          <a:cs typeface="Calibri" pitchFamily="34" charset="-120"/>
                        </a:rPr>
                        <a:t>SCBF</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6</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2</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5</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tc>
                  <a:txBody>
                    <a:bodyPr/>
                    <a:lstStyle/>
                    <a:p>
                      <a:pPr marL="0" indent="0" algn="ctr">
                        <a:buNone/>
                      </a:pPr>
                      <a:r>
                        <a:rPr lang="en-US" sz="1150" dirty="0">
                          <a:solidFill>
                            <a:srgbClr val="1F1F1F"/>
                          </a:solidFill>
                          <a:latin typeface="Calibri" pitchFamily="34" charset="0"/>
                          <a:ea typeface="Calibri" pitchFamily="34" charset="-122"/>
                          <a:cs typeface="Calibri" pitchFamily="34" charset="-120"/>
                        </a:rPr>
                        <a:t>160 ft</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74320">
                <a:tc>
                  <a:txBody>
                    <a:bodyPr/>
                    <a:lstStyle/>
                    <a:p>
                      <a:pPr marL="0" indent="0" algn="l">
                        <a:buNone/>
                      </a:pPr>
                      <a:r>
                        <a:rPr lang="en-US" sz="1150" b="1" dirty="0">
                          <a:solidFill>
                            <a:srgbClr val="1F1F1F"/>
                          </a:solidFill>
                          <a:latin typeface="Calibri" pitchFamily="34" charset="0"/>
                          <a:ea typeface="Calibri" pitchFamily="34" charset="-122"/>
                          <a:cs typeface="Calibri" pitchFamily="34" charset="-120"/>
                        </a:rPr>
                        <a:t>EBF</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8</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2</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4</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160 ft</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extLst>
                  <a:ext uri="{0D108BD9-81ED-4DB2-BD59-A6C34878D82A}">
                    <a16:rowId xmlns:a16="http://schemas.microsoft.com/office/drawing/2014/main" val="10003"/>
                  </a:ext>
                </a:extLst>
              </a:tr>
              <a:tr h="274320">
                <a:tc>
                  <a:txBody>
                    <a:bodyPr/>
                    <a:lstStyle/>
                    <a:p>
                      <a:pPr marL="0" indent="0" algn="l">
                        <a:buNone/>
                      </a:pPr>
                      <a:r>
                        <a:rPr lang="en-US" sz="1150" b="1" dirty="0">
                          <a:solidFill>
                            <a:srgbClr val="1F1F1F"/>
                          </a:solidFill>
                          <a:latin typeface="Calibri" pitchFamily="34" charset="0"/>
                          <a:ea typeface="Calibri" pitchFamily="34" charset="-122"/>
                          <a:cs typeface="Calibri" pitchFamily="34" charset="-120"/>
                        </a:rPr>
                        <a:t>BRBF</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8</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2½</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5</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tc>
                  <a:txBody>
                    <a:bodyPr/>
                    <a:lstStyle/>
                    <a:p>
                      <a:pPr marL="0" indent="0" algn="ctr">
                        <a:buNone/>
                      </a:pPr>
                      <a:r>
                        <a:rPr lang="en-US" sz="1150" b="1" dirty="0">
                          <a:solidFill>
                            <a:srgbClr val="1F1F1F"/>
                          </a:solidFill>
                          <a:latin typeface="Calibri" pitchFamily="34" charset="0"/>
                          <a:ea typeface="Calibri" pitchFamily="34" charset="-122"/>
                          <a:cs typeface="Calibri" pitchFamily="34" charset="-120"/>
                        </a:rPr>
                        <a:t>160 ft</a:t>
                      </a:r>
                      <a:endParaRPr lang="en-US" sz="1150" dirty="0">
                        <a:latin typeface="Calibri" charset="0"/>
                        <a:ea typeface="Calibri" charset="0"/>
                        <a:cs typeface="Calibri" charset="0"/>
                      </a:endParaRPr>
                    </a:p>
                  </a:txBody>
                  <a:tcPr marL="50800" marR="50800" marT="25400" marB="25400" anchor="ctr">
                    <a:lnL w="9525" cap="flat" cmpd="sng" algn="ctr">
                      <a:solidFill>
                        <a:srgbClr val="C3CEDA"/>
                      </a:solidFill>
                      <a:prstDash val="solid"/>
                      <a:round/>
                      <a:headEnd type="none" w="med" len="med"/>
                      <a:tailEnd type="none" w="med" len="med"/>
                    </a:lnL>
                    <a:lnR w="9525" cap="flat" cmpd="sng" algn="ctr">
                      <a:solidFill>
                        <a:srgbClr val="C3CEDA"/>
                      </a:solidFill>
                      <a:prstDash val="solid"/>
                      <a:round/>
                      <a:headEnd type="none" w="med" len="med"/>
                      <a:tailEnd type="none" w="med" len="med"/>
                    </a:lnR>
                    <a:lnT w="9525" cap="flat" cmpd="sng" algn="ctr">
                      <a:solidFill>
                        <a:srgbClr val="C3CEDA"/>
                      </a:solidFill>
                      <a:prstDash val="solid"/>
                      <a:round/>
                      <a:headEnd type="none" w="med" len="med"/>
                      <a:tailEnd type="none" w="med" len="med"/>
                    </a:lnT>
                    <a:lnB w="9525" cap="flat" cmpd="sng" algn="ctr">
                      <a:solidFill>
                        <a:srgbClr val="C3CEDA"/>
                      </a:solidFill>
                      <a:prstDash val="solid"/>
                      <a:round/>
                      <a:headEnd type="none" w="med" len="med"/>
                      <a:tailEnd type="none" w="med" len="med"/>
                    </a:lnB>
                    <a:solidFill>
                      <a:srgbClr val="E7F0F7"/>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7571232" y="5431536"/>
            <a:ext cx="3840480" cy="502920"/>
          </a:xfrm>
          <a:prstGeom prst="rect">
            <a:avLst/>
          </a:prstGeom>
          <a:noFill/>
          <a:ln/>
        </p:spPr>
        <p:txBody>
          <a:bodyPr wrap="square" lIns="0" tIns="0" rIns="0" bIns="0" rtlCol="0" anchor="t"/>
          <a:lstStyle/>
          <a:p>
            <a:pPr marL="0" indent="0">
              <a:buNone/>
            </a:pPr>
            <a:r>
              <a:rPr lang="en-US" sz="1000" i="1" dirty="0">
                <a:solidFill>
                  <a:srgbClr val="5F6875"/>
                </a:solidFill>
                <a:latin typeface="Calibri" pitchFamily="34" charset="0"/>
                <a:ea typeface="Calibri" pitchFamily="34" charset="-122"/>
                <a:cs typeface="Calibri" pitchFamily="34" charset="-120"/>
              </a:rPr>
              <a:t>Not limited in SDC A–C; 100 ft in SDC F. OCBF is not permitted in SDC F.</a:t>
            </a:r>
            <a:endParaRPr lang="en-US" sz="1000" dirty="0"/>
          </a:p>
        </p:txBody>
      </p:sp>
      <p:sp>
        <p:nvSpPr>
          <p:cNvPr id="9" name="Shape 5"/>
          <p:cNvSpPr/>
          <p:nvPr/>
        </p:nvSpPr>
        <p:spPr>
          <a:xfrm>
            <a:off x="658368" y="5614416"/>
            <a:ext cx="6446520" cy="621792"/>
          </a:xfrm>
          <a:prstGeom prst="roundRect">
            <a:avLst>
              <a:gd name="adj" fmla="val 8824"/>
            </a:avLst>
          </a:prstGeom>
          <a:solidFill>
            <a:srgbClr val="F7F3EA"/>
          </a:solidFill>
          <a:ln w="12700">
            <a:solidFill>
              <a:srgbClr val="F7F3EA"/>
            </a:solidFill>
            <a:prstDash val="solid"/>
          </a:ln>
        </p:spPr>
        <p:txBody>
          <a:bodyPr/>
          <a:lstStyle/>
          <a:p>
            <a:endParaRPr lang="en-US"/>
          </a:p>
        </p:txBody>
      </p:sp>
      <p:sp>
        <p:nvSpPr>
          <p:cNvPr id="10" name="Text 6"/>
          <p:cNvSpPr txBox="1"/>
          <p:nvPr/>
        </p:nvSpPr>
        <p:spPr>
          <a:xfrm>
            <a:off x="841248" y="5614416"/>
            <a:ext cx="6080760" cy="621792"/>
          </a:xfrm>
          <a:prstGeom prst="rect">
            <a:avLst/>
          </a:prstGeom>
          <a:noFill/>
          <a:ln/>
        </p:spPr>
        <p:txBody>
          <a:bodyPr wrap="square" lIns="0" tIns="0" rIns="0" bIns="0" rtlCol="0" anchor="ctr"/>
          <a:lstStyle/>
          <a:p>
            <a:pPr marL="0" indent="0" algn="l">
              <a:buNone/>
            </a:pPr>
            <a:r>
              <a:rPr lang="en-US" sz="1250" i="1" dirty="0">
                <a:solidFill>
                  <a:srgbClr val="1B4F8A"/>
                </a:solidFill>
                <a:latin typeface="Calibri" pitchFamily="34" charset="0"/>
                <a:ea typeface="Calibri" pitchFamily="34" charset="-122"/>
                <a:cs typeface="Calibri" pitchFamily="34" charset="-120"/>
              </a:rPr>
              <a:t>The link and the core are engineered fuses — the inelastic action goes where the designer put it, not where the structure happens to be weakest.</a:t>
            </a:r>
            <a:endParaRPr lang="en-US" sz="1250" dirty="0"/>
          </a:p>
        </p:txBody>
      </p:sp>
      <p:sp>
        <p:nvSpPr>
          <p:cNvPr id="11" name="Text 7"/>
          <p:cNvSpPr txBox="1"/>
          <p:nvPr/>
        </p:nvSpPr>
        <p:spPr>
          <a:xfrm>
            <a:off x="5669280" y="6327648"/>
            <a:ext cx="5742432" cy="274320"/>
          </a:xfrm>
          <a:prstGeom prst="rect">
            <a:avLst/>
          </a:prstGeom>
          <a:noFill/>
          <a:ln/>
        </p:spPr>
        <p:txBody>
          <a:bodyPr wrap="square" lIns="0" tIns="0" rIns="0" bIns="0" rtlCol="0" anchor="ctr"/>
          <a:lstStyle/>
          <a:p>
            <a:pPr marL="0" indent="0" algn="r">
              <a:buNone/>
            </a:pPr>
            <a:r>
              <a:rPr lang="en-US" sz="950" i="1" dirty="0">
                <a:solidFill>
                  <a:srgbClr val="8A93A0"/>
                </a:solidFill>
                <a:latin typeface="Calibri" pitchFamily="34" charset="0"/>
                <a:ea typeface="Calibri" pitchFamily="34" charset="-122"/>
                <a:cs typeface="Calibri" pitchFamily="34" charset="-120"/>
              </a:rPr>
              <a:t>ASCE 7-22 Table 12.2-1  |  AISC 341-22 Sections F2 (SCBF), F3 (EBF), F4 (BRBF)</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pplsci 14 09683 g002">
            <a:extLst>
              <a:ext uri="{FF2B5EF4-FFF2-40B4-BE49-F238E27FC236}">
                <a16:creationId xmlns:a16="http://schemas.microsoft.com/office/drawing/2014/main" id="{258EE3EE-532F-2949-F473-59BC52C72DFD}"/>
              </a:ext>
            </a:extLst>
          </p:cNvPr>
          <p:cNvPicPr>
            <a:picLocks noChangeAspect="1"/>
          </p:cNvPicPr>
          <p:nvPr/>
        </p:nvPicPr>
        <p:blipFill>
          <a:blip r:embed="rId2"/>
          <a:stretch>
            <a:fillRect/>
          </a:stretch>
        </p:blipFill>
        <p:spPr>
          <a:xfrm>
            <a:off x="1515717" y="854765"/>
            <a:ext cx="5466522" cy="3756991"/>
          </a:xfrm>
          <a:prstGeom prst="rect">
            <a:avLst/>
          </a:prstGeom>
        </p:spPr>
      </p:pic>
      <p:sp>
        <p:nvSpPr>
          <p:cNvPr id="3" name="TextBox 2">
            <a:extLst>
              <a:ext uri="{FF2B5EF4-FFF2-40B4-BE49-F238E27FC236}">
                <a16:creationId xmlns:a16="http://schemas.microsoft.com/office/drawing/2014/main" id="{32FF40CD-461B-F002-B682-860C79BFBBCE}"/>
              </a:ext>
            </a:extLst>
          </p:cNvPr>
          <p:cNvSpPr txBox="1"/>
          <p:nvPr/>
        </p:nvSpPr>
        <p:spPr>
          <a:xfrm>
            <a:off x="2017643" y="5516217"/>
            <a:ext cx="4552122" cy="307777"/>
          </a:xfrm>
          <a:prstGeom prst="rect">
            <a:avLst/>
          </a:prstGeom>
          <a:noFill/>
        </p:spPr>
        <p:txBody>
          <a:bodyPr wrap="square" rtlCol="0">
            <a:spAutoFit/>
          </a:bodyPr>
          <a:lstStyle/>
          <a:p>
            <a:r>
              <a:rPr lang="en-US" sz="1350" dirty="0">
                <a:latin typeface="Calibri" panose="020F0502020204030204" pitchFamily="34" charset="0"/>
                <a:ea typeface="Calibri" panose="020F0502020204030204" pitchFamily="34" charset="0"/>
                <a:cs typeface="Calibri" panose="020F0502020204030204" pitchFamily="34" charset="0"/>
              </a:rPr>
              <a:t>https://www.mdpi.com/2076-3417/14/21/9683</a:t>
            </a:r>
          </a:p>
        </p:txBody>
      </p:sp>
    </p:spTree>
    <p:extLst>
      <p:ext uri="{BB962C8B-B14F-4D97-AF65-F5344CB8AC3E}">
        <p14:creationId xmlns:p14="http://schemas.microsoft.com/office/powerpoint/2010/main" val="3688660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B2671-A53D-9653-F5FF-607557F3EDB7}"/>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AA45FCFF-C8D9-58A0-A184-730742C5A7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7</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59617AFE-C090-300B-B2DC-026BD16D3757}"/>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1FB75326-AC40-3846-7817-EB18AE970388}"/>
              </a:ext>
            </a:extLst>
          </p:cNvPr>
          <p:cNvSpPr/>
          <p:nvPr/>
        </p:nvSpPr>
        <p:spPr>
          <a:xfrm>
            <a:off x="836674" y="452679"/>
            <a:ext cx="1450782" cy="430887"/>
          </a:xfrm>
          <a:prstGeom prst="rect">
            <a:avLst/>
          </a:prstGeom>
        </p:spPr>
        <p:txBody>
          <a:bodyPr wrap="none">
            <a:spAutoFit/>
          </a:bodyPr>
          <a:lstStyle/>
          <a:p>
            <a:pPr defTabSz="914263"/>
            <a:r>
              <a:rPr lang="en-US" sz="2200" b="1" dirty="0">
                <a:solidFill>
                  <a:srgbClr val="006699"/>
                </a:solidFill>
                <a:latin typeface="Arial"/>
              </a:rPr>
              <a:t>Workflow</a:t>
            </a:r>
          </a:p>
        </p:txBody>
      </p:sp>
      <p:sp>
        <p:nvSpPr>
          <p:cNvPr id="2" name="Rectangle 1">
            <a:extLst>
              <a:ext uri="{FF2B5EF4-FFF2-40B4-BE49-F238E27FC236}">
                <a16:creationId xmlns:a16="http://schemas.microsoft.com/office/drawing/2014/main" id="{5818A5A6-579E-5E4B-D123-CCC3B6E2E8B4}"/>
              </a:ext>
            </a:extLst>
          </p:cNvPr>
          <p:cNvSpPr/>
          <p:nvPr/>
        </p:nvSpPr>
        <p:spPr>
          <a:xfrm>
            <a:off x="836674" y="1534037"/>
            <a:ext cx="4105716" cy="1508105"/>
          </a:xfrm>
          <a:prstGeom prst="rect">
            <a:avLst/>
          </a:prstGeom>
        </p:spPr>
        <p:txBody>
          <a:bodyPr wrap="square">
            <a:spAutoFit/>
          </a:bodyPr>
          <a:lstStyle/>
          <a:p>
            <a:pPr marL="227013" indent="-227013" defTabSz="914263">
              <a:spcBef>
                <a:spcPts val="600"/>
              </a:spcBef>
              <a:spcAft>
                <a:spcPts val="600"/>
              </a:spcAft>
              <a:buClr>
                <a:srgbClr val="006699"/>
              </a:buClr>
              <a:buSzPct val="80000"/>
              <a:buFont typeface="Arial" pitchFamily="34" charset="0"/>
              <a:buChar char="•"/>
              <a:defRPr/>
            </a:pPr>
            <a:r>
              <a:rPr kumimoji="1" lang="en-US" sz="1550" kern="0" dirty="0">
                <a:solidFill>
                  <a:srgbClr val="010000"/>
                </a:solidFill>
                <a:latin typeface="Calibri" pitchFamily="34" charset="0"/>
              </a:rPr>
              <a:t>Get SDS, SD1 (Ch 11)</a:t>
            </a:r>
          </a:p>
          <a:p>
            <a:pPr marL="227013" indent="-227013" defTabSz="914263">
              <a:spcBef>
                <a:spcPts val="600"/>
              </a:spcBef>
              <a:spcAft>
                <a:spcPts val="600"/>
              </a:spcAft>
              <a:buClr>
                <a:srgbClr val="006699"/>
              </a:buClr>
              <a:buSzPct val="80000"/>
              <a:buFont typeface="Arial" pitchFamily="34" charset="0"/>
              <a:buChar char="•"/>
              <a:defRPr/>
            </a:pPr>
            <a:r>
              <a:rPr kumimoji="1" lang="en-US" sz="1550" kern="0" dirty="0">
                <a:solidFill>
                  <a:srgbClr val="010000"/>
                </a:solidFill>
                <a:latin typeface="Calibri" pitchFamily="34" charset="0"/>
              </a:rPr>
              <a:t>Determine Seismic Design Criteria (SDC)</a:t>
            </a:r>
          </a:p>
          <a:p>
            <a:pPr marL="227013" indent="-227013" defTabSz="914263">
              <a:spcBef>
                <a:spcPts val="600"/>
              </a:spcBef>
              <a:spcAft>
                <a:spcPts val="600"/>
              </a:spcAft>
              <a:buClr>
                <a:srgbClr val="006699"/>
              </a:buClr>
              <a:buSzPct val="80000"/>
              <a:buFont typeface="Arial" pitchFamily="34" charset="0"/>
              <a:buChar char="•"/>
              <a:defRPr/>
            </a:pPr>
            <a:r>
              <a:rPr kumimoji="1" lang="en-US" sz="1550" kern="0" dirty="0">
                <a:solidFill>
                  <a:srgbClr val="010000"/>
                </a:solidFill>
                <a:latin typeface="Calibri" pitchFamily="34" charset="0"/>
              </a:rPr>
              <a:t>Select structural system</a:t>
            </a:r>
          </a:p>
          <a:p>
            <a:pPr marL="227013" indent="-227013" defTabSz="914263">
              <a:spcBef>
                <a:spcPts val="600"/>
              </a:spcBef>
              <a:spcAft>
                <a:spcPts val="600"/>
              </a:spcAft>
              <a:buClr>
                <a:srgbClr val="006699"/>
              </a:buClr>
              <a:buSzPct val="80000"/>
              <a:buFont typeface="Arial" pitchFamily="34" charset="0"/>
              <a:buChar char="•"/>
              <a:defRPr/>
            </a:pPr>
            <a:r>
              <a:rPr kumimoji="1" lang="en-US" sz="1550" kern="0" dirty="0">
                <a:solidFill>
                  <a:srgbClr val="010000"/>
                </a:solidFill>
                <a:latin typeface="Calibri" pitchFamily="34" charset="0"/>
              </a:rPr>
              <a:t>Apply Ch 12 analysis &amp; detailing rules</a:t>
            </a:r>
            <a:endParaRPr kumimoji="1" lang="en-US" sz="1550" kern="0" noProof="1">
              <a:solidFill>
                <a:srgbClr val="010000"/>
              </a:solidFill>
              <a:latin typeface="Calibri" pitchFamily="34" charset="0"/>
            </a:endParaRPr>
          </a:p>
        </p:txBody>
      </p:sp>
      <p:pic>
        <p:nvPicPr>
          <p:cNvPr id="1027" name="Picture 3" descr="Steel Diaphragm Innovation Initiative (SDII) is a multi-year industry-academic partnership to advance the seismic performance of steel floor and roof diaphragms utilized in steel buildings. Photo © Bigstock.com">
            <a:extLst>
              <a:ext uri="{FF2B5EF4-FFF2-40B4-BE49-F238E27FC236}">
                <a16:creationId xmlns:a16="http://schemas.microsoft.com/office/drawing/2014/main" id="{3D3A1ED5-E9B2-2B94-8E90-4D1E5A0BAD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138659"/>
            <a:ext cx="4524978" cy="30166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803DB4-DC07-DFED-009E-EEBBDF483A7F}"/>
              </a:ext>
            </a:extLst>
          </p:cNvPr>
          <p:cNvSpPr txBox="1"/>
          <p:nvPr/>
        </p:nvSpPr>
        <p:spPr>
          <a:xfrm>
            <a:off x="5808401" y="4488235"/>
            <a:ext cx="6020926" cy="1231106"/>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Corrugated Steel Floor and Roof Diaphragms with Steel cross-bracing and diagonal members for lateral stability</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300" dirty="0">
                <a:latin typeface="Calibri" panose="020F0502020204030204" pitchFamily="34" charset="0"/>
                <a:ea typeface="Calibri" panose="020F0502020204030204" pitchFamily="34" charset="0"/>
                <a:cs typeface="Calibri" panose="020F0502020204030204" pitchFamily="34" charset="0"/>
              </a:rPr>
              <a:t>https://www.constructionspecifier.com/smdi-and-aisc-partner-to-establish-sdii/  </a:t>
            </a:r>
          </a:p>
        </p:txBody>
      </p:sp>
    </p:spTree>
    <p:extLst>
      <p:ext uri="{BB962C8B-B14F-4D97-AF65-F5344CB8AC3E}">
        <p14:creationId xmlns:p14="http://schemas.microsoft.com/office/powerpoint/2010/main" val="82012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64ECA-77F3-50D2-E0FB-1AB8099FA026}"/>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453E4255-36CE-CFF4-4715-369D9B8E0173}"/>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2862285A-4297-B7D6-8A23-DDD143B97F43}"/>
              </a:ext>
            </a:extLst>
          </p:cNvPr>
          <p:cNvSpPr/>
          <p:nvPr/>
        </p:nvSpPr>
        <p:spPr>
          <a:xfrm>
            <a:off x="836674" y="452679"/>
            <a:ext cx="4750018" cy="430887"/>
          </a:xfrm>
          <a:prstGeom prst="rect">
            <a:avLst/>
          </a:prstGeom>
        </p:spPr>
        <p:txBody>
          <a:bodyPr wrap="none">
            <a:spAutoFit/>
          </a:bodyPr>
          <a:lstStyle/>
          <a:p>
            <a:pPr defTabSz="914263"/>
            <a:r>
              <a:rPr lang="en-US" sz="2200" b="1" dirty="0">
                <a:solidFill>
                  <a:srgbClr val="006699"/>
                </a:solidFill>
                <a:latin typeface="Arial"/>
              </a:rPr>
              <a:t>From Hazard to Structural System</a:t>
            </a:r>
          </a:p>
        </p:txBody>
      </p:sp>
      <p:graphicFrame>
        <p:nvGraphicFramePr>
          <p:cNvPr id="10" name="Table 9">
            <a:extLst>
              <a:ext uri="{FF2B5EF4-FFF2-40B4-BE49-F238E27FC236}">
                <a16:creationId xmlns:a16="http://schemas.microsoft.com/office/drawing/2014/main" id="{AA6AF360-A5BC-3F36-B175-2F7BC33FEBB8}"/>
              </a:ext>
            </a:extLst>
          </p:cNvPr>
          <p:cNvGraphicFramePr>
            <a:graphicFrameLocks noGrp="1"/>
          </p:cNvGraphicFramePr>
          <p:nvPr>
            <p:extLst>
              <p:ext uri="{D42A27DB-BD31-4B8C-83A1-F6EECF244321}">
                <p14:modId xmlns:p14="http://schemas.microsoft.com/office/powerpoint/2010/main" val="3799453728"/>
              </p:ext>
            </p:extLst>
          </p:nvPr>
        </p:nvGraphicFramePr>
        <p:xfrm>
          <a:off x="1095328" y="1218527"/>
          <a:ext cx="5000672" cy="4476594"/>
        </p:xfrm>
        <a:graphic>
          <a:graphicData uri="http://schemas.openxmlformats.org/drawingml/2006/table">
            <a:tbl>
              <a:tblPr/>
              <a:tblGrid>
                <a:gridCol w="2500336">
                  <a:extLst>
                    <a:ext uri="{9D8B030D-6E8A-4147-A177-3AD203B41FA5}">
                      <a16:colId xmlns:a16="http://schemas.microsoft.com/office/drawing/2014/main" val="2361904305"/>
                    </a:ext>
                  </a:extLst>
                </a:gridCol>
                <a:gridCol w="2500336">
                  <a:extLst>
                    <a:ext uri="{9D8B030D-6E8A-4147-A177-3AD203B41FA5}">
                      <a16:colId xmlns:a16="http://schemas.microsoft.com/office/drawing/2014/main" val="2946640860"/>
                    </a:ext>
                  </a:extLst>
                </a:gridCol>
              </a:tblGrid>
              <a:tr h="24785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Step</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Meaning</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0384542"/>
                  </a:ext>
                </a:extLst>
              </a:tr>
              <a:tr h="875228">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Hazard</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SS, S1, Site Class, Risk Category</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2002489"/>
                  </a:ext>
                </a:extLst>
              </a:tr>
              <a:tr h="525136">
                <a:tc>
                  <a:txBody>
                    <a:bodyPr/>
                    <a:lstStyle/>
                    <a:p>
                      <a:pPr algn="ctr" fontAlgn="ctr">
                        <a:buNone/>
                      </a:pPr>
                      <a:r>
                        <a:rPr lang="en-US" sz="1500" dirty="0">
                          <a:latin typeface="Calibri" panose="020F0502020204030204" pitchFamily="34" charset="0"/>
                          <a:ea typeface="Calibri" panose="020F0502020204030204" pitchFamily="34" charset="0"/>
                          <a:cs typeface="Calibri" panose="020F0502020204030204" pitchFamily="34" charset="0"/>
                        </a:rPr>
                        <a:t>Seismic Design Category </a:t>
                      </a:r>
                      <a:br>
                        <a:rPr lang="en-US" sz="1500" dirty="0">
                          <a:latin typeface="Calibri" panose="020F0502020204030204" pitchFamily="34" charset="0"/>
                          <a:ea typeface="Calibri" panose="020F0502020204030204" pitchFamily="34" charset="0"/>
                          <a:cs typeface="Calibri" panose="020F0502020204030204" pitchFamily="34" charset="0"/>
                        </a:rPr>
                      </a:br>
                      <a:r>
                        <a:rPr lang="en-US" sz="1500" dirty="0">
                          <a:latin typeface="Calibri" panose="020F0502020204030204" pitchFamily="34" charset="0"/>
                          <a:ea typeface="Calibri" panose="020F0502020204030204" pitchFamily="34" charset="0"/>
                          <a:cs typeface="Calibri" panose="020F0502020204030204" pitchFamily="34" charset="0"/>
                        </a:rPr>
                        <a:t>(</a:t>
                      </a: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SDC)</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 through F</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4036275"/>
                  </a:ext>
                </a:extLst>
              </a:tr>
              <a:tr h="902878">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System Selection</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SMRF, SCBF, Shear Wall, </a:t>
                      </a:r>
                      <a:b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Dual System</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3429107"/>
                  </a:ext>
                </a:extLst>
              </a:tr>
              <a:tr h="35009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Analysis Method</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ELF or MRSA</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5753035"/>
                  </a:ext>
                </a:extLst>
              </a:tr>
              <a:tr h="35009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Drift Check</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l-GR"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 ≤ </a:t>
                      </a: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Cd·</a:t>
                      </a:r>
                      <a:r>
                        <a:rPr lang="el-GR"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a:t>
                      </a: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 / Ie</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5471398"/>
                  </a:ext>
                </a:extLst>
              </a:tr>
              <a:tr h="35009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Stability</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t>
                      </a:r>
                      <a:r>
                        <a:rPr lang="el-GR"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 </a:t>
                      </a: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limits</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8143460"/>
                  </a:ext>
                </a:extLst>
              </a:tr>
              <a:tr h="875228">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Detailing</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AISC 341 / ACI 318 seismic provisions</a:t>
                      </a:r>
                    </a:p>
                  </a:txBody>
                  <a:tcPr marL="8368" marR="8368" marT="836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2513340"/>
                  </a:ext>
                </a:extLst>
              </a:tr>
            </a:tbl>
          </a:graphicData>
        </a:graphic>
      </p:graphicFrame>
      <p:sp>
        <p:nvSpPr>
          <p:cNvPr id="11" name="TextBox 10">
            <a:extLst>
              <a:ext uri="{FF2B5EF4-FFF2-40B4-BE49-F238E27FC236}">
                <a16:creationId xmlns:a16="http://schemas.microsoft.com/office/drawing/2014/main" id="{F6AA3837-D91A-EE67-45D4-83D08574B003}"/>
              </a:ext>
            </a:extLst>
          </p:cNvPr>
          <p:cNvSpPr txBox="1"/>
          <p:nvPr/>
        </p:nvSpPr>
        <p:spPr>
          <a:xfrm>
            <a:off x="6780810" y="1436914"/>
            <a:ext cx="4315862" cy="3431709"/>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Moment Resisting Frame (SMRF)</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Concentrically Braced Frame (SCBF)</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Equivalent Lateral Force (ELF)</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Modal Response Spectrum Analysis (MRSA)</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Cd = Design Deflection Amplification Factor </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Ie = Importance Factor </a:t>
            </a:r>
          </a:p>
          <a:p>
            <a:pPr marL="285750" indent="-285750">
              <a:spcBef>
                <a:spcPts val="600"/>
              </a:spcBef>
              <a:spcAft>
                <a:spcPts val="600"/>
              </a:spcAft>
              <a:buClr>
                <a:srgbClr val="006699"/>
              </a:buClr>
              <a:buSzPct val="80000"/>
              <a:buFont typeface="Arial" panose="020B0604020202020204" pitchFamily="34" charset="0"/>
              <a:buChar char="•"/>
            </a:pPr>
            <a:r>
              <a:rPr lang="el-GR" sz="1500" dirty="0">
                <a:solidFill>
                  <a:srgbClr val="000000"/>
                </a:solidFill>
                <a:latin typeface="Calibri" panose="020F0502020204030204" pitchFamily="34" charset="0"/>
                <a:ea typeface="Calibri" panose="020F0502020204030204" pitchFamily="34" charset="0"/>
                <a:cs typeface="Calibri" panose="020F0502020204030204" pitchFamily="34" charset="0"/>
              </a:rPr>
              <a:t>Δ</a:t>
            </a:r>
            <a:r>
              <a:rPr lang="en-US" sz="1500" dirty="0">
                <a:solidFill>
                  <a:srgbClr val="000000"/>
                </a:solidFill>
                <a:latin typeface="Calibri" panose="020F0502020204030204" pitchFamily="34" charset="0"/>
                <a:ea typeface="Calibri" panose="020F0502020204030204" pitchFamily="34" charset="0"/>
                <a:cs typeface="Calibri" panose="020F0502020204030204" pitchFamily="34" charset="0"/>
              </a:rPr>
              <a:t>e = </a:t>
            </a:r>
            <a:r>
              <a:rPr lang="en-US" sz="1500" dirty="0">
                <a:latin typeface="Calibri" panose="020F0502020204030204" pitchFamily="34" charset="0"/>
                <a:ea typeface="Calibri" panose="020F0502020204030204" pitchFamily="34" charset="0"/>
                <a:cs typeface="Calibri" panose="020F0502020204030204" pitchFamily="34" charset="0"/>
              </a:rPr>
              <a:t>Story Elastic Displacement</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P = vertical gravity load (axial load in columns)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Δ = lateral displacement</a:t>
            </a:r>
          </a:p>
        </p:txBody>
      </p:sp>
    </p:spTree>
    <p:extLst>
      <p:ext uri="{BB962C8B-B14F-4D97-AF65-F5344CB8AC3E}">
        <p14:creationId xmlns:p14="http://schemas.microsoft.com/office/powerpoint/2010/main" val="1862209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AF65E-1678-A1C2-07C0-1141D64FF3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5848B6-A722-174A-6FB0-F91CAE5B2CE3}"/>
              </a:ext>
            </a:extLst>
          </p:cNvPr>
          <p:cNvSpPr txBox="1"/>
          <p:nvPr/>
        </p:nvSpPr>
        <p:spPr>
          <a:xfrm>
            <a:off x="1537853" y="1217335"/>
            <a:ext cx="3976255" cy="892552"/>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1 · Determine Risk Category (RC)</a:t>
            </a:r>
            <a:endParaRPr lang="en-US" sz="1300" dirty="0"/>
          </a:p>
          <a:p>
            <a:r>
              <a:rPr lang="en-US" sz="1300" dirty="0">
                <a:solidFill>
                  <a:srgbClr val="1A2744"/>
                </a:solidFill>
                <a:latin typeface="Calibri" pitchFamily="34" charset="0"/>
                <a:ea typeface="Calibri" pitchFamily="34" charset="-122"/>
                <a:cs typeface="Calibri" pitchFamily="34" charset="-120"/>
              </a:rPr>
              <a:t>Classify by occupancy/function → RC I, II, III, or IV.</a:t>
            </a:r>
            <a:endParaRPr lang="en-US" sz="1300" dirty="0"/>
          </a:p>
          <a:p>
            <a:r>
              <a:rPr lang="en-US" sz="1300" dirty="0">
                <a:solidFill>
                  <a:srgbClr val="1A2744"/>
                </a:solidFill>
                <a:latin typeface="Calibri" pitchFamily="34" charset="0"/>
                <a:ea typeface="Calibri" pitchFamily="34" charset="-122"/>
                <a:cs typeface="Calibri" pitchFamily="34" charset="-120"/>
              </a:rPr>
              <a:t>RC IV = Essential Facilities (hospitals, EOCs, fire stations)</a:t>
            </a:r>
            <a:endParaRPr lang="en-US" sz="1300" dirty="0"/>
          </a:p>
          <a:p>
            <a:r>
              <a:rPr lang="en-US" sz="1300" i="1" dirty="0">
                <a:solidFill>
                  <a:srgbClr val="2E4DA0"/>
                </a:solidFill>
                <a:latin typeface="Calibri" pitchFamily="34" charset="0"/>
                <a:ea typeface="Calibri" pitchFamily="34" charset="-122"/>
                <a:cs typeface="Calibri" pitchFamily="34" charset="-120"/>
              </a:rPr>
              <a:t>§1.5 · Table 1.5-1</a:t>
            </a:r>
            <a:endParaRPr lang="en-US" sz="1300" dirty="0"/>
          </a:p>
        </p:txBody>
      </p:sp>
      <p:sp>
        <p:nvSpPr>
          <p:cNvPr id="5" name="TextBox 4">
            <a:extLst>
              <a:ext uri="{FF2B5EF4-FFF2-40B4-BE49-F238E27FC236}">
                <a16:creationId xmlns:a16="http://schemas.microsoft.com/office/drawing/2014/main" id="{AE63419B-97A9-3EBC-1E52-98564FFCD5E9}"/>
              </a:ext>
            </a:extLst>
          </p:cNvPr>
          <p:cNvSpPr txBox="1"/>
          <p:nvPr/>
        </p:nvSpPr>
        <p:spPr>
          <a:xfrm>
            <a:off x="6989621" y="5182437"/>
            <a:ext cx="2687782" cy="892552"/>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B91C1C"/>
                </a:solidFill>
                <a:latin typeface="Calibri" pitchFamily="34" charset="0"/>
                <a:ea typeface="Calibri" pitchFamily="34" charset="-122"/>
                <a:cs typeface="Calibri" pitchFamily="34" charset="-120"/>
              </a:rPr>
              <a:t>SDC B–F → Continue</a:t>
            </a:r>
            <a:endParaRPr lang="en-US" sz="1300" dirty="0"/>
          </a:p>
          <a:p>
            <a:pPr algn="ctr"/>
            <a:r>
              <a:rPr lang="en-US" sz="1300" dirty="0">
                <a:solidFill>
                  <a:srgbClr val="64748B"/>
                </a:solidFill>
                <a:latin typeface="Calibri" pitchFamily="34" charset="0"/>
                <a:ea typeface="Calibri" pitchFamily="34" charset="-122"/>
                <a:cs typeface="Calibri" pitchFamily="34" charset="-120"/>
              </a:rPr>
              <a:t>Proceed to Step 4:</a:t>
            </a:r>
            <a:endParaRPr lang="en-US" sz="1300" dirty="0"/>
          </a:p>
          <a:p>
            <a:pPr algn="ctr"/>
            <a:r>
              <a:rPr lang="en-US" sz="1300" dirty="0">
                <a:solidFill>
                  <a:srgbClr val="64748B"/>
                </a:solidFill>
                <a:latin typeface="Calibri" pitchFamily="34" charset="0"/>
                <a:ea typeface="Calibri" pitchFamily="34" charset="-122"/>
                <a:cs typeface="Calibri" pitchFamily="34" charset="-120"/>
              </a:rPr>
              <a:t>Select SFRS &amp; analysis procedure</a:t>
            </a:r>
            <a:endParaRPr lang="en-US" sz="1300" dirty="0"/>
          </a:p>
          <a:p>
            <a:pPr algn="ctr"/>
            <a:r>
              <a:rPr lang="en-US" sz="1300" i="1" dirty="0">
                <a:solidFill>
                  <a:srgbClr val="B91C1C"/>
                </a:solidFill>
                <a:latin typeface="Calibri" pitchFamily="34" charset="0"/>
                <a:ea typeface="Calibri" pitchFamily="34" charset="-122"/>
                <a:cs typeface="Calibri" pitchFamily="34" charset="-120"/>
              </a:rPr>
              <a:t>§12.2 et seq.</a:t>
            </a:r>
            <a:endParaRPr lang="en-US" sz="1300" dirty="0"/>
          </a:p>
        </p:txBody>
      </p:sp>
      <p:sp>
        <p:nvSpPr>
          <p:cNvPr id="6" name="TextBox 5">
            <a:extLst>
              <a:ext uri="{FF2B5EF4-FFF2-40B4-BE49-F238E27FC236}">
                <a16:creationId xmlns:a16="http://schemas.microsoft.com/office/drawing/2014/main" id="{16581ACD-AEDF-F3B2-377C-96B57600ACE3}"/>
              </a:ext>
            </a:extLst>
          </p:cNvPr>
          <p:cNvSpPr txBox="1"/>
          <p:nvPr/>
        </p:nvSpPr>
        <p:spPr>
          <a:xfrm>
            <a:off x="4294910" y="2660854"/>
            <a:ext cx="4433454" cy="892552"/>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3 · Assign Seismic Design Category (SDC)</a:t>
            </a:r>
            <a:endParaRPr lang="en-US" sz="1300" dirty="0"/>
          </a:p>
          <a:p>
            <a:r>
              <a:rPr lang="en-US" sz="1300" dirty="0">
                <a:solidFill>
                  <a:srgbClr val="1A2744"/>
                </a:solidFill>
                <a:latin typeface="Calibri" pitchFamily="34" charset="0"/>
                <a:ea typeface="Calibri" pitchFamily="34" charset="-122"/>
                <a:cs typeface="Calibri" pitchFamily="34" charset="-120"/>
              </a:rPr>
              <a:t>Use Tables 11.6-1 &amp; 11.6-2 with SDS, SD1 and Risk Category.</a:t>
            </a:r>
            <a:endParaRPr lang="en-US" sz="1300" dirty="0"/>
          </a:p>
          <a:p>
            <a:r>
              <a:rPr lang="en-US" sz="1300" dirty="0">
                <a:solidFill>
                  <a:srgbClr val="1A2744"/>
                </a:solidFill>
                <a:latin typeface="Calibri" pitchFamily="34" charset="0"/>
                <a:ea typeface="Calibri" pitchFamily="34" charset="-122"/>
                <a:cs typeface="Calibri" pitchFamily="34" charset="-120"/>
              </a:rPr>
              <a:t>Categories: A (least) → B → C → D → E → F (most severe)</a:t>
            </a:r>
            <a:endParaRPr lang="en-US" sz="1300" dirty="0"/>
          </a:p>
          <a:p>
            <a:r>
              <a:rPr lang="en-US" sz="1300" i="1" dirty="0">
                <a:solidFill>
                  <a:srgbClr val="2E4DA0"/>
                </a:solidFill>
                <a:latin typeface="Calibri" pitchFamily="34" charset="0"/>
                <a:ea typeface="Calibri" pitchFamily="34" charset="-122"/>
                <a:cs typeface="Calibri" pitchFamily="34" charset="-120"/>
              </a:rPr>
              <a:t>§11.6 · Tables 11.6-1 &amp; 11.6-2</a:t>
            </a:r>
            <a:endParaRPr lang="en-US" sz="1300" dirty="0"/>
          </a:p>
        </p:txBody>
      </p:sp>
      <p:sp>
        <p:nvSpPr>
          <p:cNvPr id="7" name="TextBox 6">
            <a:extLst>
              <a:ext uri="{FF2B5EF4-FFF2-40B4-BE49-F238E27FC236}">
                <a16:creationId xmlns:a16="http://schemas.microsoft.com/office/drawing/2014/main" id="{12A40CF9-A3C2-0CFE-6069-19BC803E29DE}"/>
              </a:ext>
            </a:extLst>
          </p:cNvPr>
          <p:cNvSpPr txBox="1"/>
          <p:nvPr/>
        </p:nvSpPr>
        <p:spPr>
          <a:xfrm>
            <a:off x="5230091" y="4104373"/>
            <a:ext cx="2154383" cy="492443"/>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C47E0A"/>
                </a:solidFill>
                <a:latin typeface="Calibri" pitchFamily="34" charset="0"/>
                <a:ea typeface="Calibri" pitchFamily="34" charset="-122"/>
                <a:cs typeface="Calibri" pitchFamily="34" charset="-120"/>
              </a:rPr>
              <a:t>SDC = A only?</a:t>
            </a:r>
            <a:endParaRPr lang="en-US" sz="1300" dirty="0"/>
          </a:p>
          <a:p>
            <a:pPr algn="ctr"/>
            <a:r>
              <a:rPr lang="en-US" sz="1300" i="1" dirty="0">
                <a:solidFill>
                  <a:srgbClr val="C47E0A"/>
                </a:solidFill>
                <a:latin typeface="Calibri" pitchFamily="34" charset="0"/>
                <a:ea typeface="Calibri" pitchFamily="34" charset="-122"/>
                <a:cs typeface="Calibri" pitchFamily="34" charset="-120"/>
              </a:rPr>
              <a:t>§11.6 · §11.7</a:t>
            </a:r>
            <a:endParaRPr lang="en-US" sz="1300" dirty="0"/>
          </a:p>
        </p:txBody>
      </p:sp>
      <p:sp>
        <p:nvSpPr>
          <p:cNvPr id="8" name="TextBox 7">
            <a:extLst>
              <a:ext uri="{FF2B5EF4-FFF2-40B4-BE49-F238E27FC236}">
                <a16:creationId xmlns:a16="http://schemas.microsoft.com/office/drawing/2014/main" id="{A3BB9BF2-F218-7006-56BB-C9852C5AD40F}"/>
              </a:ext>
            </a:extLst>
          </p:cNvPr>
          <p:cNvSpPr txBox="1"/>
          <p:nvPr/>
        </p:nvSpPr>
        <p:spPr>
          <a:xfrm>
            <a:off x="3408217" y="5189248"/>
            <a:ext cx="2687782" cy="892552"/>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1A6B3A"/>
                </a:solidFill>
                <a:latin typeface="Calibri" pitchFamily="34" charset="0"/>
                <a:ea typeface="Calibri" pitchFamily="34" charset="-122"/>
                <a:cs typeface="Calibri" pitchFamily="34" charset="-120"/>
              </a:rPr>
              <a:t>Apply §11.7 Only</a:t>
            </a:r>
            <a:endParaRPr lang="en-US" sz="1300" dirty="0"/>
          </a:p>
          <a:p>
            <a:pPr algn="ctr"/>
            <a:r>
              <a:rPr lang="en-US" sz="1300" dirty="0">
                <a:solidFill>
                  <a:srgbClr val="64748B"/>
                </a:solidFill>
                <a:latin typeface="Calibri" pitchFamily="34" charset="0"/>
                <a:ea typeface="Calibri" pitchFamily="34" charset="-122"/>
                <a:cs typeface="Calibri" pitchFamily="34" charset="-120"/>
              </a:rPr>
              <a:t>Min. lateral force = 1% W per floor. No further seismic analysis required.</a:t>
            </a:r>
            <a:endParaRPr lang="en-US" sz="1300" dirty="0"/>
          </a:p>
          <a:p>
            <a:pPr algn="ctr"/>
            <a:r>
              <a:rPr lang="en-US" sz="1300" i="1" dirty="0">
                <a:solidFill>
                  <a:srgbClr val="1A6B3A"/>
                </a:solidFill>
                <a:latin typeface="Calibri" pitchFamily="34" charset="0"/>
                <a:ea typeface="Calibri" pitchFamily="34" charset="-122"/>
                <a:cs typeface="Calibri" pitchFamily="34" charset="-120"/>
              </a:rPr>
              <a:t>§11.7.1–11.7.3</a:t>
            </a:r>
            <a:endParaRPr lang="en-US" sz="1300" dirty="0"/>
          </a:p>
        </p:txBody>
      </p:sp>
      <p:sp>
        <p:nvSpPr>
          <p:cNvPr id="9" name="TextBox 8">
            <a:extLst>
              <a:ext uri="{FF2B5EF4-FFF2-40B4-BE49-F238E27FC236}">
                <a16:creationId xmlns:a16="http://schemas.microsoft.com/office/drawing/2014/main" id="{4DBC5E6A-71B4-339A-9FE6-4423C443BA69}"/>
              </a:ext>
            </a:extLst>
          </p:cNvPr>
          <p:cNvSpPr txBox="1"/>
          <p:nvPr/>
        </p:nvSpPr>
        <p:spPr>
          <a:xfrm>
            <a:off x="6095999" y="1217335"/>
            <a:ext cx="3976255" cy="1092607"/>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2 · Obtain Ground Motion Parameters</a:t>
            </a:r>
            <a:endParaRPr lang="en-US" sz="1300" dirty="0"/>
          </a:p>
          <a:p>
            <a:r>
              <a:rPr lang="en-US" sz="1300" dirty="0">
                <a:solidFill>
                  <a:srgbClr val="1A2744"/>
                </a:solidFill>
                <a:latin typeface="Calibri" pitchFamily="34" charset="0"/>
                <a:ea typeface="Calibri" pitchFamily="34" charset="-122"/>
                <a:cs typeface="Calibri" pitchFamily="34" charset="-120"/>
              </a:rPr>
              <a:t>Use USGS/ASCE Hazard Tool: obtain SS &amp; S1.</a:t>
            </a:r>
            <a:endParaRPr lang="en-US" sz="1300" dirty="0"/>
          </a:p>
          <a:p>
            <a:r>
              <a:rPr lang="en-US" sz="1300" dirty="0">
                <a:solidFill>
                  <a:srgbClr val="1A2744"/>
                </a:solidFill>
                <a:latin typeface="Calibri" pitchFamily="34" charset="0"/>
                <a:ea typeface="Calibri" pitchFamily="34" charset="-122"/>
                <a:cs typeface="Calibri" pitchFamily="34" charset="-120"/>
              </a:rPr>
              <a:t>Apply site coefficients: Fa, </a:t>
            </a:r>
            <a:r>
              <a:rPr lang="en-US" sz="1300" dirty="0" err="1">
                <a:solidFill>
                  <a:srgbClr val="1A2744"/>
                </a:solidFill>
                <a:latin typeface="Calibri" pitchFamily="34" charset="0"/>
                <a:ea typeface="Calibri" pitchFamily="34" charset="-122"/>
                <a:cs typeface="Calibri" pitchFamily="34" charset="-120"/>
              </a:rPr>
              <a:t>Fv</a:t>
            </a:r>
            <a:r>
              <a:rPr lang="en-US" sz="1300" dirty="0">
                <a:solidFill>
                  <a:srgbClr val="1A2744"/>
                </a:solidFill>
                <a:latin typeface="Calibri" pitchFamily="34" charset="0"/>
                <a:ea typeface="Calibri" pitchFamily="34" charset="-122"/>
                <a:cs typeface="Calibri" pitchFamily="34" charset="-120"/>
              </a:rPr>
              <a:t> per Site Class A–F.</a:t>
            </a:r>
            <a:endParaRPr lang="en-US" sz="1300" dirty="0"/>
          </a:p>
          <a:p>
            <a:r>
              <a:rPr lang="en-US" sz="1300" dirty="0">
                <a:solidFill>
                  <a:srgbClr val="1A2744"/>
                </a:solidFill>
                <a:latin typeface="Calibri" pitchFamily="34" charset="0"/>
                <a:ea typeface="Calibri" pitchFamily="34" charset="-122"/>
                <a:cs typeface="Calibri" pitchFamily="34" charset="-120"/>
              </a:rPr>
              <a:t>SDS = ⅔ · Fa · SS     SD1 = ⅔ · </a:t>
            </a:r>
            <a:r>
              <a:rPr lang="en-US" sz="1300" dirty="0" err="1">
                <a:solidFill>
                  <a:srgbClr val="1A2744"/>
                </a:solidFill>
                <a:latin typeface="Calibri" pitchFamily="34" charset="0"/>
                <a:ea typeface="Calibri" pitchFamily="34" charset="-122"/>
                <a:cs typeface="Calibri" pitchFamily="34" charset="-120"/>
              </a:rPr>
              <a:t>Fv</a:t>
            </a:r>
            <a:r>
              <a:rPr lang="en-US" sz="1300" dirty="0">
                <a:solidFill>
                  <a:srgbClr val="1A2744"/>
                </a:solidFill>
                <a:latin typeface="Calibri" pitchFamily="34" charset="0"/>
                <a:ea typeface="Calibri" pitchFamily="34" charset="-122"/>
                <a:cs typeface="Calibri" pitchFamily="34" charset="-120"/>
              </a:rPr>
              <a:t> · S1</a:t>
            </a:r>
            <a:endParaRPr lang="en-US" sz="1300" dirty="0"/>
          </a:p>
          <a:p>
            <a:r>
              <a:rPr lang="en-US" sz="1300" i="1" dirty="0">
                <a:solidFill>
                  <a:srgbClr val="2E4DA0"/>
                </a:solidFill>
                <a:latin typeface="Calibri" pitchFamily="34" charset="0"/>
                <a:ea typeface="Calibri" pitchFamily="34" charset="-122"/>
                <a:cs typeface="Calibri" pitchFamily="34" charset="-120"/>
              </a:rPr>
              <a:t>§11.4.1–11.4.5 · Table 11.4-1 &amp; 11.4-2</a:t>
            </a:r>
            <a:endParaRPr lang="en-US" sz="1300" dirty="0"/>
          </a:p>
        </p:txBody>
      </p:sp>
      <p:cxnSp>
        <p:nvCxnSpPr>
          <p:cNvPr id="11" name="Straight Arrow Connector 10">
            <a:extLst>
              <a:ext uri="{FF2B5EF4-FFF2-40B4-BE49-F238E27FC236}">
                <a16:creationId xmlns:a16="http://schemas.microsoft.com/office/drawing/2014/main" id="{D0279EC2-6A96-A5EC-AD90-E5B501C4CB45}"/>
              </a:ext>
            </a:extLst>
          </p:cNvPr>
          <p:cNvCxnSpPr>
            <a:stCxn id="3" idx="3"/>
          </p:cNvCxnSpPr>
          <p:nvPr/>
        </p:nvCxnSpPr>
        <p:spPr>
          <a:xfrm>
            <a:off x="5514108" y="1663611"/>
            <a:ext cx="58189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9032F062-9C25-4FB4-3A48-796FD6F9C976}"/>
              </a:ext>
            </a:extLst>
          </p:cNvPr>
          <p:cNvCxnSpPr/>
          <p:nvPr/>
        </p:nvCxnSpPr>
        <p:spPr>
          <a:xfrm>
            <a:off x="7384474" y="2309942"/>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9F483B66-F33F-7215-0E0F-07291560A867}"/>
              </a:ext>
            </a:extLst>
          </p:cNvPr>
          <p:cNvCxnSpPr>
            <a:cxnSpLocks/>
          </p:cNvCxnSpPr>
          <p:nvPr/>
        </p:nvCxnSpPr>
        <p:spPr>
          <a:xfrm>
            <a:off x="6334992" y="3553406"/>
            <a:ext cx="0" cy="5509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7CBD8C5-4D4A-8CCD-EA69-96CC2502FFA1}"/>
              </a:ext>
            </a:extLst>
          </p:cNvPr>
          <p:cNvCxnSpPr/>
          <p:nvPr/>
        </p:nvCxnSpPr>
        <p:spPr>
          <a:xfrm>
            <a:off x="7245927" y="4596816"/>
            <a:ext cx="0" cy="5856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955560F6-712F-FBB2-1F56-B7E4D2AB6B6C}"/>
              </a:ext>
            </a:extLst>
          </p:cNvPr>
          <p:cNvCxnSpPr/>
          <p:nvPr/>
        </p:nvCxnSpPr>
        <p:spPr>
          <a:xfrm>
            <a:off x="5527963" y="4603627"/>
            <a:ext cx="0" cy="5856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1C1A25C5-AD35-51B0-66D7-DBAD9C6A28A2}"/>
              </a:ext>
            </a:extLst>
          </p:cNvPr>
          <p:cNvSpPr txBox="1"/>
          <p:nvPr/>
        </p:nvSpPr>
        <p:spPr>
          <a:xfrm>
            <a:off x="7384471" y="4748756"/>
            <a:ext cx="526474"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No</a:t>
            </a:r>
          </a:p>
        </p:txBody>
      </p:sp>
      <p:sp>
        <p:nvSpPr>
          <p:cNvPr id="20" name="TextBox 19">
            <a:extLst>
              <a:ext uri="{FF2B5EF4-FFF2-40B4-BE49-F238E27FC236}">
                <a16:creationId xmlns:a16="http://schemas.microsoft.com/office/drawing/2014/main" id="{625CEC23-C6B7-8AEF-556C-A4E597B538FB}"/>
              </a:ext>
            </a:extLst>
          </p:cNvPr>
          <p:cNvSpPr txBox="1"/>
          <p:nvPr/>
        </p:nvSpPr>
        <p:spPr>
          <a:xfrm>
            <a:off x="4966854" y="4748756"/>
            <a:ext cx="526474"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Yes</a:t>
            </a:r>
          </a:p>
        </p:txBody>
      </p:sp>
      <p:sp>
        <p:nvSpPr>
          <p:cNvPr id="21" name="Rectangle 20">
            <a:extLst>
              <a:ext uri="{FF2B5EF4-FFF2-40B4-BE49-F238E27FC236}">
                <a16:creationId xmlns:a16="http://schemas.microsoft.com/office/drawing/2014/main" id="{BCE8FAD9-4054-530F-C02D-5ADAB8F4BBB0}"/>
              </a:ext>
            </a:extLst>
          </p:cNvPr>
          <p:cNvSpPr/>
          <p:nvPr/>
        </p:nvSpPr>
        <p:spPr>
          <a:xfrm>
            <a:off x="322324" y="177748"/>
            <a:ext cx="8379217" cy="430887"/>
          </a:xfrm>
          <a:prstGeom prst="rect">
            <a:avLst/>
          </a:prstGeom>
        </p:spPr>
        <p:txBody>
          <a:bodyPr wrap="none">
            <a:spAutoFit/>
          </a:bodyPr>
          <a:lstStyle/>
          <a:p>
            <a:pPr defTabSz="914263"/>
            <a:r>
              <a:rPr lang="en-US" sz="2200" b="1" dirty="0">
                <a:solidFill>
                  <a:srgbClr val="006699"/>
                </a:solidFill>
                <a:latin typeface="Arial"/>
              </a:rPr>
              <a:t>Decision Flowchart, Phase 1 – Seismic Hazard Determination</a:t>
            </a:r>
          </a:p>
        </p:txBody>
      </p:sp>
    </p:spTree>
    <p:extLst>
      <p:ext uri="{BB962C8B-B14F-4D97-AF65-F5344CB8AC3E}">
        <p14:creationId xmlns:p14="http://schemas.microsoft.com/office/powerpoint/2010/main" val="152786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661EF-C884-1830-C95D-B005993D5F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7ED75E1-6D22-58AA-50ED-A756C13AD334}"/>
              </a:ext>
            </a:extLst>
          </p:cNvPr>
          <p:cNvSpPr txBox="1"/>
          <p:nvPr/>
        </p:nvSpPr>
        <p:spPr>
          <a:xfrm>
            <a:off x="997525" y="1147315"/>
            <a:ext cx="4433454" cy="1292662"/>
          </a:xfrm>
          <a:prstGeom prst="rect">
            <a:avLst/>
          </a:prstGeom>
          <a:noFill/>
          <a:ln>
            <a:solidFill>
              <a:schemeClr val="tx2">
                <a:lumMod val="75000"/>
                <a:lumOff val="2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44"/>
                </a:solidFill>
                <a:effectLst/>
                <a:uLnTx/>
                <a:uFillTx/>
                <a:latin typeface="Calibri" pitchFamily="34" charset="0"/>
                <a:ea typeface="Calibri" pitchFamily="34" charset="-122"/>
                <a:cs typeface="Calibri" pitchFamily="34" charset="-120"/>
              </a:rPr>
              <a:t>STEP 4 · Select Seismic Force-Resisting System (SFRS)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A2744"/>
                </a:solidFill>
                <a:effectLst/>
                <a:uLnTx/>
                <a:uFillTx/>
                <a:latin typeface="Calibri" pitchFamily="34" charset="0"/>
                <a:ea typeface="Calibri" pitchFamily="34" charset="-122"/>
                <a:cs typeface="Calibri" pitchFamily="34" charset="-120"/>
              </a:rPr>
              <a:t>Choose system from Table 12.2-1. Obtain R, Ω₀, Cd.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A2744"/>
                </a:solidFill>
                <a:effectLst/>
                <a:uLnTx/>
                <a:uFillTx/>
                <a:latin typeface="Calibri" pitchFamily="34" charset="0"/>
                <a:ea typeface="Calibri" pitchFamily="34" charset="-122"/>
                <a:cs typeface="Calibri" pitchFamily="34" charset="-120"/>
              </a:rPr>
              <a:t>Verify system is permitted for assigned SDC and height limit.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A2744"/>
                </a:solidFill>
                <a:effectLst/>
                <a:uLnTx/>
                <a:uFillTx/>
                <a:latin typeface="Calibri" pitchFamily="34" charset="0"/>
                <a:ea typeface="Calibri" pitchFamily="34" charset="-122"/>
                <a:cs typeface="Calibri" pitchFamily="34" charset="-120"/>
              </a:rPr>
              <a:t>Systems: Bearing Wall, Building Frame, Moment Frame, Dual,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A2744"/>
                </a:solidFill>
                <a:effectLst/>
                <a:uLnTx/>
                <a:uFillTx/>
                <a:latin typeface="Calibri" pitchFamily="34" charset="0"/>
                <a:ea typeface="Calibri" pitchFamily="34" charset="-122"/>
                <a:cs typeface="Calibri" pitchFamily="34" charset="-120"/>
              </a:rPr>
              <a:t>  Cantilever Column, Shear Wall–Frame Interactive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2E4DA0"/>
                </a:solidFill>
                <a:effectLst/>
                <a:uLnTx/>
                <a:uFillTx/>
                <a:latin typeface="Calibri" pitchFamily="34" charset="0"/>
                <a:ea typeface="Calibri" pitchFamily="34" charset="-122"/>
                <a:cs typeface="Calibri" pitchFamily="34" charset="-120"/>
              </a:rPr>
              <a:t>§12.2.1 · Table 12.2-1</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CD80AD9-86F0-FAE4-2274-A7E4D2AEAAAB}"/>
              </a:ext>
            </a:extLst>
          </p:cNvPr>
          <p:cNvSpPr txBox="1"/>
          <p:nvPr/>
        </p:nvSpPr>
        <p:spPr>
          <a:xfrm>
            <a:off x="1394937" y="2804916"/>
            <a:ext cx="3297384" cy="492443"/>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C47E0A"/>
                </a:solidFill>
                <a:latin typeface="Calibri" pitchFamily="34" charset="0"/>
                <a:ea typeface="Calibri" pitchFamily="34" charset="-122"/>
                <a:cs typeface="Calibri" pitchFamily="34" charset="-120"/>
              </a:rPr>
              <a:t>Structural Irregularity present?</a:t>
            </a:r>
            <a:endParaRPr lang="en-US" sz="1300" dirty="0"/>
          </a:p>
          <a:p>
            <a:pPr algn="ctr"/>
            <a:r>
              <a:rPr lang="en-US" sz="1300" i="1" dirty="0">
                <a:solidFill>
                  <a:srgbClr val="C47E0A"/>
                </a:solidFill>
                <a:latin typeface="Calibri" pitchFamily="34" charset="0"/>
                <a:ea typeface="Calibri" pitchFamily="34" charset="-122"/>
                <a:cs typeface="Calibri" pitchFamily="34" charset="-120"/>
              </a:rPr>
              <a:t>§12.3 · Tables 12.3-1 &amp; 12.3-2</a:t>
            </a:r>
            <a:endParaRPr lang="en-US" sz="1300" dirty="0"/>
          </a:p>
        </p:txBody>
      </p:sp>
      <p:sp>
        <p:nvSpPr>
          <p:cNvPr id="7" name="TextBox 6">
            <a:extLst>
              <a:ext uri="{FF2B5EF4-FFF2-40B4-BE49-F238E27FC236}">
                <a16:creationId xmlns:a16="http://schemas.microsoft.com/office/drawing/2014/main" id="{002309A5-2895-17F9-B3F9-4AED2EA1DD3C}"/>
              </a:ext>
            </a:extLst>
          </p:cNvPr>
          <p:cNvSpPr txBox="1"/>
          <p:nvPr/>
        </p:nvSpPr>
        <p:spPr>
          <a:xfrm>
            <a:off x="7065818" y="2774139"/>
            <a:ext cx="3609112" cy="523220"/>
          </a:xfrm>
          <a:prstGeom prst="rect">
            <a:avLst/>
          </a:prstGeom>
          <a:noFill/>
          <a:ln>
            <a:solidFill>
              <a:schemeClr val="tx2">
                <a:lumMod val="75000"/>
                <a:lumOff val="25000"/>
              </a:schemeClr>
            </a:solidFill>
          </a:ln>
        </p:spPr>
        <p:txBody>
          <a:bodyPr wrap="square" rtlCol="0">
            <a:spAutoFit/>
          </a:bodyPr>
          <a:lstStyle/>
          <a:p>
            <a:pPr algn="ctr"/>
            <a:r>
              <a:rPr lang="en-US" sz="1400" b="1" dirty="0">
                <a:solidFill>
                  <a:srgbClr val="C47E0A"/>
                </a:solidFill>
                <a:latin typeface="Calibri" pitchFamily="34" charset="0"/>
                <a:ea typeface="Calibri" pitchFamily="34" charset="-122"/>
                <a:cs typeface="Calibri" pitchFamily="34" charset="-120"/>
              </a:rPr>
              <a:t>Irregularity Types (Tables 12.3-1 &amp; 12.3-2) Horizontal &amp; Vertical</a:t>
            </a:r>
            <a:endParaRPr lang="en-US" sz="1400" dirty="0"/>
          </a:p>
        </p:txBody>
      </p:sp>
      <p:sp>
        <p:nvSpPr>
          <p:cNvPr id="8" name="TextBox 7">
            <a:extLst>
              <a:ext uri="{FF2B5EF4-FFF2-40B4-BE49-F238E27FC236}">
                <a16:creationId xmlns:a16="http://schemas.microsoft.com/office/drawing/2014/main" id="{B05B10A2-E018-FE5F-8618-3A34CD215530}"/>
              </a:ext>
            </a:extLst>
          </p:cNvPr>
          <p:cNvSpPr txBox="1"/>
          <p:nvPr/>
        </p:nvSpPr>
        <p:spPr>
          <a:xfrm>
            <a:off x="972374" y="3628419"/>
            <a:ext cx="4253343" cy="892552"/>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1A6B3A"/>
                </a:solidFill>
                <a:latin typeface="Calibri" pitchFamily="34" charset="0"/>
                <a:ea typeface="Calibri" pitchFamily="34" charset="-122"/>
                <a:cs typeface="Calibri" pitchFamily="34" charset="-120"/>
              </a:rPr>
              <a:t>Regular Structure</a:t>
            </a:r>
            <a:endParaRPr lang="en-US" sz="1300" dirty="0"/>
          </a:p>
          <a:p>
            <a:pPr algn="ctr"/>
            <a:r>
              <a:rPr lang="en-US" sz="1300" dirty="0">
                <a:solidFill>
                  <a:srgbClr val="64748B"/>
                </a:solidFill>
                <a:latin typeface="Calibri" pitchFamily="34" charset="0"/>
                <a:ea typeface="Calibri" pitchFamily="34" charset="-122"/>
                <a:cs typeface="Calibri" pitchFamily="34" charset="-120"/>
              </a:rPr>
              <a:t>No special irregularity requirements apply.</a:t>
            </a:r>
            <a:endParaRPr lang="en-US" sz="1300" dirty="0"/>
          </a:p>
          <a:p>
            <a:pPr algn="ctr"/>
            <a:r>
              <a:rPr lang="en-US" sz="1300" dirty="0">
                <a:solidFill>
                  <a:srgbClr val="64748B"/>
                </a:solidFill>
                <a:latin typeface="Calibri" pitchFamily="34" charset="0"/>
                <a:ea typeface="Calibri" pitchFamily="34" charset="-122"/>
                <a:cs typeface="Calibri" pitchFamily="34" charset="-120"/>
              </a:rPr>
              <a:t>Proceed to analysis procedure selection.</a:t>
            </a:r>
            <a:endParaRPr lang="en-US" sz="1300" dirty="0"/>
          </a:p>
          <a:p>
            <a:pPr algn="ctr"/>
            <a:r>
              <a:rPr lang="en-US" sz="1300" i="1" dirty="0">
                <a:solidFill>
                  <a:srgbClr val="1A6B3A"/>
                </a:solidFill>
                <a:latin typeface="Calibri" pitchFamily="34" charset="0"/>
                <a:ea typeface="Calibri" pitchFamily="34" charset="-122"/>
                <a:cs typeface="Calibri" pitchFamily="34" charset="-120"/>
              </a:rPr>
              <a:t>§12.3.1 — Regular structures</a:t>
            </a:r>
            <a:endParaRPr lang="en-US" sz="1300" dirty="0"/>
          </a:p>
        </p:txBody>
      </p:sp>
      <p:sp>
        <p:nvSpPr>
          <p:cNvPr id="9" name="TextBox 8">
            <a:extLst>
              <a:ext uri="{FF2B5EF4-FFF2-40B4-BE49-F238E27FC236}">
                <a16:creationId xmlns:a16="http://schemas.microsoft.com/office/drawing/2014/main" id="{F343DB3B-56F9-A014-3202-ECB4EF0488AE}"/>
              </a:ext>
            </a:extLst>
          </p:cNvPr>
          <p:cNvSpPr txBox="1"/>
          <p:nvPr/>
        </p:nvSpPr>
        <p:spPr>
          <a:xfrm>
            <a:off x="1206625" y="4858865"/>
            <a:ext cx="3976255" cy="692497"/>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1A2744"/>
                </a:solidFill>
                <a:latin typeface="Calibri" pitchFamily="34" charset="0"/>
                <a:ea typeface="Calibri" pitchFamily="34" charset="-122"/>
                <a:cs typeface="Calibri" pitchFamily="34" charset="-120"/>
              </a:rPr>
              <a:t>→ Proceed to Phase 3</a:t>
            </a:r>
            <a:endParaRPr lang="en-US" sz="1300" dirty="0"/>
          </a:p>
          <a:p>
            <a:pPr algn="ctr"/>
            <a:r>
              <a:rPr lang="en-US" sz="1300" dirty="0">
                <a:solidFill>
                  <a:srgbClr val="64748B"/>
                </a:solidFill>
                <a:latin typeface="Calibri" pitchFamily="34" charset="0"/>
                <a:ea typeface="Calibri" pitchFamily="34" charset="-122"/>
                <a:cs typeface="Calibri" pitchFamily="34" charset="-120"/>
              </a:rPr>
              <a:t>Analysis Procedure Selection (§12.6)</a:t>
            </a:r>
            <a:endParaRPr lang="en-US" sz="1300" dirty="0"/>
          </a:p>
          <a:p>
            <a:pPr algn="ctr"/>
            <a:r>
              <a:rPr lang="en-US" sz="1300" dirty="0">
                <a:solidFill>
                  <a:srgbClr val="64748B"/>
                </a:solidFill>
                <a:latin typeface="Calibri" pitchFamily="34" charset="0"/>
                <a:ea typeface="Calibri" pitchFamily="34" charset="-122"/>
                <a:cs typeface="Calibri" pitchFamily="34" charset="-120"/>
              </a:rPr>
              <a:t>See next slide.</a:t>
            </a:r>
            <a:endParaRPr lang="en-US" sz="1300" dirty="0"/>
          </a:p>
        </p:txBody>
      </p:sp>
      <p:cxnSp>
        <p:nvCxnSpPr>
          <p:cNvPr id="13" name="Straight Arrow Connector 12">
            <a:extLst>
              <a:ext uri="{FF2B5EF4-FFF2-40B4-BE49-F238E27FC236}">
                <a16:creationId xmlns:a16="http://schemas.microsoft.com/office/drawing/2014/main" id="{97CC8DD5-6626-C441-7690-7C806145FB4B}"/>
              </a:ext>
            </a:extLst>
          </p:cNvPr>
          <p:cNvCxnSpPr/>
          <p:nvPr/>
        </p:nvCxnSpPr>
        <p:spPr>
          <a:xfrm>
            <a:off x="3043629" y="2439977"/>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B6B7CD33-043E-33B3-8298-C71A03BF9BCE}"/>
              </a:ext>
            </a:extLst>
          </p:cNvPr>
          <p:cNvSpPr/>
          <p:nvPr/>
        </p:nvSpPr>
        <p:spPr>
          <a:xfrm>
            <a:off x="322324" y="177748"/>
            <a:ext cx="6963766" cy="430887"/>
          </a:xfrm>
          <a:prstGeom prst="rect">
            <a:avLst/>
          </a:prstGeom>
        </p:spPr>
        <p:txBody>
          <a:bodyPr wrap="none">
            <a:spAutoFit/>
          </a:bodyPr>
          <a:lstStyle/>
          <a:p>
            <a:pPr defTabSz="914263"/>
            <a:r>
              <a:rPr lang="en-US" sz="2200" b="1" dirty="0">
                <a:solidFill>
                  <a:srgbClr val="006699"/>
                </a:solidFill>
                <a:latin typeface="Arial"/>
              </a:rPr>
              <a:t>Phase 2 – SFRS Selection &amp; Structural </a:t>
            </a:r>
            <a:r>
              <a:rPr lang="en-US" sz="2200" b="1" dirty="0" err="1">
                <a:solidFill>
                  <a:srgbClr val="006699"/>
                </a:solidFill>
                <a:latin typeface="Arial"/>
              </a:rPr>
              <a:t>Irregularies</a:t>
            </a:r>
            <a:endParaRPr lang="en-US" sz="2200" b="1" dirty="0">
              <a:solidFill>
                <a:srgbClr val="006699"/>
              </a:solidFill>
              <a:latin typeface="Arial"/>
            </a:endParaRPr>
          </a:p>
        </p:txBody>
      </p:sp>
      <p:cxnSp>
        <p:nvCxnSpPr>
          <p:cNvPr id="2" name="Straight Arrow Connector 1">
            <a:extLst>
              <a:ext uri="{FF2B5EF4-FFF2-40B4-BE49-F238E27FC236}">
                <a16:creationId xmlns:a16="http://schemas.microsoft.com/office/drawing/2014/main" id="{7D272CCC-DFA3-A273-CB1A-20D5CC1B6EF3}"/>
              </a:ext>
            </a:extLst>
          </p:cNvPr>
          <p:cNvCxnSpPr/>
          <p:nvPr/>
        </p:nvCxnSpPr>
        <p:spPr>
          <a:xfrm>
            <a:off x="3043629" y="3297359"/>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F6C30451-DF64-8F5F-ADD1-E35E8B99D567}"/>
              </a:ext>
            </a:extLst>
          </p:cNvPr>
          <p:cNvCxnSpPr/>
          <p:nvPr/>
        </p:nvCxnSpPr>
        <p:spPr>
          <a:xfrm>
            <a:off x="3043629" y="4520971"/>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044EAC3-8BFE-6F79-A2D9-91CF0E299EF4}"/>
              </a:ext>
            </a:extLst>
          </p:cNvPr>
          <p:cNvCxnSpPr>
            <a:stCxn id="6" idx="3"/>
          </p:cNvCxnSpPr>
          <p:nvPr/>
        </p:nvCxnSpPr>
        <p:spPr>
          <a:xfrm flipV="1">
            <a:off x="4692321" y="3051137"/>
            <a:ext cx="237349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D80671C2-3ED4-1BD6-5E75-FEE60D47211E}"/>
              </a:ext>
            </a:extLst>
          </p:cNvPr>
          <p:cNvSpPr txBox="1"/>
          <p:nvPr/>
        </p:nvSpPr>
        <p:spPr>
          <a:xfrm>
            <a:off x="5832763" y="2654875"/>
            <a:ext cx="526474"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Yes</a:t>
            </a:r>
          </a:p>
        </p:txBody>
      </p:sp>
    </p:spTree>
    <p:extLst>
      <p:ext uri="{BB962C8B-B14F-4D97-AF65-F5344CB8AC3E}">
        <p14:creationId xmlns:p14="http://schemas.microsoft.com/office/powerpoint/2010/main" val="3736692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B559-300F-7BDD-0D16-D27B02DB753F}"/>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BDFACEA9-744D-F5CF-13CB-9503889F1A4A}"/>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DBC967D8-F129-B631-64CC-BDC7DB8F6F91}"/>
              </a:ext>
            </a:extLst>
          </p:cNvPr>
          <p:cNvSpPr/>
          <p:nvPr/>
        </p:nvSpPr>
        <p:spPr>
          <a:xfrm>
            <a:off x="322324" y="177748"/>
            <a:ext cx="5340693" cy="430887"/>
          </a:xfrm>
          <a:prstGeom prst="rect">
            <a:avLst/>
          </a:prstGeom>
        </p:spPr>
        <p:txBody>
          <a:bodyPr wrap="none">
            <a:spAutoFit/>
          </a:bodyPr>
          <a:lstStyle/>
          <a:p>
            <a:pPr defTabSz="914263"/>
            <a:r>
              <a:rPr lang="en-US" sz="2200" b="1" dirty="0">
                <a:solidFill>
                  <a:srgbClr val="006699"/>
                </a:solidFill>
                <a:latin typeface="Arial"/>
              </a:rPr>
              <a:t>Phase 3 – Analysis Selection &amp; Forces</a:t>
            </a:r>
          </a:p>
        </p:txBody>
      </p:sp>
      <p:sp>
        <p:nvSpPr>
          <p:cNvPr id="31" name="TextBox 30">
            <a:extLst>
              <a:ext uri="{FF2B5EF4-FFF2-40B4-BE49-F238E27FC236}">
                <a16:creationId xmlns:a16="http://schemas.microsoft.com/office/drawing/2014/main" id="{11C181EB-2765-271F-03E7-A4E2BB1E2A1D}"/>
              </a:ext>
            </a:extLst>
          </p:cNvPr>
          <p:cNvSpPr txBox="1"/>
          <p:nvPr/>
        </p:nvSpPr>
        <p:spPr>
          <a:xfrm>
            <a:off x="6906218" y="4482923"/>
            <a:ext cx="3027767" cy="1169551"/>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LRHA — Reduced Roof Live Load, Horizontal Area-based</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NRHA — Nominal (unreduced) Roof Live Load, Horizontal Area-based</a:t>
            </a:r>
          </a:p>
        </p:txBody>
      </p:sp>
      <p:sp>
        <p:nvSpPr>
          <p:cNvPr id="32" name="TextBox 31">
            <a:extLst>
              <a:ext uri="{FF2B5EF4-FFF2-40B4-BE49-F238E27FC236}">
                <a16:creationId xmlns:a16="http://schemas.microsoft.com/office/drawing/2014/main" id="{A57A62AA-4A40-407F-5A9A-92CA39825C44}"/>
              </a:ext>
            </a:extLst>
          </p:cNvPr>
          <p:cNvSpPr txBox="1"/>
          <p:nvPr/>
        </p:nvSpPr>
        <p:spPr>
          <a:xfrm>
            <a:off x="890153" y="1115735"/>
            <a:ext cx="4608947" cy="1092607"/>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anose="020F0502020204030204" pitchFamily="34" charset="0"/>
                <a:ea typeface="Calibri" panose="020F0502020204030204" pitchFamily="34" charset="0"/>
                <a:cs typeface="Calibri" panose="020F0502020204030204" pitchFamily="34" charset="0"/>
              </a:rPr>
              <a:t>STEP 5 · Select Analysis Procedure (Table 12.6-1)</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a:solidFill>
                  <a:srgbClr val="1A2744"/>
                </a:solidFill>
                <a:latin typeface="Calibri" panose="020F0502020204030204" pitchFamily="34" charset="0"/>
                <a:ea typeface="Calibri" panose="020F0502020204030204" pitchFamily="34" charset="0"/>
                <a:cs typeface="Calibri" panose="020F0502020204030204" pitchFamily="34" charset="0"/>
              </a:rPr>
              <a:t>Determine permitted method based on SDC, height h, period T, and irregularity type.</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i="1" dirty="0">
                <a:solidFill>
                  <a:srgbClr val="2E4DA0"/>
                </a:solidFill>
                <a:latin typeface="Calibri" panose="020F0502020204030204" pitchFamily="34" charset="0"/>
                <a:ea typeface="Calibri" panose="020F0502020204030204" pitchFamily="34" charset="0"/>
                <a:cs typeface="Calibri" panose="020F0502020204030204" pitchFamily="34" charset="0"/>
              </a:rPr>
              <a:t>§12.6 · Table 12.6-1</a:t>
            </a:r>
            <a:endParaRPr lang="en-US" sz="1300" dirty="0">
              <a:latin typeface="Calibri" panose="020F0502020204030204" pitchFamily="34" charset="0"/>
              <a:ea typeface="Calibri" panose="020F0502020204030204" pitchFamily="34" charset="0"/>
              <a:cs typeface="Calibri" panose="020F0502020204030204" pitchFamily="34" charset="0"/>
            </a:endParaRPr>
          </a:p>
          <a:p>
            <a:endParaRPr lang="en-US" sz="1300" dirty="0"/>
          </a:p>
        </p:txBody>
      </p:sp>
      <p:sp>
        <p:nvSpPr>
          <p:cNvPr id="35" name="TextBox 34">
            <a:extLst>
              <a:ext uri="{FF2B5EF4-FFF2-40B4-BE49-F238E27FC236}">
                <a16:creationId xmlns:a16="http://schemas.microsoft.com/office/drawing/2014/main" id="{6DA6C190-1A93-52DF-482E-71B18FAC6097}"/>
              </a:ext>
            </a:extLst>
          </p:cNvPr>
          <p:cNvSpPr txBox="1"/>
          <p:nvPr/>
        </p:nvSpPr>
        <p:spPr>
          <a:xfrm>
            <a:off x="681304" y="3613761"/>
            <a:ext cx="2672201" cy="1692771"/>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1A6B3A"/>
                </a:solidFill>
                <a:latin typeface="Calibri" pitchFamily="34" charset="0"/>
                <a:ea typeface="Calibri" pitchFamily="34" charset="-122"/>
                <a:cs typeface="Calibri" pitchFamily="34" charset="-120"/>
              </a:rPr>
              <a:t>ELF Procedure</a:t>
            </a:r>
            <a:endParaRPr lang="en-US" sz="1300" dirty="0"/>
          </a:p>
          <a:p>
            <a:pPr algn="ctr"/>
            <a:r>
              <a:rPr lang="en-US" sz="1300" dirty="0">
                <a:solidFill>
                  <a:srgbClr val="006699"/>
                </a:solidFill>
                <a:latin typeface="Calibri" pitchFamily="34" charset="0"/>
                <a:ea typeface="Calibri" pitchFamily="34" charset="-122"/>
                <a:cs typeface="Calibri" pitchFamily="34" charset="-120"/>
              </a:rPr>
              <a:t>Equivalent Lateral Force</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V = Cs · W</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Cs = SDS/(R/Ie)</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Simplest method.</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OK: SDC B–D, regular,</a:t>
            </a:r>
            <a:endParaRPr lang="en-US" sz="1300" dirty="0">
              <a:solidFill>
                <a:srgbClr val="006699"/>
              </a:solidFill>
            </a:endParaRPr>
          </a:p>
          <a:p>
            <a:pPr algn="ctr"/>
            <a:r>
              <a:rPr lang="en-US" sz="1300" dirty="0" err="1">
                <a:solidFill>
                  <a:srgbClr val="006699"/>
                </a:solidFill>
                <a:latin typeface="Calibri" pitchFamily="34" charset="0"/>
                <a:ea typeface="Calibri" pitchFamily="34" charset="-122"/>
                <a:cs typeface="Calibri" pitchFamily="34" charset="-120"/>
              </a:rPr>
              <a:t>hn</a:t>
            </a:r>
            <a:r>
              <a:rPr lang="en-US" sz="1300" dirty="0">
                <a:solidFill>
                  <a:srgbClr val="006699"/>
                </a:solidFill>
                <a:latin typeface="Calibri" pitchFamily="34" charset="0"/>
                <a:ea typeface="Calibri" pitchFamily="34" charset="-122"/>
                <a:cs typeface="Calibri" pitchFamily="34" charset="-120"/>
              </a:rPr>
              <a:t> ≤ height limits</a:t>
            </a:r>
            <a:endParaRPr lang="en-US" sz="1300" dirty="0">
              <a:solidFill>
                <a:srgbClr val="006699"/>
              </a:solidFill>
            </a:endParaRPr>
          </a:p>
          <a:p>
            <a:pPr algn="ctr"/>
            <a:r>
              <a:rPr lang="en-US" sz="1300" i="1" dirty="0">
                <a:solidFill>
                  <a:srgbClr val="1A6B3A"/>
                </a:solidFill>
                <a:latin typeface="Calibri" pitchFamily="34" charset="0"/>
                <a:ea typeface="Calibri" pitchFamily="34" charset="-122"/>
                <a:cs typeface="Calibri" pitchFamily="34" charset="-120"/>
              </a:rPr>
              <a:t>§12.8</a:t>
            </a:r>
            <a:endParaRPr lang="en-US" sz="1300" dirty="0"/>
          </a:p>
        </p:txBody>
      </p:sp>
      <p:sp>
        <p:nvSpPr>
          <p:cNvPr id="37" name="TextBox 36">
            <a:extLst>
              <a:ext uri="{FF2B5EF4-FFF2-40B4-BE49-F238E27FC236}">
                <a16:creationId xmlns:a16="http://schemas.microsoft.com/office/drawing/2014/main" id="{8F02BCFE-009E-3CBD-8EA5-E80BDE55742D}"/>
              </a:ext>
            </a:extLst>
          </p:cNvPr>
          <p:cNvSpPr txBox="1"/>
          <p:nvPr/>
        </p:nvSpPr>
        <p:spPr>
          <a:xfrm>
            <a:off x="3622417" y="3636538"/>
            <a:ext cx="2403767" cy="2339102"/>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1A2744"/>
                </a:solidFill>
                <a:latin typeface="Calibri" pitchFamily="34" charset="0"/>
                <a:ea typeface="Calibri" pitchFamily="34" charset="-122"/>
                <a:cs typeface="Calibri" pitchFamily="34" charset="-120"/>
              </a:rPr>
              <a:t>Modal RSA (§12.9.1)</a:t>
            </a:r>
            <a:endParaRPr lang="en-US" sz="1300" dirty="0"/>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Multi-mode response spectrum.</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Combine via SRSS or CQC.</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Require ≥90% mass participation.</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Required for irregular/tall.</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Must scale if VMRSA &lt; 0.85·VELF</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Base shear is computed differently (summed modal forces via SRSS/CQC)</a:t>
            </a:r>
          </a:p>
          <a:p>
            <a:pPr algn="ctr"/>
            <a:r>
              <a:rPr lang="en-US" sz="1300" i="1" dirty="0">
                <a:solidFill>
                  <a:srgbClr val="2E4DA0"/>
                </a:solidFill>
                <a:latin typeface="Calibri" pitchFamily="34" charset="0"/>
                <a:ea typeface="Calibri" pitchFamily="34" charset="-122"/>
                <a:cs typeface="Calibri" pitchFamily="34" charset="-120"/>
              </a:rPr>
              <a:t>§12.9.1 · §12.9.1.4</a:t>
            </a:r>
            <a:endParaRPr lang="en-US" sz="1300" dirty="0"/>
          </a:p>
        </p:txBody>
      </p:sp>
      <p:sp>
        <p:nvSpPr>
          <p:cNvPr id="38" name="TextBox 37">
            <a:extLst>
              <a:ext uri="{FF2B5EF4-FFF2-40B4-BE49-F238E27FC236}">
                <a16:creationId xmlns:a16="http://schemas.microsoft.com/office/drawing/2014/main" id="{DC21580D-7E7B-C8CC-7BB4-425E28624149}"/>
              </a:ext>
            </a:extLst>
          </p:cNvPr>
          <p:cNvSpPr txBox="1"/>
          <p:nvPr/>
        </p:nvSpPr>
        <p:spPr>
          <a:xfrm>
            <a:off x="1745092" y="2553108"/>
            <a:ext cx="2899067" cy="492443"/>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C47E0A"/>
                </a:solidFill>
                <a:latin typeface="Calibri" pitchFamily="34" charset="0"/>
                <a:ea typeface="Calibri" pitchFamily="34" charset="-122"/>
                <a:cs typeface="Calibri" pitchFamily="34" charset="-120"/>
              </a:rPr>
              <a:t>Which Analysis Procedure?</a:t>
            </a:r>
            <a:endParaRPr lang="en-US" sz="1300" dirty="0"/>
          </a:p>
          <a:p>
            <a:pPr algn="ctr"/>
            <a:r>
              <a:rPr lang="en-US" sz="1300" i="1" dirty="0">
                <a:solidFill>
                  <a:srgbClr val="C47E0A"/>
                </a:solidFill>
                <a:latin typeface="Calibri" pitchFamily="34" charset="0"/>
                <a:ea typeface="Calibri" pitchFamily="34" charset="-122"/>
                <a:cs typeface="Calibri" pitchFamily="34" charset="-120"/>
              </a:rPr>
              <a:t>§12.6 · Table 12.6-1</a:t>
            </a:r>
            <a:endParaRPr lang="en-US" sz="1300" dirty="0"/>
          </a:p>
        </p:txBody>
      </p:sp>
      <p:sp>
        <p:nvSpPr>
          <p:cNvPr id="39" name="TextBox 38">
            <a:extLst>
              <a:ext uri="{FF2B5EF4-FFF2-40B4-BE49-F238E27FC236}">
                <a16:creationId xmlns:a16="http://schemas.microsoft.com/office/drawing/2014/main" id="{4696987C-2AD0-6130-0A05-CDA9175111B8}"/>
              </a:ext>
            </a:extLst>
          </p:cNvPr>
          <p:cNvSpPr txBox="1"/>
          <p:nvPr/>
        </p:nvSpPr>
        <p:spPr>
          <a:xfrm>
            <a:off x="6521722" y="2474649"/>
            <a:ext cx="3574771" cy="1723549"/>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5B21B6"/>
                </a:solidFill>
                <a:latin typeface="Calibri" pitchFamily="34" charset="0"/>
                <a:ea typeface="Calibri" pitchFamily="34" charset="-122"/>
                <a:cs typeface="Calibri" pitchFamily="34" charset="-120"/>
              </a:rPr>
              <a:t>LRHA / NRHA</a:t>
            </a:r>
            <a:endParaRPr lang="en-US" sz="1300" dirty="0"/>
          </a:p>
          <a:p>
            <a:pPr algn="ctr"/>
            <a:r>
              <a:rPr lang="en-US" sz="1300" dirty="0">
                <a:solidFill>
                  <a:srgbClr val="006699"/>
                </a:solidFill>
                <a:latin typeface="Calibri" pitchFamily="34" charset="0"/>
                <a:ea typeface="Calibri" pitchFamily="34" charset="-122"/>
                <a:cs typeface="Calibri" pitchFamily="34" charset="-120"/>
              </a:rPr>
              <a:t>Linear or Nonlinear</a:t>
            </a:r>
            <a:r>
              <a:rPr lang="en-US" sz="1300" dirty="0">
                <a:solidFill>
                  <a:srgbClr val="006699"/>
                </a:solidFill>
              </a:rPr>
              <a:t>, </a:t>
            </a:r>
            <a:r>
              <a:rPr lang="en-US" sz="1300" dirty="0">
                <a:solidFill>
                  <a:srgbClr val="006699"/>
                </a:solidFill>
                <a:latin typeface="Calibri" pitchFamily="34" charset="0"/>
                <a:ea typeface="Calibri" pitchFamily="34" charset="-122"/>
                <a:cs typeface="Calibri" pitchFamily="34" charset="-120"/>
              </a:rPr>
              <a:t>Response History Analysis.</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Permitted for all structures.</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Required: isolated/damped.</a:t>
            </a:r>
            <a:endParaRPr lang="en-US" sz="1300" dirty="0">
              <a:solidFill>
                <a:srgbClr val="006699"/>
              </a:solidFill>
            </a:endParaRPr>
          </a:p>
          <a:p>
            <a:pPr algn="ctr"/>
            <a:r>
              <a:rPr lang="en-US" sz="1300" dirty="0">
                <a:solidFill>
                  <a:srgbClr val="006699"/>
                </a:solidFill>
                <a:latin typeface="Calibri" pitchFamily="34" charset="0"/>
                <a:ea typeface="Calibri" pitchFamily="34" charset="-122"/>
                <a:cs typeface="Calibri" pitchFamily="34" charset="-120"/>
              </a:rPr>
              <a:t>Peer review required.</a:t>
            </a:r>
          </a:p>
          <a:p>
            <a:pPr algn="ctr"/>
            <a:r>
              <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rPr>
              <a:t>Base shear comes directly from the response history results, not from </a:t>
            </a:r>
            <a:r>
              <a:rPr lang="en-US" sz="1300" dirty="0" err="1">
                <a:solidFill>
                  <a:srgbClr val="006699"/>
                </a:solidFill>
                <a:latin typeface="Calibri" panose="020F0502020204030204" pitchFamily="34" charset="0"/>
                <a:ea typeface="Calibri" panose="020F0502020204030204" pitchFamily="34" charset="0"/>
                <a:cs typeface="Calibri" panose="020F0502020204030204" pitchFamily="34" charset="0"/>
              </a:rPr>
              <a:t>Cs·W</a:t>
            </a:r>
            <a:endParaRPr lang="en-US" sz="1300" dirty="0">
              <a:solidFill>
                <a:srgbClr val="006699"/>
              </a:solidFill>
              <a:latin typeface="Calibri" panose="020F0502020204030204" pitchFamily="34" charset="0"/>
              <a:ea typeface="Calibri" panose="020F0502020204030204" pitchFamily="34" charset="0"/>
              <a:cs typeface="Calibri" panose="020F0502020204030204" pitchFamily="34" charset="0"/>
            </a:endParaRPr>
          </a:p>
          <a:p>
            <a:pPr algn="ctr"/>
            <a:r>
              <a:rPr lang="en-US" sz="1300" i="1" dirty="0">
                <a:solidFill>
                  <a:srgbClr val="5B21B6"/>
                </a:solidFill>
                <a:latin typeface="Calibri" pitchFamily="34" charset="0"/>
                <a:ea typeface="Calibri" pitchFamily="34" charset="-122"/>
                <a:cs typeface="Calibri" pitchFamily="34" charset="-120"/>
              </a:rPr>
              <a:t>§12.9.2 · §16</a:t>
            </a:r>
            <a:endParaRPr lang="en-US" sz="1300" dirty="0"/>
          </a:p>
        </p:txBody>
      </p:sp>
      <p:cxnSp>
        <p:nvCxnSpPr>
          <p:cNvPr id="40" name="Straight Arrow Connector 39">
            <a:extLst>
              <a:ext uri="{FF2B5EF4-FFF2-40B4-BE49-F238E27FC236}">
                <a16:creationId xmlns:a16="http://schemas.microsoft.com/office/drawing/2014/main" id="{54B271B3-703E-FEC9-15AF-850B85B72E45}"/>
              </a:ext>
            </a:extLst>
          </p:cNvPr>
          <p:cNvCxnSpPr/>
          <p:nvPr/>
        </p:nvCxnSpPr>
        <p:spPr>
          <a:xfrm>
            <a:off x="3069029" y="2208342"/>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59A34571-B38D-F340-191A-82F3D2541CEF}"/>
              </a:ext>
            </a:extLst>
          </p:cNvPr>
          <p:cNvCxnSpPr>
            <a:cxnSpLocks/>
          </p:cNvCxnSpPr>
          <p:nvPr/>
        </p:nvCxnSpPr>
        <p:spPr>
          <a:xfrm>
            <a:off x="2218129" y="3067813"/>
            <a:ext cx="0" cy="545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506EA3F7-732E-0944-DC4E-0FB7C89014B3}"/>
              </a:ext>
            </a:extLst>
          </p:cNvPr>
          <p:cNvCxnSpPr>
            <a:cxnSpLocks/>
          </p:cNvCxnSpPr>
          <p:nvPr/>
        </p:nvCxnSpPr>
        <p:spPr>
          <a:xfrm>
            <a:off x="4085604" y="3045551"/>
            <a:ext cx="0" cy="5909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B5DB55B5-A19D-8BE7-FBB6-D9758A3037DE}"/>
              </a:ext>
            </a:extLst>
          </p:cNvPr>
          <p:cNvCxnSpPr>
            <a:stCxn id="38" idx="3"/>
          </p:cNvCxnSpPr>
          <p:nvPr/>
        </p:nvCxnSpPr>
        <p:spPr>
          <a:xfrm flipV="1">
            <a:off x="4644159" y="2799329"/>
            <a:ext cx="186747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6A92485B-0265-4174-3B5D-DBB98A9D1B46}"/>
              </a:ext>
            </a:extLst>
          </p:cNvPr>
          <p:cNvSpPr txBox="1"/>
          <p:nvPr/>
        </p:nvSpPr>
        <p:spPr>
          <a:xfrm>
            <a:off x="1612606" y="3221007"/>
            <a:ext cx="526474"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ELF</a:t>
            </a:r>
          </a:p>
        </p:txBody>
      </p:sp>
      <p:sp>
        <p:nvSpPr>
          <p:cNvPr id="46" name="TextBox 45">
            <a:extLst>
              <a:ext uri="{FF2B5EF4-FFF2-40B4-BE49-F238E27FC236}">
                <a16:creationId xmlns:a16="http://schemas.microsoft.com/office/drawing/2014/main" id="{BBDEE7C7-BAC7-6094-BEDC-1FFC823627DA}"/>
              </a:ext>
            </a:extLst>
          </p:cNvPr>
          <p:cNvSpPr txBox="1"/>
          <p:nvPr/>
        </p:nvSpPr>
        <p:spPr>
          <a:xfrm>
            <a:off x="4216354" y="3221007"/>
            <a:ext cx="774743"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MRSA</a:t>
            </a:r>
          </a:p>
        </p:txBody>
      </p:sp>
      <p:sp>
        <p:nvSpPr>
          <p:cNvPr id="49" name="TextBox 48">
            <a:extLst>
              <a:ext uri="{FF2B5EF4-FFF2-40B4-BE49-F238E27FC236}">
                <a16:creationId xmlns:a16="http://schemas.microsoft.com/office/drawing/2014/main" id="{1698692D-AAB8-155E-DF98-B3FF3BAFA679}"/>
              </a:ext>
            </a:extLst>
          </p:cNvPr>
          <p:cNvSpPr txBox="1"/>
          <p:nvPr/>
        </p:nvSpPr>
        <p:spPr>
          <a:xfrm>
            <a:off x="5136542" y="2403067"/>
            <a:ext cx="831551"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LRHA</a:t>
            </a:r>
          </a:p>
        </p:txBody>
      </p:sp>
    </p:spTree>
    <p:extLst>
      <p:ext uri="{BB962C8B-B14F-4D97-AF65-F5344CB8AC3E}">
        <p14:creationId xmlns:p14="http://schemas.microsoft.com/office/powerpoint/2010/main" val="3166699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10D0F-4A02-7E51-55A4-007BA52FFF04}"/>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30893E78-183C-9206-C896-8C706E573AAF}"/>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D7924B6E-5D43-867E-CFE8-9C3EDE6C513D}"/>
              </a:ext>
            </a:extLst>
          </p:cNvPr>
          <p:cNvSpPr/>
          <p:nvPr/>
        </p:nvSpPr>
        <p:spPr>
          <a:xfrm>
            <a:off x="322324" y="177748"/>
            <a:ext cx="6379439" cy="430887"/>
          </a:xfrm>
          <a:prstGeom prst="rect">
            <a:avLst/>
          </a:prstGeom>
        </p:spPr>
        <p:txBody>
          <a:bodyPr wrap="none">
            <a:spAutoFit/>
          </a:bodyPr>
          <a:lstStyle/>
          <a:p>
            <a:pPr defTabSz="914263"/>
            <a:r>
              <a:rPr lang="en-US" sz="2200" b="1" dirty="0">
                <a:solidFill>
                  <a:srgbClr val="006699"/>
                </a:solidFill>
                <a:latin typeface="Arial"/>
              </a:rPr>
              <a:t>Phase 3 – Analysis Selection &amp; Forces  (cont)</a:t>
            </a:r>
          </a:p>
        </p:txBody>
      </p:sp>
      <p:sp>
        <p:nvSpPr>
          <p:cNvPr id="32" name="TextBox 31">
            <a:extLst>
              <a:ext uri="{FF2B5EF4-FFF2-40B4-BE49-F238E27FC236}">
                <a16:creationId xmlns:a16="http://schemas.microsoft.com/office/drawing/2014/main" id="{573D0307-AF77-6A2F-8C08-EE2B8A3BD622}"/>
              </a:ext>
            </a:extLst>
          </p:cNvPr>
          <p:cNvSpPr txBox="1"/>
          <p:nvPr/>
        </p:nvSpPr>
        <p:spPr>
          <a:xfrm>
            <a:off x="1207569" y="1661835"/>
            <a:ext cx="4608947" cy="1508105"/>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anose="020F0502020204030204" pitchFamily="34" charset="0"/>
                <a:ea typeface="Calibri" panose="020F0502020204030204" pitchFamily="34" charset="0"/>
                <a:cs typeface="Calibri" panose="020F0502020204030204" pitchFamily="34" charset="0"/>
              </a:rPr>
              <a:t>STEP 6 · Compute Seismic Base Shear ELF</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Cs = SDS / (R/Ie)     [§12.8.1.1]</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err="1">
                <a:solidFill>
                  <a:srgbClr val="64748B"/>
                </a:solidFill>
                <a:latin typeface="Calibri" panose="020F0502020204030204" pitchFamily="34" charset="0"/>
                <a:ea typeface="Calibri" panose="020F0502020204030204" pitchFamily="34" charset="0"/>
                <a:cs typeface="Calibri" panose="020F0502020204030204" pitchFamily="34" charset="0"/>
              </a:rPr>
              <a:t>Cs,max</a:t>
            </a:r>
            <a:r>
              <a:rPr lang="en-US" sz="1300" dirty="0">
                <a:solidFill>
                  <a:srgbClr val="64748B"/>
                </a:solidFill>
                <a:latin typeface="Calibri" panose="020F0502020204030204" pitchFamily="34" charset="0"/>
                <a:ea typeface="Calibri" panose="020F0502020204030204" pitchFamily="34" charset="0"/>
                <a:cs typeface="Calibri" panose="020F0502020204030204" pitchFamily="34" charset="0"/>
              </a:rPr>
              <a:t> = SD1 / (T · R/Ie)  or  SD1 · TL / (T² · R/Ie)</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err="1">
                <a:solidFill>
                  <a:srgbClr val="64748B"/>
                </a:solidFill>
                <a:latin typeface="Calibri" panose="020F0502020204030204" pitchFamily="34" charset="0"/>
                <a:ea typeface="Calibri" panose="020F0502020204030204" pitchFamily="34" charset="0"/>
                <a:cs typeface="Calibri" panose="020F0502020204030204" pitchFamily="34" charset="0"/>
              </a:rPr>
              <a:t>Cs,min</a:t>
            </a:r>
            <a:r>
              <a:rPr lang="en-US" sz="1300" dirty="0">
                <a:solidFill>
                  <a:srgbClr val="64748B"/>
                </a:solidFill>
                <a:latin typeface="Calibri" panose="020F0502020204030204" pitchFamily="34" charset="0"/>
                <a:ea typeface="Calibri" panose="020F0502020204030204" pitchFamily="34" charset="0"/>
                <a:cs typeface="Calibri" panose="020F0502020204030204" pitchFamily="34" charset="0"/>
              </a:rPr>
              <a:t> = max(0.044·SDS·Ie, 0.01)  [or 0.5·S1/(R/Ie) if S1 ≥ 0.6g]</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b="1" dirty="0">
                <a:solidFill>
                  <a:srgbClr val="1A2744"/>
                </a:solidFill>
                <a:latin typeface="Calibri" panose="020F0502020204030204" pitchFamily="34" charset="0"/>
                <a:ea typeface="Calibri" panose="020F0502020204030204" pitchFamily="34" charset="0"/>
                <a:cs typeface="Calibri" panose="020F0502020204030204" pitchFamily="34" charset="0"/>
              </a:rPr>
              <a:t>V = Cs · W</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i="1" dirty="0">
                <a:solidFill>
                  <a:srgbClr val="B91C1C"/>
                </a:solidFill>
                <a:latin typeface="Calibri" panose="020F0502020204030204" pitchFamily="34" charset="0"/>
                <a:ea typeface="Calibri" panose="020F0502020204030204" pitchFamily="34" charset="0"/>
                <a:cs typeface="Calibri" panose="020F0502020204030204" pitchFamily="34" charset="0"/>
              </a:rPr>
              <a:t>Scale MRSA result if </a:t>
            </a:r>
            <a:r>
              <a:rPr lang="en-US" sz="1300" i="1" dirty="0" err="1">
                <a:solidFill>
                  <a:srgbClr val="B91C1C"/>
                </a:solidFill>
                <a:latin typeface="Calibri" panose="020F0502020204030204" pitchFamily="34" charset="0"/>
                <a:ea typeface="Calibri" panose="020F0502020204030204" pitchFamily="34" charset="0"/>
                <a:cs typeface="Calibri" panose="020F0502020204030204" pitchFamily="34" charset="0"/>
              </a:rPr>
              <a:t>Vmrsa</a:t>
            </a:r>
            <a:r>
              <a:rPr lang="en-US" sz="1300" i="1" dirty="0">
                <a:solidFill>
                  <a:srgbClr val="B91C1C"/>
                </a:solidFill>
                <a:latin typeface="Calibri" panose="020F0502020204030204" pitchFamily="34" charset="0"/>
                <a:ea typeface="Calibri" panose="020F0502020204030204" pitchFamily="34" charset="0"/>
                <a:cs typeface="Calibri" panose="020F0502020204030204" pitchFamily="34" charset="0"/>
              </a:rPr>
              <a:t> &lt; 0.85·VELF  (§12.9.1.4</a:t>
            </a:r>
            <a:r>
              <a:rPr lang="en-US" sz="1400" i="1" dirty="0">
                <a:solidFill>
                  <a:srgbClr val="B91C1C"/>
                </a:solidFill>
                <a:latin typeface="Calibri" pitchFamily="34" charset="0"/>
                <a:ea typeface="Calibri" pitchFamily="34" charset="-122"/>
                <a:cs typeface="Calibri" pitchFamily="34" charset="-120"/>
              </a:rPr>
              <a:t>)</a:t>
            </a:r>
            <a:endParaRPr lang="en-US" sz="1600" dirty="0"/>
          </a:p>
          <a:p>
            <a:endParaRPr lang="en-US" sz="1300" dirty="0"/>
          </a:p>
        </p:txBody>
      </p:sp>
      <p:sp>
        <p:nvSpPr>
          <p:cNvPr id="45" name="TextBox 44">
            <a:extLst>
              <a:ext uri="{FF2B5EF4-FFF2-40B4-BE49-F238E27FC236}">
                <a16:creationId xmlns:a16="http://schemas.microsoft.com/office/drawing/2014/main" id="{BCDA27EC-6F34-C26E-BBB4-2FD59816AADA}"/>
              </a:ext>
            </a:extLst>
          </p:cNvPr>
          <p:cNvSpPr txBox="1"/>
          <p:nvPr/>
        </p:nvSpPr>
        <p:spPr>
          <a:xfrm>
            <a:off x="3021692" y="1104925"/>
            <a:ext cx="526474" cy="338554"/>
          </a:xfrm>
          <a:prstGeom prst="rect">
            <a:avLst/>
          </a:prstGeom>
          <a:no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ELF</a:t>
            </a:r>
          </a:p>
        </p:txBody>
      </p:sp>
      <p:cxnSp>
        <p:nvCxnSpPr>
          <p:cNvPr id="2" name="Straight Arrow Connector 1">
            <a:extLst>
              <a:ext uri="{FF2B5EF4-FFF2-40B4-BE49-F238E27FC236}">
                <a16:creationId xmlns:a16="http://schemas.microsoft.com/office/drawing/2014/main" id="{AB914E55-AFDE-CA4F-4BC0-827B17279A34}"/>
              </a:ext>
            </a:extLst>
          </p:cNvPr>
          <p:cNvCxnSpPr>
            <a:cxnSpLocks/>
          </p:cNvCxnSpPr>
          <p:nvPr/>
        </p:nvCxnSpPr>
        <p:spPr>
          <a:xfrm>
            <a:off x="3284929" y="3169940"/>
            <a:ext cx="0" cy="545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58A5439-30CA-EBA6-271C-DEE9082BE93F}"/>
              </a:ext>
            </a:extLst>
          </p:cNvPr>
          <p:cNvSpPr txBox="1"/>
          <p:nvPr/>
        </p:nvSpPr>
        <p:spPr>
          <a:xfrm>
            <a:off x="1207569" y="3715888"/>
            <a:ext cx="4608947" cy="1292662"/>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anose="020F0502020204030204" pitchFamily="34" charset="0"/>
                <a:ea typeface="Calibri" panose="020F0502020204030204" pitchFamily="34" charset="0"/>
                <a:cs typeface="Calibri" panose="020F0502020204030204" pitchFamily="34" charset="0"/>
              </a:rPr>
              <a:t>STEP 7 · Distribute Forces Vertically &amp; Apply Torsion</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Fx</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 = </a:t>
            </a:r>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Cvx</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 · V     where  </a:t>
            </a:r>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Cvx</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 = </a:t>
            </a:r>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wxhx</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ᵏ / </a:t>
            </a:r>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Σwihi</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ᵏ</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a:solidFill>
                  <a:srgbClr val="64748B"/>
                </a:solidFill>
                <a:latin typeface="Calibri" panose="020F0502020204030204" pitchFamily="34" charset="0"/>
                <a:ea typeface="Calibri" panose="020F0502020204030204" pitchFamily="34" charset="0"/>
                <a:cs typeface="Calibri" panose="020F0502020204030204" pitchFamily="34" charset="0"/>
              </a:rPr>
              <a:t>k = 1 (T ≤ 0.5s) | k = 2 (T ≥ 2.5s) | interpolate between</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Accidental torsion:  </a:t>
            </a:r>
            <a:r>
              <a:rPr lang="en-US" sz="1300" dirty="0" err="1">
                <a:solidFill>
                  <a:srgbClr val="1E293B"/>
                </a:solidFill>
                <a:latin typeface="Calibri" panose="020F0502020204030204" pitchFamily="34" charset="0"/>
                <a:ea typeface="Calibri" panose="020F0502020204030204" pitchFamily="34" charset="0"/>
                <a:cs typeface="Calibri" panose="020F0502020204030204" pitchFamily="34" charset="0"/>
              </a:rPr>
              <a:t>Mta</a:t>
            </a:r>
            <a:r>
              <a:rPr lang="en-US" sz="1300" dirty="0">
                <a:solidFill>
                  <a:srgbClr val="1E293B"/>
                </a:solidFill>
                <a:latin typeface="Calibri" panose="020F0502020204030204" pitchFamily="34" charset="0"/>
                <a:ea typeface="Calibri" panose="020F0502020204030204" pitchFamily="34" charset="0"/>
                <a:cs typeface="Calibri" panose="020F0502020204030204" pitchFamily="34" charset="0"/>
              </a:rPr>
              <a:t> = Vx · 0.05 · B  (§12.8.4.2)</a:t>
            </a:r>
            <a:endParaRPr lang="en-US" sz="1300" dirty="0">
              <a:latin typeface="Calibri" panose="020F0502020204030204" pitchFamily="34" charset="0"/>
              <a:ea typeface="Calibri" panose="020F0502020204030204" pitchFamily="34" charset="0"/>
              <a:cs typeface="Calibri" panose="020F0502020204030204" pitchFamily="34" charset="0"/>
            </a:endParaRPr>
          </a:p>
          <a:p>
            <a:r>
              <a:rPr lang="en-US" sz="1300" i="1" dirty="0">
                <a:solidFill>
                  <a:srgbClr val="C47E0A"/>
                </a:solidFill>
                <a:latin typeface="Calibri" panose="020F0502020204030204" pitchFamily="34" charset="0"/>
                <a:ea typeface="Calibri" panose="020F0502020204030204" pitchFamily="34" charset="0"/>
                <a:cs typeface="Calibri" panose="020F0502020204030204" pitchFamily="34" charset="0"/>
              </a:rPr>
              <a:t>Amplify torsion if Type 1a/1b horizontal irregularity (§12.8.4.3)</a:t>
            </a:r>
            <a:endParaRPr lang="en-US" sz="1300" dirty="0">
              <a:latin typeface="Calibri" panose="020F0502020204030204" pitchFamily="34" charset="0"/>
              <a:ea typeface="Calibri" panose="020F0502020204030204" pitchFamily="34" charset="0"/>
              <a:cs typeface="Calibri" panose="020F0502020204030204" pitchFamily="34" charset="0"/>
            </a:endParaRPr>
          </a:p>
          <a:p>
            <a:endParaRPr lang="en-US" sz="1300" dirty="0"/>
          </a:p>
        </p:txBody>
      </p:sp>
    </p:spTree>
    <p:extLst>
      <p:ext uri="{BB962C8B-B14F-4D97-AF65-F5344CB8AC3E}">
        <p14:creationId xmlns:p14="http://schemas.microsoft.com/office/powerpoint/2010/main" val="3225998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48ED4-5827-F64A-4E6B-721B39B77DA5}"/>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1302A983-9112-EE53-738D-0A63409F4384}"/>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8AC4917C-832D-A4BA-1301-04C3927A3CF3}"/>
              </a:ext>
            </a:extLst>
          </p:cNvPr>
          <p:cNvSpPr/>
          <p:nvPr/>
        </p:nvSpPr>
        <p:spPr>
          <a:xfrm>
            <a:off x="315974" y="245491"/>
            <a:ext cx="7346883" cy="430887"/>
          </a:xfrm>
          <a:prstGeom prst="rect">
            <a:avLst/>
          </a:prstGeom>
        </p:spPr>
        <p:txBody>
          <a:bodyPr wrap="none">
            <a:spAutoFit/>
          </a:bodyPr>
          <a:lstStyle/>
          <a:p>
            <a:pPr defTabSz="914263"/>
            <a:r>
              <a:rPr lang="en-US" sz="2200" b="1" dirty="0">
                <a:solidFill>
                  <a:srgbClr val="006699"/>
                </a:solidFill>
                <a:latin typeface="Arial"/>
              </a:rPr>
              <a:t>Phases 4-5, Drift, P-delta, Diaphragms &amp; Foundations</a:t>
            </a:r>
          </a:p>
        </p:txBody>
      </p:sp>
      <p:sp>
        <p:nvSpPr>
          <p:cNvPr id="2" name="TextBox 1">
            <a:extLst>
              <a:ext uri="{FF2B5EF4-FFF2-40B4-BE49-F238E27FC236}">
                <a16:creationId xmlns:a16="http://schemas.microsoft.com/office/drawing/2014/main" id="{E7348EC2-EAB3-A422-5592-C9A8358A3F6B}"/>
              </a:ext>
            </a:extLst>
          </p:cNvPr>
          <p:cNvSpPr txBox="1"/>
          <p:nvPr/>
        </p:nvSpPr>
        <p:spPr>
          <a:xfrm>
            <a:off x="2196192" y="887369"/>
            <a:ext cx="2540908" cy="338554"/>
          </a:xfrm>
          <a:prstGeom prst="rect">
            <a:avLst/>
          </a:prstGeom>
          <a:no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ELF, MRSA, LRHA</a:t>
            </a:r>
          </a:p>
        </p:txBody>
      </p:sp>
      <p:sp>
        <p:nvSpPr>
          <p:cNvPr id="3" name="TextBox 2">
            <a:extLst>
              <a:ext uri="{FF2B5EF4-FFF2-40B4-BE49-F238E27FC236}">
                <a16:creationId xmlns:a16="http://schemas.microsoft.com/office/drawing/2014/main" id="{4B21D0AB-8228-BF66-55B7-7318DE8B4622}"/>
              </a:ext>
            </a:extLst>
          </p:cNvPr>
          <p:cNvSpPr txBox="1"/>
          <p:nvPr/>
        </p:nvSpPr>
        <p:spPr>
          <a:xfrm>
            <a:off x="1309169" y="1355455"/>
            <a:ext cx="4608947" cy="1169551"/>
          </a:xfrm>
          <a:prstGeom prst="rect">
            <a:avLst/>
          </a:prstGeom>
          <a:noFill/>
          <a:ln>
            <a:solidFill>
              <a:schemeClr val="tx2">
                <a:lumMod val="75000"/>
                <a:lumOff val="25000"/>
              </a:schemeClr>
            </a:solidFill>
          </a:ln>
        </p:spPr>
        <p:txBody>
          <a:bodyPr wrap="square" rtlCol="0">
            <a:spAutoFit/>
          </a:bodyPr>
          <a:lstStyle/>
          <a:p>
            <a:r>
              <a:rPr lang="en-US" sz="1600" b="1" dirty="0">
                <a:solidFill>
                  <a:srgbClr val="1A2744"/>
                </a:solidFill>
                <a:latin typeface="Calibri" pitchFamily="34" charset="0"/>
                <a:ea typeface="Calibri" pitchFamily="34" charset="-122"/>
                <a:cs typeface="Calibri" pitchFamily="34" charset="-120"/>
              </a:rPr>
              <a:t>STEP 8 · Compute Design Story Drift &amp; Stability</a:t>
            </a:r>
            <a:endParaRPr lang="en-US" sz="1600" dirty="0"/>
          </a:p>
          <a:p>
            <a:r>
              <a:rPr lang="en-US" sz="1400" dirty="0" err="1">
                <a:solidFill>
                  <a:srgbClr val="1A2744"/>
                </a:solidFill>
                <a:latin typeface="Calibri" pitchFamily="34" charset="0"/>
                <a:ea typeface="Calibri" pitchFamily="34" charset="-122"/>
                <a:cs typeface="Calibri" pitchFamily="34" charset="-120"/>
              </a:rPr>
              <a:t>δx</a:t>
            </a:r>
            <a:r>
              <a:rPr lang="en-US" sz="1400" dirty="0">
                <a:solidFill>
                  <a:srgbClr val="1A2744"/>
                </a:solidFill>
                <a:latin typeface="Calibri" pitchFamily="34" charset="0"/>
                <a:ea typeface="Calibri" pitchFamily="34" charset="-122"/>
                <a:cs typeface="Calibri" pitchFamily="34" charset="-120"/>
              </a:rPr>
              <a:t> = Cd · </a:t>
            </a:r>
            <a:r>
              <a:rPr lang="en-US" sz="1400" dirty="0" err="1">
                <a:solidFill>
                  <a:srgbClr val="1A2744"/>
                </a:solidFill>
                <a:latin typeface="Calibri" pitchFamily="34" charset="0"/>
                <a:ea typeface="Calibri" pitchFamily="34" charset="-122"/>
                <a:cs typeface="Calibri" pitchFamily="34" charset="-120"/>
              </a:rPr>
              <a:t>δxe</a:t>
            </a:r>
            <a:r>
              <a:rPr lang="en-US" sz="1400" dirty="0">
                <a:solidFill>
                  <a:srgbClr val="1A2744"/>
                </a:solidFill>
                <a:latin typeface="Calibri" pitchFamily="34" charset="0"/>
                <a:ea typeface="Calibri" pitchFamily="34" charset="-122"/>
                <a:cs typeface="Calibri" pitchFamily="34" charset="-120"/>
              </a:rPr>
              <a:t> / Ie     (amplified elastic displacement)</a:t>
            </a:r>
            <a:endParaRPr lang="en-US" sz="1600" dirty="0"/>
          </a:p>
          <a:p>
            <a:r>
              <a:rPr lang="en-US" sz="1400" dirty="0">
                <a:solidFill>
                  <a:srgbClr val="1A2744"/>
                </a:solidFill>
                <a:latin typeface="Calibri" pitchFamily="34" charset="0"/>
                <a:ea typeface="Calibri" pitchFamily="34" charset="-122"/>
                <a:cs typeface="Calibri" pitchFamily="34" charset="-120"/>
              </a:rPr>
              <a:t>Δ = </a:t>
            </a:r>
            <a:r>
              <a:rPr lang="en-US" sz="1400" dirty="0" err="1">
                <a:solidFill>
                  <a:srgbClr val="1A2744"/>
                </a:solidFill>
                <a:latin typeface="Calibri" pitchFamily="34" charset="0"/>
                <a:ea typeface="Calibri" pitchFamily="34" charset="-122"/>
                <a:cs typeface="Calibri" pitchFamily="34" charset="-120"/>
              </a:rPr>
              <a:t>δx</a:t>
            </a:r>
            <a:r>
              <a:rPr lang="en-US" sz="1400" dirty="0">
                <a:solidFill>
                  <a:srgbClr val="1A2744"/>
                </a:solidFill>
                <a:latin typeface="Calibri" pitchFamily="34" charset="0"/>
                <a:ea typeface="Calibri" pitchFamily="34" charset="-122"/>
                <a:cs typeface="Calibri" pitchFamily="34" charset="-120"/>
              </a:rPr>
              <a:t> − δx−1     (story drift)</a:t>
            </a:r>
            <a:endParaRPr lang="en-US" sz="1600" dirty="0"/>
          </a:p>
          <a:p>
            <a:r>
              <a:rPr lang="en-US" sz="1400" dirty="0">
                <a:solidFill>
                  <a:srgbClr val="1A2744"/>
                </a:solidFill>
                <a:latin typeface="Calibri" pitchFamily="34" charset="0"/>
                <a:ea typeface="Calibri" pitchFamily="34" charset="-122"/>
                <a:cs typeface="Calibri" pitchFamily="34" charset="-120"/>
              </a:rPr>
              <a:t>P-Delta stability coefficient: θ = </a:t>
            </a:r>
            <a:r>
              <a:rPr lang="en-US" sz="1400" dirty="0" err="1">
                <a:solidFill>
                  <a:srgbClr val="1A2744"/>
                </a:solidFill>
                <a:latin typeface="Calibri" pitchFamily="34" charset="0"/>
                <a:ea typeface="Calibri" pitchFamily="34" charset="-122"/>
                <a:cs typeface="Calibri" pitchFamily="34" charset="-120"/>
              </a:rPr>
              <a:t>PxΔ</a:t>
            </a:r>
            <a:r>
              <a:rPr lang="en-US" sz="1400" dirty="0">
                <a:solidFill>
                  <a:srgbClr val="1A2744"/>
                </a:solidFill>
                <a:latin typeface="Calibri" pitchFamily="34" charset="0"/>
                <a:ea typeface="Calibri" pitchFamily="34" charset="-122"/>
                <a:cs typeface="Calibri" pitchFamily="34" charset="-120"/>
              </a:rPr>
              <a:t> / (Vx · </a:t>
            </a:r>
            <a:r>
              <a:rPr lang="en-US" sz="1400" dirty="0" err="1">
                <a:solidFill>
                  <a:srgbClr val="1A2744"/>
                </a:solidFill>
                <a:latin typeface="Calibri" pitchFamily="34" charset="0"/>
                <a:ea typeface="Calibri" pitchFamily="34" charset="-122"/>
                <a:cs typeface="Calibri" pitchFamily="34" charset="-120"/>
              </a:rPr>
              <a:t>hsx</a:t>
            </a:r>
            <a:r>
              <a:rPr lang="en-US" sz="1400" dirty="0">
                <a:solidFill>
                  <a:srgbClr val="1A2744"/>
                </a:solidFill>
                <a:latin typeface="Calibri" pitchFamily="34" charset="0"/>
                <a:ea typeface="Calibri" pitchFamily="34" charset="-122"/>
                <a:cs typeface="Calibri" pitchFamily="34" charset="-120"/>
              </a:rPr>
              <a:t> · Cd)</a:t>
            </a:r>
            <a:endParaRPr lang="en-US" sz="1600" dirty="0"/>
          </a:p>
          <a:p>
            <a:r>
              <a:rPr lang="en-US" sz="1200" i="1" dirty="0">
                <a:solidFill>
                  <a:srgbClr val="2E4DA0"/>
                </a:solidFill>
                <a:latin typeface="Calibri" pitchFamily="34" charset="0"/>
                <a:ea typeface="Calibri" pitchFamily="34" charset="-122"/>
                <a:cs typeface="Calibri" pitchFamily="34" charset="-120"/>
              </a:rPr>
              <a:t>§12.8.6 · §12.8.7 · §12.12.1</a:t>
            </a:r>
            <a:endParaRPr lang="en-US" sz="1600" dirty="0"/>
          </a:p>
        </p:txBody>
      </p:sp>
      <p:sp>
        <p:nvSpPr>
          <p:cNvPr id="8" name="TextBox 7">
            <a:extLst>
              <a:ext uri="{FF2B5EF4-FFF2-40B4-BE49-F238E27FC236}">
                <a16:creationId xmlns:a16="http://schemas.microsoft.com/office/drawing/2014/main" id="{D4856417-9D25-7422-899C-32226AC4BEFD}"/>
              </a:ext>
            </a:extLst>
          </p:cNvPr>
          <p:cNvSpPr txBox="1"/>
          <p:nvPr/>
        </p:nvSpPr>
        <p:spPr>
          <a:xfrm>
            <a:off x="2034513" y="2874563"/>
            <a:ext cx="2500832" cy="492443"/>
          </a:xfrm>
          <a:prstGeom prst="rect">
            <a:avLst/>
          </a:prstGeom>
          <a:noFill/>
          <a:ln>
            <a:solidFill>
              <a:schemeClr val="tx2">
                <a:lumMod val="75000"/>
                <a:lumOff val="25000"/>
              </a:schemeClr>
            </a:solidFill>
          </a:ln>
        </p:spPr>
        <p:txBody>
          <a:bodyPr wrap="square" rtlCol="0">
            <a:spAutoFit/>
          </a:bodyPr>
          <a:lstStyle/>
          <a:p>
            <a:pPr algn="ctr"/>
            <a:r>
              <a:rPr lang="en-US" sz="1300" b="1" dirty="0">
                <a:solidFill>
                  <a:srgbClr val="C47E0A"/>
                </a:solidFill>
                <a:latin typeface="Calibri" pitchFamily="34" charset="0"/>
                <a:ea typeface="Calibri" pitchFamily="34" charset="-122"/>
                <a:cs typeface="Calibri" pitchFamily="34" charset="-120"/>
              </a:rPr>
              <a:t>Δ ≤ </a:t>
            </a:r>
            <a:r>
              <a:rPr lang="en-US" sz="1300" b="1" dirty="0" err="1">
                <a:solidFill>
                  <a:srgbClr val="C47E0A"/>
                </a:solidFill>
                <a:latin typeface="Calibri" pitchFamily="34" charset="0"/>
                <a:ea typeface="Calibri" pitchFamily="34" charset="-122"/>
                <a:cs typeface="Calibri" pitchFamily="34" charset="-120"/>
              </a:rPr>
              <a:t>Δa</a:t>
            </a:r>
            <a:r>
              <a:rPr lang="en-US" sz="1300" b="1" dirty="0">
                <a:solidFill>
                  <a:srgbClr val="C47E0A"/>
                </a:solidFill>
                <a:latin typeface="Calibri" pitchFamily="34" charset="0"/>
                <a:ea typeface="Calibri" pitchFamily="34" charset="-122"/>
                <a:cs typeface="Calibri" pitchFamily="34" charset="-120"/>
              </a:rPr>
              <a:t>  and  θ ≤ 0.10?</a:t>
            </a:r>
            <a:endParaRPr lang="en-US" sz="1300" dirty="0"/>
          </a:p>
          <a:p>
            <a:pPr algn="ctr"/>
            <a:r>
              <a:rPr lang="en-US" sz="1300" i="1" dirty="0">
                <a:solidFill>
                  <a:srgbClr val="C47E0A"/>
                </a:solidFill>
                <a:latin typeface="Calibri" pitchFamily="34" charset="0"/>
                <a:ea typeface="Calibri" pitchFamily="34" charset="-122"/>
                <a:cs typeface="Calibri" pitchFamily="34" charset="-120"/>
              </a:rPr>
              <a:t>§12.12.1 · §12.8.7</a:t>
            </a:r>
            <a:endParaRPr lang="en-US" sz="1300" dirty="0"/>
          </a:p>
        </p:txBody>
      </p:sp>
      <p:sp>
        <p:nvSpPr>
          <p:cNvPr id="9" name="TextBox 8">
            <a:extLst>
              <a:ext uri="{FF2B5EF4-FFF2-40B4-BE49-F238E27FC236}">
                <a16:creationId xmlns:a16="http://schemas.microsoft.com/office/drawing/2014/main" id="{D1E2A31A-338A-DA52-42FA-0C9380D874F9}"/>
              </a:ext>
            </a:extLst>
          </p:cNvPr>
          <p:cNvSpPr txBox="1"/>
          <p:nvPr/>
        </p:nvSpPr>
        <p:spPr>
          <a:xfrm>
            <a:off x="1162172" y="3716563"/>
            <a:ext cx="4608947" cy="1092607"/>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9 · Diaphragm Forces, Collectors &amp; Connections</a:t>
            </a:r>
            <a:endParaRPr lang="en-US" sz="1300" dirty="0"/>
          </a:p>
          <a:p>
            <a:r>
              <a:rPr lang="en-US" sz="1300" dirty="0" err="1">
                <a:solidFill>
                  <a:srgbClr val="1A2744"/>
                </a:solidFill>
                <a:latin typeface="Calibri" pitchFamily="34" charset="0"/>
                <a:ea typeface="Calibri" pitchFamily="34" charset="-122"/>
                <a:cs typeface="Calibri" pitchFamily="34" charset="-120"/>
              </a:rPr>
              <a:t>Fpx</a:t>
            </a:r>
            <a:r>
              <a:rPr lang="en-US" sz="1300" dirty="0">
                <a:solidFill>
                  <a:srgbClr val="1A2744"/>
                </a:solidFill>
                <a:latin typeface="Calibri" pitchFamily="34" charset="0"/>
                <a:ea typeface="Calibri" pitchFamily="34" charset="-122"/>
                <a:cs typeface="Calibri" pitchFamily="34" charset="-120"/>
              </a:rPr>
              <a:t> = (</a:t>
            </a:r>
            <a:r>
              <a:rPr lang="en-US" sz="1300" dirty="0" err="1">
                <a:solidFill>
                  <a:srgbClr val="1A2744"/>
                </a:solidFill>
                <a:latin typeface="Calibri" pitchFamily="34" charset="0"/>
                <a:ea typeface="Calibri" pitchFamily="34" charset="-122"/>
                <a:cs typeface="Calibri" pitchFamily="34" charset="-120"/>
              </a:rPr>
              <a:t>ΣFi</a:t>
            </a:r>
            <a:r>
              <a:rPr lang="en-US" sz="1300" dirty="0">
                <a:solidFill>
                  <a:srgbClr val="1A2744"/>
                </a:solidFill>
                <a:latin typeface="Calibri" pitchFamily="34" charset="0"/>
                <a:ea typeface="Calibri" pitchFamily="34" charset="-122"/>
                <a:cs typeface="Calibri" pitchFamily="34" charset="-120"/>
              </a:rPr>
              <a:t> / </a:t>
            </a:r>
            <a:r>
              <a:rPr lang="en-US" sz="1300" dirty="0" err="1">
                <a:solidFill>
                  <a:srgbClr val="1A2744"/>
                </a:solidFill>
                <a:latin typeface="Calibri" pitchFamily="34" charset="0"/>
                <a:ea typeface="Calibri" pitchFamily="34" charset="-122"/>
                <a:cs typeface="Calibri" pitchFamily="34" charset="-120"/>
              </a:rPr>
              <a:t>Σwi</a:t>
            </a:r>
            <a:r>
              <a:rPr lang="en-US" sz="1300" dirty="0">
                <a:solidFill>
                  <a:srgbClr val="1A2744"/>
                </a:solidFill>
                <a:latin typeface="Calibri" pitchFamily="34" charset="0"/>
                <a:ea typeface="Calibri" pitchFamily="34" charset="-122"/>
                <a:cs typeface="Calibri" pitchFamily="34" charset="-120"/>
              </a:rPr>
              <a:t>) · </a:t>
            </a:r>
            <a:r>
              <a:rPr lang="en-US" sz="1300" dirty="0" err="1">
                <a:solidFill>
                  <a:srgbClr val="1A2744"/>
                </a:solidFill>
                <a:latin typeface="Calibri" pitchFamily="34" charset="0"/>
                <a:ea typeface="Calibri" pitchFamily="34" charset="-122"/>
                <a:cs typeface="Calibri" pitchFamily="34" charset="-120"/>
              </a:rPr>
              <a:t>wpx</a:t>
            </a:r>
            <a:r>
              <a:rPr lang="en-US" sz="1300" dirty="0">
                <a:solidFill>
                  <a:srgbClr val="1A2744"/>
                </a:solidFill>
                <a:latin typeface="Calibri" pitchFamily="34" charset="0"/>
                <a:ea typeface="Calibri" pitchFamily="34" charset="-122"/>
                <a:cs typeface="Calibri" pitchFamily="34" charset="-120"/>
              </a:rPr>
              <a:t>  ≥  0.2·SDS·Ie·wpx</a:t>
            </a:r>
            <a:endParaRPr lang="en-US" sz="1300" dirty="0"/>
          </a:p>
          <a:p>
            <a:r>
              <a:rPr lang="en-US" sz="1300" dirty="0">
                <a:solidFill>
                  <a:srgbClr val="1A2744"/>
                </a:solidFill>
                <a:latin typeface="Calibri" pitchFamily="34" charset="0"/>
                <a:ea typeface="Calibri" pitchFamily="34" charset="-122"/>
                <a:cs typeface="Calibri" pitchFamily="34" charset="-120"/>
              </a:rPr>
              <a:t>Collector (drag strut) elements: design for Ω₀ seismic forces.</a:t>
            </a:r>
            <a:endParaRPr lang="en-US" sz="1300" dirty="0"/>
          </a:p>
          <a:p>
            <a:r>
              <a:rPr lang="en-US" sz="1300" dirty="0">
                <a:solidFill>
                  <a:srgbClr val="1A2744"/>
                </a:solidFill>
                <a:latin typeface="Calibri" pitchFamily="34" charset="0"/>
                <a:ea typeface="Calibri" pitchFamily="34" charset="-122"/>
                <a:cs typeface="Calibri" pitchFamily="34" charset="-120"/>
              </a:rPr>
              <a:t>Verify diaphragm shear transfer to vertical SFRS elements.</a:t>
            </a:r>
            <a:endParaRPr lang="en-US" sz="1300" dirty="0"/>
          </a:p>
          <a:p>
            <a:r>
              <a:rPr lang="en-US" sz="1300" i="1" dirty="0">
                <a:solidFill>
                  <a:srgbClr val="2E4DA0"/>
                </a:solidFill>
                <a:latin typeface="Calibri" pitchFamily="34" charset="0"/>
                <a:ea typeface="Calibri" pitchFamily="34" charset="-122"/>
                <a:cs typeface="Calibri" pitchFamily="34" charset="-120"/>
              </a:rPr>
              <a:t>§12.10 · §12.10.2 Collector overstrength</a:t>
            </a:r>
            <a:endParaRPr lang="en-US" sz="1300" dirty="0"/>
          </a:p>
        </p:txBody>
      </p:sp>
      <p:sp>
        <p:nvSpPr>
          <p:cNvPr id="10" name="TextBox 9">
            <a:extLst>
              <a:ext uri="{FF2B5EF4-FFF2-40B4-BE49-F238E27FC236}">
                <a16:creationId xmlns:a16="http://schemas.microsoft.com/office/drawing/2014/main" id="{B3CA1290-5F8B-9352-E595-2B7321C5AD58}"/>
              </a:ext>
            </a:extLst>
          </p:cNvPr>
          <p:cNvSpPr txBox="1"/>
          <p:nvPr/>
        </p:nvSpPr>
        <p:spPr>
          <a:xfrm>
            <a:off x="1221884" y="5158727"/>
            <a:ext cx="4608947" cy="1092607"/>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10 · Foundation Design &amp; Soil–Structure Interaction</a:t>
            </a:r>
            <a:endParaRPr lang="en-US" sz="1300" dirty="0"/>
          </a:p>
          <a:p>
            <a:r>
              <a:rPr lang="en-US" sz="1300" dirty="0">
                <a:solidFill>
                  <a:srgbClr val="1A2744"/>
                </a:solidFill>
                <a:latin typeface="Calibri" pitchFamily="34" charset="0"/>
                <a:ea typeface="Calibri" pitchFamily="34" charset="-122"/>
                <a:cs typeface="Calibri" pitchFamily="34" charset="-120"/>
              </a:rPr>
              <a:t>Transfer amplified seismic demands to foundation per §12.13.</a:t>
            </a:r>
            <a:endParaRPr lang="en-US" sz="1300" dirty="0"/>
          </a:p>
          <a:p>
            <a:r>
              <a:rPr lang="en-US" sz="1300" dirty="0">
                <a:solidFill>
                  <a:srgbClr val="1A2744"/>
                </a:solidFill>
                <a:latin typeface="Calibri" pitchFamily="34" charset="0"/>
                <a:ea typeface="Calibri" pitchFamily="34" charset="-122"/>
                <a:cs typeface="Calibri" pitchFamily="34" charset="-120"/>
              </a:rPr>
              <a:t>SSI reduction optional per §12.13.3 (can reduce base shear).</a:t>
            </a:r>
            <a:endParaRPr lang="en-US" sz="1300" dirty="0"/>
          </a:p>
          <a:p>
            <a:r>
              <a:rPr lang="en-US" sz="1300" dirty="0">
                <a:solidFill>
                  <a:srgbClr val="1A2744"/>
                </a:solidFill>
                <a:latin typeface="Calibri" pitchFamily="34" charset="0"/>
                <a:ea typeface="Calibri" pitchFamily="34" charset="-122"/>
                <a:cs typeface="Calibri" pitchFamily="34" charset="-120"/>
              </a:rPr>
              <a:t>Pile/pier detailing varies by SDC per §12.13.5.</a:t>
            </a:r>
            <a:endParaRPr lang="en-US" sz="1300" dirty="0"/>
          </a:p>
          <a:p>
            <a:r>
              <a:rPr lang="en-US" sz="1300" i="1" dirty="0">
                <a:solidFill>
                  <a:srgbClr val="2E4DA0"/>
                </a:solidFill>
                <a:latin typeface="Calibri" pitchFamily="34" charset="0"/>
                <a:ea typeface="Calibri" pitchFamily="34" charset="-122"/>
                <a:cs typeface="Calibri" pitchFamily="34" charset="-120"/>
              </a:rPr>
              <a:t>§12.13 · Foundation detailing by SDC</a:t>
            </a:r>
            <a:endParaRPr lang="en-US" sz="1300" dirty="0"/>
          </a:p>
        </p:txBody>
      </p:sp>
      <p:cxnSp>
        <p:nvCxnSpPr>
          <p:cNvPr id="12" name="Straight Arrow Connector 11">
            <a:extLst>
              <a:ext uri="{FF2B5EF4-FFF2-40B4-BE49-F238E27FC236}">
                <a16:creationId xmlns:a16="http://schemas.microsoft.com/office/drawing/2014/main" id="{760B7941-04BE-F5C1-BF2B-139693978857}"/>
              </a:ext>
            </a:extLst>
          </p:cNvPr>
          <p:cNvCxnSpPr/>
          <p:nvPr/>
        </p:nvCxnSpPr>
        <p:spPr>
          <a:xfrm>
            <a:off x="3284929" y="2525006"/>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A55A9F24-E15F-C807-918C-167A8C0294C5}"/>
              </a:ext>
            </a:extLst>
          </p:cNvPr>
          <p:cNvCxnSpPr/>
          <p:nvPr/>
        </p:nvCxnSpPr>
        <p:spPr>
          <a:xfrm>
            <a:off x="3267858" y="3367006"/>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F2BEE46-C94E-939E-83A7-B83F8265532E}"/>
              </a:ext>
            </a:extLst>
          </p:cNvPr>
          <p:cNvCxnSpPr/>
          <p:nvPr/>
        </p:nvCxnSpPr>
        <p:spPr>
          <a:xfrm>
            <a:off x="3267858" y="4807815"/>
            <a:ext cx="0" cy="3509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931754AA-E795-19AF-C0A1-AE97A322BEE4}"/>
              </a:ext>
            </a:extLst>
          </p:cNvPr>
          <p:cNvSpPr txBox="1"/>
          <p:nvPr/>
        </p:nvSpPr>
        <p:spPr>
          <a:xfrm>
            <a:off x="3284929" y="3391743"/>
            <a:ext cx="831551"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Yes</a:t>
            </a:r>
          </a:p>
        </p:txBody>
      </p:sp>
      <p:sp>
        <p:nvSpPr>
          <p:cNvPr id="17" name="TextBox 16">
            <a:extLst>
              <a:ext uri="{FF2B5EF4-FFF2-40B4-BE49-F238E27FC236}">
                <a16:creationId xmlns:a16="http://schemas.microsoft.com/office/drawing/2014/main" id="{C158A19D-4760-868F-C637-081D147DEA9A}"/>
              </a:ext>
            </a:extLst>
          </p:cNvPr>
          <p:cNvSpPr txBox="1"/>
          <p:nvPr/>
        </p:nvSpPr>
        <p:spPr>
          <a:xfrm>
            <a:off x="4737100" y="2937006"/>
            <a:ext cx="1536699" cy="300082"/>
          </a:xfrm>
          <a:prstGeom prst="rect">
            <a:avLst/>
          </a:prstGeom>
          <a:noFill/>
        </p:spPr>
        <p:txBody>
          <a:bodyPr wrap="square" rtlCol="0">
            <a:spAutoFit/>
          </a:bodyPr>
          <a:lstStyle/>
          <a:p>
            <a:pPr algn="ctr"/>
            <a:r>
              <a:rPr lang="en-US" sz="1350" dirty="0">
                <a:latin typeface="Calibri" panose="020F0502020204030204" pitchFamily="34" charset="0"/>
                <a:ea typeface="Calibri" panose="020F0502020204030204" pitchFamily="34" charset="0"/>
                <a:cs typeface="Calibri" panose="020F0502020204030204" pitchFamily="34" charset="0"/>
              </a:rPr>
              <a:t>No -&gt; redesign</a:t>
            </a:r>
          </a:p>
        </p:txBody>
      </p:sp>
      <p:cxnSp>
        <p:nvCxnSpPr>
          <p:cNvPr id="19" name="Straight Arrow Connector 18">
            <a:extLst>
              <a:ext uri="{FF2B5EF4-FFF2-40B4-BE49-F238E27FC236}">
                <a16:creationId xmlns:a16="http://schemas.microsoft.com/office/drawing/2014/main" id="{745B43A2-E9FE-C771-B931-824C6A3C9148}"/>
              </a:ext>
            </a:extLst>
          </p:cNvPr>
          <p:cNvCxnSpPr>
            <a:stCxn id="8" idx="3"/>
          </p:cNvCxnSpPr>
          <p:nvPr/>
        </p:nvCxnSpPr>
        <p:spPr>
          <a:xfrm flipV="1">
            <a:off x="4535345" y="3120784"/>
            <a:ext cx="354155"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25D08642-84B2-4155-AB28-CE94C8FCC023}"/>
              </a:ext>
            </a:extLst>
          </p:cNvPr>
          <p:cNvSpPr txBox="1"/>
          <p:nvPr/>
        </p:nvSpPr>
        <p:spPr>
          <a:xfrm>
            <a:off x="6632084" y="5158727"/>
            <a:ext cx="4608947" cy="1092607"/>
          </a:xfrm>
          <a:prstGeom prst="rect">
            <a:avLst/>
          </a:prstGeom>
          <a:noFill/>
          <a:ln>
            <a:solidFill>
              <a:schemeClr val="tx2">
                <a:lumMod val="75000"/>
                <a:lumOff val="25000"/>
              </a:schemeClr>
            </a:solidFill>
          </a:ln>
        </p:spPr>
        <p:txBody>
          <a:bodyPr wrap="square" rtlCol="0">
            <a:spAutoFit/>
          </a:bodyPr>
          <a:lstStyle/>
          <a:p>
            <a:r>
              <a:rPr lang="en-US" sz="1300" b="1" dirty="0">
                <a:solidFill>
                  <a:srgbClr val="1A2744"/>
                </a:solidFill>
                <a:latin typeface="Calibri" pitchFamily="34" charset="0"/>
                <a:ea typeface="Calibri" pitchFamily="34" charset="-122"/>
                <a:cs typeface="Calibri" pitchFamily="34" charset="-120"/>
              </a:rPr>
              <a:t>STEP 11 · Nonstructural Component Anchorage (§13)</a:t>
            </a:r>
            <a:endParaRPr lang="en-US" sz="1300" dirty="0"/>
          </a:p>
          <a:p>
            <a:r>
              <a:rPr lang="en-US" sz="1300" dirty="0" err="1">
                <a:solidFill>
                  <a:srgbClr val="1E293B"/>
                </a:solidFill>
                <a:latin typeface="Calibri" pitchFamily="34" charset="0"/>
                <a:ea typeface="Calibri" pitchFamily="34" charset="-122"/>
                <a:cs typeface="Calibri" pitchFamily="34" charset="-120"/>
              </a:rPr>
              <a:t>Fp</a:t>
            </a:r>
            <a:r>
              <a:rPr lang="en-US" sz="1300" dirty="0">
                <a:solidFill>
                  <a:srgbClr val="1E293B"/>
                </a:solidFill>
                <a:latin typeface="Calibri" pitchFamily="34" charset="0"/>
                <a:ea typeface="Calibri" pitchFamily="34" charset="-122"/>
                <a:cs typeface="Calibri" pitchFamily="34" charset="-120"/>
              </a:rPr>
              <a:t> = 0.4·SDS·Ip·Wp · (1 + 2z/h) · (1 + 2/Rp)</a:t>
            </a:r>
            <a:endParaRPr lang="en-US" sz="1300" dirty="0"/>
          </a:p>
          <a:p>
            <a:r>
              <a:rPr lang="en-US" sz="1300" dirty="0">
                <a:solidFill>
                  <a:srgbClr val="64748B"/>
                </a:solidFill>
                <a:latin typeface="Calibri" pitchFamily="34" charset="0"/>
                <a:ea typeface="Calibri" pitchFamily="34" charset="-122"/>
                <a:cs typeface="Calibri" pitchFamily="34" charset="-120"/>
              </a:rPr>
              <a:t>Check mechanical, electrical, plumbing, cladding, equipment.</a:t>
            </a:r>
            <a:endParaRPr lang="en-US" sz="1300" dirty="0"/>
          </a:p>
          <a:p>
            <a:r>
              <a:rPr lang="en-US" sz="1300" dirty="0">
                <a:solidFill>
                  <a:srgbClr val="64748B"/>
                </a:solidFill>
                <a:latin typeface="Calibri" pitchFamily="34" charset="0"/>
                <a:ea typeface="Calibri" pitchFamily="34" charset="-122"/>
                <a:cs typeface="Calibri" pitchFamily="34" charset="-120"/>
              </a:rPr>
              <a:t>Triggered for SDC C–F. Use Tables 13.5-1 &amp; 13.6-1.</a:t>
            </a:r>
            <a:endParaRPr lang="en-US" sz="1300" dirty="0"/>
          </a:p>
          <a:p>
            <a:endParaRPr lang="en-US" sz="1300" dirty="0"/>
          </a:p>
        </p:txBody>
      </p:sp>
      <p:cxnSp>
        <p:nvCxnSpPr>
          <p:cNvPr id="21" name="Straight Arrow Connector 20">
            <a:extLst>
              <a:ext uri="{FF2B5EF4-FFF2-40B4-BE49-F238E27FC236}">
                <a16:creationId xmlns:a16="http://schemas.microsoft.com/office/drawing/2014/main" id="{0E1EE0A6-0564-12DD-FC49-19461F517138}"/>
              </a:ext>
            </a:extLst>
          </p:cNvPr>
          <p:cNvCxnSpPr>
            <a:cxnSpLocks/>
            <a:endCxn id="20" idx="1"/>
          </p:cNvCxnSpPr>
          <p:nvPr/>
        </p:nvCxnSpPr>
        <p:spPr>
          <a:xfrm>
            <a:off x="5830831" y="5703618"/>
            <a:ext cx="801253" cy="1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2827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DFD5-DC78-8C61-2C10-1C8E8C0D0E83}"/>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511FC48C-DD39-073F-9113-5C7C04D7CBDF}"/>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1956AC9A-A1A3-5372-5A10-07FB1B3D9337}"/>
              </a:ext>
            </a:extLst>
          </p:cNvPr>
          <p:cNvSpPr/>
          <p:nvPr/>
        </p:nvSpPr>
        <p:spPr>
          <a:xfrm>
            <a:off x="315974" y="245491"/>
            <a:ext cx="8212505" cy="430887"/>
          </a:xfrm>
          <a:prstGeom prst="rect">
            <a:avLst/>
          </a:prstGeom>
        </p:spPr>
        <p:txBody>
          <a:bodyPr wrap="none">
            <a:spAutoFit/>
          </a:bodyPr>
          <a:lstStyle/>
          <a:p>
            <a:pPr defTabSz="914263"/>
            <a:r>
              <a:rPr lang="en-US" sz="2200" b="1" dirty="0">
                <a:solidFill>
                  <a:srgbClr val="006699"/>
                </a:solidFill>
                <a:latin typeface="Arial"/>
              </a:rPr>
              <a:t>Phases 4-5, Drift, P-delta, Diaphragms &amp; Foundations (cont)</a:t>
            </a:r>
          </a:p>
        </p:txBody>
      </p:sp>
      <p:sp>
        <p:nvSpPr>
          <p:cNvPr id="2" name="TextBox 1">
            <a:extLst>
              <a:ext uri="{FF2B5EF4-FFF2-40B4-BE49-F238E27FC236}">
                <a16:creationId xmlns:a16="http://schemas.microsoft.com/office/drawing/2014/main" id="{CBA41F68-9846-D591-7087-3E02B50A46BA}"/>
              </a:ext>
            </a:extLst>
          </p:cNvPr>
          <p:cNvSpPr txBox="1"/>
          <p:nvPr/>
        </p:nvSpPr>
        <p:spPr>
          <a:xfrm>
            <a:off x="2069192" y="891818"/>
            <a:ext cx="2540908" cy="338554"/>
          </a:xfrm>
          <a:prstGeom prst="rect">
            <a:avLst/>
          </a:prstGeom>
          <a:no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ELF, MRSA, LRHA</a:t>
            </a:r>
          </a:p>
        </p:txBody>
      </p:sp>
      <p:sp>
        <p:nvSpPr>
          <p:cNvPr id="3" name="TextBox 2">
            <a:extLst>
              <a:ext uri="{FF2B5EF4-FFF2-40B4-BE49-F238E27FC236}">
                <a16:creationId xmlns:a16="http://schemas.microsoft.com/office/drawing/2014/main" id="{91A599B1-A655-7FED-6B0D-2872EE8AE98A}"/>
              </a:ext>
            </a:extLst>
          </p:cNvPr>
          <p:cNvSpPr txBox="1"/>
          <p:nvPr/>
        </p:nvSpPr>
        <p:spPr>
          <a:xfrm>
            <a:off x="864669" y="1445812"/>
            <a:ext cx="4608947" cy="4172937"/>
          </a:xfrm>
          <a:prstGeom prst="rect">
            <a:avLst/>
          </a:prstGeom>
          <a:noFill/>
          <a:ln>
            <a:solidFill>
              <a:schemeClr val="tx2">
                <a:lumMod val="75000"/>
                <a:lumOff val="25000"/>
              </a:schemeClr>
            </a:solidFill>
          </a:ln>
        </p:spPr>
        <p:txBody>
          <a:bodyPr wrap="square" rtlCol="0">
            <a:spAutoFit/>
          </a:bodyPr>
          <a:lstStyle/>
          <a:p>
            <a:pPr>
              <a:spcBef>
                <a:spcPts val="200"/>
              </a:spcBef>
              <a:spcAft>
                <a:spcPts val="200"/>
              </a:spcAft>
            </a:pPr>
            <a:r>
              <a:rPr lang="en-US" sz="1300" b="1" dirty="0">
                <a:solidFill>
                  <a:srgbClr val="1A6B3A"/>
                </a:solidFill>
                <a:latin typeface="Calibri" pitchFamily="34" charset="0"/>
                <a:ea typeface="Calibri" pitchFamily="34" charset="-122"/>
                <a:cs typeface="Calibri" pitchFamily="34" charset="-120"/>
              </a:rPr>
              <a:t>FINAL COMPLIANCE CHECKLIST (All Steps Complete?)</a:t>
            </a:r>
            <a:endParaRPr lang="en-US" sz="1300" dirty="0"/>
          </a:p>
          <a:p>
            <a:pPr>
              <a:lnSpc>
                <a:spcPct val="150000"/>
              </a:lnSpc>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 RC &amp; SDC assigned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SFRS selected from Table 12.2-1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Irregularities assessed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Analysis procedure confirmed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V &amp; </a:t>
            </a:r>
            <a:r>
              <a:rPr lang="en-US" sz="1300" dirty="0" err="1">
                <a:solidFill>
                  <a:srgbClr val="1E293B"/>
                </a:solidFill>
                <a:latin typeface="Calibri" pitchFamily="34" charset="0"/>
                <a:ea typeface="Calibri" pitchFamily="34" charset="-122"/>
                <a:cs typeface="Calibri" pitchFamily="34" charset="-120"/>
              </a:rPr>
              <a:t>Fx</a:t>
            </a:r>
            <a:r>
              <a:rPr lang="en-US" sz="1300" dirty="0">
                <a:solidFill>
                  <a:srgbClr val="1E293B"/>
                </a:solidFill>
                <a:latin typeface="Calibri" pitchFamily="34" charset="0"/>
                <a:ea typeface="Calibri" pitchFamily="34" charset="-122"/>
                <a:cs typeface="Calibri" pitchFamily="34" charset="-120"/>
              </a:rPr>
              <a:t> computed</a:t>
            </a:r>
            <a:endParaRPr lang="en-US" sz="1300" dirty="0"/>
          </a:p>
          <a:p>
            <a:pPr>
              <a:lnSpc>
                <a:spcPct val="150000"/>
              </a:lnSpc>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 Drift Δ ≤ </a:t>
            </a:r>
            <a:r>
              <a:rPr lang="en-US" sz="1300" dirty="0" err="1">
                <a:solidFill>
                  <a:srgbClr val="1E293B"/>
                </a:solidFill>
                <a:latin typeface="Calibri" pitchFamily="34" charset="0"/>
                <a:ea typeface="Calibri" pitchFamily="34" charset="-122"/>
                <a:cs typeface="Calibri" pitchFamily="34" charset="-120"/>
              </a:rPr>
              <a:t>Δa</a:t>
            </a:r>
            <a:r>
              <a:rPr lang="en-US" sz="1300" dirty="0">
                <a:solidFill>
                  <a:srgbClr val="1E293B"/>
                </a:solidFill>
                <a:latin typeface="Calibri" pitchFamily="34" charset="0"/>
                <a:ea typeface="Calibri" pitchFamily="34" charset="-122"/>
                <a:cs typeface="Calibri" pitchFamily="34" charset="-120"/>
              </a:rPr>
              <a:t>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P-delta θ ≤ 0.10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Diaphragm </a:t>
            </a:r>
            <a:r>
              <a:rPr lang="en-US" sz="1300" dirty="0" err="1">
                <a:solidFill>
                  <a:srgbClr val="1E293B"/>
                </a:solidFill>
                <a:latin typeface="Calibri" pitchFamily="34" charset="0"/>
                <a:ea typeface="Calibri" pitchFamily="34" charset="-122"/>
                <a:cs typeface="Calibri" pitchFamily="34" charset="-120"/>
              </a:rPr>
              <a:t>Fpx</a:t>
            </a:r>
            <a:r>
              <a:rPr lang="en-US" sz="1300" dirty="0">
                <a:solidFill>
                  <a:srgbClr val="1E293B"/>
                </a:solidFill>
                <a:latin typeface="Calibri" pitchFamily="34" charset="0"/>
                <a:ea typeface="Calibri" pitchFamily="34" charset="-122"/>
                <a:cs typeface="Calibri" pitchFamily="34" charset="-120"/>
              </a:rPr>
              <a:t> checked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Collectors: Ω₀ forces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Foundation demands transferred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 Nonstructural anchors (§13)</a:t>
            </a:r>
            <a:endParaRPr lang="en-US" sz="1300" dirty="0"/>
          </a:p>
          <a:p>
            <a:endParaRPr lang="en-US" sz="1600" dirty="0"/>
          </a:p>
        </p:txBody>
      </p:sp>
      <p:sp>
        <p:nvSpPr>
          <p:cNvPr id="4" name="TextBox 3">
            <a:extLst>
              <a:ext uri="{FF2B5EF4-FFF2-40B4-BE49-F238E27FC236}">
                <a16:creationId xmlns:a16="http://schemas.microsoft.com/office/drawing/2014/main" id="{D7B3B6B8-F8B2-7E6D-D902-E4FA68C0C46F}"/>
              </a:ext>
            </a:extLst>
          </p:cNvPr>
          <p:cNvSpPr txBox="1"/>
          <p:nvPr/>
        </p:nvSpPr>
        <p:spPr>
          <a:xfrm>
            <a:off x="6224005" y="3494200"/>
            <a:ext cx="4608947" cy="1708160"/>
          </a:xfrm>
          <a:prstGeom prst="rect">
            <a:avLst/>
          </a:prstGeom>
          <a:noFill/>
          <a:ln>
            <a:solidFill>
              <a:schemeClr val="tx2">
                <a:lumMod val="75000"/>
                <a:lumOff val="25000"/>
              </a:schemeClr>
            </a:solidFill>
          </a:ln>
        </p:spPr>
        <p:txBody>
          <a:bodyPr wrap="square" rtlCol="0">
            <a:spAutoFit/>
          </a:bodyPr>
          <a:lstStyle/>
          <a:p>
            <a:pPr>
              <a:spcBef>
                <a:spcPts val="600"/>
              </a:spcBef>
              <a:spcAft>
                <a:spcPts val="600"/>
              </a:spcAft>
            </a:pPr>
            <a:r>
              <a:rPr lang="en-US" sz="1300" b="1" dirty="0">
                <a:solidFill>
                  <a:srgbClr val="0F766E"/>
                </a:solidFill>
                <a:latin typeface="Calibri" pitchFamily="34" charset="0"/>
                <a:ea typeface="Calibri" pitchFamily="34" charset="-122"/>
                <a:cs typeface="Calibri" pitchFamily="34" charset="-120"/>
              </a:rPr>
              <a:t>SEISMIC SEPARATION GAP (§12.12.3)</a:t>
            </a:r>
            <a:endParaRPr lang="en-US" sz="1300" dirty="0"/>
          </a:p>
          <a:p>
            <a:pPr>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Adjacent dissimilar structures:</a:t>
            </a:r>
            <a:endParaRPr lang="en-US" sz="1300" dirty="0"/>
          </a:p>
          <a:p>
            <a:pPr>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  </a:t>
            </a:r>
            <a:r>
              <a:rPr lang="en-US" sz="1300" dirty="0" err="1">
                <a:solidFill>
                  <a:srgbClr val="1E293B"/>
                </a:solidFill>
                <a:latin typeface="Calibri" pitchFamily="34" charset="0"/>
                <a:ea typeface="Calibri" pitchFamily="34" charset="-122"/>
                <a:cs typeface="Calibri" pitchFamily="34" charset="-120"/>
              </a:rPr>
              <a:t>δMT</a:t>
            </a:r>
            <a:r>
              <a:rPr lang="en-US" sz="1300" dirty="0">
                <a:solidFill>
                  <a:srgbClr val="1E293B"/>
                </a:solidFill>
                <a:latin typeface="Calibri" pitchFamily="34" charset="0"/>
                <a:ea typeface="Calibri" pitchFamily="34" charset="-122"/>
                <a:cs typeface="Calibri" pitchFamily="34" charset="-120"/>
              </a:rPr>
              <a:t> = √(δM1² + δM2²)</a:t>
            </a:r>
            <a:endParaRPr lang="en-US" sz="1300" dirty="0"/>
          </a:p>
          <a:p>
            <a:pPr>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Same structure with joint:</a:t>
            </a:r>
            <a:endParaRPr lang="en-US" sz="1300" dirty="0"/>
          </a:p>
          <a:p>
            <a:pPr>
              <a:spcBef>
                <a:spcPts val="600"/>
              </a:spcBef>
              <a:spcAft>
                <a:spcPts val="600"/>
              </a:spcAft>
            </a:pPr>
            <a:r>
              <a:rPr lang="en-US" sz="1300" dirty="0">
                <a:solidFill>
                  <a:srgbClr val="1E293B"/>
                </a:solidFill>
                <a:latin typeface="Calibri" pitchFamily="34" charset="0"/>
                <a:ea typeface="Calibri" pitchFamily="34" charset="-122"/>
                <a:cs typeface="Calibri" pitchFamily="34" charset="-120"/>
              </a:rPr>
              <a:t>  </a:t>
            </a:r>
            <a:r>
              <a:rPr lang="en-US" sz="1300" dirty="0" err="1">
                <a:solidFill>
                  <a:srgbClr val="1E293B"/>
                </a:solidFill>
                <a:latin typeface="Calibri" pitchFamily="34" charset="0"/>
                <a:ea typeface="Calibri" pitchFamily="34" charset="-122"/>
                <a:cs typeface="Calibri" pitchFamily="34" charset="-120"/>
              </a:rPr>
              <a:t>δMT</a:t>
            </a:r>
            <a:r>
              <a:rPr lang="en-US" sz="1300" dirty="0">
                <a:solidFill>
                  <a:srgbClr val="1E293B"/>
                </a:solidFill>
                <a:latin typeface="Calibri" pitchFamily="34" charset="0"/>
                <a:ea typeface="Calibri" pitchFamily="34" charset="-122"/>
                <a:cs typeface="Calibri" pitchFamily="34" charset="-120"/>
              </a:rPr>
              <a:t> = δM1 + δM2  (absolute sum)</a:t>
            </a:r>
            <a:endParaRPr lang="en-US" sz="1300" dirty="0"/>
          </a:p>
        </p:txBody>
      </p:sp>
      <p:sp>
        <p:nvSpPr>
          <p:cNvPr id="6" name="TextBox 5">
            <a:extLst>
              <a:ext uri="{FF2B5EF4-FFF2-40B4-BE49-F238E27FC236}">
                <a16:creationId xmlns:a16="http://schemas.microsoft.com/office/drawing/2014/main" id="{EA1AA2E9-BBC8-6D28-4889-3EE8BA51495E}"/>
              </a:ext>
            </a:extLst>
          </p:cNvPr>
          <p:cNvSpPr txBox="1"/>
          <p:nvPr/>
        </p:nvSpPr>
        <p:spPr>
          <a:xfrm>
            <a:off x="6224005" y="1546680"/>
            <a:ext cx="4608947" cy="1615827"/>
          </a:xfrm>
          <a:prstGeom prst="rect">
            <a:avLst/>
          </a:prstGeom>
          <a:noFill/>
          <a:ln>
            <a:solidFill>
              <a:schemeClr val="tx2">
                <a:lumMod val="75000"/>
                <a:lumOff val="25000"/>
              </a:schemeClr>
            </a:solidFill>
          </a:ln>
        </p:spPr>
        <p:txBody>
          <a:bodyPr wrap="square" rtlCol="0">
            <a:spAutoFit/>
          </a:bodyPr>
          <a:lstStyle/>
          <a:p>
            <a:pPr>
              <a:lnSpc>
                <a:spcPct val="150000"/>
              </a:lnSpc>
              <a:spcBef>
                <a:spcPts val="600"/>
              </a:spcBef>
              <a:spcAft>
                <a:spcPts val="600"/>
              </a:spcAft>
            </a:pPr>
            <a:r>
              <a:rPr lang="en-US" sz="1300" b="1" dirty="0">
                <a:solidFill>
                  <a:srgbClr val="B91C1C"/>
                </a:solidFill>
                <a:latin typeface="Calibri" pitchFamily="34" charset="0"/>
                <a:ea typeface="Calibri" pitchFamily="34" charset="-122"/>
                <a:cs typeface="Calibri" pitchFamily="34" charset="-120"/>
              </a:rPr>
              <a:t>P-Delta Limits (§12.8.7): </a:t>
            </a:r>
            <a:br>
              <a:rPr lang="en-US" sz="1300" b="1" dirty="0">
                <a:solidFill>
                  <a:srgbClr val="B91C1C"/>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θ ≤ 0.10: No P-delta amplification needed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0.10 &lt; θ ≤ </a:t>
            </a:r>
            <a:r>
              <a:rPr lang="en-US" sz="1300" dirty="0" err="1">
                <a:solidFill>
                  <a:srgbClr val="1E293B"/>
                </a:solidFill>
                <a:latin typeface="Calibri" pitchFamily="34" charset="0"/>
                <a:ea typeface="Calibri" pitchFamily="34" charset="-122"/>
                <a:cs typeface="Calibri" pitchFamily="34" charset="-120"/>
              </a:rPr>
              <a:t>θmax</a:t>
            </a:r>
            <a:r>
              <a:rPr lang="en-US" sz="1300" dirty="0">
                <a:solidFill>
                  <a:srgbClr val="1E293B"/>
                </a:solidFill>
                <a:latin typeface="Calibri" pitchFamily="34" charset="0"/>
                <a:ea typeface="Calibri" pitchFamily="34" charset="-122"/>
                <a:cs typeface="Calibri" pitchFamily="34" charset="-120"/>
              </a:rPr>
              <a:t>: Amplify by 1/(1−θ)  </a:t>
            </a:r>
            <a:br>
              <a:rPr lang="en-US" sz="1300" dirty="0">
                <a:solidFill>
                  <a:srgbClr val="1E293B"/>
                </a:solidFill>
                <a:latin typeface="Calibri" pitchFamily="34" charset="0"/>
                <a:ea typeface="Calibri" pitchFamily="34" charset="-122"/>
                <a:cs typeface="Calibri" pitchFamily="34" charset="-120"/>
              </a:rPr>
            </a:br>
            <a:r>
              <a:rPr lang="en-US" sz="1300" dirty="0">
                <a:solidFill>
                  <a:srgbClr val="1E293B"/>
                </a:solidFill>
                <a:latin typeface="Calibri" pitchFamily="34" charset="0"/>
                <a:ea typeface="Calibri" pitchFamily="34" charset="-122"/>
                <a:cs typeface="Calibri" pitchFamily="34" charset="-120"/>
              </a:rPr>
              <a:t>θ &gt; </a:t>
            </a:r>
            <a:r>
              <a:rPr lang="en-US" sz="1300" dirty="0" err="1">
                <a:solidFill>
                  <a:srgbClr val="1E293B"/>
                </a:solidFill>
                <a:latin typeface="Calibri" pitchFamily="34" charset="0"/>
                <a:ea typeface="Calibri" pitchFamily="34" charset="-122"/>
                <a:cs typeface="Calibri" pitchFamily="34" charset="-120"/>
              </a:rPr>
              <a:t>θmax</a:t>
            </a:r>
            <a:r>
              <a:rPr lang="en-US" sz="1300" dirty="0">
                <a:solidFill>
                  <a:srgbClr val="1E293B"/>
                </a:solidFill>
                <a:latin typeface="Calibri" pitchFamily="34" charset="0"/>
                <a:ea typeface="Calibri" pitchFamily="34" charset="-122"/>
                <a:cs typeface="Calibri" pitchFamily="34" charset="-120"/>
              </a:rPr>
              <a:t>: Redesign required</a:t>
            </a:r>
            <a:endParaRPr lang="en-US" sz="1300" dirty="0"/>
          </a:p>
          <a:p>
            <a:endParaRPr lang="en-US" sz="1600" dirty="0"/>
          </a:p>
        </p:txBody>
      </p:sp>
    </p:spTree>
    <p:extLst>
      <p:ext uri="{BB962C8B-B14F-4D97-AF65-F5344CB8AC3E}">
        <p14:creationId xmlns:p14="http://schemas.microsoft.com/office/powerpoint/2010/main" val="1958883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47CA7-F062-D85B-D87C-6AA07014A3FC}"/>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54C832D5-B0DA-83F2-1D14-A20B0E6F328E}"/>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0FFC1635-E6E4-DB8D-3FF8-959FCFF95DD4}"/>
              </a:ext>
            </a:extLst>
          </p:cNvPr>
          <p:cNvSpPr/>
          <p:nvPr/>
        </p:nvSpPr>
        <p:spPr>
          <a:xfrm>
            <a:off x="836674" y="452679"/>
            <a:ext cx="3935693" cy="430887"/>
          </a:xfrm>
          <a:prstGeom prst="rect">
            <a:avLst/>
          </a:prstGeom>
        </p:spPr>
        <p:txBody>
          <a:bodyPr wrap="none">
            <a:spAutoFit/>
          </a:bodyPr>
          <a:lstStyle/>
          <a:p>
            <a:pPr defTabSz="914263"/>
            <a:r>
              <a:rPr lang="en-US" sz="2200" b="1" dirty="0">
                <a:solidFill>
                  <a:srgbClr val="006699"/>
                </a:solidFill>
                <a:latin typeface="Arial"/>
              </a:rPr>
              <a:t>Structural System Selection</a:t>
            </a:r>
          </a:p>
        </p:txBody>
      </p:sp>
      <p:sp>
        <p:nvSpPr>
          <p:cNvPr id="2" name="TextBox 1">
            <a:extLst>
              <a:ext uri="{FF2B5EF4-FFF2-40B4-BE49-F238E27FC236}">
                <a16:creationId xmlns:a16="http://schemas.microsoft.com/office/drawing/2014/main" id="{153523E1-01D7-C8A6-3CAD-0C3A6A745CCA}"/>
              </a:ext>
            </a:extLst>
          </p:cNvPr>
          <p:cNvSpPr txBox="1"/>
          <p:nvPr/>
        </p:nvSpPr>
        <p:spPr>
          <a:xfrm>
            <a:off x="346369" y="1454727"/>
            <a:ext cx="4807527" cy="4593565"/>
          </a:xfrm>
          <a:prstGeom prst="rect">
            <a:avLst/>
          </a:prstGeom>
          <a:noFill/>
        </p:spPr>
        <p:txBody>
          <a:bodyPr wrap="square" rtlCol="0">
            <a:spAutoFit/>
          </a:bodyPr>
          <a:lstStyle/>
          <a:p>
            <a:pPr marL="285750"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R (Response Modification Factor)</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Reduces design forces → assumes ductility and energy dissipation</a:t>
            </a:r>
          </a:p>
          <a:p>
            <a:pPr marL="285750" indent="-285750">
              <a:spcBef>
                <a:spcPts val="300"/>
              </a:spcBef>
              <a:spcAft>
                <a:spcPts val="3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Ω₀ (Overstrength Factor)</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Used for collectors, chords, connections, discontinuities</a:t>
            </a:r>
          </a:p>
          <a:p>
            <a:pPr marL="285750" indent="-285750">
              <a:spcBef>
                <a:spcPts val="300"/>
              </a:spcBef>
              <a:spcAft>
                <a:spcPts val="3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Cd (Deflection Amplification Factor)</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Used to compute amplified drift for code drift checks</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Height Limits Increase with Ductility</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systems (SMRF, SCBF, Special Shear Walls, Dual Systems) are permitted in higher SDC and greater heights</a:t>
            </a:r>
          </a:p>
        </p:txBody>
      </p:sp>
      <p:cxnSp>
        <p:nvCxnSpPr>
          <p:cNvPr id="6" name="Straight Connector 5">
            <a:extLst>
              <a:ext uri="{FF2B5EF4-FFF2-40B4-BE49-F238E27FC236}">
                <a16:creationId xmlns:a16="http://schemas.microsoft.com/office/drawing/2014/main" id="{F1306CB2-29A3-7CFE-7D7B-B17B2FEA6809}"/>
              </a:ext>
            </a:extLst>
          </p:cNvPr>
          <p:cNvCxnSpPr/>
          <p:nvPr/>
        </p:nvCxnSpPr>
        <p:spPr>
          <a:xfrm>
            <a:off x="5403273" y="1343891"/>
            <a:ext cx="0" cy="5012459"/>
          </a:xfrm>
          <a:prstGeom prst="line">
            <a:avLst/>
          </a:prstGeom>
          <a:ln>
            <a:solidFill>
              <a:srgbClr val="006699"/>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02AAE33-7A50-A394-4118-C03C0439D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0857" y="1454727"/>
            <a:ext cx="5574986" cy="4059382"/>
          </a:xfrm>
          <a:prstGeom prst="rect">
            <a:avLst/>
          </a:prstGeom>
        </p:spPr>
      </p:pic>
      <p:sp>
        <p:nvSpPr>
          <p:cNvPr id="11" name="TextBox 10">
            <a:extLst>
              <a:ext uri="{FF2B5EF4-FFF2-40B4-BE49-F238E27FC236}">
                <a16:creationId xmlns:a16="http://schemas.microsoft.com/office/drawing/2014/main" id="{589A1BAB-45FC-7477-977C-792D70D3E603}"/>
              </a:ext>
            </a:extLst>
          </p:cNvPr>
          <p:cNvSpPr txBox="1"/>
          <p:nvPr/>
        </p:nvSpPr>
        <p:spPr>
          <a:xfrm>
            <a:off x="5990857" y="5833130"/>
            <a:ext cx="5705368" cy="523220"/>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https://www.skghoshassociates.com/blog/about-that-25-increase-in-diaphragm-connection-forces/</a:t>
            </a:r>
          </a:p>
        </p:txBody>
      </p:sp>
    </p:spTree>
    <p:extLst>
      <p:ext uri="{BB962C8B-B14F-4D97-AF65-F5344CB8AC3E}">
        <p14:creationId xmlns:p14="http://schemas.microsoft.com/office/powerpoint/2010/main" val="323455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52F98-ED01-8675-3814-2A192554C8D7}"/>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FBE8F4B1-C707-DBF0-5379-44DB05AC21A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16</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27D9E78D-2591-D586-ACFE-4E0EC0705A48}"/>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F41DA56C-4A1D-FDCA-3651-80B046A23C34}"/>
              </a:ext>
            </a:extLst>
          </p:cNvPr>
          <p:cNvSpPr/>
          <p:nvPr/>
        </p:nvSpPr>
        <p:spPr>
          <a:xfrm>
            <a:off x="836674" y="452679"/>
            <a:ext cx="5541902" cy="430887"/>
          </a:xfrm>
          <a:prstGeom prst="rect">
            <a:avLst/>
          </a:prstGeom>
        </p:spPr>
        <p:txBody>
          <a:bodyPr wrap="none">
            <a:spAutoFit/>
          </a:bodyPr>
          <a:lstStyle/>
          <a:p>
            <a:pPr defTabSz="914263"/>
            <a:r>
              <a:rPr lang="en-US" sz="2200" b="1" dirty="0">
                <a:solidFill>
                  <a:srgbClr val="006699"/>
                </a:solidFill>
                <a:latin typeface="Arial"/>
              </a:rPr>
              <a:t>Three Seismic Modification Coefficients</a:t>
            </a:r>
          </a:p>
        </p:txBody>
      </p:sp>
      <p:graphicFrame>
        <p:nvGraphicFramePr>
          <p:cNvPr id="4" name="Table 3">
            <a:extLst>
              <a:ext uri="{FF2B5EF4-FFF2-40B4-BE49-F238E27FC236}">
                <a16:creationId xmlns:a16="http://schemas.microsoft.com/office/drawing/2014/main" id="{DAFB2487-CF24-BA2C-A504-FE3EDDFD1D3F}"/>
              </a:ext>
            </a:extLst>
          </p:cNvPr>
          <p:cNvGraphicFramePr>
            <a:graphicFrameLocks noGrp="1"/>
          </p:cNvGraphicFramePr>
          <p:nvPr>
            <p:extLst>
              <p:ext uri="{D42A27DB-BD31-4B8C-83A1-F6EECF244321}">
                <p14:modId xmlns:p14="http://schemas.microsoft.com/office/powerpoint/2010/main" val="2441098734"/>
              </p:ext>
            </p:extLst>
          </p:nvPr>
        </p:nvGraphicFramePr>
        <p:xfrm>
          <a:off x="1306287" y="1730385"/>
          <a:ext cx="5541903" cy="2095500"/>
        </p:xfrm>
        <a:graphic>
          <a:graphicData uri="http://schemas.openxmlformats.org/drawingml/2006/table">
            <a:tbl>
              <a:tblPr/>
              <a:tblGrid>
                <a:gridCol w="1341663">
                  <a:extLst>
                    <a:ext uri="{9D8B030D-6E8A-4147-A177-3AD203B41FA5}">
                      <a16:colId xmlns:a16="http://schemas.microsoft.com/office/drawing/2014/main" val="77793978"/>
                    </a:ext>
                  </a:extLst>
                </a:gridCol>
                <a:gridCol w="2352939">
                  <a:extLst>
                    <a:ext uri="{9D8B030D-6E8A-4147-A177-3AD203B41FA5}">
                      <a16:colId xmlns:a16="http://schemas.microsoft.com/office/drawing/2014/main" val="241338452"/>
                    </a:ext>
                  </a:extLst>
                </a:gridCol>
                <a:gridCol w="1847301">
                  <a:extLst>
                    <a:ext uri="{9D8B030D-6E8A-4147-A177-3AD203B41FA5}">
                      <a16:colId xmlns:a16="http://schemas.microsoft.com/office/drawing/2014/main" val="3066037240"/>
                    </a:ext>
                  </a:extLst>
                </a:gridCol>
              </a:tblGrid>
              <a:tr h="381000">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Factor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Used For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Physical Meaning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8727336"/>
                  </a:ext>
                </a:extLst>
              </a:tr>
              <a:tr h="571500">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Reduces base shear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Expected ductility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3060940"/>
                  </a:ext>
                </a:extLst>
              </a:tr>
              <a:tr h="571500">
                <a:tc>
                  <a:txBody>
                    <a:bodyPr/>
                    <a:lstStyle/>
                    <a:p>
                      <a:pPr algn="ctr" fontAlgn="ctr">
                        <a:buNone/>
                      </a:pPr>
                      <a:r>
                        <a:rPr lang="el-GR"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Ω₀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Amplifies forces locally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Hidden overstrength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3654395"/>
                  </a:ext>
                </a:extLst>
              </a:tr>
              <a:tr h="571500">
                <a:tc>
                  <a:txBody>
                    <a:bodyPr/>
                    <a:lstStyle/>
                    <a:p>
                      <a:pPr algn="ctr" fontAlgn="ctr">
                        <a:buNone/>
                      </a:pPr>
                      <a:r>
                        <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Amplifies drift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Inelastic deformation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0191445"/>
                  </a:ext>
                </a:extLst>
              </a:tr>
            </a:tbl>
          </a:graphicData>
        </a:graphic>
      </p:graphicFrame>
    </p:spTree>
    <p:extLst>
      <p:ext uri="{BB962C8B-B14F-4D97-AF65-F5344CB8AC3E}">
        <p14:creationId xmlns:p14="http://schemas.microsoft.com/office/powerpoint/2010/main" val="1069998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5C37F-57AD-B327-55EC-92B5AC3B9E23}"/>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CE10BF84-AABB-C5BD-556F-2B7D32D552E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17</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AAD30B06-7273-2372-AB6F-B3F87F4B3AE2}"/>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34774EB7-E864-908E-8B85-52937BB3D3E1}"/>
              </a:ext>
            </a:extLst>
          </p:cNvPr>
          <p:cNvSpPr/>
          <p:nvPr/>
        </p:nvSpPr>
        <p:spPr>
          <a:xfrm>
            <a:off x="836674" y="452679"/>
            <a:ext cx="3373039" cy="461665"/>
          </a:xfrm>
          <a:prstGeom prst="rect">
            <a:avLst/>
          </a:prstGeom>
        </p:spPr>
        <p:txBody>
          <a:bodyPr wrap="none">
            <a:spAutoFit/>
          </a:bodyPr>
          <a:lstStyle/>
          <a:p>
            <a:pPr defTabSz="914263"/>
            <a:r>
              <a:rPr lang="en-US" sz="2200" b="1" dirty="0">
                <a:solidFill>
                  <a:srgbClr val="006699"/>
                </a:solidFill>
                <a:latin typeface="Arial"/>
              </a:rPr>
              <a:t>Overstrength Factor </a:t>
            </a:r>
            <a:r>
              <a:rPr lang="el-GR" sz="2400" b="1" dirty="0">
                <a:solidFill>
                  <a:srgbClr val="006699"/>
                </a:solidFill>
              </a:rPr>
              <a:t>Ω₀ </a:t>
            </a:r>
            <a:endParaRPr lang="en-US" sz="2200" b="1" dirty="0">
              <a:solidFill>
                <a:srgbClr val="006699"/>
              </a:solidFill>
              <a:latin typeface="Aria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2C00635-3CDE-9538-4AAD-4A3A22301FA8}"/>
                  </a:ext>
                </a:extLst>
              </p:cNvPr>
              <p:cNvSpPr txBox="1"/>
              <p:nvPr/>
            </p:nvSpPr>
            <p:spPr>
              <a:xfrm>
                <a:off x="937614" y="1275623"/>
                <a:ext cx="7773926" cy="4743093"/>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Lateral Force Amplification for specific elements that remain elastic</a:t>
                </a:r>
              </a:p>
              <a:p>
                <a:pPr>
                  <a:spcAft>
                    <a:spcPts val="600"/>
                  </a:spcAft>
                  <a:buClr>
                    <a:srgbClr val="006699"/>
                  </a:buClr>
                  <a:buSzPct val="80000"/>
                </a:pPr>
                <a:endParaRPr lang="en-US" sz="1600" dirty="0">
                  <a:latin typeface="Calibri" panose="020F0502020204030204" pitchFamily="34" charset="0"/>
                  <a:ea typeface="Calibri" panose="020F0502020204030204" pitchFamily="34" charset="0"/>
                  <a:cs typeface="Calibri" panose="020F0502020204030204" pitchFamily="34" charset="0"/>
                </a:endParaRPr>
              </a:p>
              <a:p>
                <a:pPr>
                  <a:spcAft>
                    <a:spcPts val="1200"/>
                  </a:spcAft>
                  <a:buClr>
                    <a:srgbClr val="006699"/>
                  </a:buClr>
                  <a:buSzPct val="80000"/>
                </a:pPr>
                <a:r>
                  <a:rPr lang="en-US" sz="1500" dirty="0">
                    <a:ea typeface="Calibri" panose="020F0502020204030204" pitchFamily="34" charset="0"/>
                    <a:cs typeface="Calibri" panose="020F0502020204030204" pitchFamily="34" charset="0"/>
                  </a:rPr>
                  <a:t>	</a:t>
                </a:r>
                <a14:m>
                  <m:oMath xmlns:m="http://schemas.openxmlformats.org/officeDocument/2006/math">
                    <m:sSub>
                      <m:sSubPr>
                        <m:ctrlPr>
                          <a:rPr lang="en-US" sz="1500" b="0" i="1" smtClean="0">
                            <a:latin typeface="Cambria Math" panose="02040503050406030204" pitchFamily="18" charset="0"/>
                            <a:ea typeface="Calibri" panose="020F0502020204030204" pitchFamily="34" charset="0"/>
                            <a:cs typeface="Calibri" panose="020F0502020204030204" pitchFamily="34" charset="0"/>
                          </a:rPr>
                        </m:ctrlPr>
                      </m:sSubPr>
                      <m:e>
                        <m:r>
                          <a:rPr lang="en-US" sz="1500" b="0" i="1" smtClean="0">
                            <a:latin typeface="Cambria Math" panose="02040503050406030204" pitchFamily="18" charset="0"/>
                            <a:ea typeface="Calibri" panose="020F0502020204030204" pitchFamily="34" charset="0"/>
                            <a:cs typeface="Calibri" panose="020F0502020204030204" pitchFamily="34" charset="0"/>
                          </a:rPr>
                          <m:t>𝐹</m:t>
                        </m:r>
                      </m:e>
                      <m:sub>
                        <m:r>
                          <a:rPr lang="en-US" sz="1500" b="0" i="1" smtClean="0">
                            <a:latin typeface="Cambria Math" panose="02040503050406030204" pitchFamily="18" charset="0"/>
                            <a:ea typeface="Calibri" panose="020F0502020204030204" pitchFamily="34" charset="0"/>
                            <a:cs typeface="Calibri" panose="020F0502020204030204" pitchFamily="34" charset="0"/>
                          </a:rPr>
                          <m:t>𝑎𝑚𝑝𝑙𝑖𝑓𝑖𝑒𝑑</m:t>
                        </m:r>
                      </m:sub>
                    </m:sSub>
                    <m:r>
                      <a:rPr lang="en-US" sz="1500" b="0" i="1" smtClean="0">
                        <a:latin typeface="Cambria Math" panose="02040503050406030204" pitchFamily="18" charset="0"/>
                        <a:ea typeface="Calibri" panose="020F0502020204030204" pitchFamily="34" charset="0"/>
                        <a:cs typeface="Calibri" panose="020F0502020204030204" pitchFamily="34" charset="0"/>
                      </a:rPr>
                      <m:t>=</m:t>
                    </m:r>
                  </m:oMath>
                </a14:m>
                <a:r>
                  <a:rPr lang="en-US" sz="1500" dirty="0">
                    <a:ea typeface="Calibri" panose="020F0502020204030204" pitchFamily="34" charset="0"/>
                    <a:cs typeface="Calibri" panose="020F0502020204030204" pitchFamily="34" charset="0"/>
                  </a:rPr>
                  <a:t> </a:t>
                </a:r>
                <a14:m>
                  <m:oMath xmlns:m="http://schemas.openxmlformats.org/officeDocument/2006/math">
                    <m:sSub>
                      <m:sSubPr>
                        <m:ctrlPr>
                          <a:rPr lang="el-GR" sz="1500" i="0" dirty="0"/>
                        </m:ctrlPr>
                      </m:sSubPr>
                      <m:e>
                        <m:r>
                          <m:rPr>
                            <m:nor/>
                          </m:rPr>
                          <a:rPr lang="el-GR" sz="1500" i="0" dirty="0"/>
                          <m:t>Ω</m:t>
                        </m:r>
                      </m:e>
                      <m:sub>
                        <m:r>
                          <a:rPr lang="en-US" sz="1500" b="0" i="1" smtClean="0">
                            <a:latin typeface="Cambria Math" panose="02040503050406030204" pitchFamily="18" charset="0"/>
                            <a:ea typeface="Calibri" panose="020F0502020204030204" pitchFamily="34" charset="0"/>
                            <a:cs typeface="Calibri" panose="020F0502020204030204" pitchFamily="34" charset="0"/>
                          </a:rPr>
                          <m:t>0</m:t>
                        </m:r>
                      </m:sub>
                    </m:sSub>
                    <m:sSub>
                      <m:sSubPr>
                        <m:ctrlPr>
                          <a:rPr lang="en-US" sz="1500" b="0" i="1" smtClean="0">
                            <a:latin typeface="Cambria Math" panose="02040503050406030204" pitchFamily="18" charset="0"/>
                            <a:ea typeface="Calibri" panose="020F0502020204030204" pitchFamily="34" charset="0"/>
                            <a:cs typeface="Calibri" panose="020F0502020204030204" pitchFamily="34" charset="0"/>
                          </a:rPr>
                        </m:ctrlPr>
                      </m:sSubPr>
                      <m:e>
                        <m:r>
                          <a:rPr lang="en-US" sz="1500" b="0" i="1" smtClean="0">
                            <a:latin typeface="Cambria Math" panose="02040503050406030204" pitchFamily="18" charset="0"/>
                            <a:ea typeface="Calibri" panose="020F0502020204030204" pitchFamily="34" charset="0"/>
                            <a:cs typeface="Calibri" panose="020F0502020204030204" pitchFamily="34" charset="0"/>
                          </a:rPr>
                          <m:t> </m:t>
                        </m:r>
                        <m:r>
                          <a:rPr lang="en-US" sz="1500" b="0" i="1" smtClean="0">
                            <a:latin typeface="Cambria Math" panose="02040503050406030204" pitchFamily="18" charset="0"/>
                            <a:ea typeface="Calibri" panose="020F0502020204030204" pitchFamily="34" charset="0"/>
                            <a:cs typeface="Calibri" panose="020F0502020204030204" pitchFamily="34" charset="0"/>
                          </a:rPr>
                          <m:t>𝐹</m:t>
                        </m:r>
                      </m:e>
                      <m:sub>
                        <m:r>
                          <a:rPr lang="en-US" sz="1500" b="0" i="1" smtClean="0">
                            <a:latin typeface="Cambria Math" panose="02040503050406030204" pitchFamily="18" charset="0"/>
                            <a:ea typeface="Calibri" panose="020F0502020204030204" pitchFamily="34" charset="0"/>
                            <a:cs typeface="Calibri" panose="020F0502020204030204" pitchFamily="34" charset="0"/>
                          </a:rPr>
                          <m:t>𝐷𝑒𝑠𝑖𝑔𝑛</m:t>
                        </m:r>
                      </m:sub>
                    </m:sSub>
                  </m:oMath>
                </a14:m>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Overstrength Factor Use</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overstrength factor ensures that critical elements, like foundations and columns, are designed to handle amplified forces</a:t>
                </a:r>
              </a:p>
              <a:p>
                <a:pPr marL="742950" lvl="1"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This way, these parts will survive before the more ductile elements, like beams, which are intended to yield first</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Benefits and Trade-Offs</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overstrength factor:</a:t>
                </a:r>
              </a:p>
              <a:p>
                <a:pPr marL="742950" lvl="1"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Helps prevent sudden brittle failures</a:t>
                </a:r>
              </a:p>
              <a:p>
                <a:pPr marL="742950" lvl="1"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Supports a strong-column/weak-beam design approach improves overall seismic safety</a:t>
                </a:r>
              </a:p>
            </p:txBody>
          </p:sp>
        </mc:Choice>
        <mc:Fallback xmlns="">
          <p:sp>
            <p:nvSpPr>
              <p:cNvPr id="2" name="TextBox 1">
                <a:extLst>
                  <a:ext uri="{FF2B5EF4-FFF2-40B4-BE49-F238E27FC236}">
                    <a16:creationId xmlns:a16="http://schemas.microsoft.com/office/drawing/2014/main" id="{82C00635-3CDE-9538-4AAD-4A3A22301FA8}"/>
                  </a:ext>
                </a:extLst>
              </p:cNvPr>
              <p:cNvSpPr txBox="1">
                <a:spLocks noRot="1" noChangeAspect="1" noMove="1" noResize="1" noEditPoints="1" noAdjustHandles="1" noChangeArrowheads="1" noChangeShapeType="1" noTextEdit="1"/>
              </p:cNvSpPr>
              <p:nvPr/>
            </p:nvSpPr>
            <p:spPr>
              <a:xfrm>
                <a:off x="937614" y="1275623"/>
                <a:ext cx="7773926" cy="4743093"/>
              </a:xfrm>
              <a:prstGeom prst="rect">
                <a:avLst/>
              </a:prstGeom>
              <a:blipFill>
                <a:blip r:embed="rId3"/>
                <a:stretch>
                  <a:fillRect t="-257" r="-706" b="-514"/>
                </a:stretch>
              </a:blipFill>
            </p:spPr>
            <p:txBody>
              <a:bodyPr/>
              <a:lstStyle/>
              <a:p>
                <a:r>
                  <a:rPr lang="en-US">
                    <a:noFill/>
                  </a:rPr>
                  <a:t> </a:t>
                </a:r>
              </a:p>
            </p:txBody>
          </p:sp>
        </mc:Fallback>
      </mc:AlternateContent>
    </p:spTree>
    <p:extLst>
      <p:ext uri="{BB962C8B-B14F-4D97-AF65-F5344CB8AC3E}">
        <p14:creationId xmlns:p14="http://schemas.microsoft.com/office/powerpoint/2010/main" val="1736973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126A4-EB55-1660-6603-A29B69436C39}"/>
            </a:ext>
          </a:extLst>
        </p:cNvPr>
        <p:cNvGrpSpPr/>
        <p:nvPr/>
      </p:nvGrpSpPr>
      <p:grpSpPr>
        <a:xfrm>
          <a:off x="0" y="0"/>
          <a:ext cx="0" cy="0"/>
          <a:chOff x="0" y="0"/>
          <a:chExt cx="0" cy="0"/>
        </a:xfrm>
      </p:grpSpPr>
      <p:sp>
        <p:nvSpPr>
          <p:cNvPr id="27654" name="Rectangle 6">
            <a:extLst>
              <a:ext uri="{FF2B5EF4-FFF2-40B4-BE49-F238E27FC236}">
                <a16:creationId xmlns:a16="http://schemas.microsoft.com/office/drawing/2014/main" id="{1252896B-A23D-5DEA-0BBE-AE7EC14B377C}"/>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4CD308F9-B30A-029F-E064-B566DD2E95AE}"/>
              </a:ext>
            </a:extLst>
          </p:cNvPr>
          <p:cNvSpPr/>
          <p:nvPr/>
        </p:nvSpPr>
        <p:spPr>
          <a:xfrm>
            <a:off x="700430" y="264614"/>
            <a:ext cx="7255512" cy="400110"/>
          </a:xfrm>
          <a:prstGeom prst="rect">
            <a:avLst/>
          </a:prstGeom>
        </p:spPr>
        <p:txBody>
          <a:bodyPr wrap="none">
            <a:spAutoFit/>
          </a:bodyPr>
          <a:lstStyle/>
          <a:p>
            <a:pPr defTabSz="914263"/>
            <a:r>
              <a:rPr lang="en-US" sz="2000" b="1" dirty="0">
                <a:solidFill>
                  <a:srgbClr val="006699"/>
                </a:solidFill>
                <a:latin typeface="Arial"/>
              </a:rPr>
              <a:t>Response Modification Coefficient R “Credit for Ductility”</a:t>
            </a:r>
            <a:r>
              <a:rPr lang="el-GR" sz="2000" b="1" dirty="0">
                <a:solidFill>
                  <a:srgbClr val="006699"/>
                </a:solidFill>
              </a:rPr>
              <a:t> </a:t>
            </a:r>
            <a:endParaRPr lang="en-US" sz="2000" b="1" dirty="0">
              <a:solidFill>
                <a:srgbClr val="006699"/>
              </a:solidFill>
              <a:latin typeface="Aria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9F41050-323C-EE8F-BFED-13F67465B837}"/>
                  </a:ext>
                </a:extLst>
              </p:cNvPr>
              <p:cNvSpPr txBox="1"/>
              <p:nvPr/>
            </p:nvSpPr>
            <p:spPr>
              <a:xfrm>
                <a:off x="567502" y="1209649"/>
                <a:ext cx="4788269" cy="5024581"/>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a:t>
                </a:r>
                <a:r>
                  <a:rPr lang="en-US" sz="1500" dirty="0">
                    <a:latin typeface="Cambria Math" panose="02040503050406030204" pitchFamily="18" charset="0"/>
                    <a:ea typeface="Cambria Math" panose="02040503050406030204" pitchFamily="18" charset="0"/>
                    <a:cs typeface="Calibri" panose="020F0502020204030204" pitchFamily="34" charset="0"/>
                  </a:rPr>
                  <a:t>R</a:t>
                </a:r>
                <a:r>
                  <a:rPr lang="en-US" sz="1500" dirty="0">
                    <a:latin typeface="Calibri" panose="020F0502020204030204" pitchFamily="34" charset="0"/>
                    <a:ea typeface="Calibri" panose="020F0502020204030204" pitchFamily="34" charset="0"/>
                    <a:cs typeface="Calibri" panose="020F0502020204030204" pitchFamily="34" charset="0"/>
                  </a:rPr>
                  <a:t> factor is defined in ASCE 7-22 as the coefficient used to reduce elastic seismic forces to design-level forces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It represents the structure’s ability to:</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Yield</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Dissipate energy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Redistribute forces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Avoid collapse through ductile behavior</a:t>
                </a:r>
              </a:p>
              <a:p>
                <a:pPr lvl="1">
                  <a:spcBef>
                    <a:spcPts val="600"/>
                  </a:spcBef>
                  <a:spcAft>
                    <a:spcPts val="600"/>
                  </a:spcAft>
                  <a:buClr>
                    <a:srgbClr val="006699"/>
                  </a:buClr>
                  <a:buSzPct val="80000"/>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Base shear </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a:buClr>
                    <a:srgbClr val="006699"/>
                  </a:buClr>
                  <a:buSzPct val="80000"/>
                </a:pPr>
                <a:r>
                  <a:rPr lang="en-US" sz="1600" dirty="0">
                    <a:latin typeface="Cambria Math" panose="02040503050406030204" pitchFamily="18" charset="0"/>
                    <a:ea typeface="Cambria Math" panose="02040503050406030204" pitchFamily="18" charset="0"/>
                  </a:rPr>
                  <a:t>	</a:t>
                </a:r>
                <a14:m>
                  <m:oMath xmlns:m="http://schemas.openxmlformats.org/officeDocument/2006/math">
                    <m:sSub>
                      <m:sSubPr>
                        <m:ctrlPr>
                          <a:rPr kumimoji="1" lang="en-US" sz="1600" b="0" i="0" kern="0" noProof="1" smtClean="0">
                            <a:solidFill>
                              <a:srgbClr val="010000"/>
                            </a:solidFill>
                            <a:latin typeface="Cambria Math" panose="02040503050406030204" pitchFamily="18" charset="0"/>
                            <a:ea typeface="Cambria Math" panose="02040503050406030204" pitchFamily="18" charset="0"/>
                          </a:rPr>
                        </m:ctrlPr>
                      </m:sSubPr>
                      <m:e>
                        <m:r>
                          <m:rPr>
                            <m:sty m:val="p"/>
                          </m:rPr>
                          <a:rPr kumimoji="1" lang="en-US" sz="1600" b="0" i="0" kern="0" noProof="1" smtClean="0">
                            <a:solidFill>
                              <a:srgbClr val="010000"/>
                            </a:solidFill>
                            <a:latin typeface="Cambria Math" panose="02040503050406030204" pitchFamily="18" charset="0"/>
                            <a:ea typeface="Cambria Math" panose="02040503050406030204" pitchFamily="18" charset="0"/>
                          </a:rPr>
                          <m:t>V</m:t>
                        </m:r>
                      </m:e>
                      <m:sub>
                        <m:r>
                          <m:rPr>
                            <m:sty m:val="p"/>
                          </m:rPr>
                          <a:rPr kumimoji="1" lang="en-US" sz="1600" b="0" i="0" kern="0" noProof="1" smtClean="0">
                            <a:solidFill>
                              <a:srgbClr val="010000"/>
                            </a:solidFill>
                            <a:latin typeface="Cambria Math" panose="02040503050406030204" pitchFamily="18" charset="0"/>
                            <a:ea typeface="Cambria Math" panose="02040503050406030204" pitchFamily="18" charset="0"/>
                          </a:rPr>
                          <m:t>design</m:t>
                        </m:r>
                      </m:sub>
                    </m:sSub>
                    <m:r>
                      <a:rPr kumimoji="1" lang="en-US" sz="1600" b="0" i="1" kern="0" noProof="1" smtClean="0">
                        <a:solidFill>
                          <a:srgbClr val="010000"/>
                        </a:solidFill>
                        <a:latin typeface="Cambria Math" panose="02040503050406030204" pitchFamily="18" charset="0"/>
                        <a:ea typeface="Cambria Math" panose="02040503050406030204" pitchFamily="18" charset="0"/>
                      </a:rPr>
                      <m:t>=</m:t>
                    </m:r>
                    <m:f>
                      <m:fPr>
                        <m:type m:val="lin"/>
                        <m:ctrlPr>
                          <a:rPr kumimoji="1" lang="en-US" sz="1600" i="1" kern="0" noProof="1">
                            <a:solidFill>
                              <a:srgbClr val="010000"/>
                            </a:solidFill>
                            <a:latin typeface="Cambria Math" panose="02040503050406030204" pitchFamily="18" charset="0"/>
                            <a:ea typeface="Cambria Math" panose="02040503050406030204" pitchFamily="18" charset="0"/>
                          </a:rPr>
                        </m:ctrlPr>
                      </m:fPr>
                      <m:num>
                        <m:sSub>
                          <m:sSubPr>
                            <m:ctrlPr>
                              <a:rPr kumimoji="1" lang="en-US" sz="1600" i="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600" i="0" kern="0" noProof="1">
                                <a:solidFill>
                                  <a:srgbClr val="010000"/>
                                </a:solidFill>
                                <a:latin typeface="Cambria Math" panose="02040503050406030204" pitchFamily="18" charset="0"/>
                                <a:ea typeface="Cambria Math" panose="02040503050406030204" pitchFamily="18" charset="0"/>
                              </a:rPr>
                              <m:t>V</m:t>
                            </m:r>
                          </m:e>
                          <m:sub>
                            <m:r>
                              <m:rPr>
                                <m:sty m:val="p"/>
                              </m:rPr>
                              <a:rPr kumimoji="1" lang="en-US" sz="1600" b="0" i="0" kern="0" noProof="1" smtClean="0">
                                <a:solidFill>
                                  <a:srgbClr val="010000"/>
                                </a:solidFill>
                                <a:latin typeface="Cambria Math" panose="02040503050406030204" pitchFamily="18" charset="0"/>
                                <a:ea typeface="Cambria Math" panose="02040503050406030204" pitchFamily="18" charset="0"/>
                              </a:rPr>
                              <m:t>elastic</m:t>
                            </m:r>
                          </m:sub>
                        </m:sSub>
                      </m:num>
                      <m:den>
                        <m:r>
                          <m:rPr>
                            <m:sty m:val="p"/>
                          </m:rPr>
                          <a:rPr kumimoji="1" lang="en-US" sz="1600" b="0" i="0" kern="0" noProof="1" smtClean="0">
                            <a:solidFill>
                              <a:srgbClr val="010000"/>
                            </a:solidFill>
                            <a:latin typeface="Cambria Math" panose="02040503050406030204" pitchFamily="18" charset="0"/>
                            <a:ea typeface="Cambria Math" panose="02040503050406030204" pitchFamily="18" charset="0"/>
                          </a:rPr>
                          <m:t>R</m:t>
                        </m:r>
                      </m:den>
                    </m:f>
                  </m:oMath>
                </a14:m>
                <a:endParaRPr lang="en-US" sz="1500" dirty="0">
                  <a:latin typeface="Calibri" panose="020F0502020204030204" pitchFamily="34" charset="0"/>
                  <a:ea typeface="Calibri" panose="020F0502020204030204" pitchFamily="34" charset="0"/>
                  <a:cs typeface="Calibri" panose="020F0502020204030204" pitchFamily="34" charset="0"/>
                </a:endParaRPr>
              </a:p>
              <a:p>
                <a:pPr lvl="1">
                  <a:spcBef>
                    <a:spcPts val="600"/>
                  </a:spcBef>
                  <a:spcAft>
                    <a:spcPts val="600"/>
                  </a:spcAft>
                  <a:buClr>
                    <a:srgbClr val="006699"/>
                  </a:buClr>
                  <a:buSzPct val="80000"/>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14:m>
                  <m:oMath xmlns:m="http://schemas.openxmlformats.org/officeDocument/2006/math">
                    <m:sSub>
                      <m:sSubPr>
                        <m:ctrlPr>
                          <a:rPr kumimoji="1" lang="en-US" sz="1600" i="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600" i="0" kern="0" noProof="1">
                            <a:solidFill>
                              <a:srgbClr val="010000"/>
                            </a:solidFill>
                            <a:latin typeface="Cambria Math" panose="02040503050406030204" pitchFamily="18" charset="0"/>
                            <a:ea typeface="Cambria Math" panose="02040503050406030204" pitchFamily="18" charset="0"/>
                          </a:rPr>
                          <m:t>V</m:t>
                        </m:r>
                      </m:e>
                      <m:sub>
                        <m:r>
                          <m:rPr>
                            <m:sty m:val="p"/>
                          </m:rPr>
                          <a:rPr kumimoji="1" lang="en-US" sz="1600" i="0" kern="0" noProof="1">
                            <a:solidFill>
                              <a:srgbClr val="010000"/>
                            </a:solidFill>
                            <a:latin typeface="Cambria Math" panose="02040503050406030204" pitchFamily="18" charset="0"/>
                            <a:ea typeface="Cambria Math" panose="02040503050406030204" pitchFamily="18" charset="0"/>
                          </a:rPr>
                          <m:t>elastic</m:t>
                        </m:r>
                      </m:sub>
                    </m:sSub>
                    <m:r>
                      <a:rPr kumimoji="1" lang="en-US" sz="1600" i="0" kern="0" noProof="1">
                        <a:solidFill>
                          <a:srgbClr val="010000"/>
                        </a:solidFill>
                        <a:latin typeface="Cambria Math" panose="02040503050406030204" pitchFamily="18" charset="0"/>
                        <a:ea typeface="Cambria Math" panose="02040503050406030204" pitchFamily="18" charset="0"/>
                      </a:rPr>
                      <m:t> </m:t>
                    </m:r>
                  </m:oMath>
                </a14:m>
                <a:r>
                  <a:rPr lang="en-US" sz="1500" dirty="0">
                    <a:latin typeface="Calibri" panose="020F0502020204030204" pitchFamily="34" charset="0"/>
                    <a:ea typeface="Calibri" panose="020F0502020204030204" pitchFamily="34" charset="0"/>
                    <a:cs typeface="Calibri" panose="020F0502020204030204" pitchFamily="34" charset="0"/>
                  </a:rPr>
                  <a:t>is the base shear that would occur if the structure remained completely elastic during the design earthquake</a:t>
                </a:r>
              </a:p>
            </p:txBody>
          </p:sp>
        </mc:Choice>
        <mc:Fallback xmlns="">
          <p:sp>
            <p:nvSpPr>
              <p:cNvPr id="2" name="TextBox 1">
                <a:extLst>
                  <a:ext uri="{FF2B5EF4-FFF2-40B4-BE49-F238E27FC236}">
                    <a16:creationId xmlns:a16="http://schemas.microsoft.com/office/drawing/2014/main" id="{89F41050-323C-EE8F-BFED-13F67465B837}"/>
                  </a:ext>
                </a:extLst>
              </p:cNvPr>
              <p:cNvSpPr txBox="1">
                <a:spLocks noRot="1" noChangeAspect="1" noMove="1" noResize="1" noEditPoints="1" noAdjustHandles="1" noChangeArrowheads="1" noChangeShapeType="1" noTextEdit="1"/>
              </p:cNvSpPr>
              <p:nvPr/>
            </p:nvSpPr>
            <p:spPr>
              <a:xfrm>
                <a:off x="567502" y="1209649"/>
                <a:ext cx="4788269" cy="5024581"/>
              </a:xfrm>
              <a:prstGeom prst="rect">
                <a:avLst/>
              </a:prstGeom>
              <a:blipFill>
                <a:blip r:embed="rId3"/>
                <a:stretch>
                  <a:fillRect t="-364" r="-1272"/>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8E5CF2F6-01F8-B224-F08F-2ED527E24AD6}"/>
              </a:ext>
            </a:extLst>
          </p:cNvPr>
          <p:cNvCxnSpPr>
            <a:cxnSpLocks/>
          </p:cNvCxnSpPr>
          <p:nvPr/>
        </p:nvCxnSpPr>
        <p:spPr>
          <a:xfrm>
            <a:off x="5688280" y="1078706"/>
            <a:ext cx="0" cy="5286468"/>
          </a:xfrm>
          <a:prstGeom prst="line">
            <a:avLst/>
          </a:prstGeom>
          <a:ln w="9525"/>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6D8CE51-38AB-8566-9161-719B5445653D}"/>
                  </a:ext>
                </a:extLst>
              </p:cNvPr>
              <p:cNvSpPr txBox="1"/>
              <p:nvPr/>
            </p:nvSpPr>
            <p:spPr>
              <a:xfrm>
                <a:off x="6353298" y="1078706"/>
                <a:ext cx="5498271" cy="4970591"/>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Base shear review</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a:buClr>
                    <a:srgbClr val="006699"/>
                  </a:buClr>
                  <a:buSzPct val="80000"/>
                </a:pPr>
                <a:r>
                  <a:rPr lang="en-US" sz="1600" dirty="0">
                    <a:latin typeface="Cambria Math" panose="02040503050406030204" pitchFamily="18" charset="0"/>
                    <a:ea typeface="Cambria Math" panose="02040503050406030204" pitchFamily="18" charset="0"/>
                  </a:rPr>
                  <a:t>	V = </a:t>
                </a:r>
                <a14:m>
                  <m:oMath xmlns:m="http://schemas.openxmlformats.org/officeDocument/2006/math">
                    <m:sSub>
                      <m:sSubPr>
                        <m:ctrlPr>
                          <a:rPr kumimoji="1" lang="en-US" sz="160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600" kern="0" noProof="1">
                            <a:solidFill>
                              <a:srgbClr val="010000"/>
                            </a:solidFill>
                            <a:latin typeface="Cambria Math" panose="02040503050406030204" pitchFamily="18" charset="0"/>
                            <a:ea typeface="Cambria Math" panose="02040503050406030204" pitchFamily="18" charset="0"/>
                          </a:rPr>
                          <m:t>C</m:t>
                        </m:r>
                      </m:e>
                      <m:sub>
                        <m:r>
                          <m:rPr>
                            <m:sty m:val="p"/>
                          </m:rPr>
                          <a:rPr kumimoji="1" lang="en-US" sz="1600" kern="0" noProof="1">
                            <a:solidFill>
                              <a:srgbClr val="010000"/>
                            </a:solidFill>
                            <a:latin typeface="Cambria Math" panose="02040503050406030204" pitchFamily="18" charset="0"/>
                            <a:ea typeface="Cambria Math" panose="02040503050406030204" pitchFamily="18" charset="0"/>
                          </a:rPr>
                          <m:t>S</m:t>
                        </m:r>
                      </m:sub>
                    </m:sSub>
                  </m:oMath>
                </a14:m>
                <a:r>
                  <a:rPr lang="en-US" sz="1600" dirty="0">
                    <a:latin typeface="Cambria Math" panose="02040503050406030204" pitchFamily="18" charset="0"/>
                    <a:ea typeface="Cambria Math" panose="02040503050406030204" pitchFamily="18" charset="0"/>
                  </a:rPr>
                  <a:t> ​W</a:t>
                </a:r>
              </a:p>
              <a:p>
                <a:pPr>
                  <a:buClr>
                    <a:srgbClr val="006699"/>
                  </a:buClr>
                  <a:buSzPct val="80000"/>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Base shear</a:t>
                </a:r>
              </a:p>
              <a:p>
                <a:endParaRPr lang="en-US" dirty="0">
                  <a:latin typeface="Cambria Math" panose="02040503050406030204" pitchFamily="18" charset="0"/>
                  <a:ea typeface="Cambria Math" panose="02040503050406030204" pitchFamily="18" charset="0"/>
                </a:endParaRPr>
              </a:p>
              <a:p>
                <a:pPr lvl="1"/>
                <a:r>
                  <a:rPr kumimoji="1" lang="en-US" sz="1500" kern="0" noProof="1">
                    <a:solidFill>
                      <a:srgbClr val="010000"/>
                    </a:solidFill>
                    <a:latin typeface="Calibri" panose="020F0502020204030204" pitchFamily="34" charset="0"/>
                    <a:ea typeface="Calibri" panose="020F0502020204030204" pitchFamily="34" charset="0"/>
                    <a:cs typeface="Calibri" panose="020F0502020204030204" pitchFamily="34" charset="0"/>
                  </a:rPr>
                  <a:t>If  </a:t>
                </a:r>
                <a:r>
                  <a:rPr kumimoji="1" lang="en-US" sz="1500" kern="0" noProof="1">
                    <a:solidFill>
                      <a:srgbClr val="010000"/>
                    </a:solidFill>
                    <a:latin typeface="Cambria Math" panose="02040503050406030204" pitchFamily="18" charset="0"/>
                    <a:ea typeface="Cambria Math" panose="02040503050406030204" pitchFamily="18" charset="0"/>
                  </a:rPr>
                  <a:t>T </a:t>
                </a:r>
                <a:r>
                  <a:rPr kumimoji="1" lang="en-US" sz="1500" u="sng" kern="0" noProof="1">
                    <a:solidFill>
                      <a:srgbClr val="010000"/>
                    </a:solidFill>
                    <a:latin typeface="Cambria Math" panose="02040503050406030204" pitchFamily="18" charset="0"/>
                    <a:ea typeface="Cambria Math" panose="02040503050406030204" pitchFamily="18" charset="0"/>
                  </a:rPr>
                  <a:t>&lt;</a:t>
                </a:r>
                <a:r>
                  <a:rPr kumimoji="1" lang="en-US" sz="1500" kern="0" noProof="1">
                    <a:solidFill>
                      <a:srgbClr val="010000"/>
                    </a:solidFill>
                    <a:latin typeface="Cambria Math" panose="02040503050406030204" pitchFamily="18" charset="0"/>
                    <a:ea typeface="Cambria Math" panose="02040503050406030204" pitchFamily="18" charset="0"/>
                  </a:rPr>
                  <a:t> T</a:t>
                </a:r>
                <a:r>
                  <a:rPr kumimoji="1" lang="en-US" sz="1500" kern="0" baseline="-25000" noProof="1">
                    <a:solidFill>
                      <a:srgbClr val="010000"/>
                    </a:solidFill>
                    <a:latin typeface="Cambria Math" panose="02040503050406030204" pitchFamily="18" charset="0"/>
                    <a:ea typeface="Cambria Math" panose="02040503050406030204" pitchFamily="18" charset="0"/>
                  </a:rPr>
                  <a:t>s </a:t>
                </a:r>
                <a:r>
                  <a:rPr kumimoji="1" lang="en-US" sz="1500" kern="0" noProof="1">
                    <a:solidFill>
                      <a:srgbClr val="010000"/>
                    </a:solidFill>
                    <a:latin typeface="Cambria Math" panose="02040503050406030204" pitchFamily="18" charset="0"/>
                    <a:ea typeface="Cambria Math" panose="02040503050406030204" pitchFamily="18" charset="0"/>
                  </a:rPr>
                  <a:t>,</a:t>
                </a:r>
              </a:p>
              <a:p>
                <a:endParaRPr kumimoji="1" lang="en-US" kern="0" noProof="1">
                  <a:solidFill>
                    <a:srgbClr val="010000"/>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left"/>
                    </m:oMathParaPr>
                    <m:oMath>
                      <m:r>
                        <a:rPr kumimoji="1" lang="en-US" sz="1550" b="0" i="1" kern="0" noProof="1" smtClean="0">
                          <a:solidFill>
                            <a:srgbClr val="010000"/>
                          </a:solidFill>
                          <a:latin typeface="Cambria Math" panose="02040503050406030204" pitchFamily="18" charset="0"/>
                          <a:ea typeface="Cambria Math" panose="02040503050406030204" pitchFamily="18" charset="0"/>
                        </a:rPr>
                        <m:t>                        </m:t>
                      </m:r>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C</m:t>
                          </m:r>
                        </m:e>
                        <m:sub>
                          <m:r>
                            <m:rPr>
                              <m:sty m:val="p"/>
                            </m:rPr>
                            <a:rPr kumimoji="1" lang="en-US" sz="1550" kern="0" noProof="1" smtClean="0">
                              <a:solidFill>
                                <a:srgbClr val="010000"/>
                              </a:solidFill>
                              <a:latin typeface="Cambria Math" panose="02040503050406030204" pitchFamily="18" charset="0"/>
                              <a:ea typeface="Cambria Math" panose="02040503050406030204" pitchFamily="18" charset="0"/>
                            </a:rPr>
                            <m:t>S</m:t>
                          </m:r>
                        </m:sub>
                      </m:sSub>
                      <m:r>
                        <a:rPr kumimoji="1" lang="en-US" sz="1550" kern="0" noProof="1">
                          <a:solidFill>
                            <a:srgbClr val="010000"/>
                          </a:solidFill>
                          <a:latin typeface="Cambria Math" panose="02040503050406030204" pitchFamily="18" charset="0"/>
                          <a:ea typeface="Cambria Math" panose="02040503050406030204" pitchFamily="18" charset="0"/>
                        </a:rPr>
                        <m:t>=</m:t>
                      </m:r>
                      <m:f>
                        <m:fPr>
                          <m:ctrl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fPr>
                        <m:num>
                          <m:r>
                            <m:rPr>
                              <m:nor/>
                            </m:r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S</m:t>
                          </m:r>
                          <m:r>
                            <m:rPr>
                              <m:nor/>
                            </m:rPr>
                            <a:rPr lang="en-US" sz="1550" i="0" baseline="-2500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DS</m:t>
                          </m:r>
                          <m:r>
                            <m:rPr>
                              <m:nor/>
                            </m:r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 </m:t>
                          </m:r>
                          <m:sSub>
                            <m:sSubPr>
                              <m:ctrl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sSubPr>
                            <m:e>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I</m:t>
                              </m:r>
                            </m:e>
                            <m:sub>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e</m:t>
                              </m:r>
                            </m:sub>
                          </m:sSub>
                        </m:num>
                        <m:den>
                          <m:r>
                            <m:rPr>
                              <m:nor/>
                            </m:rPr>
                            <a:rPr lang="en-US" sz="1550" i="0" dirty="0">
                              <a:latin typeface="Cambria Math" panose="02040503050406030204" pitchFamily="18" charset="0"/>
                              <a:ea typeface="Cambria Math" panose="02040503050406030204" pitchFamily="18" charset="0"/>
                              <a:cs typeface="Calibri" panose="020F0502020204030204" pitchFamily="34" charset="0"/>
                            </a:rPr>
                            <m:t>R</m:t>
                          </m:r>
                        </m:den>
                      </m:f>
                    </m:oMath>
                  </m:oMathPara>
                </a14:m>
                <a:endParaRPr lang="en-US" sz="1550" dirty="0">
                  <a:ea typeface="Cambria Math" panose="02040503050406030204" pitchFamily="18" charset="0"/>
                  <a:cs typeface="Calibri" panose="020F0502020204030204" pitchFamily="34" charset="0"/>
                </a:endParaRPr>
              </a:p>
              <a:p>
                <a:endParaRPr lang="en-US" i="1" dirty="0">
                  <a:ea typeface="Cambria Math" panose="02040503050406030204" pitchFamily="18" charset="0"/>
                  <a:cs typeface="Calibri" panose="020F0502020204030204" pitchFamily="34" charset="0"/>
                </a:endParaRPr>
              </a:p>
              <a:p>
                <a:pPr lvl="2"/>
                <a:endParaRPr lang="en-US" sz="1600" i="1" dirty="0">
                  <a:latin typeface="Calibri" panose="020F0502020204030204" pitchFamily="34" charset="0"/>
                  <a:ea typeface="Calibri" panose="020F0502020204030204" pitchFamily="34" charset="0"/>
                  <a:cs typeface="Calibri" panose="020F0502020204030204" pitchFamily="34" charset="0"/>
                </a:endParaRPr>
              </a:p>
              <a:p>
                <a:pPr marL="457200" lvl="3"/>
                <a:r>
                  <a:rPr kumimoji="1" lang="en-US" sz="1500" kern="0" noProof="1">
                    <a:solidFill>
                      <a:srgbClr val="010000"/>
                    </a:solidFill>
                    <a:latin typeface="Calibri" panose="020F0502020204030204" pitchFamily="34" charset="0"/>
                    <a:ea typeface="Calibri" panose="020F0502020204030204" pitchFamily="34" charset="0"/>
                    <a:cs typeface="Calibri" panose="020F0502020204030204" pitchFamily="34" charset="0"/>
                  </a:rPr>
                  <a:t>If  </a:t>
                </a:r>
                <a:r>
                  <a:rPr kumimoji="1" lang="en-US" sz="1500" kern="0" noProof="1">
                    <a:solidFill>
                      <a:srgbClr val="010000"/>
                    </a:solidFill>
                    <a:latin typeface="Cambria Math" panose="02040503050406030204" pitchFamily="18" charset="0"/>
                    <a:ea typeface="Cambria Math" panose="02040503050406030204" pitchFamily="18" charset="0"/>
                  </a:rPr>
                  <a:t>T &gt; T</a:t>
                </a:r>
                <a:r>
                  <a:rPr kumimoji="1" lang="en-US" sz="1500" kern="0" baseline="-25000" noProof="1">
                    <a:solidFill>
                      <a:srgbClr val="010000"/>
                    </a:solidFill>
                    <a:latin typeface="Cambria Math" panose="02040503050406030204" pitchFamily="18" charset="0"/>
                    <a:ea typeface="Cambria Math" panose="02040503050406030204" pitchFamily="18" charset="0"/>
                  </a:rPr>
                  <a:t>s </a:t>
                </a:r>
                <a:r>
                  <a:rPr kumimoji="1" lang="en-US" sz="1500" kern="0" noProof="1">
                    <a:solidFill>
                      <a:srgbClr val="010000"/>
                    </a:solidFill>
                    <a:latin typeface="Cambria Math" panose="02040503050406030204" pitchFamily="18" charset="0"/>
                    <a:ea typeface="Cambria Math" panose="02040503050406030204" pitchFamily="18" charset="0"/>
                  </a:rPr>
                  <a:t>,</a:t>
                </a:r>
              </a:p>
              <a:p>
                <a:pPr lvl="2"/>
                <a:endParaRPr lang="en-US" sz="1600" i="1" dirty="0">
                  <a:latin typeface="Calibri" panose="020F0502020204030204" pitchFamily="34" charset="0"/>
                  <a:ea typeface="Calibri" panose="020F0502020204030204" pitchFamily="34" charset="0"/>
                  <a:cs typeface="Calibri" panose="020F0502020204030204" pitchFamily="34" charset="0"/>
                </a:endParaRPr>
              </a:p>
              <a:p>
                <a:pPr marL="0" lvl="2"/>
                <a14:m>
                  <m:oMathPara xmlns:m="http://schemas.openxmlformats.org/officeDocument/2006/math">
                    <m:oMathParaPr>
                      <m:jc m:val="left"/>
                    </m:oMathParaPr>
                    <m:oMath>
                      <m:r>
                        <a:rPr kumimoji="1" lang="en-US" sz="1550" b="0" i="1" kern="0" noProof="1" smtClean="0">
                          <a:solidFill>
                            <a:srgbClr val="010000"/>
                          </a:solidFill>
                          <a:latin typeface="Cambria Math" panose="02040503050406030204" pitchFamily="18" charset="0"/>
                          <a:ea typeface="Cambria Math" panose="02040503050406030204" pitchFamily="18" charset="0"/>
                        </a:rPr>
                        <m:t>                          </m:t>
                      </m:r>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C</m:t>
                          </m:r>
                        </m:e>
                        <m:sub>
                          <m:r>
                            <m:rPr>
                              <m:sty m:val="p"/>
                            </m:rPr>
                            <a:rPr kumimoji="1" lang="en-US" sz="1550" kern="0" noProof="1" smtClean="0">
                              <a:solidFill>
                                <a:srgbClr val="010000"/>
                              </a:solidFill>
                              <a:latin typeface="Cambria Math" panose="02040503050406030204" pitchFamily="18" charset="0"/>
                              <a:ea typeface="Cambria Math" panose="02040503050406030204" pitchFamily="18" charset="0"/>
                            </a:rPr>
                            <m:t>S</m:t>
                          </m:r>
                        </m:sub>
                      </m:sSub>
                      <m:r>
                        <a:rPr kumimoji="1" lang="en-US" sz="1550" kern="0" noProof="1">
                          <a:solidFill>
                            <a:srgbClr val="010000"/>
                          </a:solidFill>
                          <a:latin typeface="Cambria Math" panose="02040503050406030204" pitchFamily="18" charset="0"/>
                          <a:ea typeface="Cambria Math" panose="02040503050406030204" pitchFamily="18" charset="0"/>
                        </a:rPr>
                        <m:t>=</m:t>
                      </m:r>
                      <m:f>
                        <m:fPr>
                          <m:ctrl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fPr>
                        <m:num>
                          <m:r>
                            <m:rPr>
                              <m:nor/>
                            </m:r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S</m:t>
                          </m:r>
                          <m:r>
                            <m:rPr>
                              <m:nor/>
                            </m:rPr>
                            <a:rPr lang="en-US" sz="1550" i="0" baseline="-2500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D1 </m:t>
                          </m:r>
                          <m:sSub>
                            <m:sSubPr>
                              <m:ctrl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sSubPr>
                            <m:e>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I</m:t>
                              </m:r>
                            </m:e>
                            <m:sub>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e</m:t>
                              </m:r>
                            </m:sub>
                          </m:sSub>
                        </m:num>
                        <m:den>
                          <m:r>
                            <m:rPr>
                              <m:nor/>
                            </m:rPr>
                            <a:rPr lang="en-US" sz="1550" i="0" dirty="0">
                              <a:latin typeface="Cambria Math" panose="02040503050406030204" pitchFamily="18" charset="0"/>
                              <a:ea typeface="Cambria Math" panose="02040503050406030204" pitchFamily="18" charset="0"/>
                              <a:cs typeface="Calibri" panose="020F0502020204030204" pitchFamily="34" charset="0"/>
                            </a:rPr>
                            <m:t>T R</m:t>
                          </m:r>
                        </m:den>
                      </m:f>
                      <m:r>
                        <a:rPr kumimoji="1" lang="en-US" sz="1550" kern="0" noProof="1">
                          <a:solidFill>
                            <a:srgbClr val="010000"/>
                          </a:solidFill>
                          <a:latin typeface="Cambria Math" panose="02040503050406030204" pitchFamily="18" charset="0"/>
                          <a:ea typeface="Cambria Math" panose="02040503050406030204" pitchFamily="18" charset="0"/>
                        </a:rPr>
                        <m:t>=</m:t>
                      </m:r>
                      <m:f>
                        <m:fPr>
                          <m:ctrl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fPr>
                        <m:num>
                          <m:r>
                            <m:rPr>
                              <m:nor/>
                            </m:rPr>
                            <a:rPr lang="en-US" sz="1550" i="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S</m:t>
                          </m:r>
                          <m:r>
                            <m:rPr>
                              <m:nor/>
                            </m:rPr>
                            <a:rPr lang="en-US" sz="1550" i="0" baseline="-2500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a </m:t>
                          </m:r>
                          <m:sSub>
                            <m:sSubPr>
                              <m:ctrlPr>
                                <a:rPr lang="en-US" sz="1550" i="1"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sSubPr>
                            <m:e>
                              <m:d>
                                <m:dPr>
                                  <m:ctrl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ctrlPr>
                                </m:dPr>
                                <m:e>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T</m:t>
                                  </m:r>
                                </m:e>
                              </m:d>
                              <m: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 </m:t>
                              </m:r>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I</m:t>
                              </m:r>
                            </m:e>
                            <m:sub>
                              <m:r>
                                <m:rPr>
                                  <m:sty m:val="p"/>
                                </m:rPr>
                                <a:rPr lang="en-US" sz="1550" dirty="0">
                                  <a:solidFill>
                                    <a:srgbClr val="000000"/>
                                  </a:solidFill>
                                  <a:latin typeface="Cambria Math" panose="02040503050406030204" pitchFamily="18" charset="0"/>
                                  <a:ea typeface="Cambria Math" panose="02040503050406030204" pitchFamily="18" charset="0"/>
                                  <a:cs typeface="Calibri" panose="020F0502020204030204" pitchFamily="34" charset="0"/>
                                </a:rPr>
                                <m:t>e</m:t>
                              </m:r>
                            </m:sub>
                          </m:sSub>
                        </m:num>
                        <m:den>
                          <m:r>
                            <m:rPr>
                              <m:nor/>
                            </m:rPr>
                            <a:rPr lang="en-US" sz="1550" i="0" dirty="0">
                              <a:latin typeface="Cambria Math" panose="02040503050406030204" pitchFamily="18" charset="0"/>
                              <a:ea typeface="Cambria Math" panose="02040503050406030204" pitchFamily="18" charset="0"/>
                              <a:cs typeface="Calibri" panose="020F0502020204030204" pitchFamily="34" charset="0"/>
                            </a:rPr>
                            <m:t>R</m:t>
                          </m:r>
                        </m:den>
                      </m:f>
                    </m:oMath>
                  </m:oMathPara>
                </a14:m>
                <a:endParaRPr lang="en-US" sz="1550" i="1" dirty="0">
                  <a:latin typeface="Calibri" panose="020F0502020204030204" pitchFamily="34" charset="0"/>
                  <a:ea typeface="Cambria Math" panose="02040503050406030204" pitchFamily="18" charset="0"/>
                  <a:cs typeface="Calibri" panose="020F0502020204030204" pitchFamily="34" charset="0"/>
                </a:endParaRPr>
              </a:p>
              <a:p>
                <a:pPr marL="0" lvl="2"/>
                <a:endParaRPr lang="en-US" sz="1600" i="1" dirty="0">
                  <a:latin typeface="Calibri" panose="020F0502020204030204" pitchFamily="34" charset="0"/>
                  <a:ea typeface="Cambria Math" panose="02040503050406030204" pitchFamily="18" charset="0"/>
                  <a:cs typeface="Calibri" panose="020F0502020204030204" pitchFamily="34" charset="0"/>
                </a:endParaRPr>
              </a:p>
              <a:p>
                <a:pPr marL="285750" lvl="2" indent="-285750">
                  <a:spcBef>
                    <a:spcPts val="600"/>
                  </a:spcBef>
                  <a:buClr>
                    <a:srgbClr val="006699"/>
                  </a:buClr>
                  <a:buSzPct val="80000"/>
                  <a:buFont typeface="Arial" panose="020B0604020202020204" pitchFamily="34" charset="0"/>
                  <a:buChar char="•"/>
                </a:pPr>
                <a:r>
                  <a:rPr kumimoji="1" lang="en-US" sz="1500" kern="0" noProof="1">
                    <a:solidFill>
                      <a:srgbClr val="010000"/>
                    </a:solidFill>
                    <a:latin typeface="Cambria Math" panose="02040503050406030204" pitchFamily="18" charset="0"/>
                    <a:ea typeface="Cambria Math" panose="02040503050406030204" pitchFamily="18" charset="0"/>
                  </a:rPr>
                  <a:t>T</a:t>
                </a:r>
                <a:r>
                  <a:rPr kumimoji="1" lang="en-US" sz="1500" kern="0" baseline="-25000" noProof="1">
                    <a:solidFill>
                      <a:srgbClr val="010000"/>
                    </a:solidFill>
                    <a:latin typeface="Cambria Math" panose="02040503050406030204" pitchFamily="18" charset="0"/>
                    <a:ea typeface="Cambria Math" panose="02040503050406030204" pitchFamily="18" charset="0"/>
                  </a:rPr>
                  <a:t>s</a:t>
                </a:r>
                <a:r>
                  <a:rPr lang="en-US" sz="1500" dirty="0">
                    <a:latin typeface="Calibri" panose="020F0502020204030204" pitchFamily="34" charset="0"/>
                    <a:ea typeface="Calibri" panose="020F0502020204030204" pitchFamily="34" charset="0"/>
                    <a:cs typeface="Calibri" panose="020F0502020204030204" pitchFamily="34" charset="0"/>
                  </a:rPr>
                  <a:t> is the transition period between the constant-acceleration and constant-velocity regions of the design response spectrum</a:t>
                </a:r>
                <a:endParaRPr lang="en-US" sz="1500" i="1"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6" name="TextBox 5">
                <a:extLst>
                  <a:ext uri="{FF2B5EF4-FFF2-40B4-BE49-F238E27FC236}">
                    <a16:creationId xmlns:a16="http://schemas.microsoft.com/office/drawing/2014/main" id="{26D8CE51-38AB-8566-9161-719B5445653D}"/>
                  </a:ext>
                </a:extLst>
              </p:cNvPr>
              <p:cNvSpPr txBox="1">
                <a:spLocks noRot="1" noChangeAspect="1" noMove="1" noResize="1" noEditPoints="1" noAdjustHandles="1" noChangeArrowheads="1" noChangeShapeType="1" noTextEdit="1"/>
              </p:cNvSpPr>
              <p:nvPr/>
            </p:nvSpPr>
            <p:spPr>
              <a:xfrm>
                <a:off x="6353298" y="1078706"/>
                <a:ext cx="5498271" cy="4970591"/>
              </a:xfrm>
              <a:prstGeom prst="rect">
                <a:avLst/>
              </a:prstGeom>
              <a:blipFill>
                <a:blip r:embed="rId4"/>
                <a:stretch>
                  <a:fillRect t="-245" b="-368"/>
                </a:stretch>
              </a:blipFill>
            </p:spPr>
            <p:txBody>
              <a:bodyPr/>
              <a:lstStyle/>
              <a:p>
                <a:r>
                  <a:rPr lang="en-US">
                    <a:noFill/>
                  </a:rPr>
                  <a:t> </a:t>
                </a:r>
              </a:p>
            </p:txBody>
          </p:sp>
        </mc:Fallback>
      </mc:AlternateContent>
    </p:spTree>
    <p:extLst>
      <p:ext uri="{BB962C8B-B14F-4D97-AF65-F5344CB8AC3E}">
        <p14:creationId xmlns:p14="http://schemas.microsoft.com/office/powerpoint/2010/main" val="3299285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2"/>
          </p:nvPr>
        </p:nvSpPr>
        <p:spPr bwMode="auto">
          <a:noFill/>
          <a:ln>
            <a:miter lim="800000"/>
            <a:headEnd/>
            <a:tailEnd/>
          </a:ln>
        </p:spPr>
        <p:txBody>
          <a:bodyPr/>
          <a:lstStyle/>
          <a:p>
            <a:fld id="{6F43CFF0-6462-4583-BED1-5B9C2BF8488A}" type="slidenum">
              <a:rPr lang="en-US" altLang="en-US" smtClean="0"/>
              <a:pPr/>
              <a:t>19</a:t>
            </a:fld>
            <a:endParaRPr lang="en-US" altLang="en-US" dirty="0"/>
          </a:p>
        </p:txBody>
      </p:sp>
      <p:pic>
        <p:nvPicPr>
          <p:cNvPr id="46083" name="Picture 2" descr="image"/>
          <p:cNvPicPr>
            <a:picLocks noChangeAspect="1" noChangeArrowheads="1"/>
          </p:cNvPicPr>
          <p:nvPr/>
        </p:nvPicPr>
        <p:blipFill>
          <a:blip r:embed="rId2" cstate="print"/>
          <a:srcRect/>
          <a:stretch>
            <a:fillRect/>
          </a:stretch>
        </p:blipFill>
        <p:spPr bwMode="auto">
          <a:xfrm>
            <a:off x="1472420" y="971550"/>
            <a:ext cx="5927725" cy="4446588"/>
          </a:xfrm>
          <a:prstGeom prst="rect">
            <a:avLst/>
          </a:prstGeom>
          <a:noFill/>
          <a:ln w="9525">
            <a:noFill/>
            <a:miter lim="800000"/>
            <a:headEnd/>
            <a:tailEnd/>
          </a:ln>
        </p:spPr>
      </p:pic>
      <p:sp>
        <p:nvSpPr>
          <p:cNvPr id="46084" name="Rectangle 5"/>
          <p:cNvSpPr>
            <a:spLocks noChangeArrowheads="1"/>
          </p:cNvSpPr>
          <p:nvPr/>
        </p:nvSpPr>
        <p:spPr bwMode="auto">
          <a:xfrm>
            <a:off x="2209800" y="381000"/>
            <a:ext cx="6781800" cy="369888"/>
          </a:xfrm>
          <a:prstGeom prst="rect">
            <a:avLst/>
          </a:prstGeom>
          <a:noFill/>
          <a:ln w="9525">
            <a:noFill/>
            <a:miter lim="800000"/>
            <a:headEnd/>
            <a:tailEnd/>
          </a:ln>
        </p:spPr>
        <p:txBody>
          <a:bodyPr>
            <a:spAutoFit/>
          </a:bodyPr>
          <a:lstStyle/>
          <a:p>
            <a:pPr eaLnBrk="1" hangingPunct="1"/>
            <a:r>
              <a:rPr lang="en-US" altLang="en-US" b="1" dirty="0">
                <a:solidFill>
                  <a:srgbClr val="336699"/>
                </a:solidFill>
              </a:rPr>
              <a:t>Plastic Hinges in Beam Structures </a:t>
            </a:r>
          </a:p>
        </p:txBody>
      </p:sp>
      <mc:AlternateContent xmlns:mc="http://schemas.openxmlformats.org/markup-compatibility/2006" xmlns:a14="http://schemas.microsoft.com/office/drawing/2010/main">
        <mc:Choice Requires="a14">
          <p:sp>
            <p:nvSpPr>
              <p:cNvPr id="7" name="TextBox 6"/>
              <p:cNvSpPr txBox="1"/>
              <p:nvPr/>
            </p:nvSpPr>
            <p:spPr>
              <a:xfrm>
                <a:off x="7762462" y="1127761"/>
                <a:ext cx="3871520" cy="4419608"/>
              </a:xfrm>
              <a:prstGeom prst="rect">
                <a:avLst/>
              </a:prstGeom>
              <a:noFill/>
            </p:spPr>
            <p:txBody>
              <a:bodyPr wrap="square">
                <a:spAutoFit/>
              </a:bodyPr>
              <a:lstStyle/>
              <a:p>
                <a:pPr marL="285750" indent="-285750" eaLnBrk="1" hangingPunct="1">
                  <a:buClr>
                    <a:srgbClr val="006699"/>
                  </a:buClr>
                  <a:buSzPct val="80000"/>
                  <a:buFont typeface="Arial" panose="020B0604020202020204" pitchFamily="34" charset="0"/>
                  <a:buChar char="•"/>
                  <a:defRPr/>
                </a:pPr>
                <a:endParaRPr lang="en-US" sz="1500" dirty="0"/>
              </a:p>
              <a:p>
                <a:pPr marL="285750" indent="-285750">
                  <a:buClr>
                    <a:srgbClr val="006699"/>
                  </a:buClr>
                  <a:buSzPct val="80000"/>
                  <a:buFont typeface="Arial" panose="020B0604020202020204" pitchFamily="34" charset="0"/>
                  <a:buChar char="•"/>
                  <a:defRPr/>
                </a:pPr>
                <a:r>
                  <a:rPr lang="en-US" sz="1500" dirty="0">
                    <a:latin typeface="Calibri" panose="020F0502020204030204" pitchFamily="34" charset="0"/>
                    <a:ea typeface="Calibri" panose="020F0502020204030204" pitchFamily="34" charset="0"/>
                    <a:cs typeface="Calibri" panose="020F0502020204030204" pitchFamily="34" charset="0"/>
                  </a:rPr>
                  <a:t>A plastic hinge forms when a structural member reaches its plastic moment capacity </a:t>
                </a:r>
                <a14:m>
                  <m:oMath xmlns:m="http://schemas.openxmlformats.org/officeDocument/2006/math">
                    <m:sSub>
                      <m:sSubPr>
                        <m:ctrlPr>
                          <a:rPr lang="ar-AE" sz="1500" b="0" i="1" smtClean="0">
                            <a:latin typeface="Cambria Math" panose="02040503050406030204" pitchFamily="18" charset="0"/>
                          </a:rPr>
                        </m:ctrlPr>
                      </m:sSubPr>
                      <m:e>
                        <m:r>
                          <a:rPr lang="ar-AE" sz="1500" b="0" i="1" smtClean="0">
                            <a:latin typeface="Cambria Math" panose="02040503050406030204" pitchFamily="18" charset="0"/>
                          </a:rPr>
                          <m:t>𝑀</m:t>
                        </m:r>
                      </m:e>
                      <m:sub>
                        <m:r>
                          <a:rPr lang="ar-AE" sz="1500" b="0" i="1" smtClean="0">
                            <a:latin typeface="Cambria Math" panose="02040503050406030204" pitchFamily="18" charset="0"/>
                          </a:rPr>
                          <m:t>𝑝</m:t>
                        </m:r>
                      </m:sub>
                    </m:sSub>
                  </m:oMath>
                </a14:m>
                <a:r>
                  <a:rPr lang="en-US" sz="1500" dirty="0">
                    <a:latin typeface="Calibri" panose="020F0502020204030204" pitchFamily="34" charset="0"/>
                    <a:ea typeface="Calibri" panose="020F0502020204030204" pitchFamily="34" charset="0"/>
                    <a:cs typeface="Calibri" panose="020F0502020204030204" pitchFamily="34" charset="0"/>
                  </a:rPr>
                  <a:t> and begins to rotate inelastically while maintaining near-constant moment</a:t>
                </a:r>
              </a:p>
              <a:p>
                <a:pPr marL="285750" indent="-285750">
                  <a:buClr>
                    <a:srgbClr val="006699"/>
                  </a:buClr>
                  <a:buSzPct val="80000"/>
                  <a:buFont typeface="Arial" panose="020B0604020202020204" pitchFamily="34" charset="0"/>
                  <a:buChar char="•"/>
                  <a:defRP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defRPr/>
                </a:pPr>
                <a:r>
                  <a:rPr lang="en-US" sz="1500" dirty="0">
                    <a:latin typeface="Calibri" panose="020F0502020204030204" pitchFamily="34" charset="0"/>
                    <a:ea typeface="Calibri" panose="020F0502020204030204" pitchFamily="34" charset="0"/>
                    <a:cs typeface="Calibri" panose="020F0502020204030204" pitchFamily="34" charset="0"/>
                  </a:rPr>
                  <a:t>The Strong Column – Weak Beam (SCWB) requirement ensures Plastic hinges form in beams instead of columns</a:t>
                </a:r>
              </a:p>
              <a:p>
                <a:pPr marL="285750" indent="-285750">
                  <a:buClr>
                    <a:srgbClr val="006699"/>
                  </a:buClr>
                  <a:buSzPct val="80000"/>
                  <a:buFont typeface="Arial" panose="020B0604020202020204" pitchFamily="34" charset="0"/>
                  <a:buChar char="•"/>
                  <a:defRP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defRPr/>
                </a:pPr>
                <a:r>
                  <a:rPr lang="en-US" sz="1500" dirty="0">
                    <a:latin typeface="Calibri" panose="020F0502020204030204" pitchFamily="34" charset="0"/>
                    <a:ea typeface="Calibri" panose="020F0502020204030204" pitchFamily="34" charset="0"/>
                    <a:cs typeface="Calibri" panose="020F0502020204030204" pitchFamily="34" charset="0"/>
                  </a:rPr>
                  <a:t>Chapter 12 requires systems that provide ductile detailing</a:t>
                </a:r>
              </a:p>
              <a:p>
                <a:pPr marL="285750" indent="-285750">
                  <a:buClr>
                    <a:srgbClr val="006699"/>
                  </a:buClr>
                  <a:buSzPct val="80000"/>
                  <a:buFont typeface="Arial" panose="020B0604020202020204" pitchFamily="34" charset="0"/>
                  <a:buChar char="•"/>
                  <a:defRP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defRPr/>
                </a:pPr>
                <a:r>
                  <a:rPr lang="en-US" sz="1500" dirty="0">
                    <a:latin typeface="Calibri" panose="020F0502020204030204" pitchFamily="34" charset="0"/>
                    <a:ea typeface="Calibri" panose="020F0502020204030204" pitchFamily="34" charset="0"/>
                    <a:cs typeface="Calibri" panose="020F0502020204030204" pitchFamily="34" charset="0"/>
                  </a:rPr>
                  <a:t>The design philosophy is to always localize damage in ductile elements &amp; protect gravity-load-carrying members</a:t>
                </a:r>
              </a:p>
              <a:p>
                <a:pPr marL="285750" indent="-285750">
                  <a:buClr>
                    <a:srgbClr val="006699"/>
                  </a:buClr>
                  <a:buSzPct val="80000"/>
                  <a:buFont typeface="Arial" panose="020B0604020202020204" pitchFamily="34" charset="0"/>
                  <a:buChar char="•"/>
                  <a:defRPr/>
                </a:pPr>
                <a:endParaRPr lang="en-US" sz="155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7762462" y="1127761"/>
                <a:ext cx="3871520" cy="4419608"/>
              </a:xfrm>
              <a:prstGeom prst="rect">
                <a:avLst/>
              </a:prstGeom>
              <a:blipFill>
                <a:blip r:embed="rId3"/>
                <a:stretch>
                  <a:fillRect/>
                </a:stretch>
              </a:blipFill>
            </p:spPr>
            <p:txBody>
              <a:bodyPr/>
              <a:lstStyle/>
              <a:p>
                <a:r>
                  <a:rPr lang="en-US">
                    <a:noFill/>
                  </a:rPr>
                  <a:t> </a:t>
                </a:r>
              </a:p>
            </p:txBody>
          </p:sp>
        </mc:Fallback>
      </mc:AlternateContent>
      <p:sp>
        <p:nvSpPr>
          <p:cNvPr id="8" name="TextBox 7"/>
          <p:cNvSpPr txBox="1"/>
          <p:nvPr/>
        </p:nvSpPr>
        <p:spPr>
          <a:xfrm>
            <a:off x="1761345" y="5594062"/>
            <a:ext cx="5638800" cy="292388"/>
          </a:xfrm>
          <a:prstGeom prst="rect">
            <a:avLst/>
          </a:prstGeom>
          <a:noFill/>
        </p:spPr>
        <p:txBody>
          <a:bodyPr>
            <a:spAutoFit/>
          </a:bodyPr>
          <a:lstStyle/>
          <a:p>
            <a:pPr algn="ctr" eaLnBrk="1" hangingPunct="1">
              <a:defRPr/>
            </a:pPr>
            <a:r>
              <a:rPr lang="en-US" sz="1300" i="1" dirty="0"/>
              <a:t>Image courtesy of Canterbury Earthquake Royal Commission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C7200-4367-5F2A-CB4E-A92E4F52F400}"/>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80666B48-6774-9020-B808-7D762583E78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20</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DE3F676D-E601-18FF-7573-370AEA1B7487}"/>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45568670-CC92-2933-5E4A-7B1896BEE9AB}"/>
              </a:ext>
            </a:extLst>
          </p:cNvPr>
          <p:cNvSpPr/>
          <p:nvPr/>
        </p:nvSpPr>
        <p:spPr>
          <a:xfrm>
            <a:off x="836674" y="452679"/>
            <a:ext cx="4520789" cy="430887"/>
          </a:xfrm>
          <a:prstGeom prst="rect">
            <a:avLst/>
          </a:prstGeom>
        </p:spPr>
        <p:txBody>
          <a:bodyPr wrap="none">
            <a:spAutoFit/>
          </a:bodyPr>
          <a:lstStyle/>
          <a:p>
            <a:pPr defTabSz="914263"/>
            <a:r>
              <a:rPr lang="en-US" sz="2200" b="1" dirty="0">
                <a:solidFill>
                  <a:srgbClr val="006699"/>
                </a:solidFill>
                <a:latin typeface="Arial"/>
              </a:rPr>
              <a:t>Formation of Plastic Hinge Zone</a:t>
            </a:r>
          </a:p>
        </p:txBody>
      </p:sp>
      <p:pic>
        <p:nvPicPr>
          <p:cNvPr id="1026" name="Picture 2" descr="Formation of Plastic Hinge Zone">
            <a:extLst>
              <a:ext uri="{FF2B5EF4-FFF2-40B4-BE49-F238E27FC236}">
                <a16:creationId xmlns:a16="http://schemas.microsoft.com/office/drawing/2014/main" id="{34E2A1DF-A39F-0272-3419-310F62A2D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764" y="1368586"/>
            <a:ext cx="5552624" cy="41208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2CD5C13-3C7E-0390-C245-8F9C20E3718A}"/>
              </a:ext>
            </a:extLst>
          </p:cNvPr>
          <p:cNvSpPr txBox="1"/>
          <p:nvPr/>
        </p:nvSpPr>
        <p:spPr>
          <a:xfrm>
            <a:off x="979714" y="5848519"/>
            <a:ext cx="7419703" cy="507831"/>
          </a:xfrm>
          <a:prstGeom prst="rect">
            <a:avLst/>
          </a:prstGeom>
          <a:noFill/>
        </p:spPr>
        <p:txBody>
          <a:bodyPr wrap="square" rtlCol="0">
            <a:spAutoFit/>
          </a:bodyPr>
          <a:lstStyle/>
          <a:p>
            <a:r>
              <a:rPr lang="en-US" sz="1350" dirty="0">
                <a:latin typeface="Calibri" panose="020F0502020204030204" pitchFamily="34" charset="0"/>
                <a:ea typeface="Calibri" panose="020F0502020204030204" pitchFamily="34" charset="0"/>
                <a:cs typeface="Calibri" panose="020F0502020204030204" pitchFamily="34" charset="0"/>
              </a:rPr>
              <a:t>https://seblog.strongtie.com/2024/11/framing-the-future-the-evolution-of-moment-frames/formation-of-plastic-hinge-zone/</a:t>
            </a:r>
          </a:p>
        </p:txBody>
      </p:sp>
      <p:sp>
        <p:nvSpPr>
          <p:cNvPr id="4" name="TextBox 3">
            <a:extLst>
              <a:ext uri="{FF2B5EF4-FFF2-40B4-BE49-F238E27FC236}">
                <a16:creationId xmlns:a16="http://schemas.microsoft.com/office/drawing/2014/main" id="{981E239D-834A-4D46-F4AC-C132DAFA609B}"/>
              </a:ext>
            </a:extLst>
          </p:cNvPr>
          <p:cNvSpPr txBox="1"/>
          <p:nvPr/>
        </p:nvSpPr>
        <p:spPr>
          <a:xfrm>
            <a:off x="7276011" y="1802674"/>
            <a:ext cx="4077789" cy="3247043"/>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A wide-flange steel beam framing into a column with web yielding</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A plastic hinge is not a literal hinge</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It is a localized region where the section has yielded across most of its depth and rotates at approximately constant bending moment</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The goal is controlled energy dissipation through stable beam plastic hinging</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503365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F6663-E028-ABC7-3DA7-33C0C8C6979E}"/>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87403FCC-8ABF-8AF9-7967-2FA7244FDDE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21</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8101790E-B4B5-CF90-69FF-8C43EA2C827E}"/>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638B4954-9C01-4C2C-325F-83496757D181}"/>
              </a:ext>
            </a:extLst>
          </p:cNvPr>
          <p:cNvSpPr/>
          <p:nvPr/>
        </p:nvSpPr>
        <p:spPr>
          <a:xfrm>
            <a:off x="836674" y="452679"/>
            <a:ext cx="2712602" cy="430887"/>
          </a:xfrm>
          <a:prstGeom prst="rect">
            <a:avLst/>
          </a:prstGeom>
        </p:spPr>
        <p:txBody>
          <a:bodyPr wrap="none">
            <a:spAutoFit/>
          </a:bodyPr>
          <a:lstStyle/>
          <a:p>
            <a:pPr defTabSz="914263"/>
            <a:r>
              <a:rPr lang="en-US" sz="2200" b="1" dirty="0">
                <a:solidFill>
                  <a:srgbClr val="006699"/>
                </a:solidFill>
                <a:latin typeface="Arial"/>
              </a:rPr>
              <a:t>Structural Ductility</a:t>
            </a:r>
          </a:p>
        </p:txBody>
      </p:sp>
      <p:graphicFrame>
        <p:nvGraphicFramePr>
          <p:cNvPr id="3" name="Table 2">
            <a:extLst>
              <a:ext uri="{FF2B5EF4-FFF2-40B4-BE49-F238E27FC236}">
                <a16:creationId xmlns:a16="http://schemas.microsoft.com/office/drawing/2014/main" id="{6159D76F-9912-EE70-0B5F-A39EDC723E0A}"/>
              </a:ext>
            </a:extLst>
          </p:cNvPr>
          <p:cNvGraphicFramePr>
            <a:graphicFrameLocks noGrp="1"/>
          </p:cNvGraphicFramePr>
          <p:nvPr>
            <p:extLst>
              <p:ext uri="{D42A27DB-BD31-4B8C-83A1-F6EECF244321}">
                <p14:modId xmlns:p14="http://schemas.microsoft.com/office/powerpoint/2010/main" val="3769729276"/>
              </p:ext>
            </p:extLst>
          </p:nvPr>
        </p:nvGraphicFramePr>
        <p:xfrm>
          <a:off x="1615043" y="1204913"/>
          <a:ext cx="9405256" cy="3977640"/>
        </p:xfrm>
        <a:graphic>
          <a:graphicData uri="http://schemas.openxmlformats.org/drawingml/2006/table">
            <a:tbl>
              <a:tblPr>
                <a:tableStyleId>{5C22544A-7EE6-4342-B048-85BDC9FD1C3A}</a:tableStyleId>
              </a:tblPr>
              <a:tblGrid>
                <a:gridCol w="1343608">
                  <a:extLst>
                    <a:ext uri="{9D8B030D-6E8A-4147-A177-3AD203B41FA5}">
                      <a16:colId xmlns:a16="http://schemas.microsoft.com/office/drawing/2014/main" val="2215442005"/>
                    </a:ext>
                  </a:extLst>
                </a:gridCol>
                <a:gridCol w="1343608">
                  <a:extLst>
                    <a:ext uri="{9D8B030D-6E8A-4147-A177-3AD203B41FA5}">
                      <a16:colId xmlns:a16="http://schemas.microsoft.com/office/drawing/2014/main" val="597234931"/>
                    </a:ext>
                  </a:extLst>
                </a:gridCol>
                <a:gridCol w="1343608">
                  <a:extLst>
                    <a:ext uri="{9D8B030D-6E8A-4147-A177-3AD203B41FA5}">
                      <a16:colId xmlns:a16="http://schemas.microsoft.com/office/drawing/2014/main" val="1128925912"/>
                    </a:ext>
                  </a:extLst>
                </a:gridCol>
                <a:gridCol w="1343608">
                  <a:extLst>
                    <a:ext uri="{9D8B030D-6E8A-4147-A177-3AD203B41FA5}">
                      <a16:colId xmlns:a16="http://schemas.microsoft.com/office/drawing/2014/main" val="3697825100"/>
                    </a:ext>
                  </a:extLst>
                </a:gridCol>
                <a:gridCol w="1343608">
                  <a:extLst>
                    <a:ext uri="{9D8B030D-6E8A-4147-A177-3AD203B41FA5}">
                      <a16:colId xmlns:a16="http://schemas.microsoft.com/office/drawing/2014/main" val="4195991612"/>
                    </a:ext>
                  </a:extLst>
                </a:gridCol>
                <a:gridCol w="1343608">
                  <a:extLst>
                    <a:ext uri="{9D8B030D-6E8A-4147-A177-3AD203B41FA5}">
                      <a16:colId xmlns:a16="http://schemas.microsoft.com/office/drawing/2014/main" val="2700511612"/>
                    </a:ext>
                  </a:extLst>
                </a:gridCol>
                <a:gridCol w="1343608">
                  <a:extLst>
                    <a:ext uri="{9D8B030D-6E8A-4147-A177-3AD203B41FA5}">
                      <a16:colId xmlns:a16="http://schemas.microsoft.com/office/drawing/2014/main" val="1638490365"/>
                    </a:ext>
                  </a:extLst>
                </a:gridCol>
              </a:tblGrid>
              <a:tr h="395576">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Ductility Level</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Structural System</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Primary Behavior</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Typical R</a:t>
                      </a:r>
                      <a:endParaRPr lang="en-US"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Typical </a:t>
                      </a:r>
                      <a:r>
                        <a:rPr lang="el-GR" sz="1500" u="none" strike="noStrike" dirty="0">
                          <a:effectLst/>
                          <a:latin typeface="Calibri" panose="020F0502020204030204" pitchFamily="34" charset="0"/>
                          <a:ea typeface="Calibri" panose="020F0502020204030204" pitchFamily="34" charset="0"/>
                          <a:cs typeface="Calibri" panose="020F0502020204030204" pitchFamily="34" charset="0"/>
                        </a:rPr>
                        <a:t>Ω₀</a:t>
                      </a:r>
                      <a:endParaRPr lang="el-GR"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Typical Cd</a:t>
                      </a:r>
                      <a:endParaRPr lang="en-US"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Design Philosophy</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8171837"/>
                  </a:ext>
                </a:extLst>
              </a:tr>
              <a:tr h="395576">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Low</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Ordinary Shear Wall</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Strength-controlled</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2.5–3</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2.5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Limited inelastic rotation</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342584"/>
                  </a:ext>
                </a:extLst>
              </a:tr>
              <a:tr h="395576">
                <a:tc>
                  <a:txBody>
                    <a:bodyPr/>
                    <a:lstStyle/>
                    <a:p>
                      <a:pPr algn="ctr" fontAlgn="ctr">
                        <a:buNone/>
                      </a:pP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OCBF</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Brace buckling governed</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3.25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2</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Limited ductility</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3953972"/>
                  </a:ext>
                </a:extLst>
              </a:tr>
              <a:tr h="395576">
                <a:tc>
                  <a:txBody>
                    <a:bodyPr/>
                    <a:lstStyle/>
                    <a:p>
                      <a:pPr algn="ctr" fontAlgn="ctr">
                        <a:buNone/>
                      </a:pP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OMF</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Limited moment ductility</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3–3.5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Basic detailing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0695600"/>
                  </a:ext>
                </a:extLst>
              </a:tr>
              <a:tr h="395576">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Moderate</a:t>
                      </a:r>
                      <a:endParaRPr lang="en-US"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IMRF</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Controlled yielding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4–5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4</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Improved detailing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0394431"/>
                  </a:ext>
                </a:extLst>
              </a:tr>
              <a:tr h="395576">
                <a:tc>
                  <a:txBody>
                    <a:bodyPr/>
                    <a:lstStyle/>
                    <a:p>
                      <a:pPr algn="ctr" fontAlgn="ctr">
                        <a:buNone/>
                      </a:pP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Special RC Shear Wall</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Confined boundary yielding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5–6</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2.5–3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5</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Capacity design elements</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641102"/>
                  </a:ext>
                </a:extLst>
              </a:tr>
            </a:tbl>
          </a:graphicData>
        </a:graphic>
      </p:graphicFrame>
      <p:sp>
        <p:nvSpPr>
          <p:cNvPr id="2" name="TextBox 1">
            <a:extLst>
              <a:ext uri="{FF2B5EF4-FFF2-40B4-BE49-F238E27FC236}">
                <a16:creationId xmlns:a16="http://schemas.microsoft.com/office/drawing/2014/main" id="{1FFA736F-531D-8DCA-EBDC-853373D30AB5}"/>
              </a:ext>
            </a:extLst>
          </p:cNvPr>
          <p:cNvSpPr txBox="1"/>
          <p:nvPr/>
        </p:nvSpPr>
        <p:spPr>
          <a:xfrm>
            <a:off x="2341788" y="5468928"/>
            <a:ext cx="3975883" cy="887422"/>
          </a:xfrm>
          <a:prstGeom prst="rect">
            <a:avLst/>
          </a:prstGeom>
          <a:noFill/>
        </p:spPr>
        <p:txBody>
          <a:bodyPr wrap="square" rtlCol="0">
            <a:spAutoFit/>
          </a:bodyPr>
          <a:lstStyle/>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OCBF = Ordinary Concentrically Braced Frame</a:t>
            </a:r>
          </a:p>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OMF = Ordinary Moment Frame</a:t>
            </a:r>
          </a:p>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IMRF = Intermediate Moment Resisting Frame</a:t>
            </a:r>
          </a:p>
        </p:txBody>
      </p:sp>
      <p:sp>
        <p:nvSpPr>
          <p:cNvPr id="6" name="TextBox 5">
            <a:extLst>
              <a:ext uri="{FF2B5EF4-FFF2-40B4-BE49-F238E27FC236}">
                <a16:creationId xmlns:a16="http://schemas.microsoft.com/office/drawing/2014/main" id="{84C4CA85-7CBA-0D61-BB9E-6770977677BB}"/>
              </a:ext>
            </a:extLst>
          </p:cNvPr>
          <p:cNvSpPr txBox="1"/>
          <p:nvPr/>
        </p:nvSpPr>
        <p:spPr>
          <a:xfrm>
            <a:off x="6841546" y="5417631"/>
            <a:ext cx="3048579" cy="938719"/>
          </a:xfrm>
          <a:prstGeom prst="rect">
            <a:avLst/>
          </a:prstGeom>
          <a:noFill/>
        </p:spPr>
        <p:txBody>
          <a:bodyPr wrap="square">
            <a:spAutoFit/>
          </a:bodyPr>
          <a:lstStyle/>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R (Response Modification Factor)</a:t>
            </a:r>
          </a:p>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Ω₀ (Overstrength Factor)</a:t>
            </a:r>
          </a:p>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Cd (Deflection Amplification Factor)</a:t>
            </a:r>
          </a:p>
        </p:txBody>
      </p:sp>
    </p:spTree>
    <p:extLst>
      <p:ext uri="{BB962C8B-B14F-4D97-AF65-F5344CB8AC3E}">
        <p14:creationId xmlns:p14="http://schemas.microsoft.com/office/powerpoint/2010/main" val="1688260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285AE-9280-0A90-11DB-884678EF9BD6}"/>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91C22F68-FFA3-B9F6-9692-4A4F1397C1D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22</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ACC3F21A-043A-C4DA-93A8-405920E9CC9D}"/>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613EA46F-76BA-F870-8688-C4518BB71009}"/>
              </a:ext>
            </a:extLst>
          </p:cNvPr>
          <p:cNvSpPr/>
          <p:nvPr/>
        </p:nvSpPr>
        <p:spPr>
          <a:xfrm>
            <a:off x="836674" y="452679"/>
            <a:ext cx="2712602" cy="430887"/>
          </a:xfrm>
          <a:prstGeom prst="rect">
            <a:avLst/>
          </a:prstGeom>
        </p:spPr>
        <p:txBody>
          <a:bodyPr wrap="none">
            <a:spAutoFit/>
          </a:bodyPr>
          <a:lstStyle/>
          <a:p>
            <a:pPr defTabSz="914263"/>
            <a:r>
              <a:rPr lang="en-US" sz="2200" b="1" dirty="0">
                <a:solidFill>
                  <a:srgbClr val="006699"/>
                </a:solidFill>
                <a:latin typeface="Arial"/>
              </a:rPr>
              <a:t>Structural Ductility</a:t>
            </a:r>
          </a:p>
        </p:txBody>
      </p:sp>
      <p:graphicFrame>
        <p:nvGraphicFramePr>
          <p:cNvPr id="3" name="Table 2">
            <a:extLst>
              <a:ext uri="{FF2B5EF4-FFF2-40B4-BE49-F238E27FC236}">
                <a16:creationId xmlns:a16="http://schemas.microsoft.com/office/drawing/2014/main" id="{53F2A744-2DF4-F969-7E07-6A968B376E48}"/>
              </a:ext>
            </a:extLst>
          </p:cNvPr>
          <p:cNvGraphicFramePr>
            <a:graphicFrameLocks noGrp="1"/>
          </p:cNvGraphicFramePr>
          <p:nvPr>
            <p:extLst>
              <p:ext uri="{D42A27DB-BD31-4B8C-83A1-F6EECF244321}">
                <p14:modId xmlns:p14="http://schemas.microsoft.com/office/powerpoint/2010/main" val="1428826690"/>
              </p:ext>
            </p:extLst>
          </p:nvPr>
        </p:nvGraphicFramePr>
        <p:xfrm>
          <a:off x="1306284" y="1347417"/>
          <a:ext cx="9405256" cy="2971800"/>
        </p:xfrm>
        <a:graphic>
          <a:graphicData uri="http://schemas.openxmlformats.org/drawingml/2006/table">
            <a:tbl>
              <a:tblPr>
                <a:tableStyleId>{5C22544A-7EE6-4342-B048-85BDC9FD1C3A}</a:tableStyleId>
              </a:tblPr>
              <a:tblGrid>
                <a:gridCol w="1343608">
                  <a:extLst>
                    <a:ext uri="{9D8B030D-6E8A-4147-A177-3AD203B41FA5}">
                      <a16:colId xmlns:a16="http://schemas.microsoft.com/office/drawing/2014/main" val="2215442005"/>
                    </a:ext>
                  </a:extLst>
                </a:gridCol>
                <a:gridCol w="1343608">
                  <a:extLst>
                    <a:ext uri="{9D8B030D-6E8A-4147-A177-3AD203B41FA5}">
                      <a16:colId xmlns:a16="http://schemas.microsoft.com/office/drawing/2014/main" val="597234931"/>
                    </a:ext>
                  </a:extLst>
                </a:gridCol>
                <a:gridCol w="1343608">
                  <a:extLst>
                    <a:ext uri="{9D8B030D-6E8A-4147-A177-3AD203B41FA5}">
                      <a16:colId xmlns:a16="http://schemas.microsoft.com/office/drawing/2014/main" val="1128925912"/>
                    </a:ext>
                  </a:extLst>
                </a:gridCol>
                <a:gridCol w="1343608">
                  <a:extLst>
                    <a:ext uri="{9D8B030D-6E8A-4147-A177-3AD203B41FA5}">
                      <a16:colId xmlns:a16="http://schemas.microsoft.com/office/drawing/2014/main" val="3697825100"/>
                    </a:ext>
                  </a:extLst>
                </a:gridCol>
                <a:gridCol w="1343608">
                  <a:extLst>
                    <a:ext uri="{9D8B030D-6E8A-4147-A177-3AD203B41FA5}">
                      <a16:colId xmlns:a16="http://schemas.microsoft.com/office/drawing/2014/main" val="4195991612"/>
                    </a:ext>
                  </a:extLst>
                </a:gridCol>
                <a:gridCol w="1343608">
                  <a:extLst>
                    <a:ext uri="{9D8B030D-6E8A-4147-A177-3AD203B41FA5}">
                      <a16:colId xmlns:a16="http://schemas.microsoft.com/office/drawing/2014/main" val="2700511612"/>
                    </a:ext>
                  </a:extLst>
                </a:gridCol>
                <a:gridCol w="1343608">
                  <a:extLst>
                    <a:ext uri="{9D8B030D-6E8A-4147-A177-3AD203B41FA5}">
                      <a16:colId xmlns:a16="http://schemas.microsoft.com/office/drawing/2014/main" val="1638490365"/>
                    </a:ext>
                  </a:extLst>
                </a:gridCol>
              </a:tblGrid>
              <a:tr h="395576">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Ductility Level</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Structural System</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Primary Behavior</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Typical R</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Typical </a:t>
                      </a:r>
                      <a:r>
                        <a:rPr lang="el-GR" sz="1500" u="none" strike="noStrike" dirty="0">
                          <a:effectLst/>
                          <a:latin typeface="Calibri" panose="020F0502020204030204" pitchFamily="34" charset="0"/>
                          <a:ea typeface="Calibri" panose="020F0502020204030204" pitchFamily="34" charset="0"/>
                          <a:cs typeface="Calibri" panose="020F0502020204030204" pitchFamily="34" charset="0"/>
                        </a:rPr>
                        <a:t>Ω₀</a:t>
                      </a:r>
                      <a:endParaRPr lang="el-GR"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Typical Cd</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Design Philosophy</a:t>
                      </a:r>
                      <a:endPar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8171837"/>
                  </a:ext>
                </a:extLst>
              </a:tr>
              <a:tr h="395576">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High</a:t>
                      </a:r>
                      <a:endParaRPr lang="en-US"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SCBF</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Stable brace yielding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6</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2</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Designed ductile fuse</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7644982"/>
                  </a:ext>
                </a:extLst>
              </a:tr>
              <a:tr h="527435">
                <a:tc>
                  <a:txBody>
                    <a:bodyPr/>
                    <a:lstStyle/>
                    <a:p>
                      <a:pPr algn="ctr" fontAlgn="ctr">
                        <a:buNone/>
                      </a:pP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SMRF</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Plastic hinge mechanism</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8</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5.5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Strong-column weak-beam</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2063576"/>
                  </a:ext>
                </a:extLst>
              </a:tr>
              <a:tr h="527435">
                <a:tc>
                  <a:txBody>
                    <a:bodyPr/>
                    <a:lstStyle/>
                    <a:p>
                      <a:pPr algn="ctr" fontAlgn="ctr">
                        <a:buNone/>
                      </a:pP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EBF</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Link beam yielding</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8</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2</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5</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Replaceable ductile links</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1223705"/>
                  </a:ext>
                </a:extLst>
              </a:tr>
              <a:tr h="527435">
                <a:tc>
                  <a:txBody>
                    <a:bodyPr/>
                    <a:lstStyle/>
                    <a:p>
                      <a:pPr algn="ctr" fontAlgn="ctr">
                        <a:buNone/>
                      </a:pP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Dual Systems</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Frame + wall interaction</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7–8</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2.5–3</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a:effectLst/>
                          <a:latin typeface="Calibri" panose="020F0502020204030204" pitchFamily="34" charset="0"/>
                          <a:ea typeface="Calibri" panose="020F0502020204030204" pitchFamily="34" charset="0"/>
                          <a:cs typeface="Calibri" panose="020F0502020204030204" pitchFamily="34" charset="0"/>
                        </a:rPr>
                        <a:t>5–6</a:t>
                      </a:r>
                      <a:endPar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00" u="none" strike="noStrike" dirty="0">
                          <a:effectLst/>
                          <a:latin typeface="Calibri" panose="020F0502020204030204" pitchFamily="34" charset="0"/>
                          <a:ea typeface="Calibri" panose="020F0502020204030204" pitchFamily="34" charset="0"/>
                          <a:cs typeface="Calibri" panose="020F0502020204030204" pitchFamily="34" charset="0"/>
                        </a:rPr>
                        <a:t>Redundant energy dissipation</a:t>
                      </a:r>
                      <a:endPar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447758"/>
                  </a:ext>
                </a:extLst>
              </a:tr>
            </a:tbl>
          </a:graphicData>
        </a:graphic>
      </p:graphicFrame>
      <p:sp>
        <p:nvSpPr>
          <p:cNvPr id="4" name="TextBox 3">
            <a:extLst>
              <a:ext uri="{FF2B5EF4-FFF2-40B4-BE49-F238E27FC236}">
                <a16:creationId xmlns:a16="http://schemas.microsoft.com/office/drawing/2014/main" id="{B25002C4-CDBC-DE1F-2A6A-6617A430BA8F}"/>
              </a:ext>
            </a:extLst>
          </p:cNvPr>
          <p:cNvSpPr txBox="1"/>
          <p:nvPr/>
        </p:nvSpPr>
        <p:spPr>
          <a:xfrm>
            <a:off x="2244436" y="5066872"/>
            <a:ext cx="6366164" cy="887422"/>
          </a:xfrm>
          <a:prstGeom prst="rect">
            <a:avLst/>
          </a:prstGeom>
          <a:noFill/>
        </p:spPr>
        <p:txBody>
          <a:bodyPr wrap="square" rtlCol="0">
            <a:spAutoFit/>
          </a:bodyPr>
          <a:lstStyle/>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SCBF = Special Concentrically Braced Frame</a:t>
            </a:r>
          </a:p>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SMRF = Special Moment Resisting Frame</a:t>
            </a:r>
          </a:p>
          <a:p>
            <a:pPr>
              <a:spcBef>
                <a:spcPts val="200"/>
              </a:spcBef>
              <a:spcAft>
                <a:spcPts val="200"/>
              </a:spcAft>
            </a:pPr>
            <a:r>
              <a:rPr lang="en-US" sz="1500" dirty="0">
                <a:latin typeface="Calibri" panose="020F0502020204030204" pitchFamily="34" charset="0"/>
                <a:ea typeface="Calibri" panose="020F0502020204030204" pitchFamily="34" charset="0"/>
                <a:cs typeface="Calibri" panose="020F0502020204030204" pitchFamily="34" charset="0"/>
              </a:rPr>
              <a:t>EBF = Eccentrically Braced Frame</a:t>
            </a:r>
          </a:p>
        </p:txBody>
      </p:sp>
    </p:spTree>
    <p:extLst>
      <p:ext uri="{BB962C8B-B14F-4D97-AF65-F5344CB8AC3E}">
        <p14:creationId xmlns:p14="http://schemas.microsoft.com/office/powerpoint/2010/main" val="148615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769DF-D0F2-F2E4-0B2D-469B0FA9035C}"/>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A453C884-155E-6D9F-7C16-4D9F13882CD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23</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2DB7ED2C-F38B-7952-1EBD-52FCE7D36BFF}"/>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994A4D0F-7244-AD8D-1018-03A74C0D4613}"/>
              </a:ext>
            </a:extLst>
          </p:cNvPr>
          <p:cNvSpPr/>
          <p:nvPr/>
        </p:nvSpPr>
        <p:spPr>
          <a:xfrm>
            <a:off x="836674" y="452679"/>
            <a:ext cx="4348434" cy="430887"/>
          </a:xfrm>
          <a:prstGeom prst="rect">
            <a:avLst/>
          </a:prstGeom>
        </p:spPr>
        <p:txBody>
          <a:bodyPr wrap="none">
            <a:spAutoFit/>
          </a:bodyPr>
          <a:lstStyle/>
          <a:p>
            <a:pPr defTabSz="914263"/>
            <a:r>
              <a:rPr lang="en-US" sz="2200" b="1" dirty="0">
                <a:solidFill>
                  <a:srgbClr val="006699"/>
                </a:solidFill>
                <a:latin typeface="Arial"/>
              </a:rPr>
              <a:t>Permitted Analysis Procedures</a:t>
            </a:r>
          </a:p>
        </p:txBody>
      </p:sp>
      <p:graphicFrame>
        <p:nvGraphicFramePr>
          <p:cNvPr id="4" name="Table 3">
            <a:extLst>
              <a:ext uri="{FF2B5EF4-FFF2-40B4-BE49-F238E27FC236}">
                <a16:creationId xmlns:a16="http://schemas.microsoft.com/office/drawing/2014/main" id="{D79B976F-CB6D-D05F-9D4E-2BF0F40F7962}"/>
              </a:ext>
            </a:extLst>
          </p:cNvPr>
          <p:cNvGraphicFramePr>
            <a:graphicFrameLocks noGrp="1"/>
          </p:cNvGraphicFramePr>
          <p:nvPr>
            <p:extLst>
              <p:ext uri="{D42A27DB-BD31-4B8C-83A1-F6EECF244321}">
                <p14:modId xmlns:p14="http://schemas.microsoft.com/office/powerpoint/2010/main" val="3044813143"/>
              </p:ext>
            </p:extLst>
          </p:nvPr>
        </p:nvGraphicFramePr>
        <p:xfrm>
          <a:off x="836674" y="1638480"/>
          <a:ext cx="3295488" cy="3261639"/>
        </p:xfrm>
        <a:graphic>
          <a:graphicData uri="http://schemas.openxmlformats.org/drawingml/2006/table">
            <a:tbl>
              <a:tblPr/>
              <a:tblGrid>
                <a:gridCol w="1647744">
                  <a:extLst>
                    <a:ext uri="{9D8B030D-6E8A-4147-A177-3AD203B41FA5}">
                      <a16:colId xmlns:a16="http://schemas.microsoft.com/office/drawing/2014/main" val="193070554"/>
                    </a:ext>
                  </a:extLst>
                </a:gridCol>
                <a:gridCol w="1647744">
                  <a:extLst>
                    <a:ext uri="{9D8B030D-6E8A-4147-A177-3AD203B41FA5}">
                      <a16:colId xmlns:a16="http://schemas.microsoft.com/office/drawing/2014/main" val="1516883478"/>
                    </a:ext>
                  </a:extLst>
                </a:gridCol>
              </a:tblGrid>
              <a:tr h="365760">
                <a:tc>
                  <a:txBody>
                    <a:bodyPr/>
                    <a:lstStyle/>
                    <a:p>
                      <a:pPr algn="ctr" fontAlgn="ctr">
                        <a:spcBef>
                          <a:spcPts val="200"/>
                        </a:spcBef>
                        <a:spcAft>
                          <a:spcPts val="200"/>
                        </a:spcAft>
                        <a:buNone/>
                      </a:pPr>
                      <a:r>
                        <a:rPr lang="en-US" sz="15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Method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Bef>
                          <a:spcPts val="200"/>
                        </a:spcBef>
                        <a:spcAft>
                          <a:spcPts val="200"/>
                        </a:spcAft>
                        <a:buNone/>
                      </a:pPr>
                      <a:r>
                        <a:rPr lang="en-US" sz="15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1086985"/>
                  </a:ext>
                </a:extLst>
              </a:tr>
              <a:tr h="527502">
                <a:tc>
                  <a:txBody>
                    <a:bodyPr/>
                    <a:lstStyle/>
                    <a:p>
                      <a:pPr algn="ctr" fontAlgn="ctr">
                        <a:spcBef>
                          <a:spcPts val="200"/>
                        </a:spcBef>
                        <a:spcAft>
                          <a:spcPts val="200"/>
                        </a:spcAft>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Equivalent Lateral Force (ELF)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Bef>
                          <a:spcPts val="200"/>
                        </a:spcBef>
                        <a:spcAft>
                          <a:spcPts val="200"/>
                        </a:spcAft>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Most common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8472770"/>
                  </a:ext>
                </a:extLst>
              </a:tr>
              <a:tr h="1076535">
                <a:tc>
                  <a:txBody>
                    <a:bodyPr/>
                    <a:lstStyle/>
                    <a:p>
                      <a:pPr algn="ctr" fontAlgn="ctr">
                        <a:spcBef>
                          <a:spcPts val="200"/>
                        </a:spcBef>
                        <a:spcAft>
                          <a:spcPts val="200"/>
                        </a:spcAft>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Modal Response Spectrum Analysis (MRSA)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Bef>
                          <a:spcPts val="200"/>
                        </a:spcBef>
                        <a:spcAft>
                          <a:spcPts val="200"/>
                        </a:spcAft>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Required for taller/irregular buildings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7716577"/>
                  </a:ext>
                </a:extLst>
              </a:tr>
              <a:tr h="861228">
                <a:tc>
                  <a:txBody>
                    <a:bodyPr/>
                    <a:lstStyle/>
                    <a:p>
                      <a:pPr algn="ctr" fontAlgn="ctr">
                        <a:spcBef>
                          <a:spcPts val="200"/>
                        </a:spcBef>
                        <a:spcAft>
                          <a:spcPts val="200"/>
                        </a:spcAft>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Nonlinear Response History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Bef>
                          <a:spcPts val="200"/>
                        </a:spcBef>
                        <a:spcAft>
                          <a:spcPts val="200"/>
                        </a:spcAft>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Chapter 16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1603916"/>
                  </a:ext>
                </a:extLst>
              </a:tr>
              <a:tr h="430614">
                <a:tc>
                  <a:txBody>
                    <a:bodyPr/>
                    <a:lstStyle/>
                    <a:p>
                      <a:pPr algn="ctr" fontAlgn="ctr">
                        <a:spcBef>
                          <a:spcPts val="200"/>
                        </a:spcBef>
                        <a:spcAft>
                          <a:spcPts val="200"/>
                        </a:spcAft>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Simplified Method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Bef>
                          <a:spcPts val="200"/>
                        </a:spcBef>
                        <a:spcAft>
                          <a:spcPts val="200"/>
                        </a:spcAft>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 low-rise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1666076"/>
                  </a:ext>
                </a:extLst>
              </a:tr>
            </a:tbl>
          </a:graphicData>
        </a:graphic>
      </p:graphicFrame>
      <p:pic>
        <p:nvPicPr>
          <p:cNvPr id="2050" name="Picture 2" descr="No alternative text description for this image">
            <a:extLst>
              <a:ext uri="{FF2B5EF4-FFF2-40B4-BE49-F238E27FC236}">
                <a16:creationId xmlns:a16="http://schemas.microsoft.com/office/drawing/2014/main" id="{17408F0F-3A93-941F-A85C-E2D1B6BA60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426" y="1316335"/>
            <a:ext cx="4068240" cy="38414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1589D7A-1F2F-3C8D-0F2F-28D01EB595F9}"/>
              </a:ext>
            </a:extLst>
          </p:cNvPr>
          <p:cNvSpPr txBox="1"/>
          <p:nvPr/>
        </p:nvSpPr>
        <p:spPr>
          <a:xfrm>
            <a:off x="4618299" y="5717530"/>
            <a:ext cx="6447099" cy="492443"/>
          </a:xfrm>
          <a:prstGeom prst="rect">
            <a:avLst/>
          </a:prstGeom>
          <a:noFill/>
        </p:spPr>
        <p:txBody>
          <a:bodyPr wrap="square" rtlCol="0">
            <a:spAutoFit/>
          </a:bodyPr>
          <a:lstStyle/>
          <a:p>
            <a:r>
              <a:rPr lang="en-US" sz="1300" dirty="0">
                <a:latin typeface="Calibri" panose="020F0502020204030204" pitchFamily="34" charset="0"/>
                <a:ea typeface="Calibri" panose="020F0502020204030204" pitchFamily="34" charset="0"/>
                <a:cs typeface="Calibri" panose="020F0502020204030204" pitchFamily="34" charset="0"/>
              </a:rPr>
              <a:t>https://www.linkedin.com/posts/shawkatalikhan_the-equivalent-lateral-force-elf-procedure-activity-7363651518165663746-DMu-/</a:t>
            </a:r>
          </a:p>
        </p:txBody>
      </p:sp>
    </p:spTree>
    <p:extLst>
      <p:ext uri="{BB962C8B-B14F-4D97-AF65-F5344CB8AC3E}">
        <p14:creationId xmlns:p14="http://schemas.microsoft.com/office/powerpoint/2010/main" val="3183341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ome/claude/fpx_graphic.png"/>
          <p:cNvPicPr>
            <a:picLocks noChangeAspect="1"/>
          </p:cNvPicPr>
          <p:nvPr/>
        </p:nvPicPr>
        <p:blipFill>
          <a:blip r:embed="rId3"/>
          <a:stretch>
            <a:fillRect/>
          </a:stretch>
        </p:blipFill>
        <p:spPr>
          <a:xfrm>
            <a:off x="411480" y="658368"/>
            <a:ext cx="5641848" cy="5486400"/>
          </a:xfrm>
          <a:prstGeom prst="rect">
            <a:avLst/>
          </a:prstGeom>
        </p:spPr>
      </p:pic>
      <p:sp>
        <p:nvSpPr>
          <p:cNvPr id="3" name="Text 0"/>
          <p:cNvSpPr txBox="1"/>
          <p:nvPr/>
        </p:nvSpPr>
        <p:spPr>
          <a:xfrm>
            <a:off x="6263640" y="566928"/>
            <a:ext cx="5440680" cy="365760"/>
          </a:xfrm>
          <a:prstGeom prst="rect">
            <a:avLst/>
          </a:prstGeom>
          <a:noFill/>
          <a:ln/>
        </p:spPr>
        <p:txBody>
          <a:bodyPr wrap="square" lIns="0" tIns="0" rIns="0" bIns="0" rtlCol="0" anchor="ctr"/>
          <a:lstStyle/>
          <a:p>
            <a:pPr marL="0" indent="0">
              <a:buNone/>
            </a:pPr>
            <a:r>
              <a:rPr lang="en-US" sz="1900" b="1" kern="0" spc="100" dirty="0">
                <a:solidFill>
                  <a:srgbClr val="1B4F8A"/>
                </a:solidFill>
                <a:latin typeface="Arial" pitchFamily="34" charset="0"/>
                <a:ea typeface="Arial" pitchFamily="34" charset="-122"/>
                <a:cs typeface="Arial" pitchFamily="34" charset="-120"/>
              </a:rPr>
              <a:t>ASCE 7  §12.10  —  KEY POINTS</a:t>
            </a:r>
            <a:endParaRPr lang="en-US" sz="1900" dirty="0"/>
          </a:p>
        </p:txBody>
      </p:sp>
      <p:sp>
        <p:nvSpPr>
          <p:cNvPr id="4" name="Text 1"/>
          <p:cNvSpPr txBox="1"/>
          <p:nvPr/>
        </p:nvSpPr>
        <p:spPr>
          <a:xfrm>
            <a:off x="6263640" y="1078992"/>
            <a:ext cx="5440680" cy="5074920"/>
          </a:xfrm>
          <a:prstGeom prst="rect">
            <a:avLst/>
          </a:prstGeom>
          <a:noFill/>
          <a:ln/>
        </p:spPr>
        <p:txBody>
          <a:bodyPr wrap="square" lIns="0" tIns="0" rIns="0" bIns="0" rtlCol="0" anchor="t"/>
          <a:lstStyle/>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What it is: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the inertial force the floor or roof itself must carry into the walls and frames — a separate check from the story force F</a:t>
            </a:r>
            <a:r>
              <a:rPr lang="en-US" sz="1400" baseline="-40000" dirty="0">
                <a:solidFill>
                  <a:srgbClr val="1A2733"/>
                </a:solidFill>
                <a:latin typeface="Calibri" panose="020F0502020204030204" pitchFamily="34" charset="0"/>
                <a:ea typeface="Calibri" panose="020F0502020204030204" pitchFamily="34" charset="0"/>
                <a:cs typeface="Calibri" panose="020F0502020204030204" pitchFamily="34" charset="0"/>
              </a:rPr>
              <a:t>x</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 that sizes the vertical system.</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Read the sums correctly: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both run from level x up to the roof, not over the whole building. The ratio is an average acceleration coefficient for the levels at and above x.</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w</a:t>
            </a:r>
            <a:r>
              <a:rPr lang="en-US" sz="1400" b="1" baseline="-40000" dirty="0">
                <a:solidFill>
                  <a:srgbClr val="1A2733"/>
                </a:solidFill>
                <a:latin typeface="Calibri" panose="020F0502020204030204" pitchFamily="34" charset="0"/>
                <a:ea typeface="Calibri" panose="020F0502020204030204" pitchFamily="34" charset="0"/>
                <a:cs typeface="Calibri" panose="020F0502020204030204" pitchFamily="34" charset="0"/>
              </a:rPr>
              <a:t>px</a:t>
            </a: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 is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the tributary weight of that level, including the walls tributary to it — half the story above and half below.</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The bounds do the work: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the 0.2 floor usually governs the lower levels; the ratio governs near the roof.</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0E6C74"/>
                </a:solidFill>
                <a:latin typeface="Calibri" panose="020F0502020204030204" pitchFamily="34" charset="0"/>
                <a:ea typeface="Calibri" panose="020F0502020204030204" pitchFamily="34" charset="0"/>
                <a:cs typeface="Calibri" panose="020F0502020204030204" pitchFamily="34" charset="0"/>
              </a:rPr>
              <a:t>Chords are the flanges: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in-plane bending is carried by a tension–compression couple, T = C = M / d, with M = wL² / 8 for a simple-span diaphragm.</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B22222"/>
                </a:solidFill>
                <a:latin typeface="Calibri" panose="020F0502020204030204" pitchFamily="34" charset="0"/>
                <a:ea typeface="Calibri" panose="020F0502020204030204" pitchFamily="34" charset="0"/>
                <a:cs typeface="Calibri" panose="020F0502020204030204" pitchFamily="34" charset="0"/>
              </a:rPr>
              <a:t>Collectors drag shear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into walls that stop short of the full diaphragm length — design them for the overstrength load, Ω</a:t>
            </a:r>
            <a:r>
              <a:rPr lang="en-US" sz="1400" baseline="-40000" dirty="0">
                <a:solidFill>
                  <a:srgbClr val="1A2733"/>
                </a:solidFill>
                <a:latin typeface="Calibri" panose="020F0502020204030204" pitchFamily="34" charset="0"/>
                <a:ea typeface="Calibri" panose="020F0502020204030204" pitchFamily="34" charset="0"/>
                <a:cs typeface="Calibri" panose="020F0502020204030204" pitchFamily="34" charset="0"/>
              </a:rPr>
              <a:t>o</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 in SDC C through F.</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Redundancy: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ρ = 1.0 for the inertial force above; use the building ρ for transfer forces at discontinuities in SDC D–F.</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203200" indent="-203200">
              <a:lnSpc>
                <a:spcPct val="102000"/>
              </a:lnSpc>
              <a:spcAft>
                <a:spcPts val="800"/>
              </a:spcAft>
              <a:buSzPct val="100000"/>
              <a:buChar char="•"/>
            </a:pPr>
            <a:r>
              <a:rPr lang="en-US" sz="1400" b="1" dirty="0">
                <a:solidFill>
                  <a:srgbClr val="1A2733"/>
                </a:solidFill>
                <a:latin typeface="Calibri" panose="020F0502020204030204" pitchFamily="34" charset="0"/>
                <a:ea typeface="Calibri" panose="020F0502020204030204" pitchFamily="34" charset="0"/>
                <a:cs typeface="Calibri" panose="020F0502020204030204" pitchFamily="34" charset="0"/>
              </a:rPr>
              <a:t>ASCE 7-22 alternative (§12.10.3): </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an F</a:t>
            </a:r>
            <a:r>
              <a:rPr lang="en-US" sz="1400" baseline="-40000" dirty="0">
                <a:solidFill>
                  <a:srgbClr val="1A2733"/>
                </a:solidFill>
                <a:latin typeface="Calibri" panose="020F0502020204030204" pitchFamily="34" charset="0"/>
                <a:ea typeface="Calibri" panose="020F0502020204030204" pitchFamily="34" charset="0"/>
                <a:cs typeface="Calibri" panose="020F0502020204030204" pitchFamily="34" charset="0"/>
              </a:rPr>
              <a:t>px</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 that includes higher-mode amplification through R</a:t>
            </a:r>
            <a:r>
              <a:rPr lang="en-US" sz="1400" baseline="-40000" dirty="0">
                <a:solidFill>
                  <a:srgbClr val="1A2733"/>
                </a:solidFill>
                <a:latin typeface="Calibri" panose="020F0502020204030204" pitchFamily="34" charset="0"/>
                <a:ea typeface="Calibri" panose="020F0502020204030204" pitchFamily="34" charset="0"/>
                <a:cs typeface="Calibri" panose="020F0502020204030204" pitchFamily="34" charset="0"/>
              </a:rPr>
              <a:t>s</a:t>
            </a:r>
            <a:r>
              <a:rPr lang="en-US" sz="1400" dirty="0">
                <a:solidFill>
                  <a:srgbClr val="1A2733"/>
                </a:solidFill>
                <a:latin typeface="Calibri" panose="020F0502020204030204" pitchFamily="34" charset="0"/>
                <a:ea typeface="Calibri" panose="020F0502020204030204" pitchFamily="34" charset="0"/>
                <a:cs typeface="Calibri" panose="020F0502020204030204" pitchFamily="34" charset="0"/>
              </a:rPr>
              <a:t> — required for precast concrete diaphragms.</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E49B06-BB3C-5FEE-EE2D-B08106EF68BF}"/>
              </a:ext>
            </a:extLst>
          </p:cNvPr>
          <p:cNvSpPr txBox="1"/>
          <p:nvPr/>
        </p:nvSpPr>
        <p:spPr>
          <a:xfrm>
            <a:off x="2272709" y="1552376"/>
            <a:ext cx="6097772" cy="3323987"/>
          </a:xfrm>
          <a:prstGeom prst="rect">
            <a:avLst/>
          </a:prstGeom>
          <a:noFill/>
        </p:spPr>
        <p:txBody>
          <a:bodyPr wrap="square">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err="1">
                <a:latin typeface="Calibri" panose="020F0502020204030204" pitchFamily="34" charset="0"/>
                <a:ea typeface="Calibri" panose="020F0502020204030204" pitchFamily="34" charset="0"/>
                <a:cs typeface="Calibri" panose="020F0502020204030204" pitchFamily="34" charset="0"/>
              </a:rPr>
              <a:t>Fpx</a:t>
            </a:r>
            <a:r>
              <a:rPr lang="en-US" sz="1500" dirty="0">
                <a:latin typeface="Calibri" panose="020F0502020204030204" pitchFamily="34" charset="0"/>
                <a:ea typeface="Calibri" panose="020F0502020204030204" pitchFamily="34" charset="0"/>
                <a:cs typeface="Calibri" panose="020F0502020204030204" pitchFamily="34" charset="0"/>
              </a:rPr>
              <a:t> is the diaphragm inertial design force of ASCE 7 Section 12.10.1.1. The summations run from the level under consideration, x, to the roof, n, so the ratio is a weighted-average acceleration for the levels at and above x, applied to the tributary weight of level x. </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0.2*SDS*Ie*</a:t>
            </a:r>
            <a:r>
              <a:rPr lang="en-US" sz="1500" dirty="0" err="1">
                <a:latin typeface="Calibri" panose="020F0502020204030204" pitchFamily="34" charset="0"/>
                <a:ea typeface="Calibri" panose="020F0502020204030204" pitchFamily="34" charset="0"/>
                <a:cs typeface="Calibri" panose="020F0502020204030204" pitchFamily="34" charset="0"/>
              </a:rPr>
              <a:t>wpx</a:t>
            </a:r>
            <a:r>
              <a:rPr lang="en-US" sz="1500" dirty="0">
                <a:latin typeface="Calibri" panose="020F0502020204030204" pitchFamily="34" charset="0"/>
                <a:ea typeface="Calibri" panose="020F0502020204030204" pitchFamily="34" charset="0"/>
                <a:cs typeface="Calibri" panose="020F0502020204030204" pitchFamily="34" charset="0"/>
              </a:rPr>
              <a:t> floor usually governs the lower levels; the ratio governs near the roof.</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Chords act as the flanges of the deep beam; collectors or drag struts carry shear into vertical elements that do not extend the full diaphragm length, and are designed with the overstrength factor in SDC C through F. </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ASCE 7-22 Section 12.10.3 provides an alternative diaphragm design force that includes higher-mode amplification through Rs; it is mandatory for precast concrete diaphragms.</a:t>
            </a:r>
          </a:p>
        </p:txBody>
      </p:sp>
    </p:spTree>
    <p:extLst>
      <p:ext uri="{BB962C8B-B14F-4D97-AF65-F5344CB8AC3E}">
        <p14:creationId xmlns:p14="http://schemas.microsoft.com/office/powerpoint/2010/main" val="3615778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E7F03-BB68-2BBA-7432-86B3EB116E3B}"/>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4DA3E1D3-8FEF-E49F-622E-3C40D1C1522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26</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30B3D12E-D39D-222D-625F-3CDEBC9CD2D0}"/>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70309E63-9C15-4E1B-85EC-7E7529EA9C8C}"/>
              </a:ext>
            </a:extLst>
          </p:cNvPr>
          <p:cNvSpPr/>
          <p:nvPr/>
        </p:nvSpPr>
        <p:spPr>
          <a:xfrm>
            <a:off x="836674" y="452679"/>
            <a:ext cx="3467616" cy="430887"/>
          </a:xfrm>
          <a:prstGeom prst="rect">
            <a:avLst/>
          </a:prstGeom>
        </p:spPr>
        <p:txBody>
          <a:bodyPr wrap="none">
            <a:spAutoFit/>
          </a:bodyPr>
          <a:lstStyle/>
          <a:p>
            <a:pPr defTabSz="914263"/>
            <a:r>
              <a:rPr lang="en-US" sz="2200" b="1" dirty="0">
                <a:solidFill>
                  <a:srgbClr val="006699"/>
                </a:solidFill>
                <a:latin typeface="Arial"/>
              </a:rPr>
              <a:t>Equivalent Lateral Force</a:t>
            </a:r>
          </a:p>
        </p:txBody>
      </p:sp>
      <p:sp>
        <p:nvSpPr>
          <p:cNvPr id="2" name="TextBox 1">
            <a:extLst>
              <a:ext uri="{FF2B5EF4-FFF2-40B4-BE49-F238E27FC236}">
                <a16:creationId xmlns:a16="http://schemas.microsoft.com/office/drawing/2014/main" id="{09A821D2-E49A-E2EE-9080-3C7E85CB432A}"/>
              </a:ext>
            </a:extLst>
          </p:cNvPr>
          <p:cNvSpPr txBox="1"/>
          <p:nvPr/>
        </p:nvSpPr>
        <p:spPr>
          <a:xfrm>
            <a:off x="422758" y="1376995"/>
            <a:ext cx="4383157" cy="4119076"/>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Steps: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Compute period </a:t>
            </a:r>
            <a:r>
              <a:rPr lang="en-US" sz="1500" dirty="0">
                <a:latin typeface="Cambria Math" panose="02040503050406030204" pitchFamily="18" charset="0"/>
                <a:ea typeface="Cambria Math" panose="02040503050406030204" pitchFamily="18" charset="0"/>
                <a:cs typeface="Calibri" panose="020F0502020204030204" pitchFamily="34" charset="0"/>
              </a:rPr>
              <a:t>T</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Compute seismic response coefficient </a:t>
            </a:r>
            <a:r>
              <a:rPr lang="en-US" sz="1500" dirty="0">
                <a:latin typeface="Cambria Math" panose="02040503050406030204" pitchFamily="18" charset="0"/>
                <a:ea typeface="Cambria Math" panose="02040503050406030204" pitchFamily="18" charset="0"/>
                <a:cs typeface="Calibri" panose="020F0502020204030204" pitchFamily="34" charset="0"/>
              </a:rPr>
              <a:t>Cs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Compute base shear </a:t>
            </a:r>
            <a:r>
              <a:rPr lang="en-US" sz="1500" dirty="0">
                <a:latin typeface="Cambria Math" panose="02040503050406030204" pitchFamily="18" charset="0"/>
                <a:ea typeface="Cambria Math" panose="02040503050406030204" pitchFamily="18" charset="0"/>
                <a:cs typeface="Calibri" panose="020F0502020204030204" pitchFamily="34" charset="0"/>
              </a:rPr>
              <a:t>V = Cs W</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Distribute vertically</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Check drift</a:t>
            </a:r>
            <a:br>
              <a:rPr lang="en-US" sz="1500" dirty="0">
                <a:latin typeface="Calibri" panose="020F0502020204030204" pitchFamily="34" charset="0"/>
                <a:ea typeface="Calibri" panose="020F0502020204030204" pitchFamily="34" charset="0"/>
                <a:cs typeface="Calibri" panose="020F0502020204030204" pitchFamily="34" charset="0"/>
              </a:rPr>
            </a:b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Valid for:</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Regular structures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Limited height</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Certain </a:t>
            </a:r>
            <a:r>
              <a:rPr lang="en-US" sz="1500" dirty="0">
                <a:latin typeface="Cambria Math" panose="02040503050406030204" pitchFamily="18" charset="0"/>
                <a:ea typeface="Cambria Math" panose="02040503050406030204" pitchFamily="18" charset="0"/>
                <a:cs typeface="Calibri" panose="020F0502020204030204" pitchFamily="34" charset="0"/>
              </a:rPr>
              <a:t>SDC</a:t>
            </a:r>
            <a:r>
              <a:rPr lang="en-US" sz="1500" dirty="0">
                <a:latin typeface="Calibri" panose="020F0502020204030204" pitchFamily="34" charset="0"/>
                <a:ea typeface="Calibri" panose="020F0502020204030204" pitchFamily="34" charset="0"/>
                <a:cs typeface="Calibri" panose="020F0502020204030204" pitchFamily="34" charset="0"/>
              </a:rPr>
              <a:t> limits</a:t>
            </a:r>
            <a:br>
              <a:rPr lang="en-US" sz="1500" dirty="0">
                <a:latin typeface="Calibri" panose="020F0502020204030204" pitchFamily="34" charset="0"/>
                <a:ea typeface="Calibri" panose="020F0502020204030204" pitchFamily="34" charset="0"/>
                <a:cs typeface="Calibri" panose="020F0502020204030204" pitchFamily="34" charset="0"/>
              </a:rPr>
            </a:b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Covered in previous slide set</a:t>
            </a:r>
          </a:p>
        </p:txBody>
      </p:sp>
      <p:pic>
        <p:nvPicPr>
          <p:cNvPr id="7" name="Picture 6">
            <a:extLst>
              <a:ext uri="{FF2B5EF4-FFF2-40B4-BE49-F238E27FC236}">
                <a16:creationId xmlns:a16="http://schemas.microsoft.com/office/drawing/2014/main" id="{FD47EC90-4892-58E9-0DF2-C04F111D4346}"/>
              </a:ext>
            </a:extLst>
          </p:cNvPr>
          <p:cNvPicPr>
            <a:picLocks noChangeAspect="1"/>
          </p:cNvPicPr>
          <p:nvPr/>
        </p:nvPicPr>
        <p:blipFill>
          <a:blip r:embed="rId3"/>
          <a:stretch>
            <a:fillRect/>
          </a:stretch>
        </p:blipFill>
        <p:spPr>
          <a:xfrm>
            <a:off x="4931449" y="1459705"/>
            <a:ext cx="3447619" cy="1847619"/>
          </a:xfrm>
          <a:prstGeom prst="rect">
            <a:avLst/>
          </a:prstGeom>
        </p:spPr>
      </p:pic>
      <p:sp>
        <p:nvSpPr>
          <p:cNvPr id="8" name="TextBox 7">
            <a:extLst>
              <a:ext uri="{FF2B5EF4-FFF2-40B4-BE49-F238E27FC236}">
                <a16:creationId xmlns:a16="http://schemas.microsoft.com/office/drawing/2014/main" id="{EE2346D1-2EEF-0EC1-BEC3-DCC97AA9D3D4}"/>
              </a:ext>
            </a:extLst>
          </p:cNvPr>
          <p:cNvSpPr txBox="1"/>
          <p:nvPr/>
        </p:nvSpPr>
        <p:spPr>
          <a:xfrm>
            <a:off x="692729" y="6097544"/>
            <a:ext cx="3853874" cy="307777"/>
          </a:xfrm>
          <a:prstGeom prst="rect">
            <a:avLst/>
          </a:prstGeom>
          <a:noFill/>
        </p:spPr>
        <p:txBody>
          <a:bodyPr wrap="square" rtlCol="0">
            <a:spAutoFit/>
          </a:bodyPr>
          <a:lstStyle/>
          <a:p>
            <a:r>
              <a:rPr lang="en-US" sz="1350" dirty="0">
                <a:latin typeface="Calibri" panose="020F0502020204030204" pitchFamily="34" charset="0"/>
                <a:ea typeface="Calibri" panose="020F0502020204030204" pitchFamily="34" charset="0"/>
                <a:cs typeface="Calibri" panose="020F0502020204030204" pitchFamily="34" charset="0"/>
              </a:rPr>
              <a:t>https://www.youtube.com/watch?v=GjNI3VGmEfc</a:t>
            </a:r>
          </a:p>
        </p:txBody>
      </p:sp>
      <p:sp>
        <p:nvSpPr>
          <p:cNvPr id="3" name="TextBox 2">
            <a:extLst>
              <a:ext uri="{FF2B5EF4-FFF2-40B4-BE49-F238E27FC236}">
                <a16:creationId xmlns:a16="http://schemas.microsoft.com/office/drawing/2014/main" id="{7295F4E3-0F86-B8A4-A43E-73E3E6E9FCC6}"/>
              </a:ext>
            </a:extLst>
          </p:cNvPr>
          <p:cNvSpPr txBox="1"/>
          <p:nvPr/>
        </p:nvSpPr>
        <p:spPr>
          <a:xfrm>
            <a:off x="5916269" y="4065104"/>
            <a:ext cx="4383157" cy="1231106"/>
          </a:xfrm>
          <a:prstGeom prst="rect">
            <a:avLst/>
          </a:prstGeom>
          <a:noFill/>
        </p:spPr>
        <p:txBody>
          <a:bodyPr wrap="square" rtlCol="0">
            <a:spAutoFit/>
          </a:bodyPr>
          <a:lstStyle/>
          <a:p>
            <a:r>
              <a:rPr lang="en-US" sz="1500" dirty="0">
                <a:latin typeface="Cambria Math" panose="02040503050406030204" pitchFamily="18" charset="0"/>
                <a:ea typeface="Cambria Math" panose="02040503050406030204" pitchFamily="18" charset="0"/>
              </a:rPr>
              <a:t>V</a:t>
            </a:r>
            <a:r>
              <a:rPr lang="en-US" dirty="0"/>
              <a:t>  </a:t>
            </a:r>
            <a:r>
              <a:rPr lang="en-US" sz="1400" dirty="0">
                <a:latin typeface="Calibri" panose="020F0502020204030204" pitchFamily="34" charset="0"/>
                <a:ea typeface="Calibri" panose="020F0502020204030204" pitchFamily="34" charset="0"/>
                <a:cs typeface="Calibri" panose="020F0502020204030204" pitchFamily="34" charset="0"/>
              </a:rPr>
              <a:t>is the seismic base shear: the total design lateral force applied at the base of the structure</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mbria Math" panose="02040503050406030204" pitchFamily="18" charset="0"/>
                <a:ea typeface="Cambria Math" panose="02040503050406030204" pitchFamily="18" charset="0"/>
                <a:cs typeface="Calibri" panose="020F0502020204030204" pitchFamily="34" charset="0"/>
              </a:rPr>
              <a:t>Cs </a:t>
            </a:r>
            <a:r>
              <a:rPr lang="en-US" sz="1400" dirty="0">
                <a:latin typeface="Calibri" panose="020F0502020204030204" pitchFamily="34" charset="0"/>
                <a:ea typeface="Calibri" panose="020F0502020204030204" pitchFamily="34" charset="0"/>
                <a:cs typeface="Calibri" panose="020F0502020204030204" pitchFamily="34" charset="0"/>
              </a:rPr>
              <a:t>is the seismic response coefficient, the dimensionless fraction of weight taken as lateral force</a:t>
            </a:r>
          </a:p>
        </p:txBody>
      </p:sp>
    </p:spTree>
    <p:extLst>
      <p:ext uri="{BB962C8B-B14F-4D97-AF65-F5344CB8AC3E}">
        <p14:creationId xmlns:p14="http://schemas.microsoft.com/office/powerpoint/2010/main" val="735266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13596-E1D9-E45F-E520-5B5A6408AE2C}"/>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FB3A0386-636F-70A2-E28C-BDA202A2579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27</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C405A280-1F1F-47E9-5872-5D426321D95C}"/>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8DF4141F-BA32-DE7A-B081-1AF90D911876}"/>
              </a:ext>
            </a:extLst>
          </p:cNvPr>
          <p:cNvSpPr/>
          <p:nvPr/>
        </p:nvSpPr>
        <p:spPr>
          <a:xfrm>
            <a:off x="490310" y="245491"/>
            <a:ext cx="6087629" cy="461665"/>
          </a:xfrm>
          <a:prstGeom prst="rect">
            <a:avLst/>
          </a:prstGeom>
        </p:spPr>
        <p:txBody>
          <a:bodyPr wrap="none">
            <a:spAutoFit/>
          </a:bodyPr>
          <a:lstStyle/>
          <a:p>
            <a:pPr defTabSz="914263"/>
            <a:r>
              <a:rPr lang="en-US" sz="2400" b="1" dirty="0">
                <a:solidFill>
                  <a:srgbClr val="006699"/>
                </a:solidFill>
                <a:latin typeface="Calibri" panose="020F0502020204030204" pitchFamily="34" charset="0"/>
                <a:ea typeface="Calibri" panose="020F0502020204030204" pitchFamily="34" charset="0"/>
                <a:cs typeface="Calibri" panose="020F0502020204030204" pitchFamily="34" charset="0"/>
              </a:rPr>
              <a:t>Response Modification &amp; Height Limits by SDC</a:t>
            </a:r>
            <a:endParaRPr lang="en-US" sz="2200" b="1" dirty="0">
              <a:solidFill>
                <a:srgbClr val="00669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7D6EA563-D686-FEE2-7CBB-235FEED4321E}"/>
              </a:ext>
            </a:extLst>
          </p:cNvPr>
          <p:cNvGraphicFramePr>
            <a:graphicFrameLocks noGrp="1"/>
          </p:cNvGraphicFramePr>
          <p:nvPr>
            <p:extLst>
              <p:ext uri="{D42A27DB-BD31-4B8C-83A1-F6EECF244321}">
                <p14:modId xmlns:p14="http://schemas.microsoft.com/office/powerpoint/2010/main" val="2605444244"/>
              </p:ext>
            </p:extLst>
          </p:nvPr>
        </p:nvGraphicFramePr>
        <p:xfrm>
          <a:off x="596635" y="901116"/>
          <a:ext cx="9605817" cy="4318204"/>
        </p:xfrm>
        <a:graphic>
          <a:graphicData uri="http://schemas.openxmlformats.org/drawingml/2006/table">
            <a:tbl>
              <a:tblPr/>
              <a:tblGrid>
                <a:gridCol w="2441346">
                  <a:extLst>
                    <a:ext uri="{9D8B030D-6E8A-4147-A177-3AD203B41FA5}">
                      <a16:colId xmlns:a16="http://schemas.microsoft.com/office/drawing/2014/main" val="452757257"/>
                    </a:ext>
                  </a:extLst>
                </a:gridCol>
                <a:gridCol w="906443">
                  <a:extLst>
                    <a:ext uri="{9D8B030D-6E8A-4147-A177-3AD203B41FA5}">
                      <a16:colId xmlns:a16="http://schemas.microsoft.com/office/drawing/2014/main" val="105990134"/>
                    </a:ext>
                  </a:extLst>
                </a:gridCol>
                <a:gridCol w="1327924">
                  <a:extLst>
                    <a:ext uri="{9D8B030D-6E8A-4147-A177-3AD203B41FA5}">
                      <a16:colId xmlns:a16="http://schemas.microsoft.com/office/drawing/2014/main" val="3247076313"/>
                    </a:ext>
                  </a:extLst>
                </a:gridCol>
                <a:gridCol w="1251605">
                  <a:extLst>
                    <a:ext uri="{9D8B030D-6E8A-4147-A177-3AD203B41FA5}">
                      <a16:colId xmlns:a16="http://schemas.microsoft.com/office/drawing/2014/main" val="1321187615"/>
                    </a:ext>
                  </a:extLst>
                </a:gridCol>
                <a:gridCol w="3678499">
                  <a:extLst>
                    <a:ext uri="{9D8B030D-6E8A-4147-A177-3AD203B41FA5}">
                      <a16:colId xmlns:a16="http://schemas.microsoft.com/office/drawing/2014/main" val="2933710305"/>
                    </a:ext>
                  </a:extLst>
                </a:gridCol>
              </a:tblGrid>
              <a:tr h="30015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l-GR"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Ω₀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Height Limits by SDC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4705730"/>
                  </a:ext>
                </a:extLst>
              </a:tr>
              <a:tr h="1331947">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Steel Special Moment Frame (SMRF)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No explicit limit in B/C; permitted to greater heights in D/E/F (commonly up to 160 ft+ depending on SDC &amp; occupancy)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2539157"/>
                  </a:ext>
                </a:extLst>
              </a:tr>
              <a:tr h="95112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Steel Intermediate Moment Frame (IMRF)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 in SDC D; typically not permitted in E/F for tall buildings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452721"/>
                  </a:ext>
                </a:extLst>
              </a:tr>
              <a:tr h="71459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Steel Ordinary Moment Frame (OMF)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Height limited in SDC C; prohibited in D/E/F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622389"/>
                  </a:ext>
                </a:extLst>
              </a:tr>
              <a:tr h="1000505">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Steel Special Concentrically Braced Frame (SCBF)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Permitted in D/E/F; moderate height limits depending on occupancy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2139825"/>
                  </a:ext>
                </a:extLst>
              </a:tr>
            </a:tbl>
          </a:graphicData>
        </a:graphic>
      </p:graphicFrame>
      <p:sp>
        <p:nvSpPr>
          <p:cNvPr id="4" name="TextBox 3">
            <a:extLst>
              <a:ext uri="{FF2B5EF4-FFF2-40B4-BE49-F238E27FC236}">
                <a16:creationId xmlns:a16="http://schemas.microsoft.com/office/drawing/2014/main" id="{370BFA30-E2A7-AAE8-2D73-D9925535A361}"/>
              </a:ext>
            </a:extLst>
          </p:cNvPr>
          <p:cNvSpPr txBox="1"/>
          <p:nvPr/>
        </p:nvSpPr>
        <p:spPr>
          <a:xfrm>
            <a:off x="2843704" y="5487524"/>
            <a:ext cx="3048579" cy="938719"/>
          </a:xfrm>
          <a:prstGeom prst="rect">
            <a:avLst/>
          </a:prstGeom>
          <a:noFill/>
        </p:spPr>
        <p:txBody>
          <a:bodyPr wrap="square">
            <a:spAutoFit/>
          </a:bodyPr>
          <a:lstStyle/>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R (Response Modification Factor)</a:t>
            </a:r>
          </a:p>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Ω₀ (Overstrength Factor)</a:t>
            </a:r>
          </a:p>
          <a:p>
            <a:pPr>
              <a:spcBef>
                <a:spcPts val="300"/>
              </a:spcBef>
              <a:spcAft>
                <a:spcPts val="300"/>
              </a:spcAft>
              <a:buClr>
                <a:srgbClr val="006699"/>
              </a:buClr>
              <a:buSzPct val="80000"/>
            </a:pPr>
            <a:r>
              <a:rPr lang="en-US" sz="1500" dirty="0">
                <a:latin typeface="Calibri" panose="020F0502020204030204" pitchFamily="34" charset="0"/>
                <a:ea typeface="Calibri" panose="020F0502020204030204" pitchFamily="34" charset="0"/>
                <a:cs typeface="Calibri" panose="020F0502020204030204" pitchFamily="34" charset="0"/>
              </a:rPr>
              <a:t>Cd (Deflection Amplification Factor)</a:t>
            </a:r>
          </a:p>
        </p:txBody>
      </p:sp>
    </p:spTree>
    <p:extLst>
      <p:ext uri="{BB962C8B-B14F-4D97-AF65-F5344CB8AC3E}">
        <p14:creationId xmlns:p14="http://schemas.microsoft.com/office/powerpoint/2010/main" val="2164086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9979E-169C-C96E-E8A9-8A451915553A}"/>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0FD61680-6352-DD31-8C22-F8B045E5E60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28</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A02B12CA-0281-CA8B-4CF8-24E591F0D92C}"/>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670B2CC9-1D15-3E85-372A-AB84EFAB52D0}"/>
              </a:ext>
            </a:extLst>
          </p:cNvPr>
          <p:cNvSpPr/>
          <p:nvPr/>
        </p:nvSpPr>
        <p:spPr>
          <a:xfrm>
            <a:off x="490310" y="245491"/>
            <a:ext cx="6087629" cy="461665"/>
          </a:xfrm>
          <a:prstGeom prst="rect">
            <a:avLst/>
          </a:prstGeom>
        </p:spPr>
        <p:txBody>
          <a:bodyPr wrap="none">
            <a:spAutoFit/>
          </a:bodyPr>
          <a:lstStyle/>
          <a:p>
            <a:pPr defTabSz="914263"/>
            <a:r>
              <a:rPr lang="en-US" sz="2400" b="1" dirty="0">
                <a:solidFill>
                  <a:srgbClr val="006699"/>
                </a:solidFill>
                <a:latin typeface="Calibri" panose="020F0502020204030204" pitchFamily="34" charset="0"/>
                <a:ea typeface="Calibri" panose="020F0502020204030204" pitchFamily="34" charset="0"/>
                <a:cs typeface="Calibri" panose="020F0502020204030204" pitchFamily="34" charset="0"/>
              </a:rPr>
              <a:t>Response Modification &amp; Height Limits by SDC</a:t>
            </a:r>
            <a:endParaRPr lang="en-US" sz="2200" b="1" dirty="0">
              <a:solidFill>
                <a:srgbClr val="006699"/>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968CDC69-1FE8-4965-3122-7A54F79AC0AC}"/>
              </a:ext>
            </a:extLst>
          </p:cNvPr>
          <p:cNvGraphicFramePr>
            <a:graphicFrameLocks noGrp="1"/>
          </p:cNvGraphicFramePr>
          <p:nvPr>
            <p:extLst>
              <p:ext uri="{D42A27DB-BD31-4B8C-83A1-F6EECF244321}">
                <p14:modId xmlns:p14="http://schemas.microsoft.com/office/powerpoint/2010/main" val="2392159461"/>
              </p:ext>
            </p:extLst>
          </p:nvPr>
        </p:nvGraphicFramePr>
        <p:xfrm>
          <a:off x="490310" y="1037641"/>
          <a:ext cx="9605817" cy="5318709"/>
        </p:xfrm>
        <a:graphic>
          <a:graphicData uri="http://schemas.openxmlformats.org/drawingml/2006/table">
            <a:tbl>
              <a:tblPr/>
              <a:tblGrid>
                <a:gridCol w="2441346">
                  <a:extLst>
                    <a:ext uri="{9D8B030D-6E8A-4147-A177-3AD203B41FA5}">
                      <a16:colId xmlns:a16="http://schemas.microsoft.com/office/drawing/2014/main" val="452757257"/>
                    </a:ext>
                  </a:extLst>
                </a:gridCol>
                <a:gridCol w="906443">
                  <a:extLst>
                    <a:ext uri="{9D8B030D-6E8A-4147-A177-3AD203B41FA5}">
                      <a16:colId xmlns:a16="http://schemas.microsoft.com/office/drawing/2014/main" val="105990134"/>
                    </a:ext>
                  </a:extLst>
                </a:gridCol>
                <a:gridCol w="1327924">
                  <a:extLst>
                    <a:ext uri="{9D8B030D-6E8A-4147-A177-3AD203B41FA5}">
                      <a16:colId xmlns:a16="http://schemas.microsoft.com/office/drawing/2014/main" val="3247076313"/>
                    </a:ext>
                  </a:extLst>
                </a:gridCol>
                <a:gridCol w="1251605">
                  <a:extLst>
                    <a:ext uri="{9D8B030D-6E8A-4147-A177-3AD203B41FA5}">
                      <a16:colId xmlns:a16="http://schemas.microsoft.com/office/drawing/2014/main" val="1321187615"/>
                    </a:ext>
                  </a:extLst>
                </a:gridCol>
                <a:gridCol w="3678499">
                  <a:extLst>
                    <a:ext uri="{9D8B030D-6E8A-4147-A177-3AD203B41FA5}">
                      <a16:colId xmlns:a16="http://schemas.microsoft.com/office/drawing/2014/main" val="2933710305"/>
                    </a:ext>
                  </a:extLst>
                </a:gridCol>
              </a:tblGrid>
              <a:tr h="300151">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l-GR"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Ω₀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Height Limits by SDC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4705730"/>
                  </a:ext>
                </a:extLst>
              </a:tr>
              <a:tr h="1331947">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Steel Ordinary Concentrically Braced Frame (OCBF)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3.25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dirty="0">
                          <a:latin typeface="Calibri" panose="020F0502020204030204" pitchFamily="34" charset="0"/>
                          <a:ea typeface="Calibri" panose="020F0502020204030204" pitchFamily="34" charset="0"/>
                          <a:cs typeface="Calibri" panose="020F0502020204030204" pitchFamily="34" charset="0"/>
                        </a:rPr>
                        <a:t>3.25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Limited to low-rise in C; prohibited in D/E/F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2539157"/>
                  </a:ext>
                </a:extLst>
              </a:tr>
              <a:tr h="951121">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Steel Eccentrically Braced Frame (EBF)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Permitted in D/E/F; good for mid- to high-rise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452721"/>
                  </a:ext>
                </a:extLst>
              </a:tr>
              <a:tr h="714591">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Special Reinforced Concrete Shear Wall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Permitted in D/E/F; height limits based on occupancy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10622389"/>
                  </a:ext>
                </a:extLst>
              </a:tr>
              <a:tr h="1000505">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Ordinary Reinforced Concrete Shear Wall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Limited in C; prohibited in D/E/F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2139825"/>
                  </a:ext>
                </a:extLst>
              </a:tr>
              <a:tr h="1000505">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Dual System (SMRF + Shear Wall or SCBF)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2.5–3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a:latin typeface="Calibri" panose="020F0502020204030204" pitchFamily="34" charset="0"/>
                          <a:ea typeface="Calibri" panose="020F0502020204030204" pitchFamily="34" charset="0"/>
                          <a:cs typeface="Calibri" panose="020F0502020204030204" pitchFamily="34" charset="0"/>
                        </a:rPr>
                        <a:t>5–5.5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1500" b="0" dirty="0">
                          <a:latin typeface="Calibri" panose="020F0502020204030204" pitchFamily="34" charset="0"/>
                          <a:ea typeface="Calibri" panose="020F0502020204030204" pitchFamily="34" charset="0"/>
                          <a:cs typeface="Calibri" panose="020F0502020204030204" pitchFamily="34" charset="0"/>
                        </a:rPr>
                        <a:t>Often used for taller buildings in D/E/F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4927963"/>
                  </a:ext>
                </a:extLst>
              </a:tr>
            </a:tbl>
          </a:graphicData>
        </a:graphic>
      </p:graphicFrame>
    </p:spTree>
    <p:extLst>
      <p:ext uri="{BB962C8B-B14F-4D97-AF65-F5344CB8AC3E}">
        <p14:creationId xmlns:p14="http://schemas.microsoft.com/office/powerpoint/2010/main" val="3399693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670E0-F339-B5DF-7CC9-DA1A51D65A9D}"/>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F179CD3-9973-09EA-3809-21B21506459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29</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E9B793FC-D559-ED69-CC50-3C7249E343CD}"/>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B912BCCB-7E40-0014-8351-4060ACEAFC5C}"/>
              </a:ext>
            </a:extLst>
          </p:cNvPr>
          <p:cNvSpPr/>
          <p:nvPr/>
        </p:nvSpPr>
        <p:spPr>
          <a:xfrm>
            <a:off x="836674" y="452679"/>
            <a:ext cx="4267515" cy="430887"/>
          </a:xfrm>
          <a:prstGeom prst="rect">
            <a:avLst/>
          </a:prstGeom>
        </p:spPr>
        <p:txBody>
          <a:bodyPr wrap="none">
            <a:spAutoFit/>
          </a:bodyPr>
          <a:lstStyle/>
          <a:p>
            <a:pPr defTabSz="914263"/>
            <a:r>
              <a:rPr lang="en-US" sz="2200" b="1" dirty="0">
                <a:solidFill>
                  <a:srgbClr val="006699"/>
                </a:solidFill>
                <a:latin typeface="Arial"/>
              </a:rPr>
              <a:t>Building Height Limits by SDC</a:t>
            </a:r>
          </a:p>
        </p:txBody>
      </p:sp>
      <p:sp>
        <p:nvSpPr>
          <p:cNvPr id="3" name="TextBox 2">
            <a:extLst>
              <a:ext uri="{FF2B5EF4-FFF2-40B4-BE49-F238E27FC236}">
                <a16:creationId xmlns:a16="http://schemas.microsoft.com/office/drawing/2014/main" id="{9283990F-82DF-A8B9-18FC-1BE0EC818373}"/>
              </a:ext>
            </a:extLst>
          </p:cNvPr>
          <p:cNvSpPr txBox="1"/>
          <p:nvPr/>
        </p:nvSpPr>
        <p:spPr>
          <a:xfrm>
            <a:off x="836674" y="1191933"/>
            <a:ext cx="5590630" cy="4991110"/>
          </a:xfrm>
          <a:prstGeom prst="rect">
            <a:avLst/>
          </a:prstGeom>
          <a:noFill/>
        </p:spPr>
        <p:txBody>
          <a:bodyPr wrap="square">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SDC B / C (Low–Moderate Seismic Risk)</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systems generally permitted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Height limits are moderate</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Dynamic analysis often not required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Drift usually governs before system prohibition</a:t>
            </a:r>
          </a:p>
          <a:p>
            <a:pPr marL="285750" indent="-285750">
              <a:spcBef>
                <a:spcPts val="400"/>
              </a:spcBef>
              <a:spcAft>
                <a:spcPts val="4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SDC D (High Seismic Risk)</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braced frames → height severely limited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moment frames → limited or prohibited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systems required for taller buildings</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Moment Resisting Frame (SMRF)</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Concentrically Braced Frame (SCBF)</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shear walls</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Dual systems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Increased detailing per AISC 341 / ACI 318</a:t>
            </a:r>
          </a:p>
        </p:txBody>
      </p:sp>
    </p:spTree>
    <p:extLst>
      <p:ext uri="{BB962C8B-B14F-4D97-AF65-F5344CB8AC3E}">
        <p14:creationId xmlns:p14="http://schemas.microsoft.com/office/powerpoint/2010/main" val="3454460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B4F07-0481-A537-602F-141402E81205}"/>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EF220E83-871D-A44F-0071-955715816FE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30</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CAAEA766-52EC-93BD-4A29-F3E700C997A6}"/>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E700E876-FB4D-0B2C-EAF8-5470D2813BF0}"/>
              </a:ext>
            </a:extLst>
          </p:cNvPr>
          <p:cNvSpPr/>
          <p:nvPr/>
        </p:nvSpPr>
        <p:spPr>
          <a:xfrm>
            <a:off x="836674" y="452679"/>
            <a:ext cx="4348434" cy="430887"/>
          </a:xfrm>
          <a:prstGeom prst="rect">
            <a:avLst/>
          </a:prstGeom>
        </p:spPr>
        <p:txBody>
          <a:bodyPr wrap="none">
            <a:spAutoFit/>
          </a:bodyPr>
          <a:lstStyle/>
          <a:p>
            <a:pPr defTabSz="914263"/>
            <a:r>
              <a:rPr lang="en-US" sz="2200" b="1" dirty="0">
                <a:solidFill>
                  <a:srgbClr val="006699"/>
                </a:solidFill>
                <a:latin typeface="Arial"/>
              </a:rPr>
              <a:t>Permitted Analysis Procedures</a:t>
            </a:r>
          </a:p>
        </p:txBody>
      </p:sp>
      <p:sp>
        <p:nvSpPr>
          <p:cNvPr id="2" name="TextBox 1">
            <a:extLst>
              <a:ext uri="{FF2B5EF4-FFF2-40B4-BE49-F238E27FC236}">
                <a16:creationId xmlns:a16="http://schemas.microsoft.com/office/drawing/2014/main" id="{9CEB4FA4-C9B2-CA0B-DB6B-350D65B07464}"/>
              </a:ext>
            </a:extLst>
          </p:cNvPr>
          <p:cNvSpPr txBox="1"/>
          <p:nvPr/>
        </p:nvSpPr>
        <p:spPr>
          <a:xfrm>
            <a:off x="677648" y="1231683"/>
            <a:ext cx="5047291" cy="4991110"/>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SDC E / F (Very High / Near-Fault)</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systems prohibited</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Moment Frame (OMF)</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Concentrically Braced Frame (OCBF)</a:t>
            </a:r>
          </a:p>
          <a:p>
            <a:pPr marL="1200150" lvl="2"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shear walls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Only Special or Dual systems permitted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Stricter height caps apply</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Dynamic analysis commonly required</a:t>
            </a:r>
          </a:p>
          <a:p>
            <a:pPr marL="285750" indent="-285750">
              <a:spcBef>
                <a:spcPts val="400"/>
              </a:spcBef>
              <a:spcAft>
                <a:spcPts val="4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Design Decision Logic</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As SDC increases: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Permitted ductility must increase</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Allowable height for low-ductility systems decreases</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Ordinary systems are eliminated</a:t>
            </a:r>
          </a:p>
          <a:p>
            <a:pPr marL="742950" lvl="1"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Special detailing becomes mandatory</a:t>
            </a:r>
          </a:p>
        </p:txBody>
      </p:sp>
    </p:spTree>
    <p:extLst>
      <p:ext uri="{BB962C8B-B14F-4D97-AF65-F5344CB8AC3E}">
        <p14:creationId xmlns:p14="http://schemas.microsoft.com/office/powerpoint/2010/main" val="232195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BBE96-29B6-FE93-8163-4C0D50432537}"/>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3379025D-91E3-E517-7D77-53458CC22CF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31</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1F26E392-C386-9981-8C71-FC2EE52F52BE}"/>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3A33A37A-EB4F-8D12-583B-B59AECC56232}"/>
              </a:ext>
            </a:extLst>
          </p:cNvPr>
          <p:cNvSpPr/>
          <p:nvPr/>
        </p:nvSpPr>
        <p:spPr>
          <a:xfrm>
            <a:off x="836674" y="452679"/>
            <a:ext cx="3307316" cy="430887"/>
          </a:xfrm>
          <a:prstGeom prst="rect">
            <a:avLst/>
          </a:prstGeom>
        </p:spPr>
        <p:txBody>
          <a:bodyPr wrap="none">
            <a:spAutoFit/>
          </a:bodyPr>
          <a:lstStyle/>
          <a:p>
            <a:pPr defTabSz="914263"/>
            <a:r>
              <a:rPr lang="en-US" sz="2200" b="1" dirty="0">
                <a:solidFill>
                  <a:srgbClr val="006699"/>
                </a:solidFill>
                <a:latin typeface="Arial"/>
              </a:rPr>
              <a:t>Structural Irregularities</a:t>
            </a:r>
          </a:p>
        </p:txBody>
      </p:sp>
      <p:sp>
        <p:nvSpPr>
          <p:cNvPr id="2" name="TextBox 1">
            <a:extLst>
              <a:ext uri="{FF2B5EF4-FFF2-40B4-BE49-F238E27FC236}">
                <a16:creationId xmlns:a16="http://schemas.microsoft.com/office/drawing/2014/main" id="{953A9B2F-CBA0-66CC-FDC5-5C42F219206F}"/>
              </a:ext>
            </a:extLst>
          </p:cNvPr>
          <p:cNvSpPr txBox="1"/>
          <p:nvPr/>
        </p:nvSpPr>
        <p:spPr>
          <a:xfrm>
            <a:off x="511840" y="1468179"/>
            <a:ext cx="4521200" cy="2600712"/>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ASCE 7-22 Tables 12.3-1 (Plan) &amp; 12.3-2 (Vertical)</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Structural irregularities trigger:</a:t>
            </a:r>
          </a:p>
          <a:p>
            <a:pPr marL="1200150" lvl="2"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Mandatory dynamic analysis</a:t>
            </a:r>
          </a:p>
          <a:p>
            <a:pPr marL="1200150" lvl="2"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Torsional amplification</a:t>
            </a:r>
          </a:p>
          <a:p>
            <a:pPr marL="1200150" lvl="2"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Height restrictions</a:t>
            </a:r>
          </a:p>
          <a:p>
            <a:pPr marL="1200150" lvl="2"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Stricter detailing requirements</a:t>
            </a:r>
          </a:p>
          <a:p>
            <a:endParaRPr lang="en-US" dirty="0"/>
          </a:p>
        </p:txBody>
      </p:sp>
      <p:pic>
        <p:nvPicPr>
          <p:cNvPr id="4" name="Picture 3">
            <a:extLst>
              <a:ext uri="{FF2B5EF4-FFF2-40B4-BE49-F238E27FC236}">
                <a16:creationId xmlns:a16="http://schemas.microsoft.com/office/drawing/2014/main" id="{469D30C5-D096-397A-9AFB-4AE40428A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24091"/>
            <a:ext cx="5418424" cy="1544444"/>
          </a:xfrm>
          <a:prstGeom prst="rect">
            <a:avLst/>
          </a:prstGeom>
        </p:spPr>
      </p:pic>
      <p:sp>
        <p:nvSpPr>
          <p:cNvPr id="7" name="TextBox 6">
            <a:extLst>
              <a:ext uri="{FF2B5EF4-FFF2-40B4-BE49-F238E27FC236}">
                <a16:creationId xmlns:a16="http://schemas.microsoft.com/office/drawing/2014/main" id="{106794A5-19E3-6224-F361-DF634D07C9BE}"/>
              </a:ext>
            </a:extLst>
          </p:cNvPr>
          <p:cNvSpPr txBox="1"/>
          <p:nvPr/>
        </p:nvSpPr>
        <p:spPr>
          <a:xfrm>
            <a:off x="6593230" y="3233252"/>
            <a:ext cx="5598770" cy="2400657"/>
          </a:xfrm>
          <a:prstGeom prst="rect">
            <a:avLst/>
          </a:prstGeom>
          <a:noFill/>
        </p:spPr>
        <p:txBody>
          <a:bodyPr wrap="square" rtlCol="0">
            <a:spAutoFit/>
          </a:bodyPr>
          <a:lstStyle/>
          <a:p>
            <a:r>
              <a:rPr lang="en-US" sz="1500" dirty="0">
                <a:latin typeface="Calibri" panose="020F0502020204030204" pitchFamily="34" charset="0"/>
                <a:ea typeface="Calibri" panose="020F0502020204030204" pitchFamily="34" charset="0"/>
                <a:cs typeface="Calibri" panose="020F0502020204030204" pitchFamily="34" charset="0"/>
              </a:rPr>
              <a:t>ST – Stepped / Setback Tower, vertically irregular</a:t>
            </a:r>
          </a:p>
          <a:p>
            <a:endParaRPr lang="en-US" sz="1500" dirty="0">
              <a:latin typeface="Calibri" panose="020F0502020204030204" pitchFamily="34" charset="0"/>
              <a:ea typeface="Calibri" panose="020F0502020204030204" pitchFamily="34" charset="0"/>
              <a:cs typeface="Calibri" panose="020F0502020204030204" pitchFamily="34" charset="0"/>
            </a:endParaRPr>
          </a:p>
          <a:p>
            <a:r>
              <a:rPr lang="en-US" sz="1500" dirty="0">
                <a:latin typeface="Calibri" panose="020F0502020204030204" pitchFamily="34" charset="0"/>
                <a:ea typeface="Calibri" panose="020F0502020204030204" pitchFamily="34" charset="0"/>
                <a:cs typeface="Calibri" panose="020F0502020204030204" pitchFamily="34" charset="0"/>
              </a:rPr>
              <a:t>SB – Setback Building, vertically irregular</a:t>
            </a:r>
          </a:p>
          <a:p>
            <a:endParaRPr lang="en-US" sz="1500" dirty="0">
              <a:latin typeface="Calibri" panose="020F0502020204030204" pitchFamily="34" charset="0"/>
              <a:ea typeface="Calibri" panose="020F0502020204030204" pitchFamily="34" charset="0"/>
              <a:cs typeface="Calibri" panose="020F0502020204030204" pitchFamily="34" charset="0"/>
            </a:endParaRPr>
          </a:p>
          <a:p>
            <a:r>
              <a:rPr lang="en-US" sz="1500" dirty="0">
                <a:latin typeface="Calibri" panose="020F0502020204030204" pitchFamily="34" charset="0"/>
                <a:ea typeface="Calibri" panose="020F0502020204030204" pitchFamily="34" charset="0"/>
                <a:cs typeface="Calibri" panose="020F0502020204030204" pitchFamily="34" charset="0"/>
              </a:rPr>
              <a:t>OGS – Open Ground Story, soft story / weak story irregularity</a:t>
            </a:r>
          </a:p>
          <a:p>
            <a:endParaRPr lang="en-US" sz="1500" dirty="0">
              <a:latin typeface="Calibri" panose="020F0502020204030204" pitchFamily="34" charset="0"/>
              <a:ea typeface="Calibri" panose="020F0502020204030204" pitchFamily="34" charset="0"/>
              <a:cs typeface="Calibri" panose="020F0502020204030204" pitchFamily="34" charset="0"/>
            </a:endParaRPr>
          </a:p>
          <a:p>
            <a:r>
              <a:rPr lang="en-US" sz="1500" dirty="0">
                <a:latin typeface="Calibri" panose="020F0502020204030204" pitchFamily="34" charset="0"/>
                <a:ea typeface="Calibri" panose="020F0502020204030204" pitchFamily="34" charset="0"/>
                <a:cs typeface="Calibri" panose="020F0502020204030204" pitchFamily="34" charset="0"/>
              </a:rPr>
              <a:t>FC – Floating Column, vertical stiffness discontinuity, often with torsional issues</a:t>
            </a:r>
          </a:p>
          <a:p>
            <a:endParaRPr lang="en-US" sz="1500" dirty="0">
              <a:latin typeface="Calibri" panose="020F0502020204030204" pitchFamily="34" charset="0"/>
              <a:ea typeface="Calibri" panose="020F0502020204030204" pitchFamily="34" charset="0"/>
              <a:cs typeface="Calibri" panose="020F0502020204030204" pitchFamily="34" charset="0"/>
            </a:endParaRPr>
          </a:p>
          <a:p>
            <a:r>
              <a:rPr lang="en-US" sz="1500" dirty="0">
                <a:latin typeface="Calibri" panose="020F0502020204030204" pitchFamily="34" charset="0"/>
                <a:ea typeface="Calibri" panose="020F0502020204030204" pitchFamily="34" charset="0"/>
                <a:cs typeface="Calibri" panose="020F0502020204030204" pitchFamily="34" charset="0"/>
              </a:rPr>
              <a:t>R – Regular</a:t>
            </a:r>
          </a:p>
        </p:txBody>
      </p:sp>
    </p:spTree>
    <p:extLst>
      <p:ext uri="{BB962C8B-B14F-4D97-AF65-F5344CB8AC3E}">
        <p14:creationId xmlns:p14="http://schemas.microsoft.com/office/powerpoint/2010/main" val="2027018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E342EC-3E9A-3FA3-C624-A65B21796435}"/>
              </a:ext>
            </a:extLst>
          </p:cNvPr>
          <p:cNvSpPr txBox="1"/>
          <p:nvPr/>
        </p:nvSpPr>
        <p:spPr>
          <a:xfrm>
            <a:off x="2400300" y="5774607"/>
            <a:ext cx="6097772" cy="307777"/>
          </a:xfrm>
          <a:prstGeom prst="rect">
            <a:avLst/>
          </a:prstGeom>
          <a:noFill/>
        </p:spPr>
        <p:txBody>
          <a:bodyPr wrap="squar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https://blog.vibrationdata.com/2026/08/23/two-towers-that-twist/</a:t>
            </a:r>
          </a:p>
        </p:txBody>
      </p:sp>
      <p:pic>
        <p:nvPicPr>
          <p:cNvPr id="6" name="Picture 5">
            <a:extLst>
              <a:ext uri="{FF2B5EF4-FFF2-40B4-BE49-F238E27FC236}">
                <a16:creationId xmlns:a16="http://schemas.microsoft.com/office/drawing/2014/main" id="{2582B2F0-C870-6347-2B94-37DCA690EA17}"/>
              </a:ext>
            </a:extLst>
          </p:cNvPr>
          <p:cNvPicPr>
            <a:picLocks noChangeAspect="1"/>
          </p:cNvPicPr>
          <p:nvPr/>
        </p:nvPicPr>
        <p:blipFill>
          <a:blip r:embed="rId2"/>
          <a:stretch>
            <a:fillRect/>
          </a:stretch>
        </p:blipFill>
        <p:spPr>
          <a:xfrm>
            <a:off x="657655" y="261828"/>
            <a:ext cx="7563971" cy="5143500"/>
          </a:xfrm>
          <a:prstGeom prst="rect">
            <a:avLst/>
          </a:prstGeom>
        </p:spPr>
      </p:pic>
      <p:sp>
        <p:nvSpPr>
          <p:cNvPr id="7" name="TextBox 6">
            <a:extLst>
              <a:ext uri="{FF2B5EF4-FFF2-40B4-BE49-F238E27FC236}">
                <a16:creationId xmlns:a16="http://schemas.microsoft.com/office/drawing/2014/main" id="{1DE946BD-6D62-77E9-0979-F4ECA66B3F64}"/>
              </a:ext>
            </a:extLst>
          </p:cNvPr>
          <p:cNvSpPr txBox="1"/>
          <p:nvPr/>
        </p:nvSpPr>
        <p:spPr>
          <a:xfrm>
            <a:off x="8591106" y="520995"/>
            <a:ext cx="3338623" cy="2492990"/>
          </a:xfrm>
          <a:prstGeom prst="rect">
            <a:avLst/>
          </a:prstGeom>
          <a:noFill/>
        </p:spPr>
        <p:txBody>
          <a:bodyPr wrap="square" rtlCol="0">
            <a:spAutoFit/>
          </a:bodyPr>
          <a:lstStyle/>
          <a:p>
            <a:r>
              <a:rPr lang="en-US" sz="1600" b="1" i="1" dirty="0">
                <a:solidFill>
                  <a:srgbClr val="006699"/>
                </a:solidFill>
                <a:latin typeface="Calibri" panose="020F0502020204030204" pitchFamily="34" charset="0"/>
                <a:ea typeface="Calibri" panose="020F0502020204030204" pitchFamily="34" charset="0"/>
                <a:cs typeface="Calibri" panose="020F0502020204030204" pitchFamily="34" charset="0"/>
              </a:rPr>
              <a:t>Twisted Towers</a:t>
            </a:r>
          </a:p>
          <a:p>
            <a:endParaRPr lang="en-US" sz="1600" b="1" i="1" dirty="0">
              <a:solidFill>
                <a:srgbClr val="006699"/>
              </a:solidFill>
              <a:latin typeface="Calibri" panose="020F0502020204030204" pitchFamily="34" charset="0"/>
              <a:ea typeface="Calibri" panose="020F0502020204030204" pitchFamily="34" charset="0"/>
              <a:cs typeface="Calibri" panose="020F0502020204030204" pitchFamily="34" charset="0"/>
            </a:endParaRPr>
          </a:p>
          <a:p>
            <a:r>
              <a:rPr lang="en-US" sz="1600" b="1" i="1" dirty="0">
                <a:solidFill>
                  <a:srgbClr val="006699"/>
                </a:solidFill>
                <a:latin typeface="Calibri" panose="020F0502020204030204" pitchFamily="34" charset="0"/>
                <a:ea typeface="Calibri" panose="020F0502020204030204" pitchFamily="34" charset="0"/>
                <a:cs typeface="Calibri" panose="020F0502020204030204" pitchFamily="34" charset="0"/>
              </a:rPr>
              <a:t>Grove at Grand Bay, Coconut Grove, Miami</a:t>
            </a:r>
          </a:p>
          <a:p>
            <a:endParaRPr lang="en-US" sz="1600" b="1" i="1" dirty="0">
              <a:solidFill>
                <a:srgbClr val="006699"/>
              </a:solidFill>
              <a:latin typeface="Calibri" panose="020F0502020204030204" pitchFamily="34" charset="0"/>
              <a:ea typeface="Calibri" panose="020F0502020204030204" pitchFamily="34" charset="0"/>
              <a:cs typeface="Calibri" panose="020F0502020204030204" pitchFamily="34" charset="0"/>
            </a:endParaRPr>
          </a:p>
          <a:p>
            <a:endParaRPr lang="en-US" sz="1600" b="1" i="1" dirty="0">
              <a:solidFill>
                <a:srgbClr val="006699"/>
              </a:solidFill>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Every frame line rotates with height</a:t>
            </a:r>
          </a:p>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There are no consistent orthogonal axes anywhere in the tower</a:t>
            </a:r>
            <a:endParaRPr lang="en-US" sz="1500" b="1" dirty="0">
              <a:solidFill>
                <a:srgbClr val="006699"/>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6283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32AB62-5B2F-A926-4EB5-D6E22ABBB0B1}"/>
              </a:ext>
            </a:extLst>
          </p:cNvPr>
          <p:cNvSpPr txBox="1"/>
          <p:nvPr/>
        </p:nvSpPr>
        <p:spPr>
          <a:xfrm>
            <a:off x="1666654" y="1329181"/>
            <a:ext cx="7105206" cy="2554545"/>
          </a:xfrm>
          <a:prstGeom prst="rect">
            <a:avLst/>
          </a:prstGeom>
          <a:noFill/>
        </p:spPr>
        <p:txBody>
          <a:bodyPr wrap="square">
            <a:spAutoFit/>
          </a:bodyPr>
          <a:lstStyle/>
          <a:p>
            <a:pPr marL="285750" indent="-285750">
              <a:buClr>
                <a:srgbClr val="006699"/>
              </a:buClr>
              <a:buSzPct val="800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Is the torsional concern relative to a single axis or all three orthogonal axes?</a:t>
            </a:r>
          </a:p>
          <a:p>
            <a:pPr marL="285750" indent="-285750">
              <a:buClr>
                <a:srgbClr val="006699"/>
              </a:buClr>
              <a:buSzPct val="80000"/>
              <a:buFont typeface="Arial" panose="020B0604020202020204" pitchFamily="34" charset="0"/>
              <a:buChar char="•"/>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Single axis</a:t>
            </a:r>
          </a:p>
          <a:p>
            <a:pPr marL="285750" indent="-285750">
              <a:buClr>
                <a:srgbClr val="006699"/>
              </a:buClr>
              <a:buSzPct val="80000"/>
              <a:buFont typeface="Arial" panose="020B0604020202020204" pitchFamily="34" charset="0"/>
              <a:buChar char="•"/>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In the ASCE 7 sense, torsional irregularity (Types 1a/1b, Table 12.3-1) means plan rotation of the diaphragm about the vertical axis, driven by the offset between the center of mass and center of rigidity at each story</a:t>
            </a:r>
          </a:p>
          <a:p>
            <a:pPr marL="742950" lvl="1" indent="-285750">
              <a:buClr>
                <a:srgbClr val="006699"/>
              </a:buClr>
              <a:buSzPct val="80000"/>
              <a:buFont typeface="Arial" panose="020B0604020202020204" pitchFamily="34" charset="0"/>
              <a:buChar char="•"/>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742950" lvl="1" indent="-285750">
              <a:buClr>
                <a:srgbClr val="006699"/>
              </a:buClr>
              <a:buSzPct val="80000"/>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Rotation about the two horizontal axes is overturning/rocking, which the code treats separately as overturning moment, not torsion</a:t>
            </a:r>
          </a:p>
        </p:txBody>
      </p:sp>
    </p:spTree>
    <p:extLst>
      <p:ext uri="{BB962C8B-B14F-4D97-AF65-F5344CB8AC3E}">
        <p14:creationId xmlns:p14="http://schemas.microsoft.com/office/powerpoint/2010/main" val="1654127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0E39-9F3C-004B-4D27-CEFB35E6EAC6}"/>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F4675FCD-5400-E85A-5839-A777F5187E6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34</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3D793F08-C50D-AFDE-35F2-CF1E8F92BF57}"/>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2594F966-553C-77F9-A9B0-908EAD5F469A}"/>
              </a:ext>
            </a:extLst>
          </p:cNvPr>
          <p:cNvSpPr/>
          <p:nvPr/>
        </p:nvSpPr>
        <p:spPr>
          <a:xfrm>
            <a:off x="836674" y="452679"/>
            <a:ext cx="3307316" cy="430887"/>
          </a:xfrm>
          <a:prstGeom prst="rect">
            <a:avLst/>
          </a:prstGeom>
        </p:spPr>
        <p:txBody>
          <a:bodyPr wrap="none">
            <a:spAutoFit/>
          </a:bodyPr>
          <a:lstStyle/>
          <a:p>
            <a:pPr defTabSz="914263"/>
            <a:r>
              <a:rPr lang="en-US" sz="2200" b="1" dirty="0">
                <a:solidFill>
                  <a:srgbClr val="006699"/>
                </a:solidFill>
                <a:latin typeface="Arial"/>
              </a:rPr>
              <a:t>Structural Irregularities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EC4EF88-372A-BC59-5E65-461EDFF3553E}"/>
                  </a:ext>
                </a:extLst>
              </p:cNvPr>
              <p:cNvSpPr txBox="1"/>
              <p:nvPr/>
            </p:nvSpPr>
            <p:spPr>
              <a:xfrm>
                <a:off x="589585" y="1536174"/>
                <a:ext cx="4579315" cy="5247590"/>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Plan Irregularities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Torsional Irregularity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Max story drift &gt; 1.2 × average drift</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Indicates significant rotation due to CM–CR offset</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CM is center-of-mass, CR is center-of-rigidity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Center of Rigidity is the point in plan where a lateral force can be applied without causing rotation</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Requires torsional amplification factor </a:t>
                </a:r>
                <a14:m>
                  <m:oMath xmlns:m="http://schemas.openxmlformats.org/officeDocument/2006/math">
                    <m:sSub>
                      <m:sSubPr>
                        <m:ctrlPr>
                          <a:rPr lang="ar-AE" sz="1500" b="0" i="1" smtClean="0">
                            <a:latin typeface="Cambria Math" panose="02040503050406030204" pitchFamily="18" charset="0"/>
                          </a:rPr>
                        </m:ctrlPr>
                      </m:sSubPr>
                      <m:e>
                        <m:r>
                          <a:rPr lang="ar-AE" sz="1500" b="0" i="1" smtClean="0">
                            <a:latin typeface="Cambria Math" panose="02040503050406030204" pitchFamily="18" charset="0"/>
                          </a:rPr>
                          <m:t>𝐴</m:t>
                        </m:r>
                      </m:e>
                      <m:sub>
                        <m:r>
                          <a:rPr lang="ar-AE" sz="1500" b="0" i="1" smtClean="0">
                            <a:latin typeface="Cambria Math" panose="02040503050406030204" pitchFamily="18" charset="0"/>
                          </a:rPr>
                          <m:t>𝑥</m:t>
                        </m:r>
                      </m:sub>
                    </m:sSub>
                  </m:oMath>
                </a14:m>
                <a:endParaRPr lang="ar-AE"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Extreme Torsional Irregularity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Max drift &gt; 1.4 × average drift</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ELF may not be permitted</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Dynamic analysis required</a:t>
                </a:r>
              </a:p>
              <a:p>
                <a:pPr marL="285750" indent="-285750">
                  <a:spcBef>
                    <a:spcPts val="600"/>
                  </a:spcBef>
                  <a:spcAft>
                    <a:spcPts val="6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2" name="TextBox 1">
                <a:extLst>
                  <a:ext uri="{FF2B5EF4-FFF2-40B4-BE49-F238E27FC236}">
                    <a16:creationId xmlns:a16="http://schemas.microsoft.com/office/drawing/2014/main" id="{7EC4EF88-372A-BC59-5E65-461EDFF3553E}"/>
                  </a:ext>
                </a:extLst>
              </p:cNvPr>
              <p:cNvSpPr txBox="1">
                <a:spLocks noRot="1" noChangeAspect="1" noMove="1" noResize="1" noEditPoints="1" noAdjustHandles="1" noChangeArrowheads="1" noChangeShapeType="1" noTextEdit="1"/>
              </p:cNvSpPr>
              <p:nvPr/>
            </p:nvSpPr>
            <p:spPr>
              <a:xfrm>
                <a:off x="589585" y="1536174"/>
                <a:ext cx="4579315" cy="5247590"/>
              </a:xfrm>
              <a:prstGeom prst="rect">
                <a:avLst/>
              </a:prstGeom>
              <a:blipFill>
                <a:blip r:embed="rId3"/>
                <a:stretch>
                  <a:fillRect t="-232"/>
                </a:stretch>
              </a:blipFill>
            </p:spPr>
            <p:txBody>
              <a:bodyPr/>
              <a:lstStyle/>
              <a:p>
                <a:r>
                  <a:rPr lang="en-US">
                    <a:noFill/>
                  </a:rPr>
                  <a:t> </a:t>
                </a:r>
              </a:p>
            </p:txBody>
          </p:sp>
        </mc:Fallback>
      </mc:AlternateContent>
      <p:pic>
        <p:nvPicPr>
          <p:cNvPr id="2050" name="Picture 2" descr="Torsion in Structures - Structures Explained">
            <a:extLst>
              <a:ext uri="{FF2B5EF4-FFF2-40B4-BE49-F238E27FC236}">
                <a16:creationId xmlns:a16="http://schemas.microsoft.com/office/drawing/2014/main" id="{B7182C6D-A383-7837-E0A8-18DEA4CF85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510" y="1422400"/>
            <a:ext cx="6412089" cy="3606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411B00C-4206-2A05-1D7E-F7052655D2B6}"/>
              </a:ext>
            </a:extLst>
          </p:cNvPr>
          <p:cNvSpPr txBox="1"/>
          <p:nvPr/>
        </p:nvSpPr>
        <p:spPr>
          <a:xfrm>
            <a:off x="6197600" y="5435600"/>
            <a:ext cx="4579315" cy="307777"/>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https://structures-explained.com/torsion-in-structures/</a:t>
            </a:r>
          </a:p>
        </p:txBody>
      </p:sp>
    </p:spTree>
    <p:extLst>
      <p:ext uri="{BB962C8B-B14F-4D97-AF65-F5344CB8AC3E}">
        <p14:creationId xmlns:p14="http://schemas.microsoft.com/office/powerpoint/2010/main" val="2402103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1E8FB-D835-1F03-15D6-9CE3F7E7DB54}"/>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597043F7-391D-3FA8-4236-3EFAFC475C0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35</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BCECD776-0DE0-4517-FB93-592F6E957888}"/>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42FE7ADC-1650-FF4F-81FE-2238CDBB42B8}"/>
              </a:ext>
            </a:extLst>
          </p:cNvPr>
          <p:cNvSpPr/>
          <p:nvPr/>
        </p:nvSpPr>
        <p:spPr>
          <a:xfrm>
            <a:off x="836674" y="452679"/>
            <a:ext cx="3307316" cy="430887"/>
          </a:xfrm>
          <a:prstGeom prst="rect">
            <a:avLst/>
          </a:prstGeom>
        </p:spPr>
        <p:txBody>
          <a:bodyPr wrap="none">
            <a:spAutoFit/>
          </a:bodyPr>
          <a:lstStyle/>
          <a:p>
            <a:pPr defTabSz="914263"/>
            <a:r>
              <a:rPr lang="en-US" sz="2200" b="1" dirty="0">
                <a:solidFill>
                  <a:srgbClr val="006699"/>
                </a:solidFill>
                <a:latin typeface="Arial"/>
              </a:rPr>
              <a:t>Structural Irregularities</a:t>
            </a:r>
          </a:p>
        </p:txBody>
      </p:sp>
      <p:sp>
        <p:nvSpPr>
          <p:cNvPr id="2" name="TextBox 1">
            <a:extLst>
              <a:ext uri="{FF2B5EF4-FFF2-40B4-BE49-F238E27FC236}">
                <a16:creationId xmlns:a16="http://schemas.microsoft.com/office/drawing/2014/main" id="{CFA114E2-65D7-84C5-F417-9AC1096E14F8}"/>
              </a:ext>
            </a:extLst>
          </p:cNvPr>
          <p:cNvSpPr txBox="1"/>
          <p:nvPr/>
        </p:nvSpPr>
        <p:spPr>
          <a:xfrm>
            <a:off x="836674" y="1307574"/>
            <a:ext cx="4985715" cy="3631763"/>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Vertical Irregularities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Soft Story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Story stiffness &lt; 70% of story above</a:t>
            </a:r>
            <a:br>
              <a:rPr lang="en-US" sz="1500" dirty="0">
                <a:latin typeface="Calibri" panose="020F0502020204030204" pitchFamily="34" charset="0"/>
                <a:ea typeface="Calibri" panose="020F0502020204030204" pitchFamily="34" charset="0"/>
                <a:cs typeface="Calibri" panose="020F0502020204030204" pitchFamily="34" charset="0"/>
              </a:rPr>
            </a:br>
            <a:r>
              <a:rPr lang="en-US" sz="1500" dirty="0">
                <a:latin typeface="Calibri" panose="020F0502020204030204" pitchFamily="34" charset="0"/>
                <a:ea typeface="Calibri" panose="020F0502020204030204" pitchFamily="34" charset="0"/>
                <a:cs typeface="Calibri" panose="020F0502020204030204" pitchFamily="34" charset="0"/>
              </a:rPr>
              <a:t>OR &lt; 80% of average of three above</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High drift concentration risk</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Common in podium / open first-floor buildings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Weak Story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Story strength &lt; 80% of story above</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Collapse mechanism risk</a:t>
            </a:r>
          </a:p>
          <a:p>
            <a:pPr marL="285750" indent="-285750">
              <a:spcBef>
                <a:spcPts val="600"/>
              </a:spcBef>
              <a:spcAft>
                <a:spcPts val="6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p:txBody>
      </p:sp>
      <p:pic>
        <p:nvPicPr>
          <p:cNvPr id="4098" name="Picture 2" descr="Photo credit: J.K. Nakata and the U.S. Geological Survey">
            <a:extLst>
              <a:ext uri="{FF2B5EF4-FFF2-40B4-BE49-F238E27FC236}">
                <a16:creationId xmlns:a16="http://schemas.microsoft.com/office/drawing/2014/main" id="{C38C1544-4D10-476B-0932-6808F3986C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026" y="1587500"/>
            <a:ext cx="4158074" cy="28067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0E33487-06D8-5AB6-9BD8-AE052F69D92A}"/>
              </a:ext>
            </a:extLst>
          </p:cNvPr>
          <p:cNvSpPr txBox="1"/>
          <p:nvPr/>
        </p:nvSpPr>
        <p:spPr>
          <a:xfrm>
            <a:off x="6802026" y="4636611"/>
            <a:ext cx="4354170" cy="738664"/>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Soft-Story Building Failure, Loma Prieta Earthquake</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https://seblog.strongtie.com/</a:t>
            </a:r>
          </a:p>
        </p:txBody>
      </p:sp>
    </p:spTree>
    <p:extLst>
      <p:ext uri="{BB962C8B-B14F-4D97-AF65-F5344CB8AC3E}">
        <p14:creationId xmlns:p14="http://schemas.microsoft.com/office/powerpoint/2010/main" val="1226686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C97F-C5EC-A4E4-9FD2-85B401BA7A72}"/>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49AEB5FB-D876-1D25-2D2B-BF5F3CF2905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36</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56AE565E-A1C5-1300-2362-71D70E72A8CB}"/>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pic>
        <p:nvPicPr>
          <p:cNvPr id="3074" name="Picture 2" descr="soft story retrofit">
            <a:extLst>
              <a:ext uri="{FF2B5EF4-FFF2-40B4-BE49-F238E27FC236}">
                <a16:creationId xmlns:a16="http://schemas.microsoft.com/office/drawing/2014/main" id="{C500D001-8562-36E0-7B6F-080EB3D958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 y="1379537"/>
            <a:ext cx="9753600" cy="33623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D08EADB-D80C-059B-C38F-D5B92E2784A3}"/>
              </a:ext>
            </a:extLst>
          </p:cNvPr>
          <p:cNvSpPr txBox="1"/>
          <p:nvPr/>
        </p:nvSpPr>
        <p:spPr>
          <a:xfrm>
            <a:off x="2654300" y="5765800"/>
            <a:ext cx="6197600" cy="307777"/>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https://weinsteinconstruction.com/soft-story-retrofitting/</a:t>
            </a:r>
          </a:p>
        </p:txBody>
      </p:sp>
      <p:sp>
        <p:nvSpPr>
          <p:cNvPr id="3" name="Rectangle 2">
            <a:extLst>
              <a:ext uri="{FF2B5EF4-FFF2-40B4-BE49-F238E27FC236}">
                <a16:creationId xmlns:a16="http://schemas.microsoft.com/office/drawing/2014/main" id="{15C8780F-A217-5BCC-0E85-433F043AA523}"/>
              </a:ext>
            </a:extLst>
          </p:cNvPr>
          <p:cNvSpPr/>
          <p:nvPr/>
        </p:nvSpPr>
        <p:spPr>
          <a:xfrm>
            <a:off x="493774" y="276269"/>
            <a:ext cx="2900153" cy="430887"/>
          </a:xfrm>
          <a:prstGeom prst="rect">
            <a:avLst/>
          </a:prstGeom>
        </p:spPr>
        <p:txBody>
          <a:bodyPr wrap="none">
            <a:spAutoFit/>
          </a:bodyPr>
          <a:lstStyle/>
          <a:p>
            <a:pPr defTabSz="914263"/>
            <a:r>
              <a:rPr lang="en-US" sz="2200" b="1" dirty="0">
                <a:solidFill>
                  <a:srgbClr val="006699"/>
                </a:solidFill>
                <a:latin typeface="Arial"/>
              </a:rPr>
              <a:t>Soft Story &amp; Retrofit</a:t>
            </a:r>
          </a:p>
        </p:txBody>
      </p:sp>
    </p:spTree>
    <p:extLst>
      <p:ext uri="{BB962C8B-B14F-4D97-AF65-F5344CB8AC3E}">
        <p14:creationId xmlns:p14="http://schemas.microsoft.com/office/powerpoint/2010/main" val="4233616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02920" y="274320"/>
            <a:ext cx="9052560" cy="502920"/>
          </a:xfrm>
          <a:prstGeom prst="rect">
            <a:avLst/>
          </a:prstGeom>
          <a:noFill/>
          <a:ln/>
        </p:spPr>
        <p:txBody>
          <a:bodyPr wrap="square" lIns="0" tIns="0" rIns="0" bIns="0" rtlCol="0" anchor="ctr"/>
          <a:lstStyle/>
          <a:p>
            <a:pPr marL="0" indent="0">
              <a:buNone/>
            </a:pPr>
            <a:r>
              <a:rPr lang="en-US" sz="2300" b="1" dirty="0">
                <a:solidFill>
                  <a:srgbClr val="1B4F8A"/>
                </a:solidFill>
                <a:latin typeface="Arial" pitchFamily="34" charset="0"/>
                <a:ea typeface="Arial" pitchFamily="34" charset="-122"/>
                <a:cs typeface="Arial" pitchFamily="34" charset="-120"/>
              </a:rPr>
              <a:t>CRIPPLE WALL RACKING AND PLYWOOD SHEAR WALLS</a:t>
            </a:r>
            <a:endParaRPr lang="en-US" sz="2300" dirty="0"/>
          </a:p>
        </p:txBody>
      </p:sp>
      <p:sp>
        <p:nvSpPr>
          <p:cNvPr id="3" name="Text 1"/>
          <p:cNvSpPr txBox="1"/>
          <p:nvPr/>
        </p:nvSpPr>
        <p:spPr>
          <a:xfrm>
            <a:off x="521208" y="841248"/>
            <a:ext cx="9052560" cy="320040"/>
          </a:xfrm>
          <a:prstGeom prst="rect">
            <a:avLst/>
          </a:prstGeom>
          <a:noFill/>
          <a:ln/>
        </p:spPr>
        <p:txBody>
          <a:bodyPr wrap="square" lIns="0" tIns="0" rIns="0" bIns="0" rtlCol="0" anchor="ctr"/>
          <a:lstStyle/>
          <a:p>
            <a:pPr marL="0" indent="0">
              <a:buNone/>
            </a:pPr>
            <a:r>
              <a:rPr lang="en-US" sz="1300" i="1" dirty="0">
                <a:solidFill>
                  <a:srgbClr val="5A6472"/>
                </a:solidFill>
                <a:latin typeface="Calibri" pitchFamily="34" charset="0"/>
                <a:ea typeface="Calibri" pitchFamily="34" charset="-122"/>
                <a:cs typeface="Calibri" pitchFamily="34" charset="-120"/>
              </a:rPr>
              <a:t>An unbraced stud wall is a mechanism; sheathing turns it into a shear panel</a:t>
            </a:r>
            <a:endParaRPr lang="en-US" sz="1300" dirty="0"/>
          </a:p>
        </p:txBody>
      </p:sp>
      <p:sp>
        <p:nvSpPr>
          <p:cNvPr id="4" name="Text 2"/>
          <p:cNvSpPr txBox="1"/>
          <p:nvPr/>
        </p:nvSpPr>
        <p:spPr>
          <a:xfrm>
            <a:off x="9829800" y="201168"/>
            <a:ext cx="1828800" cy="32004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pic>
        <p:nvPicPr>
          <p:cNvPr id="5" name="Image 0" descr="preencoded.png"/>
          <p:cNvPicPr>
            <a:picLocks noChangeAspect="1"/>
          </p:cNvPicPr>
          <p:nvPr/>
        </p:nvPicPr>
        <p:blipFill>
          <a:blip r:embed="rId3"/>
          <a:stretch>
            <a:fillRect/>
          </a:stretch>
        </p:blipFill>
        <p:spPr>
          <a:xfrm>
            <a:off x="502920" y="1325880"/>
            <a:ext cx="6720840" cy="3426053"/>
          </a:xfrm>
          <a:prstGeom prst="rect">
            <a:avLst/>
          </a:prstGeom>
        </p:spPr>
      </p:pic>
      <p:sp>
        <p:nvSpPr>
          <p:cNvPr id="6" name="Shape 3"/>
          <p:cNvSpPr/>
          <p:nvPr/>
        </p:nvSpPr>
        <p:spPr>
          <a:xfrm>
            <a:off x="7543800" y="1325880"/>
            <a:ext cx="4114800" cy="3730752"/>
          </a:xfrm>
          <a:prstGeom prst="roundRect">
            <a:avLst>
              <a:gd name="adj" fmla="val 2025"/>
            </a:avLst>
          </a:prstGeom>
          <a:solidFill>
            <a:srgbClr val="FFFFFF"/>
          </a:solidFill>
          <a:ln w="12700">
            <a:solidFill>
              <a:srgbClr val="1B4F8A"/>
            </a:solidFill>
            <a:prstDash val="solid"/>
          </a:ln>
        </p:spPr>
        <p:txBody>
          <a:bodyPr/>
          <a:lstStyle/>
          <a:p>
            <a:endParaRPr lang="en-US"/>
          </a:p>
        </p:txBody>
      </p:sp>
      <p:sp>
        <p:nvSpPr>
          <p:cNvPr id="7" name="Text 4"/>
          <p:cNvSpPr txBox="1"/>
          <p:nvPr/>
        </p:nvSpPr>
        <p:spPr>
          <a:xfrm>
            <a:off x="7772400" y="1490472"/>
            <a:ext cx="3657600" cy="274320"/>
          </a:xfrm>
          <a:prstGeom prst="rect">
            <a:avLst/>
          </a:prstGeom>
          <a:noFill/>
          <a:ln/>
        </p:spPr>
        <p:txBody>
          <a:bodyPr wrap="square" lIns="0" tIns="0" rIns="0" bIns="0" rtlCol="0" anchor="ctr"/>
          <a:lstStyle/>
          <a:p>
            <a:pPr marL="0" indent="0">
              <a:buNone/>
            </a:pPr>
            <a:r>
              <a:rPr lang="en-US" sz="1100" b="1" kern="0" spc="100" dirty="0">
                <a:solidFill>
                  <a:srgbClr val="1B4F8A"/>
                </a:solidFill>
                <a:latin typeface="Arial" pitchFamily="34" charset="0"/>
                <a:ea typeface="Arial" pitchFamily="34" charset="-122"/>
                <a:cs typeface="Arial" pitchFamily="34" charset="-120"/>
              </a:rPr>
              <a:t>WHY THE FRAME RACKS</a:t>
            </a:r>
            <a:endParaRPr lang="en-US" sz="1100" dirty="0"/>
          </a:p>
        </p:txBody>
      </p:sp>
      <p:sp>
        <p:nvSpPr>
          <p:cNvPr id="8" name="Text 5"/>
          <p:cNvSpPr txBox="1"/>
          <p:nvPr/>
        </p:nvSpPr>
        <p:spPr>
          <a:xfrm>
            <a:off x="7772400" y="1764792"/>
            <a:ext cx="3703320" cy="128016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Nailed stud-to-plate joints are effectively pins. Under lateral load the rectangle becomes a parallelogram with almost no resistance beyond the nails prying.</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Cripple walls under raised-floor houses are the classic case: the crawl-space studs collapse and the house drops off its foundation.</a:t>
            </a:r>
            <a:endParaRPr lang="en-US" sz="1200" dirty="0"/>
          </a:p>
        </p:txBody>
      </p:sp>
      <p:sp>
        <p:nvSpPr>
          <p:cNvPr id="9" name="Text 6"/>
          <p:cNvSpPr txBox="1"/>
          <p:nvPr/>
        </p:nvSpPr>
        <p:spPr>
          <a:xfrm>
            <a:off x="7772400" y="3136392"/>
            <a:ext cx="3657600" cy="274320"/>
          </a:xfrm>
          <a:prstGeom prst="rect">
            <a:avLst/>
          </a:prstGeom>
          <a:noFill/>
          <a:ln/>
        </p:spPr>
        <p:txBody>
          <a:bodyPr wrap="square" lIns="0" tIns="0" rIns="0" bIns="0" rtlCol="0" anchor="ctr"/>
          <a:lstStyle/>
          <a:p>
            <a:pPr marL="0" indent="0">
              <a:buNone/>
            </a:pPr>
            <a:r>
              <a:rPr lang="en-US" sz="1100" b="1" kern="0" spc="100" dirty="0">
                <a:solidFill>
                  <a:srgbClr val="1C7293"/>
                </a:solidFill>
                <a:latin typeface="Arial" pitchFamily="34" charset="0"/>
                <a:ea typeface="Arial" pitchFamily="34" charset="-122"/>
                <a:cs typeface="Arial" pitchFamily="34" charset="-120"/>
              </a:rPr>
              <a:t>WHAT THE PLYWOOD DOES</a:t>
            </a:r>
            <a:endParaRPr lang="en-US" sz="1100" dirty="0"/>
          </a:p>
        </p:txBody>
      </p:sp>
      <p:sp>
        <p:nvSpPr>
          <p:cNvPr id="10" name="Text 7"/>
          <p:cNvSpPr txBox="1"/>
          <p:nvPr/>
        </p:nvSpPr>
        <p:spPr>
          <a:xfrm>
            <a:off x="7772400" y="3410712"/>
            <a:ext cx="3886200" cy="146304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Racking now requires in-plane shear strain of the panel; the plywood is orders of magnitude stiffer than the bare frame.</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Nails at the panel edges carry the shear into the framing. Capacity and stiffness are set by edge-nail spacing, not by the panel itself.</a:t>
            </a:r>
            <a:endParaRPr lang="en-US" sz="1200" dirty="0"/>
          </a:p>
          <a:p>
            <a:pPr marL="342900" indent="-342900">
              <a:spcAft>
                <a:spcPts val="500"/>
              </a:spcAft>
              <a:buSzPct val="100000"/>
              <a:buChar char="•"/>
            </a:pPr>
            <a:r>
              <a:rPr lang="en-US" sz="1200" dirty="0">
                <a:solidFill>
                  <a:srgbClr val="2B2B2B"/>
                </a:solidFill>
                <a:latin typeface="Calibri" pitchFamily="34" charset="0"/>
                <a:ea typeface="Calibri" pitchFamily="34" charset="-122"/>
                <a:cs typeface="Calibri" pitchFamily="34" charset="-120"/>
              </a:rPr>
              <a:t>Nail yielding and slip supply the ductility and hysteretic damping; the panel stays elastic.</a:t>
            </a:r>
            <a:endParaRPr lang="en-US" sz="1200" dirty="0"/>
          </a:p>
        </p:txBody>
      </p:sp>
      <p:sp>
        <p:nvSpPr>
          <p:cNvPr id="11" name="Text 8"/>
          <p:cNvSpPr txBox="1"/>
          <p:nvPr/>
        </p:nvSpPr>
        <p:spPr>
          <a:xfrm>
            <a:off x="502920" y="5056632"/>
            <a:ext cx="3657600" cy="256032"/>
          </a:xfrm>
          <a:prstGeom prst="rect">
            <a:avLst/>
          </a:prstGeom>
          <a:noFill/>
          <a:ln/>
        </p:spPr>
        <p:txBody>
          <a:bodyPr wrap="square" lIns="0" tIns="0" rIns="0" bIns="0" rtlCol="0" anchor="ctr"/>
          <a:lstStyle/>
          <a:p>
            <a:pPr marL="0" indent="0">
              <a:buNone/>
            </a:pPr>
            <a:r>
              <a:rPr lang="en-US" sz="1050" b="1" kern="0" spc="100" dirty="0">
                <a:solidFill>
                  <a:srgbClr val="1B4F8A"/>
                </a:solidFill>
                <a:latin typeface="Arial" pitchFamily="34" charset="0"/>
                <a:ea typeface="Arial" pitchFamily="34" charset="-122"/>
                <a:cs typeface="Arial" pitchFamily="34" charset="-120"/>
              </a:rPr>
              <a:t>LATERAL LOAD PATH</a:t>
            </a:r>
            <a:endParaRPr lang="en-US" sz="1050" dirty="0"/>
          </a:p>
        </p:txBody>
      </p:sp>
      <p:sp>
        <p:nvSpPr>
          <p:cNvPr id="12" name="Shape 9"/>
          <p:cNvSpPr/>
          <p:nvPr/>
        </p:nvSpPr>
        <p:spPr>
          <a:xfrm>
            <a:off x="502920" y="5349240"/>
            <a:ext cx="1374213" cy="384048"/>
          </a:xfrm>
          <a:prstGeom prst="roundRect">
            <a:avLst>
              <a:gd name="adj" fmla="val 23810"/>
            </a:avLst>
          </a:prstGeom>
          <a:solidFill>
            <a:srgbClr val="1B4F8A"/>
          </a:solidFill>
          <a:ln w="12700">
            <a:solidFill>
              <a:srgbClr val="1B4F8A"/>
            </a:solidFill>
            <a:prstDash val="solid"/>
          </a:ln>
        </p:spPr>
        <p:txBody>
          <a:bodyPr/>
          <a:lstStyle/>
          <a:p>
            <a:endParaRPr lang="en-US"/>
          </a:p>
        </p:txBody>
      </p:sp>
      <p:sp>
        <p:nvSpPr>
          <p:cNvPr id="13" name="Text 10"/>
          <p:cNvSpPr txBox="1"/>
          <p:nvPr/>
        </p:nvSpPr>
        <p:spPr>
          <a:xfrm>
            <a:off x="502920"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DIAPHRAGM</a:t>
            </a:r>
            <a:endParaRPr lang="en-US" sz="950" dirty="0"/>
          </a:p>
        </p:txBody>
      </p:sp>
      <p:sp>
        <p:nvSpPr>
          <p:cNvPr id="14" name="Text 11"/>
          <p:cNvSpPr txBox="1"/>
          <p:nvPr/>
        </p:nvSpPr>
        <p:spPr>
          <a:xfrm>
            <a:off x="1877133"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15" name="Shape 12"/>
          <p:cNvSpPr/>
          <p:nvPr/>
        </p:nvSpPr>
        <p:spPr>
          <a:xfrm>
            <a:off x="2133165" y="5349240"/>
            <a:ext cx="1374213" cy="384048"/>
          </a:xfrm>
          <a:prstGeom prst="roundRect">
            <a:avLst>
              <a:gd name="adj" fmla="val 23810"/>
            </a:avLst>
          </a:prstGeom>
          <a:solidFill>
            <a:srgbClr val="1B4F8A"/>
          </a:solidFill>
          <a:ln w="12700">
            <a:solidFill>
              <a:srgbClr val="1B4F8A"/>
            </a:solidFill>
            <a:prstDash val="solid"/>
          </a:ln>
        </p:spPr>
        <p:txBody>
          <a:bodyPr/>
          <a:lstStyle/>
          <a:p>
            <a:endParaRPr lang="en-US"/>
          </a:p>
        </p:txBody>
      </p:sp>
      <p:sp>
        <p:nvSpPr>
          <p:cNvPr id="16" name="Text 13"/>
          <p:cNvSpPr txBox="1"/>
          <p:nvPr/>
        </p:nvSpPr>
        <p:spPr>
          <a:xfrm>
            <a:off x="2133165"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TOP PLATE</a:t>
            </a:r>
            <a:endParaRPr lang="en-US" sz="950" dirty="0"/>
          </a:p>
        </p:txBody>
      </p:sp>
      <p:sp>
        <p:nvSpPr>
          <p:cNvPr id="17" name="Text 14"/>
          <p:cNvSpPr txBox="1"/>
          <p:nvPr/>
        </p:nvSpPr>
        <p:spPr>
          <a:xfrm>
            <a:off x="3507377"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18" name="Shape 15"/>
          <p:cNvSpPr/>
          <p:nvPr/>
        </p:nvSpPr>
        <p:spPr>
          <a:xfrm>
            <a:off x="3763409" y="5349240"/>
            <a:ext cx="1374213" cy="384048"/>
          </a:xfrm>
          <a:prstGeom prst="roundRect">
            <a:avLst>
              <a:gd name="adj" fmla="val 23810"/>
            </a:avLst>
          </a:prstGeom>
          <a:solidFill>
            <a:srgbClr val="1C7293"/>
          </a:solidFill>
          <a:ln w="12700">
            <a:solidFill>
              <a:srgbClr val="1C7293"/>
            </a:solidFill>
            <a:prstDash val="solid"/>
          </a:ln>
        </p:spPr>
        <p:txBody>
          <a:bodyPr/>
          <a:lstStyle/>
          <a:p>
            <a:endParaRPr lang="en-US"/>
          </a:p>
        </p:txBody>
      </p:sp>
      <p:sp>
        <p:nvSpPr>
          <p:cNvPr id="19" name="Text 16"/>
          <p:cNvSpPr txBox="1"/>
          <p:nvPr/>
        </p:nvSpPr>
        <p:spPr>
          <a:xfrm>
            <a:off x="3763409"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EDGE NAILS</a:t>
            </a:r>
            <a:endParaRPr lang="en-US" sz="950" dirty="0"/>
          </a:p>
        </p:txBody>
      </p:sp>
      <p:sp>
        <p:nvSpPr>
          <p:cNvPr id="20" name="Text 17"/>
          <p:cNvSpPr txBox="1"/>
          <p:nvPr/>
        </p:nvSpPr>
        <p:spPr>
          <a:xfrm>
            <a:off x="5137622"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21" name="Shape 18"/>
          <p:cNvSpPr/>
          <p:nvPr/>
        </p:nvSpPr>
        <p:spPr>
          <a:xfrm>
            <a:off x="5393654" y="5349240"/>
            <a:ext cx="1374213" cy="384048"/>
          </a:xfrm>
          <a:prstGeom prst="roundRect">
            <a:avLst>
              <a:gd name="adj" fmla="val 23810"/>
            </a:avLst>
          </a:prstGeom>
          <a:solidFill>
            <a:srgbClr val="1C7293"/>
          </a:solidFill>
          <a:ln w="12700">
            <a:solidFill>
              <a:srgbClr val="1C7293"/>
            </a:solidFill>
            <a:prstDash val="solid"/>
          </a:ln>
        </p:spPr>
        <p:txBody>
          <a:bodyPr/>
          <a:lstStyle/>
          <a:p>
            <a:endParaRPr lang="en-US"/>
          </a:p>
        </p:txBody>
      </p:sp>
      <p:sp>
        <p:nvSpPr>
          <p:cNvPr id="22" name="Text 19"/>
          <p:cNvSpPr txBox="1"/>
          <p:nvPr/>
        </p:nvSpPr>
        <p:spPr>
          <a:xfrm>
            <a:off x="5393654"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PLYWOOD</a:t>
            </a:r>
            <a:endParaRPr lang="en-US" sz="950" dirty="0"/>
          </a:p>
        </p:txBody>
      </p:sp>
      <p:sp>
        <p:nvSpPr>
          <p:cNvPr id="23" name="Text 20"/>
          <p:cNvSpPr txBox="1"/>
          <p:nvPr/>
        </p:nvSpPr>
        <p:spPr>
          <a:xfrm>
            <a:off x="6767866"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24" name="Shape 21"/>
          <p:cNvSpPr/>
          <p:nvPr/>
        </p:nvSpPr>
        <p:spPr>
          <a:xfrm>
            <a:off x="7023898" y="5349240"/>
            <a:ext cx="1374213" cy="384048"/>
          </a:xfrm>
          <a:prstGeom prst="roundRect">
            <a:avLst>
              <a:gd name="adj" fmla="val 23810"/>
            </a:avLst>
          </a:prstGeom>
          <a:solidFill>
            <a:srgbClr val="1B4F8A"/>
          </a:solidFill>
          <a:ln w="12700">
            <a:solidFill>
              <a:srgbClr val="1B4F8A"/>
            </a:solidFill>
            <a:prstDash val="solid"/>
          </a:ln>
        </p:spPr>
        <p:txBody>
          <a:bodyPr/>
          <a:lstStyle/>
          <a:p>
            <a:endParaRPr lang="en-US"/>
          </a:p>
        </p:txBody>
      </p:sp>
      <p:sp>
        <p:nvSpPr>
          <p:cNvPr id="25" name="Text 22"/>
          <p:cNvSpPr txBox="1"/>
          <p:nvPr/>
        </p:nvSpPr>
        <p:spPr>
          <a:xfrm>
            <a:off x="7023898"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SILL PLATE</a:t>
            </a:r>
            <a:endParaRPr lang="en-US" sz="950" dirty="0"/>
          </a:p>
        </p:txBody>
      </p:sp>
      <p:sp>
        <p:nvSpPr>
          <p:cNvPr id="26" name="Text 23"/>
          <p:cNvSpPr txBox="1"/>
          <p:nvPr/>
        </p:nvSpPr>
        <p:spPr>
          <a:xfrm>
            <a:off x="8398111"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27" name="Shape 24"/>
          <p:cNvSpPr/>
          <p:nvPr/>
        </p:nvSpPr>
        <p:spPr>
          <a:xfrm>
            <a:off x="8654143" y="5349240"/>
            <a:ext cx="1374213" cy="384048"/>
          </a:xfrm>
          <a:prstGeom prst="roundRect">
            <a:avLst>
              <a:gd name="adj" fmla="val 23810"/>
            </a:avLst>
          </a:prstGeom>
          <a:solidFill>
            <a:srgbClr val="1B4F8A"/>
          </a:solidFill>
          <a:ln w="12700">
            <a:solidFill>
              <a:srgbClr val="1B4F8A"/>
            </a:solidFill>
            <a:prstDash val="solid"/>
          </a:ln>
        </p:spPr>
        <p:txBody>
          <a:bodyPr/>
          <a:lstStyle/>
          <a:p>
            <a:endParaRPr lang="en-US"/>
          </a:p>
        </p:txBody>
      </p:sp>
      <p:sp>
        <p:nvSpPr>
          <p:cNvPr id="28" name="Text 25"/>
          <p:cNvSpPr txBox="1"/>
          <p:nvPr/>
        </p:nvSpPr>
        <p:spPr>
          <a:xfrm>
            <a:off x="8654143"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ANCHOR BOLTS</a:t>
            </a:r>
            <a:endParaRPr lang="en-US" sz="950" dirty="0"/>
          </a:p>
        </p:txBody>
      </p:sp>
      <p:sp>
        <p:nvSpPr>
          <p:cNvPr id="29" name="Text 26"/>
          <p:cNvSpPr txBox="1"/>
          <p:nvPr/>
        </p:nvSpPr>
        <p:spPr>
          <a:xfrm>
            <a:off x="10028355" y="5349240"/>
            <a:ext cx="256032" cy="384048"/>
          </a:xfrm>
          <a:prstGeom prst="rect">
            <a:avLst/>
          </a:prstGeom>
          <a:noFill/>
          <a:ln/>
        </p:spPr>
        <p:txBody>
          <a:bodyPr wrap="square" lIns="0" tIns="0" rIns="0" bIns="0" rtlCol="0" anchor="ctr"/>
          <a:lstStyle/>
          <a:p>
            <a:pPr marL="0" indent="0" algn="ctr">
              <a:buNone/>
            </a:pPr>
            <a:r>
              <a:rPr lang="en-US" sz="1600" b="1" dirty="0">
                <a:solidFill>
                  <a:srgbClr val="5A6472"/>
                </a:solidFill>
                <a:latin typeface="Arial" pitchFamily="34" charset="0"/>
                <a:ea typeface="Arial" pitchFamily="34" charset="-122"/>
                <a:cs typeface="Arial" pitchFamily="34" charset="-120"/>
              </a:rPr>
              <a:t>›</a:t>
            </a:r>
            <a:endParaRPr lang="en-US" sz="1600" dirty="0"/>
          </a:p>
        </p:txBody>
      </p:sp>
      <p:sp>
        <p:nvSpPr>
          <p:cNvPr id="30" name="Shape 27"/>
          <p:cNvSpPr/>
          <p:nvPr/>
        </p:nvSpPr>
        <p:spPr>
          <a:xfrm>
            <a:off x="10284387" y="5349240"/>
            <a:ext cx="1374213" cy="384048"/>
          </a:xfrm>
          <a:prstGeom prst="roundRect">
            <a:avLst>
              <a:gd name="adj" fmla="val 23810"/>
            </a:avLst>
          </a:prstGeom>
          <a:solidFill>
            <a:srgbClr val="1B4F8A"/>
          </a:solidFill>
          <a:ln w="12700">
            <a:solidFill>
              <a:srgbClr val="1B4F8A"/>
            </a:solidFill>
            <a:prstDash val="solid"/>
          </a:ln>
        </p:spPr>
        <p:txBody>
          <a:bodyPr/>
          <a:lstStyle/>
          <a:p>
            <a:endParaRPr lang="en-US"/>
          </a:p>
        </p:txBody>
      </p:sp>
      <p:sp>
        <p:nvSpPr>
          <p:cNvPr id="31" name="Text 28"/>
          <p:cNvSpPr txBox="1"/>
          <p:nvPr/>
        </p:nvSpPr>
        <p:spPr>
          <a:xfrm>
            <a:off x="10284387" y="5349240"/>
            <a:ext cx="1374213" cy="384048"/>
          </a:xfrm>
          <a:prstGeom prst="rect">
            <a:avLst/>
          </a:prstGeom>
          <a:noFill/>
          <a:ln/>
        </p:spPr>
        <p:txBody>
          <a:bodyPr wrap="square" lIns="0" tIns="0" rIns="0" bIns="0" rtlCol="0" anchor="ctr"/>
          <a:lstStyle/>
          <a:p>
            <a:pPr marL="0" indent="0" algn="ctr">
              <a:buNone/>
            </a:pPr>
            <a:r>
              <a:rPr lang="en-US" sz="950" b="1" dirty="0">
                <a:solidFill>
                  <a:srgbClr val="FFFFFF"/>
                </a:solidFill>
                <a:latin typeface="Arial" pitchFamily="34" charset="0"/>
                <a:ea typeface="Arial" pitchFamily="34" charset="-122"/>
                <a:cs typeface="Arial" pitchFamily="34" charset="-120"/>
              </a:rPr>
              <a:t>FOUNDATION</a:t>
            </a:r>
            <a:endParaRPr lang="en-US" sz="950" dirty="0"/>
          </a:p>
        </p:txBody>
      </p:sp>
      <p:sp>
        <p:nvSpPr>
          <p:cNvPr id="32" name="Shape 29"/>
          <p:cNvSpPr/>
          <p:nvPr/>
        </p:nvSpPr>
        <p:spPr>
          <a:xfrm>
            <a:off x="502920" y="5870448"/>
            <a:ext cx="11155680" cy="457200"/>
          </a:xfrm>
          <a:prstGeom prst="rect">
            <a:avLst/>
          </a:prstGeom>
          <a:solidFill>
            <a:srgbClr val="F7F3EA"/>
          </a:solidFill>
          <a:ln w="12700">
            <a:solidFill>
              <a:srgbClr val="F7F3EA"/>
            </a:solidFill>
            <a:prstDash val="solid"/>
          </a:ln>
        </p:spPr>
        <p:txBody>
          <a:bodyPr/>
          <a:lstStyle/>
          <a:p>
            <a:endParaRPr lang="en-US"/>
          </a:p>
        </p:txBody>
      </p:sp>
      <p:sp>
        <p:nvSpPr>
          <p:cNvPr id="33" name="Text 30"/>
          <p:cNvSpPr txBox="1"/>
          <p:nvPr/>
        </p:nvSpPr>
        <p:spPr>
          <a:xfrm>
            <a:off x="685800" y="5870448"/>
            <a:ext cx="10789920" cy="457200"/>
          </a:xfrm>
          <a:prstGeom prst="rect">
            <a:avLst/>
          </a:prstGeom>
          <a:noFill/>
          <a:ln/>
        </p:spPr>
        <p:txBody>
          <a:bodyPr wrap="square" lIns="0" tIns="0" rIns="0" bIns="0" rtlCol="0" anchor="ctr"/>
          <a:lstStyle/>
          <a:p>
            <a:pPr marL="0" indent="0">
              <a:buNone/>
            </a:pPr>
            <a:r>
              <a:rPr lang="en-US" sz="1250" b="1" dirty="0">
                <a:solidFill>
                  <a:srgbClr val="B8761A"/>
                </a:solidFill>
                <a:latin typeface="Calibri" pitchFamily="34" charset="0"/>
                <a:ea typeface="Calibri" pitchFamily="34" charset="-122"/>
                <a:cs typeface="Calibri" pitchFamily="34" charset="-120"/>
              </a:rPr>
              <a:t>Takeaway: </a:t>
            </a:r>
            <a:r>
              <a:rPr lang="en-US" sz="1250" dirty="0">
                <a:solidFill>
                  <a:srgbClr val="2B2B2B"/>
                </a:solidFill>
                <a:latin typeface="Calibri" pitchFamily="34" charset="0"/>
                <a:ea typeface="Calibri" pitchFamily="34" charset="-122"/>
                <a:cs typeface="Calibri" pitchFamily="34" charset="-120"/>
              </a:rPr>
              <a:t>the panel is only as good as its boundary. Sheathing on an unbolted sill plate simply moves the failure to the sill, and a tall narrow panel without hold-downs at the ends rotates rather than shears. Check nails, bolts, and hold-downs before crediting the plywood</a:t>
            </a:r>
            <a:r>
              <a:rPr lang="en-US" sz="1100" dirty="0">
                <a:solidFill>
                  <a:srgbClr val="2B2B2B"/>
                </a:solidFill>
                <a:latin typeface="Calibri" pitchFamily="34" charset="0"/>
                <a:ea typeface="Calibri" pitchFamily="34" charset="-122"/>
                <a:cs typeface="Calibri" pitchFamily="34" charset="-120"/>
              </a:rPr>
              <a:t>.</a:t>
            </a:r>
            <a:endParaRPr lang="en-US" sz="1100" dirty="0"/>
          </a:p>
        </p:txBody>
      </p:sp>
      <p:sp>
        <p:nvSpPr>
          <p:cNvPr id="34" name="Text 31"/>
          <p:cNvSpPr txBox="1"/>
          <p:nvPr/>
        </p:nvSpPr>
        <p:spPr>
          <a:xfrm>
            <a:off x="502920" y="6419088"/>
            <a:ext cx="11155680" cy="256032"/>
          </a:xfrm>
          <a:prstGeom prst="rect">
            <a:avLst/>
          </a:prstGeom>
          <a:noFill/>
          <a:ln/>
        </p:spPr>
        <p:txBody>
          <a:bodyPr wrap="square" lIns="0" tIns="0" rIns="0" bIns="0" rtlCol="0" anchor="ctr"/>
          <a:lstStyle/>
          <a:p>
            <a:r>
              <a:rPr lang="en-US" sz="1200" i="1" dirty="0">
                <a:solidFill>
                  <a:srgbClr val="8A93A0"/>
                </a:solidFill>
                <a:latin typeface="Calibri" pitchFamily="34" charset="0"/>
                <a:ea typeface="Calibri" pitchFamily="34" charset="-122"/>
                <a:cs typeface="Calibri" pitchFamily="34" charset="-120"/>
              </a:rPr>
              <a:t>Figure:   </a:t>
            </a:r>
            <a:r>
              <a:rPr lang="en-US" sz="1200" i="1" dirty="0">
                <a:solidFill>
                  <a:srgbClr val="8A93A0"/>
                </a:solidFill>
                <a:latin typeface="Calibri" pitchFamily="34" charset="0"/>
                <a:ea typeface="Calibri" pitchFamily="34" charset="-122"/>
                <a:cs typeface="Calibri" pitchFamily="34" charset="-120"/>
                <a:hlinkClick r:id="rId4"/>
              </a:rPr>
              <a:t>https://bayarearetrofit.com/plywood-shear-walls/</a:t>
            </a:r>
            <a:r>
              <a:rPr lang="en-US" sz="1200" i="1" dirty="0">
                <a:solidFill>
                  <a:srgbClr val="8A93A0"/>
                </a:solidFill>
                <a:latin typeface="Calibri" pitchFamily="34" charset="0"/>
                <a:ea typeface="Calibri" pitchFamily="34" charset="-122"/>
                <a:cs typeface="Calibri" pitchFamily="34" charset="-120"/>
              </a:rPr>
              <a:t>   . Retrofit references: FEMA P-1100 (cripple wall bracing), California Brace + Bolt program</a:t>
            </a:r>
            <a:r>
              <a:rPr lang="en-US" sz="950" i="1" dirty="0">
                <a:solidFill>
                  <a:srgbClr val="8A93A0"/>
                </a:solidFill>
                <a:latin typeface="Calibri" pitchFamily="34" charset="0"/>
                <a:ea typeface="Calibri" pitchFamily="34" charset="-122"/>
                <a:cs typeface="Calibri" pitchFamily="34" charset="-120"/>
              </a:rPr>
              <a:t>.</a:t>
            </a:r>
            <a:endParaRPr lang="en-US" sz="9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BA50B9-9335-15F9-30F2-934FDC6178C6}"/>
              </a:ext>
            </a:extLst>
          </p:cNvPr>
          <p:cNvSpPr txBox="1"/>
          <p:nvPr/>
        </p:nvSpPr>
        <p:spPr>
          <a:xfrm>
            <a:off x="1382233" y="1217198"/>
            <a:ext cx="7498611" cy="3847207"/>
          </a:xfrm>
          <a:prstGeom prst="rect">
            <a:avLst/>
          </a:prstGeom>
          <a:noFill/>
        </p:spPr>
        <p:txBody>
          <a:bodyPr wrap="square">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The three frames are a mechanism-to-structure story. Frame 1 is an unsheathed stud wall on a sill plate. Frame 2 shows what happens under a lateral load: the nailed stud-to-plate connections behave as pins, so the wall racks into a parallelogram with essentially no strength or stiffness beyond nail prying. This is the failure mode of cripple walls under older raised-floor wood houses, seen repeatedly in Loma Prieta 1989 and Northridge 1994 - the short crawl-space studs collapse and the house drops off its foundation, often intact above the floor line.</a:t>
            </a:r>
          </a:p>
          <a:p>
            <a:pPr marL="285750" indent="-285750">
              <a:spcBef>
                <a:spcPts val="600"/>
              </a:spcBef>
              <a:spcAft>
                <a:spcPts val="600"/>
              </a:spcAft>
              <a:buClr>
                <a:srgbClr val="006699"/>
              </a:buClr>
              <a:buSzPct val="8000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Frame 3 shows plywood nailed to the studs, top plate and sill. Racking now requires in-plane shear deformation of the panel. The panel is far stiffer than the frame, so the deformation and the energy dissipation move into the edge nails. Shear wall tables in the IBC and SDPWS are indexed by nail size and edge-nail spacing for exactly this reason; the plywood grade matters much less than the nailing.
Dynamics angle: bracing the cripple wall raises the lateral natural frequency of the house well out of the range where the flexible cripple wall would have been excited, and it restores a load path from the floor diaphragm through the sheathing and sill into the anchor bolts. The takeaway box is the field caution: sheathing an unbolted sill just moves the failure downward, and a narrow panel without hold-downs overturns instead of shearing.</a:t>
            </a:r>
          </a:p>
        </p:txBody>
      </p:sp>
    </p:spTree>
    <p:extLst>
      <p:ext uri="{BB962C8B-B14F-4D97-AF65-F5344CB8AC3E}">
        <p14:creationId xmlns:p14="http://schemas.microsoft.com/office/powerpoint/2010/main" val="40535044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B9D93-AE03-A1DD-3A43-1B5CF1FCA061}"/>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0408F2E8-3F84-59E5-5CEF-DA5A9292941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39</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F1A81872-5D6E-F877-BB79-1ACB25B5965B}"/>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E6C76BE7-F47E-F9E2-34C6-40920A534CF4}"/>
              </a:ext>
            </a:extLst>
          </p:cNvPr>
          <p:cNvSpPr/>
          <p:nvPr/>
        </p:nvSpPr>
        <p:spPr>
          <a:xfrm>
            <a:off x="836674" y="452679"/>
            <a:ext cx="3307316" cy="430887"/>
          </a:xfrm>
          <a:prstGeom prst="rect">
            <a:avLst/>
          </a:prstGeom>
        </p:spPr>
        <p:txBody>
          <a:bodyPr wrap="none">
            <a:spAutoFit/>
          </a:bodyPr>
          <a:lstStyle/>
          <a:p>
            <a:pPr defTabSz="914263"/>
            <a:r>
              <a:rPr lang="en-US" sz="2200" b="1" dirty="0">
                <a:solidFill>
                  <a:srgbClr val="006699"/>
                </a:solidFill>
                <a:latin typeface="Arial"/>
              </a:rPr>
              <a:t>Structural Irregularities</a:t>
            </a:r>
          </a:p>
        </p:txBody>
      </p:sp>
      <p:sp>
        <p:nvSpPr>
          <p:cNvPr id="2" name="TextBox 1">
            <a:extLst>
              <a:ext uri="{FF2B5EF4-FFF2-40B4-BE49-F238E27FC236}">
                <a16:creationId xmlns:a16="http://schemas.microsoft.com/office/drawing/2014/main" id="{7FF031A4-6E76-07BE-35D7-1CDD36FC198E}"/>
              </a:ext>
            </a:extLst>
          </p:cNvPr>
          <p:cNvSpPr txBox="1"/>
          <p:nvPr/>
        </p:nvSpPr>
        <p:spPr>
          <a:xfrm>
            <a:off x="836674" y="1307574"/>
            <a:ext cx="4985715" cy="4401205"/>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In-Plane Discontinuity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Sudden change in lateral-force-resisting elements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Discontinuous shear walls / braced frames</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Out-of-Plane Offset</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Vertical lateral elements not aligned between stories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Load path interruption</a:t>
            </a:r>
          </a:p>
          <a:p>
            <a:pPr marL="285750"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Diaphragm Discontinuity</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Large openings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Abrupt stiffness changes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Split diaphragms</a:t>
            </a:r>
          </a:p>
          <a:p>
            <a:pPr marL="285750" indent="-285750">
              <a:spcBef>
                <a:spcPts val="600"/>
              </a:spcBef>
              <a:spcAft>
                <a:spcPts val="600"/>
              </a:spcAft>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8E24A1B-2606-19F7-7030-F87F1D6A2FC3}"/>
              </a:ext>
            </a:extLst>
          </p:cNvPr>
          <p:cNvPicPr>
            <a:picLocks noChangeAspect="1"/>
          </p:cNvPicPr>
          <p:nvPr/>
        </p:nvPicPr>
        <p:blipFill>
          <a:blip r:embed="rId3"/>
          <a:stretch>
            <a:fillRect/>
          </a:stretch>
        </p:blipFill>
        <p:spPr>
          <a:xfrm>
            <a:off x="6649038" y="1727343"/>
            <a:ext cx="4704762" cy="2285714"/>
          </a:xfrm>
          <a:prstGeom prst="rect">
            <a:avLst/>
          </a:prstGeom>
        </p:spPr>
      </p:pic>
      <p:sp>
        <p:nvSpPr>
          <p:cNvPr id="6" name="TextBox 5">
            <a:extLst>
              <a:ext uri="{FF2B5EF4-FFF2-40B4-BE49-F238E27FC236}">
                <a16:creationId xmlns:a16="http://schemas.microsoft.com/office/drawing/2014/main" id="{137A33C8-9E9D-092D-EA4C-A1B6DDFF814E}"/>
              </a:ext>
            </a:extLst>
          </p:cNvPr>
          <p:cNvSpPr txBox="1"/>
          <p:nvPr/>
        </p:nvSpPr>
        <p:spPr>
          <a:xfrm>
            <a:off x="6786808" y="4630705"/>
            <a:ext cx="4704762" cy="553998"/>
          </a:xfrm>
          <a:prstGeom prst="rect">
            <a:avLst/>
          </a:prstGeom>
          <a:noFill/>
        </p:spPr>
        <p:txBody>
          <a:bodyPr wrap="square" rtlCol="0">
            <a:spAutoFit/>
          </a:bodyPr>
          <a:lstStyle/>
          <a:p>
            <a:r>
              <a:rPr lang="en-US" sz="1500" dirty="0">
                <a:latin typeface="Calibri" panose="020F0502020204030204" pitchFamily="34" charset="0"/>
                <a:ea typeface="Calibri" panose="020F0502020204030204" pitchFamily="34" charset="0"/>
                <a:cs typeface="Calibri" panose="020F0502020204030204" pitchFamily="34" charset="0"/>
              </a:rPr>
              <a:t>Vulnerability of Buildings With Irregularity Due to Out-of-Plane Offsets in Mexico, A. Gómez-Bernal, et al.</a:t>
            </a:r>
          </a:p>
        </p:txBody>
      </p:sp>
    </p:spTree>
    <p:extLst>
      <p:ext uri="{BB962C8B-B14F-4D97-AF65-F5344CB8AC3E}">
        <p14:creationId xmlns:p14="http://schemas.microsoft.com/office/powerpoint/2010/main" val="17812890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96DC9-43D0-FE7C-481C-66AC59FD072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FFA018E-1E49-11C3-9424-B784F85815E2}"/>
              </a:ext>
            </a:extLst>
          </p:cNvPr>
          <p:cNvSpPr/>
          <p:nvPr/>
        </p:nvSpPr>
        <p:spPr>
          <a:xfrm>
            <a:off x="321992" y="401879"/>
            <a:ext cx="2366353" cy="430887"/>
          </a:xfrm>
          <a:prstGeom prst="rect">
            <a:avLst/>
          </a:prstGeom>
        </p:spPr>
        <p:txBody>
          <a:bodyPr wrap="none">
            <a:spAutoFit/>
          </a:bodyPr>
          <a:lstStyle/>
          <a:p>
            <a:pPr defTabSz="914263"/>
            <a:r>
              <a:rPr lang="en-US" sz="2200" b="1" dirty="0">
                <a:solidFill>
                  <a:srgbClr val="006699"/>
                </a:solidFill>
                <a:latin typeface="Arial"/>
              </a:rPr>
              <a:t>      Irregularities</a:t>
            </a:r>
          </a:p>
        </p:txBody>
      </p:sp>
      <p:sp>
        <p:nvSpPr>
          <p:cNvPr id="3" name="TextBox 2">
            <a:extLst>
              <a:ext uri="{FF2B5EF4-FFF2-40B4-BE49-F238E27FC236}">
                <a16:creationId xmlns:a16="http://schemas.microsoft.com/office/drawing/2014/main" id="{A2BA09BF-C501-7802-9AA4-0FC5D4A7BC53}"/>
              </a:ext>
            </a:extLst>
          </p:cNvPr>
          <p:cNvSpPr txBox="1"/>
          <p:nvPr/>
        </p:nvSpPr>
        <p:spPr>
          <a:xfrm>
            <a:off x="836674" y="1573074"/>
            <a:ext cx="3100326" cy="2400657"/>
          </a:xfrm>
          <a:prstGeom prst="rect">
            <a:avLst/>
          </a:prstGeom>
          <a:noFill/>
        </p:spPr>
        <p:txBody>
          <a:bodyPr wrap="square">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Irregularity →</a:t>
            </a:r>
            <a:br>
              <a:rPr lang="en-US" sz="1500" dirty="0">
                <a:latin typeface="Calibri" panose="020F0502020204030204" pitchFamily="34" charset="0"/>
                <a:ea typeface="Calibri" panose="020F0502020204030204" pitchFamily="34" charset="0"/>
                <a:cs typeface="Calibri" panose="020F0502020204030204" pitchFamily="34" charset="0"/>
              </a:rPr>
            </a:br>
            <a:endParaRPr lang="en-US" sz="1500" dirty="0">
              <a:latin typeface="Calibri" panose="020F0502020204030204" pitchFamily="34" charset="0"/>
              <a:ea typeface="Calibri" panose="020F0502020204030204" pitchFamily="34" charset="0"/>
              <a:cs typeface="Calibri" panose="020F0502020204030204" pitchFamily="34" charset="0"/>
            </a:endParaRP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Higher torsion</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Concentrated drift</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Increased P–Δ</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Analysis restrictions</a:t>
            </a:r>
          </a:p>
          <a:p>
            <a:pPr marL="742950" lvl="1" indent="-285750">
              <a:spcBef>
                <a:spcPts val="600"/>
              </a:spcBef>
              <a:spcAft>
                <a:spcPts val="6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Height limitations</a:t>
            </a:r>
          </a:p>
        </p:txBody>
      </p:sp>
      <p:pic>
        <p:nvPicPr>
          <p:cNvPr id="6" name="Graphic 5">
            <a:extLst>
              <a:ext uri="{FF2B5EF4-FFF2-40B4-BE49-F238E27FC236}">
                <a16:creationId xmlns:a16="http://schemas.microsoft.com/office/drawing/2014/main" id="{3E56FA86-A501-3E6B-A4A9-505660E1DA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40252" y="285750"/>
            <a:ext cx="7429500" cy="6286500"/>
          </a:xfrm>
          <a:prstGeom prst="rect">
            <a:avLst/>
          </a:prstGeom>
        </p:spPr>
      </p:pic>
      <p:sp>
        <p:nvSpPr>
          <p:cNvPr id="4" name="TextBox 3">
            <a:extLst>
              <a:ext uri="{FF2B5EF4-FFF2-40B4-BE49-F238E27FC236}">
                <a16:creationId xmlns:a16="http://schemas.microsoft.com/office/drawing/2014/main" id="{D982AB05-A49D-5640-CE7F-42C7D0F325BC}"/>
              </a:ext>
            </a:extLst>
          </p:cNvPr>
          <p:cNvSpPr txBox="1"/>
          <p:nvPr/>
        </p:nvSpPr>
        <p:spPr>
          <a:xfrm>
            <a:off x="222248" y="4584734"/>
            <a:ext cx="3920399" cy="1400383"/>
          </a:xfrm>
          <a:prstGeom prst="rect">
            <a:avLst/>
          </a:prstGeom>
          <a:noFill/>
        </p:spPr>
        <p:txBody>
          <a:bodyPr wrap="square">
            <a:spAutoFit/>
          </a:bodyPr>
          <a:lstStyle/>
          <a:p>
            <a:pPr marL="742950" lvl="1"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CM is center-of-mass</a:t>
            </a:r>
          </a:p>
          <a:p>
            <a:pPr marL="742950" lvl="1"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Center of Rigidity (CR): The point on a floor diaphragm through which lateral forces produce pure translation without rotation</a:t>
            </a:r>
          </a:p>
        </p:txBody>
      </p:sp>
    </p:spTree>
    <p:extLst>
      <p:ext uri="{BB962C8B-B14F-4D97-AF65-F5344CB8AC3E}">
        <p14:creationId xmlns:p14="http://schemas.microsoft.com/office/powerpoint/2010/main" val="2442565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829800" y="201168"/>
            <a:ext cx="1920240" cy="27432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sp>
        <p:nvSpPr>
          <p:cNvPr id="3" name="Text 1"/>
          <p:cNvSpPr txBox="1"/>
          <p:nvPr/>
        </p:nvSpPr>
        <p:spPr>
          <a:xfrm>
            <a:off x="502920" y="274320"/>
            <a:ext cx="9144000" cy="502920"/>
          </a:xfrm>
          <a:prstGeom prst="rect">
            <a:avLst/>
          </a:prstGeom>
          <a:noFill/>
          <a:ln/>
        </p:spPr>
        <p:txBody>
          <a:bodyPr wrap="square" lIns="0" tIns="0" rIns="0" bIns="0" rtlCol="0" anchor="ctr"/>
          <a:lstStyle/>
          <a:p>
            <a:pPr marL="0" indent="0">
              <a:buNone/>
            </a:pPr>
            <a:r>
              <a:rPr lang="en-US" sz="2500" b="1" dirty="0">
                <a:solidFill>
                  <a:srgbClr val="1B4F8A"/>
                </a:solidFill>
                <a:latin typeface="Arial" pitchFamily="34" charset="0"/>
                <a:ea typeface="Arial" pitchFamily="34" charset="-122"/>
                <a:cs typeface="Arial" pitchFamily="34" charset="-120"/>
              </a:rPr>
              <a:t>Re-entrant Corners: The L-Shaped Building Problem</a:t>
            </a:r>
            <a:endParaRPr lang="en-US" sz="2500" dirty="0"/>
          </a:p>
        </p:txBody>
      </p:sp>
      <p:sp>
        <p:nvSpPr>
          <p:cNvPr id="4" name="Text 2"/>
          <p:cNvSpPr txBox="1"/>
          <p:nvPr/>
        </p:nvSpPr>
        <p:spPr>
          <a:xfrm>
            <a:off x="521208" y="841248"/>
            <a:ext cx="9144000" cy="320040"/>
          </a:xfrm>
          <a:prstGeom prst="rect">
            <a:avLst/>
          </a:prstGeom>
          <a:noFill/>
          <a:ln/>
        </p:spPr>
        <p:txBody>
          <a:bodyPr wrap="square" lIns="0" tIns="0" rIns="0" bIns="0" rtlCol="0" anchor="ctr"/>
          <a:lstStyle/>
          <a:p>
            <a:pPr marL="0" indent="0">
              <a:buNone/>
            </a:pPr>
            <a:r>
              <a:rPr lang="en-US" sz="1300" i="1" dirty="0">
                <a:solidFill>
                  <a:srgbClr val="5A6472"/>
                </a:solidFill>
                <a:latin typeface="Calibri" pitchFamily="34" charset="0"/>
                <a:ea typeface="Calibri" pitchFamily="34" charset="-122"/>
                <a:cs typeface="Calibri" pitchFamily="34" charset="-120"/>
              </a:rPr>
              <a:t>Plan irregularity under earthquake ground motion</a:t>
            </a:r>
            <a:endParaRPr lang="en-US" sz="1300" dirty="0"/>
          </a:p>
        </p:txBody>
      </p:sp>
      <p:pic>
        <p:nvPicPr>
          <p:cNvPr id="5" name="Image 0" descr="/home/claude/lshape.png"/>
          <p:cNvPicPr>
            <a:picLocks noChangeAspect="1"/>
          </p:cNvPicPr>
          <p:nvPr/>
        </p:nvPicPr>
        <p:blipFill>
          <a:blip r:embed="rId3"/>
          <a:stretch>
            <a:fillRect/>
          </a:stretch>
        </p:blipFill>
        <p:spPr>
          <a:xfrm>
            <a:off x="685800" y="1417320"/>
            <a:ext cx="4437529" cy="4572000"/>
          </a:xfrm>
          <a:prstGeom prst="rect">
            <a:avLst/>
          </a:prstGeom>
        </p:spPr>
      </p:pic>
      <p:sp>
        <p:nvSpPr>
          <p:cNvPr id="6" name="Text 3"/>
          <p:cNvSpPr txBox="1"/>
          <p:nvPr/>
        </p:nvSpPr>
        <p:spPr>
          <a:xfrm>
            <a:off x="5669280" y="1463040"/>
            <a:ext cx="5943600" cy="4572000"/>
          </a:xfrm>
          <a:prstGeom prst="rect">
            <a:avLst/>
          </a:prstGeom>
          <a:noFill/>
          <a:ln/>
        </p:spPr>
        <p:txBody>
          <a:bodyPr wrap="square" lIns="0" tIns="0" rIns="0" bIns="0" rtlCol="0" anchor="ctr"/>
          <a:lstStyle/>
          <a:p>
            <a:pPr marL="342900" indent="-342900">
              <a:spcAft>
                <a:spcPts val="1200"/>
              </a:spcAft>
              <a:buClr>
                <a:srgbClr val="006699"/>
              </a:buClr>
              <a:buSzPct val="80000"/>
              <a:buChar char="•"/>
            </a:pPr>
            <a:r>
              <a:rPr lang="en-US" sz="1450" dirty="0">
                <a:solidFill>
                  <a:srgbClr val="2B2B2B"/>
                </a:solidFill>
                <a:latin typeface="Calibri" panose="020F0502020204030204" pitchFamily="34" charset="0"/>
                <a:ea typeface="Calibri" panose="020F0502020204030204" pitchFamily="34" charset="0"/>
                <a:cs typeface="Calibri" panose="020F0502020204030204" pitchFamily="34" charset="0"/>
              </a:rPr>
              <a:t>The two wings have different stiffnesses and periods, so they try to move differently during ground shaking</a:t>
            </a:r>
            <a:endParaRPr lang="en-US" sz="145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1200"/>
              </a:spcAft>
              <a:buClr>
                <a:srgbClr val="006699"/>
              </a:buClr>
              <a:buSzPct val="80000"/>
              <a:buChar char="•"/>
            </a:pPr>
            <a:r>
              <a:rPr lang="en-US" sz="1450" dirty="0">
                <a:solidFill>
                  <a:srgbClr val="2B2B2B"/>
                </a:solidFill>
                <a:latin typeface="Calibri" panose="020F0502020204030204" pitchFamily="34" charset="0"/>
                <a:ea typeface="Calibri" panose="020F0502020204030204" pitchFamily="34" charset="0"/>
                <a:cs typeface="Calibri" panose="020F0502020204030204" pitchFamily="34" charset="0"/>
              </a:rPr>
              <a:t>The re-entrant corner ties the wings together and must transfer the mismatch, producing high shear and a stress concentration</a:t>
            </a:r>
            <a:endParaRPr lang="en-US" sz="145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1200"/>
              </a:spcAft>
              <a:buClr>
                <a:srgbClr val="006699"/>
              </a:buClr>
              <a:buSzPct val="80000"/>
              <a:buChar char="•"/>
            </a:pPr>
            <a:r>
              <a:rPr lang="en-US" sz="1450" dirty="0">
                <a:solidFill>
                  <a:srgbClr val="2B2B2B"/>
                </a:solidFill>
                <a:latin typeface="Calibri" panose="020F0502020204030204" pitchFamily="34" charset="0"/>
                <a:ea typeface="Calibri" panose="020F0502020204030204" pitchFamily="34" charset="0"/>
                <a:cs typeface="Calibri" panose="020F0502020204030204" pitchFamily="34" charset="0"/>
              </a:rPr>
              <a:t>The center of mass and the center of rigidity cannot coincide in this plan shape, so lateral load also produces torsion</a:t>
            </a:r>
            <a:endParaRPr lang="en-US" sz="145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1200"/>
              </a:spcAft>
              <a:buClr>
                <a:srgbClr val="006699"/>
              </a:buClr>
              <a:buSzPct val="80000"/>
              <a:buChar char="•"/>
            </a:pPr>
            <a:r>
              <a:rPr lang="en-US" sz="1450" dirty="0">
                <a:solidFill>
                  <a:srgbClr val="2B2B2B"/>
                </a:solidFill>
                <a:latin typeface="Calibri" panose="020F0502020204030204" pitchFamily="34" charset="0"/>
                <a:ea typeface="Calibri" panose="020F0502020204030204" pitchFamily="34" charset="0"/>
                <a:cs typeface="Calibri" panose="020F0502020204030204" pitchFamily="34" charset="0"/>
              </a:rPr>
              <a:t>Center of rigidity, center of resistance, and center of stiffness are the same point: the point where a lateral load causes pure translation with no diaphragm rotation</a:t>
            </a:r>
            <a:endParaRPr lang="en-US" sz="1450" dirty="0">
              <a:latin typeface="Calibri" panose="020F0502020204030204" pitchFamily="34" charset="0"/>
              <a:ea typeface="Calibri" panose="020F0502020204030204" pitchFamily="34" charset="0"/>
              <a:cs typeface="Calibri" panose="020F0502020204030204" pitchFamily="34" charset="0"/>
            </a:endParaRPr>
          </a:p>
          <a:p>
            <a:pPr marL="342900" indent="-342900">
              <a:spcAft>
                <a:spcPts val="1200"/>
              </a:spcAft>
              <a:buClr>
                <a:srgbClr val="006699"/>
              </a:buClr>
              <a:buSzPct val="80000"/>
              <a:buChar char="•"/>
            </a:pPr>
            <a:r>
              <a:rPr lang="en-US" sz="1450" dirty="0">
                <a:solidFill>
                  <a:srgbClr val="2B2B2B"/>
                </a:solidFill>
                <a:latin typeface="Calibri" panose="020F0502020204030204" pitchFamily="34" charset="0"/>
                <a:ea typeface="Calibri" panose="020F0502020204030204" pitchFamily="34" charset="0"/>
                <a:cs typeface="Calibri" panose="020F0502020204030204" pitchFamily="34" charset="0"/>
              </a:rPr>
              <a:t>Common fixes: a seismic separation joint at the corner, or added stiffness (shear walls, collectors, drag struts) at the re-entrant corner</a:t>
            </a:r>
          </a:p>
          <a:p>
            <a:pPr marL="342900" indent="-342900">
              <a:spcAft>
                <a:spcPts val="1200"/>
              </a:spcAft>
              <a:buClr>
                <a:srgbClr val="006699"/>
              </a:buClr>
              <a:buSzPct val="80000"/>
              <a:buFontTx/>
              <a:buChar char="•"/>
            </a:pPr>
            <a:r>
              <a:rPr lang="en-US" sz="1450" dirty="0">
                <a:latin typeface="Calibri" panose="020F0502020204030204" pitchFamily="34" charset="0"/>
                <a:ea typeface="Calibri" panose="020F0502020204030204" pitchFamily="34" charset="0"/>
                <a:cs typeface="Calibri" panose="020F0502020204030204" pitchFamily="34" charset="0"/>
              </a:rPr>
              <a:t>https://taxonomy.openquake.org/terms/re-entrant-corner-rec</a:t>
            </a:r>
          </a:p>
        </p:txBody>
      </p:sp>
      <p:sp>
        <p:nvSpPr>
          <p:cNvPr id="7" name="Text 4"/>
          <p:cNvSpPr txBox="1"/>
          <p:nvPr/>
        </p:nvSpPr>
        <p:spPr>
          <a:xfrm>
            <a:off x="502920" y="6382512"/>
            <a:ext cx="11155680" cy="274320"/>
          </a:xfrm>
          <a:prstGeom prst="rect">
            <a:avLst/>
          </a:prstGeom>
          <a:noFill/>
          <a:ln/>
        </p:spPr>
        <p:txBody>
          <a:bodyPr wrap="square" lIns="0" tIns="0" rIns="0" bIns="0" rtlCol="0" anchor="ctr"/>
          <a:lstStyle/>
          <a:p>
            <a:pPr marL="0" indent="0">
              <a:buNone/>
            </a:pPr>
            <a:r>
              <a:rPr lang="en-US" sz="950" i="1" dirty="0">
                <a:solidFill>
                  <a:srgbClr val="8A93A0"/>
                </a:solidFill>
                <a:latin typeface="Calibri" pitchFamily="34" charset="0"/>
                <a:ea typeface="Calibri" pitchFamily="34" charset="-122"/>
                <a:cs typeface="Calibri" pitchFamily="34" charset="-120"/>
              </a:rPr>
              <a:t>Figure and description adapted from FEMA 454, Designing for Earthquakes: A Manual for Architects (2006)</a:t>
            </a:r>
            <a:endParaRPr lang="en-US" sz="9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829800" y="201168"/>
            <a:ext cx="1920240" cy="27432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sp>
        <p:nvSpPr>
          <p:cNvPr id="3" name="Text 1"/>
          <p:cNvSpPr txBox="1"/>
          <p:nvPr/>
        </p:nvSpPr>
        <p:spPr>
          <a:xfrm>
            <a:off x="502920" y="274320"/>
            <a:ext cx="9144000" cy="502920"/>
          </a:xfrm>
          <a:prstGeom prst="rect">
            <a:avLst/>
          </a:prstGeom>
          <a:noFill/>
          <a:ln/>
        </p:spPr>
        <p:txBody>
          <a:bodyPr wrap="square" lIns="0" tIns="0" rIns="0" bIns="0" rtlCol="0" anchor="ctr"/>
          <a:lstStyle/>
          <a:p>
            <a:pPr marL="0" indent="0">
              <a:buNone/>
            </a:pPr>
            <a:r>
              <a:rPr lang="en-US" sz="2500" b="1" dirty="0">
                <a:solidFill>
                  <a:srgbClr val="1B4F8A"/>
                </a:solidFill>
                <a:latin typeface="Arial" pitchFamily="34" charset="0"/>
                <a:ea typeface="Arial" pitchFamily="34" charset="-122"/>
                <a:cs typeface="Arial" pitchFamily="34" charset="-120"/>
              </a:rPr>
              <a:t>Seismic Expansion Joints</a:t>
            </a:r>
            <a:endParaRPr lang="en-US" sz="2500" dirty="0"/>
          </a:p>
        </p:txBody>
      </p:sp>
      <p:sp>
        <p:nvSpPr>
          <p:cNvPr id="4" name="Text 2"/>
          <p:cNvSpPr txBox="1"/>
          <p:nvPr/>
        </p:nvSpPr>
        <p:spPr>
          <a:xfrm>
            <a:off x="521208" y="841248"/>
            <a:ext cx="9144000" cy="320040"/>
          </a:xfrm>
          <a:prstGeom prst="rect">
            <a:avLst/>
          </a:prstGeom>
          <a:noFill/>
          <a:ln/>
        </p:spPr>
        <p:txBody>
          <a:bodyPr wrap="square" lIns="0" tIns="0" rIns="0" bIns="0" rtlCol="0" anchor="ctr"/>
          <a:lstStyle/>
          <a:p>
            <a:pPr marL="0" indent="0">
              <a:buNone/>
            </a:pPr>
            <a:r>
              <a:rPr lang="en-US" sz="1300" i="1" dirty="0">
                <a:solidFill>
                  <a:srgbClr val="5A6472"/>
                </a:solidFill>
                <a:latin typeface="Calibri" pitchFamily="34" charset="0"/>
                <a:ea typeface="Calibri" pitchFamily="34" charset="-122"/>
                <a:cs typeface="Calibri" pitchFamily="34" charset="-120"/>
              </a:rPr>
              <a:t>Separating the wings so they can move independently</a:t>
            </a:r>
            <a:endParaRPr lang="en-US" sz="1300" dirty="0"/>
          </a:p>
        </p:txBody>
      </p:sp>
      <p:pic>
        <p:nvPicPr>
          <p:cNvPr id="5" name="Image 0" descr="/home/claude/joint.png"/>
          <p:cNvPicPr>
            <a:picLocks noChangeAspect="1"/>
          </p:cNvPicPr>
          <p:nvPr/>
        </p:nvPicPr>
        <p:blipFill>
          <a:blip r:embed="rId3"/>
          <a:stretch>
            <a:fillRect/>
          </a:stretch>
        </p:blipFill>
        <p:spPr>
          <a:xfrm>
            <a:off x="685800" y="1417320"/>
            <a:ext cx="4526280" cy="4572000"/>
          </a:xfrm>
          <a:prstGeom prst="rect">
            <a:avLst/>
          </a:prstGeom>
        </p:spPr>
      </p:pic>
      <p:sp>
        <p:nvSpPr>
          <p:cNvPr id="6" name="Text 3"/>
          <p:cNvSpPr txBox="1"/>
          <p:nvPr/>
        </p:nvSpPr>
        <p:spPr>
          <a:xfrm>
            <a:off x="5714999" y="1294939"/>
            <a:ext cx="5943600" cy="4572000"/>
          </a:xfrm>
          <a:prstGeom prst="rect">
            <a:avLst/>
          </a:prstGeom>
          <a:noFill/>
          <a:ln/>
        </p:spPr>
        <p:txBody>
          <a:bodyPr wrap="square" lIns="0" tIns="0" rIns="0" bIns="0" rtlCol="0" anchor="ctr"/>
          <a:lstStyle/>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A seismic joint splits an irregular building into simpler, regular blocks, each with its own lateral system and its own natural period</a:t>
            </a:r>
            <a:endParaRPr lang="en-US" sz="1500" dirty="0"/>
          </a:p>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Unlike a thermal expansion joint, a seismic joint must accommodate motion in all three axes at once, including out-of-phase and rotational movement between the blocks</a:t>
            </a:r>
            <a:endParaRPr lang="en-US" sz="1500" dirty="0"/>
          </a:p>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The gap must exceed the sum of the adjacent blocks' expected displacements (ASCE 7 uses the SRSS of the two design story drifts) to prevent pounding</a:t>
            </a:r>
            <a:endParaRPr lang="en-US" sz="1500" dirty="0"/>
          </a:p>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Gaps range from a few inches for low-rise buildings to a foot or more at the top of tall or flexible ones, and are widest at the roof</a:t>
            </a:r>
            <a:endParaRPr lang="en-US" sz="1500" dirty="0"/>
          </a:p>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Cover assemblies must bridge the gap in service, then compress, extend, and shear without falling or binding during the earthquake</a:t>
            </a:r>
            <a:endParaRPr lang="en-US" sz="1500" dirty="0"/>
          </a:p>
          <a:p>
            <a:pPr marL="342900" indent="-342900">
              <a:spcAft>
                <a:spcPts val="1200"/>
              </a:spcAft>
              <a:buClr>
                <a:srgbClr val="006699"/>
              </a:buClr>
              <a:buSzPct val="80000"/>
              <a:buChar char="•"/>
            </a:pPr>
            <a:r>
              <a:rPr lang="en-US" sz="1500" dirty="0">
                <a:solidFill>
                  <a:srgbClr val="2B2B2B"/>
                </a:solidFill>
                <a:latin typeface="Calibri" pitchFamily="34" charset="0"/>
                <a:ea typeface="Calibri" pitchFamily="34" charset="-122"/>
                <a:cs typeface="Calibri" pitchFamily="34" charset="-120"/>
              </a:rPr>
              <a:t>The joint must pass through every element: floors, roof, facade, partitions, and the piping and ductwork that cross it</a:t>
            </a:r>
          </a:p>
          <a:p>
            <a:pPr marL="342900" indent="-342900">
              <a:spcAft>
                <a:spcPts val="1200"/>
              </a:spcAft>
              <a:buClr>
                <a:srgbClr val="006699"/>
              </a:buClr>
              <a:buSzPct val="80000"/>
              <a:buFontTx/>
              <a:buChar char="•"/>
            </a:pPr>
            <a:r>
              <a:rPr lang="en-US" sz="1300" dirty="0">
                <a:latin typeface="Calibri" panose="020F0502020204030204" pitchFamily="34" charset="0"/>
                <a:ea typeface="Calibri" panose="020F0502020204030204" pitchFamily="34" charset="0"/>
                <a:cs typeface="Calibri" panose="020F0502020204030204" pitchFamily="34" charset="0"/>
              </a:rPr>
              <a:t>https://blog.nystrom.com/seismic-expansion-joints-and-multi-directional-movement</a:t>
            </a:r>
          </a:p>
          <a:p>
            <a:pPr marL="342900" indent="-342900">
              <a:spcAft>
                <a:spcPts val="1200"/>
              </a:spcAft>
              <a:buClr>
                <a:srgbClr val="006699"/>
              </a:buClr>
              <a:buSzPct val="80000"/>
              <a:buChar char="•"/>
            </a:pPr>
            <a:endParaRPr lang="en-US" sz="1500" dirty="0"/>
          </a:p>
        </p:txBody>
      </p:sp>
      <p:sp>
        <p:nvSpPr>
          <p:cNvPr id="7" name="Text 4"/>
          <p:cNvSpPr txBox="1"/>
          <p:nvPr/>
        </p:nvSpPr>
        <p:spPr>
          <a:xfrm>
            <a:off x="502920" y="6382512"/>
            <a:ext cx="11155680" cy="274320"/>
          </a:xfrm>
          <a:prstGeom prst="rect">
            <a:avLst/>
          </a:prstGeom>
          <a:noFill/>
          <a:ln/>
        </p:spPr>
        <p:txBody>
          <a:bodyPr wrap="square" lIns="0" tIns="0" rIns="0" bIns="0" rtlCol="0" anchor="ctr"/>
          <a:lstStyle/>
          <a:p>
            <a:pPr marL="0" indent="0">
              <a:buNone/>
            </a:pPr>
            <a:r>
              <a:rPr lang="en-US" sz="950" i="1" dirty="0">
                <a:solidFill>
                  <a:srgbClr val="8A93A0"/>
                </a:solidFill>
                <a:latin typeface="Calibri" pitchFamily="34" charset="0"/>
                <a:ea typeface="Calibri" pitchFamily="34" charset="-122"/>
                <a:cs typeface="Calibri" pitchFamily="34" charset="-120"/>
              </a:rPr>
              <a:t>Photo: https://blog.nystrom.com/seismic-expansion-joints-and-multi-directional-movement</a:t>
            </a:r>
            <a:endParaRPr lang="en-US" sz="9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marL="0" indent="0">
              <a:buNone/>
            </a:pPr>
            <a:r>
              <a:rPr lang="en-US" sz="1200" b="1" kern="0" spc="300" dirty="0">
                <a:solidFill>
                  <a:srgbClr val="1C7293"/>
                </a:solidFill>
                <a:latin typeface="Calibri" pitchFamily="34" charset="0"/>
                <a:ea typeface="Calibri" pitchFamily="34" charset="-122"/>
                <a:cs typeface="Calibri" pitchFamily="34" charset="-120"/>
              </a:rPr>
              <a:t>SEISMIC EXPANSION JOINTS</a:t>
            </a:r>
            <a:endParaRPr lang="en-US" sz="1200" dirty="0"/>
          </a:p>
        </p:txBody>
      </p:sp>
      <p:sp>
        <p:nvSpPr>
          <p:cNvPr id="3" name="Text 1"/>
          <p:cNvSpPr txBox="1"/>
          <p:nvPr/>
        </p:nvSpPr>
        <p:spPr>
          <a:xfrm>
            <a:off x="548640" y="566928"/>
            <a:ext cx="9144000" cy="640080"/>
          </a:xfrm>
          <a:prstGeom prst="rect">
            <a:avLst/>
          </a:prstGeom>
          <a:noFill/>
          <a:ln/>
        </p:spPr>
        <p:txBody>
          <a:bodyPr wrap="square" lIns="0" tIns="0" rIns="0" bIns="0" rtlCol="0" anchor="ctr"/>
          <a:lstStyle/>
          <a:p>
            <a:pPr marL="0" indent="0">
              <a:buNone/>
            </a:pPr>
            <a:r>
              <a:rPr lang="en-US" sz="3200" b="1" dirty="0">
                <a:solidFill>
                  <a:srgbClr val="12314A"/>
                </a:solidFill>
                <a:latin typeface="Cambria" pitchFamily="34" charset="0"/>
                <a:ea typeface="Cambria" pitchFamily="34" charset="-122"/>
                <a:cs typeface="Cambria" pitchFamily="34" charset="-120"/>
              </a:rPr>
              <a:t>Is Fracture Toughness the Issue?</a:t>
            </a:r>
            <a:endParaRPr lang="en-US" sz="3200" dirty="0"/>
          </a:p>
        </p:txBody>
      </p:sp>
      <p:sp>
        <p:nvSpPr>
          <p:cNvPr id="4" name="Text 2"/>
          <p:cNvSpPr txBox="1"/>
          <p:nvPr/>
        </p:nvSpPr>
        <p:spPr>
          <a:xfrm>
            <a:off x="9784080" y="320040"/>
            <a:ext cx="1828800" cy="27432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sp>
        <p:nvSpPr>
          <p:cNvPr id="5" name="Text 3"/>
          <p:cNvSpPr txBox="1"/>
          <p:nvPr/>
        </p:nvSpPr>
        <p:spPr>
          <a:xfrm>
            <a:off x="548640" y="1188720"/>
            <a:ext cx="11064240" cy="365760"/>
          </a:xfrm>
          <a:prstGeom prst="rect">
            <a:avLst/>
          </a:prstGeom>
          <a:noFill/>
          <a:ln/>
        </p:spPr>
        <p:txBody>
          <a:bodyPr wrap="square" lIns="0" tIns="0" rIns="0" bIns="0" rtlCol="0" anchor="ctr"/>
          <a:lstStyle/>
          <a:p>
            <a:pPr marL="0" indent="0">
              <a:buNone/>
            </a:pPr>
            <a:r>
              <a:rPr lang="en-US" sz="1400" i="1" dirty="0">
                <a:solidFill>
                  <a:srgbClr val="5A6472"/>
                </a:solidFill>
                <a:latin typeface="Calibri" pitchFamily="34" charset="0"/>
                <a:ea typeface="Calibri" pitchFamily="34" charset="-122"/>
                <a:cs typeface="Calibri" pitchFamily="34" charset="-120"/>
              </a:rPr>
              <a:t>Mostly no. The joint is designed to move and be sacrificed; toughness matters at the hard points it loads into.</a:t>
            </a:r>
            <a:endParaRPr lang="en-US" sz="1400" dirty="0"/>
          </a:p>
        </p:txBody>
      </p:sp>
      <p:sp>
        <p:nvSpPr>
          <p:cNvPr id="6" name="Shape 4"/>
          <p:cNvSpPr/>
          <p:nvPr/>
        </p:nvSpPr>
        <p:spPr>
          <a:xfrm>
            <a:off x="548640" y="2011680"/>
            <a:ext cx="4572000" cy="2743200"/>
          </a:xfrm>
          <a:prstGeom prst="roundRect">
            <a:avLst>
              <a:gd name="adj" fmla="val 2667"/>
            </a:avLst>
          </a:prstGeom>
          <a:solidFill>
            <a:srgbClr val="F4F7FB"/>
          </a:solidFill>
          <a:ln w="12700">
            <a:solidFill>
              <a:srgbClr val="1B4F8A"/>
            </a:solidFill>
            <a:prstDash val="solid"/>
          </a:ln>
        </p:spPr>
        <p:txBody>
          <a:bodyPr/>
          <a:lstStyle/>
          <a:p>
            <a:endParaRPr lang="en-US"/>
          </a:p>
        </p:txBody>
      </p:sp>
      <p:sp>
        <p:nvSpPr>
          <p:cNvPr id="7" name="Text 5"/>
          <p:cNvSpPr txBox="1"/>
          <p:nvPr/>
        </p:nvSpPr>
        <p:spPr>
          <a:xfrm>
            <a:off x="548640" y="1691640"/>
            <a:ext cx="4114800" cy="274320"/>
          </a:xfrm>
          <a:prstGeom prst="rect">
            <a:avLst/>
          </a:prstGeom>
          <a:noFill/>
          <a:ln/>
        </p:spPr>
        <p:txBody>
          <a:bodyPr wrap="square" lIns="0" tIns="0" rIns="0" bIns="0" rtlCol="0" anchor="ctr"/>
          <a:lstStyle/>
          <a:p>
            <a:pPr marL="0" indent="0">
              <a:buNone/>
            </a:pPr>
            <a:r>
              <a:rPr lang="en-US" sz="1200" b="1" kern="0" spc="200" dirty="0">
                <a:solidFill>
                  <a:srgbClr val="1B4F8A"/>
                </a:solidFill>
                <a:latin typeface="Calibri" pitchFamily="34" charset="0"/>
                <a:ea typeface="Calibri" pitchFamily="34" charset="-122"/>
                <a:cs typeface="Calibri" pitchFamily="34" charset="-120"/>
              </a:rPr>
              <a:t>WHAT GOVERNS THE JOINT ITSELF</a:t>
            </a:r>
            <a:endParaRPr lang="en-US" sz="1200" dirty="0"/>
          </a:p>
        </p:txBody>
      </p:sp>
      <p:sp>
        <p:nvSpPr>
          <p:cNvPr id="8" name="Text 6"/>
          <p:cNvSpPr txBox="1"/>
          <p:nvPr/>
        </p:nvSpPr>
        <p:spPr>
          <a:xfrm>
            <a:off x="777240" y="2194560"/>
            <a:ext cx="4114800" cy="2423160"/>
          </a:xfrm>
          <a:prstGeom prst="rect">
            <a:avLst/>
          </a:prstGeom>
          <a:noFill/>
          <a:ln/>
        </p:spPr>
        <p:txBody>
          <a:bodyPr wrap="square" lIns="0" tIns="0" rIns="0" bIns="0" rtlCol="0" anchor="t"/>
          <a:lstStyle/>
          <a:p>
            <a:pPr marL="342900" indent="-342900">
              <a:spcAft>
                <a:spcPts val="600"/>
              </a:spcAft>
              <a:buSzPct val="100000"/>
              <a:buChar char="•"/>
            </a:pPr>
            <a:r>
              <a:rPr lang="en-US" sz="1300" b="1" dirty="0">
                <a:solidFill>
                  <a:srgbClr val="2B2B2B"/>
                </a:solidFill>
                <a:latin typeface="Calibri" pitchFamily="34" charset="0"/>
                <a:ea typeface="Calibri" pitchFamily="34" charset="-122"/>
                <a:cs typeface="Calibri" pitchFamily="34" charset="-120"/>
              </a:rPr>
              <a:t>Displacement capacity</a:t>
            </a:r>
            <a:r>
              <a:rPr lang="en-US" sz="1300" dirty="0">
                <a:solidFill>
                  <a:srgbClr val="2B2B2B"/>
                </a:solidFill>
                <a:latin typeface="Calibri" pitchFamily="34" charset="0"/>
                <a:ea typeface="Calibri" pitchFamily="34" charset="-122"/>
                <a:cs typeface="Calibri" pitchFamily="34" charset="-120"/>
              </a:rPr>
              <a:t> in all six DOF: longitudinal, transverse, vertical, rotations</a:t>
            </a:r>
            <a:endParaRPr lang="en-US" sz="1300" dirty="0"/>
          </a:p>
          <a:p>
            <a:pPr marL="0" indent="0">
              <a:spcAft>
                <a:spcPts val="600"/>
              </a:spcAft>
              <a:buNone/>
            </a:pPr>
            <a:r>
              <a:rPr lang="en-US" sz="1300" b="1" dirty="0">
                <a:solidFill>
                  <a:srgbClr val="2B2B2B"/>
                </a:solidFill>
                <a:latin typeface="Calibri" pitchFamily="34" charset="0"/>
                <a:ea typeface="Calibri" pitchFamily="34" charset="-122"/>
                <a:cs typeface="Calibri" pitchFamily="34" charset="-120"/>
              </a:rPr>
              <a:t>Pounding</a:t>
            </a:r>
            <a:r>
              <a:rPr lang="en-US" sz="1300" dirty="0">
                <a:solidFill>
                  <a:srgbClr val="2B2B2B"/>
                </a:solidFill>
                <a:latin typeface="Calibri" pitchFamily="34" charset="0"/>
                <a:ea typeface="Calibri" pitchFamily="34" charset="-122"/>
                <a:cs typeface="Calibri" pitchFamily="34" charset="-120"/>
              </a:rPr>
              <a:t> when the gap closes; header and blockout crushing</a:t>
            </a:r>
            <a:endParaRPr lang="en-US" sz="1300" dirty="0"/>
          </a:p>
          <a:p>
            <a:pPr marL="0" indent="0">
              <a:spcAft>
                <a:spcPts val="600"/>
              </a:spcAft>
              <a:buNone/>
            </a:pPr>
            <a:r>
              <a:rPr lang="en-US" sz="1300" b="1" dirty="0">
                <a:solidFill>
                  <a:srgbClr val="2B2B2B"/>
                </a:solidFill>
                <a:latin typeface="Calibri" pitchFamily="34" charset="0"/>
                <a:ea typeface="Calibri" pitchFamily="34" charset="-122"/>
                <a:cs typeface="Calibri" pitchFamily="34" charset="-120"/>
              </a:rPr>
              <a:t>Unseating</a:t>
            </a:r>
            <a:r>
              <a:rPr lang="en-US" sz="1300" dirty="0">
                <a:solidFill>
                  <a:srgbClr val="2B2B2B"/>
                </a:solidFill>
                <a:latin typeface="Calibri" pitchFamily="34" charset="0"/>
                <a:ea typeface="Calibri" pitchFamily="34" charset="-122"/>
                <a:cs typeface="Calibri" pitchFamily="34" charset="-120"/>
              </a:rPr>
              <a:t> when the gap opens beyond the seat length</a:t>
            </a:r>
            <a:endParaRPr lang="en-US" sz="1300" dirty="0"/>
          </a:p>
          <a:p>
            <a:pPr marL="0" indent="0">
              <a:spcAft>
                <a:spcPts val="600"/>
              </a:spcAft>
              <a:buNone/>
            </a:pPr>
            <a:r>
              <a:rPr lang="en-US" sz="1300" b="1" dirty="0">
                <a:solidFill>
                  <a:srgbClr val="2B2B2B"/>
                </a:solidFill>
                <a:latin typeface="Calibri" pitchFamily="34" charset="0"/>
                <a:ea typeface="Calibri" pitchFamily="34" charset="-122"/>
                <a:cs typeface="Calibri" pitchFamily="34" charset="-120"/>
              </a:rPr>
              <a:t>Traffic fatigue</a:t>
            </a:r>
            <a:r>
              <a:rPr lang="en-US" sz="1300" dirty="0">
                <a:solidFill>
                  <a:srgbClr val="2B2B2B"/>
                </a:solidFill>
                <a:latin typeface="Calibri" pitchFamily="34" charset="0"/>
                <a:ea typeface="Calibri" pitchFamily="34" charset="-122"/>
                <a:cs typeface="Calibri" pitchFamily="34" charset="-120"/>
              </a:rPr>
              <a:t> at centerbeam and support-bar welds (high cycle, service, not seismic)</a:t>
            </a:r>
            <a:endParaRPr lang="en-US" sz="1300" dirty="0"/>
          </a:p>
          <a:p>
            <a:pPr marL="0" indent="0">
              <a:spcAft>
                <a:spcPts val="600"/>
              </a:spcAft>
              <a:buNone/>
            </a:pPr>
            <a:r>
              <a:rPr lang="en-US" sz="1300" b="1" dirty="0">
                <a:solidFill>
                  <a:srgbClr val="2B2B2B"/>
                </a:solidFill>
                <a:latin typeface="Calibri" pitchFamily="34" charset="0"/>
                <a:ea typeface="Calibri" pitchFamily="34" charset="-122"/>
                <a:cs typeface="Calibri" pitchFamily="34" charset="-120"/>
              </a:rPr>
              <a:t>The joint is the fuse</a:t>
            </a:r>
            <a:r>
              <a:rPr lang="en-US" sz="1300" dirty="0">
                <a:solidFill>
                  <a:srgbClr val="2B2B2B"/>
                </a:solidFill>
                <a:latin typeface="Calibri" pitchFamily="34" charset="0"/>
                <a:ea typeface="Calibri" pitchFamily="34" charset="-122"/>
                <a:cs typeface="Calibri" pitchFamily="34" charset="-120"/>
              </a:rPr>
              <a:t>: expected to be damaged and replaced after a design event</a:t>
            </a:r>
            <a:endParaRPr lang="en-US" sz="1300" dirty="0"/>
          </a:p>
        </p:txBody>
      </p:sp>
      <p:sp>
        <p:nvSpPr>
          <p:cNvPr id="9" name="Text 7"/>
          <p:cNvSpPr txBox="1"/>
          <p:nvPr/>
        </p:nvSpPr>
        <p:spPr>
          <a:xfrm>
            <a:off x="5486400" y="1691640"/>
            <a:ext cx="6126480" cy="274320"/>
          </a:xfrm>
          <a:prstGeom prst="rect">
            <a:avLst/>
          </a:prstGeom>
          <a:noFill/>
          <a:ln/>
        </p:spPr>
        <p:txBody>
          <a:bodyPr wrap="square" lIns="0" tIns="0" rIns="0" bIns="0" rtlCol="0" anchor="ctr"/>
          <a:lstStyle/>
          <a:p>
            <a:pPr marL="0" indent="0">
              <a:buNone/>
            </a:pPr>
            <a:r>
              <a:rPr lang="en-US" sz="1200" b="1" kern="0" spc="200" dirty="0">
                <a:solidFill>
                  <a:srgbClr val="A62B1F"/>
                </a:solidFill>
                <a:latin typeface="Calibri" pitchFamily="34" charset="0"/>
                <a:ea typeface="Calibri" pitchFamily="34" charset="-122"/>
                <a:cs typeface="Calibri" pitchFamily="34" charset="-120"/>
              </a:rPr>
              <a:t>WHERE TOUGHNESS DOES ENTER</a:t>
            </a:r>
            <a:endParaRPr lang="en-US" sz="1200" dirty="0"/>
          </a:p>
        </p:txBody>
      </p:sp>
      <p:sp>
        <p:nvSpPr>
          <p:cNvPr id="10" name="Shape 8"/>
          <p:cNvSpPr/>
          <p:nvPr/>
        </p:nvSpPr>
        <p:spPr>
          <a:xfrm>
            <a:off x="5486400" y="2011680"/>
            <a:ext cx="3017520" cy="1280160"/>
          </a:xfrm>
          <a:prstGeom prst="roundRect">
            <a:avLst>
              <a:gd name="adj" fmla="val 5714"/>
            </a:avLst>
          </a:prstGeom>
          <a:solidFill>
            <a:srgbClr val="FFFFFF"/>
          </a:solidFill>
          <a:ln w="12700">
            <a:solidFill>
              <a:srgbClr val="A62B1F"/>
            </a:solidFill>
            <a:prstDash val="solid"/>
          </a:ln>
        </p:spPr>
        <p:txBody>
          <a:bodyPr/>
          <a:lstStyle/>
          <a:p>
            <a:endParaRPr lang="en-US"/>
          </a:p>
        </p:txBody>
      </p:sp>
      <p:sp>
        <p:nvSpPr>
          <p:cNvPr id="11" name="Text 9"/>
          <p:cNvSpPr txBox="1"/>
          <p:nvPr/>
        </p:nvSpPr>
        <p:spPr>
          <a:xfrm>
            <a:off x="5650992" y="2121408"/>
            <a:ext cx="2688336" cy="274320"/>
          </a:xfrm>
          <a:prstGeom prst="rect">
            <a:avLst/>
          </a:prstGeom>
          <a:noFill/>
          <a:ln/>
        </p:spPr>
        <p:txBody>
          <a:bodyPr wrap="square" lIns="0" tIns="0" rIns="0" bIns="0" rtlCol="0" anchor="ctr"/>
          <a:lstStyle/>
          <a:p>
            <a:pPr marL="0" indent="0">
              <a:buNone/>
            </a:pPr>
            <a:r>
              <a:rPr lang="en-US" sz="1250" b="1" dirty="0">
                <a:solidFill>
                  <a:srgbClr val="A62B1F"/>
                </a:solidFill>
                <a:latin typeface="Calibri" pitchFamily="34" charset="0"/>
                <a:ea typeface="Calibri" pitchFamily="34" charset="-122"/>
                <a:cs typeface="Calibri" pitchFamily="34" charset="-120"/>
              </a:rPr>
              <a:t>Cracked welded modular joints</a:t>
            </a:r>
            <a:endParaRPr lang="en-US" sz="1250" dirty="0"/>
          </a:p>
        </p:txBody>
      </p:sp>
      <p:sp>
        <p:nvSpPr>
          <p:cNvPr id="12" name="Text 10"/>
          <p:cNvSpPr txBox="1"/>
          <p:nvPr/>
        </p:nvSpPr>
        <p:spPr>
          <a:xfrm>
            <a:off x="5650992" y="2395728"/>
            <a:ext cx="2688336" cy="822960"/>
          </a:xfrm>
          <a:prstGeom prst="rect">
            <a:avLst/>
          </a:prstGeom>
          <a:noFill/>
          <a:ln/>
        </p:spPr>
        <p:txBody>
          <a:bodyPr wrap="square" lIns="0" tIns="0" rIns="0" bIns="0" rtlCol="0" anchor="t"/>
          <a:lstStyle/>
          <a:p>
            <a:pPr marL="0" indent="0">
              <a:buNone/>
            </a:pPr>
            <a:r>
              <a:rPr lang="en-US" sz="1050" dirty="0">
                <a:solidFill>
                  <a:srgbClr val="2B2B2B"/>
                </a:solidFill>
                <a:latin typeface="Calibri" pitchFamily="34" charset="0"/>
                <a:ea typeface="Calibri" pitchFamily="34" charset="-122"/>
                <a:cs typeface="Calibri" pitchFamily="34" charset="-120"/>
              </a:rPr>
              <a:t>A traffic-fatigue crack in a centerbeam or support bar goes unstable under seismic overload. Worst in cold climates, where a winter quake can push a cracked member past K_IC.</a:t>
            </a:r>
            <a:endParaRPr lang="en-US" sz="1050" dirty="0"/>
          </a:p>
        </p:txBody>
      </p:sp>
      <p:sp>
        <p:nvSpPr>
          <p:cNvPr id="13" name="Shape 11"/>
          <p:cNvSpPr/>
          <p:nvPr/>
        </p:nvSpPr>
        <p:spPr>
          <a:xfrm>
            <a:off x="8686800" y="2011680"/>
            <a:ext cx="3017520" cy="1280160"/>
          </a:xfrm>
          <a:prstGeom prst="roundRect">
            <a:avLst>
              <a:gd name="adj" fmla="val 5714"/>
            </a:avLst>
          </a:prstGeom>
          <a:solidFill>
            <a:srgbClr val="FFFFFF"/>
          </a:solidFill>
          <a:ln w="12700">
            <a:solidFill>
              <a:srgbClr val="B8761A"/>
            </a:solidFill>
            <a:prstDash val="solid"/>
          </a:ln>
        </p:spPr>
        <p:txBody>
          <a:bodyPr/>
          <a:lstStyle/>
          <a:p>
            <a:endParaRPr lang="en-US"/>
          </a:p>
        </p:txBody>
      </p:sp>
      <p:sp>
        <p:nvSpPr>
          <p:cNvPr id="14" name="Text 12"/>
          <p:cNvSpPr txBox="1"/>
          <p:nvPr/>
        </p:nvSpPr>
        <p:spPr>
          <a:xfrm>
            <a:off x="8851392" y="2121408"/>
            <a:ext cx="2688336" cy="274320"/>
          </a:xfrm>
          <a:prstGeom prst="rect">
            <a:avLst/>
          </a:prstGeom>
          <a:noFill/>
          <a:ln/>
        </p:spPr>
        <p:txBody>
          <a:bodyPr wrap="square" lIns="0" tIns="0" rIns="0" bIns="0" rtlCol="0" anchor="ctr"/>
          <a:lstStyle/>
          <a:p>
            <a:pPr marL="0" indent="0">
              <a:buNone/>
            </a:pPr>
            <a:r>
              <a:rPr lang="en-US" sz="1250" b="1" dirty="0">
                <a:solidFill>
                  <a:srgbClr val="B8761A"/>
                </a:solidFill>
                <a:latin typeface="Calibri" pitchFamily="34" charset="0"/>
                <a:ea typeface="Calibri" pitchFamily="34" charset="-122"/>
                <a:cs typeface="Calibri" pitchFamily="34" charset="-120"/>
              </a:rPr>
              <a:t>Anchorages and restrainers</a:t>
            </a:r>
            <a:endParaRPr lang="en-US" sz="1250" dirty="0"/>
          </a:p>
        </p:txBody>
      </p:sp>
      <p:sp>
        <p:nvSpPr>
          <p:cNvPr id="15" name="Text 13"/>
          <p:cNvSpPr txBox="1"/>
          <p:nvPr/>
        </p:nvSpPr>
        <p:spPr>
          <a:xfrm>
            <a:off x="8851392" y="2395728"/>
            <a:ext cx="2688336" cy="822960"/>
          </a:xfrm>
          <a:prstGeom prst="rect">
            <a:avLst/>
          </a:prstGeom>
          <a:noFill/>
          <a:ln/>
        </p:spPr>
        <p:txBody>
          <a:bodyPr wrap="square" lIns="0" tIns="0" rIns="0" bIns="0" rtlCol="0" anchor="t"/>
          <a:lstStyle/>
          <a:p>
            <a:pPr marL="0" indent="0">
              <a:buNone/>
            </a:pPr>
            <a:r>
              <a:rPr lang="en-US" sz="1050" dirty="0">
                <a:solidFill>
                  <a:srgbClr val="2B2B2B"/>
                </a:solidFill>
                <a:latin typeface="Calibri" pitchFamily="34" charset="0"/>
                <a:ea typeface="Calibri" pitchFamily="34" charset="-122"/>
                <a:cs typeface="Calibri" pitchFamily="34" charset="-120"/>
              </a:rPr>
              <a:t>Anchor bolts, restrainer cables, chain brackets and unseating devices see impact when the gap slams shut. Impact strain rates raise the ductile-brittle transition temperature.</a:t>
            </a:r>
            <a:endParaRPr lang="en-US" sz="1050" dirty="0"/>
          </a:p>
        </p:txBody>
      </p:sp>
      <p:sp>
        <p:nvSpPr>
          <p:cNvPr id="16" name="Shape 14"/>
          <p:cNvSpPr/>
          <p:nvPr/>
        </p:nvSpPr>
        <p:spPr>
          <a:xfrm>
            <a:off x="5486400" y="3474720"/>
            <a:ext cx="3017520" cy="1280160"/>
          </a:xfrm>
          <a:prstGeom prst="roundRect">
            <a:avLst>
              <a:gd name="adj" fmla="val 5714"/>
            </a:avLst>
          </a:prstGeom>
          <a:solidFill>
            <a:srgbClr val="FFFFFF"/>
          </a:solidFill>
          <a:ln w="12700">
            <a:solidFill>
              <a:srgbClr val="1C7293"/>
            </a:solidFill>
            <a:prstDash val="solid"/>
          </a:ln>
        </p:spPr>
        <p:txBody>
          <a:bodyPr/>
          <a:lstStyle/>
          <a:p>
            <a:endParaRPr lang="en-US"/>
          </a:p>
        </p:txBody>
      </p:sp>
      <p:sp>
        <p:nvSpPr>
          <p:cNvPr id="17" name="Text 15"/>
          <p:cNvSpPr txBox="1"/>
          <p:nvPr/>
        </p:nvSpPr>
        <p:spPr>
          <a:xfrm>
            <a:off x="5650992" y="3584448"/>
            <a:ext cx="2688336" cy="27432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Legacy castings and cast iron</a:t>
            </a:r>
            <a:endParaRPr lang="en-US" sz="1250" dirty="0"/>
          </a:p>
        </p:txBody>
      </p:sp>
      <p:sp>
        <p:nvSpPr>
          <p:cNvPr id="18" name="Text 16"/>
          <p:cNvSpPr txBox="1"/>
          <p:nvPr/>
        </p:nvSpPr>
        <p:spPr>
          <a:xfrm>
            <a:off x="5650992" y="3858768"/>
            <a:ext cx="2688336" cy="822960"/>
          </a:xfrm>
          <a:prstGeom prst="rect">
            <a:avLst/>
          </a:prstGeom>
          <a:noFill/>
          <a:ln/>
        </p:spPr>
        <p:txBody>
          <a:bodyPr wrap="square" lIns="0" tIns="0" rIns="0" bIns="0" rtlCol="0" anchor="t"/>
          <a:lstStyle/>
          <a:p>
            <a:pPr marL="0" indent="0">
              <a:buNone/>
            </a:pPr>
            <a:r>
              <a:rPr lang="en-US" sz="1050" dirty="0">
                <a:solidFill>
                  <a:srgbClr val="2B2B2B"/>
                </a:solidFill>
                <a:latin typeface="Calibri" pitchFamily="34" charset="0"/>
                <a:ea typeface="Calibri" pitchFamily="34" charset="-122"/>
                <a:cs typeface="Calibri" pitchFamily="34" charset="-120"/>
              </a:rPr>
              <a:t>Old sliding-plate assemblies and cast brackets carry low toughness by material. Fracture, not yield, is the failure mode.</a:t>
            </a:r>
            <a:endParaRPr lang="en-US" sz="1050" dirty="0"/>
          </a:p>
        </p:txBody>
      </p:sp>
      <p:sp>
        <p:nvSpPr>
          <p:cNvPr id="19" name="Shape 17"/>
          <p:cNvSpPr/>
          <p:nvPr/>
        </p:nvSpPr>
        <p:spPr>
          <a:xfrm>
            <a:off x="8686800" y="3474720"/>
            <a:ext cx="3017520" cy="1280160"/>
          </a:xfrm>
          <a:prstGeom prst="roundRect">
            <a:avLst>
              <a:gd name="adj" fmla="val 5714"/>
            </a:avLst>
          </a:prstGeom>
          <a:solidFill>
            <a:srgbClr val="FFFFFF"/>
          </a:solidFill>
          <a:ln w="12700">
            <a:solidFill>
              <a:srgbClr val="1B4F8A"/>
            </a:solidFill>
            <a:prstDash val="solid"/>
          </a:ln>
        </p:spPr>
        <p:txBody>
          <a:bodyPr/>
          <a:lstStyle/>
          <a:p>
            <a:endParaRPr lang="en-US"/>
          </a:p>
        </p:txBody>
      </p:sp>
      <p:sp>
        <p:nvSpPr>
          <p:cNvPr id="20" name="Text 18"/>
          <p:cNvSpPr txBox="1"/>
          <p:nvPr/>
        </p:nvSpPr>
        <p:spPr>
          <a:xfrm>
            <a:off x="8851392" y="3584448"/>
            <a:ext cx="2688336" cy="274320"/>
          </a:xfrm>
          <a:prstGeom prst="rect">
            <a:avLst/>
          </a:prstGeom>
          <a:noFill/>
          <a:ln/>
        </p:spPr>
        <p:txBody>
          <a:bodyPr wrap="square" lIns="0" tIns="0" rIns="0" bIns="0" rtlCol="0" anchor="ctr"/>
          <a:lstStyle/>
          <a:p>
            <a:pPr marL="0" indent="0">
              <a:buNone/>
            </a:pPr>
            <a:r>
              <a:rPr lang="en-US" sz="1250" b="1" dirty="0">
                <a:solidFill>
                  <a:srgbClr val="1B4F8A"/>
                </a:solidFill>
                <a:latin typeface="Calibri" pitchFamily="34" charset="0"/>
                <a:ea typeface="Calibri" pitchFamily="34" charset="-122"/>
                <a:cs typeface="Calibri" pitchFamily="34" charset="-120"/>
              </a:rPr>
              <a:t>Piping bellows (different animal)</a:t>
            </a:r>
            <a:endParaRPr lang="en-US" sz="1250" dirty="0"/>
          </a:p>
        </p:txBody>
      </p:sp>
      <p:sp>
        <p:nvSpPr>
          <p:cNvPr id="21" name="Text 19"/>
          <p:cNvSpPr txBox="1"/>
          <p:nvPr/>
        </p:nvSpPr>
        <p:spPr>
          <a:xfrm>
            <a:off x="8851392" y="3858768"/>
            <a:ext cx="2688336" cy="822960"/>
          </a:xfrm>
          <a:prstGeom prst="rect">
            <a:avLst/>
          </a:prstGeom>
          <a:noFill/>
          <a:ln/>
        </p:spPr>
        <p:txBody>
          <a:bodyPr wrap="square" lIns="0" tIns="0" rIns="0" bIns="0" rtlCol="0" anchor="t"/>
          <a:lstStyle/>
          <a:p>
            <a:pPr marL="0" indent="0">
              <a:buNone/>
            </a:pPr>
            <a:r>
              <a:rPr lang="en-US" sz="1050" dirty="0">
                <a:solidFill>
                  <a:srgbClr val="2B2B2B"/>
                </a:solidFill>
                <a:latin typeface="Calibri" pitchFamily="34" charset="0"/>
                <a:ea typeface="Calibri" pitchFamily="34" charset="-122"/>
                <a:cs typeface="Calibri" pitchFamily="34" charset="-120"/>
              </a:rPr>
              <a:t>Governed by low-cycle fatigue and squirm, but weld toughness at the bellows-to-flange attachment is a nuclear-industry concern.</a:t>
            </a:r>
            <a:endParaRPr lang="en-US" sz="1050" dirty="0"/>
          </a:p>
        </p:txBody>
      </p:sp>
      <p:sp>
        <p:nvSpPr>
          <p:cNvPr id="22" name="Text 20"/>
          <p:cNvSpPr txBox="1"/>
          <p:nvPr/>
        </p:nvSpPr>
        <p:spPr>
          <a:xfrm>
            <a:off x="548640" y="4846320"/>
            <a:ext cx="10972800" cy="256032"/>
          </a:xfrm>
          <a:prstGeom prst="rect">
            <a:avLst/>
          </a:prstGeom>
          <a:noFill/>
          <a:ln/>
        </p:spPr>
        <p:txBody>
          <a:bodyPr wrap="square" lIns="0" tIns="0" rIns="0" bIns="0" rtlCol="0" anchor="ctr"/>
          <a:lstStyle/>
          <a:p>
            <a:pPr marL="0" indent="0">
              <a:buNone/>
            </a:pPr>
            <a:r>
              <a:rPr lang="en-US" sz="1150" i="1" dirty="0">
                <a:solidFill>
                  <a:srgbClr val="5A6472"/>
                </a:solidFill>
                <a:latin typeface="Calibri" pitchFamily="34" charset="0"/>
                <a:ea typeface="Calibri" pitchFamily="34" charset="-122"/>
                <a:cs typeface="Calibri" pitchFamily="34" charset="-120"/>
              </a:rPr>
              <a:t>Toughness concern rises along the load path from the moving elements to the hard points:</a:t>
            </a:r>
            <a:endParaRPr lang="en-US" sz="1150" dirty="0"/>
          </a:p>
        </p:txBody>
      </p:sp>
      <p:sp>
        <p:nvSpPr>
          <p:cNvPr id="23" name="Shape 21"/>
          <p:cNvSpPr/>
          <p:nvPr/>
        </p:nvSpPr>
        <p:spPr>
          <a:xfrm>
            <a:off x="548640" y="5138928"/>
            <a:ext cx="2606040" cy="566928"/>
          </a:xfrm>
          <a:prstGeom prst="roundRect">
            <a:avLst>
              <a:gd name="adj" fmla="val 16129"/>
            </a:avLst>
          </a:prstGeom>
          <a:solidFill>
            <a:srgbClr val="5A6472"/>
          </a:solidFill>
          <a:ln w="12700">
            <a:solidFill>
              <a:srgbClr val="5A6472"/>
            </a:solidFill>
            <a:prstDash val="solid"/>
          </a:ln>
        </p:spPr>
        <p:txBody>
          <a:bodyPr/>
          <a:lstStyle/>
          <a:p>
            <a:endParaRPr lang="en-US"/>
          </a:p>
        </p:txBody>
      </p:sp>
      <p:sp>
        <p:nvSpPr>
          <p:cNvPr id="24" name="Text 22"/>
          <p:cNvSpPr txBox="1"/>
          <p:nvPr/>
        </p:nvSpPr>
        <p:spPr>
          <a:xfrm>
            <a:off x="640080" y="5138928"/>
            <a:ext cx="2423160" cy="566928"/>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SEALS &amp; SLIDING ELEMENTS</a:t>
            </a:r>
            <a:endParaRPr lang="en-US" sz="950" dirty="0"/>
          </a:p>
          <a:p>
            <a:pPr marL="0" indent="0" algn="ctr">
              <a:buNone/>
            </a:pPr>
            <a:r>
              <a:rPr lang="en-US" sz="950" i="1" dirty="0">
                <a:solidFill>
                  <a:srgbClr val="FFFFFF"/>
                </a:solidFill>
                <a:latin typeface="Calibri" pitchFamily="34" charset="0"/>
                <a:ea typeface="Calibri" pitchFamily="34" charset="-122"/>
                <a:cs typeface="Calibri" pitchFamily="34" charset="-120"/>
              </a:rPr>
              <a:t>kinematic, sacrificial</a:t>
            </a:r>
            <a:endParaRPr lang="en-US" sz="950" dirty="0"/>
          </a:p>
        </p:txBody>
      </p:sp>
      <p:sp>
        <p:nvSpPr>
          <p:cNvPr id="25" name="Text 23"/>
          <p:cNvSpPr txBox="1"/>
          <p:nvPr/>
        </p:nvSpPr>
        <p:spPr>
          <a:xfrm>
            <a:off x="3154680" y="5138928"/>
            <a:ext cx="210312" cy="566928"/>
          </a:xfrm>
          <a:prstGeom prst="rect">
            <a:avLst/>
          </a:prstGeom>
          <a:noFill/>
          <a:ln/>
        </p:spPr>
        <p:txBody>
          <a:bodyPr wrap="square" lIns="0" tIns="0" rIns="0" bIns="0" rtlCol="0" anchor="ctr"/>
          <a:lstStyle/>
          <a:p>
            <a:pPr marL="0" indent="0" algn="ctr">
              <a:buNone/>
            </a:pPr>
            <a:r>
              <a:rPr lang="en-US" sz="1800" b="1" dirty="0">
                <a:solidFill>
                  <a:srgbClr val="5A6472"/>
                </a:solidFill>
                <a:latin typeface="Calibri" pitchFamily="34" charset="0"/>
                <a:ea typeface="Calibri" pitchFamily="34" charset="-122"/>
                <a:cs typeface="Calibri" pitchFamily="34" charset="-120"/>
              </a:rPr>
              <a:t>›</a:t>
            </a:r>
            <a:endParaRPr lang="en-US" sz="1800" dirty="0"/>
          </a:p>
        </p:txBody>
      </p:sp>
      <p:sp>
        <p:nvSpPr>
          <p:cNvPr id="26" name="Shape 24"/>
          <p:cNvSpPr/>
          <p:nvPr/>
        </p:nvSpPr>
        <p:spPr>
          <a:xfrm>
            <a:off x="3364992" y="5138928"/>
            <a:ext cx="2606040" cy="566928"/>
          </a:xfrm>
          <a:prstGeom prst="roundRect">
            <a:avLst>
              <a:gd name="adj" fmla="val 16129"/>
            </a:avLst>
          </a:prstGeom>
          <a:solidFill>
            <a:srgbClr val="B8761A"/>
          </a:solidFill>
          <a:ln w="12700">
            <a:solidFill>
              <a:srgbClr val="B8761A"/>
            </a:solidFill>
            <a:prstDash val="solid"/>
          </a:ln>
        </p:spPr>
        <p:txBody>
          <a:bodyPr/>
          <a:lstStyle/>
          <a:p>
            <a:endParaRPr lang="en-US"/>
          </a:p>
        </p:txBody>
      </p:sp>
      <p:sp>
        <p:nvSpPr>
          <p:cNvPr id="27" name="Text 25"/>
          <p:cNvSpPr txBox="1"/>
          <p:nvPr/>
        </p:nvSpPr>
        <p:spPr>
          <a:xfrm>
            <a:off x="3456432" y="5138928"/>
            <a:ext cx="2423160" cy="566928"/>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CENTERBEAMS / SUPPORT BARS</a:t>
            </a:r>
            <a:endParaRPr lang="en-US" sz="950" dirty="0"/>
          </a:p>
          <a:p>
            <a:pPr marL="0" indent="0" algn="ctr">
              <a:buNone/>
            </a:pPr>
            <a:r>
              <a:rPr lang="en-US" sz="950" i="1" dirty="0">
                <a:solidFill>
                  <a:srgbClr val="FFFFFF"/>
                </a:solidFill>
                <a:latin typeface="Calibri" pitchFamily="34" charset="0"/>
                <a:ea typeface="Calibri" pitchFamily="34" charset="-122"/>
                <a:cs typeface="Calibri" pitchFamily="34" charset="-120"/>
              </a:rPr>
              <a:t>fatigue, then fracture</a:t>
            </a:r>
            <a:endParaRPr lang="en-US" sz="950" dirty="0"/>
          </a:p>
        </p:txBody>
      </p:sp>
      <p:sp>
        <p:nvSpPr>
          <p:cNvPr id="28" name="Text 26"/>
          <p:cNvSpPr txBox="1"/>
          <p:nvPr/>
        </p:nvSpPr>
        <p:spPr>
          <a:xfrm>
            <a:off x="5971032" y="5138928"/>
            <a:ext cx="210312" cy="566928"/>
          </a:xfrm>
          <a:prstGeom prst="rect">
            <a:avLst/>
          </a:prstGeom>
          <a:noFill/>
          <a:ln/>
        </p:spPr>
        <p:txBody>
          <a:bodyPr wrap="square" lIns="0" tIns="0" rIns="0" bIns="0" rtlCol="0" anchor="ctr"/>
          <a:lstStyle/>
          <a:p>
            <a:pPr marL="0" indent="0" algn="ctr">
              <a:buNone/>
            </a:pPr>
            <a:r>
              <a:rPr lang="en-US" sz="1800" b="1" dirty="0">
                <a:solidFill>
                  <a:srgbClr val="5A6472"/>
                </a:solidFill>
                <a:latin typeface="Calibri" pitchFamily="34" charset="0"/>
                <a:ea typeface="Calibri" pitchFamily="34" charset="-122"/>
                <a:cs typeface="Calibri" pitchFamily="34" charset="-120"/>
              </a:rPr>
              <a:t>›</a:t>
            </a:r>
            <a:endParaRPr lang="en-US" sz="1800" dirty="0"/>
          </a:p>
        </p:txBody>
      </p:sp>
      <p:sp>
        <p:nvSpPr>
          <p:cNvPr id="29" name="Shape 27"/>
          <p:cNvSpPr/>
          <p:nvPr/>
        </p:nvSpPr>
        <p:spPr>
          <a:xfrm>
            <a:off x="6181344" y="5138928"/>
            <a:ext cx="2606040" cy="566928"/>
          </a:xfrm>
          <a:prstGeom prst="roundRect">
            <a:avLst>
              <a:gd name="adj" fmla="val 16129"/>
            </a:avLst>
          </a:prstGeom>
          <a:solidFill>
            <a:srgbClr val="A62B1F"/>
          </a:solidFill>
          <a:ln w="12700">
            <a:solidFill>
              <a:srgbClr val="A62B1F"/>
            </a:solidFill>
            <a:prstDash val="solid"/>
          </a:ln>
        </p:spPr>
        <p:txBody>
          <a:bodyPr/>
          <a:lstStyle/>
          <a:p>
            <a:endParaRPr lang="en-US"/>
          </a:p>
        </p:txBody>
      </p:sp>
      <p:sp>
        <p:nvSpPr>
          <p:cNvPr id="30" name="Text 28"/>
          <p:cNvSpPr txBox="1"/>
          <p:nvPr/>
        </p:nvSpPr>
        <p:spPr>
          <a:xfrm>
            <a:off x="6272784" y="5138928"/>
            <a:ext cx="2423160" cy="566928"/>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ANCHOR BOLTS &amp; RESTRAINERS</a:t>
            </a:r>
            <a:endParaRPr lang="en-US" sz="950" dirty="0"/>
          </a:p>
          <a:p>
            <a:pPr marL="0" indent="0" algn="ctr">
              <a:buNone/>
            </a:pPr>
            <a:r>
              <a:rPr lang="en-US" sz="950" i="1" dirty="0">
                <a:solidFill>
                  <a:srgbClr val="FFFFFF"/>
                </a:solidFill>
                <a:latin typeface="Calibri" pitchFamily="34" charset="0"/>
                <a:ea typeface="Calibri" pitchFamily="34" charset="-122"/>
                <a:cs typeface="Calibri" pitchFamily="34" charset="-120"/>
              </a:rPr>
              <a:t>impact, cold</a:t>
            </a:r>
            <a:endParaRPr lang="en-US" sz="950" dirty="0"/>
          </a:p>
        </p:txBody>
      </p:sp>
      <p:sp>
        <p:nvSpPr>
          <p:cNvPr id="31" name="Text 29"/>
          <p:cNvSpPr txBox="1"/>
          <p:nvPr/>
        </p:nvSpPr>
        <p:spPr>
          <a:xfrm>
            <a:off x="8787384" y="5138928"/>
            <a:ext cx="210312" cy="566928"/>
          </a:xfrm>
          <a:prstGeom prst="rect">
            <a:avLst/>
          </a:prstGeom>
          <a:noFill/>
          <a:ln/>
        </p:spPr>
        <p:txBody>
          <a:bodyPr wrap="square" lIns="0" tIns="0" rIns="0" bIns="0" rtlCol="0" anchor="ctr"/>
          <a:lstStyle/>
          <a:p>
            <a:pPr marL="0" indent="0" algn="ctr">
              <a:buNone/>
            </a:pPr>
            <a:r>
              <a:rPr lang="en-US" sz="1800" b="1" dirty="0">
                <a:solidFill>
                  <a:srgbClr val="5A6472"/>
                </a:solidFill>
                <a:latin typeface="Calibri" pitchFamily="34" charset="0"/>
                <a:ea typeface="Calibri" pitchFamily="34" charset="-122"/>
                <a:cs typeface="Calibri" pitchFamily="34" charset="-120"/>
              </a:rPr>
              <a:t>›</a:t>
            </a:r>
            <a:endParaRPr lang="en-US" sz="1800" dirty="0"/>
          </a:p>
        </p:txBody>
      </p:sp>
      <p:sp>
        <p:nvSpPr>
          <p:cNvPr id="32" name="Shape 30"/>
          <p:cNvSpPr/>
          <p:nvPr/>
        </p:nvSpPr>
        <p:spPr>
          <a:xfrm>
            <a:off x="8997696" y="5138928"/>
            <a:ext cx="2606040" cy="566928"/>
          </a:xfrm>
          <a:prstGeom prst="roundRect">
            <a:avLst>
              <a:gd name="adj" fmla="val 16129"/>
            </a:avLst>
          </a:prstGeom>
          <a:solidFill>
            <a:srgbClr val="5A6472"/>
          </a:solidFill>
          <a:ln w="12700">
            <a:solidFill>
              <a:srgbClr val="5A6472"/>
            </a:solidFill>
            <a:prstDash val="solid"/>
          </a:ln>
        </p:spPr>
        <p:txBody>
          <a:bodyPr/>
          <a:lstStyle/>
          <a:p>
            <a:endParaRPr lang="en-US"/>
          </a:p>
        </p:txBody>
      </p:sp>
      <p:sp>
        <p:nvSpPr>
          <p:cNvPr id="33" name="Text 31"/>
          <p:cNvSpPr txBox="1"/>
          <p:nvPr/>
        </p:nvSpPr>
        <p:spPr>
          <a:xfrm>
            <a:off x="9089136" y="5138928"/>
            <a:ext cx="2423160" cy="566928"/>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HEADERS / BLOCKOUTS / DECK</a:t>
            </a:r>
            <a:endParaRPr lang="en-US" sz="950" dirty="0"/>
          </a:p>
          <a:p>
            <a:pPr marL="0" indent="0" algn="ctr">
              <a:buNone/>
            </a:pPr>
            <a:r>
              <a:rPr lang="en-US" sz="950" i="1" dirty="0">
                <a:solidFill>
                  <a:srgbClr val="FFFFFF"/>
                </a:solidFill>
                <a:latin typeface="Calibri" pitchFamily="34" charset="0"/>
                <a:ea typeface="Calibri" pitchFamily="34" charset="-122"/>
                <a:cs typeface="Calibri" pitchFamily="34" charset="-120"/>
              </a:rPr>
              <a:t>crushing, pounding</a:t>
            </a:r>
            <a:endParaRPr lang="en-US" sz="950" dirty="0"/>
          </a:p>
        </p:txBody>
      </p:sp>
      <p:sp>
        <p:nvSpPr>
          <p:cNvPr id="34" name="Shape 32"/>
          <p:cNvSpPr/>
          <p:nvPr/>
        </p:nvSpPr>
        <p:spPr>
          <a:xfrm>
            <a:off x="548640" y="5870448"/>
            <a:ext cx="11064240" cy="621792"/>
          </a:xfrm>
          <a:prstGeom prst="roundRect">
            <a:avLst>
              <a:gd name="adj" fmla="val 11765"/>
            </a:avLst>
          </a:prstGeom>
          <a:solidFill>
            <a:srgbClr val="F7F3EA"/>
          </a:solidFill>
          <a:ln w="12700">
            <a:solidFill>
              <a:srgbClr val="B8761A"/>
            </a:solidFill>
            <a:prstDash val="solid"/>
          </a:ln>
        </p:spPr>
        <p:txBody>
          <a:bodyPr/>
          <a:lstStyle/>
          <a:p>
            <a:endParaRPr lang="en-US"/>
          </a:p>
        </p:txBody>
      </p:sp>
      <p:sp>
        <p:nvSpPr>
          <p:cNvPr id="35" name="Text 33"/>
          <p:cNvSpPr txBox="1"/>
          <p:nvPr/>
        </p:nvSpPr>
        <p:spPr>
          <a:xfrm>
            <a:off x="777240" y="5907024"/>
            <a:ext cx="10607040" cy="548640"/>
          </a:xfrm>
          <a:prstGeom prst="rect">
            <a:avLst/>
          </a:prstGeom>
          <a:noFill/>
          <a:ln/>
        </p:spPr>
        <p:txBody>
          <a:bodyPr wrap="square" lIns="0" tIns="0" rIns="0" bIns="0" rtlCol="0" anchor="ctr"/>
          <a:lstStyle/>
          <a:p>
            <a:pPr marL="0" indent="0">
              <a:buNone/>
            </a:pPr>
            <a:r>
              <a:rPr lang="en-US" sz="1200" b="1" dirty="0">
                <a:solidFill>
                  <a:srgbClr val="12314A"/>
                </a:solidFill>
                <a:latin typeface="Calibri" pitchFamily="34" charset="0"/>
                <a:ea typeface="Calibri" pitchFamily="34" charset="-122"/>
                <a:cs typeface="Calibri" pitchFamily="34" charset="-120"/>
              </a:rPr>
              <a:t>Takeaway. </a:t>
            </a:r>
            <a:r>
              <a:rPr lang="en-US" sz="1200" dirty="0">
                <a:solidFill>
                  <a:srgbClr val="2B2B2B"/>
                </a:solidFill>
                <a:latin typeface="Calibri" pitchFamily="34" charset="0"/>
                <a:ea typeface="Calibri" pitchFamily="34" charset="-122"/>
                <a:cs typeface="Calibri" pitchFamily="34" charset="-120"/>
              </a:rPr>
              <a:t>The Northridge lesson applies by analogy: the brittle failures were in welded connections, not in the elements designed to move. Specify Charpy toughness for the anchorage steel and welded support members, keep fatigue cracks out of them by inspection, and let the joint be the fuse.</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02920" y="274320"/>
            <a:ext cx="9326880" cy="457200"/>
          </a:xfrm>
          <a:prstGeom prst="rect">
            <a:avLst/>
          </a:prstGeom>
          <a:noFill/>
          <a:ln/>
        </p:spPr>
        <p:txBody>
          <a:bodyPr wrap="square" lIns="0" tIns="0" rIns="0" bIns="0" rtlCol="0" anchor="ctr"/>
          <a:lstStyle/>
          <a:p>
            <a:pPr marL="0" indent="0">
              <a:buNone/>
            </a:pPr>
            <a:r>
              <a:rPr lang="en-US" sz="2200" b="1" dirty="0">
                <a:solidFill>
                  <a:srgbClr val="1B4F8A"/>
                </a:solidFill>
                <a:latin typeface="Arial" pitchFamily="34" charset="0"/>
                <a:ea typeface="Arial" pitchFamily="34" charset="-122"/>
                <a:cs typeface="Arial" pitchFamily="34" charset="-120"/>
              </a:rPr>
              <a:t>SEISMIC IRREGULARITY: HOW IRREGULAR IS "IRREGULAR"?</a:t>
            </a:r>
            <a:endParaRPr lang="en-US" sz="2200" dirty="0"/>
          </a:p>
        </p:txBody>
      </p:sp>
      <p:sp>
        <p:nvSpPr>
          <p:cNvPr id="3" name="Text 1"/>
          <p:cNvSpPr txBox="1"/>
          <p:nvPr/>
        </p:nvSpPr>
        <p:spPr>
          <a:xfrm>
            <a:off x="521208" y="841248"/>
            <a:ext cx="10515600" cy="365760"/>
          </a:xfrm>
          <a:prstGeom prst="rect">
            <a:avLst/>
          </a:prstGeom>
          <a:noFill/>
          <a:ln/>
        </p:spPr>
        <p:txBody>
          <a:bodyPr wrap="square" lIns="0" tIns="0" rIns="0" bIns="0" rtlCol="0" anchor="ctr"/>
          <a:lstStyle/>
          <a:p>
            <a:pPr marL="0" indent="0">
              <a:buNone/>
            </a:pPr>
            <a:r>
              <a:rPr lang="en-US" sz="1300" i="1" dirty="0">
                <a:solidFill>
                  <a:srgbClr val="5A6472"/>
                </a:solidFill>
                <a:latin typeface="Calibri" pitchFamily="34" charset="0"/>
                <a:ea typeface="Calibri" pitchFamily="34" charset="-122"/>
                <a:cs typeface="Calibri" pitchFamily="34" charset="-120"/>
              </a:rPr>
              <a:t>Codes use threshold ratios with step penalties; research offers continuous indices measured against a regular reference</a:t>
            </a:r>
            <a:endParaRPr lang="en-US" sz="1300" dirty="0"/>
          </a:p>
        </p:txBody>
      </p:sp>
      <p:sp>
        <p:nvSpPr>
          <p:cNvPr id="4" name="Text 2"/>
          <p:cNvSpPr txBox="1"/>
          <p:nvPr/>
        </p:nvSpPr>
        <p:spPr>
          <a:xfrm>
            <a:off x="9829800" y="201168"/>
            <a:ext cx="1828800" cy="32004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sp>
        <p:nvSpPr>
          <p:cNvPr id="5" name="Shape 3"/>
          <p:cNvSpPr/>
          <p:nvPr/>
        </p:nvSpPr>
        <p:spPr>
          <a:xfrm>
            <a:off x="502920" y="1417320"/>
            <a:ext cx="7620354" cy="3246120"/>
          </a:xfrm>
          <a:prstGeom prst="roundRect">
            <a:avLst>
              <a:gd name="adj" fmla="val 2254"/>
            </a:avLst>
          </a:prstGeom>
          <a:solidFill>
            <a:srgbClr val="FFFFFF"/>
          </a:solidFill>
          <a:ln w="12700">
            <a:solidFill>
              <a:srgbClr val="1B4F8A"/>
            </a:solidFill>
            <a:prstDash val="solid"/>
          </a:ln>
        </p:spPr>
        <p:txBody>
          <a:bodyPr/>
          <a:lstStyle/>
          <a:p>
            <a:endParaRPr lang="en-US"/>
          </a:p>
        </p:txBody>
      </p:sp>
      <p:sp>
        <p:nvSpPr>
          <p:cNvPr id="6" name="Text 4"/>
          <p:cNvSpPr txBox="1"/>
          <p:nvPr/>
        </p:nvSpPr>
        <p:spPr>
          <a:xfrm>
            <a:off x="685800" y="1508760"/>
            <a:ext cx="5486400" cy="320040"/>
          </a:xfrm>
          <a:prstGeom prst="rect">
            <a:avLst/>
          </a:prstGeom>
          <a:noFill/>
          <a:ln/>
        </p:spPr>
        <p:txBody>
          <a:bodyPr wrap="square" lIns="0" tIns="0" rIns="0" bIns="0" rtlCol="0" anchor="ctr"/>
          <a:lstStyle/>
          <a:p>
            <a:pPr marL="0" indent="0">
              <a:buNone/>
            </a:pPr>
            <a:r>
              <a:rPr lang="en-US" sz="1200" b="1" dirty="0">
                <a:solidFill>
                  <a:srgbClr val="1B4F8A"/>
                </a:solidFill>
                <a:latin typeface="Arial" pitchFamily="34" charset="0"/>
                <a:ea typeface="Arial" pitchFamily="34" charset="-122"/>
                <a:cs typeface="Arial" pitchFamily="34" charset="-120"/>
              </a:rPr>
              <a:t>CODE RATIO METRICS  (ASCE 7-22 Table 12.3-1 / 12.3-2)</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269142314"/>
              </p:ext>
            </p:extLst>
          </p:nvPr>
        </p:nvGraphicFramePr>
        <p:xfrm>
          <a:off x="685800" y="1874520"/>
          <a:ext cx="6586870" cy="1984248"/>
        </p:xfrm>
        <a:graphic>
          <a:graphicData uri="http://schemas.openxmlformats.org/drawingml/2006/table">
            <a:tbl>
              <a:tblPr/>
              <a:tblGrid>
                <a:gridCol w="1786270">
                  <a:extLst>
                    <a:ext uri="{9D8B030D-6E8A-4147-A177-3AD203B41FA5}">
                      <a16:colId xmlns:a16="http://schemas.microsoft.com/office/drawing/2014/main" val="20000"/>
                    </a:ext>
                  </a:extLst>
                </a:gridCol>
                <a:gridCol w="2623584">
                  <a:extLst>
                    <a:ext uri="{9D8B030D-6E8A-4147-A177-3AD203B41FA5}">
                      <a16:colId xmlns:a16="http://schemas.microsoft.com/office/drawing/2014/main" val="20001"/>
                    </a:ext>
                  </a:extLst>
                </a:gridCol>
                <a:gridCol w="2177016">
                  <a:extLst>
                    <a:ext uri="{9D8B030D-6E8A-4147-A177-3AD203B41FA5}">
                      <a16:colId xmlns:a16="http://schemas.microsoft.com/office/drawing/2014/main" val="20002"/>
                    </a:ext>
                  </a:extLst>
                </a:gridCol>
              </a:tblGrid>
              <a:tr h="283464">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Irregularity</a:t>
                      </a:r>
                      <a:endParaRPr lang="en-US" sz="11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Ratio</a:t>
                      </a:r>
                      <a:endParaRPr lang="en-US" sz="11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solidFill>
                      <a:srgbClr val="1B4F8A"/>
                    </a:solidFill>
                  </a:tcPr>
                </a:tc>
                <a:tc>
                  <a:txBody>
                    <a:bodyPr/>
                    <a:lstStyle/>
                    <a:p>
                      <a:pPr marL="0" indent="0" algn="ctr">
                        <a:buNone/>
                      </a:pPr>
                      <a:r>
                        <a:rPr lang="en-US" sz="1150" b="1" dirty="0">
                          <a:solidFill>
                            <a:srgbClr val="FFFFFF"/>
                          </a:solidFill>
                          <a:latin typeface="Calibri" pitchFamily="34" charset="0"/>
                          <a:ea typeface="Calibri" pitchFamily="34" charset="-122"/>
                          <a:cs typeface="Calibri" pitchFamily="34" charset="-120"/>
                        </a:rPr>
                        <a:t>Threshold (extreme)</a:t>
                      </a:r>
                      <a:endParaRPr lang="en-US" sz="11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solidFill>
                      <a:srgbClr val="1B4F8A"/>
                    </a:solidFill>
                  </a:tcPr>
                </a:tc>
                <a:extLst>
                  <a:ext uri="{0D108BD9-81ED-4DB2-BD59-A6C34878D82A}">
                    <a16:rowId xmlns:a16="http://schemas.microsoft.com/office/drawing/2014/main" val="10000"/>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Torsional (plan)</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Δmax / Δavg story drift</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&gt; 1.2  (&gt; 1.4)</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1"/>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Soft story</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kᵢ / kᵢ₊₁  or  kᵢ / avg of 3 above</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&lt; 0.70  (0.60)  /  &lt; 0.80  (0.70)</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2"/>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Weight (mass)</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Wᵢ / W adjacent</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&gt; 1.5</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3"/>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Vertical geometric</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Lᵢ / L adjacent (lateral system)</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&gt; 1.3</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4"/>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Reentrant corner</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projection / plan dimension</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&gt; 0.15, both directions</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5"/>
                  </a:ext>
                </a:extLst>
              </a:tr>
              <a:tr h="283464">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Diaphragm</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open area or stiffness change</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tc>
                  <a:txBody>
                    <a:bodyPr/>
                    <a:lstStyle/>
                    <a:p>
                      <a:pPr marL="0" indent="0">
                        <a:buNone/>
                      </a:pPr>
                      <a:r>
                        <a:rPr lang="en-US" sz="1250" dirty="0">
                          <a:solidFill>
                            <a:srgbClr val="2B2B2B"/>
                          </a:solidFill>
                          <a:latin typeface="Calibri" pitchFamily="34" charset="0"/>
                          <a:ea typeface="Calibri" pitchFamily="34" charset="-122"/>
                          <a:cs typeface="Calibri" pitchFamily="34" charset="-120"/>
                        </a:rPr>
                        <a:t>&gt; 50 %</a:t>
                      </a:r>
                      <a:endParaRPr lang="en-US" sz="1250" dirty="0">
                        <a:latin typeface="Calibri" charset="0"/>
                        <a:ea typeface="Calibri" charset="0"/>
                        <a:cs typeface="Calibri" charset="0"/>
                      </a:endParaRPr>
                    </a:p>
                  </a:txBody>
                  <a:tcPr marL="36576" marR="36576" marT="36576" marB="36576" anchor="ctr">
                    <a:lnL w="9525" cap="flat" cmpd="sng" algn="ctr">
                      <a:solidFill>
                        <a:srgbClr val="C9D3E0"/>
                      </a:solidFill>
                      <a:prstDash val="solid"/>
                      <a:round/>
                      <a:headEnd type="none" w="med" len="med"/>
                      <a:tailEnd type="none" w="med" len="med"/>
                    </a:lnL>
                    <a:lnR w="9525" cap="flat" cmpd="sng" algn="ctr">
                      <a:solidFill>
                        <a:srgbClr val="C9D3E0"/>
                      </a:solidFill>
                      <a:prstDash val="solid"/>
                      <a:round/>
                      <a:headEnd type="none" w="med" len="med"/>
                      <a:tailEnd type="none" w="med" len="med"/>
                    </a:lnR>
                    <a:lnT w="9525" cap="flat" cmpd="sng" algn="ctr">
                      <a:solidFill>
                        <a:srgbClr val="C9D3E0"/>
                      </a:solidFill>
                      <a:prstDash val="solid"/>
                      <a:round/>
                      <a:headEnd type="none" w="med" len="med"/>
                      <a:tailEnd type="none" w="med" len="med"/>
                    </a:lnT>
                    <a:lnB w="9525" cap="flat" cmpd="sng" algn="ctr">
                      <a:solidFill>
                        <a:srgbClr val="C9D3E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Text 5"/>
          <p:cNvSpPr txBox="1"/>
          <p:nvPr/>
        </p:nvSpPr>
        <p:spPr>
          <a:xfrm>
            <a:off x="685799" y="4055364"/>
            <a:ext cx="6927113" cy="731520"/>
          </a:xfrm>
          <a:prstGeom prst="rect">
            <a:avLst/>
          </a:prstGeom>
          <a:noFill/>
          <a:ln/>
        </p:spPr>
        <p:txBody>
          <a:bodyPr wrap="square" lIns="0" tIns="0" rIns="0" bIns="0" rtlCol="0" anchor="t"/>
          <a:lstStyle/>
          <a:p>
            <a:pPr marL="0" indent="0">
              <a:buNone/>
            </a:pPr>
            <a:r>
              <a:rPr lang="en-US" sz="1200" dirty="0">
                <a:solidFill>
                  <a:srgbClr val="2B2B2B"/>
                </a:solidFill>
                <a:latin typeface="Calibri" pitchFamily="34" charset="0"/>
                <a:ea typeface="Calibri" pitchFamily="34" charset="-122"/>
                <a:cs typeface="Calibri" pitchFamily="34" charset="-120"/>
              </a:rPr>
              <a:t>Result is binary: cross the line → 25 % force increase, forced dynamic analysis, Ω₀ on discontinuous elements, or prohibition in SDC E/F. </a:t>
            </a:r>
          </a:p>
          <a:p>
            <a:pPr marL="0" indent="0">
              <a:buNone/>
            </a:pPr>
            <a:r>
              <a:rPr lang="en-US" sz="1200" dirty="0">
                <a:solidFill>
                  <a:srgbClr val="2B2B2B"/>
                </a:solidFill>
                <a:latin typeface="Calibri" pitchFamily="34" charset="0"/>
                <a:ea typeface="Calibri" pitchFamily="34" charset="-122"/>
                <a:cs typeface="Calibri" pitchFamily="34" charset="-120"/>
              </a:rPr>
              <a:t>EC8 similarly: e₀ ≤ 0.30 r, r ≥ lₛ; flat 20 % cut in q for vertical irregularity.</a:t>
            </a:r>
            <a:endParaRPr lang="en-US" sz="1200" dirty="0"/>
          </a:p>
        </p:txBody>
      </p:sp>
      <p:sp>
        <p:nvSpPr>
          <p:cNvPr id="25" name="Shape 22"/>
          <p:cNvSpPr/>
          <p:nvPr/>
        </p:nvSpPr>
        <p:spPr>
          <a:xfrm>
            <a:off x="542473" y="5223988"/>
            <a:ext cx="11155680" cy="1051560"/>
          </a:xfrm>
          <a:prstGeom prst="roundRect">
            <a:avLst>
              <a:gd name="adj" fmla="val 6957"/>
            </a:avLst>
          </a:prstGeom>
          <a:solidFill>
            <a:srgbClr val="F7F3EA"/>
          </a:solidFill>
          <a:ln w="12700">
            <a:solidFill>
              <a:srgbClr val="F7F3EA"/>
            </a:solidFill>
            <a:prstDash val="solid"/>
          </a:ln>
        </p:spPr>
        <p:txBody>
          <a:bodyPr/>
          <a:lstStyle/>
          <a:p>
            <a:endParaRPr lang="en-US"/>
          </a:p>
        </p:txBody>
      </p:sp>
      <p:sp>
        <p:nvSpPr>
          <p:cNvPr id="26" name="Text 23"/>
          <p:cNvSpPr txBox="1"/>
          <p:nvPr/>
        </p:nvSpPr>
        <p:spPr>
          <a:xfrm>
            <a:off x="685800" y="4983480"/>
            <a:ext cx="3657600" cy="274320"/>
          </a:xfrm>
          <a:prstGeom prst="rect">
            <a:avLst/>
          </a:prstGeom>
          <a:noFill/>
          <a:ln/>
        </p:spPr>
        <p:txBody>
          <a:bodyPr wrap="square" lIns="0" tIns="0" rIns="0" bIns="0" rtlCol="0" anchor="ctr"/>
          <a:lstStyle/>
          <a:p>
            <a:pPr marL="0" indent="0">
              <a:buNone/>
            </a:pPr>
            <a:r>
              <a:rPr lang="en-US" sz="1200" b="1" dirty="0">
                <a:solidFill>
                  <a:srgbClr val="1B4F8A"/>
                </a:solidFill>
                <a:latin typeface="Arial" pitchFamily="34" charset="0"/>
                <a:ea typeface="Arial" pitchFamily="34" charset="-122"/>
                <a:cs typeface="Arial" pitchFamily="34" charset="-120"/>
              </a:rPr>
              <a:t>PRACTICAL SEVERITY SCALAR</a:t>
            </a:r>
            <a:endParaRPr lang="en-US" sz="1200" dirty="0"/>
          </a:p>
        </p:txBody>
      </p:sp>
      <p:sp>
        <p:nvSpPr>
          <p:cNvPr id="27" name="Text 24"/>
          <p:cNvSpPr txBox="1"/>
          <p:nvPr/>
        </p:nvSpPr>
        <p:spPr>
          <a:xfrm>
            <a:off x="685800" y="5374333"/>
            <a:ext cx="6172200" cy="777240"/>
          </a:xfrm>
          <a:prstGeom prst="rect">
            <a:avLst/>
          </a:prstGeom>
          <a:noFill/>
          <a:ln/>
        </p:spPr>
        <p:txBody>
          <a:bodyPr wrap="square" lIns="0" tIns="0" rIns="0" bIns="0" rtlCol="0" anchor="t"/>
          <a:lstStyle/>
          <a:p>
            <a:pPr marL="0" indent="0">
              <a:buNone/>
            </a:pPr>
            <a:r>
              <a:rPr lang="en-US" sz="1250" dirty="0">
                <a:solidFill>
                  <a:srgbClr val="2B2B2B"/>
                </a:solidFill>
                <a:latin typeface="Calibri" pitchFamily="34" charset="0"/>
                <a:ea typeface="Calibri" pitchFamily="34" charset="-122"/>
                <a:cs typeface="Calibri" pitchFamily="34" charset="-120"/>
              </a:rPr>
              <a:t>Run the actual model and a regular reference; report three numbers rather than a yes/no:  </a:t>
            </a:r>
          </a:p>
          <a:p>
            <a:pPr marL="342900" indent="-342900">
              <a:buAutoNum type="arabicParenBoth"/>
            </a:pPr>
            <a:r>
              <a:rPr lang="en-US" sz="1250" dirty="0">
                <a:solidFill>
                  <a:srgbClr val="2B2B2B"/>
                </a:solidFill>
                <a:latin typeface="Calibri" pitchFamily="34" charset="0"/>
                <a:ea typeface="Calibri" pitchFamily="34" charset="-122"/>
                <a:cs typeface="Calibri" pitchFamily="34" charset="-120"/>
              </a:rPr>
              <a:t>first-mode effective mass fraction per direction (drops as torsion couples in)  </a:t>
            </a:r>
          </a:p>
          <a:p>
            <a:pPr marL="342900" indent="-342900">
              <a:buAutoNum type="arabicParenBoth"/>
            </a:pPr>
            <a:r>
              <a:rPr lang="en-US" sz="1250" dirty="0" err="1">
                <a:solidFill>
                  <a:srgbClr val="2B2B2B"/>
                </a:solidFill>
                <a:latin typeface="Calibri" pitchFamily="34" charset="0"/>
                <a:ea typeface="Calibri" pitchFamily="34" charset="-122"/>
                <a:cs typeface="Calibri" pitchFamily="34" charset="-120"/>
              </a:rPr>
              <a:t>Δmax</a:t>
            </a:r>
            <a:r>
              <a:rPr lang="en-US" sz="1250" dirty="0">
                <a:solidFill>
                  <a:srgbClr val="2B2B2B"/>
                </a:solidFill>
                <a:latin typeface="Calibri" pitchFamily="34" charset="0"/>
                <a:ea typeface="Calibri" pitchFamily="34" charset="-122"/>
                <a:cs typeface="Calibri" pitchFamily="34" charset="-120"/>
              </a:rPr>
              <a:t> / Δavg per story </a:t>
            </a:r>
          </a:p>
          <a:p>
            <a:pPr marL="342900" indent="-342900">
              <a:buAutoNum type="arabicParenBoth"/>
            </a:pPr>
            <a:r>
              <a:rPr lang="en-US" sz="1250" dirty="0">
                <a:solidFill>
                  <a:srgbClr val="2B2B2B"/>
                </a:solidFill>
                <a:latin typeface="Calibri" pitchFamily="34" charset="0"/>
                <a:ea typeface="Calibri" pitchFamily="34" charset="-122"/>
                <a:cs typeface="Calibri" pitchFamily="34" charset="-120"/>
              </a:rPr>
              <a:t>peak drift ratio, irregular / regular.  </a:t>
            </a:r>
          </a:p>
          <a:p>
            <a:endParaRPr lang="en-US" sz="1250" dirty="0">
              <a:solidFill>
                <a:srgbClr val="2B2B2B"/>
              </a:solidFill>
              <a:latin typeface="Calibri" pitchFamily="34" charset="0"/>
              <a:ea typeface="Calibri" pitchFamily="34" charset="-122"/>
              <a:cs typeface="Calibri" pitchFamily="34" charset="-120"/>
            </a:endParaRPr>
          </a:p>
          <a:p>
            <a:r>
              <a:rPr lang="en-US" sz="1250" dirty="0">
                <a:solidFill>
                  <a:srgbClr val="2B2B2B"/>
                </a:solidFill>
                <a:latin typeface="Calibri" pitchFamily="34" charset="0"/>
                <a:ea typeface="Calibri" pitchFamily="34" charset="-122"/>
                <a:cs typeface="Calibri" pitchFamily="34" charset="-120"/>
              </a:rPr>
              <a:t>Each maps onto a code category but carries magnitude.</a:t>
            </a:r>
            <a:endParaRPr lang="en-US" sz="1250" dirty="0"/>
          </a:p>
        </p:txBody>
      </p:sp>
      <p:sp>
        <p:nvSpPr>
          <p:cNvPr id="28" name="Text 25"/>
          <p:cNvSpPr txBox="1"/>
          <p:nvPr/>
        </p:nvSpPr>
        <p:spPr>
          <a:xfrm>
            <a:off x="7470435" y="6016752"/>
            <a:ext cx="4371045" cy="274320"/>
          </a:xfrm>
          <a:prstGeom prst="rect">
            <a:avLst/>
          </a:prstGeom>
          <a:noFill/>
          <a:ln/>
        </p:spPr>
        <p:txBody>
          <a:bodyPr wrap="square" lIns="0" tIns="0" rIns="0" bIns="0" rtlCol="0" anchor="ctr"/>
          <a:lstStyle/>
          <a:p>
            <a:pPr marL="0" indent="0">
              <a:buNone/>
            </a:pPr>
            <a:r>
              <a:rPr lang="en-US" sz="1200" i="1" dirty="0">
                <a:solidFill>
                  <a:srgbClr val="8A93A0"/>
                </a:solidFill>
                <a:latin typeface="Calibri" pitchFamily="34" charset="0"/>
                <a:ea typeface="Calibri" pitchFamily="34" charset="-122"/>
                <a:cs typeface="Calibri" pitchFamily="34" charset="-120"/>
              </a:rPr>
              <a:t>Sources: ASCE 7-22 §12.3.2, Table 12.3-1/12.3-2, §12.8.4.3; EN 1998-1 §4.2.3; Sadashiva, MacRae &amp; Deam, Earthquake Engng Struct. Dyn. (2009, 2012); Calvi &amp; Pinto (1996); Isaković &amp; Fischinger (2006)</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9E19C-3B39-EE23-BAB2-A4A9EB8012C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2B3BD29-1FE3-3258-86AE-A191DF7187F3}"/>
              </a:ext>
            </a:extLst>
          </p:cNvPr>
          <p:cNvSpPr txBox="1"/>
          <p:nvPr/>
        </p:nvSpPr>
        <p:spPr>
          <a:xfrm>
            <a:off x="502920" y="274320"/>
            <a:ext cx="9326880" cy="457200"/>
          </a:xfrm>
          <a:prstGeom prst="rect">
            <a:avLst/>
          </a:prstGeom>
          <a:noFill/>
          <a:ln/>
        </p:spPr>
        <p:txBody>
          <a:bodyPr wrap="square" lIns="0" tIns="0" rIns="0" bIns="0" rtlCol="0" anchor="ctr"/>
          <a:lstStyle/>
          <a:p>
            <a:pPr marL="0" indent="0">
              <a:buNone/>
            </a:pPr>
            <a:r>
              <a:rPr lang="en-US" sz="2200" b="1" dirty="0">
                <a:solidFill>
                  <a:srgbClr val="1B4F8A"/>
                </a:solidFill>
                <a:latin typeface="Arial" pitchFamily="34" charset="0"/>
                <a:ea typeface="Arial" pitchFamily="34" charset="-122"/>
                <a:cs typeface="Arial" pitchFamily="34" charset="-120"/>
              </a:rPr>
              <a:t>SEISMIC IRREGULARITY (cont)</a:t>
            </a:r>
            <a:endParaRPr lang="en-US" sz="2200" dirty="0"/>
          </a:p>
        </p:txBody>
      </p:sp>
      <p:sp>
        <p:nvSpPr>
          <p:cNvPr id="3" name="Text 1">
            <a:extLst>
              <a:ext uri="{FF2B5EF4-FFF2-40B4-BE49-F238E27FC236}">
                <a16:creationId xmlns:a16="http://schemas.microsoft.com/office/drawing/2014/main" id="{060E290E-30FC-78DA-426D-261079A7E3BA}"/>
              </a:ext>
            </a:extLst>
          </p:cNvPr>
          <p:cNvSpPr txBox="1"/>
          <p:nvPr/>
        </p:nvSpPr>
        <p:spPr>
          <a:xfrm>
            <a:off x="502920" y="712807"/>
            <a:ext cx="10515600" cy="365760"/>
          </a:xfrm>
          <a:prstGeom prst="rect">
            <a:avLst/>
          </a:prstGeom>
          <a:noFill/>
          <a:ln/>
        </p:spPr>
        <p:txBody>
          <a:bodyPr wrap="square" lIns="0" tIns="0" rIns="0" bIns="0" rtlCol="0" anchor="ctr"/>
          <a:lstStyle/>
          <a:p>
            <a:pPr marL="0" indent="0">
              <a:buNone/>
            </a:pPr>
            <a:r>
              <a:rPr lang="en-US" sz="1300" i="1" dirty="0">
                <a:solidFill>
                  <a:srgbClr val="5A6472"/>
                </a:solidFill>
                <a:latin typeface="Calibri" pitchFamily="34" charset="0"/>
                <a:ea typeface="Calibri" pitchFamily="34" charset="-122"/>
                <a:cs typeface="Calibri" pitchFamily="34" charset="-120"/>
              </a:rPr>
              <a:t>Codes use threshold ratios with step penalties; research offers continuous indices measured against a regular reference</a:t>
            </a:r>
            <a:endParaRPr lang="en-US" sz="1300" dirty="0"/>
          </a:p>
        </p:txBody>
      </p:sp>
      <p:sp>
        <p:nvSpPr>
          <p:cNvPr id="4" name="Text 2">
            <a:extLst>
              <a:ext uri="{FF2B5EF4-FFF2-40B4-BE49-F238E27FC236}">
                <a16:creationId xmlns:a16="http://schemas.microsoft.com/office/drawing/2014/main" id="{FA7C50CE-7F66-E758-A2CE-DE70A98017B5}"/>
              </a:ext>
            </a:extLst>
          </p:cNvPr>
          <p:cNvSpPr txBox="1"/>
          <p:nvPr/>
        </p:nvSpPr>
        <p:spPr>
          <a:xfrm>
            <a:off x="9829800" y="201168"/>
            <a:ext cx="1828800" cy="320040"/>
          </a:xfrm>
          <a:prstGeom prst="rect">
            <a:avLst/>
          </a:prstGeom>
          <a:noFill/>
          <a:ln/>
        </p:spPr>
        <p:txBody>
          <a:bodyPr wrap="square" lIns="0" tIns="0" rIns="0" bIns="0" rtlCol="0" anchor="ctr"/>
          <a:lstStyle/>
          <a:p>
            <a:pPr marL="0" indent="0" algn="r">
              <a:buNone/>
            </a:pPr>
            <a:r>
              <a:rPr lang="en-US" sz="1100" b="1" dirty="0">
                <a:solidFill>
                  <a:srgbClr val="1B4F8A"/>
                </a:solidFill>
                <a:latin typeface="Arial" pitchFamily="34" charset="0"/>
                <a:ea typeface="Arial" pitchFamily="34" charset="-122"/>
                <a:cs typeface="Arial" pitchFamily="34" charset="-120"/>
              </a:rPr>
              <a:t>Vibrationdata</a:t>
            </a:r>
            <a:endParaRPr lang="en-US" sz="1100" dirty="0"/>
          </a:p>
        </p:txBody>
      </p:sp>
      <p:sp>
        <p:nvSpPr>
          <p:cNvPr id="9" name="Shape 6">
            <a:extLst>
              <a:ext uri="{FF2B5EF4-FFF2-40B4-BE49-F238E27FC236}">
                <a16:creationId xmlns:a16="http://schemas.microsoft.com/office/drawing/2014/main" id="{1914E7BC-41AC-B1E3-9B65-5F696A7CDCD2}"/>
              </a:ext>
            </a:extLst>
          </p:cNvPr>
          <p:cNvSpPr/>
          <p:nvPr/>
        </p:nvSpPr>
        <p:spPr>
          <a:xfrm>
            <a:off x="822960" y="1598604"/>
            <a:ext cx="5120640" cy="1691640"/>
          </a:xfrm>
          <a:prstGeom prst="roundRect">
            <a:avLst>
              <a:gd name="adj" fmla="val 4324"/>
            </a:avLst>
          </a:prstGeom>
          <a:solidFill>
            <a:srgbClr val="FFFFFF"/>
          </a:solidFill>
          <a:ln w="12700">
            <a:solidFill>
              <a:srgbClr val="1C7293"/>
            </a:solidFill>
            <a:prstDash val="solid"/>
          </a:ln>
        </p:spPr>
        <p:txBody>
          <a:bodyPr/>
          <a:lstStyle/>
          <a:p>
            <a:endParaRPr lang="en-US"/>
          </a:p>
        </p:txBody>
      </p:sp>
      <p:sp>
        <p:nvSpPr>
          <p:cNvPr id="10" name="Text 7">
            <a:extLst>
              <a:ext uri="{FF2B5EF4-FFF2-40B4-BE49-F238E27FC236}">
                <a16:creationId xmlns:a16="http://schemas.microsoft.com/office/drawing/2014/main" id="{76B0FD10-6D49-569E-1DA9-F989A618AE4C}"/>
              </a:ext>
            </a:extLst>
          </p:cNvPr>
          <p:cNvSpPr txBox="1"/>
          <p:nvPr/>
        </p:nvSpPr>
        <p:spPr>
          <a:xfrm>
            <a:off x="1005840" y="1690044"/>
            <a:ext cx="4846320" cy="274320"/>
          </a:xfrm>
          <a:prstGeom prst="rect">
            <a:avLst/>
          </a:prstGeom>
          <a:noFill/>
          <a:ln/>
        </p:spPr>
        <p:txBody>
          <a:bodyPr wrap="square" lIns="0" tIns="0" rIns="0" bIns="0" rtlCol="0" anchor="ctr"/>
          <a:lstStyle/>
          <a:p>
            <a:pPr marL="0" indent="0">
              <a:buNone/>
            </a:pPr>
            <a:r>
              <a:rPr lang="en-US" sz="1200" b="1" dirty="0">
                <a:solidFill>
                  <a:srgbClr val="1C7293"/>
                </a:solidFill>
                <a:latin typeface="Arial" pitchFamily="34" charset="0"/>
                <a:ea typeface="Arial" pitchFamily="34" charset="-122"/>
                <a:cs typeface="Arial" pitchFamily="34" charset="-120"/>
              </a:rPr>
              <a:t>THE ONE CODE METRIC THAT IS A SCALE</a:t>
            </a:r>
            <a:endParaRPr lang="en-US" sz="1200" dirty="0"/>
          </a:p>
        </p:txBody>
      </p:sp>
      <p:sp>
        <p:nvSpPr>
          <p:cNvPr id="11" name="Shape 8">
            <a:extLst>
              <a:ext uri="{FF2B5EF4-FFF2-40B4-BE49-F238E27FC236}">
                <a16:creationId xmlns:a16="http://schemas.microsoft.com/office/drawing/2014/main" id="{0B770248-FF96-D5B0-433F-C15E321F0B94}"/>
              </a:ext>
            </a:extLst>
          </p:cNvPr>
          <p:cNvSpPr/>
          <p:nvPr/>
        </p:nvSpPr>
        <p:spPr>
          <a:xfrm>
            <a:off x="1143000" y="2421564"/>
            <a:ext cx="4480560" cy="0"/>
          </a:xfrm>
          <a:prstGeom prst="line">
            <a:avLst/>
          </a:prstGeom>
          <a:noFill/>
          <a:ln w="19050">
            <a:solidFill>
              <a:srgbClr val="5A6472"/>
            </a:solidFill>
            <a:prstDash val="solid"/>
          </a:ln>
        </p:spPr>
        <p:txBody>
          <a:bodyPr/>
          <a:lstStyle/>
          <a:p>
            <a:endParaRPr lang="en-US"/>
          </a:p>
        </p:txBody>
      </p:sp>
      <p:sp>
        <p:nvSpPr>
          <p:cNvPr id="12" name="Shape 9">
            <a:extLst>
              <a:ext uri="{FF2B5EF4-FFF2-40B4-BE49-F238E27FC236}">
                <a16:creationId xmlns:a16="http://schemas.microsoft.com/office/drawing/2014/main" id="{FD5D9033-CEA6-FBCE-4A70-E22B22C1A4ED}"/>
              </a:ext>
            </a:extLst>
          </p:cNvPr>
          <p:cNvSpPr/>
          <p:nvPr/>
        </p:nvSpPr>
        <p:spPr>
          <a:xfrm>
            <a:off x="1069848" y="2348412"/>
            <a:ext cx="146304" cy="146304"/>
          </a:xfrm>
          <a:prstGeom prst="ellipse">
            <a:avLst/>
          </a:prstGeom>
          <a:solidFill>
            <a:srgbClr val="1B4F8A"/>
          </a:solidFill>
          <a:ln w="12700">
            <a:solidFill>
              <a:srgbClr val="1B4F8A"/>
            </a:solidFill>
            <a:prstDash val="solid"/>
          </a:ln>
        </p:spPr>
        <p:txBody>
          <a:bodyPr/>
          <a:lstStyle/>
          <a:p>
            <a:endParaRPr lang="en-US"/>
          </a:p>
        </p:txBody>
      </p:sp>
      <p:sp>
        <p:nvSpPr>
          <p:cNvPr id="13" name="Text 10">
            <a:extLst>
              <a:ext uri="{FF2B5EF4-FFF2-40B4-BE49-F238E27FC236}">
                <a16:creationId xmlns:a16="http://schemas.microsoft.com/office/drawing/2014/main" id="{D67D8BBD-78F8-9AF0-C69C-0ABD6268CB15}"/>
              </a:ext>
            </a:extLst>
          </p:cNvPr>
          <p:cNvSpPr txBox="1"/>
          <p:nvPr/>
        </p:nvSpPr>
        <p:spPr>
          <a:xfrm>
            <a:off x="777240" y="2037516"/>
            <a:ext cx="731520" cy="256032"/>
          </a:xfrm>
          <a:prstGeom prst="rect">
            <a:avLst/>
          </a:prstGeom>
          <a:noFill/>
          <a:ln/>
        </p:spPr>
        <p:txBody>
          <a:bodyPr wrap="square" lIns="0" tIns="0" rIns="0" bIns="0" rtlCol="0" anchor="ctr"/>
          <a:lstStyle/>
          <a:p>
            <a:pPr marL="0" indent="0" algn="ctr">
              <a:buNone/>
            </a:pPr>
            <a:r>
              <a:rPr lang="en-US" sz="1100" b="1" dirty="0">
                <a:solidFill>
                  <a:srgbClr val="1B4F8A"/>
                </a:solidFill>
                <a:latin typeface="Calibri" pitchFamily="34" charset="0"/>
                <a:ea typeface="Calibri" pitchFamily="34" charset="-122"/>
                <a:cs typeface="Calibri" pitchFamily="34" charset="-120"/>
              </a:rPr>
              <a:t>1.0</a:t>
            </a:r>
            <a:endParaRPr lang="en-US" sz="1100" dirty="0"/>
          </a:p>
        </p:txBody>
      </p:sp>
      <p:sp>
        <p:nvSpPr>
          <p:cNvPr id="14" name="Text 11">
            <a:extLst>
              <a:ext uri="{FF2B5EF4-FFF2-40B4-BE49-F238E27FC236}">
                <a16:creationId xmlns:a16="http://schemas.microsoft.com/office/drawing/2014/main" id="{7ADFD035-4756-9CD0-5938-0E148540BC0F}"/>
              </a:ext>
            </a:extLst>
          </p:cNvPr>
          <p:cNvSpPr txBox="1"/>
          <p:nvPr/>
        </p:nvSpPr>
        <p:spPr>
          <a:xfrm>
            <a:off x="502920" y="2531292"/>
            <a:ext cx="1280160" cy="256032"/>
          </a:xfrm>
          <a:prstGeom prst="rect">
            <a:avLst/>
          </a:prstGeom>
          <a:noFill/>
          <a:ln/>
        </p:spPr>
        <p:txBody>
          <a:bodyPr wrap="square" lIns="0" tIns="0" rIns="0" bIns="0" rtlCol="0" anchor="ctr"/>
          <a:lstStyle/>
          <a:p>
            <a:pPr marL="0" indent="0" algn="ctr">
              <a:buNone/>
            </a:pPr>
            <a:r>
              <a:rPr lang="en-US" sz="1000" dirty="0">
                <a:solidFill>
                  <a:srgbClr val="1B4F8A"/>
                </a:solidFill>
                <a:latin typeface="Calibri" pitchFamily="34" charset="0"/>
                <a:ea typeface="Calibri" pitchFamily="34" charset="-122"/>
                <a:cs typeface="Calibri" pitchFamily="34" charset="-120"/>
              </a:rPr>
              <a:t>Regular</a:t>
            </a:r>
            <a:endParaRPr lang="en-US" sz="1000" dirty="0"/>
          </a:p>
        </p:txBody>
      </p:sp>
      <p:sp>
        <p:nvSpPr>
          <p:cNvPr id="15" name="Shape 12">
            <a:extLst>
              <a:ext uri="{FF2B5EF4-FFF2-40B4-BE49-F238E27FC236}">
                <a16:creationId xmlns:a16="http://schemas.microsoft.com/office/drawing/2014/main" id="{9BD3CFFE-EDDE-0177-4464-CFEAD7A02802}"/>
              </a:ext>
            </a:extLst>
          </p:cNvPr>
          <p:cNvSpPr/>
          <p:nvPr/>
        </p:nvSpPr>
        <p:spPr>
          <a:xfrm>
            <a:off x="2862072" y="2348412"/>
            <a:ext cx="146304" cy="146304"/>
          </a:xfrm>
          <a:prstGeom prst="ellipse">
            <a:avLst/>
          </a:prstGeom>
          <a:solidFill>
            <a:srgbClr val="B8761A"/>
          </a:solidFill>
          <a:ln w="12700">
            <a:solidFill>
              <a:srgbClr val="B8761A"/>
            </a:solidFill>
            <a:prstDash val="solid"/>
          </a:ln>
        </p:spPr>
        <p:txBody>
          <a:bodyPr/>
          <a:lstStyle/>
          <a:p>
            <a:endParaRPr lang="en-US"/>
          </a:p>
        </p:txBody>
      </p:sp>
      <p:sp>
        <p:nvSpPr>
          <p:cNvPr id="16" name="Text 13">
            <a:extLst>
              <a:ext uri="{FF2B5EF4-FFF2-40B4-BE49-F238E27FC236}">
                <a16:creationId xmlns:a16="http://schemas.microsoft.com/office/drawing/2014/main" id="{F5F7A922-6A9E-9918-70BB-1A58F02CDC71}"/>
              </a:ext>
            </a:extLst>
          </p:cNvPr>
          <p:cNvSpPr txBox="1"/>
          <p:nvPr/>
        </p:nvSpPr>
        <p:spPr>
          <a:xfrm>
            <a:off x="2569464" y="2037516"/>
            <a:ext cx="731520" cy="256032"/>
          </a:xfrm>
          <a:prstGeom prst="rect">
            <a:avLst/>
          </a:prstGeom>
          <a:noFill/>
          <a:ln/>
        </p:spPr>
        <p:txBody>
          <a:bodyPr wrap="square" lIns="0" tIns="0" rIns="0" bIns="0" rtlCol="0" anchor="ctr"/>
          <a:lstStyle/>
          <a:p>
            <a:pPr marL="0" indent="0" algn="ctr">
              <a:buNone/>
            </a:pPr>
            <a:r>
              <a:rPr lang="en-US" sz="1100" b="1" dirty="0">
                <a:solidFill>
                  <a:srgbClr val="B8761A"/>
                </a:solidFill>
                <a:latin typeface="Calibri" pitchFamily="34" charset="0"/>
                <a:ea typeface="Calibri" pitchFamily="34" charset="-122"/>
                <a:cs typeface="Calibri" pitchFamily="34" charset="-120"/>
              </a:rPr>
              <a:t>1.2</a:t>
            </a:r>
            <a:endParaRPr lang="en-US" sz="1100" dirty="0"/>
          </a:p>
        </p:txBody>
      </p:sp>
      <p:sp>
        <p:nvSpPr>
          <p:cNvPr id="17" name="Text 14">
            <a:extLst>
              <a:ext uri="{FF2B5EF4-FFF2-40B4-BE49-F238E27FC236}">
                <a16:creationId xmlns:a16="http://schemas.microsoft.com/office/drawing/2014/main" id="{8A5B3CFD-96E1-B2E4-5D42-3E8B46A08B88}"/>
              </a:ext>
            </a:extLst>
          </p:cNvPr>
          <p:cNvSpPr txBox="1"/>
          <p:nvPr/>
        </p:nvSpPr>
        <p:spPr>
          <a:xfrm>
            <a:off x="2295144" y="2531292"/>
            <a:ext cx="1280160" cy="256032"/>
          </a:xfrm>
          <a:prstGeom prst="rect">
            <a:avLst/>
          </a:prstGeom>
          <a:noFill/>
          <a:ln/>
        </p:spPr>
        <p:txBody>
          <a:bodyPr wrap="square" lIns="0" tIns="0" rIns="0" bIns="0" rtlCol="0" anchor="ctr"/>
          <a:lstStyle/>
          <a:p>
            <a:pPr marL="0" indent="0" algn="ctr">
              <a:buNone/>
            </a:pPr>
            <a:r>
              <a:rPr lang="en-US" sz="1000" dirty="0">
                <a:solidFill>
                  <a:srgbClr val="B8761A"/>
                </a:solidFill>
                <a:latin typeface="Calibri" pitchFamily="34" charset="0"/>
                <a:ea typeface="Calibri" pitchFamily="34" charset="-122"/>
                <a:cs typeface="Calibri" pitchFamily="34" charset="-120"/>
              </a:rPr>
              <a:t>Type 1a</a:t>
            </a:r>
            <a:endParaRPr lang="en-US" sz="1000" dirty="0"/>
          </a:p>
        </p:txBody>
      </p:sp>
      <p:sp>
        <p:nvSpPr>
          <p:cNvPr id="18" name="Shape 15">
            <a:extLst>
              <a:ext uri="{FF2B5EF4-FFF2-40B4-BE49-F238E27FC236}">
                <a16:creationId xmlns:a16="http://schemas.microsoft.com/office/drawing/2014/main" id="{99903F4D-A35E-429B-6DC5-D6EA768C3B2B}"/>
              </a:ext>
            </a:extLst>
          </p:cNvPr>
          <p:cNvSpPr/>
          <p:nvPr/>
        </p:nvSpPr>
        <p:spPr>
          <a:xfrm>
            <a:off x="4654296" y="2348412"/>
            <a:ext cx="146304" cy="146304"/>
          </a:xfrm>
          <a:prstGeom prst="ellipse">
            <a:avLst/>
          </a:prstGeom>
          <a:solidFill>
            <a:srgbClr val="A62B1F"/>
          </a:solidFill>
          <a:ln w="12700">
            <a:solidFill>
              <a:srgbClr val="A62B1F"/>
            </a:solidFill>
            <a:prstDash val="solid"/>
          </a:ln>
        </p:spPr>
        <p:txBody>
          <a:bodyPr/>
          <a:lstStyle/>
          <a:p>
            <a:endParaRPr lang="en-US"/>
          </a:p>
        </p:txBody>
      </p:sp>
      <p:sp>
        <p:nvSpPr>
          <p:cNvPr id="19" name="Text 16">
            <a:extLst>
              <a:ext uri="{FF2B5EF4-FFF2-40B4-BE49-F238E27FC236}">
                <a16:creationId xmlns:a16="http://schemas.microsoft.com/office/drawing/2014/main" id="{0B56EA0E-515E-2694-4CD2-72A047A6EEB3}"/>
              </a:ext>
            </a:extLst>
          </p:cNvPr>
          <p:cNvSpPr txBox="1"/>
          <p:nvPr/>
        </p:nvSpPr>
        <p:spPr>
          <a:xfrm>
            <a:off x="4361688" y="2037516"/>
            <a:ext cx="731520" cy="256032"/>
          </a:xfrm>
          <a:prstGeom prst="rect">
            <a:avLst/>
          </a:prstGeom>
          <a:noFill/>
          <a:ln/>
        </p:spPr>
        <p:txBody>
          <a:bodyPr wrap="square" lIns="0" tIns="0" rIns="0" bIns="0" rtlCol="0" anchor="ctr"/>
          <a:lstStyle/>
          <a:p>
            <a:pPr marL="0" indent="0" algn="ctr">
              <a:buNone/>
            </a:pPr>
            <a:r>
              <a:rPr lang="en-US" sz="1100" b="1" dirty="0">
                <a:solidFill>
                  <a:srgbClr val="A62B1F"/>
                </a:solidFill>
                <a:latin typeface="Calibri" pitchFamily="34" charset="0"/>
                <a:ea typeface="Calibri" pitchFamily="34" charset="-122"/>
                <a:cs typeface="Calibri" pitchFamily="34" charset="-120"/>
              </a:rPr>
              <a:t>1.4</a:t>
            </a:r>
            <a:endParaRPr lang="en-US" sz="1100" dirty="0"/>
          </a:p>
        </p:txBody>
      </p:sp>
      <p:sp>
        <p:nvSpPr>
          <p:cNvPr id="20" name="Text 17">
            <a:extLst>
              <a:ext uri="{FF2B5EF4-FFF2-40B4-BE49-F238E27FC236}">
                <a16:creationId xmlns:a16="http://schemas.microsoft.com/office/drawing/2014/main" id="{68407949-0B66-F761-E7B4-7A05A5D44F4E}"/>
              </a:ext>
            </a:extLst>
          </p:cNvPr>
          <p:cNvSpPr txBox="1"/>
          <p:nvPr/>
        </p:nvSpPr>
        <p:spPr>
          <a:xfrm>
            <a:off x="4087368" y="2531292"/>
            <a:ext cx="1280160" cy="256032"/>
          </a:xfrm>
          <a:prstGeom prst="rect">
            <a:avLst/>
          </a:prstGeom>
          <a:noFill/>
          <a:ln/>
        </p:spPr>
        <p:txBody>
          <a:bodyPr wrap="square" lIns="0" tIns="0" rIns="0" bIns="0" rtlCol="0" anchor="ctr"/>
          <a:lstStyle/>
          <a:p>
            <a:pPr marL="0" indent="0" algn="ctr">
              <a:buNone/>
            </a:pPr>
            <a:r>
              <a:rPr lang="en-US" sz="1000" dirty="0">
                <a:solidFill>
                  <a:srgbClr val="A62B1F"/>
                </a:solidFill>
                <a:latin typeface="Calibri" pitchFamily="34" charset="0"/>
                <a:ea typeface="Calibri" pitchFamily="34" charset="-122"/>
                <a:cs typeface="Calibri" pitchFamily="34" charset="-120"/>
              </a:rPr>
              <a:t>Type 1b extreme</a:t>
            </a:r>
            <a:endParaRPr lang="en-US" sz="1000" dirty="0"/>
          </a:p>
        </p:txBody>
      </p:sp>
      <p:sp>
        <p:nvSpPr>
          <p:cNvPr id="21" name="Text 18">
            <a:extLst>
              <a:ext uri="{FF2B5EF4-FFF2-40B4-BE49-F238E27FC236}">
                <a16:creationId xmlns:a16="http://schemas.microsoft.com/office/drawing/2014/main" id="{205DDAB8-EB74-D729-FDEB-5191E58212D6}"/>
              </a:ext>
            </a:extLst>
          </p:cNvPr>
          <p:cNvSpPr txBox="1"/>
          <p:nvPr/>
        </p:nvSpPr>
        <p:spPr>
          <a:xfrm>
            <a:off x="1005840" y="2878764"/>
            <a:ext cx="4846320" cy="320040"/>
          </a:xfrm>
          <a:prstGeom prst="rect">
            <a:avLst/>
          </a:prstGeom>
          <a:noFill/>
          <a:ln/>
        </p:spPr>
        <p:txBody>
          <a:bodyPr wrap="square" lIns="0" tIns="0" rIns="0" bIns="0" rtlCol="0" anchor="ctr"/>
          <a:lstStyle/>
          <a:p>
            <a:pPr marL="0" indent="0">
              <a:buNone/>
            </a:pPr>
            <a:r>
              <a:rPr lang="en-US" sz="1100" i="1" dirty="0">
                <a:solidFill>
                  <a:srgbClr val="2B2B2B"/>
                </a:solidFill>
                <a:latin typeface="Calibri" pitchFamily="34" charset="0"/>
                <a:ea typeface="Calibri" pitchFamily="34" charset="-122"/>
                <a:cs typeface="Calibri" pitchFamily="34" charset="-120"/>
              </a:rPr>
              <a:t>Δmax / Δavg  →  amplification  Ax = (δmax / 1.2 δavg)²  ≤ 3.0  (continuous penalty)</a:t>
            </a:r>
            <a:endParaRPr lang="en-US" sz="1100" dirty="0"/>
          </a:p>
        </p:txBody>
      </p:sp>
      <p:sp>
        <p:nvSpPr>
          <p:cNvPr id="22" name="Shape 19">
            <a:extLst>
              <a:ext uri="{FF2B5EF4-FFF2-40B4-BE49-F238E27FC236}">
                <a16:creationId xmlns:a16="http://schemas.microsoft.com/office/drawing/2014/main" id="{7287ACF4-6CA5-CB6F-EAC8-8D08DA446244}"/>
              </a:ext>
            </a:extLst>
          </p:cNvPr>
          <p:cNvSpPr/>
          <p:nvPr/>
        </p:nvSpPr>
        <p:spPr>
          <a:xfrm>
            <a:off x="822960" y="3473124"/>
            <a:ext cx="5151120" cy="1874520"/>
          </a:xfrm>
          <a:prstGeom prst="roundRect">
            <a:avLst>
              <a:gd name="adj" fmla="val 5333"/>
            </a:avLst>
          </a:prstGeom>
          <a:solidFill>
            <a:srgbClr val="FFFFFF"/>
          </a:solidFill>
          <a:ln w="12700">
            <a:solidFill>
              <a:srgbClr val="B8761A"/>
            </a:solidFill>
            <a:prstDash val="solid"/>
          </a:ln>
        </p:spPr>
        <p:txBody>
          <a:bodyPr/>
          <a:lstStyle/>
          <a:p>
            <a:endParaRPr lang="en-US"/>
          </a:p>
        </p:txBody>
      </p:sp>
      <p:sp>
        <p:nvSpPr>
          <p:cNvPr id="23" name="Text 20">
            <a:extLst>
              <a:ext uri="{FF2B5EF4-FFF2-40B4-BE49-F238E27FC236}">
                <a16:creationId xmlns:a16="http://schemas.microsoft.com/office/drawing/2014/main" id="{BA7967FF-0312-98AB-7E02-49E735C839BC}"/>
              </a:ext>
            </a:extLst>
          </p:cNvPr>
          <p:cNvSpPr txBox="1"/>
          <p:nvPr/>
        </p:nvSpPr>
        <p:spPr>
          <a:xfrm>
            <a:off x="1005840" y="3546276"/>
            <a:ext cx="4846320" cy="274320"/>
          </a:xfrm>
          <a:prstGeom prst="rect">
            <a:avLst/>
          </a:prstGeom>
          <a:noFill/>
          <a:ln/>
        </p:spPr>
        <p:txBody>
          <a:bodyPr wrap="square" lIns="0" tIns="0" rIns="0" bIns="0" rtlCol="0" anchor="ctr"/>
          <a:lstStyle/>
          <a:p>
            <a:pPr marL="0" indent="0">
              <a:buNone/>
            </a:pPr>
            <a:r>
              <a:rPr lang="en-US" sz="1200" b="1" dirty="0">
                <a:solidFill>
                  <a:srgbClr val="B8761A"/>
                </a:solidFill>
                <a:latin typeface="Arial" pitchFamily="34" charset="0"/>
                <a:ea typeface="Arial" pitchFamily="34" charset="-122"/>
                <a:cs typeface="Arial" pitchFamily="34" charset="-120"/>
              </a:rPr>
              <a:t>CONTINUOUS INDICES (RESEARCH)</a:t>
            </a:r>
            <a:endParaRPr lang="en-US" sz="1200" dirty="0"/>
          </a:p>
        </p:txBody>
      </p:sp>
      <p:sp>
        <p:nvSpPr>
          <p:cNvPr id="24" name="Text 21">
            <a:extLst>
              <a:ext uri="{FF2B5EF4-FFF2-40B4-BE49-F238E27FC236}">
                <a16:creationId xmlns:a16="http://schemas.microsoft.com/office/drawing/2014/main" id="{2D35E3E6-FBDD-4361-F050-2AE3F9A2AC8F}"/>
              </a:ext>
            </a:extLst>
          </p:cNvPr>
          <p:cNvSpPr txBox="1"/>
          <p:nvPr/>
        </p:nvSpPr>
        <p:spPr>
          <a:xfrm>
            <a:off x="1005840" y="3838884"/>
            <a:ext cx="4846320" cy="960120"/>
          </a:xfrm>
          <a:prstGeom prst="rect">
            <a:avLst/>
          </a:prstGeom>
          <a:noFill/>
          <a:ln/>
        </p:spPr>
        <p:txBody>
          <a:bodyPr wrap="square" lIns="0" tIns="0" rIns="0" bIns="0" rtlCol="0" anchor="t"/>
          <a:lstStyle/>
          <a:p>
            <a:pPr marL="342900" indent="-342900">
              <a:spcAft>
                <a:spcPts val="300"/>
              </a:spcAft>
              <a:buSzPct val="100000"/>
              <a:buChar char="•"/>
            </a:pPr>
            <a:r>
              <a:rPr lang="en-US" sz="1250" dirty="0">
                <a:solidFill>
                  <a:srgbClr val="2B2B2B"/>
                </a:solidFill>
                <a:latin typeface="Calibri" pitchFamily="34" charset="0"/>
                <a:ea typeface="Calibri" pitchFamily="34" charset="-122"/>
                <a:cs typeface="Calibri" pitchFamily="34" charset="-120"/>
              </a:rPr>
              <a:t>Drift ratio: peak interstory drift, irregular / equivalent regular (Sadashiva, MacRae &amp; Deam)</a:t>
            </a:r>
            <a:endParaRPr lang="en-US" sz="1250" dirty="0"/>
          </a:p>
          <a:p>
            <a:pPr marL="342900" indent="-342900">
              <a:spcAft>
                <a:spcPts val="300"/>
              </a:spcAft>
              <a:buSzPct val="100000"/>
              <a:buChar char="•"/>
            </a:pPr>
            <a:r>
              <a:rPr lang="en-US" sz="1250" dirty="0">
                <a:solidFill>
                  <a:srgbClr val="2B2B2B"/>
                </a:solidFill>
                <a:latin typeface="Calibri" pitchFamily="34" charset="0"/>
                <a:ea typeface="Calibri" pitchFamily="34" charset="-122"/>
                <a:cs typeface="Calibri" pitchFamily="34" charset="-120"/>
              </a:rPr>
              <a:t>Torsional coupling: Ω = ω(torsion) / ω(lateral)  (worst near 1.0);  eccentricity e / r</a:t>
            </a:r>
            <a:endParaRPr lang="en-US" sz="1250" dirty="0"/>
          </a:p>
          <a:p>
            <a:pPr marL="342900" indent="-342900">
              <a:spcAft>
                <a:spcPts val="300"/>
              </a:spcAft>
              <a:buSzPct val="100000"/>
              <a:buChar char="•"/>
            </a:pPr>
            <a:r>
              <a:rPr lang="en-US" sz="1250" dirty="0">
                <a:solidFill>
                  <a:srgbClr val="2B2B2B"/>
                </a:solidFill>
                <a:latin typeface="Calibri" pitchFamily="34" charset="0"/>
                <a:ea typeface="Calibri" pitchFamily="34" charset="-122"/>
                <a:cs typeface="Calibri" pitchFamily="34" charset="-120"/>
              </a:rPr>
              <a:t>Modal regularity index: deformed-shape mismatch vs regular reference (Calvi–Pinto; Isaković–Fischinger, bridges)</a:t>
            </a:r>
            <a:endParaRPr lang="en-US" sz="1250" dirty="0"/>
          </a:p>
        </p:txBody>
      </p:sp>
      <p:sp>
        <p:nvSpPr>
          <p:cNvPr id="28" name="Text 25">
            <a:extLst>
              <a:ext uri="{FF2B5EF4-FFF2-40B4-BE49-F238E27FC236}">
                <a16:creationId xmlns:a16="http://schemas.microsoft.com/office/drawing/2014/main" id="{4A13E858-ABD3-2FDB-595A-394A3EF5C19B}"/>
              </a:ext>
            </a:extLst>
          </p:cNvPr>
          <p:cNvSpPr txBox="1"/>
          <p:nvPr/>
        </p:nvSpPr>
        <p:spPr>
          <a:xfrm>
            <a:off x="594360" y="6561776"/>
            <a:ext cx="11155680" cy="274320"/>
          </a:xfrm>
          <a:prstGeom prst="rect">
            <a:avLst/>
          </a:prstGeom>
          <a:noFill/>
          <a:ln/>
        </p:spPr>
        <p:txBody>
          <a:bodyPr wrap="square" lIns="0" tIns="0" rIns="0" bIns="0" rtlCol="0" anchor="ctr"/>
          <a:lstStyle/>
          <a:p>
            <a:pPr marL="0" indent="0">
              <a:buNone/>
            </a:pPr>
            <a:r>
              <a:rPr lang="en-US" sz="950" i="1" dirty="0">
                <a:solidFill>
                  <a:srgbClr val="8A93A0"/>
                </a:solidFill>
                <a:latin typeface="Calibri" pitchFamily="34" charset="0"/>
                <a:ea typeface="Calibri" pitchFamily="34" charset="-122"/>
                <a:cs typeface="Calibri" pitchFamily="34" charset="-120"/>
              </a:rPr>
              <a:t>Sources: ASCE 7-22 §12.3.2, Table 12.3-1/12.3-2, §12.8.4.3; EN 1998-1 §4.2.3; Sadashiva, MacRae &amp; Deam, Earthquake Engng Struct. Dyn. (2009, 2012); Calvi &amp; Pinto (1996); Isaković &amp; Fischinger (2006)</a:t>
            </a:r>
            <a:endParaRPr lang="en-US" sz="950" dirty="0"/>
          </a:p>
        </p:txBody>
      </p:sp>
      <p:sp>
        <p:nvSpPr>
          <p:cNvPr id="30" name="TextBox 29">
            <a:extLst>
              <a:ext uri="{FF2B5EF4-FFF2-40B4-BE49-F238E27FC236}">
                <a16:creationId xmlns:a16="http://schemas.microsoft.com/office/drawing/2014/main" id="{7710A800-3F57-956A-3047-C8D41C2B8450}"/>
              </a:ext>
            </a:extLst>
          </p:cNvPr>
          <p:cNvSpPr txBox="1"/>
          <p:nvPr/>
        </p:nvSpPr>
        <p:spPr>
          <a:xfrm>
            <a:off x="6455664" y="1894972"/>
            <a:ext cx="2928736" cy="761747"/>
          </a:xfrm>
          <a:prstGeom prst="rect">
            <a:avLst/>
          </a:prstGeom>
          <a:noFill/>
        </p:spPr>
        <p:txBody>
          <a:bodyPr wrap="square">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Ax​ is the torsional amplification factor applied at a given story level x</a:t>
            </a:r>
          </a:p>
        </p:txBody>
      </p:sp>
    </p:spTree>
    <p:extLst>
      <p:ext uri="{BB962C8B-B14F-4D97-AF65-F5344CB8AC3E}">
        <p14:creationId xmlns:p14="http://schemas.microsoft.com/office/powerpoint/2010/main" val="1889422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0241280" y="201168"/>
            <a:ext cx="1645920" cy="320040"/>
          </a:xfrm>
          <a:prstGeom prst="rect">
            <a:avLst/>
          </a:prstGeom>
          <a:noFill/>
          <a:ln/>
        </p:spPr>
        <p:txBody>
          <a:bodyPr wrap="square" lIns="0" tIns="0" rIns="0" bIns="0" rtlCol="0" anchor="ctr"/>
          <a:lstStyle/>
          <a:p>
            <a:pPr marL="0" indent="0" algn="r">
              <a:buNone/>
            </a:pPr>
            <a:r>
              <a:rPr lang="en-US" sz="1200" b="1" dirty="0">
                <a:solidFill>
                  <a:srgbClr val="1B4F8A"/>
                </a:solidFill>
                <a:latin typeface="Arial" pitchFamily="34" charset="0"/>
                <a:ea typeface="Arial" pitchFamily="34" charset="-122"/>
                <a:cs typeface="Arial" pitchFamily="34" charset="-120"/>
              </a:rPr>
              <a:t>Vibrationdata</a:t>
            </a:r>
            <a:endParaRPr lang="en-US" sz="1200" dirty="0"/>
          </a:p>
        </p:txBody>
      </p:sp>
      <p:sp>
        <p:nvSpPr>
          <p:cNvPr id="3" name="Text 1"/>
          <p:cNvSpPr txBox="1"/>
          <p:nvPr/>
        </p:nvSpPr>
        <p:spPr>
          <a:xfrm>
            <a:off x="502920" y="274320"/>
            <a:ext cx="9601200" cy="548640"/>
          </a:xfrm>
          <a:prstGeom prst="rect">
            <a:avLst/>
          </a:prstGeom>
          <a:noFill/>
          <a:ln/>
        </p:spPr>
        <p:txBody>
          <a:bodyPr wrap="square" lIns="0" tIns="0" rIns="0" bIns="0" rtlCol="0" anchor="ctr"/>
          <a:lstStyle/>
          <a:p>
            <a:pPr marL="0" indent="0">
              <a:buNone/>
            </a:pPr>
            <a:r>
              <a:rPr lang="en-US" sz="3000" b="1" dirty="0">
                <a:solidFill>
                  <a:srgbClr val="1B4F8A"/>
                </a:solidFill>
                <a:latin typeface="Arial" pitchFamily="34" charset="0"/>
                <a:ea typeface="Arial" pitchFamily="34" charset="-122"/>
                <a:cs typeface="Arial" pitchFamily="34" charset="-120"/>
              </a:rPr>
              <a:t>WHERE DO TYPES 1, 1a, 1b COME FROM?</a:t>
            </a:r>
            <a:endParaRPr lang="en-US" sz="3000" dirty="0"/>
          </a:p>
        </p:txBody>
      </p:sp>
      <p:sp>
        <p:nvSpPr>
          <p:cNvPr id="4" name="Text 2"/>
          <p:cNvSpPr txBox="1"/>
          <p:nvPr/>
        </p:nvSpPr>
        <p:spPr>
          <a:xfrm>
            <a:off x="502920" y="822960"/>
            <a:ext cx="11155680" cy="365760"/>
          </a:xfrm>
          <a:prstGeom prst="rect">
            <a:avLst/>
          </a:prstGeom>
          <a:noFill/>
          <a:ln/>
        </p:spPr>
        <p:txBody>
          <a:bodyPr wrap="square" lIns="0" tIns="0" rIns="0" bIns="0" rtlCol="0" anchor="ctr"/>
          <a:lstStyle/>
          <a:p>
            <a:pPr marL="0" indent="0">
              <a:buNone/>
            </a:pPr>
            <a:r>
              <a:rPr lang="en-US" sz="1500" i="1" dirty="0">
                <a:solidFill>
                  <a:srgbClr val="5A5A5A"/>
                </a:solidFill>
                <a:latin typeface="Calibri" pitchFamily="34" charset="0"/>
                <a:ea typeface="Calibri" pitchFamily="34" charset="-122"/>
                <a:cs typeface="Calibri" pitchFamily="34" charset="-120"/>
              </a:rPr>
              <a:t>They are row labels in ASCE 7-22 Table 12.3-1, Horizontal Structural Irregularities; only Type 1 is graded into an a/b pair</a:t>
            </a:r>
            <a:endParaRPr lang="en-US" sz="1500" dirty="0"/>
          </a:p>
        </p:txBody>
      </p:sp>
      <p:sp>
        <p:nvSpPr>
          <p:cNvPr id="5" name="Shape 3"/>
          <p:cNvSpPr/>
          <p:nvPr/>
        </p:nvSpPr>
        <p:spPr>
          <a:xfrm>
            <a:off x="502920" y="1417320"/>
            <a:ext cx="5669280" cy="4114800"/>
          </a:xfrm>
          <a:prstGeom prst="roundRect">
            <a:avLst>
              <a:gd name="adj" fmla="val 1778"/>
            </a:avLst>
          </a:prstGeom>
          <a:solidFill>
            <a:srgbClr val="FFFFFF"/>
          </a:solidFill>
          <a:ln w="15875">
            <a:solidFill>
              <a:srgbClr val="1F6E8C"/>
            </a:solidFill>
            <a:prstDash val="solid"/>
          </a:ln>
        </p:spPr>
        <p:txBody>
          <a:bodyPr/>
          <a:lstStyle/>
          <a:p>
            <a:endParaRPr lang="en-US"/>
          </a:p>
        </p:txBody>
      </p:sp>
      <p:sp>
        <p:nvSpPr>
          <p:cNvPr id="6" name="Text 4"/>
          <p:cNvSpPr txBox="1"/>
          <p:nvPr/>
        </p:nvSpPr>
        <p:spPr>
          <a:xfrm>
            <a:off x="685800" y="1554480"/>
            <a:ext cx="5303520" cy="320040"/>
          </a:xfrm>
          <a:prstGeom prst="rect">
            <a:avLst/>
          </a:prstGeom>
          <a:noFill/>
          <a:ln/>
        </p:spPr>
        <p:txBody>
          <a:bodyPr wrap="square" lIns="0" tIns="0" rIns="0" bIns="0" rtlCol="0" anchor="ctr"/>
          <a:lstStyle/>
          <a:p>
            <a:pPr marL="0" indent="0">
              <a:buNone/>
            </a:pPr>
            <a:r>
              <a:rPr lang="en-US" sz="1400" b="1" dirty="0">
                <a:solidFill>
                  <a:srgbClr val="1F6E8C"/>
                </a:solidFill>
                <a:latin typeface="Arial" pitchFamily="34" charset="0"/>
                <a:ea typeface="Arial" pitchFamily="34" charset="-122"/>
                <a:cs typeface="Arial" pitchFamily="34" charset="-120"/>
              </a:rPr>
              <a:t>ASCE 7-22 TABLE 12.3-1  —  HORIZONTAL IRREGULARITIES</a:t>
            </a:r>
            <a:endParaRPr lang="en-US" sz="1400" dirty="0"/>
          </a:p>
        </p:txBody>
      </p:sp>
      <p:sp>
        <p:nvSpPr>
          <p:cNvPr id="7" name="Shape 5"/>
          <p:cNvSpPr/>
          <p:nvPr/>
        </p:nvSpPr>
        <p:spPr>
          <a:xfrm>
            <a:off x="640080" y="1975104"/>
            <a:ext cx="5394960" cy="548640"/>
          </a:xfrm>
          <a:prstGeom prst="rect">
            <a:avLst/>
          </a:prstGeom>
          <a:solidFill>
            <a:srgbClr val="F3F6FA"/>
          </a:solidFill>
          <a:ln w="12700">
            <a:solidFill>
              <a:srgbClr val="F3F6FA"/>
            </a:solidFill>
            <a:prstDash val="solid"/>
          </a:ln>
        </p:spPr>
        <p:txBody>
          <a:bodyPr/>
          <a:lstStyle/>
          <a:p>
            <a:endParaRPr lang="en-US"/>
          </a:p>
        </p:txBody>
      </p:sp>
      <p:sp>
        <p:nvSpPr>
          <p:cNvPr id="8" name="Shape 6"/>
          <p:cNvSpPr/>
          <p:nvPr/>
        </p:nvSpPr>
        <p:spPr>
          <a:xfrm>
            <a:off x="777240" y="2093976"/>
            <a:ext cx="365760" cy="365760"/>
          </a:xfrm>
          <a:prstGeom prst="ellipse">
            <a:avLst/>
          </a:prstGeom>
          <a:solidFill>
            <a:srgbClr val="B8860B"/>
          </a:solidFill>
          <a:ln w="12700">
            <a:solidFill>
              <a:srgbClr val="B8860B"/>
            </a:solidFill>
            <a:prstDash val="solid"/>
          </a:ln>
        </p:spPr>
        <p:txBody>
          <a:bodyPr/>
          <a:lstStyle/>
          <a:p>
            <a:endParaRPr lang="en-US"/>
          </a:p>
        </p:txBody>
      </p:sp>
      <p:sp>
        <p:nvSpPr>
          <p:cNvPr id="9" name="Text 7"/>
          <p:cNvSpPr txBox="1"/>
          <p:nvPr/>
        </p:nvSpPr>
        <p:spPr>
          <a:xfrm>
            <a:off x="777240" y="2093976"/>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1a</a:t>
            </a:r>
            <a:endParaRPr lang="en-US" sz="1100" dirty="0"/>
          </a:p>
        </p:txBody>
      </p:sp>
      <p:sp>
        <p:nvSpPr>
          <p:cNvPr id="10" name="Text 8"/>
          <p:cNvSpPr txBox="1"/>
          <p:nvPr/>
        </p:nvSpPr>
        <p:spPr>
          <a:xfrm>
            <a:off x="1325880" y="2011680"/>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Torsional</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Δmax / Δavg &gt; 1.2</a:t>
            </a:r>
            <a:endParaRPr lang="en-US" sz="1300" dirty="0"/>
          </a:p>
        </p:txBody>
      </p:sp>
      <p:sp>
        <p:nvSpPr>
          <p:cNvPr id="11" name="Shape 9"/>
          <p:cNvSpPr/>
          <p:nvPr/>
        </p:nvSpPr>
        <p:spPr>
          <a:xfrm>
            <a:off x="640080" y="2542032"/>
            <a:ext cx="5394960" cy="548640"/>
          </a:xfrm>
          <a:prstGeom prst="rect">
            <a:avLst/>
          </a:prstGeom>
          <a:solidFill>
            <a:srgbClr val="F3F6FA"/>
          </a:solidFill>
          <a:ln w="12700">
            <a:solidFill>
              <a:srgbClr val="F3F6FA"/>
            </a:solidFill>
            <a:prstDash val="solid"/>
          </a:ln>
        </p:spPr>
        <p:txBody>
          <a:bodyPr/>
          <a:lstStyle/>
          <a:p>
            <a:endParaRPr lang="en-US"/>
          </a:p>
        </p:txBody>
      </p:sp>
      <p:sp>
        <p:nvSpPr>
          <p:cNvPr id="12" name="Shape 10"/>
          <p:cNvSpPr/>
          <p:nvPr/>
        </p:nvSpPr>
        <p:spPr>
          <a:xfrm>
            <a:off x="777240" y="2660904"/>
            <a:ext cx="365760" cy="365760"/>
          </a:xfrm>
          <a:prstGeom prst="ellipse">
            <a:avLst/>
          </a:prstGeom>
          <a:solidFill>
            <a:srgbClr val="B22222"/>
          </a:solidFill>
          <a:ln w="12700">
            <a:solidFill>
              <a:srgbClr val="B22222"/>
            </a:solidFill>
            <a:prstDash val="solid"/>
          </a:ln>
        </p:spPr>
        <p:txBody>
          <a:bodyPr/>
          <a:lstStyle/>
          <a:p>
            <a:endParaRPr lang="en-US"/>
          </a:p>
        </p:txBody>
      </p:sp>
      <p:sp>
        <p:nvSpPr>
          <p:cNvPr id="13" name="Text 11"/>
          <p:cNvSpPr txBox="1"/>
          <p:nvPr/>
        </p:nvSpPr>
        <p:spPr>
          <a:xfrm>
            <a:off x="777240" y="2660904"/>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1b</a:t>
            </a:r>
            <a:endParaRPr lang="en-US" sz="1100" dirty="0"/>
          </a:p>
        </p:txBody>
      </p:sp>
      <p:sp>
        <p:nvSpPr>
          <p:cNvPr id="14" name="Text 12"/>
          <p:cNvSpPr txBox="1"/>
          <p:nvPr/>
        </p:nvSpPr>
        <p:spPr>
          <a:xfrm>
            <a:off x="1325880" y="2578608"/>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Extreme torsional</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Δmax / Δavg &gt; 1.4</a:t>
            </a:r>
            <a:endParaRPr lang="en-US" sz="1300" dirty="0"/>
          </a:p>
        </p:txBody>
      </p:sp>
      <p:sp>
        <p:nvSpPr>
          <p:cNvPr id="15" name="Shape 13"/>
          <p:cNvSpPr/>
          <p:nvPr/>
        </p:nvSpPr>
        <p:spPr>
          <a:xfrm>
            <a:off x="777240" y="3227832"/>
            <a:ext cx="365760" cy="365760"/>
          </a:xfrm>
          <a:prstGeom prst="ellipse">
            <a:avLst/>
          </a:prstGeom>
          <a:solidFill>
            <a:srgbClr val="1B4F8A"/>
          </a:solidFill>
          <a:ln w="12700">
            <a:solidFill>
              <a:srgbClr val="1B4F8A"/>
            </a:solidFill>
            <a:prstDash val="solid"/>
          </a:ln>
        </p:spPr>
        <p:txBody>
          <a:bodyPr/>
          <a:lstStyle/>
          <a:p>
            <a:endParaRPr lang="en-US"/>
          </a:p>
        </p:txBody>
      </p:sp>
      <p:sp>
        <p:nvSpPr>
          <p:cNvPr id="16" name="Text 14"/>
          <p:cNvSpPr txBox="1"/>
          <p:nvPr/>
        </p:nvSpPr>
        <p:spPr>
          <a:xfrm>
            <a:off x="777240" y="3227832"/>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17" name="Text 15"/>
          <p:cNvSpPr txBox="1"/>
          <p:nvPr/>
        </p:nvSpPr>
        <p:spPr>
          <a:xfrm>
            <a:off x="1325880" y="3145536"/>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Reentrant corner</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projection &gt; 15% of plan dimension</a:t>
            </a:r>
            <a:endParaRPr lang="en-US" sz="1300" dirty="0"/>
          </a:p>
        </p:txBody>
      </p:sp>
      <p:sp>
        <p:nvSpPr>
          <p:cNvPr id="18" name="Shape 16"/>
          <p:cNvSpPr/>
          <p:nvPr/>
        </p:nvSpPr>
        <p:spPr>
          <a:xfrm>
            <a:off x="777240" y="3794760"/>
            <a:ext cx="365760" cy="365760"/>
          </a:xfrm>
          <a:prstGeom prst="ellipse">
            <a:avLst/>
          </a:prstGeom>
          <a:solidFill>
            <a:srgbClr val="1B4F8A"/>
          </a:solidFill>
          <a:ln w="12700">
            <a:solidFill>
              <a:srgbClr val="1B4F8A"/>
            </a:solidFill>
            <a:prstDash val="solid"/>
          </a:ln>
        </p:spPr>
        <p:txBody>
          <a:bodyPr/>
          <a:lstStyle/>
          <a:p>
            <a:endParaRPr lang="en-US"/>
          </a:p>
        </p:txBody>
      </p:sp>
      <p:sp>
        <p:nvSpPr>
          <p:cNvPr id="19" name="Text 17"/>
          <p:cNvSpPr txBox="1"/>
          <p:nvPr/>
        </p:nvSpPr>
        <p:spPr>
          <a:xfrm>
            <a:off x="777240" y="3794760"/>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20" name="Text 18"/>
          <p:cNvSpPr txBox="1"/>
          <p:nvPr/>
        </p:nvSpPr>
        <p:spPr>
          <a:xfrm>
            <a:off x="1325880" y="3712464"/>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Diaphragm discontinuity</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opening &gt; 50% of area, or stiffness change &gt; 50%</a:t>
            </a:r>
            <a:endParaRPr lang="en-US" sz="1300" dirty="0"/>
          </a:p>
        </p:txBody>
      </p:sp>
      <p:sp>
        <p:nvSpPr>
          <p:cNvPr id="21" name="Shape 19"/>
          <p:cNvSpPr/>
          <p:nvPr/>
        </p:nvSpPr>
        <p:spPr>
          <a:xfrm>
            <a:off x="777240" y="4361688"/>
            <a:ext cx="365760" cy="365760"/>
          </a:xfrm>
          <a:prstGeom prst="ellipse">
            <a:avLst/>
          </a:prstGeom>
          <a:solidFill>
            <a:srgbClr val="1B4F8A"/>
          </a:solidFill>
          <a:ln w="12700">
            <a:solidFill>
              <a:srgbClr val="1B4F8A"/>
            </a:solidFill>
            <a:prstDash val="solid"/>
          </a:ln>
        </p:spPr>
        <p:txBody>
          <a:bodyPr/>
          <a:lstStyle/>
          <a:p>
            <a:endParaRPr lang="en-US"/>
          </a:p>
        </p:txBody>
      </p:sp>
      <p:sp>
        <p:nvSpPr>
          <p:cNvPr id="22" name="Text 20"/>
          <p:cNvSpPr txBox="1"/>
          <p:nvPr/>
        </p:nvSpPr>
        <p:spPr>
          <a:xfrm>
            <a:off x="777240" y="4361688"/>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23" name="Text 21"/>
          <p:cNvSpPr txBox="1"/>
          <p:nvPr/>
        </p:nvSpPr>
        <p:spPr>
          <a:xfrm>
            <a:off x="1325880" y="4279392"/>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Out-of-plane offset</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vertical element offset between stories</a:t>
            </a:r>
            <a:endParaRPr lang="en-US" sz="1300" dirty="0"/>
          </a:p>
        </p:txBody>
      </p:sp>
      <p:sp>
        <p:nvSpPr>
          <p:cNvPr id="24" name="Shape 22"/>
          <p:cNvSpPr/>
          <p:nvPr/>
        </p:nvSpPr>
        <p:spPr>
          <a:xfrm>
            <a:off x="777240" y="4928616"/>
            <a:ext cx="365760" cy="365760"/>
          </a:xfrm>
          <a:prstGeom prst="ellipse">
            <a:avLst/>
          </a:prstGeom>
          <a:solidFill>
            <a:srgbClr val="1B4F8A"/>
          </a:solidFill>
          <a:ln w="12700">
            <a:solidFill>
              <a:srgbClr val="1B4F8A"/>
            </a:solidFill>
            <a:prstDash val="solid"/>
          </a:ln>
        </p:spPr>
        <p:txBody>
          <a:bodyPr/>
          <a:lstStyle/>
          <a:p>
            <a:endParaRPr lang="en-US"/>
          </a:p>
        </p:txBody>
      </p:sp>
      <p:sp>
        <p:nvSpPr>
          <p:cNvPr id="25" name="Text 23"/>
          <p:cNvSpPr txBox="1"/>
          <p:nvPr/>
        </p:nvSpPr>
        <p:spPr>
          <a:xfrm>
            <a:off x="777240" y="4928616"/>
            <a:ext cx="36576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26" name="Text 24"/>
          <p:cNvSpPr txBox="1"/>
          <p:nvPr/>
        </p:nvSpPr>
        <p:spPr>
          <a:xfrm>
            <a:off x="1325880" y="4846320"/>
            <a:ext cx="4663440" cy="548640"/>
          </a:xfrm>
          <a:prstGeom prst="rect">
            <a:avLst/>
          </a:prstGeom>
          <a:noFill/>
          <a:ln/>
        </p:spPr>
        <p:txBody>
          <a:bodyPr wrap="square" lIns="0" tIns="0" rIns="0" bIns="0" rtlCol="0" anchor="ctr"/>
          <a:lstStyle/>
          <a:p>
            <a:pPr marL="0" indent="0">
              <a:buNone/>
            </a:pPr>
            <a:r>
              <a:rPr lang="en-US" sz="1300" b="1" dirty="0">
                <a:solidFill>
                  <a:srgbClr val="222222"/>
                </a:solidFill>
                <a:latin typeface="Calibri" pitchFamily="34" charset="0"/>
                <a:ea typeface="Calibri" pitchFamily="34" charset="-122"/>
                <a:cs typeface="Calibri" pitchFamily="34" charset="-120"/>
              </a:rPr>
              <a:t>Nonparallel system</a:t>
            </a:r>
            <a:endParaRPr lang="en-US" sz="1300" dirty="0"/>
          </a:p>
          <a:p>
            <a:pPr marL="0" indent="0">
              <a:buNone/>
            </a:pPr>
            <a:r>
              <a:rPr lang="en-US" sz="1100" dirty="0">
                <a:solidFill>
                  <a:srgbClr val="5A5A5A"/>
                </a:solidFill>
                <a:latin typeface="Calibri" pitchFamily="34" charset="0"/>
                <a:ea typeface="Calibri" pitchFamily="34" charset="-122"/>
                <a:cs typeface="Calibri" pitchFamily="34" charset="-120"/>
              </a:rPr>
              <a:t>lateral elements not parallel to major axes</a:t>
            </a:r>
            <a:endParaRPr lang="en-US" sz="1300" dirty="0"/>
          </a:p>
        </p:txBody>
      </p:sp>
      <p:sp>
        <p:nvSpPr>
          <p:cNvPr id="27" name="Shape 25"/>
          <p:cNvSpPr/>
          <p:nvPr/>
        </p:nvSpPr>
        <p:spPr>
          <a:xfrm>
            <a:off x="6446520" y="1417320"/>
            <a:ext cx="5257800" cy="2286000"/>
          </a:xfrm>
          <a:prstGeom prst="roundRect">
            <a:avLst>
              <a:gd name="adj" fmla="val 3200"/>
            </a:avLst>
          </a:prstGeom>
          <a:solidFill>
            <a:srgbClr val="FFFFFF"/>
          </a:solidFill>
          <a:ln w="15875">
            <a:solidFill>
              <a:srgbClr val="B8860B"/>
            </a:solidFill>
            <a:prstDash val="solid"/>
          </a:ln>
        </p:spPr>
        <p:txBody>
          <a:bodyPr/>
          <a:lstStyle/>
          <a:p>
            <a:endParaRPr lang="en-US"/>
          </a:p>
        </p:txBody>
      </p:sp>
      <p:sp>
        <p:nvSpPr>
          <p:cNvPr id="28" name="Text 26"/>
          <p:cNvSpPr txBox="1"/>
          <p:nvPr/>
        </p:nvSpPr>
        <p:spPr>
          <a:xfrm>
            <a:off x="6629400" y="1554480"/>
            <a:ext cx="4892040" cy="320040"/>
          </a:xfrm>
          <a:prstGeom prst="rect">
            <a:avLst/>
          </a:prstGeom>
          <a:noFill/>
          <a:ln/>
        </p:spPr>
        <p:txBody>
          <a:bodyPr wrap="square" lIns="0" tIns="0" rIns="0" bIns="0" rtlCol="0" anchor="ctr"/>
          <a:lstStyle/>
          <a:p>
            <a:pPr marL="0" indent="0">
              <a:buNone/>
            </a:pPr>
            <a:r>
              <a:rPr lang="en-US" sz="1400" b="1" dirty="0">
                <a:solidFill>
                  <a:srgbClr val="B8860B"/>
                </a:solidFill>
                <a:latin typeface="Arial" pitchFamily="34" charset="0"/>
                <a:ea typeface="Arial" pitchFamily="34" charset="-122"/>
                <a:cs typeface="Arial" pitchFamily="34" charset="-120"/>
              </a:rPr>
              <a:t>WHY TYPE 1 GETS TWO GRADES</a:t>
            </a:r>
            <a:endParaRPr lang="en-US" sz="1400" dirty="0"/>
          </a:p>
        </p:txBody>
      </p:sp>
      <p:sp>
        <p:nvSpPr>
          <p:cNvPr id="29" name="Text 27"/>
          <p:cNvSpPr txBox="1"/>
          <p:nvPr/>
        </p:nvSpPr>
        <p:spPr>
          <a:xfrm>
            <a:off x="6629400" y="1920240"/>
            <a:ext cx="4892040" cy="164592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Same ratio, two thresholds: 1.2 (1a) and 1.4 (1b); each grade unlocks a different consequence set</a:t>
            </a:r>
            <a:endParaRPr lang="en-US" sz="1250" dirty="0"/>
          </a:p>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1a: torsional amplification Ax (§12.8.4.3), 25% force increase on diaphragm and collector connections, 3-D modeling, ELF restrictions</a:t>
            </a:r>
            <a:endParaRPr lang="en-US" sz="1250" dirty="0"/>
          </a:p>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1b: all of the above, plus prohibited in SDC E and F (§12.3.3.1)</a:t>
            </a:r>
            <a:endParaRPr lang="en-US" sz="1250" dirty="0"/>
          </a:p>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Ratio &lt; 1.2 is simply “regular” — there is no lettered Type 1</a:t>
            </a:r>
            <a:endParaRPr lang="en-US" sz="1250" dirty="0"/>
          </a:p>
        </p:txBody>
      </p:sp>
      <p:sp>
        <p:nvSpPr>
          <p:cNvPr id="30" name="Shape 28"/>
          <p:cNvSpPr/>
          <p:nvPr/>
        </p:nvSpPr>
        <p:spPr>
          <a:xfrm>
            <a:off x="6446520" y="3977640"/>
            <a:ext cx="5257800" cy="1554480"/>
          </a:xfrm>
          <a:prstGeom prst="roundRect">
            <a:avLst>
              <a:gd name="adj" fmla="val 4706"/>
            </a:avLst>
          </a:prstGeom>
          <a:solidFill>
            <a:srgbClr val="FFFFFF"/>
          </a:solidFill>
          <a:ln w="15875">
            <a:solidFill>
              <a:srgbClr val="B22222"/>
            </a:solidFill>
            <a:prstDash val="solid"/>
          </a:ln>
        </p:spPr>
        <p:txBody>
          <a:bodyPr/>
          <a:lstStyle/>
          <a:p>
            <a:endParaRPr lang="en-US"/>
          </a:p>
        </p:txBody>
      </p:sp>
      <p:sp>
        <p:nvSpPr>
          <p:cNvPr id="31" name="Text 29"/>
          <p:cNvSpPr txBox="1"/>
          <p:nvPr/>
        </p:nvSpPr>
        <p:spPr>
          <a:xfrm>
            <a:off x="6629400" y="4114800"/>
            <a:ext cx="4892040" cy="320040"/>
          </a:xfrm>
          <a:prstGeom prst="rect">
            <a:avLst/>
          </a:prstGeom>
          <a:noFill/>
          <a:ln/>
        </p:spPr>
        <p:txBody>
          <a:bodyPr wrap="square" lIns="0" tIns="0" rIns="0" bIns="0" rtlCol="0" anchor="ctr"/>
          <a:lstStyle/>
          <a:p>
            <a:pPr marL="0" indent="0">
              <a:buNone/>
            </a:pPr>
            <a:r>
              <a:rPr lang="en-US" sz="1400" b="1" dirty="0">
                <a:solidFill>
                  <a:srgbClr val="B22222"/>
                </a:solidFill>
                <a:latin typeface="Arial" pitchFamily="34" charset="0"/>
                <a:ea typeface="Arial" pitchFamily="34" charset="-122"/>
                <a:cs typeface="Arial" pitchFamily="34" charset="-120"/>
              </a:rPr>
              <a:t>SAME SCHEME IN TABLE 12.3-2 (VERTICAL)</a:t>
            </a:r>
            <a:endParaRPr lang="en-US" sz="1400" dirty="0"/>
          </a:p>
        </p:txBody>
      </p:sp>
      <p:sp>
        <p:nvSpPr>
          <p:cNvPr id="32" name="Text 30"/>
          <p:cNvSpPr txBox="1"/>
          <p:nvPr/>
        </p:nvSpPr>
        <p:spPr>
          <a:xfrm>
            <a:off x="6629400" y="4480560"/>
            <a:ext cx="4892040" cy="96012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1a soft story: stiffness &lt; 70% of story above, or &lt; 80% of the 3-story average</a:t>
            </a:r>
            <a:endParaRPr lang="en-US" sz="1250" dirty="0"/>
          </a:p>
          <a:p>
            <a:pPr marL="342900" indent="-342900">
              <a:spcAft>
                <a:spcPts val="500"/>
              </a:spcAft>
              <a:buSzPct val="100000"/>
              <a:buChar char="•"/>
            </a:pPr>
            <a:r>
              <a:rPr lang="en-US" sz="1250" dirty="0">
                <a:solidFill>
                  <a:srgbClr val="222222"/>
                </a:solidFill>
                <a:latin typeface="Calibri" pitchFamily="34" charset="0"/>
                <a:ea typeface="Calibri" pitchFamily="34" charset="-122"/>
                <a:cs typeface="Calibri" pitchFamily="34" charset="-120"/>
              </a:rPr>
              <a:t>1b extreme soft story: &lt; 60% / &lt; 70%; these are stiffness ratios, not drift ratios</a:t>
            </a:r>
            <a:endParaRPr lang="en-US" sz="1250" dirty="0"/>
          </a:p>
        </p:txBody>
      </p:sp>
      <p:sp>
        <p:nvSpPr>
          <p:cNvPr id="33" name="Text 31"/>
          <p:cNvSpPr txBox="1"/>
          <p:nvPr/>
        </p:nvSpPr>
        <p:spPr>
          <a:xfrm>
            <a:off x="502920" y="6263640"/>
            <a:ext cx="11155680" cy="274320"/>
          </a:xfrm>
          <a:prstGeom prst="rect">
            <a:avLst/>
          </a:prstGeom>
          <a:noFill/>
          <a:ln/>
        </p:spPr>
        <p:txBody>
          <a:bodyPr wrap="square" lIns="0" tIns="0" rIns="0" bIns="0" rtlCol="0" anchor="ctr"/>
          <a:lstStyle/>
          <a:p>
            <a:pPr marL="0" indent="0">
              <a:buNone/>
            </a:pPr>
            <a:r>
              <a:rPr lang="en-US" sz="1000" i="1" dirty="0">
                <a:solidFill>
                  <a:srgbClr val="888888"/>
                </a:solidFill>
                <a:latin typeface="Calibri" pitchFamily="34" charset="0"/>
                <a:ea typeface="Calibri" pitchFamily="34" charset="-122"/>
                <a:cs typeface="Calibri" pitchFamily="34" charset="-120"/>
              </a:rPr>
              <a:t>Sources: ASCE 7-22 §12.3.2.1, Table 12.3-1, Table 12.3-2, §12.3.3.1, §12.3.3.4, §12.8.4.3</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0CB05-FA51-BE13-8E19-A5C81F523E3F}"/>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11847858-A513-8F44-3C70-CC77DD1AE4F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47</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43DD4CEF-090F-06AC-A52A-8D8DED7184A0}"/>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F35A6E02-B718-C3EA-2315-DD90487946D8}"/>
              </a:ext>
            </a:extLst>
          </p:cNvPr>
          <p:cNvSpPr/>
          <p:nvPr/>
        </p:nvSpPr>
        <p:spPr>
          <a:xfrm>
            <a:off x="836674" y="452679"/>
            <a:ext cx="3419526" cy="430887"/>
          </a:xfrm>
          <a:prstGeom prst="rect">
            <a:avLst/>
          </a:prstGeom>
        </p:spPr>
        <p:txBody>
          <a:bodyPr wrap="none">
            <a:spAutoFit/>
          </a:bodyPr>
          <a:lstStyle/>
          <a:p>
            <a:pPr defTabSz="914263"/>
            <a:r>
              <a:rPr lang="en-US" sz="2200" b="1" dirty="0">
                <a:solidFill>
                  <a:srgbClr val="006699"/>
                </a:solidFill>
                <a:latin typeface="Arial"/>
              </a:rPr>
              <a:t>Irregular Consequences</a:t>
            </a:r>
          </a:p>
        </p:txBody>
      </p:sp>
      <p:graphicFrame>
        <p:nvGraphicFramePr>
          <p:cNvPr id="2" name="Table 1">
            <a:extLst>
              <a:ext uri="{FF2B5EF4-FFF2-40B4-BE49-F238E27FC236}">
                <a16:creationId xmlns:a16="http://schemas.microsoft.com/office/drawing/2014/main" id="{03C37354-D5C6-8D6F-57C6-6615F808DC6A}"/>
              </a:ext>
            </a:extLst>
          </p:cNvPr>
          <p:cNvGraphicFramePr>
            <a:graphicFrameLocks noGrp="1"/>
          </p:cNvGraphicFramePr>
          <p:nvPr>
            <p:extLst>
              <p:ext uri="{D42A27DB-BD31-4B8C-83A1-F6EECF244321}">
                <p14:modId xmlns:p14="http://schemas.microsoft.com/office/powerpoint/2010/main" val="3863586944"/>
              </p:ext>
            </p:extLst>
          </p:nvPr>
        </p:nvGraphicFramePr>
        <p:xfrm>
          <a:off x="1751074" y="1257995"/>
          <a:ext cx="6324600" cy="3048000"/>
        </p:xfrm>
        <a:graphic>
          <a:graphicData uri="http://schemas.openxmlformats.org/drawingml/2006/table">
            <a:tbl>
              <a:tblPr/>
              <a:tblGrid>
                <a:gridCol w="2108200">
                  <a:extLst>
                    <a:ext uri="{9D8B030D-6E8A-4147-A177-3AD203B41FA5}">
                      <a16:colId xmlns:a16="http://schemas.microsoft.com/office/drawing/2014/main" val="731503867"/>
                    </a:ext>
                  </a:extLst>
                </a:gridCol>
                <a:gridCol w="2108200">
                  <a:extLst>
                    <a:ext uri="{9D8B030D-6E8A-4147-A177-3AD203B41FA5}">
                      <a16:colId xmlns:a16="http://schemas.microsoft.com/office/drawing/2014/main" val="4204869202"/>
                    </a:ext>
                  </a:extLst>
                </a:gridCol>
                <a:gridCol w="2108200">
                  <a:extLst>
                    <a:ext uri="{9D8B030D-6E8A-4147-A177-3AD203B41FA5}">
                      <a16:colId xmlns:a16="http://schemas.microsoft.com/office/drawing/2014/main" val="3139952366"/>
                    </a:ext>
                  </a:extLst>
                </a:gridCol>
              </a:tblGrid>
              <a:tr h="571500">
                <a:tc>
                  <a:txBody>
                    <a:bodyPr/>
                    <a:lstStyle/>
                    <a:p>
                      <a:pPr algn="ctr" fontAlgn="ctr">
                        <a:buNone/>
                      </a:pPr>
                      <a:r>
                        <a:rPr lang="en-US" sz="14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Irregularity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Effect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Code Consequence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1566195"/>
                  </a:ext>
                </a:extLst>
              </a:tr>
              <a:tr h="571500">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Torsional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Edge drift amplification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Ax required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763122"/>
                  </a:ext>
                </a:extLst>
              </a:tr>
              <a:tr h="571500">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Soft Story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Drift concentration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Dynamic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7805833"/>
                  </a:ext>
                </a:extLst>
              </a:tr>
              <a:tr h="571500">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Weak Story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Collapse risk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Prohibited in high SDC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053124"/>
                  </a:ext>
                </a:extLst>
              </a:tr>
              <a:tr h="762000">
                <a:tc>
                  <a:txBody>
                    <a:bodyPr/>
                    <a:lstStyle/>
                    <a:p>
                      <a:pPr algn="ctr" fontAlgn="ctr">
                        <a:buNone/>
                      </a:pPr>
                      <a:r>
                        <a:rPr lang="en-US" sz="14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Diaphragm Discontinuity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Force redistribution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4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Collector design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9079096"/>
                  </a:ext>
                </a:extLst>
              </a:tr>
            </a:tbl>
          </a:graphicData>
        </a:graphic>
      </p:graphicFrame>
      <p:sp>
        <p:nvSpPr>
          <p:cNvPr id="3" name="TextBox 2">
            <a:extLst>
              <a:ext uri="{FF2B5EF4-FFF2-40B4-BE49-F238E27FC236}">
                <a16:creationId xmlns:a16="http://schemas.microsoft.com/office/drawing/2014/main" id="{D16C6971-7501-AF13-50DB-193198B0770C}"/>
              </a:ext>
            </a:extLst>
          </p:cNvPr>
          <p:cNvSpPr txBox="1"/>
          <p:nvPr/>
        </p:nvSpPr>
        <p:spPr>
          <a:xfrm>
            <a:off x="1751074" y="4680424"/>
            <a:ext cx="9005826" cy="1477328"/>
          </a:xfrm>
          <a:prstGeom prst="rect">
            <a:avLst/>
          </a:prstGeom>
          <a:noFill/>
        </p:spPr>
        <p:txBody>
          <a:bodyPr wrap="square" rtlCol="0">
            <a:spAutoFit/>
          </a:bodyPr>
          <a:lstStyle/>
          <a:p>
            <a:pPr marL="285750"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Ax​ is the torsional amplification factor applied at a given story level x</a:t>
            </a:r>
          </a:p>
          <a:p>
            <a:pPr marL="285750"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It increases the design torsional moment when a building has torsional irregularity</a:t>
            </a:r>
          </a:p>
          <a:p>
            <a:pPr marL="285750" indent="-285750">
              <a:spcBef>
                <a:spcPts val="600"/>
              </a:spcBef>
              <a:spcAft>
                <a:spcPts val="6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Seismic Design Category (SDC)</a:t>
            </a:r>
          </a:p>
          <a:p>
            <a:endParaRPr lang="en-US" dirty="0"/>
          </a:p>
        </p:txBody>
      </p:sp>
    </p:spTree>
    <p:extLst>
      <p:ext uri="{BB962C8B-B14F-4D97-AF65-F5344CB8AC3E}">
        <p14:creationId xmlns:p14="http://schemas.microsoft.com/office/powerpoint/2010/main" val="13645354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F230-A305-9BEA-277E-F7CBEC21F460}"/>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1161D51C-767A-E24C-E575-6D05C6AF91B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48</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027C104E-C461-73EC-EEDD-805C1468A6A7}"/>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7D48127E-BD00-19A5-48C4-5796775169FB}"/>
              </a:ext>
            </a:extLst>
          </p:cNvPr>
          <p:cNvSpPr/>
          <p:nvPr/>
        </p:nvSpPr>
        <p:spPr>
          <a:xfrm>
            <a:off x="836674" y="452679"/>
            <a:ext cx="5410455" cy="430887"/>
          </a:xfrm>
          <a:prstGeom prst="rect">
            <a:avLst/>
          </a:prstGeom>
        </p:spPr>
        <p:txBody>
          <a:bodyPr wrap="none">
            <a:spAutoFit/>
          </a:bodyPr>
          <a:lstStyle/>
          <a:p>
            <a:pPr defTabSz="914263"/>
            <a:r>
              <a:rPr lang="en-US" sz="2200" b="1" dirty="0">
                <a:solidFill>
                  <a:srgbClr val="006699"/>
                </a:solidFill>
                <a:latin typeface="Arial"/>
              </a:rPr>
              <a:t>Irregular Code Consequence Summary</a:t>
            </a:r>
          </a:p>
        </p:txBody>
      </p:sp>
      <p:graphicFrame>
        <p:nvGraphicFramePr>
          <p:cNvPr id="7" name="Table 6">
            <a:extLst>
              <a:ext uri="{FF2B5EF4-FFF2-40B4-BE49-F238E27FC236}">
                <a16:creationId xmlns:a16="http://schemas.microsoft.com/office/drawing/2014/main" id="{A1B17472-35AB-74DF-5E92-CA355D8FC485}"/>
              </a:ext>
            </a:extLst>
          </p:cNvPr>
          <p:cNvGraphicFramePr>
            <a:graphicFrameLocks noGrp="1"/>
          </p:cNvGraphicFramePr>
          <p:nvPr>
            <p:extLst>
              <p:ext uri="{D42A27DB-BD31-4B8C-83A1-F6EECF244321}">
                <p14:modId xmlns:p14="http://schemas.microsoft.com/office/powerpoint/2010/main" val="1408494769"/>
              </p:ext>
            </p:extLst>
          </p:nvPr>
        </p:nvGraphicFramePr>
        <p:xfrm>
          <a:off x="1175657" y="1579417"/>
          <a:ext cx="7030192" cy="3304856"/>
        </p:xfrm>
        <a:graphic>
          <a:graphicData uri="http://schemas.openxmlformats.org/drawingml/2006/table">
            <a:tbl>
              <a:tblPr/>
              <a:tblGrid>
                <a:gridCol w="1757548">
                  <a:extLst>
                    <a:ext uri="{9D8B030D-6E8A-4147-A177-3AD203B41FA5}">
                      <a16:colId xmlns:a16="http://schemas.microsoft.com/office/drawing/2014/main" val="2490796597"/>
                    </a:ext>
                  </a:extLst>
                </a:gridCol>
                <a:gridCol w="1757548">
                  <a:extLst>
                    <a:ext uri="{9D8B030D-6E8A-4147-A177-3AD203B41FA5}">
                      <a16:colId xmlns:a16="http://schemas.microsoft.com/office/drawing/2014/main" val="2151485930"/>
                    </a:ext>
                  </a:extLst>
                </a:gridCol>
                <a:gridCol w="1757548">
                  <a:extLst>
                    <a:ext uri="{9D8B030D-6E8A-4147-A177-3AD203B41FA5}">
                      <a16:colId xmlns:a16="http://schemas.microsoft.com/office/drawing/2014/main" val="3498954461"/>
                    </a:ext>
                  </a:extLst>
                </a:gridCol>
                <a:gridCol w="1757548">
                  <a:extLst>
                    <a:ext uri="{9D8B030D-6E8A-4147-A177-3AD203B41FA5}">
                      <a16:colId xmlns:a16="http://schemas.microsoft.com/office/drawing/2014/main" val="1466510311"/>
                    </a:ext>
                  </a:extLst>
                </a:gridCol>
              </a:tblGrid>
              <a:tr h="447356">
                <a:tc>
                  <a:txBody>
                    <a:bodyPr/>
                    <a:lstStyle/>
                    <a:p>
                      <a:pPr algn="ctr" fontAlgn="ctr">
                        <a:buNone/>
                      </a:pPr>
                      <a:r>
                        <a:rPr lang="en-US" sz="15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Irregularity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Analysis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Height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Amplification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9613203"/>
                  </a:ext>
                </a:extLst>
              </a:tr>
              <a:tr h="381000">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Torsional</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MRSA required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Ax</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9773315"/>
                  </a:ext>
                </a:extLst>
              </a:tr>
              <a:tr h="571500">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Extreme Torsion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ELF prohibited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Severe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Ax &gt; 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354751"/>
                  </a:ext>
                </a:extLst>
              </a:tr>
              <a:tr h="571500">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Soft Story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Dynamic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Restricted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Drift amplified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9763384"/>
                  </a:ext>
                </a:extLst>
              </a:tr>
              <a:tr h="571500">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Weak Story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Prohibited in D/E/F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Collapse risk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3833396"/>
                  </a:ext>
                </a:extLst>
              </a:tr>
              <a:tr h="762000">
                <a:tc>
                  <a:txBody>
                    <a:bodyPr/>
                    <a:lstStyle/>
                    <a:p>
                      <a:pPr algn="ctr" fontAlgn="ctr">
                        <a:buNone/>
                      </a:pPr>
                      <a:r>
                        <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Diaphragm Discontinuity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Collector </a:t>
                      </a:r>
                      <a:r>
                        <a:rPr lang="el-GR"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Ω₀</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Redistribution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447815"/>
                  </a:ext>
                </a:extLst>
              </a:tr>
            </a:tbl>
          </a:graphicData>
        </a:graphic>
      </p:graphicFrame>
      <p:sp>
        <p:nvSpPr>
          <p:cNvPr id="9" name="TextBox 8">
            <a:extLst>
              <a:ext uri="{FF2B5EF4-FFF2-40B4-BE49-F238E27FC236}">
                <a16:creationId xmlns:a16="http://schemas.microsoft.com/office/drawing/2014/main" id="{5FF21EBB-7EB1-078E-B06C-807753ADBFB5}"/>
              </a:ext>
            </a:extLst>
          </p:cNvPr>
          <p:cNvSpPr txBox="1"/>
          <p:nvPr/>
        </p:nvSpPr>
        <p:spPr>
          <a:xfrm>
            <a:off x="1344053" y="5278583"/>
            <a:ext cx="7705436" cy="1184940"/>
          </a:xfrm>
          <a:prstGeom prst="rect">
            <a:avLst/>
          </a:prstGeom>
          <a:noFill/>
        </p:spPr>
        <p:txBody>
          <a:bodyPr wrap="square">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Modal Response Spectrum Analysis (MRSA)</a:t>
            </a: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Equivalent Lateral Force (ELF</a:t>
            </a:r>
            <a:r>
              <a:rPr lang="en-US" dirty="0"/>
              <a:t>)</a:t>
            </a:r>
          </a:p>
          <a:p>
            <a:pPr marL="285750"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Ω₀ (Overstrength Factor)  Used for collectors, chords, connections, discontinuities</a:t>
            </a:r>
          </a:p>
          <a:p>
            <a:pPr marL="285750" indent="-285750">
              <a:buClr>
                <a:srgbClr val="006699"/>
              </a:buClr>
              <a:buSzPct val="80000"/>
              <a:buFont typeface="Arial" panose="020B0604020202020204" pitchFamily="34" charset="0"/>
              <a:buChar char="•"/>
            </a:pPr>
            <a:endParaRPr lang="en-US" dirty="0"/>
          </a:p>
        </p:txBody>
      </p:sp>
    </p:spTree>
    <p:extLst>
      <p:ext uri="{BB962C8B-B14F-4D97-AF65-F5344CB8AC3E}">
        <p14:creationId xmlns:p14="http://schemas.microsoft.com/office/powerpoint/2010/main" val="2257587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F272B-A7D4-D96C-6D33-B80BB392469A}"/>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9AA97851-1233-7AF2-7428-AE61EB65429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49</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9BD6EADC-7DFE-0201-F10F-F3EF76B5E9A4}"/>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403C08FB-788F-DEE0-ECFB-0FF4D65EC174}"/>
              </a:ext>
            </a:extLst>
          </p:cNvPr>
          <p:cNvSpPr/>
          <p:nvPr/>
        </p:nvSpPr>
        <p:spPr>
          <a:xfrm>
            <a:off x="836674" y="452679"/>
            <a:ext cx="2534540" cy="430887"/>
          </a:xfrm>
          <a:prstGeom prst="rect">
            <a:avLst/>
          </a:prstGeom>
        </p:spPr>
        <p:txBody>
          <a:bodyPr wrap="none">
            <a:spAutoFit/>
          </a:bodyPr>
          <a:lstStyle/>
          <a:p>
            <a:pPr defTabSz="914263"/>
            <a:r>
              <a:rPr lang="en-US" sz="2200" b="1" dirty="0">
                <a:solidFill>
                  <a:srgbClr val="006699"/>
                </a:solidFill>
                <a:latin typeface="Arial"/>
              </a:rPr>
              <a:t>Irregularity Types</a:t>
            </a:r>
          </a:p>
        </p:txBody>
      </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A471598F-FFDA-A49B-3003-724971D90DA9}"/>
                  </a:ext>
                </a:extLst>
              </p:cNvPr>
              <p:cNvGraphicFramePr>
                <a:graphicFrameLocks noGrp="1"/>
              </p:cNvGraphicFramePr>
              <p:nvPr>
                <p:extLst>
                  <p:ext uri="{D42A27DB-BD31-4B8C-83A1-F6EECF244321}">
                    <p14:modId xmlns:p14="http://schemas.microsoft.com/office/powerpoint/2010/main" val="3732926777"/>
                  </p:ext>
                </p:extLst>
              </p:nvPr>
            </p:nvGraphicFramePr>
            <p:xfrm>
              <a:off x="594361" y="1493520"/>
              <a:ext cx="4511040" cy="4401503"/>
            </p:xfrm>
            <a:graphic>
              <a:graphicData uri="http://schemas.openxmlformats.org/drawingml/2006/table">
                <a:tbl>
                  <a:tblPr>
                    <a:tableStyleId>{5C22544A-7EE6-4342-B048-85BDC9FD1C3A}</a:tableStyleId>
                  </a:tblPr>
                  <a:tblGrid>
                    <a:gridCol w="1503680">
                      <a:extLst>
                        <a:ext uri="{9D8B030D-6E8A-4147-A177-3AD203B41FA5}">
                          <a16:colId xmlns:a16="http://schemas.microsoft.com/office/drawing/2014/main" val="2506243411"/>
                        </a:ext>
                      </a:extLst>
                    </a:gridCol>
                    <a:gridCol w="1503680">
                      <a:extLst>
                        <a:ext uri="{9D8B030D-6E8A-4147-A177-3AD203B41FA5}">
                          <a16:colId xmlns:a16="http://schemas.microsoft.com/office/drawing/2014/main" val="756686700"/>
                        </a:ext>
                      </a:extLst>
                    </a:gridCol>
                    <a:gridCol w="1503680">
                      <a:extLst>
                        <a:ext uri="{9D8B030D-6E8A-4147-A177-3AD203B41FA5}">
                          <a16:colId xmlns:a16="http://schemas.microsoft.com/office/drawing/2014/main" val="1673639428"/>
                        </a:ext>
                      </a:extLst>
                    </a:gridCol>
                  </a:tblGrid>
                  <a:tr h="525849">
                    <a:tc>
                      <a:txBody>
                        <a:bodyPr/>
                        <a:lstStyle/>
                        <a:p>
                          <a:pPr algn="ctr" fontAlgn="ctr">
                            <a:buNone/>
                          </a:pPr>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Irregularity Type</a:t>
                          </a:r>
                          <a:endParaRPr lang="en-US" sz="155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SDC Trigger</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Required Action</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484361"/>
                      </a:ext>
                    </a:extLst>
                  </a:tr>
                  <a:tr h="1044945">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1a / 1b (Torsional)</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C, 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Apply Torsional Amplification </a:t>
                          </a:r>
                          <a14:m>
                            <m:oMath xmlns:m="http://schemas.openxmlformats.org/officeDocument/2006/math">
                              <m:sSub>
                                <m:sSubPr>
                                  <m:ctrlPr>
                                    <a:rPr lang="ar-AE" sz="1600" i="1">
                                      <a:latin typeface="Cambria Math" panose="02040503050406030204" pitchFamily="18" charset="0"/>
                                    </a:rPr>
                                  </m:ctrlPr>
                                </m:sSubPr>
                                <m:e>
                                  <m:r>
                                    <a:rPr lang="ar-AE" sz="1600" i="1">
                                      <a:latin typeface="Cambria Math" panose="02040503050406030204" pitchFamily="18" charset="0"/>
                                    </a:rPr>
                                    <m:t>𝐴</m:t>
                                  </m:r>
                                </m:e>
                                <m:sub>
                                  <m:r>
                                    <a:rPr lang="ar-AE" sz="1600" i="1">
                                      <a:latin typeface="Cambria Math" panose="02040503050406030204" pitchFamily="18" charset="0"/>
                                    </a:rPr>
                                    <m:t>𝑥</m:t>
                                  </m:r>
                                </m:sub>
                              </m:sSub>
                            </m:oMath>
                          </a14:m>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 Factor </a:t>
                          </a:r>
                          <a:endPar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7731171"/>
                      </a:ext>
                    </a:extLst>
                  </a:tr>
                  <a:tr h="1193109">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2 (Reentrant Corner)</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3D Analysis &amp; Diaphragm Force Transfer Analysis</a:t>
                          </a:r>
                          <a:endPar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0013105"/>
                      </a:ext>
                    </a:extLst>
                  </a:tr>
                  <a:tr h="1637600">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All Horizontal</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Increased Redundancy ρ may be required if elements are removed</a:t>
                          </a:r>
                          <a:endPar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1389476"/>
                      </a:ext>
                    </a:extLst>
                  </a:tr>
                </a:tbl>
              </a:graphicData>
            </a:graphic>
          </p:graphicFrame>
        </mc:Choice>
        <mc:Fallback xmlns="">
          <p:graphicFrame>
            <p:nvGraphicFramePr>
              <p:cNvPr id="2" name="Table 1">
                <a:extLst>
                  <a:ext uri="{FF2B5EF4-FFF2-40B4-BE49-F238E27FC236}">
                    <a16:creationId xmlns:a16="http://schemas.microsoft.com/office/drawing/2014/main" id="{A471598F-FFDA-A49B-3003-724971D90DA9}"/>
                  </a:ext>
                </a:extLst>
              </p:cNvPr>
              <p:cNvGraphicFramePr>
                <a:graphicFrameLocks noGrp="1"/>
              </p:cNvGraphicFramePr>
              <p:nvPr>
                <p:extLst>
                  <p:ext uri="{D42A27DB-BD31-4B8C-83A1-F6EECF244321}">
                    <p14:modId xmlns:p14="http://schemas.microsoft.com/office/powerpoint/2010/main" val="3732926777"/>
                  </p:ext>
                </p:extLst>
              </p:nvPr>
            </p:nvGraphicFramePr>
            <p:xfrm>
              <a:off x="594361" y="1493520"/>
              <a:ext cx="4511040" cy="4401503"/>
            </p:xfrm>
            <a:graphic>
              <a:graphicData uri="http://schemas.openxmlformats.org/drawingml/2006/table">
                <a:tbl>
                  <a:tblPr>
                    <a:tableStyleId>{5C22544A-7EE6-4342-B048-85BDC9FD1C3A}</a:tableStyleId>
                  </a:tblPr>
                  <a:tblGrid>
                    <a:gridCol w="1503680">
                      <a:extLst>
                        <a:ext uri="{9D8B030D-6E8A-4147-A177-3AD203B41FA5}">
                          <a16:colId xmlns:a16="http://schemas.microsoft.com/office/drawing/2014/main" val="2506243411"/>
                        </a:ext>
                      </a:extLst>
                    </a:gridCol>
                    <a:gridCol w="1503680">
                      <a:extLst>
                        <a:ext uri="{9D8B030D-6E8A-4147-A177-3AD203B41FA5}">
                          <a16:colId xmlns:a16="http://schemas.microsoft.com/office/drawing/2014/main" val="756686700"/>
                        </a:ext>
                      </a:extLst>
                    </a:gridCol>
                    <a:gridCol w="1503680">
                      <a:extLst>
                        <a:ext uri="{9D8B030D-6E8A-4147-A177-3AD203B41FA5}">
                          <a16:colId xmlns:a16="http://schemas.microsoft.com/office/drawing/2014/main" val="1673639428"/>
                        </a:ext>
                      </a:extLst>
                    </a:gridCol>
                  </a:tblGrid>
                  <a:tr h="525849">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Irregularity Type</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SDC Trigger</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Required Action</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484361"/>
                      </a:ext>
                    </a:extLst>
                  </a:tr>
                  <a:tr h="1044945">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1a / 1b (Torsional)</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C, 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00405" t="-51163" r="-810" b="-271512"/>
                          </a:stretch>
                        </a:blipFill>
                      </a:tcPr>
                    </a:tc>
                    <a:extLst>
                      <a:ext uri="{0D108BD9-81ED-4DB2-BD59-A6C34878D82A}">
                        <a16:rowId xmlns:a16="http://schemas.microsoft.com/office/drawing/2014/main" val="2527731171"/>
                      </a:ext>
                    </a:extLst>
                  </a:tr>
                  <a:tr h="1193109">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2 (Reentrant Corner)</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3D Analysis &amp; Diaphragm Force Transfer Analysis</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0013105"/>
                      </a:ext>
                    </a:extLst>
                  </a:tr>
                  <a:tr h="1637600">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All Horizontal</a:t>
                          </a:r>
                          <a:endParaRPr lang="en-US" sz="155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a:effectLst/>
                              <a:latin typeface="Calibri" panose="020F0502020204030204" pitchFamily="34" charset="0"/>
                              <a:ea typeface="Calibri" panose="020F0502020204030204" pitchFamily="34" charset="0"/>
                              <a:cs typeface="Calibri" panose="020F0502020204030204" pitchFamily="34" charset="0"/>
                            </a:rPr>
                            <a:t>D, E, F</a:t>
                          </a:r>
                          <a:endParaRPr lang="en-US" sz="155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550" u="none" strike="noStrike" dirty="0">
                              <a:effectLst/>
                              <a:latin typeface="Calibri" panose="020F0502020204030204" pitchFamily="34" charset="0"/>
                              <a:ea typeface="Calibri" panose="020F0502020204030204" pitchFamily="34" charset="0"/>
                              <a:cs typeface="Calibri" panose="020F0502020204030204" pitchFamily="34" charset="0"/>
                            </a:rPr>
                            <a:t>Increased Redundancy ρ may be required if elements are removed</a:t>
                          </a:r>
                          <a:endParaRPr lang="en-US" sz="155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1389476"/>
                      </a:ext>
                    </a:extLst>
                  </a:tr>
                </a:tbl>
              </a:graphicData>
            </a:graphic>
          </p:graphicFrame>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E63E34-83CA-D268-7D96-875D78F544EA}"/>
                  </a:ext>
                </a:extLst>
              </p:cNvPr>
              <p:cNvSpPr txBox="1"/>
              <p:nvPr/>
            </p:nvSpPr>
            <p:spPr>
              <a:xfrm>
                <a:off x="5638800" y="1310640"/>
                <a:ext cx="5715000" cy="3804375"/>
              </a:xfrm>
              <a:prstGeom prst="rect">
                <a:avLst/>
              </a:prstGeom>
              <a:noFill/>
            </p:spPr>
            <p:txBody>
              <a:bodyPr wrap="square" rtlCol="0">
                <a:spAutoFit/>
              </a:bodyPr>
              <a:lstStyle/>
              <a:p>
                <a:pPr marL="285750" indent="-285750">
                  <a:buClr>
                    <a:srgbClr val="008080"/>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1a Torsional Irregularity</a:t>
                </a:r>
              </a:p>
              <a:p>
                <a:pPr marL="285750" indent="-285750">
                  <a:buClr>
                    <a:srgbClr val="008080"/>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8080"/>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Accidental Torsion (uncertainty): Must be included, typically by displacing the center of mass by 5% of the building dimension</a:t>
                </a:r>
              </a:p>
              <a:p>
                <a:pPr marL="285750" indent="-285750">
                  <a:buClr>
                    <a:srgbClr val="008080"/>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8080"/>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Applicability: Rigid or semi-rigid diaphragm</a:t>
                </a:r>
              </a:p>
              <a:p>
                <a:pPr marL="285750" indent="-285750">
                  <a:buClr>
                    <a:srgbClr val="008080"/>
                  </a:buClr>
                  <a:buSzPct val="80000"/>
                  <a:buFont typeface="Arial" panose="020B0604020202020204" pitchFamily="34" charset="0"/>
                  <a:buChar char="•"/>
                </a:pPr>
                <a:endParaRPr lang="en-US" sz="1500" dirty="0"/>
              </a:p>
              <a:p>
                <a:pPr>
                  <a:buClr>
                    <a:srgbClr val="008080"/>
                  </a:buClr>
                  <a:buSzPct val="80000"/>
                </a:pPr>
                <a:r>
                  <a:rPr lang="en-US" sz="1500" dirty="0"/>
                  <a:t>	</a:t>
                </a:r>
                <a14:m>
                  <m:oMath xmlns:m="http://schemas.openxmlformats.org/officeDocument/2006/math">
                    <m:r>
                      <a:rPr lang="ar-AE" sz="1500" i="1">
                        <a:latin typeface="Cambria Math" panose="02040503050406030204" pitchFamily="18" charset="0"/>
                      </a:rPr>
                      <m:t>1</m:t>
                    </m:r>
                    <m:r>
                      <a:rPr lang="ar-AE" sz="1500">
                        <a:latin typeface="Cambria Math" panose="02040503050406030204" pitchFamily="18" charset="0"/>
                      </a:rPr>
                      <m:t>.</m:t>
                    </m:r>
                    <m:r>
                      <a:rPr lang="ar-AE" sz="1500" i="1">
                        <a:latin typeface="Cambria Math" panose="02040503050406030204" pitchFamily="18" charset="0"/>
                      </a:rPr>
                      <m:t>2</m:t>
                    </m:r>
                    <m:r>
                      <m:rPr>
                        <m:nor/>
                      </m:rPr>
                      <a:rPr lang="ar-AE" sz="1500" i="0">
                        <a:latin typeface="Calibri" panose="020F0502020204030204" pitchFamily="34" charset="0"/>
                        <a:ea typeface="Calibri" panose="020F0502020204030204" pitchFamily="34" charset="0"/>
                        <a:cs typeface="Calibri" panose="020F0502020204030204" pitchFamily="34" charset="0"/>
                      </a:rPr>
                      <m:t> </m:t>
                    </m:r>
                    <m:sSub>
                      <m:sSubPr>
                        <m:ctrlPr>
                          <a:rPr lang="ar-AE" sz="1500" i="1">
                            <a:latin typeface="Cambria Math" panose="02040503050406030204" pitchFamily="18" charset="0"/>
                          </a:rPr>
                        </m:ctrlPr>
                      </m:sSubPr>
                      <m:e>
                        <m:r>
                          <a:rPr lang="ar-AE" sz="1500" i="1">
                            <a:latin typeface="Cambria Math" panose="02040503050406030204" pitchFamily="18" charset="0"/>
                          </a:rPr>
                          <m:t>𝛿</m:t>
                        </m:r>
                      </m:e>
                      <m:sub>
                        <m:r>
                          <a:rPr lang="ar-AE" sz="1500" i="1">
                            <a:latin typeface="Cambria Math" panose="02040503050406030204" pitchFamily="18" charset="0"/>
                          </a:rPr>
                          <m:t>𝑎𝑣𝑔</m:t>
                        </m:r>
                      </m:sub>
                    </m:sSub>
                    <m:r>
                      <a:rPr lang="en-US" sz="1500" b="0" i="1" smtClean="0">
                        <a:latin typeface="Cambria Math" panose="02040503050406030204" pitchFamily="18" charset="0"/>
                      </a:rPr>
                      <m:t>&lt;</m:t>
                    </m:r>
                    <m:sSub>
                      <m:sSubPr>
                        <m:ctrlPr>
                          <a:rPr lang="en-US" sz="1500" i="1">
                            <a:latin typeface="Cambria Math" panose="02040503050406030204" pitchFamily="18" charset="0"/>
                          </a:rPr>
                        </m:ctrlPr>
                      </m:sSubPr>
                      <m:e>
                        <m:r>
                          <a:rPr lang="en-US" sz="1500" i="1">
                            <a:latin typeface="Cambria Math" panose="02040503050406030204" pitchFamily="18" charset="0"/>
                          </a:rPr>
                          <m:t> </m:t>
                        </m:r>
                        <m:r>
                          <a:rPr lang="ar-AE" sz="1500" i="1">
                            <a:latin typeface="Cambria Math" panose="02040503050406030204" pitchFamily="18" charset="0"/>
                          </a:rPr>
                          <m:t>𝛿</m:t>
                        </m:r>
                      </m:e>
                      <m:sub>
                        <m:r>
                          <a:rPr lang="ar-AE" sz="1500" i="1">
                            <a:latin typeface="Cambria Math" panose="02040503050406030204" pitchFamily="18" charset="0"/>
                          </a:rPr>
                          <m:t>𝑚𝑎𝑥</m:t>
                        </m:r>
                      </m:sub>
                    </m:sSub>
                  </m:oMath>
                </a14:m>
                <a:r>
                  <a:rPr lang="en-US" sz="1500" dirty="0"/>
                  <a:t>&lt;</a:t>
                </a:r>
                <a:r>
                  <a:rPr lang="ar-AE" sz="1500" dirty="0"/>
                  <a:t> </a:t>
                </a:r>
                <a14:m>
                  <m:oMath xmlns:m="http://schemas.openxmlformats.org/officeDocument/2006/math">
                    <m:r>
                      <a:rPr lang="ar-AE" sz="1500" i="1">
                        <a:latin typeface="Cambria Math" panose="02040503050406030204" pitchFamily="18" charset="0"/>
                      </a:rPr>
                      <m:t>1</m:t>
                    </m:r>
                    <m:r>
                      <a:rPr lang="ar-AE" sz="1500">
                        <a:latin typeface="Cambria Math" panose="02040503050406030204" pitchFamily="18" charset="0"/>
                      </a:rPr>
                      <m:t>.</m:t>
                    </m:r>
                    <m:r>
                      <a:rPr lang="en-US" sz="1500" b="0" i="1" smtClean="0">
                        <a:latin typeface="Cambria Math" panose="02040503050406030204" pitchFamily="18" charset="0"/>
                      </a:rPr>
                      <m:t>4</m:t>
                    </m:r>
                    <m:r>
                      <m:rPr>
                        <m:nor/>
                      </m:rPr>
                      <a:rPr lang="ar-AE" sz="1500" i="0">
                        <a:latin typeface="Calibri" panose="020F0502020204030204" pitchFamily="34" charset="0"/>
                        <a:ea typeface="Calibri" panose="020F0502020204030204" pitchFamily="34" charset="0"/>
                        <a:cs typeface="Calibri" panose="020F0502020204030204" pitchFamily="34" charset="0"/>
                      </a:rPr>
                      <m:t> </m:t>
                    </m:r>
                    <m:sSub>
                      <m:sSubPr>
                        <m:ctrlPr>
                          <a:rPr lang="ar-AE" sz="1500" i="1">
                            <a:latin typeface="Cambria Math" panose="02040503050406030204" pitchFamily="18" charset="0"/>
                          </a:rPr>
                        </m:ctrlPr>
                      </m:sSubPr>
                      <m:e>
                        <m:r>
                          <a:rPr lang="ar-AE" sz="1500" i="1">
                            <a:latin typeface="Cambria Math" panose="02040503050406030204" pitchFamily="18" charset="0"/>
                          </a:rPr>
                          <m:t>𝛿</m:t>
                        </m:r>
                      </m:e>
                      <m:sub>
                        <m:r>
                          <a:rPr lang="ar-AE" sz="1500" i="1">
                            <a:latin typeface="Cambria Math" panose="02040503050406030204" pitchFamily="18" charset="0"/>
                          </a:rPr>
                          <m:t>𝑎𝑣𝑔</m:t>
                        </m:r>
                      </m:sub>
                    </m:sSub>
                  </m:oMath>
                </a14:m>
                <a:endParaRPr lang="en-US" sz="1500" dirty="0"/>
              </a:p>
              <a:p>
                <a:pPr marL="285750" indent="-285750">
                  <a:buClr>
                    <a:srgbClr val="008080"/>
                  </a:buClr>
                  <a:buSzPct val="80000"/>
                  <a:buFont typeface="Arial" panose="020B0604020202020204" pitchFamily="34" charset="0"/>
                  <a:buChar char="•"/>
                </a:pPr>
                <a:endParaRPr lang="en-US" sz="1500" dirty="0"/>
              </a:p>
              <a:p>
                <a:pPr marL="285750" indent="-285750">
                  <a:buClr>
                    <a:srgbClr val="008080"/>
                  </a:buClr>
                  <a:buSzPct val="8000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If present in Seismic Design Categories (SDC) C, D, E, or F, this requires the application of a torsional amplification factor (</a:t>
                </a:r>
                <a14:m>
                  <m:oMath xmlns:m="http://schemas.openxmlformats.org/officeDocument/2006/math">
                    <m:sSub>
                      <m:sSubPr>
                        <m:ctrlPr>
                          <a:rPr lang="ar-AE" sz="1400" i="1">
                            <a:latin typeface="Cambria Math" panose="02040503050406030204" pitchFamily="18" charset="0"/>
                          </a:rPr>
                        </m:ctrlPr>
                      </m:sSubPr>
                      <m:e>
                        <m:r>
                          <a:rPr lang="ar-AE" sz="1400" i="1">
                            <a:latin typeface="Cambria Math" panose="02040503050406030204" pitchFamily="18" charset="0"/>
                          </a:rPr>
                          <m:t>𝐴</m:t>
                        </m:r>
                      </m:e>
                      <m:sub>
                        <m:r>
                          <a:rPr lang="ar-AE" sz="1400" i="1">
                            <a:latin typeface="Cambria Math" panose="02040503050406030204" pitchFamily="18" charset="0"/>
                          </a:rPr>
                          <m:t>𝑥</m:t>
                        </m:r>
                      </m:sub>
                    </m:sSub>
                  </m:oMath>
                </a14:m>
                <a:r>
                  <a:rPr lang="en-US" sz="1400" dirty="0">
                    <a:latin typeface="Calibri" panose="020F0502020204030204" pitchFamily="34" charset="0"/>
                    <a:ea typeface="Calibri" panose="020F0502020204030204" pitchFamily="34" charset="0"/>
                    <a:cs typeface="Calibri" panose="020F0502020204030204" pitchFamily="34" charset="0"/>
                  </a:rPr>
                  <a:t> ) to the accidental torsion moment</a:t>
                </a:r>
              </a:p>
              <a:p>
                <a:pPr marL="285750" indent="-285750">
                  <a:buClr>
                    <a:srgbClr val="008080"/>
                  </a:buClr>
                  <a:buSzPct val="80000"/>
                  <a:buFont typeface="Arial" panose="020B0604020202020204" pitchFamily="34" charset="0"/>
                  <a:buChar cha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8080"/>
                  </a:buClr>
                  <a:buSzPct val="8000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1b Torsional Irregularity</a:t>
                </a:r>
              </a:p>
              <a:p>
                <a:pPr marL="285750" indent="-285750">
                  <a:buClr>
                    <a:srgbClr val="008080"/>
                  </a:buClr>
                  <a:buSzPct val="80000"/>
                  <a:buFont typeface="Arial" panose="020B0604020202020204" pitchFamily="34" charset="0"/>
                  <a:buChar char="•"/>
                </a:pPr>
                <a:endParaRPr lang="en-US" sz="1500" dirty="0"/>
              </a:p>
              <a:p>
                <a:pPr>
                  <a:buClr>
                    <a:srgbClr val="008080"/>
                  </a:buClr>
                  <a:buSzPct val="80000"/>
                </a:pPr>
                <a14:m>
                  <m:oMath xmlns:m="http://schemas.openxmlformats.org/officeDocument/2006/math">
                    <m:r>
                      <a:rPr lang="en-US" sz="1500" i="1" smtClean="0">
                        <a:latin typeface="Cambria Math" panose="02040503050406030204" pitchFamily="18" charset="0"/>
                      </a:rPr>
                      <m:t>	</m:t>
                    </m:r>
                    <m:sSub>
                      <m:sSubPr>
                        <m:ctrlPr>
                          <a:rPr lang="en-US" sz="1500" b="0" i="1" smtClean="0">
                            <a:latin typeface="Cambria Math" panose="02040503050406030204" pitchFamily="18" charset="0"/>
                          </a:rPr>
                        </m:ctrlPr>
                      </m:sSubPr>
                      <m:e>
                        <m:r>
                          <a:rPr lang="en-US" sz="1500" b="0" i="1" smtClean="0">
                            <a:latin typeface="Cambria Math" panose="02040503050406030204" pitchFamily="18" charset="0"/>
                          </a:rPr>
                          <m:t>                         </m:t>
                        </m:r>
                        <m:r>
                          <a:rPr lang="en-US" sz="1500" i="1">
                            <a:latin typeface="Cambria Math" panose="02040503050406030204" pitchFamily="18" charset="0"/>
                          </a:rPr>
                          <m:t> </m:t>
                        </m:r>
                        <m:r>
                          <a:rPr lang="ar-AE" sz="1500" i="1">
                            <a:latin typeface="Cambria Math" panose="02040503050406030204" pitchFamily="18" charset="0"/>
                          </a:rPr>
                          <m:t>𝛿</m:t>
                        </m:r>
                      </m:e>
                      <m:sub>
                        <m:r>
                          <a:rPr lang="ar-AE" sz="1500" i="1">
                            <a:latin typeface="Cambria Math" panose="02040503050406030204" pitchFamily="18" charset="0"/>
                          </a:rPr>
                          <m:t>𝑚𝑎𝑥</m:t>
                        </m:r>
                      </m:sub>
                    </m:sSub>
                    <m:r>
                      <a:rPr lang="en-US" sz="1500" b="0" i="0" smtClean="0">
                        <a:latin typeface="Cambria Math" panose="02040503050406030204" pitchFamily="18" charset="0"/>
                      </a:rPr>
                      <m:t>&gt;</m:t>
                    </m:r>
                  </m:oMath>
                </a14:m>
                <a:r>
                  <a:rPr lang="ar-AE" sz="1500" dirty="0"/>
                  <a:t> </a:t>
                </a:r>
                <a14:m>
                  <m:oMath xmlns:m="http://schemas.openxmlformats.org/officeDocument/2006/math">
                    <m:r>
                      <a:rPr lang="ar-AE" sz="1500" i="1">
                        <a:latin typeface="Cambria Math" panose="02040503050406030204" pitchFamily="18" charset="0"/>
                      </a:rPr>
                      <m:t>1</m:t>
                    </m:r>
                    <m:r>
                      <a:rPr lang="ar-AE" sz="1500">
                        <a:latin typeface="Cambria Math" panose="02040503050406030204" pitchFamily="18" charset="0"/>
                      </a:rPr>
                      <m:t>.</m:t>
                    </m:r>
                    <m:r>
                      <a:rPr lang="en-US" sz="1500" i="1">
                        <a:latin typeface="Cambria Math" panose="02040503050406030204" pitchFamily="18" charset="0"/>
                      </a:rPr>
                      <m:t>4</m:t>
                    </m:r>
                    <m:r>
                      <m:rPr>
                        <m:nor/>
                      </m:rPr>
                      <a:rPr lang="ar-AE" sz="1500" i="0">
                        <a:latin typeface="Calibri" panose="020F0502020204030204" pitchFamily="34" charset="0"/>
                        <a:ea typeface="Calibri" panose="020F0502020204030204" pitchFamily="34" charset="0"/>
                        <a:cs typeface="Calibri" panose="020F0502020204030204" pitchFamily="34" charset="0"/>
                      </a:rPr>
                      <m:t> </m:t>
                    </m:r>
                    <m:sSub>
                      <m:sSubPr>
                        <m:ctrlPr>
                          <a:rPr lang="ar-AE" sz="1500" i="1">
                            <a:latin typeface="Cambria Math" panose="02040503050406030204" pitchFamily="18" charset="0"/>
                          </a:rPr>
                        </m:ctrlPr>
                      </m:sSubPr>
                      <m:e>
                        <m:r>
                          <a:rPr lang="ar-AE" sz="1500" i="1">
                            <a:latin typeface="Cambria Math" panose="02040503050406030204" pitchFamily="18" charset="0"/>
                          </a:rPr>
                          <m:t>𝛿</m:t>
                        </m:r>
                      </m:e>
                      <m:sub>
                        <m:r>
                          <a:rPr lang="ar-AE" sz="1500" i="1">
                            <a:latin typeface="Cambria Math" panose="02040503050406030204" pitchFamily="18" charset="0"/>
                          </a:rPr>
                          <m:t>𝑎𝑣𝑔</m:t>
                        </m:r>
                      </m:sub>
                    </m:sSub>
                  </m:oMath>
                </a14:m>
                <a:endParaRPr lang="en-US" sz="1500" dirty="0"/>
              </a:p>
            </p:txBody>
          </p:sp>
        </mc:Choice>
        <mc:Fallback xmlns="">
          <p:sp>
            <p:nvSpPr>
              <p:cNvPr id="3" name="TextBox 2">
                <a:extLst>
                  <a:ext uri="{FF2B5EF4-FFF2-40B4-BE49-F238E27FC236}">
                    <a16:creationId xmlns:a16="http://schemas.microsoft.com/office/drawing/2014/main" id="{7AE63E34-83CA-D268-7D96-875D78F544EA}"/>
                  </a:ext>
                </a:extLst>
              </p:cNvPr>
              <p:cNvSpPr txBox="1">
                <a:spLocks noRot="1" noChangeAspect="1" noMove="1" noResize="1" noEditPoints="1" noAdjustHandles="1" noChangeArrowheads="1" noChangeShapeType="1" noTextEdit="1"/>
              </p:cNvSpPr>
              <p:nvPr/>
            </p:nvSpPr>
            <p:spPr>
              <a:xfrm>
                <a:off x="5638800" y="1310640"/>
                <a:ext cx="5715000" cy="3804375"/>
              </a:xfrm>
              <a:prstGeom prst="rect">
                <a:avLst/>
              </a:prstGeom>
              <a:blipFill>
                <a:blip r:embed="rId4"/>
                <a:stretch>
                  <a:fillRect t="-321"/>
                </a:stretch>
              </a:blipFill>
            </p:spPr>
            <p:txBody>
              <a:bodyPr/>
              <a:lstStyle/>
              <a:p>
                <a:r>
                  <a:rPr lang="en-US">
                    <a:noFill/>
                  </a:rPr>
                  <a:t> </a:t>
                </a:r>
              </a:p>
            </p:txBody>
          </p:sp>
        </mc:Fallback>
      </mc:AlternateContent>
    </p:spTree>
    <p:extLst>
      <p:ext uri="{BB962C8B-B14F-4D97-AF65-F5344CB8AC3E}">
        <p14:creationId xmlns:p14="http://schemas.microsoft.com/office/powerpoint/2010/main" val="25972610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144E8-9779-8A54-A187-66C459A0C8D5}"/>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1AC6A281-C1FF-BDC8-70FE-5A9AABEBF17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50</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0777B7F1-4FF6-BC70-F78A-44A31C80B584}"/>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BF8CFCCE-59F8-F3D2-A530-D08B910BDC22}"/>
              </a:ext>
            </a:extLst>
          </p:cNvPr>
          <p:cNvSpPr/>
          <p:nvPr/>
        </p:nvSpPr>
        <p:spPr>
          <a:xfrm>
            <a:off x="470914" y="314670"/>
            <a:ext cx="3400162" cy="430887"/>
          </a:xfrm>
          <a:prstGeom prst="rect">
            <a:avLst/>
          </a:prstGeom>
        </p:spPr>
        <p:txBody>
          <a:bodyPr wrap="none">
            <a:spAutoFit/>
          </a:bodyPr>
          <a:lstStyle/>
          <a:p>
            <a:pPr defTabSz="914263"/>
            <a:r>
              <a:rPr lang="en-US" sz="2200" b="1" dirty="0">
                <a:solidFill>
                  <a:srgbClr val="006699"/>
                </a:solidFill>
                <a:latin typeface="Arial"/>
              </a:rPr>
              <a:t>Irregularity Types (cont)</a:t>
            </a:r>
          </a:p>
        </p:txBody>
      </p:sp>
      <p:sp>
        <p:nvSpPr>
          <p:cNvPr id="3" name="TextBox 2">
            <a:extLst>
              <a:ext uri="{FF2B5EF4-FFF2-40B4-BE49-F238E27FC236}">
                <a16:creationId xmlns:a16="http://schemas.microsoft.com/office/drawing/2014/main" id="{9E3175B3-F655-A674-C5EF-13976BBD2885}"/>
              </a:ext>
            </a:extLst>
          </p:cNvPr>
          <p:cNvSpPr txBox="1"/>
          <p:nvPr/>
        </p:nvSpPr>
        <p:spPr>
          <a:xfrm>
            <a:off x="638554" y="1018670"/>
            <a:ext cx="9176006" cy="4875694"/>
          </a:xfrm>
          <a:prstGeom prst="rect">
            <a:avLst/>
          </a:prstGeom>
          <a:noFill/>
        </p:spPr>
        <p:txBody>
          <a:bodyPr wrap="square" rtlCol="0">
            <a:spAutoFit/>
          </a:bodyPr>
          <a:lstStyle/>
          <a:p>
            <a:pPr marL="285750" indent="-285750">
              <a:spcBef>
                <a:spcPts val="500"/>
              </a:spcBef>
              <a:spcAft>
                <a:spcPts val="500"/>
              </a:spcAft>
              <a:buClr>
                <a:srgbClr val="008080"/>
              </a:buClr>
              <a:buSzPct val="80000"/>
              <a:buFont typeface="Arial" panose="020B0604020202020204" pitchFamily="34" charset="0"/>
              <a:buChar char="•"/>
            </a:pPr>
            <a:r>
              <a:rPr lang="en-US" sz="1550" dirty="0"/>
              <a:t>Type 2: Reentrant Corners</a:t>
            </a:r>
            <a:endParaRPr lang="en-US" sz="1550" dirty="0">
              <a:latin typeface="Calibri" panose="020F0502020204030204" pitchFamily="34" charset="0"/>
              <a:ea typeface="Calibri" panose="020F0502020204030204" pitchFamily="34" charset="0"/>
              <a:cs typeface="Calibri" panose="020F0502020204030204" pitchFamily="34" charset="0"/>
            </a:endParaRP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Definition: Occurs in L, T, U, or H-shaped buildings where the "projections" (the wings) are longer than 15% of the total plan dimension in that direction</a:t>
            </a: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The Risk: The "inside corner" of the building becomes a stress concentration point where the two wings pull in different directions</a:t>
            </a:r>
          </a:p>
          <a:p>
            <a:pPr marL="0" lvl="1">
              <a:spcBef>
                <a:spcPts val="12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    Type 3: Diaphragm Discontinuity</a:t>
            </a: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Definition: Occurs when the floor system (the diaphragm) has large cutouts or open areas (like a massive atrium) that exceed 50% of the total gross area, or when the stiffness of the floor changes by more than 50% from one story to the next</a:t>
            </a: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The Risk: The floor isn't "stiff" enough to transfer the seismic forces to the walls or frames</a:t>
            </a:r>
          </a:p>
          <a:p>
            <a:pPr marL="285750" lvl="1" indent="-285750">
              <a:spcBef>
                <a:spcPts val="12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Type 4: Out-of-Plane Offsets</a:t>
            </a: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Definition: Occurs when there is a "jog" in the lateral force path. For example, a shear wall on the 3rd floor does not sit directly above the shear wall on the 2nd floor.</a:t>
            </a:r>
          </a:p>
          <a:p>
            <a:pPr marL="742950" lvl="1" indent="-285750">
              <a:spcBef>
                <a:spcPts val="500"/>
              </a:spcBef>
              <a:spcAft>
                <a:spcPts val="500"/>
              </a:spcAft>
              <a:buClr>
                <a:srgbClr val="008080"/>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The Risk: This creates massive "overturning" forces on the floor system that has to bridge the gap between the two walls.</a:t>
            </a:r>
          </a:p>
        </p:txBody>
      </p:sp>
    </p:spTree>
    <p:extLst>
      <p:ext uri="{BB962C8B-B14F-4D97-AF65-F5344CB8AC3E}">
        <p14:creationId xmlns:p14="http://schemas.microsoft.com/office/powerpoint/2010/main" val="33019242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9F741-EA66-CB9E-3421-CA8B36C2C056}"/>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A56C212-7DE2-1D89-FB07-71F66FE7DCB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51</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6CD0859E-AAE5-1802-0C42-AB1C1DEFAB01}"/>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9CCF7894-D469-B6AF-3D7C-DCF860AA352C}"/>
              </a:ext>
            </a:extLst>
          </p:cNvPr>
          <p:cNvSpPr/>
          <p:nvPr/>
        </p:nvSpPr>
        <p:spPr>
          <a:xfrm>
            <a:off x="836674" y="452679"/>
            <a:ext cx="4237699" cy="430887"/>
          </a:xfrm>
          <a:prstGeom prst="rect">
            <a:avLst/>
          </a:prstGeom>
        </p:spPr>
        <p:txBody>
          <a:bodyPr wrap="none">
            <a:spAutoFit/>
          </a:bodyPr>
          <a:lstStyle/>
          <a:p>
            <a:pPr defTabSz="914263"/>
            <a:r>
              <a:rPr lang="en-US" sz="2200" b="1" dirty="0">
                <a:solidFill>
                  <a:srgbClr val="006699"/>
                </a:solidFill>
                <a:latin typeface="Arial"/>
              </a:rPr>
              <a:t>Torsional Amplification Factor</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856C897-79C4-293A-A290-D88CFD605F98}"/>
                  </a:ext>
                </a:extLst>
              </p:cNvPr>
              <p:cNvSpPr txBox="1"/>
              <p:nvPr/>
            </p:nvSpPr>
            <p:spPr>
              <a:xfrm>
                <a:off x="660400" y="1255232"/>
                <a:ext cx="4237699" cy="4075668"/>
              </a:xfrm>
              <a:prstGeom prst="rect">
                <a:avLst/>
              </a:prstGeom>
              <a:noFill/>
            </p:spPr>
            <p:txBody>
              <a:bodyPr wrap="square" lIns="0" tIns="0" rIns="0" bIns="0" rtlCol="0">
                <a:spAutoFit/>
              </a:bodyPr>
              <a:lstStyle/>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The torsional amplification factor is</a:t>
                </a:r>
              </a:p>
              <a:p>
                <a:endParaRPr lang="en-US" i="1" dirty="0">
                  <a:latin typeface="Cambria Math" panose="02040503050406030204" pitchFamily="18" charset="0"/>
                </a:endParaRPr>
              </a:p>
              <a:p>
                <a:pP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𝐴</m:t>
                          </m:r>
                        </m:e>
                        <m:sub>
                          <m:r>
                            <a:rPr lang="en-US" sz="1600" b="0" i="1" smtClean="0">
                              <a:latin typeface="Cambria Math" panose="02040503050406030204" pitchFamily="18" charset="0"/>
                            </a:rPr>
                            <m:t>𝑥</m:t>
                          </m:r>
                        </m:sub>
                      </m:sSub>
                      <m:r>
                        <a:rPr lang="en-US" sz="1600" b="0" i="1" smtClean="0">
                          <a:latin typeface="Cambria Math" panose="02040503050406030204" pitchFamily="18" charset="0"/>
                        </a:rPr>
                        <m:t>=</m:t>
                      </m:r>
                      <m:f>
                        <m:fPr>
                          <m:ctrlPr>
                            <a:rPr lang="en-US" sz="1600" b="0" i="1">
                              <a:latin typeface="Cambria Math" panose="02040503050406030204" pitchFamily="18" charset="0"/>
                            </a:rPr>
                          </m:ctrlPr>
                        </m:fPr>
                        <m:num>
                          <m:sSub>
                            <m:sSubPr>
                              <m:ctrlPr>
                                <a:rPr lang="en-US" sz="1600" b="0" i="1">
                                  <a:latin typeface="Cambria Math" panose="02040503050406030204" pitchFamily="18" charset="0"/>
                                </a:rPr>
                              </m:ctrlPr>
                            </m:sSubPr>
                            <m:e>
                              <m:r>
                                <a:rPr lang="en-US" sz="1600" b="0" i="1">
                                  <a:latin typeface="Cambria Math" panose="02040503050406030204" pitchFamily="18" charset="0"/>
                                </a:rPr>
                                <m:t>𝛿</m:t>
                              </m:r>
                            </m:e>
                            <m:sub>
                              <m:r>
                                <a:rPr lang="en-US" sz="1600" b="0" i="1">
                                  <a:latin typeface="Cambria Math" panose="02040503050406030204" pitchFamily="18" charset="0"/>
                                </a:rPr>
                                <m:t>𝑚𝑎𝑥</m:t>
                              </m:r>
                            </m:sub>
                          </m:sSub>
                        </m:num>
                        <m:den>
                          <m:r>
                            <a:rPr lang="en-US" sz="1600" b="0" i="1" smtClean="0">
                              <a:latin typeface="Cambria Math" panose="02040503050406030204" pitchFamily="18" charset="0"/>
                            </a:rPr>
                            <m:t>1.2</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 </m:t>
                              </m:r>
                              <m:r>
                                <a:rPr lang="en-US" sz="1600" b="0" i="1">
                                  <a:latin typeface="Cambria Math" panose="02040503050406030204" pitchFamily="18" charset="0"/>
                                </a:rPr>
                                <m:t>𝛿</m:t>
                              </m:r>
                            </m:e>
                            <m:sub>
                              <m:r>
                                <a:rPr lang="en-US" sz="1600" b="0" i="1" smtClean="0">
                                  <a:latin typeface="Cambria Math" panose="02040503050406030204" pitchFamily="18" charset="0"/>
                                </a:rPr>
                                <m:t>𝑎𝑣𝑔</m:t>
                              </m:r>
                            </m:sub>
                          </m:sSub>
                        </m:den>
                      </m:f>
                    </m:oMath>
                  </m:oMathPara>
                </a14:m>
                <a:endParaRPr lang="en-US" sz="1600" dirty="0">
                  <a:latin typeface="Calibri" panose="020F0502020204030204" pitchFamily="34" charset="0"/>
                  <a:ea typeface="Calibri" panose="020F0502020204030204" pitchFamily="34" charset="0"/>
                  <a:cs typeface="Calibri" panose="020F0502020204030204" pitchFamily="34" charset="0"/>
                </a:endParaRPr>
              </a:p>
              <a:p>
                <a:endParaRPr lang="en-US" sz="1450" dirty="0">
                  <a:latin typeface="Calibri" panose="020F0502020204030204" pitchFamily="34" charset="0"/>
                  <a:ea typeface="Calibri" panose="020F0502020204030204" pitchFamily="34" charset="0"/>
                  <a:cs typeface="Calibri" panose="020F0502020204030204" pitchFamily="34" charset="0"/>
                </a:endParaRPr>
              </a:p>
              <a:p>
                <a:pPr>
                  <a:buNone/>
                </a:pPr>
                <a:r>
                  <a:rPr lang="en-US" sz="1450" dirty="0">
                    <a:latin typeface="Calibri" panose="020F0502020204030204" pitchFamily="34" charset="0"/>
                    <a:ea typeface="Calibri" panose="020F0502020204030204" pitchFamily="34" charset="0"/>
                    <a:cs typeface="Calibri" panose="020F0502020204030204" pitchFamily="34" charset="0"/>
                  </a:rPr>
                  <a:t>         where</a:t>
                </a:r>
                <a:br>
                  <a:rPr lang="en-US" sz="1450" dirty="0">
                    <a:latin typeface="Calibri" panose="020F0502020204030204" pitchFamily="34" charset="0"/>
                    <a:ea typeface="Calibri" panose="020F0502020204030204" pitchFamily="34" charset="0"/>
                    <a:cs typeface="Calibri" panose="020F0502020204030204" pitchFamily="34" charset="0"/>
                  </a:rPr>
                </a:br>
                <a:endParaRPr lang="en-US" sz="1450" dirty="0">
                  <a:latin typeface="Calibri" panose="020F0502020204030204" pitchFamily="34" charset="0"/>
                  <a:ea typeface="Calibri" panose="020F0502020204030204" pitchFamily="34" charset="0"/>
                  <a:cs typeface="Calibri" panose="020F0502020204030204" pitchFamily="34" charset="0"/>
                </a:endParaRPr>
              </a:p>
              <a:p>
                <a:pPr lvl="1">
                  <a:spcBef>
                    <a:spcPts val="600"/>
                  </a:spcBef>
                  <a:spcAft>
                    <a:spcPts val="600"/>
                  </a:spcAft>
                </a:pPr>
                <a14:m>
                  <m:oMath xmlns:m="http://schemas.openxmlformats.org/officeDocument/2006/math">
                    <m:r>
                      <a:rPr lang="en-US" sz="1450" b="0" i="1">
                        <a:latin typeface="Cambria Math" panose="02040503050406030204" pitchFamily="18" charset="0"/>
                      </a:rPr>
                      <m:t>	</m:t>
                    </m:r>
                    <m:sSub>
                      <m:sSubPr>
                        <m:ctrlPr>
                          <a:rPr lang="ar-AE" sz="1450" b="0" i="1">
                            <a:latin typeface="Cambria Math" panose="02040503050406030204" pitchFamily="18" charset="0"/>
                          </a:rPr>
                        </m:ctrlPr>
                      </m:sSubPr>
                      <m:e>
                        <m:r>
                          <a:rPr lang="ar-AE" sz="1450" b="0" i="1">
                            <a:latin typeface="Cambria Math" panose="02040503050406030204" pitchFamily="18" charset="0"/>
                          </a:rPr>
                          <m:t>𝛿</m:t>
                        </m:r>
                      </m:e>
                      <m:sub>
                        <m:r>
                          <a:rPr lang="ar-AE" sz="1450" b="0" i="1">
                            <a:latin typeface="Cambria Math" panose="02040503050406030204" pitchFamily="18" charset="0"/>
                          </a:rPr>
                          <m:t>𝑚𝑎𝑥</m:t>
                        </m:r>
                      </m:sub>
                    </m:sSub>
                  </m:oMath>
                </a14:m>
                <a:r>
                  <a:rPr lang="ar-AE" sz="1450" dirty="0">
                    <a:latin typeface="Calibri" panose="020F0502020204030204" pitchFamily="34" charset="0"/>
                    <a:ea typeface="Calibri" panose="020F0502020204030204" pitchFamily="34" charset="0"/>
                    <a:cs typeface="Calibri" panose="020F0502020204030204" pitchFamily="34" charset="0"/>
                  </a:rPr>
                  <a:t>= </a:t>
                </a:r>
                <a:r>
                  <a:rPr lang="en-US" sz="1450" dirty="0">
                    <a:latin typeface="Calibri" panose="020F0502020204030204" pitchFamily="34" charset="0"/>
                    <a:ea typeface="Calibri" panose="020F0502020204030204" pitchFamily="34" charset="0"/>
                    <a:cs typeface="Calibri" panose="020F0502020204030204" pitchFamily="34" charset="0"/>
                  </a:rPr>
                  <a:t> maximum story drift at one edge</a:t>
                </a:r>
              </a:p>
              <a:p>
                <a:pPr lvl="1">
                  <a:spcBef>
                    <a:spcPts val="600"/>
                  </a:spcBef>
                  <a:spcAft>
                    <a:spcPts val="600"/>
                  </a:spcAft>
                </a:pPr>
                <a:r>
                  <a:rPr lang="en-US" sz="1450" dirty="0">
                    <a:latin typeface="Calibri" panose="020F0502020204030204" pitchFamily="34" charset="0"/>
                    <a:ea typeface="Calibri" panose="020F0502020204030204" pitchFamily="34" charset="0"/>
                    <a:cs typeface="Calibri" panose="020F0502020204030204" pitchFamily="34" charset="0"/>
                  </a:rPr>
                  <a:t> </a:t>
                </a:r>
                <a14:m>
                  <m:oMath xmlns:m="http://schemas.openxmlformats.org/officeDocument/2006/math">
                    <m:sSub>
                      <m:sSubPr>
                        <m:ctrlPr>
                          <a:rPr lang="ar-AE" sz="1450" b="0" i="1">
                            <a:latin typeface="Cambria Math" panose="02040503050406030204" pitchFamily="18" charset="0"/>
                          </a:rPr>
                        </m:ctrlPr>
                      </m:sSubPr>
                      <m:e>
                        <m:r>
                          <a:rPr lang="ar-AE" sz="1450" b="0" i="1">
                            <a:latin typeface="Cambria Math" panose="02040503050406030204" pitchFamily="18" charset="0"/>
                          </a:rPr>
                          <m:t>𝛿</m:t>
                        </m:r>
                      </m:e>
                      <m:sub>
                        <m:r>
                          <a:rPr lang="ar-AE" sz="1450" b="0" i="1">
                            <a:latin typeface="Cambria Math" panose="02040503050406030204" pitchFamily="18" charset="0"/>
                          </a:rPr>
                          <m:t>𝑎𝑣𝑔</m:t>
                        </m:r>
                      </m:sub>
                    </m:sSub>
                  </m:oMath>
                </a14:m>
                <a:r>
                  <a:rPr lang="ar-AE" sz="1450" dirty="0">
                    <a:latin typeface="Calibri" panose="020F0502020204030204" pitchFamily="34" charset="0"/>
                    <a:ea typeface="Calibri" panose="020F0502020204030204" pitchFamily="34" charset="0"/>
                    <a:cs typeface="Calibri" panose="020F0502020204030204" pitchFamily="34" charset="0"/>
                  </a:rPr>
                  <a:t>= </a:t>
                </a:r>
                <a:r>
                  <a:rPr lang="en-US" sz="1450" dirty="0">
                    <a:latin typeface="Calibri" panose="020F0502020204030204" pitchFamily="34" charset="0"/>
                    <a:ea typeface="Calibri" panose="020F0502020204030204" pitchFamily="34" charset="0"/>
                    <a:cs typeface="Calibri" panose="020F0502020204030204" pitchFamily="34" charset="0"/>
                  </a:rPr>
                  <a:t> average drift of the two edges</a:t>
                </a:r>
              </a:p>
              <a:p>
                <a:endParaRPr lang="ar-AE"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Torsional irregularity exists if </a:t>
                </a:r>
                <a14:m>
                  <m:oMath xmlns:m="http://schemas.openxmlformats.org/officeDocument/2006/math">
                    <m:sSub>
                      <m:sSubPr>
                        <m:ctrlPr>
                          <a:rPr lang="en-US" sz="1500" b="0" i="1" smtClean="0">
                            <a:latin typeface="Cambria Math" panose="02040503050406030204" pitchFamily="18" charset="0"/>
                          </a:rPr>
                        </m:ctrlPr>
                      </m:sSubPr>
                      <m:e>
                        <m:r>
                          <a:rPr lang="en-US" sz="1500" b="0" i="1" smtClean="0">
                            <a:latin typeface="Cambria Math" panose="02040503050406030204" pitchFamily="18" charset="0"/>
                          </a:rPr>
                          <m:t> </m:t>
                        </m:r>
                        <m:r>
                          <a:rPr lang="ar-AE" sz="1500" b="0" i="1">
                            <a:latin typeface="Cambria Math" panose="02040503050406030204" pitchFamily="18" charset="0"/>
                          </a:rPr>
                          <m:t>𝛿</m:t>
                        </m:r>
                      </m:e>
                      <m:sub>
                        <m:r>
                          <a:rPr lang="ar-AE" sz="1500" b="0" i="1">
                            <a:latin typeface="Cambria Math" panose="02040503050406030204" pitchFamily="18" charset="0"/>
                          </a:rPr>
                          <m:t>𝑚𝑎𝑥</m:t>
                        </m:r>
                      </m:sub>
                    </m:sSub>
                    <m:r>
                      <a:rPr lang="ar-AE" sz="1500" b="0">
                        <a:latin typeface="Cambria Math" panose="02040503050406030204" pitchFamily="18" charset="0"/>
                      </a:rPr>
                      <m:t>&gt;</m:t>
                    </m:r>
                    <m:r>
                      <a:rPr lang="ar-AE" sz="1500" b="0" i="1">
                        <a:latin typeface="Cambria Math" panose="02040503050406030204" pitchFamily="18" charset="0"/>
                      </a:rPr>
                      <m:t>1</m:t>
                    </m:r>
                    <m:r>
                      <a:rPr lang="ar-AE" sz="1500" b="0">
                        <a:latin typeface="Cambria Math" panose="02040503050406030204" pitchFamily="18" charset="0"/>
                      </a:rPr>
                      <m:t>.</m:t>
                    </m:r>
                    <m:r>
                      <a:rPr lang="ar-AE" sz="1500" b="0" i="1">
                        <a:latin typeface="Cambria Math" panose="02040503050406030204" pitchFamily="18" charset="0"/>
                      </a:rPr>
                      <m:t>2</m:t>
                    </m:r>
                    <m:r>
                      <m:rPr>
                        <m:nor/>
                      </m:rPr>
                      <a:rPr lang="ar-AE" sz="1500" i="0">
                        <a:latin typeface="Calibri" panose="020F0502020204030204" pitchFamily="34" charset="0"/>
                        <a:ea typeface="Calibri" panose="020F0502020204030204" pitchFamily="34" charset="0"/>
                        <a:cs typeface="Calibri" panose="020F0502020204030204" pitchFamily="34" charset="0"/>
                      </a:rPr>
                      <m:t> </m:t>
                    </m:r>
                    <m:sSub>
                      <m:sSubPr>
                        <m:ctrlPr>
                          <a:rPr lang="ar-AE" sz="1500" b="0" i="1">
                            <a:latin typeface="Cambria Math" panose="02040503050406030204" pitchFamily="18" charset="0"/>
                          </a:rPr>
                        </m:ctrlPr>
                      </m:sSubPr>
                      <m:e>
                        <m:r>
                          <a:rPr lang="ar-AE" sz="1500" b="0" i="1">
                            <a:latin typeface="Cambria Math" panose="02040503050406030204" pitchFamily="18" charset="0"/>
                          </a:rPr>
                          <m:t>𝛿</m:t>
                        </m:r>
                      </m:e>
                      <m:sub>
                        <m:r>
                          <a:rPr lang="ar-AE" sz="1500" b="0" i="1">
                            <a:latin typeface="Cambria Math" panose="02040503050406030204" pitchFamily="18" charset="0"/>
                          </a:rPr>
                          <m:t>𝑎𝑣𝑔</m:t>
                        </m:r>
                      </m:sub>
                    </m:sSub>
                  </m:oMath>
                </a14:m>
                <a:endParaRPr lang="en-US" sz="1500" dirty="0">
                  <a:latin typeface="Calibri" panose="020F0502020204030204" pitchFamily="34" charset="0"/>
                  <a:ea typeface="Calibri" panose="020F0502020204030204" pitchFamily="34" charset="0"/>
                  <a:cs typeface="Calibri" panose="020F0502020204030204" pitchFamily="34" charset="0"/>
                </a:endParaRPr>
              </a:p>
              <a:p>
                <a:endParaRPr lang="en-US" b="0" dirty="0"/>
              </a:p>
              <a:p>
                <a:endParaRPr lang="en-US" b="0" dirty="0"/>
              </a:p>
              <a:p>
                <a:endParaRPr lang="en-US" dirty="0"/>
              </a:p>
            </p:txBody>
          </p:sp>
        </mc:Choice>
        <mc:Fallback xmlns="">
          <p:sp>
            <p:nvSpPr>
              <p:cNvPr id="4" name="TextBox 3">
                <a:extLst>
                  <a:ext uri="{FF2B5EF4-FFF2-40B4-BE49-F238E27FC236}">
                    <a16:creationId xmlns:a16="http://schemas.microsoft.com/office/drawing/2014/main" id="{F856C897-79C4-293A-A290-D88CFD605F98}"/>
                  </a:ext>
                </a:extLst>
              </p:cNvPr>
              <p:cNvSpPr txBox="1">
                <a:spLocks noRot="1" noChangeAspect="1" noMove="1" noResize="1" noEditPoints="1" noAdjustHandles="1" noChangeArrowheads="1" noChangeShapeType="1" noTextEdit="1"/>
              </p:cNvSpPr>
              <p:nvPr/>
            </p:nvSpPr>
            <p:spPr>
              <a:xfrm>
                <a:off x="660400" y="1255232"/>
                <a:ext cx="4237699" cy="4075668"/>
              </a:xfrm>
              <a:prstGeom prst="rect">
                <a:avLst/>
              </a:prstGeom>
              <a:blipFill>
                <a:blip r:embed="rId3"/>
                <a:stretch>
                  <a:fillRect l="-3309"/>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A1A9B83B-3056-4F80-D2F5-29C470644933}"/>
              </a:ext>
            </a:extLst>
          </p:cNvPr>
          <p:cNvCxnSpPr/>
          <p:nvPr/>
        </p:nvCxnSpPr>
        <p:spPr>
          <a:xfrm>
            <a:off x="5499100" y="1397000"/>
            <a:ext cx="0" cy="4762500"/>
          </a:xfrm>
          <a:prstGeom prst="line">
            <a:avLst/>
          </a:prstGeom>
          <a:ln w="6350">
            <a:solidFill>
              <a:srgbClr val="006699"/>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DF83D63-D3F7-47AE-9552-EBDC90AE904E}"/>
                  </a:ext>
                </a:extLst>
              </p:cNvPr>
              <p:cNvSpPr txBox="1"/>
              <p:nvPr/>
            </p:nvSpPr>
            <p:spPr>
              <a:xfrm>
                <a:off x="5840819" y="1524000"/>
                <a:ext cx="4444999" cy="2523768"/>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Design torsional moment becomes:</a:t>
                </a:r>
                <a:br>
                  <a:rPr lang="en-US" sz="1500" dirty="0">
                    <a:latin typeface="Calibri" panose="020F0502020204030204" pitchFamily="34" charset="0"/>
                    <a:ea typeface="Calibri" panose="020F0502020204030204" pitchFamily="34" charset="0"/>
                    <a:cs typeface="Calibri" panose="020F0502020204030204" pitchFamily="34" charset="0"/>
                  </a:rPr>
                </a:br>
                <a:endParaRPr lang="en-US" sz="1500" dirty="0">
                  <a:latin typeface="Calibri" panose="020F0502020204030204" pitchFamily="34" charset="0"/>
                  <a:ea typeface="Calibri" panose="020F0502020204030204" pitchFamily="34" charset="0"/>
                  <a:cs typeface="Calibri" panose="020F0502020204030204" pitchFamily="34" charset="0"/>
                </a:endParaRPr>
              </a:p>
              <a:p>
                <a:pPr/>
                <a14:m>
                  <m:oMathPara xmlns:m="http://schemas.openxmlformats.org/officeDocument/2006/math">
                    <m:oMath>
                      <m:sSub>
                        <m:sSubPr>
                          <m:ctrlPr>
                            <a:rPr lang="ar-AE" sz="1500" i="1">
                              <a:latin typeface="Cambria Math" panose="02040503050406030204" pitchFamily="18" charset="0"/>
                            </a:rPr>
                          </m:ctrlPr>
                        </m:sSubPr>
                        <m:e>
                          <m:r>
                            <a:rPr lang="ar-AE" sz="1500" i="1">
                              <a:latin typeface="Cambria Math" panose="02040503050406030204" pitchFamily="18" charset="0"/>
                            </a:rPr>
                            <m:t>𝑀</m:t>
                          </m:r>
                        </m:e>
                        <m:sub>
                          <m:r>
                            <a:rPr lang="ar-AE" sz="1500" i="1">
                              <a:latin typeface="Cambria Math" panose="02040503050406030204" pitchFamily="18" charset="0"/>
                            </a:rPr>
                            <m:t>𝑡</m:t>
                          </m:r>
                        </m:sub>
                      </m:sSub>
                      <m:r>
                        <a:rPr lang="ar-AE" sz="1500">
                          <a:latin typeface="Cambria Math" panose="02040503050406030204" pitchFamily="18" charset="0"/>
                        </a:rPr>
                        <m:t>=</m:t>
                      </m:r>
                      <m:sSub>
                        <m:sSubPr>
                          <m:ctrlPr>
                            <a:rPr lang="ar-AE" sz="1500" i="1">
                              <a:latin typeface="Cambria Math" panose="02040503050406030204" pitchFamily="18" charset="0"/>
                            </a:rPr>
                          </m:ctrlPr>
                        </m:sSubPr>
                        <m:e>
                          <m:r>
                            <a:rPr lang="ar-AE" sz="1500" i="1">
                              <a:latin typeface="Cambria Math" panose="02040503050406030204" pitchFamily="18" charset="0"/>
                            </a:rPr>
                            <m:t>𝐴</m:t>
                          </m:r>
                        </m:e>
                        <m:sub>
                          <m:r>
                            <a:rPr lang="ar-AE" sz="1500" i="1">
                              <a:latin typeface="Cambria Math" panose="02040503050406030204" pitchFamily="18" charset="0"/>
                            </a:rPr>
                            <m:t>𝑥</m:t>
                          </m:r>
                        </m:sub>
                      </m:sSub>
                      <m:r>
                        <a:rPr lang="ar-AE" sz="1500">
                          <a:latin typeface="Cambria Math" panose="02040503050406030204" pitchFamily="18" charset="0"/>
                        </a:rPr>
                        <m:t>⋅</m:t>
                      </m:r>
                      <m:sSub>
                        <m:sSubPr>
                          <m:ctrlPr>
                            <a:rPr lang="ar-AE" sz="1500" i="1">
                              <a:latin typeface="Cambria Math" panose="02040503050406030204" pitchFamily="18" charset="0"/>
                            </a:rPr>
                          </m:ctrlPr>
                        </m:sSubPr>
                        <m:e>
                          <m:r>
                            <a:rPr lang="ar-AE" sz="1500" i="1">
                              <a:latin typeface="Cambria Math" panose="02040503050406030204" pitchFamily="18" charset="0"/>
                            </a:rPr>
                            <m:t>𝑉</m:t>
                          </m:r>
                        </m:e>
                        <m:sub>
                          <m:r>
                            <a:rPr lang="ar-AE" sz="1500" i="1">
                              <a:latin typeface="Cambria Math" panose="02040503050406030204" pitchFamily="18" charset="0"/>
                            </a:rPr>
                            <m:t>𝑥</m:t>
                          </m:r>
                        </m:sub>
                      </m:sSub>
                      <m:r>
                        <a:rPr lang="ar-AE" sz="1500">
                          <a:latin typeface="Cambria Math" panose="02040503050406030204" pitchFamily="18" charset="0"/>
                        </a:rPr>
                        <m:t>⋅</m:t>
                      </m:r>
                      <m:r>
                        <a:rPr lang="ar-AE" sz="1500" i="1">
                          <a:latin typeface="Cambria Math" panose="02040503050406030204" pitchFamily="18" charset="0"/>
                        </a:rPr>
                        <m:t>𝑒</m:t>
                      </m:r>
                    </m:oMath>
                  </m:oMathPara>
                </a14:m>
                <a:endParaRPr lang="ar-AE" sz="1500" dirty="0">
                  <a:latin typeface="Calibri" panose="020F0502020204030204" pitchFamily="34" charset="0"/>
                  <a:ea typeface="Calibri" panose="020F0502020204030204" pitchFamily="34" charset="0"/>
                  <a:cs typeface="Calibri" panose="020F0502020204030204" pitchFamily="34" charset="0"/>
                </a:endParaRPr>
              </a:p>
              <a:p>
                <a:endParaRPr lang="en-US" sz="1500" dirty="0">
                  <a:latin typeface="Calibri" panose="020F0502020204030204" pitchFamily="34" charset="0"/>
                  <a:ea typeface="Calibri" panose="020F0502020204030204" pitchFamily="34" charset="0"/>
                  <a:cs typeface="Calibri" panose="020F0502020204030204" pitchFamily="34" charset="0"/>
                </a:endParaRPr>
              </a:p>
              <a:p>
                <a:r>
                  <a:rPr lang="en-US" sz="1500" dirty="0">
                    <a:latin typeface="Calibri" panose="020F0502020204030204" pitchFamily="34" charset="0"/>
                    <a:ea typeface="Calibri" panose="020F0502020204030204" pitchFamily="34" charset="0"/>
                    <a:cs typeface="Calibri" panose="020F0502020204030204" pitchFamily="34" charset="0"/>
                  </a:rPr>
                  <a:t>   where</a:t>
                </a:r>
                <a:br>
                  <a:rPr lang="en-US" sz="1500" dirty="0">
                    <a:latin typeface="Calibri" panose="020F0502020204030204" pitchFamily="34" charset="0"/>
                    <a:ea typeface="Calibri" panose="020F0502020204030204" pitchFamily="34" charset="0"/>
                    <a:cs typeface="Calibri" panose="020F0502020204030204" pitchFamily="34" charset="0"/>
                  </a:rPr>
                </a:br>
                <a:endParaRPr lang="en-US" sz="1500" dirty="0">
                  <a:latin typeface="Calibri" panose="020F0502020204030204" pitchFamily="34" charset="0"/>
                  <a:ea typeface="Calibri" panose="020F0502020204030204" pitchFamily="34" charset="0"/>
                  <a:cs typeface="Calibri" panose="020F0502020204030204" pitchFamily="34" charset="0"/>
                </a:endParaRPr>
              </a:p>
              <a:p>
                <a:pPr lvl="1">
                  <a:spcBef>
                    <a:spcPts val="600"/>
                  </a:spcBef>
                  <a:spcAft>
                    <a:spcPts val="600"/>
                  </a:spcAft>
                </a:pPr>
                <a14:m>
                  <m:oMath xmlns:m="http://schemas.openxmlformats.org/officeDocument/2006/math">
                    <m:sSub>
                      <m:sSubPr>
                        <m:ctrlPr>
                          <a:rPr lang="ar-AE" sz="1500" i="1">
                            <a:latin typeface="Cambria Math" panose="02040503050406030204" pitchFamily="18" charset="0"/>
                          </a:rPr>
                        </m:ctrlPr>
                      </m:sSubPr>
                      <m:e>
                        <m:r>
                          <a:rPr lang="ar-AE" sz="1500" i="1">
                            <a:latin typeface="Cambria Math" panose="02040503050406030204" pitchFamily="18" charset="0"/>
                          </a:rPr>
                          <m:t>𝑉</m:t>
                        </m:r>
                      </m:e>
                      <m:sub>
                        <m:r>
                          <a:rPr lang="ar-AE" sz="1500" i="1">
                            <a:latin typeface="Cambria Math" panose="02040503050406030204" pitchFamily="18" charset="0"/>
                          </a:rPr>
                          <m:t>𝑥</m:t>
                        </m:r>
                      </m:sub>
                    </m:sSub>
                  </m:oMath>
                </a14:m>
                <a:r>
                  <a:rPr lang="ar-AE" sz="1500" dirty="0">
                    <a:latin typeface="Calibri" panose="020F0502020204030204" pitchFamily="34" charset="0"/>
                    <a:ea typeface="Calibri" panose="020F0502020204030204" pitchFamily="34" charset="0"/>
                    <a:cs typeface="Calibri" panose="020F0502020204030204" pitchFamily="34" charset="0"/>
                  </a:rPr>
                  <a:t>= </a:t>
                </a:r>
                <a:r>
                  <a:rPr lang="en-US" sz="1500" dirty="0">
                    <a:latin typeface="Calibri" panose="020F0502020204030204" pitchFamily="34" charset="0"/>
                    <a:ea typeface="Calibri" panose="020F0502020204030204" pitchFamily="34" charset="0"/>
                    <a:cs typeface="Calibri" panose="020F0502020204030204" pitchFamily="34" charset="0"/>
                  </a:rPr>
                  <a:t>story shear</a:t>
                </a:r>
              </a:p>
              <a:p>
                <a:pPr lvl="1">
                  <a:spcBef>
                    <a:spcPts val="600"/>
                  </a:spcBef>
                  <a:spcAft>
                    <a:spcPts val="600"/>
                  </a:spcAft>
                </a:pPr>
                <a14:m>
                  <m:oMath xmlns:m="http://schemas.openxmlformats.org/officeDocument/2006/math">
                    <m:r>
                      <a:rPr lang="en-US" sz="1500" i="1">
                        <a:latin typeface="Cambria Math" panose="02040503050406030204" pitchFamily="18" charset="0"/>
                      </a:rPr>
                      <m:t>𝑒</m:t>
                    </m:r>
                  </m:oMath>
                </a14:m>
                <a:r>
                  <a:rPr lang="en-US" sz="1500" dirty="0">
                    <a:latin typeface="Calibri" panose="020F0502020204030204" pitchFamily="34" charset="0"/>
                    <a:ea typeface="Calibri" panose="020F0502020204030204" pitchFamily="34" charset="0"/>
                    <a:cs typeface="Calibri" panose="020F0502020204030204" pitchFamily="34" charset="0"/>
                  </a:rPr>
                  <a:t>= accidental eccentricity (±5% plan dimension)</a:t>
                </a:r>
              </a:p>
              <a:p>
                <a:endParaRPr lang="en-US" dirty="0"/>
              </a:p>
            </p:txBody>
          </p:sp>
        </mc:Choice>
        <mc:Fallback xmlns="">
          <p:sp>
            <p:nvSpPr>
              <p:cNvPr id="10" name="TextBox 9">
                <a:extLst>
                  <a:ext uri="{FF2B5EF4-FFF2-40B4-BE49-F238E27FC236}">
                    <a16:creationId xmlns:a16="http://schemas.microsoft.com/office/drawing/2014/main" id="{0DF83D63-D3F7-47AE-9552-EBDC90AE904E}"/>
                  </a:ext>
                </a:extLst>
              </p:cNvPr>
              <p:cNvSpPr txBox="1">
                <a:spLocks noRot="1" noChangeAspect="1" noMove="1" noResize="1" noEditPoints="1" noAdjustHandles="1" noChangeArrowheads="1" noChangeShapeType="1" noTextEdit="1"/>
              </p:cNvSpPr>
              <p:nvPr/>
            </p:nvSpPr>
            <p:spPr>
              <a:xfrm>
                <a:off x="5840819" y="1524000"/>
                <a:ext cx="4444999" cy="2523768"/>
              </a:xfrm>
              <a:prstGeom prst="rect">
                <a:avLst/>
              </a:prstGeom>
              <a:blipFill>
                <a:blip r:embed="rId4"/>
                <a:stretch>
                  <a:fillRect t="-483"/>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7FDD6AD-35BC-4A70-1EDE-E2EA0DACFE17}"/>
              </a:ext>
            </a:extLst>
          </p:cNvPr>
          <p:cNvSpPr txBox="1"/>
          <p:nvPr/>
        </p:nvSpPr>
        <p:spPr>
          <a:xfrm>
            <a:off x="5840819" y="4047768"/>
            <a:ext cx="6097772" cy="2015936"/>
          </a:xfrm>
          <a:prstGeom prst="rect">
            <a:avLst/>
          </a:prstGeom>
          <a:noFill/>
        </p:spPr>
        <p:txBody>
          <a:bodyPr wrap="square">
            <a:spAutoFit/>
          </a:bodyPr>
          <a:lstStyle/>
          <a:p>
            <a:pPr marL="285750" indent="-285750">
              <a:spcBef>
                <a:spcPts val="300"/>
              </a:spcBef>
              <a:spcAft>
                <a:spcPts val="5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The 5% is taken on the plan dimension of the structure perpendicular to the direction of the applied lateral force (0.05B for load along L, 0.05L for load along B</a:t>
            </a:r>
          </a:p>
          <a:p>
            <a:pPr marL="285750" indent="-285750">
              <a:spcBef>
                <a:spcPts val="300"/>
              </a:spcBef>
              <a:spcAft>
                <a:spcPts val="5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5% of the diameter for a circular plan</a:t>
            </a:r>
          </a:p>
          <a:p>
            <a:pPr marL="285750" indent="-285750">
              <a:spcBef>
                <a:spcPts val="300"/>
              </a:spcBef>
              <a:spcAft>
                <a:spcPts val="5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The overall bounding dimension for an irregular footprint)</a:t>
            </a:r>
          </a:p>
          <a:p>
            <a:pPr marL="285750" indent="-285750">
              <a:spcBef>
                <a:spcPts val="300"/>
              </a:spcBef>
              <a:spcAft>
                <a:spcPts val="500"/>
              </a:spcAft>
              <a:buClr>
                <a:srgbClr val="006699"/>
              </a:buClr>
              <a:buSzPct val="80000"/>
              <a:buFont typeface="Arial" panose="020B0604020202020204" pitchFamily="34" charset="0"/>
              <a:buChar char="•"/>
            </a:pPr>
            <a:r>
              <a:rPr lang="en-US" sz="1450" dirty="0">
                <a:latin typeface="Calibri" panose="020F0502020204030204" pitchFamily="34" charset="0"/>
                <a:ea typeface="Calibri" panose="020F0502020204030204" pitchFamily="34" charset="0"/>
                <a:cs typeface="Calibri" panose="020F0502020204030204" pitchFamily="34" charset="0"/>
              </a:rPr>
              <a:t>It is applied as a ±e shift of the center of mass and is added on top of any inherent eccentricity</a:t>
            </a:r>
          </a:p>
        </p:txBody>
      </p:sp>
    </p:spTree>
    <p:extLst>
      <p:ext uri="{BB962C8B-B14F-4D97-AF65-F5344CB8AC3E}">
        <p14:creationId xmlns:p14="http://schemas.microsoft.com/office/powerpoint/2010/main" val="3030519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14400" y="411480"/>
            <a:ext cx="7315200" cy="548640"/>
          </a:xfrm>
          <a:prstGeom prst="rect">
            <a:avLst/>
          </a:prstGeom>
          <a:noFill/>
          <a:ln/>
        </p:spPr>
        <p:txBody>
          <a:bodyPr wrap="square" lIns="0" tIns="0" rIns="0" bIns="0" rtlCol="0" anchor="ctr"/>
          <a:lstStyle/>
          <a:p>
            <a:pPr marL="0" indent="0">
              <a:buNone/>
            </a:pPr>
            <a:r>
              <a:rPr lang="en-US" sz="2600" b="1" dirty="0">
                <a:solidFill>
                  <a:srgbClr val="006699"/>
                </a:solidFill>
                <a:latin typeface="Arial" pitchFamily="34" charset="0"/>
                <a:ea typeface="Arial" pitchFamily="34" charset="-122"/>
                <a:cs typeface="Arial" pitchFamily="34" charset="-120"/>
              </a:rPr>
              <a:t>Accidental Torsion</a:t>
            </a:r>
            <a:endParaRPr lang="en-US" sz="2600" dirty="0"/>
          </a:p>
        </p:txBody>
      </p:sp>
      <p:sp>
        <p:nvSpPr>
          <p:cNvPr id="3" name="Text 1"/>
          <p:cNvSpPr txBox="1"/>
          <p:nvPr/>
        </p:nvSpPr>
        <p:spPr>
          <a:xfrm>
            <a:off x="9052560" y="256032"/>
            <a:ext cx="2651760" cy="457200"/>
          </a:xfrm>
          <a:prstGeom prst="rect">
            <a:avLst/>
          </a:prstGeom>
          <a:noFill/>
          <a:ln/>
          <a:effectLst>
            <a:outerShdw blurRad="25400" dist="2540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Arial" pitchFamily="34" charset="0"/>
                <a:ea typeface="Arial" pitchFamily="34" charset="-122"/>
                <a:cs typeface="Arial" pitchFamily="34" charset="-120"/>
              </a:rPr>
              <a:t>Vibrationdata</a:t>
            </a:r>
            <a:endParaRPr lang="en-US" sz="2400" dirty="0"/>
          </a:p>
        </p:txBody>
      </p:sp>
      <p:sp>
        <p:nvSpPr>
          <p:cNvPr id="4" name="Text 2"/>
          <p:cNvSpPr txBox="1"/>
          <p:nvPr/>
        </p:nvSpPr>
        <p:spPr>
          <a:xfrm>
            <a:off x="1188720" y="1325880"/>
            <a:ext cx="4023360" cy="274320"/>
          </a:xfrm>
          <a:prstGeom prst="rect">
            <a:avLst/>
          </a:prstGeom>
          <a:noFill/>
          <a:ln/>
        </p:spPr>
        <p:txBody>
          <a:bodyPr wrap="square" lIns="0" tIns="0" rIns="0" bIns="0" rtlCol="0" anchor="ctr"/>
          <a:lstStyle/>
          <a:p>
            <a:pPr marL="0" indent="0">
              <a:buNone/>
            </a:pPr>
            <a:r>
              <a:rPr lang="en-US" sz="1300" i="1" dirty="0">
                <a:solidFill>
                  <a:srgbClr val="595959"/>
                </a:solidFill>
                <a:latin typeface="Calibri" pitchFamily="34" charset="0"/>
                <a:ea typeface="Calibri" pitchFamily="34" charset="-122"/>
                <a:cs typeface="Calibri" pitchFamily="34" charset="-120"/>
              </a:rPr>
              <a:t>Plan view, rigid diaphragm, top-looking down)</a:t>
            </a:r>
            <a:endParaRPr lang="en-US" sz="1300" dirty="0"/>
          </a:p>
        </p:txBody>
      </p:sp>
      <p:sp>
        <p:nvSpPr>
          <p:cNvPr id="5" name="Shape 3"/>
          <p:cNvSpPr/>
          <p:nvPr/>
        </p:nvSpPr>
        <p:spPr>
          <a:xfrm>
            <a:off x="1188720" y="2514600"/>
            <a:ext cx="4023360" cy="2377440"/>
          </a:xfrm>
          <a:prstGeom prst="rect">
            <a:avLst/>
          </a:prstGeom>
          <a:solidFill>
            <a:srgbClr val="F2F2F2"/>
          </a:solidFill>
          <a:ln w="12700">
            <a:solidFill>
              <a:srgbClr val="404040"/>
            </a:solidFill>
            <a:prstDash val="solid"/>
          </a:ln>
        </p:spPr>
        <p:txBody>
          <a:bodyPr/>
          <a:lstStyle/>
          <a:p>
            <a:endParaRPr lang="en-US"/>
          </a:p>
        </p:txBody>
      </p:sp>
      <p:sp>
        <p:nvSpPr>
          <p:cNvPr id="6" name="Shape 4"/>
          <p:cNvSpPr/>
          <p:nvPr/>
        </p:nvSpPr>
        <p:spPr>
          <a:xfrm>
            <a:off x="1188720" y="2514600"/>
            <a:ext cx="0" cy="2377440"/>
          </a:xfrm>
          <a:prstGeom prst="line">
            <a:avLst/>
          </a:prstGeom>
          <a:noFill/>
          <a:ln w="50800">
            <a:solidFill>
              <a:srgbClr val="006699"/>
            </a:solidFill>
            <a:prstDash val="solid"/>
          </a:ln>
        </p:spPr>
        <p:txBody>
          <a:bodyPr/>
          <a:lstStyle/>
          <a:p>
            <a:endParaRPr lang="en-US"/>
          </a:p>
        </p:txBody>
      </p:sp>
      <p:sp>
        <p:nvSpPr>
          <p:cNvPr id="7" name="Shape 5"/>
          <p:cNvSpPr/>
          <p:nvPr/>
        </p:nvSpPr>
        <p:spPr>
          <a:xfrm>
            <a:off x="5212080" y="2514600"/>
            <a:ext cx="0" cy="2377440"/>
          </a:xfrm>
          <a:prstGeom prst="line">
            <a:avLst/>
          </a:prstGeom>
          <a:noFill/>
          <a:ln w="50800">
            <a:solidFill>
              <a:srgbClr val="006699"/>
            </a:solidFill>
            <a:prstDash val="solid"/>
          </a:ln>
        </p:spPr>
        <p:txBody>
          <a:bodyPr/>
          <a:lstStyle/>
          <a:p>
            <a:endParaRPr lang="en-US"/>
          </a:p>
        </p:txBody>
      </p:sp>
      <p:sp>
        <p:nvSpPr>
          <p:cNvPr id="8" name="Text 6"/>
          <p:cNvSpPr txBox="1"/>
          <p:nvPr/>
        </p:nvSpPr>
        <p:spPr>
          <a:xfrm>
            <a:off x="365760" y="3566160"/>
            <a:ext cx="777240" cy="274320"/>
          </a:xfrm>
          <a:prstGeom prst="rect">
            <a:avLst/>
          </a:prstGeom>
          <a:noFill/>
          <a:ln/>
        </p:spPr>
        <p:txBody>
          <a:bodyPr wrap="square" lIns="0" tIns="0" rIns="0" bIns="0" rtlCol="0" anchor="ctr"/>
          <a:lstStyle/>
          <a:p>
            <a:pPr marL="0" indent="0" algn="r">
              <a:buNone/>
            </a:pPr>
            <a:r>
              <a:rPr lang="en-US" sz="1100" dirty="0">
                <a:solidFill>
                  <a:srgbClr val="006699"/>
                </a:solidFill>
                <a:latin typeface="Calibri" pitchFamily="34" charset="0"/>
                <a:ea typeface="Calibri" pitchFamily="34" charset="-122"/>
                <a:cs typeface="Calibri" pitchFamily="34" charset="-120"/>
              </a:rPr>
              <a:t>Frame A</a:t>
            </a:r>
            <a:endParaRPr lang="en-US" sz="1100" dirty="0"/>
          </a:p>
        </p:txBody>
      </p:sp>
      <p:sp>
        <p:nvSpPr>
          <p:cNvPr id="9" name="Text 7"/>
          <p:cNvSpPr txBox="1"/>
          <p:nvPr/>
        </p:nvSpPr>
        <p:spPr>
          <a:xfrm>
            <a:off x="5285232" y="3566160"/>
            <a:ext cx="822960" cy="274320"/>
          </a:xfrm>
          <a:prstGeom prst="rect">
            <a:avLst/>
          </a:prstGeom>
          <a:noFill/>
          <a:ln/>
        </p:spPr>
        <p:txBody>
          <a:bodyPr wrap="square" lIns="0" tIns="0" rIns="0" bIns="0" rtlCol="0" anchor="ctr"/>
          <a:lstStyle/>
          <a:p>
            <a:pPr marL="0" indent="0">
              <a:buNone/>
            </a:pPr>
            <a:r>
              <a:rPr lang="en-US" sz="1100" dirty="0">
                <a:solidFill>
                  <a:srgbClr val="006699"/>
                </a:solidFill>
                <a:latin typeface="Calibri" pitchFamily="34" charset="0"/>
                <a:ea typeface="Calibri" pitchFamily="34" charset="-122"/>
                <a:cs typeface="Calibri" pitchFamily="34" charset="-120"/>
              </a:rPr>
              <a:t>Frame B</a:t>
            </a:r>
            <a:endParaRPr lang="en-US" sz="1100" dirty="0"/>
          </a:p>
        </p:txBody>
      </p:sp>
      <p:sp>
        <p:nvSpPr>
          <p:cNvPr id="10" name="Shape 8"/>
          <p:cNvSpPr/>
          <p:nvPr/>
        </p:nvSpPr>
        <p:spPr>
          <a:xfrm>
            <a:off x="3118104" y="3621024"/>
            <a:ext cx="164592" cy="164592"/>
          </a:xfrm>
          <a:prstGeom prst="ellipse">
            <a:avLst/>
          </a:prstGeom>
          <a:solidFill>
            <a:srgbClr val="000000"/>
          </a:solidFill>
          <a:ln w="12700">
            <a:solidFill>
              <a:srgbClr val="000000"/>
            </a:solidFill>
            <a:prstDash val="solid"/>
          </a:ln>
        </p:spPr>
        <p:txBody>
          <a:bodyPr/>
          <a:lstStyle/>
          <a:p>
            <a:endParaRPr lang="en-US"/>
          </a:p>
        </p:txBody>
      </p:sp>
      <p:sp>
        <p:nvSpPr>
          <p:cNvPr id="11" name="Text 9"/>
          <p:cNvSpPr txBox="1"/>
          <p:nvPr/>
        </p:nvSpPr>
        <p:spPr>
          <a:xfrm>
            <a:off x="2743200" y="3200400"/>
            <a:ext cx="914400" cy="256032"/>
          </a:xfrm>
          <a:prstGeom prst="rect">
            <a:avLst/>
          </a:prstGeom>
          <a:noFill/>
          <a:ln/>
        </p:spPr>
        <p:txBody>
          <a:bodyPr wrap="square" lIns="0" tIns="0" rIns="0" bIns="0" rtlCol="0" anchor="ctr"/>
          <a:lstStyle/>
          <a:p>
            <a:pPr marL="0" indent="0" algn="ctr">
              <a:buNone/>
            </a:pPr>
            <a:r>
              <a:rPr lang="en-US" sz="1100" b="1" dirty="0">
                <a:solidFill>
                  <a:srgbClr val="000000"/>
                </a:solidFill>
                <a:latin typeface="Calibri" pitchFamily="34" charset="0"/>
                <a:ea typeface="Calibri" pitchFamily="34" charset="-122"/>
                <a:cs typeface="Calibri" pitchFamily="34" charset="-120"/>
              </a:rPr>
              <a:t>CM</a:t>
            </a:r>
            <a:endParaRPr lang="en-US" sz="1100" dirty="0"/>
          </a:p>
        </p:txBody>
      </p:sp>
      <p:sp>
        <p:nvSpPr>
          <p:cNvPr id="12" name="Shape 10"/>
          <p:cNvSpPr/>
          <p:nvPr/>
        </p:nvSpPr>
        <p:spPr>
          <a:xfrm>
            <a:off x="3438144" y="3621024"/>
            <a:ext cx="164592" cy="164592"/>
          </a:xfrm>
          <a:prstGeom prst="ellipse">
            <a:avLst/>
          </a:prstGeom>
          <a:solidFill>
            <a:srgbClr val="FFFFFF"/>
          </a:solidFill>
          <a:ln w="19050">
            <a:solidFill>
              <a:srgbClr val="C00000"/>
            </a:solidFill>
            <a:prstDash val="dash"/>
          </a:ln>
        </p:spPr>
        <p:txBody>
          <a:bodyPr/>
          <a:lstStyle/>
          <a:p>
            <a:endParaRPr lang="en-US"/>
          </a:p>
        </p:txBody>
      </p:sp>
      <p:sp>
        <p:nvSpPr>
          <p:cNvPr id="13" name="Text 11"/>
          <p:cNvSpPr txBox="1"/>
          <p:nvPr/>
        </p:nvSpPr>
        <p:spPr>
          <a:xfrm>
            <a:off x="3657600" y="3575304"/>
            <a:ext cx="1280160" cy="256032"/>
          </a:xfrm>
          <a:prstGeom prst="rect">
            <a:avLst/>
          </a:prstGeom>
          <a:noFill/>
          <a:ln/>
        </p:spPr>
        <p:txBody>
          <a:bodyPr wrap="square" lIns="0" tIns="0" rIns="0" bIns="0" rtlCol="0" anchor="ctr"/>
          <a:lstStyle/>
          <a:p>
            <a:pPr marL="0" indent="0">
              <a:buNone/>
            </a:pPr>
            <a:r>
              <a:rPr lang="en-US" sz="1100" b="1" dirty="0">
                <a:solidFill>
                  <a:srgbClr val="C00000"/>
                </a:solidFill>
                <a:latin typeface="Calibri" pitchFamily="34" charset="0"/>
                <a:ea typeface="Calibri" pitchFamily="34" charset="-122"/>
                <a:cs typeface="Calibri" pitchFamily="34" charset="-120"/>
              </a:rPr>
              <a:t>CM</a:t>
            </a:r>
            <a:r>
              <a:rPr lang="en-US" sz="1100" dirty="0">
                <a:solidFill>
                  <a:srgbClr val="C00000"/>
                </a:solidFill>
                <a:latin typeface="Calibri" pitchFamily="34" charset="0"/>
                <a:ea typeface="Calibri" pitchFamily="34" charset="-122"/>
                <a:cs typeface="Calibri" pitchFamily="34" charset="-120"/>
              </a:rPr>
              <a:t> displaced</a:t>
            </a:r>
            <a:endParaRPr lang="en-US" sz="1100" dirty="0"/>
          </a:p>
        </p:txBody>
      </p:sp>
      <p:sp>
        <p:nvSpPr>
          <p:cNvPr id="14" name="Shape 12"/>
          <p:cNvSpPr/>
          <p:nvPr/>
        </p:nvSpPr>
        <p:spPr>
          <a:xfrm>
            <a:off x="3200400" y="2834640"/>
            <a:ext cx="320040" cy="0"/>
          </a:xfrm>
          <a:prstGeom prst="line">
            <a:avLst/>
          </a:prstGeom>
          <a:noFill/>
          <a:ln w="12700">
            <a:solidFill>
              <a:srgbClr val="C00000"/>
            </a:solidFill>
            <a:prstDash val="solid"/>
            <a:headEnd type="triangle"/>
            <a:tailEnd type="triangle"/>
          </a:ln>
        </p:spPr>
        <p:txBody>
          <a:bodyPr/>
          <a:lstStyle/>
          <a:p>
            <a:endParaRPr lang="en-US"/>
          </a:p>
        </p:txBody>
      </p:sp>
      <p:sp>
        <p:nvSpPr>
          <p:cNvPr id="15" name="Text 13"/>
          <p:cNvSpPr txBox="1"/>
          <p:nvPr/>
        </p:nvSpPr>
        <p:spPr>
          <a:xfrm>
            <a:off x="3017520" y="2560320"/>
            <a:ext cx="685800" cy="256032"/>
          </a:xfrm>
          <a:prstGeom prst="rect">
            <a:avLst/>
          </a:prstGeom>
          <a:noFill/>
          <a:ln/>
        </p:spPr>
        <p:txBody>
          <a:bodyPr wrap="square" lIns="0" tIns="0" rIns="0" bIns="0" rtlCol="0" anchor="ctr"/>
          <a:lstStyle/>
          <a:p>
            <a:pPr marL="0" indent="0" algn="ctr">
              <a:buNone/>
            </a:pPr>
            <a:r>
              <a:rPr lang="en-US" sz="1100" i="1" dirty="0">
                <a:solidFill>
                  <a:srgbClr val="C00000"/>
                </a:solidFill>
                <a:latin typeface="Cambria" pitchFamily="34" charset="0"/>
                <a:ea typeface="Cambria" pitchFamily="34" charset="-122"/>
                <a:cs typeface="Cambria" pitchFamily="34" charset="-120"/>
              </a:rPr>
              <a:t>0.05 L</a:t>
            </a:r>
            <a:endParaRPr lang="en-US" sz="1100" dirty="0"/>
          </a:p>
        </p:txBody>
      </p:sp>
      <p:sp>
        <p:nvSpPr>
          <p:cNvPr id="16" name="Shape 14"/>
          <p:cNvSpPr/>
          <p:nvPr/>
        </p:nvSpPr>
        <p:spPr>
          <a:xfrm>
            <a:off x="1188720" y="5166360"/>
            <a:ext cx="4023360" cy="0"/>
          </a:xfrm>
          <a:prstGeom prst="line">
            <a:avLst/>
          </a:prstGeom>
          <a:noFill/>
          <a:ln w="12700">
            <a:solidFill>
              <a:srgbClr val="404040"/>
            </a:solidFill>
            <a:prstDash val="solid"/>
            <a:headEnd type="triangle"/>
            <a:tailEnd type="triangle"/>
          </a:ln>
        </p:spPr>
        <p:txBody>
          <a:bodyPr/>
          <a:lstStyle/>
          <a:p>
            <a:endParaRPr lang="en-US"/>
          </a:p>
        </p:txBody>
      </p:sp>
      <p:sp>
        <p:nvSpPr>
          <p:cNvPr id="17" name="Text 15"/>
          <p:cNvSpPr txBox="1"/>
          <p:nvPr/>
        </p:nvSpPr>
        <p:spPr>
          <a:xfrm>
            <a:off x="2926080" y="5184648"/>
            <a:ext cx="548640" cy="256032"/>
          </a:xfrm>
          <a:prstGeom prst="rect">
            <a:avLst/>
          </a:prstGeom>
          <a:noFill/>
          <a:ln/>
        </p:spPr>
        <p:txBody>
          <a:bodyPr wrap="square" lIns="0" tIns="0" rIns="0" bIns="0" rtlCol="0" anchor="ctr"/>
          <a:lstStyle/>
          <a:p>
            <a:pPr marL="0" indent="0" algn="ctr">
              <a:buNone/>
            </a:pPr>
            <a:r>
              <a:rPr lang="en-US" sz="1200" i="1" dirty="0">
                <a:solidFill>
                  <a:srgbClr val="000000"/>
                </a:solidFill>
                <a:latin typeface="Cambria" pitchFamily="34" charset="0"/>
                <a:ea typeface="Cambria" pitchFamily="34" charset="-122"/>
                <a:cs typeface="Cambria" pitchFamily="34" charset="-120"/>
              </a:rPr>
              <a:t>L</a:t>
            </a:r>
            <a:endParaRPr lang="en-US" sz="1200" dirty="0"/>
          </a:p>
        </p:txBody>
      </p:sp>
      <p:sp>
        <p:nvSpPr>
          <p:cNvPr id="18" name="Shape 16"/>
          <p:cNvSpPr/>
          <p:nvPr/>
        </p:nvSpPr>
        <p:spPr>
          <a:xfrm>
            <a:off x="3520440" y="3840480"/>
            <a:ext cx="0" cy="1005840"/>
          </a:xfrm>
          <a:prstGeom prst="line">
            <a:avLst/>
          </a:prstGeom>
          <a:noFill/>
          <a:ln w="25400">
            <a:solidFill>
              <a:srgbClr val="C00000"/>
            </a:solidFill>
            <a:prstDash val="solid"/>
            <a:headEnd type="triangle"/>
          </a:ln>
        </p:spPr>
        <p:txBody>
          <a:bodyPr/>
          <a:lstStyle/>
          <a:p>
            <a:endParaRPr lang="en-US"/>
          </a:p>
        </p:txBody>
      </p:sp>
      <p:sp>
        <p:nvSpPr>
          <p:cNvPr id="19" name="Text 17"/>
          <p:cNvSpPr txBox="1"/>
          <p:nvPr/>
        </p:nvSpPr>
        <p:spPr>
          <a:xfrm>
            <a:off x="3593592" y="4480560"/>
            <a:ext cx="365760" cy="274320"/>
          </a:xfrm>
          <a:prstGeom prst="rect">
            <a:avLst/>
          </a:prstGeom>
          <a:noFill/>
          <a:ln/>
        </p:spPr>
        <p:txBody>
          <a:bodyPr wrap="square" lIns="0" tIns="0" rIns="0" bIns="0" rtlCol="0" anchor="ctr"/>
          <a:lstStyle/>
          <a:p>
            <a:pPr marL="0" indent="0">
              <a:buNone/>
            </a:pPr>
            <a:r>
              <a:rPr lang="en-US" sz="1400" b="1" i="1" dirty="0">
                <a:solidFill>
                  <a:srgbClr val="C00000"/>
                </a:solidFill>
                <a:latin typeface="Cambria" pitchFamily="34" charset="0"/>
                <a:ea typeface="Cambria" pitchFamily="34" charset="-122"/>
                <a:cs typeface="Cambria" pitchFamily="34" charset="-120"/>
              </a:rPr>
              <a:t>V</a:t>
            </a:r>
            <a:endParaRPr lang="en-US" sz="1400" dirty="0"/>
          </a:p>
        </p:txBody>
      </p:sp>
      <p:sp>
        <p:nvSpPr>
          <p:cNvPr id="20" name="Shape 18"/>
          <p:cNvSpPr/>
          <p:nvPr/>
        </p:nvSpPr>
        <p:spPr>
          <a:xfrm>
            <a:off x="2514600" y="3017520"/>
            <a:ext cx="1371600" cy="1371600"/>
          </a:xfrm>
          <a:prstGeom prst="arc">
            <a:avLst>
              <a:gd name="adj1" fmla="val 12000000"/>
              <a:gd name="adj2" fmla="val 20400000"/>
            </a:avLst>
          </a:prstGeom>
          <a:noFill/>
          <a:ln w="19050">
            <a:solidFill>
              <a:srgbClr val="000000"/>
            </a:solidFill>
            <a:prstDash val="solid"/>
            <a:tailEnd type="triangle"/>
          </a:ln>
        </p:spPr>
        <p:txBody>
          <a:bodyPr/>
          <a:lstStyle/>
          <a:p>
            <a:endParaRPr lang="en-US"/>
          </a:p>
        </p:txBody>
      </p:sp>
      <p:sp>
        <p:nvSpPr>
          <p:cNvPr id="21" name="Text 19"/>
          <p:cNvSpPr txBox="1"/>
          <p:nvPr/>
        </p:nvSpPr>
        <p:spPr>
          <a:xfrm>
            <a:off x="1965960" y="2788920"/>
            <a:ext cx="640080" cy="274320"/>
          </a:xfrm>
          <a:prstGeom prst="rect">
            <a:avLst/>
          </a:prstGeom>
          <a:noFill/>
          <a:ln/>
        </p:spPr>
        <p:txBody>
          <a:bodyPr wrap="square" lIns="0" tIns="0" rIns="0" bIns="0" rtlCol="0" anchor="ctr"/>
          <a:lstStyle/>
          <a:p>
            <a:pPr marL="0" indent="0" algn="ctr">
              <a:buNone/>
            </a:pPr>
            <a:r>
              <a:rPr lang="en-US" sz="1300" i="1" dirty="0">
                <a:solidFill>
                  <a:srgbClr val="000000"/>
                </a:solidFill>
                <a:latin typeface="Cambria" pitchFamily="34" charset="0"/>
                <a:ea typeface="Cambria" pitchFamily="34" charset="-122"/>
                <a:cs typeface="Cambria" pitchFamily="34" charset="-120"/>
              </a:rPr>
              <a:t>M</a:t>
            </a:r>
            <a:r>
              <a:rPr lang="en-US" sz="1300" i="1" baseline="-40000" dirty="0">
                <a:solidFill>
                  <a:srgbClr val="000000"/>
                </a:solidFill>
                <a:latin typeface="Cambria" pitchFamily="34" charset="0"/>
                <a:ea typeface="Cambria" pitchFamily="34" charset="-122"/>
                <a:cs typeface="Cambria" pitchFamily="34" charset="-120"/>
              </a:rPr>
              <a:t>ta</a:t>
            </a:r>
            <a:endParaRPr lang="en-US" sz="1300" dirty="0"/>
          </a:p>
        </p:txBody>
      </p:sp>
      <p:sp>
        <p:nvSpPr>
          <p:cNvPr id="22" name="Shape 20"/>
          <p:cNvSpPr/>
          <p:nvPr/>
        </p:nvSpPr>
        <p:spPr>
          <a:xfrm flipV="1">
            <a:off x="1188720" y="2057400"/>
            <a:ext cx="0" cy="365760"/>
          </a:xfrm>
          <a:prstGeom prst="line">
            <a:avLst/>
          </a:prstGeom>
          <a:noFill/>
          <a:ln w="19050">
            <a:solidFill>
              <a:srgbClr val="006699"/>
            </a:solidFill>
            <a:prstDash val="solid"/>
            <a:tailEnd type="triangle"/>
          </a:ln>
        </p:spPr>
        <p:txBody>
          <a:bodyPr/>
          <a:lstStyle/>
          <a:p>
            <a:endParaRPr lang="en-US"/>
          </a:p>
        </p:txBody>
      </p:sp>
      <p:sp>
        <p:nvSpPr>
          <p:cNvPr id="23" name="Text 21"/>
          <p:cNvSpPr txBox="1"/>
          <p:nvPr/>
        </p:nvSpPr>
        <p:spPr>
          <a:xfrm>
            <a:off x="1261872" y="2075688"/>
            <a:ext cx="548640" cy="274320"/>
          </a:xfrm>
          <a:prstGeom prst="rect">
            <a:avLst/>
          </a:prstGeom>
          <a:noFill/>
          <a:ln/>
        </p:spPr>
        <p:txBody>
          <a:bodyPr wrap="square" lIns="0" tIns="0" rIns="0" bIns="0" rtlCol="0" anchor="ctr"/>
          <a:lstStyle/>
          <a:p>
            <a:pPr marL="0" indent="0">
              <a:buNone/>
            </a:pPr>
            <a:r>
              <a:rPr lang="en-US" sz="1200" i="1" dirty="0">
                <a:solidFill>
                  <a:srgbClr val="006699"/>
                </a:solidFill>
                <a:latin typeface="Cambria" pitchFamily="34" charset="0"/>
                <a:ea typeface="Cambria" pitchFamily="34" charset="-122"/>
                <a:cs typeface="Cambria" pitchFamily="34" charset="-120"/>
              </a:rPr>
              <a:t>δ</a:t>
            </a:r>
            <a:r>
              <a:rPr lang="en-US" sz="1200" i="1" baseline="-40000" dirty="0">
                <a:solidFill>
                  <a:srgbClr val="006699"/>
                </a:solidFill>
                <a:latin typeface="Cambria" pitchFamily="34" charset="0"/>
                <a:ea typeface="Cambria" pitchFamily="34" charset="-122"/>
                <a:cs typeface="Cambria" pitchFamily="34" charset="-120"/>
              </a:rPr>
              <a:t>min</a:t>
            </a:r>
            <a:endParaRPr lang="en-US" sz="1200" dirty="0"/>
          </a:p>
        </p:txBody>
      </p:sp>
      <p:sp>
        <p:nvSpPr>
          <p:cNvPr id="24" name="Shape 22"/>
          <p:cNvSpPr/>
          <p:nvPr/>
        </p:nvSpPr>
        <p:spPr>
          <a:xfrm flipV="1">
            <a:off x="5212080" y="1828800"/>
            <a:ext cx="0" cy="594360"/>
          </a:xfrm>
          <a:prstGeom prst="line">
            <a:avLst/>
          </a:prstGeom>
          <a:noFill/>
          <a:ln w="19050">
            <a:solidFill>
              <a:srgbClr val="006699"/>
            </a:solidFill>
            <a:prstDash val="solid"/>
            <a:tailEnd type="triangle"/>
          </a:ln>
        </p:spPr>
        <p:txBody>
          <a:bodyPr/>
          <a:lstStyle/>
          <a:p>
            <a:endParaRPr lang="en-US"/>
          </a:p>
        </p:txBody>
      </p:sp>
      <p:sp>
        <p:nvSpPr>
          <p:cNvPr id="25" name="Text 23"/>
          <p:cNvSpPr txBox="1"/>
          <p:nvPr/>
        </p:nvSpPr>
        <p:spPr>
          <a:xfrm>
            <a:off x="4572000" y="1828800"/>
            <a:ext cx="548640" cy="274320"/>
          </a:xfrm>
          <a:prstGeom prst="rect">
            <a:avLst/>
          </a:prstGeom>
          <a:noFill/>
          <a:ln/>
        </p:spPr>
        <p:txBody>
          <a:bodyPr wrap="square" lIns="0" tIns="0" rIns="0" bIns="0" rtlCol="0" anchor="ctr"/>
          <a:lstStyle/>
          <a:p>
            <a:pPr marL="0" indent="0" algn="r">
              <a:buNone/>
            </a:pPr>
            <a:r>
              <a:rPr lang="en-US" sz="1200" i="1" dirty="0">
                <a:solidFill>
                  <a:srgbClr val="006699"/>
                </a:solidFill>
                <a:latin typeface="Cambria" pitchFamily="34" charset="0"/>
                <a:ea typeface="Cambria" pitchFamily="34" charset="-122"/>
                <a:cs typeface="Cambria" pitchFamily="34" charset="-120"/>
              </a:rPr>
              <a:t>δ</a:t>
            </a:r>
            <a:r>
              <a:rPr lang="en-US" sz="1200" i="1" baseline="-40000" dirty="0">
                <a:solidFill>
                  <a:srgbClr val="006699"/>
                </a:solidFill>
                <a:latin typeface="Cambria" pitchFamily="34" charset="0"/>
                <a:ea typeface="Cambria" pitchFamily="34" charset="-122"/>
                <a:cs typeface="Cambria" pitchFamily="34" charset="-120"/>
              </a:rPr>
              <a:t>max</a:t>
            </a:r>
            <a:endParaRPr lang="en-US" sz="1200" dirty="0"/>
          </a:p>
        </p:txBody>
      </p:sp>
      <p:sp>
        <p:nvSpPr>
          <p:cNvPr id="26" name="Text 24"/>
          <p:cNvSpPr txBox="1"/>
          <p:nvPr/>
        </p:nvSpPr>
        <p:spPr>
          <a:xfrm>
            <a:off x="640080" y="5486400"/>
            <a:ext cx="5120640" cy="457200"/>
          </a:xfrm>
          <a:prstGeom prst="rect">
            <a:avLst/>
          </a:prstGeom>
          <a:noFill/>
          <a:ln/>
        </p:spPr>
        <p:txBody>
          <a:bodyPr wrap="square" lIns="0" tIns="0" rIns="0" bIns="0" rtlCol="0" anchor="ctr"/>
          <a:lstStyle/>
          <a:p>
            <a:pPr marL="0" indent="0" algn="ctr">
              <a:buNone/>
            </a:pPr>
            <a:r>
              <a:rPr lang="en-US" sz="1150" i="1" dirty="0">
                <a:solidFill>
                  <a:srgbClr val="595959"/>
                </a:solidFill>
                <a:latin typeface="Calibri" pitchFamily="34" charset="0"/>
                <a:ea typeface="Calibri" pitchFamily="34" charset="-122"/>
                <a:cs typeface="Calibri" pitchFamily="34" charset="-120"/>
              </a:rPr>
              <a:t>Edge drifts differ: the 5% offset twists the diaphragm even when CM and CR coincide</a:t>
            </a:r>
            <a:endParaRPr lang="en-US" sz="1150" dirty="0"/>
          </a:p>
        </p:txBody>
      </p:sp>
      <p:sp>
        <p:nvSpPr>
          <p:cNvPr id="27" name="Text 25"/>
          <p:cNvSpPr txBox="1"/>
          <p:nvPr/>
        </p:nvSpPr>
        <p:spPr>
          <a:xfrm>
            <a:off x="6309360" y="1325880"/>
            <a:ext cx="5394960" cy="640080"/>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Torsion the model cannot predict: uncertain mass distribution, stiffness shifts from cracking and nonstructural elements, rotational ground motion</a:t>
            </a:r>
            <a:endParaRPr lang="en-US" sz="1350" dirty="0"/>
          </a:p>
        </p:txBody>
      </p:sp>
      <p:sp>
        <p:nvSpPr>
          <p:cNvPr id="28" name="Text 26"/>
          <p:cNvSpPr txBox="1"/>
          <p:nvPr/>
        </p:nvSpPr>
        <p:spPr>
          <a:xfrm>
            <a:off x="6309360" y="2075688"/>
            <a:ext cx="5394960" cy="640080"/>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ASCE 7-22 §12.8.4.2: displace the center of mass ±5% of the plan dimension perpendicular to the applied load, in each orthogonal direction</a:t>
            </a:r>
            <a:endParaRPr lang="en-US" sz="1350" dirty="0"/>
          </a:p>
        </p:txBody>
      </p:sp>
      <p:sp>
        <p:nvSpPr>
          <p:cNvPr id="29" name="Text 27"/>
          <p:cNvSpPr txBox="1"/>
          <p:nvPr/>
        </p:nvSpPr>
        <p:spPr>
          <a:xfrm>
            <a:off x="6858000" y="2825496"/>
            <a:ext cx="4846320" cy="292608"/>
          </a:xfrm>
          <a:prstGeom prst="rect">
            <a:avLst/>
          </a:prstGeom>
          <a:noFill/>
          <a:ln/>
        </p:spPr>
        <p:txBody>
          <a:bodyPr wrap="square" lIns="0" tIns="0" rIns="0" bIns="0" rtlCol="0" anchor="t"/>
          <a:lstStyle/>
          <a:p>
            <a:pPr marL="0" indent="0">
              <a:buNone/>
            </a:pPr>
            <a:r>
              <a:rPr lang="en-US" sz="1400" i="1" dirty="0">
                <a:solidFill>
                  <a:srgbClr val="000000"/>
                </a:solidFill>
                <a:latin typeface="Cambria" pitchFamily="34" charset="0"/>
                <a:ea typeface="Cambria" pitchFamily="34" charset="-122"/>
                <a:cs typeface="Cambria" pitchFamily="34" charset="-120"/>
              </a:rPr>
              <a:t>M</a:t>
            </a:r>
            <a:r>
              <a:rPr lang="en-US" sz="1400" i="1" baseline="-40000" dirty="0">
                <a:solidFill>
                  <a:srgbClr val="000000"/>
                </a:solidFill>
                <a:latin typeface="Cambria" pitchFamily="34" charset="0"/>
                <a:ea typeface="Cambria" pitchFamily="34" charset="-122"/>
                <a:cs typeface="Cambria" pitchFamily="34" charset="-120"/>
              </a:rPr>
              <a:t>ta</a:t>
            </a:r>
            <a:r>
              <a:rPr lang="en-US" sz="1400" i="1" dirty="0">
                <a:solidFill>
                  <a:srgbClr val="000000"/>
                </a:solidFill>
                <a:latin typeface="Cambria" pitchFamily="34" charset="0"/>
                <a:ea typeface="Cambria" pitchFamily="34" charset="-122"/>
                <a:cs typeface="Cambria" pitchFamily="34" charset="-120"/>
              </a:rPr>
              <a:t> = ±0.05 L V</a:t>
            </a:r>
            <a:endParaRPr lang="en-US" sz="1400" dirty="0"/>
          </a:p>
        </p:txBody>
      </p:sp>
      <p:sp>
        <p:nvSpPr>
          <p:cNvPr id="30" name="Text 28"/>
          <p:cNvSpPr txBox="1"/>
          <p:nvPr/>
        </p:nvSpPr>
        <p:spPr>
          <a:xfrm>
            <a:off x="6309360" y="3227832"/>
            <a:ext cx="5394960" cy="438912"/>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Added to the inherent torsion from any real eccentricity between center of mass and center of rigidity (CR)</a:t>
            </a:r>
            <a:endParaRPr lang="en-US" sz="1350" dirty="0"/>
          </a:p>
        </p:txBody>
      </p:sp>
      <p:sp>
        <p:nvSpPr>
          <p:cNvPr id="31" name="Text 29"/>
          <p:cNvSpPr txBox="1"/>
          <p:nvPr/>
        </p:nvSpPr>
        <p:spPr>
          <a:xfrm>
            <a:off x="6309360" y="3776472"/>
            <a:ext cx="5394960" cy="237744"/>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Check the edge drifts under the offset:</a:t>
            </a:r>
            <a:endParaRPr lang="en-US" sz="1350" dirty="0"/>
          </a:p>
        </p:txBody>
      </p:sp>
      <p:sp>
        <p:nvSpPr>
          <p:cNvPr id="32" name="Text 30"/>
          <p:cNvSpPr txBox="1"/>
          <p:nvPr/>
        </p:nvSpPr>
        <p:spPr>
          <a:xfrm>
            <a:off x="6858000" y="4123944"/>
            <a:ext cx="4846320" cy="292608"/>
          </a:xfrm>
          <a:prstGeom prst="rect">
            <a:avLst/>
          </a:prstGeom>
          <a:noFill/>
          <a:ln/>
        </p:spPr>
        <p:txBody>
          <a:bodyPr wrap="square" lIns="0" tIns="0" rIns="0" bIns="0" rtlCol="0" anchor="t"/>
          <a:lstStyle/>
          <a:p>
            <a:pPr marL="0" indent="0">
              <a:buNone/>
            </a:pPr>
            <a:r>
              <a:rPr lang="en-US" sz="1400" i="1" dirty="0">
                <a:solidFill>
                  <a:srgbClr val="000000"/>
                </a:solidFill>
                <a:latin typeface="Cambria" pitchFamily="34" charset="0"/>
                <a:ea typeface="Cambria" pitchFamily="34" charset="-122"/>
                <a:cs typeface="Cambria" pitchFamily="34" charset="-120"/>
              </a:rPr>
              <a:t>δ</a:t>
            </a:r>
            <a:r>
              <a:rPr lang="en-US" sz="1400" i="1" baseline="-40000" dirty="0">
                <a:solidFill>
                  <a:srgbClr val="000000"/>
                </a:solidFill>
                <a:latin typeface="Cambria" pitchFamily="34" charset="0"/>
                <a:ea typeface="Cambria" pitchFamily="34" charset="-122"/>
                <a:cs typeface="Cambria" pitchFamily="34" charset="-120"/>
              </a:rPr>
              <a:t>max</a:t>
            </a:r>
            <a:r>
              <a:rPr lang="en-US" sz="1400" i="1" dirty="0">
                <a:solidFill>
                  <a:srgbClr val="000000"/>
                </a:solidFill>
                <a:latin typeface="Cambria" pitchFamily="34" charset="0"/>
                <a:ea typeface="Cambria" pitchFamily="34" charset="-122"/>
                <a:cs typeface="Cambria" pitchFamily="34" charset="-120"/>
              </a:rPr>
              <a:t> &gt; 1.2 δ</a:t>
            </a:r>
            <a:r>
              <a:rPr lang="en-US" sz="1400" i="1" baseline="-40000" dirty="0">
                <a:solidFill>
                  <a:srgbClr val="000000"/>
                </a:solidFill>
                <a:latin typeface="Cambria" pitchFamily="34" charset="0"/>
                <a:ea typeface="Cambria" pitchFamily="34" charset="-122"/>
                <a:cs typeface="Cambria" pitchFamily="34" charset="-120"/>
              </a:rPr>
              <a:t>avg</a:t>
            </a:r>
            <a:r>
              <a:rPr lang="en-US" sz="1350" dirty="0">
                <a:solidFill>
                  <a:srgbClr val="000000"/>
                </a:solidFill>
                <a:latin typeface="Calibri" pitchFamily="34" charset="0"/>
                <a:ea typeface="Calibri" pitchFamily="34" charset="-122"/>
                <a:cs typeface="Calibri" pitchFamily="34" charset="-120"/>
              </a:rPr>
              <a:t>   Type 1a</a:t>
            </a:r>
            <a:r>
              <a:rPr lang="en-US" sz="1400" i="1" dirty="0">
                <a:solidFill>
                  <a:srgbClr val="000000"/>
                </a:solidFill>
                <a:latin typeface="Cambria" pitchFamily="34" charset="0"/>
                <a:ea typeface="Cambria" pitchFamily="34" charset="-122"/>
                <a:cs typeface="Cambria" pitchFamily="34" charset="-120"/>
              </a:rPr>
              <a:t>          δ</a:t>
            </a:r>
            <a:r>
              <a:rPr lang="en-US" sz="1400" i="1" baseline="-40000" dirty="0">
                <a:solidFill>
                  <a:srgbClr val="000000"/>
                </a:solidFill>
                <a:latin typeface="Cambria" pitchFamily="34" charset="0"/>
                <a:ea typeface="Cambria" pitchFamily="34" charset="-122"/>
                <a:cs typeface="Cambria" pitchFamily="34" charset="-120"/>
              </a:rPr>
              <a:t>max</a:t>
            </a:r>
            <a:r>
              <a:rPr lang="en-US" sz="1400" i="1" dirty="0">
                <a:solidFill>
                  <a:srgbClr val="000000"/>
                </a:solidFill>
                <a:latin typeface="Cambria" pitchFamily="34" charset="0"/>
                <a:ea typeface="Cambria" pitchFamily="34" charset="-122"/>
                <a:cs typeface="Cambria" pitchFamily="34" charset="-120"/>
              </a:rPr>
              <a:t> &gt; 1.4 δ</a:t>
            </a:r>
            <a:r>
              <a:rPr lang="en-US" sz="1400" i="1" baseline="-40000" dirty="0">
                <a:solidFill>
                  <a:srgbClr val="000000"/>
                </a:solidFill>
                <a:latin typeface="Cambria" pitchFamily="34" charset="0"/>
                <a:ea typeface="Cambria" pitchFamily="34" charset="-122"/>
                <a:cs typeface="Cambria" pitchFamily="34" charset="-120"/>
              </a:rPr>
              <a:t>avg</a:t>
            </a:r>
            <a:r>
              <a:rPr lang="en-US" sz="1350" dirty="0">
                <a:solidFill>
                  <a:srgbClr val="000000"/>
                </a:solidFill>
                <a:latin typeface="Calibri" pitchFamily="34" charset="0"/>
                <a:ea typeface="Calibri" pitchFamily="34" charset="-122"/>
                <a:cs typeface="Calibri" pitchFamily="34" charset="-120"/>
              </a:rPr>
              <a:t>   Type 1b</a:t>
            </a:r>
            <a:endParaRPr lang="en-US" sz="1400" dirty="0"/>
          </a:p>
        </p:txBody>
      </p:sp>
      <p:sp>
        <p:nvSpPr>
          <p:cNvPr id="33" name="Text 31"/>
          <p:cNvSpPr txBox="1"/>
          <p:nvPr/>
        </p:nvSpPr>
        <p:spPr>
          <a:xfrm>
            <a:off x="6309360" y="4526280"/>
            <a:ext cx="5394960" cy="237744"/>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SDC C through F: amplify the accidental torsion by</a:t>
            </a:r>
            <a:endParaRPr lang="en-US" sz="1350" dirty="0"/>
          </a:p>
        </p:txBody>
      </p:sp>
      <p:sp>
        <p:nvSpPr>
          <p:cNvPr id="34" name="Text 32"/>
          <p:cNvSpPr txBox="1"/>
          <p:nvPr/>
        </p:nvSpPr>
        <p:spPr>
          <a:xfrm>
            <a:off x="6858000" y="4873752"/>
            <a:ext cx="4846320" cy="292608"/>
          </a:xfrm>
          <a:prstGeom prst="rect">
            <a:avLst/>
          </a:prstGeom>
          <a:noFill/>
          <a:ln/>
        </p:spPr>
        <p:txBody>
          <a:bodyPr wrap="square" lIns="0" tIns="0" rIns="0" bIns="0" rtlCol="0" anchor="t"/>
          <a:lstStyle/>
          <a:p>
            <a:pPr marL="0" indent="0">
              <a:buNone/>
            </a:pPr>
            <a:r>
              <a:rPr lang="en-US" sz="1400" i="1" dirty="0">
                <a:solidFill>
                  <a:srgbClr val="000000"/>
                </a:solidFill>
                <a:latin typeface="Cambria" pitchFamily="34" charset="0"/>
                <a:ea typeface="Cambria" pitchFamily="34" charset="-122"/>
                <a:cs typeface="Cambria" pitchFamily="34" charset="-120"/>
              </a:rPr>
              <a:t>A</a:t>
            </a:r>
            <a:r>
              <a:rPr lang="en-US" sz="1400" i="1" baseline="-40000" dirty="0">
                <a:solidFill>
                  <a:srgbClr val="000000"/>
                </a:solidFill>
                <a:latin typeface="Cambria" pitchFamily="34" charset="0"/>
                <a:ea typeface="Cambria" pitchFamily="34" charset="-122"/>
                <a:cs typeface="Cambria" pitchFamily="34" charset="-120"/>
              </a:rPr>
              <a:t>x</a:t>
            </a:r>
            <a:r>
              <a:rPr lang="en-US" sz="1400" i="1" dirty="0">
                <a:solidFill>
                  <a:srgbClr val="000000"/>
                </a:solidFill>
                <a:latin typeface="Cambria" pitchFamily="34" charset="0"/>
                <a:ea typeface="Cambria" pitchFamily="34" charset="-122"/>
                <a:cs typeface="Cambria" pitchFamily="34" charset="-120"/>
              </a:rPr>
              <a:t> = ( δ</a:t>
            </a:r>
            <a:r>
              <a:rPr lang="en-US" sz="1400" i="1" baseline="-40000" dirty="0">
                <a:solidFill>
                  <a:srgbClr val="000000"/>
                </a:solidFill>
                <a:latin typeface="Cambria" pitchFamily="34" charset="0"/>
                <a:ea typeface="Cambria" pitchFamily="34" charset="-122"/>
                <a:cs typeface="Cambria" pitchFamily="34" charset="-120"/>
              </a:rPr>
              <a:t>max</a:t>
            </a:r>
            <a:r>
              <a:rPr lang="en-US" sz="1400" i="1" dirty="0">
                <a:solidFill>
                  <a:srgbClr val="000000"/>
                </a:solidFill>
                <a:latin typeface="Cambria" pitchFamily="34" charset="0"/>
                <a:ea typeface="Cambria" pitchFamily="34" charset="-122"/>
                <a:cs typeface="Cambria" pitchFamily="34" charset="-120"/>
              </a:rPr>
              <a:t> / 1.2 δ</a:t>
            </a:r>
            <a:r>
              <a:rPr lang="en-US" sz="1400" i="1" baseline="-40000" dirty="0">
                <a:solidFill>
                  <a:srgbClr val="000000"/>
                </a:solidFill>
                <a:latin typeface="Cambria" pitchFamily="34" charset="0"/>
                <a:ea typeface="Cambria" pitchFamily="34" charset="-122"/>
                <a:cs typeface="Cambria" pitchFamily="34" charset="-120"/>
              </a:rPr>
              <a:t>avg</a:t>
            </a:r>
            <a:r>
              <a:rPr lang="en-US" sz="1400" i="1" dirty="0">
                <a:solidFill>
                  <a:srgbClr val="000000"/>
                </a:solidFill>
                <a:latin typeface="Cambria" pitchFamily="34" charset="0"/>
                <a:ea typeface="Cambria" pitchFamily="34" charset="-122"/>
                <a:cs typeface="Cambria" pitchFamily="34" charset="-120"/>
              </a:rPr>
              <a:t> )</a:t>
            </a:r>
            <a:r>
              <a:rPr lang="en-US" sz="1400" i="1" baseline="30000" dirty="0">
                <a:solidFill>
                  <a:srgbClr val="000000"/>
                </a:solidFill>
                <a:latin typeface="Cambria" pitchFamily="34" charset="0"/>
                <a:ea typeface="Cambria" pitchFamily="34" charset="-122"/>
                <a:cs typeface="Cambria" pitchFamily="34" charset="-120"/>
              </a:rPr>
              <a:t>2</a:t>
            </a:r>
            <a:r>
              <a:rPr lang="en-US" sz="1400" i="1" dirty="0">
                <a:solidFill>
                  <a:srgbClr val="000000"/>
                </a:solidFill>
                <a:latin typeface="Cambria" pitchFamily="34" charset="0"/>
                <a:ea typeface="Cambria" pitchFamily="34" charset="-122"/>
                <a:cs typeface="Cambria" pitchFamily="34" charset="-120"/>
              </a:rPr>
              <a:t>  ≤ 3.0</a:t>
            </a:r>
            <a:endParaRPr lang="en-US" sz="1400" dirty="0"/>
          </a:p>
        </p:txBody>
      </p:sp>
      <p:sp>
        <p:nvSpPr>
          <p:cNvPr id="35" name="Text 33"/>
          <p:cNvSpPr txBox="1"/>
          <p:nvPr/>
        </p:nvSpPr>
        <p:spPr>
          <a:xfrm>
            <a:off x="6309360" y="5276088"/>
            <a:ext cx="5394960" cy="640080"/>
          </a:xfrm>
          <a:prstGeom prst="rect">
            <a:avLst/>
          </a:prstGeom>
          <a:noFill/>
          <a:ln/>
        </p:spPr>
        <p:txBody>
          <a:bodyPr wrap="square" lIns="0" tIns="0" rIns="0" bIns="0" rtlCol="0" anchor="t"/>
          <a:lstStyle/>
          <a:p>
            <a:pPr marL="342900" indent="-342900">
              <a:buSzPct val="100000"/>
              <a:buChar char="•"/>
            </a:pPr>
            <a:r>
              <a:rPr lang="en-US" sz="1350" dirty="0">
                <a:solidFill>
                  <a:srgbClr val="000000"/>
                </a:solidFill>
                <a:latin typeface="Calibri" pitchFamily="34" charset="0"/>
                <a:ea typeface="Calibri" pitchFamily="34" charset="-122"/>
                <a:cs typeface="Calibri" pitchFamily="34" charset="-120"/>
              </a:rPr>
              <a:t>Rigid and semi-rigid diaphragms only: a flexible diaphragm cannot transfer torsional shear between frames, so each line takes its tributary load</a:t>
            </a:r>
            <a:endParaRPr lang="en-US" sz="13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nfographic.png"/>
          <p:cNvPicPr>
            <a:picLocks noChangeAspect="1"/>
          </p:cNvPicPr>
          <p:nvPr/>
        </p:nvPicPr>
        <p:blipFill>
          <a:blip r:embed="rId3"/>
          <a:stretch>
            <a:fillRect/>
          </a:stretch>
        </p:blipFill>
        <p:spPr>
          <a:xfrm>
            <a:off x="822960" y="182880"/>
            <a:ext cx="4257171" cy="6400800"/>
          </a:xfrm>
          <a:prstGeom prst="rect">
            <a:avLst/>
          </a:prstGeom>
        </p:spPr>
      </p:pic>
      <p:sp>
        <p:nvSpPr>
          <p:cNvPr id="3" name="Text 0"/>
          <p:cNvSpPr txBox="1"/>
          <p:nvPr/>
        </p:nvSpPr>
        <p:spPr>
          <a:xfrm>
            <a:off x="9052560" y="256032"/>
            <a:ext cx="2651760" cy="457200"/>
          </a:xfrm>
          <a:prstGeom prst="rect">
            <a:avLst/>
          </a:prstGeom>
          <a:noFill/>
          <a:ln/>
          <a:effectLst>
            <a:outerShdw blurRad="25400" dist="2540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Arial" pitchFamily="34" charset="0"/>
                <a:ea typeface="Arial" pitchFamily="34" charset="-122"/>
                <a:cs typeface="Arial" pitchFamily="34" charset="-120"/>
              </a:rPr>
              <a:t>Vibrationdata</a:t>
            </a:r>
            <a:endParaRPr lang="en-US" sz="2400" dirty="0"/>
          </a:p>
        </p:txBody>
      </p:sp>
      <p:sp>
        <p:nvSpPr>
          <p:cNvPr id="12" name="Text 9"/>
          <p:cNvSpPr txBox="1"/>
          <p:nvPr/>
        </p:nvSpPr>
        <p:spPr>
          <a:xfrm>
            <a:off x="5760720" y="5806440"/>
            <a:ext cx="5943600" cy="411480"/>
          </a:xfrm>
          <a:prstGeom prst="rect">
            <a:avLst/>
          </a:prstGeom>
          <a:noFill/>
          <a:ln/>
        </p:spPr>
        <p:txBody>
          <a:bodyPr wrap="square" lIns="0" tIns="0" rIns="0" bIns="0" rtlCol="0" anchor="ctr"/>
          <a:lstStyle/>
          <a:p>
            <a:pPr marL="0" indent="0">
              <a:buNone/>
            </a:pPr>
            <a:r>
              <a:rPr lang="en-US" sz="1000" i="1" dirty="0">
                <a:solidFill>
                  <a:srgbClr val="595959"/>
                </a:solidFill>
                <a:latin typeface="Calibri" pitchFamily="34" charset="0"/>
                <a:ea typeface="Calibri" pitchFamily="34" charset="-122"/>
                <a:cs typeface="Calibri" pitchFamily="34" charset="-120"/>
              </a:rPr>
              <a:t>Source: linkedin.com/posts/mohdabdulmannankhan_response-spectrum-analysis-rsa-is-a-seismic-activity-7328031801552134145-Jghn/</a:t>
            </a:r>
            <a:endParaRPr lang="en-US" sz="1000" dirty="0"/>
          </a:p>
        </p:txBody>
      </p:sp>
      <p:sp>
        <p:nvSpPr>
          <p:cNvPr id="13" name="Text 10"/>
          <p:cNvSpPr txBox="1"/>
          <p:nvPr/>
        </p:nvSpPr>
        <p:spPr>
          <a:xfrm>
            <a:off x="10972800" y="6355080"/>
            <a:ext cx="731520" cy="27432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53</a:t>
            </a:r>
            <a:endParaRPr lang="en-US"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778240" y="201168"/>
            <a:ext cx="2926080" cy="548640"/>
          </a:xfrm>
          <a:prstGeom prst="rect">
            <a:avLst/>
          </a:prstGeom>
          <a:noFill/>
          <a:ln/>
          <a:effectLst>
            <a:outerShdw blurRad="25400" dist="25400" dir="2700000" algn="bl" rotWithShape="0">
              <a:srgbClr val="808080">
                <a:alpha val="50000"/>
              </a:srgbClr>
            </a:outerShdw>
          </a:effectLst>
        </p:spPr>
        <p:txBody>
          <a:bodyPr wrap="square" lIns="0" tIns="0" rIns="0" bIns="0" rtlCol="0" anchor="ctr"/>
          <a:lstStyle/>
          <a:p>
            <a:pPr marL="0" indent="0" algn="r">
              <a:buNone/>
            </a:pPr>
            <a:r>
              <a:rPr lang="en-US" sz="2600" b="1" dirty="0">
                <a:solidFill>
                  <a:srgbClr val="003399"/>
                </a:solidFill>
                <a:latin typeface="Arial" pitchFamily="34" charset="0"/>
                <a:ea typeface="Arial" pitchFamily="34" charset="-122"/>
                <a:cs typeface="Arial" pitchFamily="34" charset="-120"/>
              </a:rPr>
              <a:t>Vibrationdata</a:t>
            </a:r>
            <a:endParaRPr lang="en-US" sz="2600" dirty="0"/>
          </a:p>
        </p:txBody>
      </p:sp>
      <p:sp>
        <p:nvSpPr>
          <p:cNvPr id="3" name="Text 1"/>
          <p:cNvSpPr txBox="1"/>
          <p:nvPr/>
        </p:nvSpPr>
        <p:spPr>
          <a:xfrm>
            <a:off x="5760720" y="786384"/>
            <a:ext cx="5943600" cy="548640"/>
          </a:xfrm>
          <a:prstGeom prst="rect">
            <a:avLst/>
          </a:prstGeom>
          <a:noFill/>
          <a:ln/>
        </p:spPr>
        <p:txBody>
          <a:bodyPr wrap="square" lIns="0" tIns="0" rIns="0" bIns="0" rtlCol="0" anchor="ctr"/>
          <a:lstStyle/>
          <a:p>
            <a:pPr marL="0" indent="0">
              <a:buNone/>
            </a:pPr>
            <a:r>
              <a:rPr lang="en-US" sz="2400" b="1" dirty="0">
                <a:solidFill>
                  <a:srgbClr val="0A6AA1"/>
                </a:solidFill>
                <a:latin typeface="Arial" pitchFamily="34" charset="0"/>
                <a:ea typeface="Arial" pitchFamily="34" charset="-122"/>
                <a:cs typeface="Arial" pitchFamily="34" charset="-120"/>
              </a:rPr>
              <a:t>Response Spectrum Analysis</a:t>
            </a:r>
            <a:endParaRPr lang="en-US" sz="2400" dirty="0"/>
          </a:p>
        </p:txBody>
      </p:sp>
      <p:graphicFrame>
        <p:nvGraphicFramePr>
          <p:cNvPr id="4" name="Table 0"/>
          <p:cNvGraphicFramePr>
            <a:graphicFrameLocks noGrp="1"/>
          </p:cNvGraphicFramePr>
          <p:nvPr/>
        </p:nvGraphicFramePr>
        <p:xfrm>
          <a:off x="548640" y="941832"/>
          <a:ext cx="4846320" cy="4937760"/>
        </p:xfrm>
        <a:graphic>
          <a:graphicData uri="http://schemas.openxmlformats.org/drawingml/2006/table">
            <a:tbl>
              <a:tblPr/>
              <a:tblGrid>
                <a:gridCol w="5029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457200">
                <a:tc gridSpan="2">
                  <a:txBody>
                    <a:bodyPr/>
                    <a:lstStyle/>
                    <a:p>
                      <a:pPr marL="0" indent="0" algn="l">
                        <a:buNone/>
                      </a:pPr>
                      <a:r>
                        <a:rPr lang="en-US" sz="1500" b="1" dirty="0">
                          <a:solidFill>
                            <a:srgbClr val="FFFFFF"/>
                          </a:solidFill>
                          <a:latin typeface="Calibri" pitchFamily="34" charset="0"/>
                          <a:ea typeface="Calibri" pitchFamily="34" charset="-122"/>
                          <a:cs typeface="Calibri" pitchFamily="34" charset="-120"/>
                        </a:rPr>
                        <a:t>Step</a:t>
                      </a:r>
                      <a:endParaRPr lang="en-US" sz="15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tc hMerge="1">
                  <a:txBody>
                    <a:bodyPr/>
                    <a:lstStyle/>
                    <a:p>
                      <a:endParaRPr lang="en-US"/>
                    </a:p>
                  </a:txBody>
                  <a:tcPr/>
                </a:tc>
                <a:tc>
                  <a:txBody>
                    <a:bodyPr/>
                    <a:lstStyle/>
                    <a:p>
                      <a:pPr marL="0" indent="0" algn="l">
                        <a:buNone/>
                      </a:pPr>
                      <a:r>
                        <a:rPr lang="en-US" sz="1500" b="1" dirty="0">
                          <a:solidFill>
                            <a:srgbClr val="FFFFFF"/>
                          </a:solidFill>
                          <a:latin typeface="Calibri" pitchFamily="34" charset="0"/>
                          <a:ea typeface="Calibri" pitchFamily="34" charset="-122"/>
                          <a:cs typeface="Calibri" pitchFamily="34" charset="-120"/>
                        </a:rPr>
                        <a:t>Result</a:t>
                      </a:r>
                      <a:endParaRPr lang="en-US" sz="15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extLst>
                  <a:ext uri="{0D108BD9-81ED-4DB2-BD59-A6C34878D82A}">
                    <a16:rowId xmlns:a16="http://schemas.microsoft.com/office/drawing/2014/main" val="10000"/>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Structural modeling</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[M], [K] and damping ratio</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1"/>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Spectrum input</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S</a:t>
                      </a:r>
                      <a:r>
                        <a:rPr lang="en-US" sz="1400" baseline="-40000" dirty="0">
                          <a:solidFill>
                            <a:srgbClr val="1A1A1A"/>
                          </a:solidFill>
                          <a:latin typeface="Calibri" pitchFamily="34" charset="0"/>
                          <a:ea typeface="Calibri" pitchFamily="34" charset="-122"/>
                          <a:cs typeface="Calibri" pitchFamily="34" charset="-120"/>
                        </a:rPr>
                        <a:t>a</a:t>
                      </a:r>
                      <a:r>
                        <a:rPr lang="en-US" sz="1400" dirty="0">
                          <a:solidFill>
                            <a:srgbClr val="1A1A1A"/>
                          </a:solidFill>
                          <a:latin typeface="Calibri" pitchFamily="34" charset="0"/>
                          <a:ea typeface="Calibri" pitchFamily="34" charset="-122"/>
                          <a:cs typeface="Calibri" pitchFamily="34" charset="-120"/>
                        </a:rPr>
                        <a:t>(T) × I</a:t>
                      </a:r>
                      <a:r>
                        <a:rPr lang="en-US" sz="1400" baseline="-40000" dirty="0">
                          <a:solidFill>
                            <a:srgbClr val="1A1A1A"/>
                          </a:solidFill>
                          <a:latin typeface="Calibri" pitchFamily="34" charset="0"/>
                          <a:ea typeface="Calibri" pitchFamily="34" charset="-122"/>
                          <a:cs typeface="Calibri" pitchFamily="34" charset="-120"/>
                        </a:rPr>
                        <a:t>e</a:t>
                      </a:r>
                      <a:r>
                        <a:rPr lang="en-US" sz="1400" dirty="0">
                          <a:solidFill>
                            <a:srgbClr val="1A1A1A"/>
                          </a:solidFill>
                          <a:latin typeface="Calibri" pitchFamily="34" charset="0"/>
                          <a:ea typeface="Calibri" pitchFamily="34" charset="-122"/>
                          <a:cs typeface="Calibri" pitchFamily="34" charset="-120"/>
                        </a:rPr>
                        <a:t> / R</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Modal analysis</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T</a:t>
                      </a:r>
                      <a:r>
                        <a:rPr lang="en-US" sz="1400" baseline="-40000" dirty="0">
                          <a:solidFill>
                            <a:srgbClr val="1A1A1A"/>
                          </a:solidFill>
                          <a:latin typeface="Calibri" pitchFamily="34" charset="0"/>
                          <a:ea typeface="Calibri" pitchFamily="34" charset="-122"/>
                          <a:cs typeface="Calibri" pitchFamily="34" charset="-120"/>
                        </a:rPr>
                        <a:t>n</a:t>
                      </a:r>
                      <a:r>
                        <a:rPr lang="en-US" sz="1400" dirty="0">
                          <a:solidFill>
                            <a:srgbClr val="1A1A1A"/>
                          </a:solidFill>
                          <a:latin typeface="Calibri" pitchFamily="34" charset="0"/>
                          <a:ea typeface="Calibri" pitchFamily="34" charset="-122"/>
                          <a:cs typeface="Calibri" pitchFamily="34" charset="-120"/>
                        </a:rPr>
                        <a:t>, φ</a:t>
                      </a:r>
                      <a:r>
                        <a:rPr lang="en-US" sz="1400" baseline="-40000" dirty="0">
                          <a:solidFill>
                            <a:srgbClr val="1A1A1A"/>
                          </a:solidFill>
                          <a:latin typeface="Calibri" pitchFamily="34" charset="0"/>
                          <a:ea typeface="Calibri" pitchFamily="34" charset="-122"/>
                          <a:cs typeface="Calibri" pitchFamily="34" charset="-120"/>
                        </a:rPr>
                        <a:t>n</a:t>
                      </a:r>
                      <a:r>
                        <a:rPr lang="en-US" sz="1400" dirty="0">
                          <a:solidFill>
                            <a:srgbClr val="1A1A1A"/>
                          </a:solidFill>
                          <a:latin typeface="Calibri" pitchFamily="34" charset="0"/>
                          <a:ea typeface="Calibri" pitchFamily="34" charset="-122"/>
                          <a:cs typeface="Calibri" pitchFamily="34" charset="-120"/>
                        </a:rPr>
                        <a:t>, Γ</a:t>
                      </a:r>
                      <a:r>
                        <a:rPr lang="en-US" sz="1400" baseline="-40000" dirty="0">
                          <a:solidFill>
                            <a:srgbClr val="1A1A1A"/>
                          </a:solidFill>
                          <a:latin typeface="Calibri" pitchFamily="34" charset="0"/>
                          <a:ea typeface="Calibri" pitchFamily="34" charset="-122"/>
                          <a:cs typeface="Calibri" pitchFamily="34" charset="-120"/>
                        </a:rPr>
                        <a:t>n</a:t>
                      </a:r>
                      <a:r>
                        <a:rPr lang="en-US" sz="1400" dirty="0">
                          <a:solidFill>
                            <a:srgbClr val="1A1A1A"/>
                          </a:solidFill>
                          <a:latin typeface="Calibri" pitchFamily="34" charset="0"/>
                          <a:ea typeface="Calibri" pitchFamily="34" charset="-122"/>
                          <a:cs typeface="Calibri" pitchFamily="34" charset="-120"/>
                        </a:rPr>
                        <a:t> for each mode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3"/>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Modal response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Peak response of each mode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Modal combination</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SRSS or CQC total</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5"/>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6</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Base shear scaling</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V</a:t>
                      </a:r>
                      <a:r>
                        <a:rPr lang="en-US" sz="1400" baseline="-40000" dirty="0">
                          <a:solidFill>
                            <a:srgbClr val="1A1A1A"/>
                          </a:solidFill>
                          <a:latin typeface="Calibri" pitchFamily="34" charset="0"/>
                          <a:ea typeface="Calibri" pitchFamily="34" charset="-122"/>
                          <a:cs typeface="Calibri" pitchFamily="34" charset="-120"/>
                        </a:rPr>
                        <a:t>b</a:t>
                      </a:r>
                      <a:r>
                        <a:rPr lang="en-US" sz="1400" dirty="0">
                          <a:solidFill>
                            <a:srgbClr val="1A1A1A"/>
                          </a:solidFill>
                          <a:latin typeface="Calibri" pitchFamily="34" charset="0"/>
                          <a:ea typeface="Calibri" pitchFamily="34" charset="-122"/>
                          <a:cs typeface="Calibri" pitchFamily="34" charset="-120"/>
                        </a:rPr>
                        <a:t> scaled to ELF value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640080">
                <a:tc>
                  <a:txBody>
                    <a:bodyPr/>
                    <a:lstStyle/>
                    <a:p>
                      <a:pPr marL="0" indent="0" algn="ctr">
                        <a:buNone/>
                      </a:pPr>
                      <a:r>
                        <a:rPr lang="en-US" sz="1600" b="1" dirty="0">
                          <a:solidFill>
                            <a:srgbClr val="FFFFFF"/>
                          </a:solidFill>
                          <a:latin typeface="Calibri" pitchFamily="34" charset="0"/>
                          <a:ea typeface="Calibri" pitchFamily="34" charset="-122"/>
                          <a:cs typeface="Calibri" pitchFamily="34" charset="-120"/>
                        </a:rPr>
                        <a:t>7</a:t>
                      </a:r>
                      <a:endParaRPr lang="en-US" sz="16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6AA1"/>
                    </a:solidFill>
                  </a:tcPr>
                </a:tc>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Interpretation</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Unsigned envelope values</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7"/>
                  </a:ext>
                </a:extLst>
              </a:tr>
            </a:tbl>
          </a:graphicData>
        </a:graphic>
      </p:graphicFrame>
      <p:sp>
        <p:nvSpPr>
          <p:cNvPr id="5" name="Text 2"/>
          <p:cNvSpPr txBox="1"/>
          <p:nvPr/>
        </p:nvSpPr>
        <p:spPr>
          <a:xfrm>
            <a:off x="5760720" y="1463040"/>
            <a:ext cx="5897880" cy="4343400"/>
          </a:xfrm>
          <a:prstGeom prst="rect">
            <a:avLst/>
          </a:prstGeom>
          <a:noFill/>
          <a:ln/>
        </p:spPr>
        <p:txBody>
          <a:bodyPr wrap="square" lIns="0" tIns="0" rIns="0" bIns="0" rtlCol="0" anchor="t"/>
          <a:lstStyle/>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1.  Structural modeling  </a:t>
            </a:r>
            <a:r>
              <a:rPr lang="en-US" sz="1400" dirty="0">
                <a:solidFill>
                  <a:srgbClr val="1A1A1A"/>
                </a:solidFill>
                <a:latin typeface="Calibri" pitchFamily="34" charset="0"/>
                <a:ea typeface="Calibri" pitchFamily="34" charset="-122"/>
                <a:cs typeface="Calibri" pitchFamily="34" charset="-120"/>
              </a:rPr>
              <a:t>Mass, stiffness and damping; carry enough modes to capture the required seismic mass participation</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2.  Spectrum input  </a:t>
            </a:r>
            <a:r>
              <a:rPr lang="en-US" sz="1400" dirty="0">
                <a:solidFill>
                  <a:srgbClr val="1A1A1A"/>
                </a:solidFill>
                <a:latin typeface="Calibri" pitchFamily="34" charset="0"/>
                <a:ea typeface="Calibri" pitchFamily="34" charset="-122"/>
                <a:cs typeface="Calibri" pitchFamily="34" charset="-120"/>
              </a:rPr>
              <a:t>The design spectrum is the peak response of a 5%-damped SDOF versus period, scaled by I</a:t>
            </a:r>
            <a:r>
              <a:rPr lang="en-US" sz="1400" baseline="-40000" dirty="0">
                <a:solidFill>
                  <a:srgbClr val="1A1A1A"/>
                </a:solidFill>
                <a:latin typeface="Calibri" pitchFamily="34" charset="0"/>
                <a:ea typeface="Calibri" pitchFamily="34" charset="-122"/>
                <a:cs typeface="Calibri" pitchFamily="34" charset="-120"/>
              </a:rPr>
              <a:t>e</a:t>
            </a:r>
            <a:r>
              <a:rPr lang="en-US" sz="1400" dirty="0">
                <a:solidFill>
                  <a:srgbClr val="1A1A1A"/>
                </a:solidFill>
                <a:latin typeface="Calibri" pitchFamily="34" charset="0"/>
                <a:ea typeface="Calibri" pitchFamily="34" charset="-122"/>
                <a:cs typeface="Calibri" pitchFamily="34" charset="-120"/>
              </a:rPr>
              <a:t> / R.  I</a:t>
            </a:r>
            <a:r>
              <a:rPr lang="en-US" sz="1400" baseline="-40000" dirty="0">
                <a:solidFill>
                  <a:srgbClr val="1A1A1A"/>
                </a:solidFill>
                <a:latin typeface="Calibri" pitchFamily="34" charset="0"/>
                <a:ea typeface="Calibri" pitchFamily="34" charset="-122"/>
                <a:cs typeface="Calibri" pitchFamily="34" charset="-120"/>
              </a:rPr>
              <a:t>e</a:t>
            </a:r>
            <a:r>
              <a:rPr lang="en-US" sz="1400" dirty="0">
                <a:solidFill>
                  <a:srgbClr val="1A1A1A"/>
                </a:solidFill>
                <a:latin typeface="Calibri" pitchFamily="34" charset="0"/>
                <a:ea typeface="Calibri" pitchFamily="34" charset="-122"/>
                <a:cs typeface="Calibri" pitchFamily="34" charset="-120"/>
              </a:rPr>
              <a:t> is the importance factor.  R is the response modification factor</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3.  Modal analysis  </a:t>
            </a:r>
            <a:r>
              <a:rPr lang="en-US" sz="1400" dirty="0">
                <a:solidFill>
                  <a:srgbClr val="1A1A1A"/>
                </a:solidFill>
                <a:latin typeface="Calibri" pitchFamily="34" charset="0"/>
                <a:ea typeface="Calibri" pitchFamily="34" charset="-122"/>
                <a:cs typeface="Calibri" pitchFamily="34" charset="-120"/>
              </a:rPr>
              <a:t>Each mode is an SDOF with its own period, mode shape and participation factor</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4.  Modal response  </a:t>
            </a:r>
            <a:r>
              <a:rPr lang="en-US" sz="1400" dirty="0">
                <a:solidFill>
                  <a:srgbClr val="1A1A1A"/>
                </a:solidFill>
                <a:latin typeface="Calibri" pitchFamily="34" charset="0"/>
                <a:ea typeface="Calibri" pitchFamily="34" charset="-122"/>
                <a:cs typeface="Calibri" pitchFamily="34" charset="-120"/>
              </a:rPr>
              <a:t>Read S</a:t>
            </a:r>
            <a:r>
              <a:rPr lang="en-US" sz="1400" baseline="-40000" dirty="0">
                <a:solidFill>
                  <a:srgbClr val="1A1A1A"/>
                </a:solidFill>
                <a:latin typeface="Calibri" pitchFamily="34" charset="0"/>
                <a:ea typeface="Calibri" pitchFamily="34" charset="-122"/>
                <a:cs typeface="Calibri" pitchFamily="34" charset="-120"/>
              </a:rPr>
              <a:t>a</a:t>
            </a:r>
            <a:r>
              <a:rPr lang="en-US" sz="1400" dirty="0">
                <a:solidFill>
                  <a:srgbClr val="1A1A1A"/>
                </a:solidFill>
                <a:latin typeface="Calibri" pitchFamily="34" charset="0"/>
                <a:ea typeface="Calibri" pitchFamily="34" charset="-122"/>
                <a:cs typeface="Calibri" pitchFamily="34" charset="-120"/>
              </a:rPr>
              <a:t> at each modal period; multiply by participation factor and mode shape</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5.  Modal combination  </a:t>
            </a:r>
            <a:r>
              <a:rPr lang="en-US" sz="1400" dirty="0">
                <a:solidFill>
                  <a:srgbClr val="1A1A1A"/>
                </a:solidFill>
                <a:latin typeface="Calibri" pitchFamily="34" charset="0"/>
                <a:ea typeface="Calibri" pitchFamily="34" charset="-122"/>
                <a:cs typeface="Calibri" pitchFamily="34" charset="-120"/>
              </a:rPr>
              <a:t>Modal peaks do not occur at the same instant. SRSS for well-separated modes, CQC when modes are closely spaced</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6.  Base shear scaling  </a:t>
            </a:r>
            <a:r>
              <a:rPr lang="en-US" sz="1400" dirty="0">
                <a:solidFill>
                  <a:srgbClr val="1A1A1A"/>
                </a:solidFill>
                <a:latin typeface="Calibri" pitchFamily="34" charset="0"/>
                <a:ea typeface="Calibri" pitchFamily="34" charset="-122"/>
                <a:cs typeface="Calibri" pitchFamily="34" charset="-120"/>
              </a:rPr>
              <a:t>Combined base shear is scaled up to the equivalent lateral force value where it falls short (ASCE 7-16 and later)</a:t>
            </a:r>
            <a:endParaRPr lang="en-US" sz="1400" dirty="0"/>
          </a:p>
          <a:p>
            <a:pPr marL="0" indent="0">
              <a:spcAft>
                <a:spcPts val="900"/>
              </a:spcAft>
              <a:buNone/>
            </a:pPr>
            <a:r>
              <a:rPr lang="en-US" sz="1400" b="1" dirty="0">
                <a:solidFill>
                  <a:srgbClr val="0A6AA1"/>
                </a:solidFill>
                <a:latin typeface="Calibri" pitchFamily="34" charset="0"/>
                <a:ea typeface="Calibri" pitchFamily="34" charset="-122"/>
                <a:cs typeface="Calibri" pitchFamily="34" charset="-120"/>
              </a:rPr>
              <a:t>7.  Interpretation  </a:t>
            </a:r>
            <a:r>
              <a:rPr lang="en-US" sz="1400" dirty="0">
                <a:solidFill>
                  <a:srgbClr val="1A1A1A"/>
                </a:solidFill>
                <a:latin typeface="Calibri" pitchFamily="34" charset="0"/>
                <a:ea typeface="Calibri" pitchFamily="34" charset="-122"/>
                <a:cs typeface="Calibri" pitchFamily="34" charset="-120"/>
              </a:rPr>
              <a:t>Combined results have lost their signs; treat them as envelopes, not as a force set in equilibrium</a:t>
            </a:r>
            <a:endParaRPr lang="en-US" sz="1400" dirty="0"/>
          </a:p>
        </p:txBody>
      </p:sp>
      <p:sp>
        <p:nvSpPr>
          <p:cNvPr id="6" name="Text 3"/>
          <p:cNvSpPr txBox="1"/>
          <p:nvPr/>
        </p:nvSpPr>
        <p:spPr>
          <a:xfrm>
            <a:off x="5760720" y="5852160"/>
            <a:ext cx="5486400" cy="411480"/>
          </a:xfrm>
          <a:prstGeom prst="rect">
            <a:avLst/>
          </a:prstGeom>
          <a:noFill/>
          <a:ln/>
        </p:spPr>
        <p:txBody>
          <a:bodyPr wrap="square" lIns="0" tIns="0" rIns="0" bIns="0" rtlCol="0" anchor="t"/>
          <a:lstStyle/>
          <a:p>
            <a:pPr marL="0" indent="0">
              <a:buNone/>
            </a:pPr>
            <a:r>
              <a:rPr lang="en-US" sz="1100" i="1" dirty="0">
                <a:solidFill>
                  <a:srgbClr val="595959"/>
                </a:solidFill>
                <a:latin typeface="Calibri" pitchFamily="34" charset="0"/>
                <a:ea typeface="Calibri" pitchFamily="34" charset="-122"/>
                <a:cs typeface="Calibri" pitchFamily="34" charset="-120"/>
              </a:rPr>
              <a:t>Source: linkedin.com/posts/mohdabdulmannankhan_response-spectrum-analysis-rsa-is-a-seismic-activity-7328031801552134145-Jghn/</a:t>
            </a:r>
            <a:endParaRPr lang="en-US" sz="1100" dirty="0"/>
          </a:p>
        </p:txBody>
      </p:sp>
      <p:sp>
        <p:nvSpPr>
          <p:cNvPr id="7" name="Text 4"/>
          <p:cNvSpPr txBox="1"/>
          <p:nvPr/>
        </p:nvSpPr>
        <p:spPr>
          <a:xfrm>
            <a:off x="11155680" y="6327648"/>
            <a:ext cx="548640" cy="32004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53</a:t>
            </a:r>
            <a:endParaRPr lang="en-US" sz="1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9444-2967-81AF-169B-5F2DB8233144}"/>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227CCA6B-568E-6DEA-B94B-11DC8BE5753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marL="0" marR="0" lvl="0" indent="0" algn="r" defTabSz="914217" rtl="0" eaLnBrk="1" fontAlgn="base" latinLnBrk="0" hangingPunct="1">
              <a:lnSpc>
                <a:spcPct val="100000"/>
              </a:lnSpc>
              <a:spcBef>
                <a:spcPct val="0"/>
              </a:spcBef>
              <a:spcAft>
                <a:spcPct val="0"/>
              </a:spcAft>
              <a:buClrTx/>
              <a:buSzTx/>
              <a:buFont typeface="Monotype Sorts"/>
              <a:buNone/>
              <a:tabLst/>
              <a:defRPr/>
            </a:pPr>
            <a:fld id="{E3D90F3B-6652-4395-B795-06D4A8A53E9A}" type="slidenum">
              <a:rPr kumimoji="0" lang="en-US" altLang="en-US" sz="1400" b="0" i="0" u="none" strike="noStrike" kern="1200" cap="none" spc="0" normalizeH="0" baseline="0" noProof="0">
                <a:ln>
                  <a:noFill/>
                </a:ln>
                <a:solidFill>
                  <a:srgbClr val="010000"/>
                </a:solidFill>
                <a:effectLst/>
                <a:uLnTx/>
                <a:uFillTx/>
                <a:latin typeface="Times New Roman" panose="02020603050405020304" pitchFamily="18" charset="0"/>
                <a:ea typeface="+mn-ea"/>
                <a:cs typeface="Arial" panose="020B0604020202020204" pitchFamily="34" charset="0"/>
              </a:rPr>
              <a:pPr marL="0" marR="0" lvl="0" indent="0" algn="r" defTabSz="914217" rtl="0" eaLnBrk="1" fontAlgn="base" latinLnBrk="0" hangingPunct="1">
                <a:lnSpc>
                  <a:spcPct val="100000"/>
                </a:lnSpc>
                <a:spcBef>
                  <a:spcPct val="0"/>
                </a:spcBef>
                <a:spcAft>
                  <a:spcPct val="0"/>
                </a:spcAft>
                <a:buClrTx/>
                <a:buSzTx/>
                <a:buFont typeface="Monotype Sorts"/>
                <a:buNone/>
                <a:tabLst/>
                <a:defRPr/>
              </a:pPr>
              <a:t>55</a:t>
            </a:fld>
            <a:endParaRPr kumimoji="0" lang="en-US" altLang="en-US" sz="1400" b="0" i="0" u="none" strike="noStrike" kern="1200" cap="none" spc="0" normalizeH="0" baseline="0" noProof="0">
              <a:ln>
                <a:noFill/>
              </a:ln>
              <a:solidFill>
                <a:srgbClr val="010000"/>
              </a:solidFill>
              <a:effectLst/>
              <a:uLnTx/>
              <a:uFillTx/>
              <a:latin typeface="Times New Roman" panose="02020603050405020304" pitchFamily="18" charset="0"/>
              <a:ea typeface="+mn-ea"/>
              <a:cs typeface="Arial" panose="020B0604020202020204" pitchFamily="34" charset="0"/>
            </a:endParaRPr>
          </a:p>
        </p:txBody>
      </p:sp>
      <p:sp>
        <p:nvSpPr>
          <p:cNvPr id="27654" name="Rectangle 6">
            <a:extLst>
              <a:ext uri="{FF2B5EF4-FFF2-40B4-BE49-F238E27FC236}">
                <a16:creationId xmlns:a16="http://schemas.microsoft.com/office/drawing/2014/main" id="{066D2658-BDE9-9D42-4686-31FA22CF0F24}"/>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marL="0" marR="0" lvl="0" indent="0" algn="l" defTabSz="914217"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3399"/>
                </a:solidFill>
                <a:effectLst>
                  <a:outerShdw blurRad="38100" dist="38100" dir="2700000" algn="tl">
                    <a:srgbClr val="C0C0C0"/>
                  </a:outerShdw>
                </a:effectLst>
                <a:uLnTx/>
                <a:uFillTx/>
                <a:latin typeface="Arial" pitchFamily="34" charset="0"/>
                <a:ea typeface="+mn-ea"/>
                <a:cs typeface="Arial" panose="020B0604020202020204" pitchFamily="34" charset="0"/>
              </a:rPr>
              <a:t>Vibrationdata</a:t>
            </a:r>
          </a:p>
        </p:txBody>
      </p:sp>
      <p:sp>
        <p:nvSpPr>
          <p:cNvPr id="5" name="Rectangle 4">
            <a:extLst>
              <a:ext uri="{FF2B5EF4-FFF2-40B4-BE49-F238E27FC236}">
                <a16:creationId xmlns:a16="http://schemas.microsoft.com/office/drawing/2014/main" id="{F06C0587-33A0-FD5F-9206-4821C13993E3}"/>
              </a:ext>
            </a:extLst>
          </p:cNvPr>
          <p:cNvSpPr/>
          <p:nvPr/>
        </p:nvSpPr>
        <p:spPr>
          <a:xfrm>
            <a:off x="836674" y="452679"/>
            <a:ext cx="2232471" cy="430887"/>
          </a:xfrm>
          <a:prstGeom prst="rect">
            <a:avLst/>
          </a:prstGeom>
        </p:spPr>
        <p:txBody>
          <a:bodyPr wrap="none">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6699"/>
                </a:solidFill>
                <a:effectLst/>
                <a:uLnTx/>
                <a:uFillTx/>
                <a:latin typeface="Arial"/>
                <a:ea typeface="+mn-ea"/>
                <a:cs typeface="+mn-cs"/>
              </a:rPr>
              <a:t>Modal Analysis</a:t>
            </a:r>
          </a:p>
        </p:txBody>
      </p:sp>
      <p:sp>
        <p:nvSpPr>
          <p:cNvPr id="2" name="TextBox 1">
            <a:extLst>
              <a:ext uri="{FF2B5EF4-FFF2-40B4-BE49-F238E27FC236}">
                <a16:creationId xmlns:a16="http://schemas.microsoft.com/office/drawing/2014/main" id="{96446133-566A-9FF6-CD85-E6D7BF00816A}"/>
              </a:ext>
            </a:extLst>
          </p:cNvPr>
          <p:cNvSpPr txBox="1"/>
          <p:nvPr/>
        </p:nvSpPr>
        <p:spPr>
          <a:xfrm>
            <a:off x="836674" y="1485088"/>
            <a:ext cx="4047560" cy="3739485"/>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400" dirty="0"/>
              <a:t>ASCE 7-22 §12.9</a:t>
            </a:r>
          </a:p>
          <a:p>
            <a:pPr marL="285750" marR="0" lvl="0"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Required when:</a:t>
            </a: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Structure is irregular</a:t>
            </a:r>
          </a:p>
          <a:p>
            <a:pPr marL="742950" lvl="1" indent="-285750">
              <a:spcBef>
                <a:spcPts val="400"/>
              </a:spcBef>
              <a:spcAft>
                <a:spcPts val="400"/>
              </a:spcAft>
              <a:buClr>
                <a:srgbClr val="006699"/>
              </a:buClr>
              <a:buSzPct val="80000"/>
              <a:buFont typeface="Arial" panose="020B0604020202020204" pitchFamily="34" charset="0"/>
              <a:buChar char="•"/>
              <a:defRPr/>
            </a:pPr>
            <a:r>
              <a:rPr lang="en-US" sz="1500" dirty="0">
                <a:latin typeface="Calibri" panose="020F0502020204030204" pitchFamily="34" charset="0"/>
                <a:ea typeface="Calibri" panose="020F0502020204030204" pitchFamily="34" charset="0"/>
                <a:cs typeface="Calibri" panose="020F0502020204030204" pitchFamily="34" charset="0"/>
              </a:rPr>
              <a:t>Torsional irregularity or extreme torsion</a:t>
            </a: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 &gt; limits</a:t>
            </a: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SDC D, E, F and exceeds height limits</a:t>
            </a:r>
          </a:p>
          <a:p>
            <a:pPr marL="285750" marR="0" lvl="0" indent="-285750" algn="l" defTabSz="914400" rtl="0" eaLnBrk="1" fontAlgn="auto" latinLnBrk="0" hangingPunct="1">
              <a:lnSpc>
                <a:spcPct val="100000"/>
              </a:lnSpc>
              <a:spcBef>
                <a:spcPts val="12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Modal analysis better captures:</a:t>
            </a: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Higher mode effects</a:t>
            </a: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Irregular mass/stiffness</a:t>
            </a:r>
          </a:p>
          <a:p>
            <a:pPr marL="742950" marR="0" lvl="1" indent="-285750" algn="l" defTabSz="914400" rtl="0" eaLnBrk="1" fontAlgn="auto" latinLnBrk="0" hangingPunct="1">
              <a:lnSpc>
                <a:spcPct val="100000"/>
              </a:lnSpc>
              <a:spcBef>
                <a:spcPts val="400"/>
              </a:spcBef>
              <a:spcAft>
                <a:spcPts val="400"/>
              </a:spcAft>
              <a:buClr>
                <a:srgbClr val="006699"/>
              </a:buClr>
              <a:buSzPct val="80000"/>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Tall buildings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8C71EEBA-B611-093D-1A70-FA73EA9EB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811" y="1240650"/>
            <a:ext cx="6437238" cy="3300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C3FD9D-87E7-96B8-A5E8-A1169504D964}"/>
              </a:ext>
            </a:extLst>
          </p:cNvPr>
          <p:cNvSpPr txBox="1"/>
          <p:nvPr/>
        </p:nvSpPr>
        <p:spPr>
          <a:xfrm>
            <a:off x="5837901" y="5156492"/>
            <a:ext cx="5653669"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https://help.idecad.com/ideCAD/mode-shapes-and-modal-vibration-periods</a:t>
            </a:r>
          </a:p>
        </p:txBody>
      </p:sp>
    </p:spTree>
    <p:extLst>
      <p:ext uri="{BB962C8B-B14F-4D97-AF65-F5344CB8AC3E}">
        <p14:creationId xmlns:p14="http://schemas.microsoft.com/office/powerpoint/2010/main" val="3417985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914400" y="457200"/>
            <a:ext cx="7772400" cy="548640"/>
          </a:xfrm>
          <a:prstGeom prst="rect">
            <a:avLst/>
          </a:prstGeom>
          <a:noFill/>
          <a:ln/>
        </p:spPr>
        <p:txBody>
          <a:bodyPr wrap="square" lIns="0" tIns="0" rIns="0" bIns="0" rtlCol="0" anchor="ctr"/>
          <a:lstStyle/>
          <a:p>
            <a:pPr marL="0" indent="0">
              <a:buNone/>
            </a:pPr>
            <a:r>
              <a:rPr lang="en-US" sz="2600" b="1" dirty="0">
                <a:solidFill>
                  <a:srgbClr val="006699"/>
                </a:solidFill>
                <a:latin typeface="Arial" pitchFamily="34" charset="0"/>
                <a:ea typeface="Arial" pitchFamily="34" charset="-122"/>
                <a:cs typeface="Arial" pitchFamily="34" charset="-120"/>
              </a:rPr>
              <a:t>Modal Response Spectrum Analysis (MRSA)</a:t>
            </a:r>
            <a:endParaRPr lang="en-US" sz="2600" dirty="0"/>
          </a:p>
        </p:txBody>
      </p:sp>
      <p:sp>
        <p:nvSpPr>
          <p:cNvPr id="3" name="Text 1"/>
          <p:cNvSpPr txBox="1"/>
          <p:nvPr/>
        </p:nvSpPr>
        <p:spPr>
          <a:xfrm>
            <a:off x="9052560" y="256032"/>
            <a:ext cx="2651760" cy="457200"/>
          </a:xfrm>
          <a:prstGeom prst="rect">
            <a:avLst/>
          </a:prstGeom>
          <a:noFill/>
          <a:ln/>
          <a:effectLst>
            <a:outerShdw blurRad="25400" dist="25400" dir="2700000" algn="bl" rotWithShape="0">
              <a:srgbClr val="888888">
                <a:alpha val="50000"/>
              </a:srgbClr>
            </a:outerShdw>
          </a:effectLst>
        </p:spPr>
        <p:txBody>
          <a:bodyPr wrap="square" lIns="0" tIns="0" rIns="0" bIns="0" rtlCol="0" anchor="ctr"/>
          <a:lstStyle/>
          <a:p>
            <a:pPr marL="0" indent="0" algn="r">
              <a:buNone/>
            </a:pPr>
            <a:r>
              <a:rPr lang="en-US" sz="2400" b="1" dirty="0">
                <a:solidFill>
                  <a:srgbClr val="003399"/>
                </a:solidFill>
                <a:latin typeface="Arial" pitchFamily="34" charset="0"/>
                <a:ea typeface="Arial" pitchFamily="34" charset="-122"/>
                <a:cs typeface="Arial" pitchFamily="34" charset="-120"/>
              </a:rPr>
              <a:t>Vibrationdata</a:t>
            </a:r>
            <a:endParaRPr lang="en-US" sz="2400" dirty="0"/>
          </a:p>
        </p:txBody>
      </p:sp>
      <p:sp>
        <p:nvSpPr>
          <p:cNvPr id="4" name="Shape 2"/>
          <p:cNvSpPr/>
          <p:nvPr/>
        </p:nvSpPr>
        <p:spPr>
          <a:xfrm>
            <a:off x="5989320" y="1051560"/>
            <a:ext cx="0" cy="5029200"/>
          </a:xfrm>
          <a:prstGeom prst="line">
            <a:avLst/>
          </a:prstGeom>
          <a:noFill/>
          <a:ln w="12700">
            <a:solidFill>
              <a:srgbClr val="006699"/>
            </a:solidFill>
            <a:prstDash val="solid"/>
          </a:ln>
        </p:spPr>
        <p:txBody>
          <a:bodyPr/>
          <a:lstStyle/>
          <a:p>
            <a:endParaRPr lang="en-US"/>
          </a:p>
        </p:txBody>
      </p:sp>
      <p:sp>
        <p:nvSpPr>
          <p:cNvPr id="5" name="Text 3"/>
          <p:cNvSpPr txBox="1"/>
          <p:nvPr/>
        </p:nvSpPr>
        <p:spPr>
          <a:xfrm>
            <a:off x="10972800" y="6355080"/>
            <a:ext cx="731520" cy="27432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55</a:t>
            </a:r>
            <a:endParaRPr lang="en-US" sz="1400" dirty="0"/>
          </a:p>
        </p:txBody>
      </p:sp>
      <p:sp>
        <p:nvSpPr>
          <p:cNvPr id="6" name="Text 4"/>
          <p:cNvSpPr txBox="1"/>
          <p:nvPr/>
        </p:nvSpPr>
        <p:spPr>
          <a:xfrm>
            <a:off x="685799" y="1508760"/>
            <a:ext cx="5303519"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Solves eigenvalue problem → natural frequencies &amp; mode shapes</a:t>
            </a:r>
            <a:endParaRPr lang="en-US" sz="1450" dirty="0"/>
          </a:p>
        </p:txBody>
      </p:sp>
      <p:sp>
        <p:nvSpPr>
          <p:cNvPr id="7" name="Text 5"/>
          <p:cNvSpPr txBox="1"/>
          <p:nvPr/>
        </p:nvSpPr>
        <p:spPr>
          <a:xfrm>
            <a:off x="685800" y="1984248"/>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Computes modal participation factors</a:t>
            </a:r>
            <a:endParaRPr lang="en-US" sz="1450" dirty="0"/>
          </a:p>
        </p:txBody>
      </p:sp>
      <p:sp>
        <p:nvSpPr>
          <p:cNvPr id="8" name="Text 6"/>
          <p:cNvSpPr txBox="1"/>
          <p:nvPr/>
        </p:nvSpPr>
        <p:spPr>
          <a:xfrm>
            <a:off x="685800" y="2459736"/>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Extracts spectral accelerations from design spectrum</a:t>
            </a:r>
            <a:endParaRPr lang="en-US" sz="1450" dirty="0"/>
          </a:p>
        </p:txBody>
      </p:sp>
      <p:sp>
        <p:nvSpPr>
          <p:cNvPr id="9" name="Text 7"/>
          <p:cNvSpPr txBox="1"/>
          <p:nvPr/>
        </p:nvSpPr>
        <p:spPr>
          <a:xfrm>
            <a:off x="685800" y="2935224"/>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Combines modal responses (SRSS or CQC)</a:t>
            </a:r>
            <a:endParaRPr lang="en-US" sz="1450" dirty="0"/>
          </a:p>
        </p:txBody>
      </p:sp>
      <p:sp>
        <p:nvSpPr>
          <p:cNvPr id="10" name="Text 8"/>
          <p:cNvSpPr txBox="1"/>
          <p:nvPr/>
        </p:nvSpPr>
        <p:spPr>
          <a:xfrm>
            <a:off x="685800" y="3410712"/>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Square-root-of-the-sum-of-the-squares (SRSS)</a:t>
            </a:r>
            <a:endParaRPr lang="en-US" sz="1450" dirty="0"/>
          </a:p>
        </p:txBody>
      </p:sp>
      <p:sp>
        <p:nvSpPr>
          <p:cNvPr id="11" name="Text 9"/>
          <p:cNvSpPr txBox="1"/>
          <p:nvPr/>
        </p:nvSpPr>
        <p:spPr>
          <a:xfrm>
            <a:off x="685800" y="3886200"/>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Complete Quadratic Combination (CQC)</a:t>
            </a:r>
            <a:endParaRPr lang="en-US" sz="1450" dirty="0"/>
          </a:p>
        </p:txBody>
      </p:sp>
      <p:sp>
        <p:nvSpPr>
          <p:cNvPr id="12" name="Text 10"/>
          <p:cNvSpPr txBox="1"/>
          <p:nvPr/>
        </p:nvSpPr>
        <p:spPr>
          <a:xfrm>
            <a:off x="685800" y="4361688"/>
            <a:ext cx="502920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Captures higher-mode effects and torsion</a:t>
            </a:r>
            <a:endParaRPr lang="en-US" sz="1450" dirty="0"/>
          </a:p>
        </p:txBody>
      </p:sp>
      <p:sp>
        <p:nvSpPr>
          <p:cNvPr id="13" name="Text 11"/>
          <p:cNvSpPr txBox="1"/>
          <p:nvPr/>
        </p:nvSpPr>
        <p:spPr>
          <a:xfrm>
            <a:off x="6355080" y="1463040"/>
            <a:ext cx="534924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Generalized eigenvalue problem</a:t>
            </a:r>
            <a:endParaRPr lang="en-US" sz="1450" dirty="0"/>
          </a:p>
        </p:txBody>
      </p:sp>
      <p:sp>
        <p:nvSpPr>
          <p:cNvPr id="14" name="Text 12"/>
          <p:cNvSpPr txBox="1"/>
          <p:nvPr/>
        </p:nvSpPr>
        <p:spPr>
          <a:xfrm>
            <a:off x="6355080" y="1783080"/>
            <a:ext cx="5349240" cy="365760"/>
          </a:xfrm>
          <a:prstGeom prst="rect">
            <a:avLst/>
          </a:prstGeom>
          <a:noFill/>
          <a:ln/>
        </p:spPr>
        <p:txBody>
          <a:bodyPr wrap="square" lIns="0" tIns="0" rIns="0" bIns="0" rtlCol="0" anchor="ctr"/>
          <a:lstStyle/>
          <a:p>
            <a:pPr marL="0" indent="0" algn="ctr">
              <a:buNone/>
            </a:pPr>
            <a:r>
              <a:rPr lang="en-US" sz="1600" dirty="0">
                <a:solidFill>
                  <a:srgbClr val="000000"/>
                </a:solidFill>
                <a:latin typeface="Cambria" pitchFamily="34" charset="0"/>
                <a:ea typeface="Cambria" pitchFamily="34" charset="-122"/>
                <a:cs typeface="Cambria" pitchFamily="34" charset="-120"/>
              </a:rPr>
              <a:t>{</a:t>
            </a:r>
            <a:r>
              <a:rPr lang="en-US" sz="1600" i="1" dirty="0">
                <a:solidFill>
                  <a:srgbClr val="000000"/>
                </a:solidFill>
                <a:latin typeface="Cambria" pitchFamily="34" charset="0"/>
                <a:ea typeface="Cambria" pitchFamily="34" charset="-122"/>
                <a:cs typeface="Cambria" pitchFamily="34" charset="-120"/>
              </a:rPr>
              <a:t>K</a:t>
            </a:r>
            <a:r>
              <a:rPr lang="en-US" sz="1600" dirty="0">
                <a:solidFill>
                  <a:srgbClr val="000000"/>
                </a:solidFill>
                <a:latin typeface="Cambria" pitchFamily="34" charset="0"/>
                <a:ea typeface="Cambria" pitchFamily="34" charset="-122"/>
                <a:cs typeface="Cambria" pitchFamily="34" charset="-120"/>
              </a:rPr>
              <a:t> − </a:t>
            </a:r>
            <a:r>
              <a:rPr lang="en-US" sz="1600" i="1" dirty="0">
                <a:solidFill>
                  <a:srgbClr val="000000"/>
                </a:solidFill>
                <a:latin typeface="Cambria" pitchFamily="34" charset="0"/>
                <a:ea typeface="Cambria" pitchFamily="34" charset="-122"/>
                <a:cs typeface="Cambria" pitchFamily="34" charset="-120"/>
              </a:rPr>
              <a:t>ω</a:t>
            </a:r>
            <a:r>
              <a:rPr lang="en-US" sz="1600" i="1" baseline="30000" dirty="0">
                <a:solidFill>
                  <a:srgbClr val="000000"/>
                </a:solidFill>
                <a:latin typeface="Cambria" pitchFamily="34" charset="0"/>
                <a:ea typeface="Cambria" pitchFamily="34" charset="-122"/>
                <a:cs typeface="Cambria" pitchFamily="34" charset="-120"/>
              </a:rPr>
              <a:t>2</a:t>
            </a:r>
            <a:r>
              <a:rPr lang="en-US" sz="1600" i="1" dirty="0">
                <a:solidFill>
                  <a:srgbClr val="000000"/>
                </a:solidFill>
                <a:latin typeface="Cambria" pitchFamily="34" charset="0"/>
                <a:ea typeface="Cambria" pitchFamily="34" charset="-122"/>
                <a:cs typeface="Cambria" pitchFamily="34" charset="-120"/>
              </a:rPr>
              <a:t>M</a:t>
            </a:r>
            <a:r>
              <a:rPr lang="en-US" sz="1600" dirty="0">
                <a:solidFill>
                  <a:srgbClr val="000000"/>
                </a:solidFill>
                <a:latin typeface="Cambria" pitchFamily="34" charset="0"/>
                <a:ea typeface="Cambria" pitchFamily="34" charset="-122"/>
                <a:cs typeface="Cambria" pitchFamily="34" charset="-120"/>
              </a:rPr>
              <a:t>} </a:t>
            </a:r>
            <a:r>
              <a:rPr lang="en-US" sz="1600" i="1" dirty="0">
                <a:solidFill>
                  <a:srgbClr val="000000"/>
                </a:solidFill>
                <a:latin typeface="Cambria" pitchFamily="34" charset="0"/>
                <a:ea typeface="Cambria" pitchFamily="34" charset="-122"/>
                <a:cs typeface="Cambria" pitchFamily="34" charset="-120"/>
              </a:rPr>
              <a:t>φ</a:t>
            </a:r>
            <a:r>
              <a:rPr lang="en-US" sz="1600" dirty="0">
                <a:solidFill>
                  <a:srgbClr val="000000"/>
                </a:solidFill>
                <a:latin typeface="Cambria" pitchFamily="34" charset="0"/>
                <a:ea typeface="Cambria" pitchFamily="34" charset="-122"/>
                <a:cs typeface="Cambria" pitchFamily="34" charset="-120"/>
              </a:rPr>
              <a:t> = 0</a:t>
            </a:r>
            <a:endParaRPr lang="en-US" sz="1600" dirty="0"/>
          </a:p>
        </p:txBody>
      </p:sp>
      <p:sp>
        <p:nvSpPr>
          <p:cNvPr id="15" name="Text 13"/>
          <p:cNvSpPr txBox="1"/>
          <p:nvPr/>
        </p:nvSpPr>
        <p:spPr>
          <a:xfrm>
            <a:off x="6766560" y="2212848"/>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K</a:t>
            </a:r>
            <a:r>
              <a:rPr lang="en-US" sz="1400" dirty="0">
                <a:solidFill>
                  <a:srgbClr val="000000"/>
                </a:solidFill>
                <a:latin typeface="Cambria" pitchFamily="34" charset="0"/>
                <a:ea typeface="Cambria" pitchFamily="34" charset="-122"/>
                <a:cs typeface="Cambria" pitchFamily="34" charset="-120"/>
              </a:rPr>
              <a:t>, </a:t>
            </a:r>
            <a:r>
              <a:rPr lang="en-US" sz="1400" i="1" dirty="0">
                <a:solidFill>
                  <a:srgbClr val="000000"/>
                </a:solidFill>
                <a:latin typeface="Cambria" pitchFamily="34" charset="0"/>
                <a:ea typeface="Cambria" pitchFamily="34" charset="-122"/>
                <a:cs typeface="Cambria" pitchFamily="34" charset="-120"/>
              </a:rPr>
              <a:t>M</a:t>
            </a:r>
            <a:endParaRPr lang="en-US" sz="1400" dirty="0"/>
          </a:p>
        </p:txBody>
      </p:sp>
      <p:sp>
        <p:nvSpPr>
          <p:cNvPr id="16" name="Text 14"/>
          <p:cNvSpPr txBox="1"/>
          <p:nvPr/>
        </p:nvSpPr>
        <p:spPr>
          <a:xfrm>
            <a:off x="7680960" y="2212848"/>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global stiffness and mass matrices</a:t>
            </a:r>
            <a:endParaRPr lang="en-US" sz="1250" dirty="0"/>
          </a:p>
        </p:txBody>
      </p:sp>
      <p:sp>
        <p:nvSpPr>
          <p:cNvPr id="17" name="Text 15"/>
          <p:cNvSpPr txBox="1"/>
          <p:nvPr/>
        </p:nvSpPr>
        <p:spPr>
          <a:xfrm>
            <a:off x="6766560" y="2542032"/>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ω</a:t>
            </a:r>
            <a:r>
              <a:rPr lang="en-US" sz="1400" i="1" baseline="30000" dirty="0">
                <a:solidFill>
                  <a:srgbClr val="000000"/>
                </a:solidFill>
                <a:latin typeface="Cambria" pitchFamily="34" charset="0"/>
                <a:ea typeface="Cambria" pitchFamily="34" charset="-122"/>
                <a:cs typeface="Cambria" pitchFamily="34" charset="-120"/>
              </a:rPr>
              <a:t>2</a:t>
            </a:r>
            <a:r>
              <a:rPr lang="en-US" sz="1400" dirty="0">
                <a:solidFill>
                  <a:srgbClr val="000000"/>
                </a:solidFill>
                <a:latin typeface="Cambria" pitchFamily="34" charset="0"/>
                <a:ea typeface="Cambria" pitchFamily="34" charset="-122"/>
                <a:cs typeface="Cambria" pitchFamily="34" charset="-120"/>
              </a:rPr>
              <a:t>, </a:t>
            </a:r>
            <a:r>
              <a:rPr lang="en-US" sz="1400" i="1" dirty="0">
                <a:solidFill>
                  <a:srgbClr val="000000"/>
                </a:solidFill>
                <a:latin typeface="Cambria" pitchFamily="34" charset="0"/>
                <a:ea typeface="Cambria" pitchFamily="34" charset="-122"/>
                <a:cs typeface="Cambria" pitchFamily="34" charset="-120"/>
              </a:rPr>
              <a:t>φ</a:t>
            </a:r>
            <a:endParaRPr lang="en-US" sz="1400" dirty="0"/>
          </a:p>
        </p:txBody>
      </p:sp>
      <p:sp>
        <p:nvSpPr>
          <p:cNvPr id="18" name="Text 16"/>
          <p:cNvSpPr txBox="1"/>
          <p:nvPr/>
        </p:nvSpPr>
        <p:spPr>
          <a:xfrm>
            <a:off x="7680960" y="2542032"/>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eigenvalue and eigenvector (mode shape), one pair per DOF</a:t>
            </a:r>
            <a:endParaRPr lang="en-US" sz="1250" dirty="0"/>
          </a:p>
        </p:txBody>
      </p:sp>
      <p:sp>
        <p:nvSpPr>
          <p:cNvPr id="19" name="Text 17"/>
          <p:cNvSpPr txBox="1"/>
          <p:nvPr/>
        </p:nvSpPr>
        <p:spPr>
          <a:xfrm>
            <a:off x="6355080" y="2971800"/>
            <a:ext cx="5349240" cy="292608"/>
          </a:xfrm>
          <a:prstGeom prst="rect">
            <a:avLst/>
          </a:prstGeom>
          <a:noFill/>
          <a:ln/>
        </p:spPr>
        <p:txBody>
          <a:bodyPr wrap="square" lIns="0" tIns="0" rIns="0" bIns="0" rtlCol="0" anchor="t"/>
          <a:lstStyle/>
          <a:p>
            <a:pPr marL="279400" indent="-279400">
              <a:buSzPct val="100000"/>
              <a:buChar char="•"/>
            </a:pPr>
            <a:r>
              <a:rPr lang="en-US" sz="1450" dirty="0">
                <a:solidFill>
                  <a:srgbClr val="000000"/>
                </a:solidFill>
                <a:latin typeface="Calibri" pitchFamily="34" charset="0"/>
                <a:ea typeface="Calibri" pitchFamily="34" charset="-122"/>
                <a:cs typeface="Calibri" pitchFamily="34" charset="-120"/>
              </a:rPr>
              <a:t>Modal base shear contribution</a:t>
            </a:r>
            <a:endParaRPr lang="en-US" sz="1450" dirty="0"/>
          </a:p>
        </p:txBody>
      </p:sp>
      <p:sp>
        <p:nvSpPr>
          <p:cNvPr id="20" name="Text 18"/>
          <p:cNvSpPr txBox="1"/>
          <p:nvPr/>
        </p:nvSpPr>
        <p:spPr>
          <a:xfrm>
            <a:off x="6355080" y="3291840"/>
            <a:ext cx="5349240" cy="365760"/>
          </a:xfrm>
          <a:prstGeom prst="rect">
            <a:avLst/>
          </a:prstGeom>
          <a:noFill/>
          <a:ln/>
        </p:spPr>
        <p:txBody>
          <a:bodyPr wrap="square" lIns="0" tIns="0" rIns="0" bIns="0" rtlCol="0" anchor="ctr"/>
          <a:lstStyle/>
          <a:p>
            <a:pPr marL="0" indent="0" algn="ctr">
              <a:buNone/>
            </a:pPr>
            <a:r>
              <a:rPr lang="en-US" sz="1600" i="1" dirty="0">
                <a:solidFill>
                  <a:srgbClr val="000000"/>
                </a:solidFill>
                <a:latin typeface="Cambria" pitchFamily="34" charset="0"/>
                <a:ea typeface="Cambria" pitchFamily="34" charset="-122"/>
                <a:cs typeface="Cambria" pitchFamily="34" charset="-120"/>
              </a:rPr>
              <a:t>V</a:t>
            </a:r>
            <a:r>
              <a:rPr lang="en-US" sz="1600" i="1" baseline="-40000" dirty="0">
                <a:solidFill>
                  <a:srgbClr val="000000"/>
                </a:solidFill>
                <a:latin typeface="Cambria" pitchFamily="34" charset="0"/>
                <a:ea typeface="Cambria" pitchFamily="34" charset="-122"/>
                <a:cs typeface="Cambria" pitchFamily="34" charset="-120"/>
              </a:rPr>
              <a:t>n</a:t>
            </a:r>
            <a:r>
              <a:rPr lang="en-US" sz="1600" dirty="0">
                <a:solidFill>
                  <a:srgbClr val="000000"/>
                </a:solidFill>
                <a:latin typeface="Cambria" pitchFamily="34" charset="0"/>
                <a:ea typeface="Cambria" pitchFamily="34" charset="-122"/>
                <a:cs typeface="Cambria" pitchFamily="34" charset="-120"/>
              </a:rPr>
              <a:t> = </a:t>
            </a:r>
            <a:r>
              <a:rPr lang="en-US" sz="1600" i="1" dirty="0">
                <a:solidFill>
                  <a:srgbClr val="000000"/>
                </a:solidFill>
                <a:latin typeface="Cambria" pitchFamily="34" charset="0"/>
                <a:ea typeface="Cambria" pitchFamily="34" charset="-122"/>
                <a:cs typeface="Cambria" pitchFamily="34" charset="-120"/>
              </a:rPr>
              <a:t>Γ</a:t>
            </a:r>
            <a:r>
              <a:rPr lang="en-US" sz="1600" i="1" baseline="-40000" dirty="0">
                <a:solidFill>
                  <a:srgbClr val="000000"/>
                </a:solidFill>
                <a:latin typeface="Cambria" pitchFamily="34" charset="0"/>
                <a:ea typeface="Cambria" pitchFamily="34" charset="-122"/>
                <a:cs typeface="Cambria" pitchFamily="34" charset="-120"/>
              </a:rPr>
              <a:t>n</a:t>
            </a:r>
            <a:r>
              <a:rPr lang="en-US" sz="1600" dirty="0">
                <a:solidFill>
                  <a:srgbClr val="000000"/>
                </a:solidFill>
                <a:latin typeface="Cambria" pitchFamily="34" charset="0"/>
                <a:ea typeface="Cambria" pitchFamily="34" charset="-122"/>
                <a:cs typeface="Cambria" pitchFamily="34" charset="-120"/>
              </a:rPr>
              <a:t> </a:t>
            </a:r>
            <a:r>
              <a:rPr lang="en-US" sz="1600" i="1" dirty="0">
                <a:solidFill>
                  <a:srgbClr val="000000"/>
                </a:solidFill>
                <a:latin typeface="Cambria" pitchFamily="34" charset="0"/>
                <a:ea typeface="Cambria" pitchFamily="34" charset="-122"/>
                <a:cs typeface="Cambria" pitchFamily="34" charset="-120"/>
              </a:rPr>
              <a:t>M</a:t>
            </a:r>
            <a:r>
              <a:rPr lang="en-US" sz="1600" i="1" baseline="-40000" dirty="0">
                <a:solidFill>
                  <a:srgbClr val="000000"/>
                </a:solidFill>
                <a:latin typeface="Cambria" pitchFamily="34" charset="0"/>
                <a:ea typeface="Cambria" pitchFamily="34" charset="-122"/>
                <a:cs typeface="Cambria" pitchFamily="34" charset="-120"/>
              </a:rPr>
              <a:t>n</a:t>
            </a:r>
            <a:r>
              <a:rPr lang="en-US" sz="1600" dirty="0">
                <a:solidFill>
                  <a:srgbClr val="000000"/>
                </a:solidFill>
                <a:latin typeface="Cambria" pitchFamily="34" charset="0"/>
                <a:ea typeface="Cambria" pitchFamily="34" charset="-122"/>
                <a:cs typeface="Cambria" pitchFamily="34" charset="-120"/>
              </a:rPr>
              <a:t> </a:t>
            </a:r>
            <a:r>
              <a:rPr lang="en-US" sz="1600" i="1" dirty="0">
                <a:solidFill>
                  <a:srgbClr val="000000"/>
                </a:solidFill>
                <a:latin typeface="Cambria" pitchFamily="34" charset="0"/>
                <a:ea typeface="Cambria" pitchFamily="34" charset="-122"/>
                <a:cs typeface="Cambria" pitchFamily="34" charset="-120"/>
              </a:rPr>
              <a:t>S</a:t>
            </a:r>
            <a:r>
              <a:rPr lang="en-US" sz="1600" i="1" baseline="-40000" dirty="0">
                <a:solidFill>
                  <a:srgbClr val="000000"/>
                </a:solidFill>
                <a:latin typeface="Cambria" pitchFamily="34" charset="0"/>
                <a:ea typeface="Cambria" pitchFamily="34" charset="-122"/>
                <a:cs typeface="Cambria" pitchFamily="34" charset="-120"/>
              </a:rPr>
              <a:t>a</a:t>
            </a:r>
            <a:r>
              <a:rPr lang="en-US" sz="1600" dirty="0">
                <a:solidFill>
                  <a:srgbClr val="000000"/>
                </a:solidFill>
                <a:latin typeface="Cambria" pitchFamily="34" charset="0"/>
                <a:ea typeface="Cambria" pitchFamily="34" charset="-122"/>
                <a:cs typeface="Cambria" pitchFamily="34" charset="-120"/>
              </a:rPr>
              <a:t>(</a:t>
            </a:r>
            <a:r>
              <a:rPr lang="en-US" sz="1600" i="1" dirty="0">
                <a:solidFill>
                  <a:srgbClr val="000000"/>
                </a:solidFill>
                <a:latin typeface="Cambria" pitchFamily="34" charset="0"/>
                <a:ea typeface="Cambria" pitchFamily="34" charset="-122"/>
                <a:cs typeface="Cambria" pitchFamily="34" charset="-120"/>
              </a:rPr>
              <a:t>T</a:t>
            </a:r>
            <a:r>
              <a:rPr lang="en-US" sz="1600" i="1" baseline="-40000" dirty="0">
                <a:solidFill>
                  <a:srgbClr val="000000"/>
                </a:solidFill>
                <a:latin typeface="Cambria" pitchFamily="34" charset="0"/>
                <a:ea typeface="Cambria" pitchFamily="34" charset="-122"/>
                <a:cs typeface="Cambria" pitchFamily="34" charset="-120"/>
              </a:rPr>
              <a:t>n</a:t>
            </a:r>
            <a:r>
              <a:rPr lang="en-US" sz="1600" dirty="0">
                <a:solidFill>
                  <a:srgbClr val="000000"/>
                </a:solidFill>
                <a:latin typeface="Cambria" pitchFamily="34" charset="0"/>
                <a:ea typeface="Cambria" pitchFamily="34" charset="-122"/>
                <a:cs typeface="Cambria" pitchFamily="34" charset="-120"/>
              </a:rPr>
              <a:t>)</a:t>
            </a:r>
            <a:endParaRPr lang="en-US" sz="1600" dirty="0"/>
          </a:p>
        </p:txBody>
      </p:sp>
      <p:sp>
        <p:nvSpPr>
          <p:cNvPr id="21" name="Text 19"/>
          <p:cNvSpPr txBox="1"/>
          <p:nvPr/>
        </p:nvSpPr>
        <p:spPr>
          <a:xfrm>
            <a:off x="6766560" y="3730752"/>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V</a:t>
            </a:r>
            <a:r>
              <a:rPr lang="en-US" sz="1400" i="1" baseline="-40000" dirty="0">
                <a:solidFill>
                  <a:srgbClr val="000000"/>
                </a:solidFill>
                <a:latin typeface="Cambria" pitchFamily="34" charset="0"/>
                <a:ea typeface="Cambria" pitchFamily="34" charset="-122"/>
                <a:cs typeface="Cambria" pitchFamily="34" charset="-120"/>
              </a:rPr>
              <a:t>n</a:t>
            </a:r>
            <a:endParaRPr lang="en-US" sz="1400" dirty="0"/>
          </a:p>
        </p:txBody>
      </p:sp>
      <p:sp>
        <p:nvSpPr>
          <p:cNvPr id="22" name="Text 20"/>
          <p:cNvSpPr txBox="1"/>
          <p:nvPr/>
        </p:nvSpPr>
        <p:spPr>
          <a:xfrm>
            <a:off x="7680960" y="3730752"/>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base shear carried by mode n</a:t>
            </a:r>
            <a:endParaRPr lang="en-US" sz="1250" dirty="0"/>
          </a:p>
        </p:txBody>
      </p:sp>
      <p:sp>
        <p:nvSpPr>
          <p:cNvPr id="23" name="Text 21"/>
          <p:cNvSpPr txBox="1"/>
          <p:nvPr/>
        </p:nvSpPr>
        <p:spPr>
          <a:xfrm>
            <a:off x="6766560" y="4059936"/>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Γ</a:t>
            </a:r>
            <a:r>
              <a:rPr lang="en-US" sz="1400" i="1" baseline="-40000" dirty="0">
                <a:solidFill>
                  <a:srgbClr val="000000"/>
                </a:solidFill>
                <a:latin typeface="Cambria" pitchFamily="34" charset="0"/>
                <a:ea typeface="Cambria" pitchFamily="34" charset="-122"/>
                <a:cs typeface="Cambria" pitchFamily="34" charset="-120"/>
              </a:rPr>
              <a:t>n</a:t>
            </a:r>
            <a:endParaRPr lang="en-US" sz="1400" dirty="0"/>
          </a:p>
        </p:txBody>
      </p:sp>
      <p:sp>
        <p:nvSpPr>
          <p:cNvPr id="24" name="Text 22"/>
          <p:cNvSpPr txBox="1"/>
          <p:nvPr/>
        </p:nvSpPr>
        <p:spPr>
          <a:xfrm>
            <a:off x="7680960" y="4059936"/>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participation factor, </a:t>
            </a:r>
            <a:r>
              <a:rPr lang="en-US" sz="1250" i="1" dirty="0">
                <a:solidFill>
                  <a:srgbClr val="000000"/>
                </a:solidFill>
                <a:latin typeface="Cambria" pitchFamily="34" charset="0"/>
                <a:ea typeface="Cambria" pitchFamily="34" charset="-122"/>
                <a:cs typeface="Cambria" pitchFamily="34" charset="-120"/>
              </a:rPr>
              <a:t>φ</a:t>
            </a:r>
            <a:r>
              <a:rPr lang="en-US" sz="1250" i="1" baseline="-40000" dirty="0">
                <a:solidFill>
                  <a:srgbClr val="000000"/>
                </a:solidFill>
                <a:latin typeface="Cambria" pitchFamily="34" charset="0"/>
                <a:ea typeface="Cambria" pitchFamily="34" charset="-122"/>
                <a:cs typeface="Cambria" pitchFamily="34" charset="-120"/>
              </a:rPr>
              <a:t>n</a:t>
            </a:r>
            <a:r>
              <a:rPr lang="en-US" sz="1250" i="1" baseline="30000" dirty="0">
                <a:solidFill>
                  <a:srgbClr val="000000"/>
                </a:solidFill>
                <a:latin typeface="Cambria" pitchFamily="34" charset="0"/>
                <a:ea typeface="Cambria" pitchFamily="34" charset="-122"/>
                <a:cs typeface="Cambria" pitchFamily="34" charset="-120"/>
              </a:rPr>
              <a:t>T</a:t>
            </a:r>
            <a:r>
              <a:rPr lang="en-US" sz="1250" i="1" dirty="0">
                <a:solidFill>
                  <a:srgbClr val="000000"/>
                </a:solidFill>
                <a:latin typeface="Cambria" pitchFamily="34" charset="0"/>
                <a:ea typeface="Cambria" pitchFamily="34" charset="-122"/>
                <a:cs typeface="Cambria" pitchFamily="34" charset="-120"/>
              </a:rPr>
              <a:t>M r</a:t>
            </a:r>
            <a:r>
              <a:rPr lang="en-US" sz="1250" dirty="0">
                <a:solidFill>
                  <a:srgbClr val="000000"/>
                </a:solidFill>
                <a:latin typeface="Calibri" pitchFamily="34" charset="0"/>
                <a:ea typeface="Calibri" pitchFamily="34" charset="-122"/>
                <a:cs typeface="Calibri" pitchFamily="34" charset="-120"/>
              </a:rPr>
              <a:t> / </a:t>
            </a:r>
            <a:r>
              <a:rPr lang="en-US" sz="1250" i="1" dirty="0">
                <a:solidFill>
                  <a:srgbClr val="000000"/>
                </a:solidFill>
                <a:latin typeface="Cambria" pitchFamily="34" charset="0"/>
                <a:ea typeface="Cambria" pitchFamily="34" charset="-122"/>
                <a:cs typeface="Cambria" pitchFamily="34" charset="-120"/>
              </a:rPr>
              <a:t>φ</a:t>
            </a:r>
            <a:r>
              <a:rPr lang="en-US" sz="1250" i="1" baseline="-40000" dirty="0">
                <a:solidFill>
                  <a:srgbClr val="000000"/>
                </a:solidFill>
                <a:latin typeface="Cambria" pitchFamily="34" charset="0"/>
                <a:ea typeface="Cambria" pitchFamily="34" charset="-122"/>
                <a:cs typeface="Cambria" pitchFamily="34" charset="-120"/>
              </a:rPr>
              <a:t>n</a:t>
            </a:r>
            <a:r>
              <a:rPr lang="en-US" sz="1250" i="1" baseline="30000" dirty="0">
                <a:solidFill>
                  <a:srgbClr val="000000"/>
                </a:solidFill>
                <a:latin typeface="Cambria" pitchFamily="34" charset="0"/>
                <a:ea typeface="Cambria" pitchFamily="34" charset="-122"/>
                <a:cs typeface="Cambria" pitchFamily="34" charset="-120"/>
              </a:rPr>
              <a:t>T</a:t>
            </a:r>
            <a:r>
              <a:rPr lang="en-US" sz="1250" i="1" dirty="0">
                <a:solidFill>
                  <a:srgbClr val="000000"/>
                </a:solidFill>
                <a:latin typeface="Cambria" pitchFamily="34" charset="0"/>
                <a:ea typeface="Cambria" pitchFamily="34" charset="-122"/>
                <a:cs typeface="Cambria" pitchFamily="34" charset="-120"/>
              </a:rPr>
              <a:t>M φ</a:t>
            </a:r>
            <a:r>
              <a:rPr lang="en-US" sz="1250" i="1" baseline="-40000" dirty="0">
                <a:solidFill>
                  <a:srgbClr val="000000"/>
                </a:solidFill>
                <a:latin typeface="Cambria" pitchFamily="34" charset="0"/>
                <a:ea typeface="Cambria" pitchFamily="34" charset="-122"/>
                <a:cs typeface="Cambria" pitchFamily="34" charset="-120"/>
              </a:rPr>
              <a:t>n</a:t>
            </a:r>
            <a:endParaRPr lang="en-US" sz="1250" dirty="0"/>
          </a:p>
        </p:txBody>
      </p:sp>
      <p:sp>
        <p:nvSpPr>
          <p:cNvPr id="25" name="Text 23"/>
          <p:cNvSpPr txBox="1"/>
          <p:nvPr/>
        </p:nvSpPr>
        <p:spPr>
          <a:xfrm>
            <a:off x="6766560" y="4389120"/>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M</a:t>
            </a:r>
            <a:r>
              <a:rPr lang="en-US" sz="1400" i="1" baseline="-40000" dirty="0">
                <a:solidFill>
                  <a:srgbClr val="000000"/>
                </a:solidFill>
                <a:latin typeface="Cambria" pitchFamily="34" charset="0"/>
                <a:ea typeface="Cambria" pitchFamily="34" charset="-122"/>
                <a:cs typeface="Cambria" pitchFamily="34" charset="-120"/>
              </a:rPr>
              <a:t>n</a:t>
            </a:r>
            <a:endParaRPr lang="en-US" sz="1400" dirty="0"/>
          </a:p>
        </p:txBody>
      </p:sp>
      <p:sp>
        <p:nvSpPr>
          <p:cNvPr id="26" name="Text 24"/>
          <p:cNvSpPr txBox="1"/>
          <p:nvPr/>
        </p:nvSpPr>
        <p:spPr>
          <a:xfrm>
            <a:off x="7680960" y="4389120"/>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modal excitation factor, </a:t>
            </a:r>
            <a:r>
              <a:rPr lang="en-US" sz="1250" i="1" dirty="0">
                <a:solidFill>
                  <a:srgbClr val="000000"/>
                </a:solidFill>
                <a:latin typeface="Cambria" pitchFamily="34" charset="0"/>
                <a:ea typeface="Cambria" pitchFamily="34" charset="-122"/>
                <a:cs typeface="Cambria" pitchFamily="34" charset="-120"/>
              </a:rPr>
              <a:t>φ</a:t>
            </a:r>
            <a:r>
              <a:rPr lang="en-US" sz="1250" i="1" baseline="-40000" dirty="0">
                <a:solidFill>
                  <a:srgbClr val="000000"/>
                </a:solidFill>
                <a:latin typeface="Cambria" pitchFamily="34" charset="0"/>
                <a:ea typeface="Cambria" pitchFamily="34" charset="-122"/>
                <a:cs typeface="Cambria" pitchFamily="34" charset="-120"/>
              </a:rPr>
              <a:t>n</a:t>
            </a:r>
            <a:r>
              <a:rPr lang="en-US" sz="1250" i="1" baseline="30000" dirty="0">
                <a:solidFill>
                  <a:srgbClr val="000000"/>
                </a:solidFill>
                <a:latin typeface="Cambria" pitchFamily="34" charset="0"/>
                <a:ea typeface="Cambria" pitchFamily="34" charset="-122"/>
                <a:cs typeface="Cambria" pitchFamily="34" charset="-120"/>
              </a:rPr>
              <a:t>T</a:t>
            </a:r>
            <a:r>
              <a:rPr lang="en-US" sz="1250" i="1" dirty="0">
                <a:solidFill>
                  <a:srgbClr val="000000"/>
                </a:solidFill>
                <a:latin typeface="Cambria" pitchFamily="34" charset="0"/>
                <a:ea typeface="Cambria" pitchFamily="34" charset="-122"/>
                <a:cs typeface="Cambria" pitchFamily="34" charset="-120"/>
              </a:rPr>
              <a:t>M r</a:t>
            </a:r>
            <a:r>
              <a:rPr lang="en-US" sz="1250" dirty="0">
                <a:solidFill>
                  <a:srgbClr val="000000"/>
                </a:solidFill>
                <a:latin typeface="Calibri" pitchFamily="34" charset="0"/>
                <a:ea typeface="Calibri" pitchFamily="34" charset="-122"/>
                <a:cs typeface="Calibri" pitchFamily="34" charset="-120"/>
              </a:rPr>
              <a:t> (mass units)</a:t>
            </a:r>
            <a:endParaRPr lang="en-US" sz="1250" dirty="0"/>
          </a:p>
        </p:txBody>
      </p:sp>
      <p:sp>
        <p:nvSpPr>
          <p:cNvPr id="27" name="Text 25"/>
          <p:cNvSpPr txBox="1"/>
          <p:nvPr/>
        </p:nvSpPr>
        <p:spPr>
          <a:xfrm>
            <a:off x="6766560" y="4718304"/>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Γ</a:t>
            </a:r>
            <a:r>
              <a:rPr lang="en-US" sz="1400" i="1" baseline="-40000" dirty="0">
                <a:solidFill>
                  <a:srgbClr val="000000"/>
                </a:solidFill>
                <a:latin typeface="Cambria" pitchFamily="34" charset="0"/>
                <a:ea typeface="Cambria" pitchFamily="34" charset="-122"/>
                <a:cs typeface="Cambria" pitchFamily="34" charset="-120"/>
              </a:rPr>
              <a:t>n</a:t>
            </a:r>
            <a:r>
              <a:rPr lang="en-US" sz="1400" i="1" dirty="0">
                <a:solidFill>
                  <a:srgbClr val="000000"/>
                </a:solidFill>
                <a:latin typeface="Cambria" pitchFamily="34" charset="0"/>
                <a:ea typeface="Cambria" pitchFamily="34" charset="-122"/>
                <a:cs typeface="Cambria" pitchFamily="34" charset="-120"/>
              </a:rPr>
              <a:t>M</a:t>
            </a:r>
            <a:r>
              <a:rPr lang="en-US" sz="1400" i="1" baseline="-40000" dirty="0">
                <a:solidFill>
                  <a:srgbClr val="000000"/>
                </a:solidFill>
                <a:latin typeface="Cambria" pitchFamily="34" charset="0"/>
                <a:ea typeface="Cambria" pitchFamily="34" charset="-122"/>
                <a:cs typeface="Cambria" pitchFamily="34" charset="-120"/>
              </a:rPr>
              <a:t>n</a:t>
            </a:r>
            <a:endParaRPr lang="en-US" sz="1400" dirty="0"/>
          </a:p>
        </p:txBody>
      </p:sp>
      <p:sp>
        <p:nvSpPr>
          <p:cNvPr id="28" name="Text 26"/>
          <p:cNvSpPr txBox="1"/>
          <p:nvPr/>
        </p:nvSpPr>
        <p:spPr>
          <a:xfrm>
            <a:off x="7680960" y="4718304"/>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effective modal mass </a:t>
            </a:r>
            <a:r>
              <a:rPr lang="en-US" sz="1250" i="1" dirty="0">
                <a:solidFill>
                  <a:srgbClr val="000000"/>
                </a:solidFill>
                <a:latin typeface="Cambria" pitchFamily="34" charset="0"/>
                <a:ea typeface="Cambria" pitchFamily="34" charset="-122"/>
                <a:cs typeface="Cambria" pitchFamily="34" charset="-120"/>
              </a:rPr>
              <a:t>M</a:t>
            </a:r>
            <a:r>
              <a:rPr lang="en-US" sz="1250" i="1" baseline="-40000" dirty="0">
                <a:solidFill>
                  <a:srgbClr val="000000"/>
                </a:solidFill>
                <a:latin typeface="Cambria" pitchFamily="34" charset="0"/>
                <a:ea typeface="Cambria" pitchFamily="34" charset="-122"/>
                <a:cs typeface="Cambria" pitchFamily="34" charset="-120"/>
              </a:rPr>
              <a:t>n</a:t>
            </a:r>
            <a:r>
              <a:rPr lang="en-US" sz="1250" i="1" baseline="30000" dirty="0">
                <a:solidFill>
                  <a:srgbClr val="000000"/>
                </a:solidFill>
                <a:latin typeface="Cambria" pitchFamily="34" charset="0"/>
                <a:ea typeface="Cambria" pitchFamily="34" charset="-122"/>
                <a:cs typeface="Cambria" pitchFamily="34" charset="-120"/>
              </a:rPr>
              <a:t>*</a:t>
            </a:r>
            <a:r>
              <a:rPr lang="en-US" sz="1250" dirty="0">
                <a:solidFill>
                  <a:srgbClr val="000000"/>
                </a:solidFill>
                <a:latin typeface="Calibri" pitchFamily="34" charset="0"/>
                <a:ea typeface="Calibri" pitchFamily="34" charset="-122"/>
                <a:cs typeface="Calibri" pitchFamily="34" charset="-120"/>
              </a:rPr>
              <a:t>; sum over all modes = total mass</a:t>
            </a:r>
            <a:endParaRPr lang="en-US" sz="1250" dirty="0"/>
          </a:p>
        </p:txBody>
      </p:sp>
      <p:sp>
        <p:nvSpPr>
          <p:cNvPr id="29" name="Text 27"/>
          <p:cNvSpPr txBox="1"/>
          <p:nvPr/>
        </p:nvSpPr>
        <p:spPr>
          <a:xfrm>
            <a:off x="6766560" y="5047488"/>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S</a:t>
            </a:r>
            <a:r>
              <a:rPr lang="en-US" sz="1400" i="1" baseline="-40000" dirty="0">
                <a:solidFill>
                  <a:srgbClr val="000000"/>
                </a:solidFill>
                <a:latin typeface="Cambria" pitchFamily="34" charset="0"/>
                <a:ea typeface="Cambria" pitchFamily="34" charset="-122"/>
                <a:cs typeface="Cambria" pitchFamily="34" charset="-120"/>
              </a:rPr>
              <a:t>a</a:t>
            </a:r>
            <a:r>
              <a:rPr lang="en-US" sz="1400" dirty="0">
                <a:solidFill>
                  <a:srgbClr val="000000"/>
                </a:solidFill>
                <a:latin typeface="Cambria" pitchFamily="34" charset="0"/>
                <a:ea typeface="Cambria" pitchFamily="34" charset="-122"/>
                <a:cs typeface="Cambria" pitchFamily="34" charset="-120"/>
              </a:rPr>
              <a:t>(</a:t>
            </a:r>
            <a:r>
              <a:rPr lang="en-US" sz="1400" i="1" dirty="0">
                <a:solidFill>
                  <a:srgbClr val="000000"/>
                </a:solidFill>
                <a:latin typeface="Cambria" pitchFamily="34" charset="0"/>
                <a:ea typeface="Cambria" pitchFamily="34" charset="-122"/>
                <a:cs typeface="Cambria" pitchFamily="34" charset="-120"/>
              </a:rPr>
              <a:t>T</a:t>
            </a:r>
            <a:r>
              <a:rPr lang="en-US" sz="1400" i="1" baseline="-40000" dirty="0">
                <a:solidFill>
                  <a:srgbClr val="000000"/>
                </a:solidFill>
                <a:latin typeface="Cambria" pitchFamily="34" charset="0"/>
                <a:ea typeface="Cambria" pitchFamily="34" charset="-122"/>
                <a:cs typeface="Cambria" pitchFamily="34" charset="-120"/>
              </a:rPr>
              <a:t>n</a:t>
            </a:r>
            <a:r>
              <a:rPr lang="en-US" sz="1400" dirty="0">
                <a:solidFill>
                  <a:srgbClr val="000000"/>
                </a:solidFill>
                <a:latin typeface="Cambria" pitchFamily="34" charset="0"/>
                <a:ea typeface="Cambria" pitchFamily="34" charset="-122"/>
                <a:cs typeface="Cambria" pitchFamily="34" charset="-120"/>
              </a:rPr>
              <a:t>)</a:t>
            </a:r>
            <a:endParaRPr lang="en-US" sz="1400" dirty="0"/>
          </a:p>
        </p:txBody>
      </p:sp>
      <p:sp>
        <p:nvSpPr>
          <p:cNvPr id="30" name="Text 28"/>
          <p:cNvSpPr txBox="1"/>
          <p:nvPr/>
        </p:nvSpPr>
        <p:spPr>
          <a:xfrm>
            <a:off x="7680960" y="5047488"/>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design spectral acceleration at </a:t>
            </a:r>
            <a:r>
              <a:rPr lang="en-US" sz="1250" i="1" dirty="0">
                <a:solidFill>
                  <a:srgbClr val="000000"/>
                </a:solidFill>
                <a:latin typeface="Cambria" pitchFamily="34" charset="0"/>
                <a:ea typeface="Cambria" pitchFamily="34" charset="-122"/>
                <a:cs typeface="Cambria" pitchFamily="34" charset="-120"/>
              </a:rPr>
              <a:t>T</a:t>
            </a:r>
            <a:r>
              <a:rPr lang="en-US" sz="1250" i="1" baseline="-40000" dirty="0">
                <a:solidFill>
                  <a:srgbClr val="000000"/>
                </a:solidFill>
                <a:latin typeface="Cambria" pitchFamily="34" charset="0"/>
                <a:ea typeface="Cambria" pitchFamily="34" charset="-122"/>
                <a:cs typeface="Cambria" pitchFamily="34" charset="-120"/>
              </a:rPr>
              <a:t>n</a:t>
            </a:r>
            <a:r>
              <a:rPr lang="en-US" sz="1250" dirty="0">
                <a:solidFill>
                  <a:srgbClr val="000000"/>
                </a:solidFill>
                <a:latin typeface="Calibri" pitchFamily="34" charset="0"/>
                <a:ea typeface="Calibri" pitchFamily="34" charset="-122"/>
                <a:cs typeface="Calibri" pitchFamily="34" charset="-120"/>
              </a:rPr>
              <a:t> = 2π/</a:t>
            </a:r>
            <a:r>
              <a:rPr lang="en-US" sz="1250" i="1" dirty="0">
                <a:solidFill>
                  <a:srgbClr val="000000"/>
                </a:solidFill>
                <a:latin typeface="Cambria" pitchFamily="34" charset="0"/>
                <a:ea typeface="Cambria" pitchFamily="34" charset="-122"/>
                <a:cs typeface="Cambria" pitchFamily="34" charset="-120"/>
              </a:rPr>
              <a:t>ω</a:t>
            </a:r>
            <a:r>
              <a:rPr lang="en-US" sz="1250" i="1" baseline="-40000" dirty="0">
                <a:solidFill>
                  <a:srgbClr val="000000"/>
                </a:solidFill>
                <a:latin typeface="Cambria" pitchFamily="34" charset="0"/>
                <a:ea typeface="Cambria" pitchFamily="34" charset="-122"/>
                <a:cs typeface="Cambria" pitchFamily="34" charset="-120"/>
              </a:rPr>
              <a:t>n</a:t>
            </a:r>
            <a:endParaRPr lang="en-US" sz="1250" dirty="0"/>
          </a:p>
        </p:txBody>
      </p:sp>
      <p:sp>
        <p:nvSpPr>
          <p:cNvPr id="31" name="Text 29"/>
          <p:cNvSpPr txBox="1"/>
          <p:nvPr/>
        </p:nvSpPr>
        <p:spPr>
          <a:xfrm>
            <a:off x="6766560" y="5376672"/>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r</a:t>
            </a:r>
            <a:endParaRPr lang="en-US" sz="1400" dirty="0"/>
          </a:p>
        </p:txBody>
      </p:sp>
      <p:sp>
        <p:nvSpPr>
          <p:cNvPr id="32" name="Text 30"/>
          <p:cNvSpPr txBox="1"/>
          <p:nvPr/>
        </p:nvSpPr>
        <p:spPr>
          <a:xfrm>
            <a:off x="7680960" y="5376672"/>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influence vector, unit base motion in the input direction</a:t>
            </a:r>
            <a:endParaRPr lang="en-US" sz="1250" dirty="0"/>
          </a:p>
        </p:txBody>
      </p:sp>
      <p:sp>
        <p:nvSpPr>
          <p:cNvPr id="33" name="Text 31"/>
          <p:cNvSpPr txBox="1"/>
          <p:nvPr/>
        </p:nvSpPr>
        <p:spPr>
          <a:xfrm>
            <a:off x="6766560" y="5705856"/>
            <a:ext cx="914400" cy="310896"/>
          </a:xfrm>
          <a:prstGeom prst="rect">
            <a:avLst/>
          </a:prstGeom>
          <a:noFill/>
          <a:ln/>
        </p:spPr>
        <p:txBody>
          <a:bodyPr wrap="square" lIns="0" tIns="0" rIns="0" bIns="0" rtlCol="0" anchor="ctr"/>
          <a:lstStyle/>
          <a:p>
            <a:pPr marL="0" indent="0">
              <a:buNone/>
            </a:pPr>
            <a:r>
              <a:rPr lang="en-US" sz="1400" i="1" dirty="0">
                <a:solidFill>
                  <a:srgbClr val="000000"/>
                </a:solidFill>
                <a:latin typeface="Cambria" pitchFamily="34" charset="0"/>
                <a:ea typeface="Cambria" pitchFamily="34" charset="-122"/>
                <a:cs typeface="Cambria" pitchFamily="34" charset="-120"/>
              </a:rPr>
              <a:t>φ</a:t>
            </a:r>
            <a:r>
              <a:rPr lang="en-US" sz="1400" i="1" baseline="-40000" dirty="0">
                <a:solidFill>
                  <a:srgbClr val="000000"/>
                </a:solidFill>
                <a:latin typeface="Cambria" pitchFamily="34" charset="0"/>
                <a:ea typeface="Cambria" pitchFamily="34" charset="-122"/>
                <a:cs typeface="Cambria" pitchFamily="34" charset="-120"/>
              </a:rPr>
              <a:t>n</a:t>
            </a:r>
            <a:endParaRPr lang="en-US" sz="1400" dirty="0"/>
          </a:p>
        </p:txBody>
      </p:sp>
      <p:sp>
        <p:nvSpPr>
          <p:cNvPr id="34" name="Text 32"/>
          <p:cNvSpPr txBox="1"/>
          <p:nvPr/>
        </p:nvSpPr>
        <p:spPr>
          <a:xfrm>
            <a:off x="7680960" y="5705856"/>
            <a:ext cx="4023360" cy="310896"/>
          </a:xfrm>
          <a:prstGeom prst="rect">
            <a:avLst/>
          </a:prstGeom>
          <a:noFill/>
          <a:ln/>
        </p:spPr>
        <p:txBody>
          <a:bodyPr wrap="square" lIns="0" tIns="0" rIns="0" bIns="0" rtlCol="0" anchor="ctr"/>
          <a:lstStyle/>
          <a:p>
            <a:pPr marL="0" indent="0">
              <a:buNone/>
            </a:pPr>
            <a:r>
              <a:rPr lang="en-US" sz="1250" dirty="0">
                <a:solidFill>
                  <a:srgbClr val="000000"/>
                </a:solidFill>
                <a:latin typeface="Calibri" pitchFamily="34" charset="0"/>
                <a:ea typeface="Calibri" pitchFamily="34" charset="-122"/>
                <a:cs typeface="Calibri" pitchFamily="34" charset="-120"/>
              </a:rPr>
              <a:t>mode shape n; </a:t>
            </a:r>
            <a:r>
              <a:rPr lang="en-US" sz="1250" i="1" dirty="0">
                <a:solidFill>
                  <a:srgbClr val="000000"/>
                </a:solidFill>
                <a:latin typeface="Cambria" pitchFamily="34" charset="0"/>
                <a:ea typeface="Cambria" pitchFamily="34" charset="-122"/>
                <a:cs typeface="Cambria" pitchFamily="34" charset="-120"/>
              </a:rPr>
              <a:t>Γ</a:t>
            </a:r>
            <a:r>
              <a:rPr lang="en-US" sz="1250" i="1" baseline="-40000" dirty="0">
                <a:solidFill>
                  <a:srgbClr val="000000"/>
                </a:solidFill>
                <a:latin typeface="Cambria" pitchFamily="34" charset="0"/>
                <a:ea typeface="Cambria" pitchFamily="34" charset="-122"/>
                <a:cs typeface="Cambria" pitchFamily="34" charset="-120"/>
              </a:rPr>
              <a:t>n</a:t>
            </a:r>
            <a:r>
              <a:rPr lang="en-US" sz="1250" i="1" dirty="0">
                <a:solidFill>
                  <a:srgbClr val="000000"/>
                </a:solidFill>
                <a:latin typeface="Cambria" pitchFamily="34" charset="0"/>
                <a:ea typeface="Cambria" pitchFamily="34" charset="-122"/>
                <a:cs typeface="Cambria" pitchFamily="34" charset="-120"/>
              </a:rPr>
              <a:t>M</a:t>
            </a:r>
            <a:r>
              <a:rPr lang="en-US" sz="1250" i="1" baseline="-40000" dirty="0">
                <a:solidFill>
                  <a:srgbClr val="000000"/>
                </a:solidFill>
                <a:latin typeface="Cambria" pitchFamily="34" charset="0"/>
                <a:ea typeface="Cambria" pitchFamily="34" charset="-122"/>
                <a:cs typeface="Cambria" pitchFamily="34" charset="-120"/>
              </a:rPr>
              <a:t>n</a:t>
            </a:r>
            <a:r>
              <a:rPr lang="en-US" sz="1250" dirty="0">
                <a:solidFill>
                  <a:srgbClr val="000000"/>
                </a:solidFill>
                <a:latin typeface="Calibri" pitchFamily="34" charset="0"/>
                <a:ea typeface="Calibri" pitchFamily="34" charset="-122"/>
                <a:cs typeface="Calibri" pitchFamily="34" charset="-120"/>
              </a:rPr>
              <a:t> is independent of its scaling</a:t>
            </a:r>
            <a:endParaRPr lang="en-US" sz="1250" dirty="0"/>
          </a:p>
        </p:txBody>
      </p:sp>
      <p:sp>
        <p:nvSpPr>
          <p:cNvPr id="35" name="Text 33"/>
          <p:cNvSpPr txBox="1"/>
          <p:nvPr/>
        </p:nvSpPr>
        <p:spPr>
          <a:xfrm>
            <a:off x="6355080" y="6144768"/>
            <a:ext cx="5349240" cy="320040"/>
          </a:xfrm>
          <a:prstGeom prst="rect">
            <a:avLst/>
          </a:prstGeom>
          <a:noFill/>
          <a:ln/>
        </p:spPr>
        <p:txBody>
          <a:bodyPr wrap="square" lIns="0" tIns="0" rIns="0" bIns="0" rtlCol="0" anchor="ctr"/>
          <a:lstStyle/>
          <a:p>
            <a:pPr marL="0" indent="0">
              <a:buNone/>
            </a:pPr>
            <a:r>
              <a:rPr lang="en-US" sz="1200" i="1" dirty="0">
                <a:solidFill>
                  <a:srgbClr val="595959"/>
                </a:solidFill>
                <a:latin typeface="Cambria" pitchFamily="34" charset="0"/>
                <a:ea typeface="Cambria" pitchFamily="34" charset="-122"/>
                <a:cs typeface="Cambria" pitchFamily="34" charset="-120"/>
              </a:rPr>
              <a:t>Base shear from the ELF method is the single-mode case: V = C</a:t>
            </a:r>
            <a:r>
              <a:rPr lang="en-US" sz="1200" i="1" baseline="-40000" dirty="0">
                <a:solidFill>
                  <a:srgbClr val="595959"/>
                </a:solidFill>
                <a:latin typeface="Cambria" pitchFamily="34" charset="0"/>
                <a:ea typeface="Cambria" pitchFamily="34" charset="-122"/>
                <a:cs typeface="Cambria" pitchFamily="34" charset="-120"/>
              </a:rPr>
              <a:t>s</a:t>
            </a:r>
            <a:r>
              <a:rPr lang="en-US" sz="1200" i="1" dirty="0">
                <a:solidFill>
                  <a:srgbClr val="595959"/>
                </a:solidFill>
                <a:latin typeface="Cambria" pitchFamily="34" charset="0"/>
                <a:ea typeface="Cambria" pitchFamily="34" charset="-122"/>
                <a:cs typeface="Cambria" pitchFamily="34" charset="-120"/>
              </a:rPr>
              <a:t>W with M</a:t>
            </a:r>
            <a:r>
              <a:rPr lang="en-US" sz="1200" i="1" baseline="-40000" dirty="0">
                <a:solidFill>
                  <a:srgbClr val="595959"/>
                </a:solidFill>
                <a:latin typeface="Cambria" pitchFamily="34" charset="0"/>
                <a:ea typeface="Cambria" pitchFamily="34" charset="-122"/>
                <a:cs typeface="Cambria" pitchFamily="34" charset="-120"/>
              </a:rPr>
              <a:t>1</a:t>
            </a:r>
            <a:r>
              <a:rPr lang="en-US" sz="1200" i="1" baseline="30000" dirty="0">
                <a:solidFill>
                  <a:srgbClr val="595959"/>
                </a:solidFill>
                <a:latin typeface="Cambria" pitchFamily="34" charset="0"/>
                <a:ea typeface="Cambria" pitchFamily="34" charset="-122"/>
                <a:cs typeface="Cambria" pitchFamily="34" charset="-120"/>
              </a:rPr>
              <a:t>*</a:t>
            </a:r>
            <a:r>
              <a:rPr lang="en-US" sz="1200" i="1" dirty="0">
                <a:solidFill>
                  <a:srgbClr val="595959"/>
                </a:solidFill>
                <a:latin typeface="Cambria" pitchFamily="34" charset="0"/>
                <a:ea typeface="Cambria" pitchFamily="34" charset="-122"/>
                <a:cs typeface="Cambria" pitchFamily="34" charset="-120"/>
              </a:rPr>
              <a:t> ≈ W/g</a:t>
            </a:r>
            <a:endParaRPr lang="en-US" sz="1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9B817-B323-F9E3-EF28-8E6657116DAE}"/>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B4C6A92E-07E1-F7B8-E71C-4F8B711C7F5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57</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C2866AE7-8DC6-FF32-991B-1EE2C0B79FCF}"/>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7712F475-0BE5-6A31-1850-01F28722CBD2}"/>
              </a:ext>
            </a:extLst>
          </p:cNvPr>
          <p:cNvSpPr/>
          <p:nvPr/>
        </p:nvSpPr>
        <p:spPr>
          <a:xfrm>
            <a:off x="836674" y="452679"/>
            <a:ext cx="1015021" cy="430887"/>
          </a:xfrm>
          <a:prstGeom prst="rect">
            <a:avLst/>
          </a:prstGeom>
        </p:spPr>
        <p:txBody>
          <a:bodyPr wrap="none">
            <a:spAutoFit/>
          </a:bodyPr>
          <a:lstStyle/>
          <a:p>
            <a:pPr defTabSz="914263"/>
            <a:r>
              <a:rPr lang="en-US" sz="2200" b="1" dirty="0">
                <a:solidFill>
                  <a:srgbClr val="006699"/>
                </a:solidFill>
                <a:latin typeface="Arial"/>
              </a:rPr>
              <a:t>MRSA</a:t>
            </a:r>
          </a:p>
        </p:txBody>
      </p:sp>
      <p:pic>
        <p:nvPicPr>
          <p:cNvPr id="8" name="Picture 7">
            <a:extLst>
              <a:ext uri="{FF2B5EF4-FFF2-40B4-BE49-F238E27FC236}">
                <a16:creationId xmlns:a16="http://schemas.microsoft.com/office/drawing/2014/main" id="{770B434E-F240-CA21-8C8F-B444A19C9DB7}"/>
              </a:ext>
            </a:extLst>
          </p:cNvPr>
          <p:cNvPicPr>
            <a:picLocks noChangeAspect="1"/>
          </p:cNvPicPr>
          <p:nvPr/>
        </p:nvPicPr>
        <p:blipFill>
          <a:blip r:embed="rId3"/>
          <a:stretch>
            <a:fillRect/>
          </a:stretch>
        </p:blipFill>
        <p:spPr>
          <a:xfrm>
            <a:off x="5876694" y="749448"/>
            <a:ext cx="5109004" cy="4990973"/>
          </a:xfrm>
          <a:prstGeom prst="rect">
            <a:avLst/>
          </a:prstGeom>
        </p:spPr>
      </p:pic>
      <p:sp>
        <p:nvSpPr>
          <p:cNvPr id="9" name="TextBox 8">
            <a:extLst>
              <a:ext uri="{FF2B5EF4-FFF2-40B4-BE49-F238E27FC236}">
                <a16:creationId xmlns:a16="http://schemas.microsoft.com/office/drawing/2014/main" id="{7F40F0B3-0164-5D44-A556-900D8A4B27E0}"/>
              </a:ext>
            </a:extLst>
          </p:cNvPr>
          <p:cNvSpPr txBox="1"/>
          <p:nvPr/>
        </p:nvSpPr>
        <p:spPr>
          <a:xfrm>
            <a:off x="7369995" y="5996954"/>
            <a:ext cx="2168237" cy="307777"/>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Image courtesy of K.T. Tse</a:t>
            </a:r>
          </a:p>
        </p:txBody>
      </p:sp>
      <p:sp>
        <p:nvSpPr>
          <p:cNvPr id="10" name="TextBox 9">
            <a:extLst>
              <a:ext uri="{FF2B5EF4-FFF2-40B4-BE49-F238E27FC236}">
                <a16:creationId xmlns:a16="http://schemas.microsoft.com/office/drawing/2014/main" id="{D387D897-85BB-457B-2C92-22D09D01C73A}"/>
              </a:ext>
            </a:extLst>
          </p:cNvPr>
          <p:cNvSpPr txBox="1"/>
          <p:nvPr/>
        </p:nvSpPr>
        <p:spPr>
          <a:xfrm>
            <a:off x="439387" y="1721922"/>
            <a:ext cx="4275117" cy="2239074"/>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Include sufficient modes to capture ≥ 90% mass participation</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Include accidental torsion</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Apply torsional amplification factor Ax when required</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Use 5% damping unless otherwise justified</a:t>
            </a:r>
          </a:p>
        </p:txBody>
      </p:sp>
    </p:spTree>
    <p:extLst>
      <p:ext uri="{BB962C8B-B14F-4D97-AF65-F5344CB8AC3E}">
        <p14:creationId xmlns:p14="http://schemas.microsoft.com/office/powerpoint/2010/main" val="23539787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F2446-CE67-4A1D-ADCF-BE816E4BEDB8}"/>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DC0A100-D6B4-577B-415E-05EFBC53FC0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58</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756AFC5E-1406-2115-2F08-0E21702228A3}"/>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061F8F9A-4EA3-77F4-BFB5-977C17E6C577}"/>
              </a:ext>
            </a:extLst>
          </p:cNvPr>
          <p:cNvSpPr/>
          <p:nvPr/>
        </p:nvSpPr>
        <p:spPr>
          <a:xfrm>
            <a:off x="836674" y="452679"/>
            <a:ext cx="3625480" cy="430887"/>
          </a:xfrm>
          <a:prstGeom prst="rect">
            <a:avLst/>
          </a:prstGeom>
        </p:spPr>
        <p:txBody>
          <a:bodyPr wrap="none">
            <a:spAutoFit/>
          </a:bodyPr>
          <a:lstStyle/>
          <a:p>
            <a:pPr defTabSz="914263"/>
            <a:r>
              <a:rPr lang="en-US" sz="2200" b="1" dirty="0">
                <a:solidFill>
                  <a:srgbClr val="006699"/>
                </a:solidFill>
                <a:latin typeface="Arial"/>
              </a:rPr>
              <a:t>ELF &amp; MRSA Comparison</a:t>
            </a:r>
          </a:p>
        </p:txBody>
      </p:sp>
      <p:graphicFrame>
        <p:nvGraphicFramePr>
          <p:cNvPr id="2" name="Table 1">
            <a:extLst>
              <a:ext uri="{FF2B5EF4-FFF2-40B4-BE49-F238E27FC236}">
                <a16:creationId xmlns:a16="http://schemas.microsoft.com/office/drawing/2014/main" id="{FF052F57-6549-9DBD-FA13-7D0991B7DE49}"/>
              </a:ext>
            </a:extLst>
          </p:cNvPr>
          <p:cNvGraphicFramePr>
            <a:graphicFrameLocks noGrp="1"/>
          </p:cNvGraphicFramePr>
          <p:nvPr>
            <p:extLst>
              <p:ext uri="{D42A27DB-BD31-4B8C-83A1-F6EECF244321}">
                <p14:modId xmlns:p14="http://schemas.microsoft.com/office/powerpoint/2010/main" val="591584631"/>
              </p:ext>
            </p:extLst>
          </p:nvPr>
        </p:nvGraphicFramePr>
        <p:xfrm>
          <a:off x="1169183" y="1566454"/>
          <a:ext cx="4067836" cy="4091940"/>
        </p:xfrm>
        <a:graphic>
          <a:graphicData uri="http://schemas.openxmlformats.org/drawingml/2006/table">
            <a:tbl>
              <a:tblPr/>
              <a:tblGrid>
                <a:gridCol w="2033918">
                  <a:extLst>
                    <a:ext uri="{9D8B030D-6E8A-4147-A177-3AD203B41FA5}">
                      <a16:colId xmlns:a16="http://schemas.microsoft.com/office/drawing/2014/main" val="2003686269"/>
                    </a:ext>
                  </a:extLst>
                </a:gridCol>
                <a:gridCol w="2033918">
                  <a:extLst>
                    <a:ext uri="{9D8B030D-6E8A-4147-A177-3AD203B41FA5}">
                      <a16:colId xmlns:a16="http://schemas.microsoft.com/office/drawing/2014/main" val="554709131"/>
                    </a:ext>
                  </a:extLst>
                </a:gridCol>
              </a:tblGrid>
              <a:tr h="260812">
                <a:tc>
                  <a:txBody>
                    <a:bodyPr/>
                    <a:lstStyle/>
                    <a:p>
                      <a:pPr algn="ctr" fontAlgn="ctr">
                        <a:spcAft>
                          <a:spcPts val="600"/>
                        </a:spcAft>
                        <a:buNone/>
                      </a:pPr>
                      <a:r>
                        <a:rPr lang="en-US" sz="15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ELF</a:t>
                      </a:r>
                    </a:p>
                    <a:p>
                      <a:pPr algn="ctr" fontAlgn="ctr">
                        <a:buNone/>
                      </a:pPr>
                      <a:r>
                        <a:rPr lang="en-US" sz="15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Equivalent Lateral Force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spcAft>
                          <a:spcPts val="600"/>
                        </a:spcAft>
                        <a:buNone/>
                      </a:pPr>
                      <a:r>
                        <a:rPr lang="en-US" sz="15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MRSA</a:t>
                      </a:r>
                    </a:p>
                    <a:p>
                      <a:pPr algn="ctr" fontAlgn="ctr">
                        <a:buNone/>
                      </a:pPr>
                      <a:r>
                        <a:rPr lang="en-US" sz="1500" b="0" dirty="0">
                          <a:solidFill>
                            <a:schemeClr val="tx1"/>
                          </a:solidFill>
                          <a:latin typeface="Calibri" panose="020F0502020204030204" pitchFamily="34" charset="0"/>
                          <a:ea typeface="Calibri" panose="020F0502020204030204" pitchFamily="34" charset="0"/>
                          <a:cs typeface="Calibri" panose="020F0502020204030204" pitchFamily="34" charset="0"/>
                        </a:rPr>
                        <a:t>Modal Response Spectrum Analysis </a:t>
                      </a:r>
                      <a:endParaRPr lang="en-US" sz="15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4263299"/>
                  </a:ext>
                </a:extLst>
              </a:tr>
              <a:tr h="762000">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Assumes dominant first mode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Includes multiple modes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0325918"/>
                  </a:ext>
                </a:extLst>
              </a:tr>
              <a:tr h="762000">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Cannot capture torsion properly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Includes rotational DOF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8824748"/>
                  </a:ext>
                </a:extLst>
              </a:tr>
              <a:tr h="952500">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 for tall buildings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Accurate for higher-mode response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2700905"/>
                  </a:ext>
                </a:extLst>
              </a:tr>
              <a:tr h="762000">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Static force pattern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buNone/>
                      </a:pPr>
                      <a:r>
                        <a:rPr lang="en-US" sz="15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Dynamic modal superposition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5819994"/>
                  </a:ext>
                </a:extLst>
              </a:tr>
            </a:tbl>
          </a:graphicData>
        </a:graphic>
      </p:graphicFrame>
      <p:pic>
        <p:nvPicPr>
          <p:cNvPr id="3" name="Picture 2">
            <a:extLst>
              <a:ext uri="{FF2B5EF4-FFF2-40B4-BE49-F238E27FC236}">
                <a16:creationId xmlns:a16="http://schemas.microsoft.com/office/drawing/2014/main" id="{D40F0498-AC1F-B6E7-4451-D34AB953BF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571" y="1793335"/>
            <a:ext cx="3000375" cy="1524000"/>
          </a:xfrm>
          <a:prstGeom prst="rect">
            <a:avLst/>
          </a:prstGeom>
        </p:spPr>
      </p:pic>
    </p:spTree>
    <p:extLst>
      <p:ext uri="{BB962C8B-B14F-4D97-AF65-F5344CB8AC3E}">
        <p14:creationId xmlns:p14="http://schemas.microsoft.com/office/powerpoint/2010/main" val="3871679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AE6C3-7F7C-75A7-C354-EF720CA8B3B1}"/>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4ED26FF4-6B40-D194-A7CD-4E78DC8D152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59</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F94A2B4E-23FC-1108-242F-3EB78BEBCE2A}"/>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EC069D3F-1988-5153-FEDA-583ABE6A3F39}"/>
              </a:ext>
            </a:extLst>
          </p:cNvPr>
          <p:cNvSpPr/>
          <p:nvPr/>
        </p:nvSpPr>
        <p:spPr>
          <a:xfrm>
            <a:off x="836674" y="452679"/>
            <a:ext cx="3669594" cy="430887"/>
          </a:xfrm>
          <a:prstGeom prst="rect">
            <a:avLst/>
          </a:prstGeom>
        </p:spPr>
        <p:txBody>
          <a:bodyPr wrap="none">
            <a:spAutoFit/>
          </a:bodyPr>
          <a:lstStyle/>
          <a:p>
            <a:pPr defTabSz="914263"/>
            <a:r>
              <a:rPr lang="en-US" sz="2200" b="1" dirty="0">
                <a:solidFill>
                  <a:srgbClr val="006699"/>
                </a:solidFill>
                <a:latin typeface="Arial"/>
              </a:rPr>
              <a:t>Near Fault Effects, SDC F </a:t>
            </a:r>
          </a:p>
        </p:txBody>
      </p:sp>
      <p:sp>
        <p:nvSpPr>
          <p:cNvPr id="4" name="TextBox 3">
            <a:extLst>
              <a:ext uri="{FF2B5EF4-FFF2-40B4-BE49-F238E27FC236}">
                <a16:creationId xmlns:a16="http://schemas.microsoft.com/office/drawing/2014/main" id="{4358DE39-0EE0-B114-6DE8-CE66967C16C5}"/>
              </a:ext>
            </a:extLst>
          </p:cNvPr>
          <p:cNvSpPr txBox="1"/>
          <p:nvPr/>
        </p:nvSpPr>
        <p:spPr>
          <a:xfrm>
            <a:off x="660400" y="1255232"/>
            <a:ext cx="4897252" cy="4088299"/>
          </a:xfrm>
          <a:prstGeom prst="rect">
            <a:avLst/>
          </a:prstGeom>
          <a:noFill/>
        </p:spPr>
        <p:txBody>
          <a:bodyPr wrap="square" lIns="0" tIns="0" rIns="0" bIns="0" rtlCol="0">
            <a:spAutoFit/>
          </a:bodyPr>
          <a:lstStyle/>
          <a:p>
            <a:pPr marL="28575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500"/>
              </a:spcBef>
              <a:spcAft>
                <a:spcPts val="5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Located near major active faults</a:t>
            </a:r>
          </a:p>
          <a:p>
            <a:pPr marL="285750" indent="-285750">
              <a:spcBef>
                <a:spcPts val="500"/>
              </a:spcBef>
              <a:spcAft>
                <a:spcPts val="5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Large spectral accelerations (high SDS and/or SD1)</a:t>
            </a:r>
          </a:p>
          <a:p>
            <a:pPr marL="285750" indent="-285750">
              <a:spcBef>
                <a:spcPts val="500"/>
              </a:spcBef>
              <a:spcAft>
                <a:spcPts val="5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Often governed by long-period ground motion effects</a:t>
            </a:r>
          </a:p>
          <a:p>
            <a:pPr marL="285750" indent="-285750">
              <a:spcBef>
                <a:spcPts val="500"/>
              </a:spcBef>
              <a:spcAft>
                <a:spcPts val="5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Strong potential for pulse-like ground motions</a:t>
            </a:r>
          </a:p>
          <a:p>
            <a:pPr marL="285750" indent="-285750">
              <a:spcBef>
                <a:spcPts val="500"/>
              </a:spcBef>
              <a:spcAft>
                <a:spcPts val="5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Velocity Pulses (Near-Fault Directivity)</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Caused by rupture propagation toward the site</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Produces large, concentrated velocity pulse</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Energy delivered in one or two strong cycles</a:t>
            </a:r>
          </a:p>
          <a:p>
            <a:pPr marL="742950" lvl="1" indent="-285750">
              <a:spcBef>
                <a:spcPts val="300"/>
              </a:spcBef>
              <a:spcAft>
                <a:spcPts val="3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Can dramatically increase displacement demand</a:t>
            </a:r>
          </a:p>
          <a:p>
            <a:endParaRPr lang="en-US" b="0" dirty="0"/>
          </a:p>
          <a:p>
            <a:endParaRPr lang="en-US" b="0" dirty="0"/>
          </a:p>
          <a:p>
            <a:endParaRPr lang="en-US" dirty="0"/>
          </a:p>
        </p:txBody>
      </p:sp>
      <p:pic>
        <p:nvPicPr>
          <p:cNvPr id="6148" name="Picture 4">
            <a:extLst>
              <a:ext uri="{FF2B5EF4-FFF2-40B4-BE49-F238E27FC236}">
                <a16:creationId xmlns:a16="http://schemas.microsoft.com/office/drawing/2014/main" id="{9D497881-1DF4-5AC6-8DD4-D251E1D25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1701" y="1255232"/>
            <a:ext cx="4286250" cy="32194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839329A-1E7A-B956-1BAF-89619C558E23}"/>
              </a:ext>
            </a:extLst>
          </p:cNvPr>
          <p:cNvSpPr txBox="1"/>
          <p:nvPr/>
        </p:nvSpPr>
        <p:spPr>
          <a:xfrm>
            <a:off x="6958941" y="4708687"/>
            <a:ext cx="3550721" cy="553998"/>
          </a:xfrm>
          <a:prstGeom prst="rect">
            <a:avLst/>
          </a:prstGeom>
          <a:noFill/>
        </p:spPr>
        <p:txBody>
          <a:bodyPr wrap="square" rtlCol="0">
            <a:spAutoFit/>
          </a:bodyPr>
          <a:lstStyle/>
          <a:p>
            <a:r>
              <a:rPr lang="en-US" sz="1500" dirty="0">
                <a:latin typeface="Calibri" panose="020F0502020204030204" pitchFamily="34" charset="0"/>
                <a:ea typeface="Calibri" panose="020F0502020204030204" pitchFamily="34" charset="0"/>
                <a:cs typeface="Calibri" panose="020F0502020204030204" pitchFamily="34" charset="0"/>
              </a:rPr>
              <a:t>Bluff Station, </a:t>
            </a:r>
            <a:r>
              <a:rPr lang="en-US" sz="1500" dirty="0" err="1">
                <a:latin typeface="Calibri" panose="020F0502020204030204" pitchFamily="34" charset="0"/>
                <a:ea typeface="Calibri" panose="020F0502020204030204" pitchFamily="34" charset="0"/>
                <a:cs typeface="Calibri" panose="020F0502020204030204" pitchFamily="34" charset="0"/>
              </a:rPr>
              <a:t>Kēkerengū</a:t>
            </a:r>
            <a:r>
              <a:rPr lang="en-US" sz="1500" dirty="0">
                <a:latin typeface="Calibri" panose="020F0502020204030204" pitchFamily="34" charset="0"/>
                <a:ea typeface="Calibri" panose="020F0502020204030204" pitchFamily="34" charset="0"/>
                <a:cs typeface="Calibri" panose="020F0502020204030204" pitchFamily="34" charset="0"/>
              </a:rPr>
              <a:t> Valley, Kaikoura, New Zealand earthquake 2016</a:t>
            </a:r>
          </a:p>
        </p:txBody>
      </p:sp>
      <p:sp>
        <p:nvSpPr>
          <p:cNvPr id="12" name="TextBox 11">
            <a:extLst>
              <a:ext uri="{FF2B5EF4-FFF2-40B4-BE49-F238E27FC236}">
                <a16:creationId xmlns:a16="http://schemas.microsoft.com/office/drawing/2014/main" id="{FB4CA47F-A668-8375-56AF-0F2B79F03954}"/>
              </a:ext>
            </a:extLst>
          </p:cNvPr>
          <p:cNvSpPr txBox="1"/>
          <p:nvPr/>
        </p:nvSpPr>
        <p:spPr>
          <a:xfrm>
            <a:off x="1116281" y="5854535"/>
            <a:ext cx="9286503" cy="523220"/>
          </a:xfrm>
          <a:prstGeom prst="rect">
            <a:avLst/>
          </a:prstGeom>
          <a:noFill/>
        </p:spPr>
        <p:txBody>
          <a:bodyPr wrap="square" rtlCol="0">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https://www.tasman.govt.nz/my-region/environment/environmental-management/natural-hazards/geological-hazards/earthquake-faults</a:t>
            </a:r>
          </a:p>
        </p:txBody>
      </p:sp>
    </p:spTree>
    <p:extLst>
      <p:ext uri="{BB962C8B-B14F-4D97-AF65-F5344CB8AC3E}">
        <p14:creationId xmlns:p14="http://schemas.microsoft.com/office/powerpoint/2010/main" val="3019877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85147-56C2-17B3-957E-8C9D895D3B25}"/>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7101CA8D-7412-0F6F-C7F4-B9B3B8B7E79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60</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A2E483C1-ADCD-8907-7217-03005B46B43F}"/>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F873FC07-7214-4628-559D-FF0D23ACA6E3}"/>
              </a:ext>
            </a:extLst>
          </p:cNvPr>
          <p:cNvSpPr/>
          <p:nvPr/>
        </p:nvSpPr>
        <p:spPr>
          <a:xfrm>
            <a:off x="836674" y="452679"/>
            <a:ext cx="3669594" cy="430887"/>
          </a:xfrm>
          <a:prstGeom prst="rect">
            <a:avLst/>
          </a:prstGeom>
        </p:spPr>
        <p:txBody>
          <a:bodyPr wrap="none">
            <a:spAutoFit/>
          </a:bodyPr>
          <a:lstStyle/>
          <a:p>
            <a:pPr defTabSz="914263"/>
            <a:r>
              <a:rPr lang="en-US" sz="2200" b="1" dirty="0">
                <a:solidFill>
                  <a:srgbClr val="006699"/>
                </a:solidFill>
                <a:latin typeface="Arial"/>
              </a:rPr>
              <a:t>Near Fault Effects, SDC F </a:t>
            </a:r>
          </a:p>
        </p:txBody>
      </p:sp>
      <p:pic>
        <p:nvPicPr>
          <p:cNvPr id="9" name="Picture 8">
            <a:extLst>
              <a:ext uri="{FF2B5EF4-FFF2-40B4-BE49-F238E27FC236}">
                <a16:creationId xmlns:a16="http://schemas.microsoft.com/office/drawing/2014/main" id="{5A18CA3F-CB4D-2E14-84EE-CDA9BEB6FF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1410" y="1392527"/>
            <a:ext cx="5589716" cy="3021943"/>
          </a:xfrm>
          <a:prstGeom prst="rect">
            <a:avLst/>
          </a:prstGeom>
        </p:spPr>
      </p:pic>
      <p:sp>
        <p:nvSpPr>
          <p:cNvPr id="10" name="TextBox 9">
            <a:extLst>
              <a:ext uri="{FF2B5EF4-FFF2-40B4-BE49-F238E27FC236}">
                <a16:creationId xmlns:a16="http://schemas.microsoft.com/office/drawing/2014/main" id="{939C440B-E893-C107-4005-76C4FD8FEDE1}"/>
              </a:ext>
            </a:extLst>
          </p:cNvPr>
          <p:cNvSpPr txBox="1"/>
          <p:nvPr/>
        </p:nvSpPr>
        <p:spPr>
          <a:xfrm>
            <a:off x="1307649" y="4720397"/>
            <a:ext cx="6161930" cy="1490152"/>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In this earthquake radiation pattern (horizontal view), SV and SH refer to the two types of S-waves (shear waves), distinguished by their particle motion direction</a:t>
            </a: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SV Wave — </a:t>
            </a:r>
            <a:r>
              <a:rPr lang="en-US" sz="1500" i="1" dirty="0">
                <a:latin typeface="Calibri" panose="020F0502020204030204" pitchFamily="34" charset="0"/>
                <a:ea typeface="Calibri" panose="020F0502020204030204" pitchFamily="34" charset="0"/>
                <a:cs typeface="Calibri" panose="020F0502020204030204" pitchFamily="34" charset="0"/>
              </a:rPr>
              <a:t>Shear Vertical</a:t>
            </a: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SH Wave — </a:t>
            </a:r>
            <a:r>
              <a:rPr lang="en-US" sz="1500" i="1" dirty="0">
                <a:latin typeface="Calibri" panose="020F0502020204030204" pitchFamily="34" charset="0"/>
                <a:ea typeface="Calibri" panose="020F0502020204030204" pitchFamily="34" charset="0"/>
                <a:cs typeface="Calibri" panose="020F0502020204030204" pitchFamily="34" charset="0"/>
              </a:rPr>
              <a:t>Shear Horizontal</a:t>
            </a:r>
          </a:p>
        </p:txBody>
      </p:sp>
      <p:sp>
        <p:nvSpPr>
          <p:cNvPr id="2" name="TextBox 1">
            <a:extLst>
              <a:ext uri="{FF2B5EF4-FFF2-40B4-BE49-F238E27FC236}">
                <a16:creationId xmlns:a16="http://schemas.microsoft.com/office/drawing/2014/main" id="{03F05702-5B3D-026C-CC56-C21FE5643A10}"/>
              </a:ext>
            </a:extLst>
          </p:cNvPr>
          <p:cNvSpPr txBox="1"/>
          <p:nvPr/>
        </p:nvSpPr>
        <p:spPr>
          <a:xfrm>
            <a:off x="7783551" y="1392527"/>
            <a:ext cx="3980985" cy="4031873"/>
          </a:xfrm>
          <a:prstGeom prst="rect">
            <a:avLst/>
          </a:prstGeom>
          <a:noFill/>
        </p:spPr>
        <p:txBody>
          <a:bodyPr wrap="square" rtlCol="0">
            <a:spAutoFit/>
          </a:bodyPr>
          <a:lstStyle/>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Circle with green &amp; white quadrants is a “beachball”</a:t>
            </a:r>
          </a:p>
          <a:p>
            <a:pPr marL="285750" indent="-285750">
              <a:spcBef>
                <a:spcPts val="400"/>
              </a:spcBef>
              <a:spcAft>
                <a:spcPts val="400"/>
              </a:spcAft>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Fault type (strike-slip, normal, reverse, oblique)</a:t>
            </a:r>
          </a:p>
          <a:p>
            <a:endParaRPr lang="en-US" dirty="0"/>
          </a:p>
          <a:p>
            <a:pPr marL="285750" lvl="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Forward (red): the rupture races toward the site at nearly the shear wave speed, so the energy arrives almost all at once as a short, strong pulse</a:t>
            </a:r>
          </a:p>
          <a:p>
            <a:pPr marL="285750" lvl="0" indent="-285750">
              <a:buClr>
                <a:srgbClr val="006699"/>
              </a:buClr>
              <a:buSzPct val="80000"/>
              <a:buFont typeface="Arial" panose="020B0604020202020204" pitchFamily="34" charset="0"/>
              <a:buChar char="•"/>
            </a:pPr>
            <a:endParaRPr lang="en-US" sz="1500" dirty="0">
              <a:latin typeface="Calibri" panose="020F0502020204030204" pitchFamily="34" charset="0"/>
              <a:ea typeface="Calibri" panose="020F0502020204030204" pitchFamily="34" charset="0"/>
              <a:cs typeface="Calibri" panose="020F0502020204030204" pitchFamily="34" charset="0"/>
            </a:endParaRPr>
          </a:p>
          <a:p>
            <a:pPr marL="285750" lvl="0" indent="-285750">
              <a:buClr>
                <a:srgbClr val="006699"/>
              </a:buClr>
              <a:buSzPct val="80000"/>
              <a:buFont typeface="Arial" panose="020B0604020202020204" pitchFamily="34" charset="0"/>
              <a:buChar char="•"/>
            </a:pPr>
            <a:r>
              <a:rPr lang="en-US" sz="1500" dirty="0">
                <a:latin typeface="Calibri" panose="020F0502020204030204" pitchFamily="34" charset="0"/>
                <a:ea typeface="Calibri" panose="020F0502020204030204" pitchFamily="34" charset="0"/>
                <a:cs typeface="Calibri" panose="020F0502020204030204" pitchFamily="34" charset="0"/>
              </a:rPr>
              <a:t>Backward (blue): the rupture runs away from the site, so the energy is spread out in time. The shaking lasts longer but is weaker. Think of the pitch of a siren as it approaches, then recedes (Doppler shift)</a:t>
            </a:r>
          </a:p>
          <a:p>
            <a:endParaRPr lang="en-US" dirty="0"/>
          </a:p>
        </p:txBody>
      </p:sp>
    </p:spTree>
    <p:extLst>
      <p:ext uri="{BB962C8B-B14F-4D97-AF65-F5344CB8AC3E}">
        <p14:creationId xmlns:p14="http://schemas.microsoft.com/office/powerpoint/2010/main" val="18693821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458200" y="210312"/>
            <a:ext cx="2926080" cy="548640"/>
          </a:xfrm>
          <a:prstGeom prst="rect">
            <a:avLst/>
          </a:prstGeom>
          <a:noFill/>
          <a:ln/>
          <a:effectLst>
            <a:outerShdw blurRad="25400" dist="25400" dir="2700000" algn="bl" rotWithShape="0">
              <a:srgbClr val="808080">
                <a:alpha val="50000"/>
              </a:srgbClr>
            </a:outerShdw>
          </a:effectLst>
        </p:spPr>
        <p:txBody>
          <a:bodyPr wrap="square" lIns="0" tIns="0" rIns="0" bIns="0" rtlCol="0" anchor="ctr"/>
          <a:lstStyle/>
          <a:p>
            <a:pPr marL="0" indent="0" algn="r">
              <a:buNone/>
            </a:pPr>
            <a:r>
              <a:rPr lang="en-US" sz="2600" b="1" dirty="0">
                <a:solidFill>
                  <a:srgbClr val="003399"/>
                </a:solidFill>
                <a:latin typeface="Arial" pitchFamily="34" charset="0"/>
                <a:ea typeface="Arial" pitchFamily="34" charset="-122"/>
                <a:cs typeface="Arial" pitchFamily="34" charset="-120"/>
              </a:rPr>
              <a:t>Vibrationdata</a:t>
            </a:r>
            <a:endParaRPr lang="en-US" sz="2600" dirty="0"/>
          </a:p>
        </p:txBody>
      </p:sp>
      <p:sp>
        <p:nvSpPr>
          <p:cNvPr id="3" name="Text 1"/>
          <p:cNvSpPr txBox="1"/>
          <p:nvPr/>
        </p:nvSpPr>
        <p:spPr>
          <a:xfrm>
            <a:off x="822960" y="393192"/>
            <a:ext cx="7498080" cy="548640"/>
          </a:xfrm>
          <a:prstGeom prst="rect">
            <a:avLst/>
          </a:prstGeom>
          <a:noFill/>
          <a:ln/>
        </p:spPr>
        <p:txBody>
          <a:bodyPr wrap="square" lIns="0" tIns="0" rIns="0" bIns="0" rtlCol="0" anchor="ctr"/>
          <a:lstStyle/>
          <a:p>
            <a:pPr marL="0" indent="0">
              <a:buNone/>
            </a:pPr>
            <a:r>
              <a:rPr lang="en-US" sz="2400" b="1" dirty="0">
                <a:solidFill>
                  <a:srgbClr val="0A6AA1"/>
                </a:solidFill>
                <a:latin typeface="Arial" pitchFamily="34" charset="0"/>
                <a:ea typeface="Arial" pitchFamily="34" charset="-122"/>
                <a:cs typeface="Arial" pitchFamily="34" charset="-120"/>
              </a:rPr>
              <a:t>Shear Wave Speed and Rupture Speed</a:t>
            </a:r>
            <a:endParaRPr lang="en-US" sz="2400" dirty="0"/>
          </a:p>
        </p:txBody>
      </p:sp>
      <p:graphicFrame>
        <p:nvGraphicFramePr>
          <p:cNvPr id="4" name="Table 0"/>
          <p:cNvGraphicFramePr>
            <a:graphicFrameLocks noGrp="1"/>
          </p:cNvGraphicFramePr>
          <p:nvPr/>
        </p:nvGraphicFramePr>
        <p:xfrm>
          <a:off x="822960" y="1280160"/>
          <a:ext cx="5852160" cy="3703320"/>
        </p:xfrm>
        <a:graphic>
          <a:graphicData uri="http://schemas.openxmlformats.org/drawingml/2006/table">
            <a:tbl>
              <a:tblPr/>
              <a:tblGrid>
                <a:gridCol w="2377440">
                  <a:extLst>
                    <a:ext uri="{9D8B030D-6E8A-4147-A177-3AD203B41FA5}">
                      <a16:colId xmlns:a16="http://schemas.microsoft.com/office/drawing/2014/main" val="20000"/>
                    </a:ext>
                  </a:extLst>
                </a:gridCol>
                <a:gridCol w="3474720">
                  <a:extLst>
                    <a:ext uri="{9D8B030D-6E8A-4147-A177-3AD203B41FA5}">
                      <a16:colId xmlns:a16="http://schemas.microsoft.com/office/drawing/2014/main" val="20001"/>
                    </a:ext>
                  </a:extLst>
                </a:gridCol>
              </a:tblGrid>
              <a:tr h="411480">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Quantity</a:t>
                      </a:r>
                      <a:endParaRPr lang="en-US" sz="15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tc>
                  <a:txBody>
                    <a:bodyPr/>
                    <a:lstStyle/>
                    <a:p>
                      <a:pPr marL="0" indent="0">
                        <a:buNone/>
                      </a:pPr>
                      <a:r>
                        <a:rPr lang="en-US" sz="1500" b="1" dirty="0">
                          <a:solidFill>
                            <a:srgbClr val="FFFFFF"/>
                          </a:solidFill>
                          <a:latin typeface="Calibri" pitchFamily="34" charset="0"/>
                          <a:ea typeface="Calibri" pitchFamily="34" charset="-122"/>
                          <a:cs typeface="Calibri" pitchFamily="34" charset="-120"/>
                        </a:rPr>
                        <a:t>Typical Value</a:t>
                      </a:r>
                      <a:endParaRPr lang="en-US" sz="15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extLst>
                  <a:ext uri="{0D108BD9-81ED-4DB2-BD59-A6C34878D82A}">
                    <a16:rowId xmlns:a16="http://schemas.microsoft.com/office/drawing/2014/main" val="10000"/>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V</a:t>
                      </a:r>
                      <a:r>
                        <a:rPr lang="en-US" sz="1400" b="1" baseline="-40000" dirty="0">
                          <a:solidFill>
                            <a:srgbClr val="0A4C84"/>
                          </a:solidFill>
                          <a:latin typeface="Calibri" pitchFamily="34" charset="0"/>
                          <a:ea typeface="Calibri" pitchFamily="34" charset="-122"/>
                          <a:cs typeface="Calibri" pitchFamily="34" charset="-120"/>
                        </a:rPr>
                        <a:t>s</a:t>
                      </a:r>
                      <a:r>
                        <a:rPr lang="en-US" sz="1400" b="1" dirty="0">
                          <a:solidFill>
                            <a:srgbClr val="0A4C84"/>
                          </a:solidFill>
                          <a:latin typeface="Calibri" pitchFamily="34" charset="0"/>
                          <a:ea typeface="Calibri" pitchFamily="34" charset="-122"/>
                          <a:cs typeface="Calibri" pitchFamily="34" charset="-120"/>
                        </a:rPr>
                        <a:t> at earthquake depth</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3.0 to 3.8 km/s, typically 3.5</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1"/>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Rupture speed V</a:t>
                      </a:r>
                      <a:r>
                        <a:rPr lang="en-US" sz="1400" b="1" baseline="-40000" dirty="0">
                          <a:solidFill>
                            <a:srgbClr val="0A4C84"/>
                          </a:solidFill>
                          <a:latin typeface="Calibri" pitchFamily="34" charset="0"/>
                          <a:ea typeface="Calibri" pitchFamily="34" charset="-122"/>
                          <a:cs typeface="Calibri" pitchFamily="34" charset="-120"/>
                        </a:rPr>
                        <a:t>r</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2.5 to 3.0 km/s, or 0.7 to 0.9 V</a:t>
                      </a:r>
                      <a:r>
                        <a:rPr lang="en-US" sz="1400" baseline="-40000" dirty="0">
                          <a:solidFill>
                            <a:srgbClr val="1A1A1A"/>
                          </a:solidFill>
                          <a:latin typeface="Calibri" pitchFamily="34" charset="0"/>
                          <a:ea typeface="Calibri" pitchFamily="34" charset="-122"/>
                          <a:cs typeface="Calibri" pitchFamily="34" charset="-120"/>
                        </a:rPr>
                        <a:t>s</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Ordinary rupture limit</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Rayleigh wave speed, about 0.92 V</a:t>
                      </a:r>
                      <a:r>
                        <a:rPr lang="en-US" sz="1400" baseline="-40000" dirty="0">
                          <a:solidFill>
                            <a:srgbClr val="1A1A1A"/>
                          </a:solidFill>
                          <a:latin typeface="Calibri" pitchFamily="34" charset="0"/>
                          <a:ea typeface="Calibri" pitchFamily="34" charset="-122"/>
                          <a:cs typeface="Calibri" pitchFamily="34" charset="-120"/>
                        </a:rPr>
                        <a:t>s</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3"/>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Supershear rupture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Up to about √2 V</a:t>
                      </a:r>
                      <a:r>
                        <a:rPr lang="en-US" sz="1400" baseline="-40000" dirty="0">
                          <a:solidFill>
                            <a:srgbClr val="1A1A1A"/>
                          </a:solidFill>
                          <a:latin typeface="Calibri" pitchFamily="34" charset="0"/>
                          <a:ea typeface="Calibri" pitchFamily="34" charset="-122"/>
                          <a:cs typeface="Calibri" pitchFamily="34" charset="-120"/>
                        </a:rPr>
                        <a:t>s</a:t>
                      </a:r>
                      <a:r>
                        <a:rPr lang="en-US" sz="1400" dirty="0">
                          <a:solidFill>
                            <a:srgbClr val="1A1A1A"/>
                          </a:solidFill>
                          <a:latin typeface="Calibri" pitchFamily="34" charset="0"/>
                          <a:ea typeface="Calibri" pitchFamily="34" charset="-122"/>
                          <a:cs typeface="Calibri" pitchFamily="34" charset="-120"/>
                        </a:rPr>
                        <a:t> ≈ 5 km/s.  Izmit 1999, Kunlun 2001, Denali 2002, Palu 2018</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Slow tsunami earthquake</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1 to 1.5 km/s.  Nicaragua 1992</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5"/>
                  </a:ext>
                </a:extLst>
              </a:tr>
              <a:tr h="548640">
                <a:tc>
                  <a:txBody>
                    <a:bodyPr/>
                    <a:lstStyle/>
                    <a:p>
                      <a:pPr marL="0" indent="0">
                        <a:buNone/>
                      </a:pPr>
                      <a:r>
                        <a:rPr lang="en-US" sz="1400" b="1" dirty="0">
                          <a:solidFill>
                            <a:srgbClr val="0A4C84"/>
                          </a:solidFill>
                          <a:latin typeface="Calibri" pitchFamily="34" charset="0"/>
                          <a:ea typeface="Calibri" pitchFamily="34" charset="-122"/>
                          <a:cs typeface="Calibri" pitchFamily="34" charset="-120"/>
                        </a:rPr>
                        <a:t>Near-surface V</a:t>
                      </a:r>
                      <a:r>
                        <a:rPr lang="en-US" sz="1400" b="1" baseline="-40000" dirty="0">
                          <a:solidFill>
                            <a:srgbClr val="0A4C84"/>
                          </a:solidFill>
                          <a:latin typeface="Calibri" pitchFamily="34" charset="0"/>
                          <a:ea typeface="Calibri" pitchFamily="34" charset="-122"/>
                          <a:cs typeface="Calibri" pitchFamily="34" charset="-120"/>
                        </a:rPr>
                        <a:t>s30</a:t>
                      </a:r>
                      <a:r>
                        <a:rPr lang="en-US" sz="1400" b="1" dirty="0">
                          <a:solidFill>
                            <a:srgbClr val="0A4C84"/>
                          </a:solidFill>
                          <a:latin typeface="Calibri" pitchFamily="34" charset="0"/>
                          <a:ea typeface="Calibri" pitchFamily="34" charset="-122"/>
                          <a:cs typeface="Calibri" pitchFamily="34" charset="-120"/>
                        </a:rPr>
                        <a:t> (site class)</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Under 180 m/s soft soil; 760 to 1500 m/s rock</a:t>
                      </a:r>
                      <a:endParaRPr lang="en-US" sz="1400" dirty="0">
                        <a:latin typeface="Calibri" charset="0"/>
                        <a:ea typeface="Calibri" charset="0"/>
                        <a:cs typeface="Calibri" charset="0"/>
                      </a:endParaRPr>
                    </a:p>
                  </a:txBody>
                  <a:tcPr marT="36576" marB="36576"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Text 2"/>
          <p:cNvSpPr txBox="1"/>
          <p:nvPr/>
        </p:nvSpPr>
        <p:spPr>
          <a:xfrm>
            <a:off x="6995160" y="1280160"/>
            <a:ext cx="4389120" cy="320040"/>
          </a:xfrm>
          <a:prstGeom prst="rect">
            <a:avLst/>
          </a:prstGeom>
          <a:noFill/>
          <a:ln/>
        </p:spPr>
        <p:txBody>
          <a:bodyPr wrap="square" lIns="0" tIns="0" rIns="0" bIns="0" rtlCol="0" anchor="ctr"/>
          <a:lstStyle/>
          <a:p>
            <a:pPr marL="0" indent="0">
              <a:buNone/>
            </a:pPr>
            <a:r>
              <a:rPr lang="en-US" sz="1600" b="1" dirty="0">
                <a:solidFill>
                  <a:srgbClr val="0A6AA1"/>
                </a:solidFill>
                <a:latin typeface="Calibri" pitchFamily="34" charset="0"/>
                <a:ea typeface="Calibri" pitchFamily="34" charset="-122"/>
                <a:cs typeface="Calibri" pitchFamily="34" charset="-120"/>
              </a:rPr>
              <a:t>Worked Example: 50 km Rupture</a:t>
            </a:r>
            <a:endParaRPr lang="en-US" sz="1600" dirty="0"/>
          </a:p>
        </p:txBody>
      </p:sp>
      <p:sp>
        <p:nvSpPr>
          <p:cNvPr id="6" name="Text 3"/>
          <p:cNvSpPr txBox="1"/>
          <p:nvPr/>
        </p:nvSpPr>
        <p:spPr>
          <a:xfrm>
            <a:off x="6995160" y="1645920"/>
            <a:ext cx="4389120" cy="868680"/>
          </a:xfrm>
          <a:prstGeom prst="rect">
            <a:avLst/>
          </a:prstGeom>
          <a:noFill/>
          <a:ln/>
        </p:spPr>
        <p:txBody>
          <a:bodyPr wrap="square" lIns="0" tIns="0" rIns="0" bIns="0" rtlCol="0" anchor="t"/>
          <a:lstStyle/>
          <a:p>
            <a:pPr marL="0" indent="0">
              <a:buNone/>
            </a:pPr>
            <a:r>
              <a:rPr lang="en-US" sz="1400" dirty="0">
                <a:solidFill>
                  <a:srgbClr val="1A1A1A"/>
                </a:solidFill>
                <a:latin typeface="Calibri" pitchFamily="34" charset="0"/>
                <a:ea typeface="Calibri" pitchFamily="34" charset="-122"/>
                <a:cs typeface="Calibri" pitchFamily="34" charset="-120"/>
              </a:rPr>
              <a:t>V</a:t>
            </a:r>
            <a:r>
              <a:rPr lang="en-US" sz="1400" baseline="-40000" dirty="0">
                <a:solidFill>
                  <a:srgbClr val="1A1A1A"/>
                </a:solidFill>
                <a:latin typeface="Calibri" pitchFamily="34" charset="0"/>
                <a:ea typeface="Calibri" pitchFamily="34" charset="-122"/>
                <a:cs typeface="Calibri" pitchFamily="34" charset="-120"/>
              </a:rPr>
              <a:t>r</a:t>
            </a:r>
            <a:r>
              <a:rPr lang="en-US" sz="1400" dirty="0">
                <a:solidFill>
                  <a:srgbClr val="1A1A1A"/>
                </a:solidFill>
                <a:latin typeface="Calibri" pitchFamily="34" charset="0"/>
                <a:ea typeface="Calibri" pitchFamily="34" charset="-122"/>
                <a:cs typeface="Calibri" pitchFamily="34" charset="-120"/>
              </a:rPr>
              <a:t> = 2.8 km/s   and   V</a:t>
            </a:r>
            <a:r>
              <a:rPr lang="en-US" sz="1400" baseline="-40000" dirty="0">
                <a:solidFill>
                  <a:srgbClr val="1A1A1A"/>
                </a:solidFill>
                <a:latin typeface="Calibri" pitchFamily="34" charset="0"/>
                <a:ea typeface="Calibri" pitchFamily="34" charset="-122"/>
                <a:cs typeface="Calibri" pitchFamily="34" charset="-120"/>
              </a:rPr>
              <a:t>s</a:t>
            </a:r>
            <a:r>
              <a:rPr lang="en-US" sz="1400" dirty="0">
                <a:solidFill>
                  <a:srgbClr val="1A1A1A"/>
                </a:solidFill>
                <a:latin typeface="Calibri" pitchFamily="34" charset="0"/>
                <a:ea typeface="Calibri" pitchFamily="34" charset="-122"/>
                <a:cs typeface="Calibri" pitchFamily="34" charset="-120"/>
              </a:rPr>
              <a:t> = 3.5 km/s</a:t>
            </a:r>
            <a:endParaRPr lang="en-US" sz="1400" dirty="0"/>
          </a:p>
          <a:p>
            <a:pPr marL="0" indent="0">
              <a:buNone/>
            </a:pPr>
            <a:r>
              <a:rPr lang="en-US" sz="1400" dirty="0">
                <a:solidFill>
                  <a:srgbClr val="1A1A1A"/>
                </a:solidFill>
                <a:latin typeface="Calibri" pitchFamily="34" charset="0"/>
                <a:ea typeface="Calibri" pitchFamily="34" charset="-122"/>
                <a:cs typeface="Calibri" pitchFamily="34" charset="-120"/>
              </a:rPr>
              <a:t>Rupture duration:  50 / 2.8 ≈ 18 s</a:t>
            </a:r>
            <a:endParaRPr lang="en-US" sz="1400" dirty="0"/>
          </a:p>
          <a:p>
            <a:pPr marL="0" indent="0">
              <a:buNone/>
            </a:pPr>
            <a:r>
              <a:rPr lang="en-US" sz="1400" dirty="0">
                <a:solidFill>
                  <a:srgbClr val="1A1A1A"/>
                </a:solidFill>
                <a:latin typeface="Calibri" pitchFamily="34" charset="0"/>
                <a:ea typeface="Calibri" pitchFamily="34" charset="-122"/>
                <a:cs typeface="Calibri" pitchFamily="34" charset="-120"/>
              </a:rPr>
              <a:t>S-wave travel time along the fault:  50 / 3.5 ≈ 14 s</a:t>
            </a:r>
            <a:endParaRPr lang="en-US" sz="1400" dirty="0"/>
          </a:p>
        </p:txBody>
      </p:sp>
      <p:sp>
        <p:nvSpPr>
          <p:cNvPr id="7" name="Text 4"/>
          <p:cNvSpPr txBox="1"/>
          <p:nvPr/>
        </p:nvSpPr>
        <p:spPr>
          <a:xfrm>
            <a:off x="8321040" y="2697480"/>
            <a:ext cx="1828800" cy="256032"/>
          </a:xfrm>
          <a:prstGeom prst="rect">
            <a:avLst/>
          </a:prstGeom>
          <a:noFill/>
          <a:ln/>
        </p:spPr>
        <p:txBody>
          <a:bodyPr wrap="square" lIns="0" tIns="0" rIns="0" bIns="0" rtlCol="0" anchor="ctr"/>
          <a:lstStyle/>
          <a:p>
            <a:pPr marL="0" indent="0" algn="ctr">
              <a:buNone/>
            </a:pPr>
            <a:r>
              <a:rPr lang="en-US" sz="1300" dirty="0">
                <a:solidFill>
                  <a:srgbClr val="1A1A1A"/>
                </a:solidFill>
                <a:latin typeface="Calibri" pitchFamily="34" charset="0"/>
                <a:ea typeface="Calibri" pitchFamily="34" charset="-122"/>
                <a:cs typeface="Calibri" pitchFamily="34" charset="-120"/>
              </a:rPr>
              <a:t>Rupture direction</a:t>
            </a:r>
            <a:endParaRPr lang="en-US" sz="1300" dirty="0"/>
          </a:p>
        </p:txBody>
      </p:sp>
      <p:sp>
        <p:nvSpPr>
          <p:cNvPr id="8" name="Shape 5"/>
          <p:cNvSpPr/>
          <p:nvPr/>
        </p:nvSpPr>
        <p:spPr>
          <a:xfrm>
            <a:off x="8503920" y="2999232"/>
            <a:ext cx="1463040" cy="0"/>
          </a:xfrm>
          <a:prstGeom prst="line">
            <a:avLst/>
          </a:prstGeom>
          <a:noFill/>
          <a:ln w="19050">
            <a:solidFill>
              <a:srgbClr val="000000"/>
            </a:solidFill>
            <a:prstDash val="solid"/>
            <a:tailEnd type="triangle"/>
          </a:ln>
        </p:spPr>
        <p:txBody>
          <a:bodyPr/>
          <a:lstStyle/>
          <a:p>
            <a:endParaRPr lang="en-US"/>
          </a:p>
        </p:txBody>
      </p:sp>
      <p:sp>
        <p:nvSpPr>
          <p:cNvPr id="9" name="Shape 6"/>
          <p:cNvSpPr/>
          <p:nvPr/>
        </p:nvSpPr>
        <p:spPr>
          <a:xfrm>
            <a:off x="8001000" y="3246120"/>
            <a:ext cx="2468880" cy="0"/>
          </a:xfrm>
          <a:prstGeom prst="line">
            <a:avLst/>
          </a:prstGeom>
          <a:noFill/>
          <a:ln w="28575">
            <a:solidFill>
              <a:srgbClr val="000000"/>
            </a:solidFill>
            <a:prstDash val="solid"/>
          </a:ln>
        </p:spPr>
        <p:txBody>
          <a:bodyPr/>
          <a:lstStyle/>
          <a:p>
            <a:endParaRPr lang="en-US"/>
          </a:p>
        </p:txBody>
      </p:sp>
      <p:sp>
        <p:nvSpPr>
          <p:cNvPr id="10" name="Shape 7"/>
          <p:cNvSpPr/>
          <p:nvPr/>
        </p:nvSpPr>
        <p:spPr>
          <a:xfrm>
            <a:off x="7854696" y="3099816"/>
            <a:ext cx="292608" cy="292608"/>
          </a:xfrm>
          <a:prstGeom prst="star5">
            <a:avLst/>
          </a:prstGeom>
          <a:solidFill>
            <a:srgbClr val="B83227"/>
          </a:solidFill>
          <a:ln w="9525">
            <a:solidFill>
              <a:srgbClr val="7A1F18"/>
            </a:solidFill>
            <a:prstDash val="solid"/>
          </a:ln>
        </p:spPr>
        <p:txBody>
          <a:bodyPr/>
          <a:lstStyle/>
          <a:p>
            <a:endParaRPr lang="en-US"/>
          </a:p>
        </p:txBody>
      </p:sp>
      <p:sp>
        <p:nvSpPr>
          <p:cNvPr id="11" name="Shape 8"/>
          <p:cNvSpPr/>
          <p:nvPr/>
        </p:nvSpPr>
        <p:spPr>
          <a:xfrm>
            <a:off x="7132320" y="3108960"/>
            <a:ext cx="310896" cy="274320"/>
          </a:xfrm>
          <a:prstGeom prst="triangle">
            <a:avLst/>
          </a:prstGeom>
          <a:solidFill>
            <a:srgbClr val="808080"/>
          </a:solidFill>
          <a:ln w="9525">
            <a:solidFill>
              <a:srgbClr val="404040"/>
            </a:solidFill>
            <a:prstDash val="solid"/>
          </a:ln>
        </p:spPr>
        <p:txBody>
          <a:bodyPr/>
          <a:lstStyle/>
          <a:p>
            <a:endParaRPr lang="en-US"/>
          </a:p>
        </p:txBody>
      </p:sp>
      <p:sp>
        <p:nvSpPr>
          <p:cNvPr id="12" name="Shape 9"/>
          <p:cNvSpPr/>
          <p:nvPr/>
        </p:nvSpPr>
        <p:spPr>
          <a:xfrm>
            <a:off x="10972800" y="3108960"/>
            <a:ext cx="310896" cy="274320"/>
          </a:xfrm>
          <a:prstGeom prst="triangle">
            <a:avLst/>
          </a:prstGeom>
          <a:solidFill>
            <a:srgbClr val="808080"/>
          </a:solidFill>
          <a:ln w="9525">
            <a:solidFill>
              <a:srgbClr val="404040"/>
            </a:solidFill>
            <a:prstDash val="solid"/>
          </a:ln>
        </p:spPr>
        <p:txBody>
          <a:bodyPr/>
          <a:lstStyle/>
          <a:p>
            <a:endParaRPr lang="en-US"/>
          </a:p>
        </p:txBody>
      </p:sp>
      <p:sp>
        <p:nvSpPr>
          <p:cNvPr id="13" name="Text 10"/>
          <p:cNvSpPr txBox="1"/>
          <p:nvPr/>
        </p:nvSpPr>
        <p:spPr>
          <a:xfrm>
            <a:off x="8321040" y="3319272"/>
            <a:ext cx="1828800" cy="256032"/>
          </a:xfrm>
          <a:prstGeom prst="rect">
            <a:avLst/>
          </a:prstGeom>
          <a:noFill/>
          <a:ln/>
        </p:spPr>
        <p:txBody>
          <a:bodyPr wrap="square" lIns="0" tIns="0" rIns="0" bIns="0" rtlCol="0" anchor="ctr"/>
          <a:lstStyle/>
          <a:p>
            <a:pPr marL="0" indent="0" algn="ctr">
              <a:buNone/>
            </a:pPr>
            <a:r>
              <a:rPr lang="en-US" sz="1300" i="1" dirty="0">
                <a:solidFill>
                  <a:srgbClr val="404040"/>
                </a:solidFill>
                <a:latin typeface="Calibri" pitchFamily="34" charset="0"/>
                <a:ea typeface="Calibri" pitchFamily="34" charset="-122"/>
                <a:cs typeface="Calibri" pitchFamily="34" charset="-120"/>
              </a:rPr>
              <a:t>Fault, 50 km</a:t>
            </a:r>
            <a:endParaRPr lang="en-US" sz="1300" dirty="0"/>
          </a:p>
        </p:txBody>
      </p:sp>
      <p:sp>
        <p:nvSpPr>
          <p:cNvPr id="14" name="Text 11"/>
          <p:cNvSpPr txBox="1"/>
          <p:nvPr/>
        </p:nvSpPr>
        <p:spPr>
          <a:xfrm>
            <a:off x="6995160" y="3703320"/>
            <a:ext cx="2103120" cy="868680"/>
          </a:xfrm>
          <a:prstGeom prst="rect">
            <a:avLst/>
          </a:prstGeom>
          <a:noFill/>
          <a:ln/>
        </p:spPr>
        <p:txBody>
          <a:bodyPr wrap="square" lIns="0" tIns="0" rIns="0" bIns="0" rtlCol="0" anchor="t"/>
          <a:lstStyle/>
          <a:p>
            <a:pPr marL="0" indent="0">
              <a:buNone/>
            </a:pPr>
            <a:r>
              <a:rPr lang="en-US" sz="1400" b="1" dirty="0">
                <a:solidFill>
                  <a:srgbClr val="0A6AA1"/>
                </a:solidFill>
                <a:latin typeface="Calibri" pitchFamily="34" charset="0"/>
                <a:ea typeface="Calibri" pitchFamily="34" charset="-122"/>
                <a:cs typeface="Calibri" pitchFamily="34" charset="-120"/>
              </a:rPr>
              <a:t>Site behind</a:t>
            </a:r>
            <a:endParaRPr lang="en-US" sz="1400" dirty="0"/>
          </a:p>
          <a:p>
            <a:pPr marL="0" indent="0">
              <a:buNone/>
            </a:pPr>
            <a:r>
              <a:rPr lang="en-US" sz="1400" b="1" dirty="0">
                <a:solidFill>
                  <a:srgbClr val="1A1A1A"/>
                </a:solidFill>
                <a:latin typeface="Calibri" pitchFamily="34" charset="0"/>
                <a:ea typeface="Calibri" pitchFamily="34" charset="-122"/>
                <a:cs typeface="Calibri" pitchFamily="34" charset="-120"/>
              </a:rPr>
              <a:t>18 + 14 ≈ 32 s</a:t>
            </a:r>
            <a:endParaRPr lang="en-US" sz="1400" dirty="0"/>
          </a:p>
          <a:p>
            <a:pPr marL="0" indent="0">
              <a:buNone/>
            </a:pPr>
            <a:r>
              <a:rPr lang="en-US" sz="1400" dirty="0">
                <a:solidFill>
                  <a:srgbClr val="1A1A1A"/>
                </a:solidFill>
                <a:latin typeface="Calibri" pitchFamily="34" charset="0"/>
                <a:ea typeface="Calibri" pitchFamily="34" charset="-122"/>
                <a:cs typeface="Calibri" pitchFamily="34" charset="-120"/>
              </a:rPr>
              <a:t>Longer, weaker shaking</a:t>
            </a:r>
            <a:endParaRPr lang="en-US" sz="1400" dirty="0"/>
          </a:p>
        </p:txBody>
      </p:sp>
      <p:sp>
        <p:nvSpPr>
          <p:cNvPr id="15" name="Text 12"/>
          <p:cNvSpPr txBox="1"/>
          <p:nvPr/>
        </p:nvSpPr>
        <p:spPr>
          <a:xfrm>
            <a:off x="9281160" y="3703320"/>
            <a:ext cx="2103120" cy="868680"/>
          </a:xfrm>
          <a:prstGeom prst="rect">
            <a:avLst/>
          </a:prstGeom>
          <a:noFill/>
          <a:ln/>
        </p:spPr>
        <p:txBody>
          <a:bodyPr wrap="square" lIns="0" tIns="0" rIns="0" bIns="0" rtlCol="0" anchor="t"/>
          <a:lstStyle/>
          <a:p>
            <a:pPr marL="0" indent="0" algn="r">
              <a:buNone/>
            </a:pPr>
            <a:r>
              <a:rPr lang="en-US" sz="1400" b="1" dirty="0">
                <a:solidFill>
                  <a:srgbClr val="B83227"/>
                </a:solidFill>
                <a:latin typeface="Calibri" pitchFamily="34" charset="0"/>
                <a:ea typeface="Calibri" pitchFamily="34" charset="-122"/>
                <a:cs typeface="Calibri" pitchFamily="34" charset="-120"/>
              </a:rPr>
              <a:t>Site ahead</a:t>
            </a:r>
            <a:endParaRPr lang="en-US" sz="1400" dirty="0"/>
          </a:p>
          <a:p>
            <a:pPr marL="0" indent="0" algn="r">
              <a:buNone/>
            </a:pPr>
            <a:r>
              <a:rPr lang="en-US" sz="1400" b="1" dirty="0">
                <a:solidFill>
                  <a:srgbClr val="1A1A1A"/>
                </a:solidFill>
                <a:latin typeface="Calibri" pitchFamily="34" charset="0"/>
                <a:ea typeface="Calibri" pitchFamily="34" charset="-122"/>
                <a:cs typeface="Calibri" pitchFamily="34" charset="-120"/>
              </a:rPr>
              <a:t>18 − 14 ≈ 4 s</a:t>
            </a:r>
            <a:endParaRPr lang="en-US" sz="1400" dirty="0"/>
          </a:p>
          <a:p>
            <a:pPr marL="0" indent="0" algn="r">
              <a:buNone/>
            </a:pPr>
            <a:r>
              <a:rPr lang="en-US" sz="1400" dirty="0">
                <a:solidFill>
                  <a:srgbClr val="1A1A1A"/>
                </a:solidFill>
                <a:latin typeface="Calibri" pitchFamily="34" charset="0"/>
                <a:ea typeface="Calibri" pitchFamily="34" charset="-122"/>
                <a:cs typeface="Calibri" pitchFamily="34" charset="-120"/>
              </a:rPr>
              <a:t>Short, strong pulse</a:t>
            </a:r>
            <a:endParaRPr lang="en-US" sz="1400" dirty="0"/>
          </a:p>
        </p:txBody>
      </p:sp>
      <p:sp>
        <p:nvSpPr>
          <p:cNvPr id="16" name="Text 13"/>
          <p:cNvSpPr txBox="1"/>
          <p:nvPr/>
        </p:nvSpPr>
        <p:spPr>
          <a:xfrm>
            <a:off x="822960" y="5303520"/>
            <a:ext cx="10561320" cy="868680"/>
          </a:xfrm>
          <a:prstGeom prst="rect">
            <a:avLst/>
          </a:prstGeom>
          <a:noFill/>
          <a:ln/>
        </p:spPr>
        <p:txBody>
          <a:bodyPr wrap="square" lIns="0" tIns="0" rIns="0" bIns="0" rtlCol="0" anchor="t"/>
          <a:lstStyle/>
          <a:p>
            <a:pPr marL="317500" indent="-317500">
              <a:spcAft>
                <a:spcPts val="800"/>
              </a:spcAft>
              <a:buClr>
                <a:srgbClr val="0A6AA1"/>
              </a:buClr>
              <a:buSzPct val="100000"/>
              <a:buChar char="•"/>
            </a:pPr>
            <a:r>
              <a:rPr lang="en-US" sz="1400" dirty="0">
                <a:solidFill>
                  <a:srgbClr val="1A1A1A"/>
                </a:solidFill>
                <a:latin typeface="Calibri" pitchFamily="34" charset="0"/>
                <a:ea typeface="Calibri" pitchFamily="34" charset="-122"/>
                <a:cs typeface="Calibri" pitchFamily="34" charset="-120"/>
              </a:rPr>
              <a:t>Directivity factor ≈ 1 / ( 1 − (V</a:t>
            </a:r>
            <a:r>
              <a:rPr lang="en-US" sz="1400" baseline="-40000" dirty="0">
                <a:solidFill>
                  <a:srgbClr val="1A1A1A"/>
                </a:solidFill>
                <a:latin typeface="Calibri" pitchFamily="34" charset="0"/>
                <a:ea typeface="Calibri" pitchFamily="34" charset="-122"/>
                <a:cs typeface="Calibri" pitchFamily="34" charset="-120"/>
              </a:rPr>
              <a:t>r</a:t>
            </a:r>
            <a:r>
              <a:rPr lang="en-US" sz="1400" dirty="0">
                <a:solidFill>
                  <a:srgbClr val="1A1A1A"/>
                </a:solidFill>
                <a:latin typeface="Calibri" pitchFamily="34" charset="0"/>
                <a:ea typeface="Calibri" pitchFamily="34" charset="-122"/>
                <a:cs typeface="Calibri" pitchFamily="34" charset="-120"/>
              </a:rPr>
              <a:t> / V</a:t>
            </a:r>
            <a:r>
              <a:rPr lang="en-US" sz="1400" baseline="-40000" dirty="0">
                <a:solidFill>
                  <a:srgbClr val="1A1A1A"/>
                </a:solidFill>
                <a:latin typeface="Calibri" pitchFamily="34" charset="0"/>
                <a:ea typeface="Calibri" pitchFamily="34" charset="-122"/>
                <a:cs typeface="Calibri" pitchFamily="34" charset="-120"/>
              </a:rPr>
              <a:t>s</a:t>
            </a:r>
            <a:r>
              <a:rPr lang="en-US" sz="1400" dirty="0">
                <a:solidFill>
                  <a:srgbClr val="1A1A1A"/>
                </a:solidFill>
                <a:latin typeface="Calibri" pitchFamily="34" charset="0"/>
                <a:ea typeface="Calibri" pitchFamily="34" charset="-122"/>
                <a:cs typeface="Calibri" pitchFamily="34" charset="-120"/>
              </a:rPr>
              <a:t>) cos θ ).   For V</a:t>
            </a:r>
            <a:r>
              <a:rPr lang="en-US" sz="1400" baseline="-40000" dirty="0">
                <a:solidFill>
                  <a:srgbClr val="1A1A1A"/>
                </a:solidFill>
                <a:latin typeface="Calibri" pitchFamily="34" charset="0"/>
                <a:ea typeface="Calibri" pitchFamily="34" charset="-122"/>
                <a:cs typeface="Calibri" pitchFamily="34" charset="-120"/>
              </a:rPr>
              <a:t>r</a:t>
            </a:r>
            <a:r>
              <a:rPr lang="en-US" sz="1400" dirty="0">
                <a:solidFill>
                  <a:srgbClr val="1A1A1A"/>
                </a:solidFill>
                <a:latin typeface="Calibri" pitchFamily="34" charset="0"/>
                <a:ea typeface="Calibri" pitchFamily="34" charset="-122"/>
                <a:cs typeface="Calibri" pitchFamily="34" charset="-120"/>
              </a:rPr>
              <a:t> / V</a:t>
            </a:r>
            <a:r>
              <a:rPr lang="en-US" sz="1400" baseline="-40000" dirty="0">
                <a:solidFill>
                  <a:srgbClr val="1A1A1A"/>
                </a:solidFill>
                <a:latin typeface="Calibri" pitchFamily="34" charset="0"/>
                <a:ea typeface="Calibri" pitchFamily="34" charset="-122"/>
                <a:cs typeface="Calibri" pitchFamily="34" charset="-120"/>
              </a:rPr>
              <a:t>s</a:t>
            </a:r>
            <a:r>
              <a:rPr lang="en-US" sz="1400" dirty="0">
                <a:solidFill>
                  <a:srgbClr val="1A1A1A"/>
                </a:solidFill>
                <a:latin typeface="Calibri" pitchFamily="34" charset="0"/>
                <a:ea typeface="Calibri" pitchFamily="34" charset="-122"/>
                <a:cs typeface="Calibri" pitchFamily="34" charset="-120"/>
              </a:rPr>
              <a:t> = 0.8, the factor is 5 straight ahead and 0.56 straight behind</a:t>
            </a:r>
            <a:endParaRPr lang="en-US" sz="1400" dirty="0"/>
          </a:p>
          <a:p>
            <a:pPr marL="317500" indent="-317500">
              <a:buClr>
                <a:srgbClr val="0A6AA1"/>
              </a:buClr>
              <a:buSzPct val="100000"/>
              <a:buChar char="•"/>
            </a:pPr>
            <a:r>
              <a:rPr lang="en-US" sz="1400" dirty="0">
                <a:solidFill>
                  <a:srgbClr val="1A1A1A"/>
                </a:solidFill>
                <a:latin typeface="Calibri" pitchFamily="34" charset="0"/>
                <a:ea typeface="Calibri" pitchFamily="34" charset="-122"/>
                <a:cs typeface="Calibri" pitchFamily="34" charset="-120"/>
              </a:rPr>
              <a:t>The same energy arrives in a window eight times shorter on the forward side. That is the near-fault pulse</a:t>
            </a:r>
            <a:endParaRPr lang="en-US" sz="1400" dirty="0"/>
          </a:p>
        </p:txBody>
      </p:sp>
      <p:sp>
        <p:nvSpPr>
          <p:cNvPr id="17" name="Text 14"/>
          <p:cNvSpPr txBox="1"/>
          <p:nvPr/>
        </p:nvSpPr>
        <p:spPr>
          <a:xfrm>
            <a:off x="10835640" y="6382512"/>
            <a:ext cx="548640" cy="32004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61</a:t>
            </a:r>
            <a:endParaRPr lang="en-US" sz="1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458200" y="210312"/>
            <a:ext cx="2926080" cy="548640"/>
          </a:xfrm>
          <a:prstGeom prst="rect">
            <a:avLst/>
          </a:prstGeom>
          <a:noFill/>
          <a:ln/>
          <a:effectLst>
            <a:outerShdw blurRad="25400" dist="25400" dir="2700000" algn="bl" rotWithShape="0">
              <a:srgbClr val="808080">
                <a:alpha val="50000"/>
              </a:srgbClr>
            </a:outerShdw>
          </a:effectLst>
        </p:spPr>
        <p:txBody>
          <a:bodyPr wrap="square" lIns="0" tIns="0" rIns="0" bIns="0" rtlCol="0" anchor="ctr"/>
          <a:lstStyle/>
          <a:p>
            <a:pPr marL="0" indent="0" algn="r">
              <a:buNone/>
            </a:pPr>
            <a:r>
              <a:rPr lang="en-US" sz="2600" b="1" dirty="0">
                <a:solidFill>
                  <a:srgbClr val="003399"/>
                </a:solidFill>
                <a:latin typeface="Arial" pitchFamily="34" charset="0"/>
                <a:ea typeface="Arial" pitchFamily="34" charset="-122"/>
                <a:cs typeface="Arial" pitchFamily="34" charset="-120"/>
              </a:rPr>
              <a:t>Vibrationdata</a:t>
            </a:r>
            <a:endParaRPr lang="en-US" sz="2600" dirty="0"/>
          </a:p>
        </p:txBody>
      </p:sp>
      <p:sp>
        <p:nvSpPr>
          <p:cNvPr id="3" name="Text 1"/>
          <p:cNvSpPr txBox="1"/>
          <p:nvPr/>
        </p:nvSpPr>
        <p:spPr>
          <a:xfrm>
            <a:off x="822960" y="393192"/>
            <a:ext cx="6858000" cy="548640"/>
          </a:xfrm>
          <a:prstGeom prst="rect">
            <a:avLst/>
          </a:prstGeom>
          <a:noFill/>
          <a:ln/>
        </p:spPr>
        <p:txBody>
          <a:bodyPr wrap="square" lIns="0" tIns="0" rIns="0" bIns="0" rtlCol="0" anchor="ctr"/>
          <a:lstStyle/>
          <a:p>
            <a:pPr marL="0" indent="0">
              <a:buNone/>
            </a:pPr>
            <a:r>
              <a:rPr lang="en-US" sz="2400" b="1" dirty="0">
                <a:solidFill>
                  <a:srgbClr val="0A6AA1"/>
                </a:solidFill>
                <a:latin typeface="Arial" pitchFamily="34" charset="0"/>
                <a:ea typeface="Arial" pitchFamily="34" charset="-122"/>
                <a:cs typeface="Arial" pitchFamily="34" charset="-120"/>
              </a:rPr>
              <a:t>Supershear Rupture</a:t>
            </a:r>
            <a:endParaRPr lang="en-US" sz="2400" dirty="0"/>
          </a:p>
        </p:txBody>
      </p:sp>
      <p:sp>
        <p:nvSpPr>
          <p:cNvPr id="4" name="Shape 2"/>
          <p:cNvSpPr/>
          <p:nvPr/>
        </p:nvSpPr>
        <p:spPr>
          <a:xfrm>
            <a:off x="4138333" y="2583853"/>
            <a:ext cx="775894" cy="775894"/>
          </a:xfrm>
          <a:prstGeom prst="ellipse">
            <a:avLst/>
          </a:prstGeom>
          <a:solidFill>
            <a:srgbClr val="FFFFFF">
              <a:alpha val="0"/>
            </a:srgbClr>
          </a:solidFill>
          <a:ln w="15875">
            <a:solidFill>
              <a:srgbClr val="7F9DB5"/>
            </a:solidFill>
            <a:prstDash val="solid"/>
          </a:ln>
        </p:spPr>
        <p:txBody>
          <a:bodyPr/>
          <a:lstStyle/>
          <a:p>
            <a:endParaRPr lang="en-US"/>
          </a:p>
        </p:txBody>
      </p:sp>
      <p:sp>
        <p:nvSpPr>
          <p:cNvPr id="5" name="Shape 3"/>
          <p:cNvSpPr/>
          <p:nvPr/>
        </p:nvSpPr>
        <p:spPr>
          <a:xfrm>
            <a:off x="4494276" y="2939796"/>
            <a:ext cx="64008" cy="64008"/>
          </a:xfrm>
          <a:prstGeom prst="ellipse">
            <a:avLst/>
          </a:prstGeom>
          <a:solidFill>
            <a:srgbClr val="7F9DB5"/>
          </a:solidFill>
          <a:ln w="12700">
            <a:solidFill>
              <a:srgbClr val="7F9DB5"/>
            </a:solidFill>
            <a:prstDash val="solid"/>
          </a:ln>
        </p:spPr>
        <p:txBody>
          <a:bodyPr/>
          <a:lstStyle/>
          <a:p>
            <a:endParaRPr lang="en-US"/>
          </a:p>
        </p:txBody>
      </p:sp>
      <p:sp>
        <p:nvSpPr>
          <p:cNvPr id="6" name="Shape 4"/>
          <p:cNvSpPr/>
          <p:nvPr/>
        </p:nvSpPr>
        <p:spPr>
          <a:xfrm>
            <a:off x="3201746" y="2195906"/>
            <a:ext cx="1551788" cy="1551788"/>
          </a:xfrm>
          <a:prstGeom prst="ellipse">
            <a:avLst/>
          </a:prstGeom>
          <a:solidFill>
            <a:srgbClr val="FFFFFF">
              <a:alpha val="0"/>
            </a:srgbClr>
          </a:solidFill>
          <a:ln w="15875">
            <a:solidFill>
              <a:srgbClr val="7F9DB5"/>
            </a:solidFill>
            <a:prstDash val="solid"/>
          </a:ln>
        </p:spPr>
        <p:txBody>
          <a:bodyPr/>
          <a:lstStyle/>
          <a:p>
            <a:endParaRPr lang="en-US"/>
          </a:p>
        </p:txBody>
      </p:sp>
      <p:sp>
        <p:nvSpPr>
          <p:cNvPr id="7" name="Shape 5"/>
          <p:cNvSpPr/>
          <p:nvPr/>
        </p:nvSpPr>
        <p:spPr>
          <a:xfrm>
            <a:off x="3945636" y="2939796"/>
            <a:ext cx="64008" cy="64008"/>
          </a:xfrm>
          <a:prstGeom prst="ellipse">
            <a:avLst/>
          </a:prstGeom>
          <a:solidFill>
            <a:srgbClr val="7F9DB5"/>
          </a:solidFill>
          <a:ln w="12700">
            <a:solidFill>
              <a:srgbClr val="7F9DB5"/>
            </a:solidFill>
            <a:prstDash val="solid"/>
          </a:ln>
        </p:spPr>
        <p:txBody>
          <a:bodyPr/>
          <a:lstStyle/>
          <a:p>
            <a:endParaRPr lang="en-US"/>
          </a:p>
        </p:txBody>
      </p:sp>
      <p:sp>
        <p:nvSpPr>
          <p:cNvPr id="8" name="Shape 6"/>
          <p:cNvSpPr/>
          <p:nvPr/>
        </p:nvSpPr>
        <p:spPr>
          <a:xfrm>
            <a:off x="2265159" y="1807959"/>
            <a:ext cx="2327682" cy="2327682"/>
          </a:xfrm>
          <a:prstGeom prst="ellipse">
            <a:avLst/>
          </a:prstGeom>
          <a:solidFill>
            <a:srgbClr val="FFFFFF">
              <a:alpha val="0"/>
            </a:srgbClr>
          </a:solidFill>
          <a:ln w="15875">
            <a:solidFill>
              <a:srgbClr val="7F9DB5"/>
            </a:solidFill>
            <a:prstDash val="solid"/>
          </a:ln>
        </p:spPr>
        <p:txBody>
          <a:bodyPr/>
          <a:lstStyle/>
          <a:p>
            <a:endParaRPr lang="en-US"/>
          </a:p>
        </p:txBody>
      </p:sp>
      <p:sp>
        <p:nvSpPr>
          <p:cNvPr id="9" name="Shape 7"/>
          <p:cNvSpPr/>
          <p:nvPr/>
        </p:nvSpPr>
        <p:spPr>
          <a:xfrm>
            <a:off x="3396996" y="2939796"/>
            <a:ext cx="64008" cy="64008"/>
          </a:xfrm>
          <a:prstGeom prst="ellipse">
            <a:avLst/>
          </a:prstGeom>
          <a:solidFill>
            <a:srgbClr val="7F9DB5"/>
          </a:solidFill>
          <a:ln w="12700">
            <a:solidFill>
              <a:srgbClr val="7F9DB5"/>
            </a:solidFill>
            <a:prstDash val="solid"/>
          </a:ln>
        </p:spPr>
        <p:txBody>
          <a:bodyPr/>
          <a:lstStyle/>
          <a:p>
            <a:endParaRPr lang="en-US"/>
          </a:p>
        </p:txBody>
      </p:sp>
      <p:sp>
        <p:nvSpPr>
          <p:cNvPr id="10" name="Shape 8"/>
          <p:cNvSpPr/>
          <p:nvPr/>
        </p:nvSpPr>
        <p:spPr>
          <a:xfrm>
            <a:off x="1328572" y="1420012"/>
            <a:ext cx="3103577" cy="3103577"/>
          </a:xfrm>
          <a:prstGeom prst="ellipse">
            <a:avLst/>
          </a:prstGeom>
          <a:solidFill>
            <a:srgbClr val="FFFFFF">
              <a:alpha val="0"/>
            </a:srgbClr>
          </a:solidFill>
          <a:ln w="15875">
            <a:solidFill>
              <a:srgbClr val="7F9DB5"/>
            </a:solidFill>
            <a:prstDash val="solid"/>
          </a:ln>
        </p:spPr>
        <p:txBody>
          <a:bodyPr/>
          <a:lstStyle/>
          <a:p>
            <a:endParaRPr lang="en-US"/>
          </a:p>
        </p:txBody>
      </p:sp>
      <p:sp>
        <p:nvSpPr>
          <p:cNvPr id="11" name="Shape 9"/>
          <p:cNvSpPr/>
          <p:nvPr/>
        </p:nvSpPr>
        <p:spPr>
          <a:xfrm>
            <a:off x="2848356" y="2939796"/>
            <a:ext cx="64008" cy="64008"/>
          </a:xfrm>
          <a:prstGeom prst="ellipse">
            <a:avLst/>
          </a:prstGeom>
          <a:solidFill>
            <a:srgbClr val="7F9DB5"/>
          </a:solidFill>
          <a:ln w="12700">
            <a:solidFill>
              <a:srgbClr val="7F9DB5"/>
            </a:solidFill>
            <a:prstDash val="solid"/>
          </a:ln>
        </p:spPr>
        <p:txBody>
          <a:bodyPr/>
          <a:lstStyle/>
          <a:p>
            <a:endParaRPr lang="en-US"/>
          </a:p>
        </p:txBody>
      </p:sp>
      <p:sp>
        <p:nvSpPr>
          <p:cNvPr id="12" name="Shape 10"/>
          <p:cNvSpPr/>
          <p:nvPr/>
        </p:nvSpPr>
        <p:spPr>
          <a:xfrm>
            <a:off x="914400" y="2971800"/>
            <a:ext cx="4160520" cy="0"/>
          </a:xfrm>
          <a:prstGeom prst="line">
            <a:avLst/>
          </a:prstGeom>
          <a:noFill/>
          <a:ln w="31750">
            <a:solidFill>
              <a:srgbClr val="000000"/>
            </a:solidFill>
            <a:prstDash val="solid"/>
          </a:ln>
        </p:spPr>
        <p:txBody>
          <a:bodyPr/>
          <a:lstStyle/>
          <a:p>
            <a:endParaRPr lang="en-US"/>
          </a:p>
        </p:txBody>
      </p:sp>
      <p:sp>
        <p:nvSpPr>
          <p:cNvPr id="13" name="Shape 11"/>
          <p:cNvSpPr/>
          <p:nvPr/>
        </p:nvSpPr>
        <p:spPr>
          <a:xfrm>
            <a:off x="5074920" y="2971800"/>
            <a:ext cx="822960" cy="0"/>
          </a:xfrm>
          <a:prstGeom prst="line">
            <a:avLst/>
          </a:prstGeom>
          <a:noFill/>
          <a:ln w="19050">
            <a:solidFill>
              <a:srgbClr val="000000"/>
            </a:solidFill>
            <a:prstDash val="dash"/>
          </a:ln>
        </p:spPr>
        <p:txBody>
          <a:bodyPr/>
          <a:lstStyle/>
          <a:p>
            <a:endParaRPr lang="en-US"/>
          </a:p>
        </p:txBody>
      </p:sp>
      <p:sp>
        <p:nvSpPr>
          <p:cNvPr id="14" name="Shape 12"/>
          <p:cNvSpPr/>
          <p:nvPr/>
        </p:nvSpPr>
        <p:spPr>
          <a:xfrm>
            <a:off x="3447288" y="1344168"/>
            <a:ext cx="1627632" cy="1627632"/>
          </a:xfrm>
          <a:prstGeom prst="line">
            <a:avLst/>
          </a:prstGeom>
          <a:noFill/>
          <a:ln w="38100">
            <a:solidFill>
              <a:srgbClr val="B83227"/>
            </a:solidFill>
            <a:prstDash val="solid"/>
          </a:ln>
        </p:spPr>
        <p:txBody>
          <a:bodyPr/>
          <a:lstStyle/>
          <a:p>
            <a:endParaRPr lang="en-US"/>
          </a:p>
        </p:txBody>
      </p:sp>
      <p:sp>
        <p:nvSpPr>
          <p:cNvPr id="15" name="Shape 13"/>
          <p:cNvSpPr/>
          <p:nvPr/>
        </p:nvSpPr>
        <p:spPr>
          <a:xfrm flipV="1">
            <a:off x="3447288" y="2971800"/>
            <a:ext cx="1627632" cy="1627632"/>
          </a:xfrm>
          <a:prstGeom prst="line">
            <a:avLst/>
          </a:prstGeom>
          <a:noFill/>
          <a:ln w="38100">
            <a:solidFill>
              <a:srgbClr val="B83227"/>
            </a:solidFill>
            <a:prstDash val="solid"/>
          </a:ln>
        </p:spPr>
        <p:txBody>
          <a:bodyPr/>
          <a:lstStyle/>
          <a:p>
            <a:endParaRPr lang="en-US"/>
          </a:p>
        </p:txBody>
      </p:sp>
      <p:sp>
        <p:nvSpPr>
          <p:cNvPr id="16" name="Shape 14"/>
          <p:cNvSpPr/>
          <p:nvPr/>
        </p:nvSpPr>
        <p:spPr>
          <a:xfrm>
            <a:off x="5001768" y="2898648"/>
            <a:ext cx="146304" cy="146304"/>
          </a:xfrm>
          <a:prstGeom prst="ellipse">
            <a:avLst/>
          </a:prstGeom>
          <a:solidFill>
            <a:srgbClr val="B83227"/>
          </a:solidFill>
          <a:ln w="9525">
            <a:solidFill>
              <a:srgbClr val="7A1F18"/>
            </a:solidFill>
            <a:prstDash val="solid"/>
          </a:ln>
        </p:spPr>
        <p:txBody>
          <a:bodyPr/>
          <a:lstStyle/>
          <a:p>
            <a:endParaRPr lang="en-US"/>
          </a:p>
        </p:txBody>
      </p:sp>
      <p:sp>
        <p:nvSpPr>
          <p:cNvPr id="17" name="Text 15"/>
          <p:cNvSpPr txBox="1"/>
          <p:nvPr/>
        </p:nvSpPr>
        <p:spPr>
          <a:xfrm>
            <a:off x="4343400" y="1600200"/>
            <a:ext cx="1280160" cy="274320"/>
          </a:xfrm>
          <a:prstGeom prst="rect">
            <a:avLst/>
          </a:prstGeom>
          <a:noFill/>
          <a:ln/>
        </p:spPr>
        <p:txBody>
          <a:bodyPr wrap="square" lIns="0" tIns="0" rIns="0" bIns="0" rtlCol="0" anchor="ctr"/>
          <a:lstStyle/>
          <a:p>
            <a:pPr marL="0" indent="0">
              <a:buNone/>
            </a:pPr>
            <a:r>
              <a:rPr lang="en-US" sz="1400" b="1" dirty="0">
                <a:solidFill>
                  <a:srgbClr val="B83227"/>
                </a:solidFill>
                <a:latin typeface="Calibri" pitchFamily="34" charset="0"/>
                <a:ea typeface="Calibri" pitchFamily="34" charset="-122"/>
                <a:cs typeface="Calibri" pitchFamily="34" charset="-120"/>
              </a:rPr>
              <a:t>Mach front</a:t>
            </a:r>
            <a:endParaRPr lang="en-US" sz="1400" dirty="0"/>
          </a:p>
        </p:txBody>
      </p:sp>
      <p:sp>
        <p:nvSpPr>
          <p:cNvPr id="18" name="Text 16"/>
          <p:cNvSpPr txBox="1"/>
          <p:nvPr/>
        </p:nvSpPr>
        <p:spPr>
          <a:xfrm>
            <a:off x="4892040" y="3081528"/>
            <a:ext cx="1097280" cy="256032"/>
          </a:xfrm>
          <a:prstGeom prst="rect">
            <a:avLst/>
          </a:prstGeom>
          <a:noFill/>
          <a:ln/>
        </p:spPr>
        <p:txBody>
          <a:bodyPr wrap="square" lIns="0" tIns="0" rIns="0" bIns="0" rtlCol="0" anchor="ctr"/>
          <a:lstStyle/>
          <a:p>
            <a:pPr marL="0" indent="0">
              <a:buNone/>
            </a:pPr>
            <a:r>
              <a:rPr lang="en-US" sz="1300" dirty="0">
                <a:solidFill>
                  <a:srgbClr val="1A1A1A"/>
                </a:solidFill>
                <a:latin typeface="Calibri" pitchFamily="34" charset="0"/>
                <a:ea typeface="Calibri" pitchFamily="34" charset="-122"/>
                <a:cs typeface="Calibri" pitchFamily="34" charset="-120"/>
              </a:rPr>
              <a:t>Rupture tip</a:t>
            </a:r>
            <a:endParaRPr lang="en-US" sz="1300" dirty="0"/>
          </a:p>
        </p:txBody>
      </p:sp>
      <p:sp>
        <p:nvSpPr>
          <p:cNvPr id="19" name="Text 17"/>
          <p:cNvSpPr txBox="1"/>
          <p:nvPr/>
        </p:nvSpPr>
        <p:spPr>
          <a:xfrm>
            <a:off x="4754880" y="2286000"/>
            <a:ext cx="1325880" cy="256032"/>
          </a:xfrm>
          <a:prstGeom prst="rect">
            <a:avLst/>
          </a:prstGeom>
          <a:noFill/>
          <a:ln/>
        </p:spPr>
        <p:txBody>
          <a:bodyPr wrap="square" lIns="0" tIns="0" rIns="0" bIns="0" rtlCol="0" anchor="ctr"/>
          <a:lstStyle/>
          <a:p>
            <a:pPr marL="0" indent="0" algn="ctr">
              <a:buNone/>
            </a:pPr>
            <a:r>
              <a:rPr lang="en-US" sz="1300" dirty="0">
                <a:solidFill>
                  <a:srgbClr val="1A1A1A"/>
                </a:solidFill>
                <a:latin typeface="Calibri" pitchFamily="34" charset="0"/>
                <a:ea typeface="Calibri" pitchFamily="34" charset="-122"/>
                <a:cs typeface="Calibri" pitchFamily="34" charset="-120"/>
              </a:rPr>
              <a:t>Rupture direction</a:t>
            </a:r>
            <a:endParaRPr lang="en-US" sz="1300" dirty="0"/>
          </a:p>
        </p:txBody>
      </p:sp>
      <p:sp>
        <p:nvSpPr>
          <p:cNvPr id="20" name="Shape 18"/>
          <p:cNvSpPr/>
          <p:nvPr/>
        </p:nvSpPr>
        <p:spPr>
          <a:xfrm>
            <a:off x="4983480" y="2606040"/>
            <a:ext cx="868680" cy="0"/>
          </a:xfrm>
          <a:prstGeom prst="line">
            <a:avLst/>
          </a:prstGeom>
          <a:noFill/>
          <a:ln w="19050">
            <a:solidFill>
              <a:srgbClr val="000000"/>
            </a:solidFill>
            <a:prstDash val="solid"/>
            <a:tailEnd type="triangle"/>
          </a:ln>
        </p:spPr>
        <p:txBody>
          <a:bodyPr/>
          <a:lstStyle/>
          <a:p>
            <a:endParaRPr lang="en-US"/>
          </a:p>
        </p:txBody>
      </p:sp>
      <p:sp>
        <p:nvSpPr>
          <p:cNvPr id="21" name="Text 19"/>
          <p:cNvSpPr txBox="1"/>
          <p:nvPr/>
        </p:nvSpPr>
        <p:spPr>
          <a:xfrm>
            <a:off x="1444752" y="3044952"/>
            <a:ext cx="822960" cy="256032"/>
          </a:xfrm>
          <a:prstGeom prst="rect">
            <a:avLst/>
          </a:prstGeom>
          <a:noFill/>
          <a:ln/>
        </p:spPr>
        <p:txBody>
          <a:bodyPr wrap="square" lIns="0" tIns="0" rIns="0" bIns="0" rtlCol="0" anchor="ctr"/>
          <a:lstStyle/>
          <a:p>
            <a:pPr marL="0" indent="0">
              <a:buNone/>
            </a:pPr>
            <a:r>
              <a:rPr lang="en-US" sz="1200" i="1" dirty="0">
                <a:solidFill>
                  <a:srgbClr val="404040"/>
                </a:solidFill>
                <a:latin typeface="Calibri" pitchFamily="34" charset="0"/>
                <a:ea typeface="Calibri" pitchFamily="34" charset="-122"/>
                <a:cs typeface="Calibri" pitchFamily="34" charset="-120"/>
              </a:rPr>
              <a:t>Ruptured fault</a:t>
            </a:r>
            <a:endParaRPr lang="en-US" sz="1200" dirty="0"/>
          </a:p>
        </p:txBody>
      </p:sp>
      <p:sp>
        <p:nvSpPr>
          <p:cNvPr id="22" name="Text 20"/>
          <p:cNvSpPr txBox="1"/>
          <p:nvPr/>
        </p:nvSpPr>
        <p:spPr>
          <a:xfrm>
            <a:off x="1536192" y="2240280"/>
            <a:ext cx="868680" cy="256032"/>
          </a:xfrm>
          <a:prstGeom prst="rect">
            <a:avLst/>
          </a:prstGeom>
          <a:noFill/>
          <a:ln/>
        </p:spPr>
        <p:txBody>
          <a:bodyPr wrap="square" lIns="0" tIns="0" rIns="0" bIns="0" rtlCol="0" anchor="ctr"/>
          <a:lstStyle/>
          <a:p>
            <a:pPr marL="0" indent="0">
              <a:buNone/>
            </a:pPr>
            <a:r>
              <a:rPr lang="en-US" sz="1200" dirty="0">
                <a:solidFill>
                  <a:srgbClr val="4F6F8A"/>
                </a:solidFill>
                <a:latin typeface="Calibri" pitchFamily="34" charset="0"/>
                <a:ea typeface="Calibri" pitchFamily="34" charset="-122"/>
                <a:cs typeface="Calibri" pitchFamily="34" charset="-120"/>
              </a:rPr>
              <a:t>S wavefronts</a:t>
            </a:r>
            <a:endParaRPr lang="en-US" sz="1200" dirty="0"/>
          </a:p>
        </p:txBody>
      </p:sp>
      <p:sp>
        <p:nvSpPr>
          <p:cNvPr id="23" name="Text 21"/>
          <p:cNvSpPr txBox="1"/>
          <p:nvPr/>
        </p:nvSpPr>
        <p:spPr>
          <a:xfrm>
            <a:off x="822960" y="4681728"/>
            <a:ext cx="5120640" cy="502920"/>
          </a:xfrm>
          <a:prstGeom prst="rect">
            <a:avLst/>
          </a:prstGeom>
          <a:noFill/>
          <a:ln/>
        </p:spPr>
        <p:txBody>
          <a:bodyPr wrap="square" lIns="0" tIns="0" rIns="0" bIns="0" rtlCol="0" anchor="t"/>
          <a:lstStyle/>
          <a:p>
            <a:pPr marL="0" indent="0">
              <a:buNone/>
            </a:pPr>
            <a:r>
              <a:rPr lang="en-US" sz="1300" i="1" dirty="0">
                <a:solidFill>
                  <a:srgbClr val="404040"/>
                </a:solidFill>
                <a:latin typeface="Calibri" pitchFamily="34" charset="0"/>
                <a:ea typeface="Calibri" pitchFamily="34" charset="-122"/>
                <a:cs typeface="Calibri" pitchFamily="34" charset="-120"/>
              </a:rPr>
              <a:t>Plan view. S wavefronts from earlier rupture positions pile up along the Mach front.  Drawn for V</a:t>
            </a:r>
            <a:r>
              <a:rPr lang="en-US" sz="1300" i="1" baseline="-40000" dirty="0">
                <a:solidFill>
                  <a:srgbClr val="404040"/>
                </a:solidFill>
                <a:latin typeface="Calibri" pitchFamily="34" charset="0"/>
                <a:ea typeface="Calibri" pitchFamily="34" charset="-122"/>
                <a:cs typeface="Calibri" pitchFamily="34" charset="-120"/>
              </a:rPr>
              <a:t>r</a:t>
            </a:r>
            <a:r>
              <a:rPr lang="en-US" sz="1300" i="1" dirty="0">
                <a:solidFill>
                  <a:srgbClr val="404040"/>
                </a:solidFill>
                <a:latin typeface="Calibri" pitchFamily="34" charset="0"/>
                <a:ea typeface="Calibri" pitchFamily="34" charset="-122"/>
                <a:cs typeface="Calibri" pitchFamily="34" charset="-120"/>
              </a:rPr>
              <a:t> = √2 V</a:t>
            </a:r>
            <a:r>
              <a:rPr lang="en-US" sz="1300" i="1" baseline="-40000" dirty="0">
                <a:solidFill>
                  <a:srgbClr val="404040"/>
                </a:solidFill>
                <a:latin typeface="Calibri" pitchFamily="34" charset="0"/>
                <a:ea typeface="Calibri" pitchFamily="34" charset="-122"/>
                <a:cs typeface="Calibri" pitchFamily="34" charset="-120"/>
              </a:rPr>
              <a:t>s</a:t>
            </a:r>
            <a:r>
              <a:rPr lang="en-US" sz="1300" i="1" dirty="0">
                <a:solidFill>
                  <a:srgbClr val="404040"/>
                </a:solidFill>
                <a:latin typeface="Calibri" pitchFamily="34" charset="0"/>
                <a:ea typeface="Calibri" pitchFamily="34" charset="-122"/>
                <a:cs typeface="Calibri" pitchFamily="34" charset="-120"/>
              </a:rPr>
              <a:t>, which gives a 45° Mach angle</a:t>
            </a:r>
            <a:endParaRPr lang="en-US" sz="1300" dirty="0"/>
          </a:p>
        </p:txBody>
      </p:sp>
      <p:sp>
        <p:nvSpPr>
          <p:cNvPr id="24" name="Text 22"/>
          <p:cNvSpPr txBox="1"/>
          <p:nvPr/>
        </p:nvSpPr>
        <p:spPr>
          <a:xfrm>
            <a:off x="6355080" y="1371600"/>
            <a:ext cx="5029200" cy="3840480"/>
          </a:xfrm>
          <a:prstGeom prst="rect">
            <a:avLst/>
          </a:prstGeom>
          <a:noFill/>
          <a:ln/>
        </p:spPr>
        <p:txBody>
          <a:bodyPr wrap="square" lIns="0" tIns="0" rIns="0" bIns="0" rtlCol="0" anchor="t"/>
          <a:lstStyle/>
          <a:p>
            <a:pPr marL="317500" indent="-317500">
              <a:spcAft>
                <a:spcPts val="8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An ordinary rupture is limited by the Rayleigh wave speed, about 0.92 V</a:t>
            </a:r>
            <a:r>
              <a:rPr lang="en-US" sz="1500" baseline="-40000" dirty="0">
                <a:solidFill>
                  <a:srgbClr val="1A1A1A"/>
                </a:solidFill>
                <a:latin typeface="Calibri" pitchFamily="34" charset="0"/>
                <a:ea typeface="Calibri" pitchFamily="34" charset="-122"/>
                <a:cs typeface="Calibri" pitchFamily="34" charset="-120"/>
              </a:rPr>
              <a:t>s</a:t>
            </a:r>
            <a:r>
              <a:rPr lang="en-US" sz="1500" dirty="0">
                <a:solidFill>
                  <a:srgbClr val="1A1A1A"/>
                </a:solidFill>
                <a:latin typeface="Calibri" pitchFamily="34" charset="0"/>
                <a:ea typeface="Calibri" pitchFamily="34" charset="-122"/>
                <a:cs typeface="Calibri" pitchFamily="34" charset="-120"/>
              </a:rPr>
              <a:t>. A supershear rupture jumps past V</a:t>
            </a:r>
            <a:r>
              <a:rPr lang="en-US" sz="1500" baseline="-40000" dirty="0">
                <a:solidFill>
                  <a:srgbClr val="1A1A1A"/>
                </a:solidFill>
                <a:latin typeface="Calibri" pitchFamily="34" charset="0"/>
                <a:ea typeface="Calibri" pitchFamily="34" charset="-122"/>
                <a:cs typeface="Calibri" pitchFamily="34" charset="-120"/>
              </a:rPr>
              <a:t>s</a:t>
            </a:r>
            <a:r>
              <a:rPr lang="en-US" sz="1500" dirty="0">
                <a:solidFill>
                  <a:srgbClr val="1A1A1A"/>
                </a:solidFill>
                <a:latin typeface="Calibri" pitchFamily="34" charset="0"/>
                <a:ea typeface="Calibri" pitchFamily="34" charset="-122"/>
                <a:cs typeface="Calibri" pitchFamily="34" charset="-120"/>
              </a:rPr>
              <a:t> and runs at 5 to 6 km/s, between √2 V</a:t>
            </a:r>
            <a:r>
              <a:rPr lang="en-US" sz="1500" baseline="-40000" dirty="0">
                <a:solidFill>
                  <a:srgbClr val="1A1A1A"/>
                </a:solidFill>
                <a:latin typeface="Calibri" pitchFamily="34" charset="0"/>
                <a:ea typeface="Calibri" pitchFamily="34" charset="-122"/>
                <a:cs typeface="Calibri" pitchFamily="34" charset="-120"/>
              </a:rPr>
              <a:t>s</a:t>
            </a:r>
            <a:r>
              <a:rPr lang="en-US" sz="1500" dirty="0">
                <a:solidFill>
                  <a:srgbClr val="1A1A1A"/>
                </a:solidFill>
                <a:latin typeface="Calibri" pitchFamily="34" charset="0"/>
                <a:ea typeface="Calibri" pitchFamily="34" charset="-122"/>
                <a:cs typeface="Calibri" pitchFamily="34" charset="-120"/>
              </a:rPr>
              <a:t> and the P-wave speed</a:t>
            </a:r>
            <a:endParaRPr lang="en-US" sz="1500" dirty="0"/>
          </a:p>
          <a:p>
            <a:pPr marL="317500" indent="-317500">
              <a:spcAft>
                <a:spcPts val="8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The S waves cannot get ahead of the rupture. Their wavefronts merge into a Mach front, the seismic counterpart of a sonic boom:   sin θ = V</a:t>
            </a:r>
            <a:r>
              <a:rPr lang="en-US" sz="1500" baseline="-40000" dirty="0">
                <a:solidFill>
                  <a:srgbClr val="1A1A1A"/>
                </a:solidFill>
                <a:latin typeface="Calibri" pitchFamily="34" charset="0"/>
                <a:ea typeface="Calibri" pitchFamily="34" charset="-122"/>
                <a:cs typeface="Calibri" pitchFamily="34" charset="-120"/>
              </a:rPr>
              <a:t>s</a:t>
            </a:r>
            <a:r>
              <a:rPr lang="en-US" sz="1500" dirty="0">
                <a:solidFill>
                  <a:srgbClr val="1A1A1A"/>
                </a:solidFill>
                <a:latin typeface="Calibri" pitchFamily="34" charset="0"/>
                <a:ea typeface="Calibri" pitchFamily="34" charset="-122"/>
                <a:cs typeface="Calibri" pitchFamily="34" charset="-120"/>
              </a:rPr>
              <a:t> / V</a:t>
            </a:r>
            <a:r>
              <a:rPr lang="en-US" sz="1500" baseline="-40000" dirty="0">
                <a:solidFill>
                  <a:srgbClr val="1A1A1A"/>
                </a:solidFill>
                <a:latin typeface="Calibri" pitchFamily="34" charset="0"/>
                <a:ea typeface="Calibri" pitchFamily="34" charset="-122"/>
                <a:cs typeface="Calibri" pitchFamily="34" charset="-120"/>
              </a:rPr>
              <a:t>r</a:t>
            </a:r>
            <a:endParaRPr lang="en-US" sz="1500" dirty="0"/>
          </a:p>
          <a:p>
            <a:pPr marL="317500" indent="-317500">
              <a:spcAft>
                <a:spcPts val="8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Shaking on the Mach front decays slowly with distance, so strong motion reaches farther from the fault</a:t>
            </a:r>
            <a:endParaRPr lang="en-US" sz="1500" dirty="0"/>
          </a:p>
          <a:p>
            <a:pPr marL="317500" indent="-317500">
              <a:spcAft>
                <a:spcPts val="8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The fault-parallel motion becomes as large as, or larger than, the fault-normal motion. An ordinary directivity pulse is mainly fault-normal</a:t>
            </a:r>
            <a:endParaRPr lang="en-US" sz="1500" dirty="0"/>
          </a:p>
          <a:p>
            <a:pPr marL="317500" indent="-317500">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Favored by long, straight, mature strike-slip faults. The rupture usually starts subshear and makes the transition after running some distance</a:t>
            </a:r>
            <a:endParaRPr lang="en-US" sz="1500" dirty="0"/>
          </a:p>
        </p:txBody>
      </p:sp>
      <p:sp>
        <p:nvSpPr>
          <p:cNvPr id="25" name="Shape 23"/>
          <p:cNvSpPr/>
          <p:nvPr/>
        </p:nvSpPr>
        <p:spPr>
          <a:xfrm>
            <a:off x="822960" y="5349240"/>
            <a:ext cx="10561320" cy="868680"/>
          </a:xfrm>
          <a:prstGeom prst="rect">
            <a:avLst/>
          </a:prstGeom>
          <a:solidFill>
            <a:srgbClr val="EAF1F7"/>
          </a:solidFill>
          <a:ln w="9525">
            <a:solidFill>
              <a:srgbClr val="B7C3CE"/>
            </a:solidFill>
            <a:prstDash val="solid"/>
          </a:ln>
        </p:spPr>
        <p:txBody>
          <a:bodyPr/>
          <a:lstStyle/>
          <a:p>
            <a:endParaRPr lang="en-US"/>
          </a:p>
        </p:txBody>
      </p:sp>
      <p:sp>
        <p:nvSpPr>
          <p:cNvPr id="26" name="Text 24"/>
          <p:cNvSpPr txBox="1"/>
          <p:nvPr/>
        </p:nvSpPr>
        <p:spPr>
          <a:xfrm>
            <a:off x="960120" y="5349240"/>
            <a:ext cx="10287000" cy="868680"/>
          </a:xfrm>
          <a:prstGeom prst="rect">
            <a:avLst/>
          </a:prstGeom>
          <a:noFill/>
          <a:ln/>
        </p:spPr>
        <p:txBody>
          <a:bodyPr wrap="square" lIns="0" tIns="0" rIns="0" bIns="0" rtlCol="0" anchor="ctr"/>
          <a:lstStyle/>
          <a:p>
            <a:pPr marL="0" indent="0">
              <a:buNone/>
            </a:pPr>
            <a:r>
              <a:rPr lang="en-US" sz="1400" b="1" dirty="0">
                <a:solidFill>
                  <a:srgbClr val="0A4C84"/>
                </a:solidFill>
                <a:latin typeface="Calibri" pitchFamily="34" charset="0"/>
                <a:ea typeface="Calibri" pitchFamily="34" charset="-122"/>
                <a:cs typeface="Calibri" pitchFamily="34" charset="-120"/>
              </a:rPr>
              <a:t>Documented cases:  </a:t>
            </a:r>
            <a:r>
              <a:rPr lang="en-US" sz="1400" dirty="0">
                <a:solidFill>
                  <a:srgbClr val="1A1A1A"/>
                </a:solidFill>
                <a:latin typeface="Calibri" pitchFamily="34" charset="0"/>
                <a:ea typeface="Calibri" pitchFamily="34" charset="-122"/>
                <a:cs typeface="Calibri" pitchFamily="34" charset="-120"/>
              </a:rPr>
              <a:t>Izmit 1999 (M 7.6), Kunlun 2001 (M 7.8), Denali 2002 (M 7.9), Palu 2018 (M 7.5), Myanmar 2025 (M 7.7).  The Myanmar rupture ran roughly 500 km along the Sagaing Fault, most of it at more than 5 km/s</a:t>
            </a:r>
            <a:endParaRPr lang="en-US" sz="1400" dirty="0"/>
          </a:p>
        </p:txBody>
      </p:sp>
      <p:sp>
        <p:nvSpPr>
          <p:cNvPr id="27" name="Text 25"/>
          <p:cNvSpPr txBox="1"/>
          <p:nvPr/>
        </p:nvSpPr>
        <p:spPr>
          <a:xfrm>
            <a:off x="10835640" y="6382512"/>
            <a:ext cx="548640" cy="32004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62</a:t>
            </a:r>
            <a:endParaRPr lang="en-US" sz="1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458200" y="210312"/>
            <a:ext cx="2926080" cy="548640"/>
          </a:xfrm>
          <a:prstGeom prst="rect">
            <a:avLst/>
          </a:prstGeom>
          <a:noFill/>
          <a:ln/>
          <a:effectLst>
            <a:outerShdw blurRad="25400" dist="25400" dir="2700000" algn="bl" rotWithShape="0">
              <a:srgbClr val="808080">
                <a:alpha val="50000"/>
              </a:srgbClr>
            </a:outerShdw>
          </a:effectLst>
        </p:spPr>
        <p:txBody>
          <a:bodyPr wrap="square" lIns="0" tIns="0" rIns="0" bIns="0" rtlCol="0" anchor="ctr"/>
          <a:lstStyle/>
          <a:p>
            <a:pPr marL="0" indent="0" algn="r">
              <a:buNone/>
            </a:pPr>
            <a:r>
              <a:rPr lang="en-US" sz="2600" b="1" dirty="0">
                <a:solidFill>
                  <a:srgbClr val="003399"/>
                </a:solidFill>
                <a:latin typeface="Arial" pitchFamily="34" charset="0"/>
                <a:ea typeface="Arial" pitchFamily="34" charset="-122"/>
                <a:cs typeface="Arial" pitchFamily="34" charset="-120"/>
              </a:rPr>
              <a:t>Vibrationdata</a:t>
            </a:r>
            <a:endParaRPr lang="en-US" sz="2600" dirty="0"/>
          </a:p>
        </p:txBody>
      </p:sp>
      <p:sp>
        <p:nvSpPr>
          <p:cNvPr id="3" name="Text 1"/>
          <p:cNvSpPr txBox="1"/>
          <p:nvPr/>
        </p:nvSpPr>
        <p:spPr>
          <a:xfrm>
            <a:off x="932688" y="393192"/>
            <a:ext cx="6858000" cy="548640"/>
          </a:xfrm>
          <a:prstGeom prst="rect">
            <a:avLst/>
          </a:prstGeom>
          <a:noFill/>
          <a:ln/>
        </p:spPr>
        <p:txBody>
          <a:bodyPr wrap="square" lIns="0" tIns="0" rIns="0" bIns="0" rtlCol="0" anchor="ctr"/>
          <a:lstStyle/>
          <a:p>
            <a:pPr marL="0" indent="0">
              <a:buNone/>
            </a:pPr>
            <a:r>
              <a:rPr lang="en-US" sz="2400" b="1" dirty="0">
                <a:solidFill>
                  <a:srgbClr val="0A6AA1"/>
                </a:solidFill>
                <a:latin typeface="Arial" pitchFamily="34" charset="0"/>
                <a:ea typeface="Arial" pitchFamily="34" charset="-122"/>
                <a:cs typeface="Arial" pitchFamily="34" charset="-120"/>
              </a:rPr>
              <a:t>Redundancy Factor ρ</a:t>
            </a:r>
            <a:endParaRPr lang="en-US" sz="2400" dirty="0"/>
          </a:p>
        </p:txBody>
      </p:sp>
      <p:sp>
        <p:nvSpPr>
          <p:cNvPr id="4" name="Shape 2"/>
          <p:cNvSpPr/>
          <p:nvPr/>
        </p:nvSpPr>
        <p:spPr>
          <a:xfrm>
            <a:off x="5138928" y="886968"/>
            <a:ext cx="0" cy="5285232"/>
          </a:xfrm>
          <a:prstGeom prst="line">
            <a:avLst/>
          </a:prstGeom>
          <a:noFill/>
          <a:ln w="9525">
            <a:solidFill>
              <a:srgbClr val="5B7A99"/>
            </a:solidFill>
            <a:prstDash val="solid"/>
          </a:ln>
        </p:spPr>
        <p:txBody>
          <a:bodyPr/>
          <a:lstStyle/>
          <a:p>
            <a:endParaRPr lang="en-US"/>
          </a:p>
        </p:txBody>
      </p:sp>
      <p:sp>
        <p:nvSpPr>
          <p:cNvPr id="5" name="Text 3"/>
          <p:cNvSpPr txBox="1"/>
          <p:nvPr/>
        </p:nvSpPr>
        <p:spPr>
          <a:xfrm>
            <a:off x="658368" y="1463040"/>
            <a:ext cx="4206240" cy="1143000"/>
          </a:xfrm>
          <a:prstGeom prst="rect">
            <a:avLst/>
          </a:prstGeom>
          <a:noFill/>
          <a:ln/>
        </p:spPr>
        <p:txBody>
          <a:bodyPr wrap="square" lIns="0" tIns="0" rIns="0" bIns="0" rtlCol="0" anchor="t"/>
          <a:lstStyle/>
          <a:p>
            <a:pPr marL="317500"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The Redundancy Factor (ρ) increases seismic design forces when a structure lacks sufficient load-path redundancy</a:t>
            </a:r>
            <a:endParaRPr lang="en-US" sz="1500" dirty="0"/>
          </a:p>
          <a:p>
            <a:pPr marL="317500"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Base shear review</a:t>
            </a:r>
            <a:endParaRPr lang="en-US" sz="1500" dirty="0"/>
          </a:p>
        </p:txBody>
      </p:sp>
      <p:sp>
        <p:nvSpPr>
          <p:cNvPr id="6" name="Text 4"/>
          <p:cNvSpPr txBox="1"/>
          <p:nvPr/>
        </p:nvSpPr>
        <p:spPr>
          <a:xfrm>
            <a:off x="1527048" y="2606040"/>
            <a:ext cx="2377440" cy="411480"/>
          </a:xfrm>
          <a:prstGeom prst="rect">
            <a:avLst/>
          </a:prstGeom>
          <a:noFill/>
          <a:ln/>
        </p:spPr>
        <p:txBody>
          <a:bodyPr wrap="square" lIns="0" tIns="0" rIns="0" bIns="0" rtlCol="0" anchor="ctr"/>
          <a:lstStyle/>
          <a:p>
            <a:pPr marL="0" indent="0">
              <a:buNone/>
            </a:pPr>
            <a:r>
              <a:rPr lang="en-US" sz="1800" dirty="0">
                <a:solidFill>
                  <a:srgbClr val="1A1A1A"/>
                </a:solidFill>
                <a:latin typeface="Cambria Math" pitchFamily="34" charset="0"/>
                <a:ea typeface="Cambria Math" pitchFamily="34" charset="-122"/>
                <a:cs typeface="Cambria Math" pitchFamily="34" charset="-120"/>
              </a:rPr>
              <a:t>V = ρ C</a:t>
            </a:r>
            <a:r>
              <a:rPr lang="en-US" sz="1800" baseline="-40000" dirty="0">
                <a:solidFill>
                  <a:srgbClr val="1A1A1A"/>
                </a:solidFill>
                <a:latin typeface="Cambria Math" pitchFamily="34" charset="0"/>
                <a:ea typeface="Cambria Math" pitchFamily="34" charset="-122"/>
                <a:cs typeface="Cambria Math" pitchFamily="34" charset="-120"/>
              </a:rPr>
              <a:t>S</a:t>
            </a:r>
            <a:r>
              <a:rPr lang="en-US" sz="1800" dirty="0">
                <a:solidFill>
                  <a:srgbClr val="1A1A1A"/>
                </a:solidFill>
                <a:latin typeface="Cambria Math" pitchFamily="34" charset="0"/>
                <a:ea typeface="Cambria Math" pitchFamily="34" charset="-122"/>
                <a:cs typeface="Cambria Math" pitchFamily="34" charset="-120"/>
              </a:rPr>
              <a:t> W</a:t>
            </a:r>
            <a:endParaRPr lang="en-US" sz="1800" dirty="0"/>
          </a:p>
        </p:txBody>
      </p:sp>
      <p:graphicFrame>
        <p:nvGraphicFramePr>
          <p:cNvPr id="7" name="Table 0"/>
          <p:cNvGraphicFramePr>
            <a:graphicFrameLocks noGrp="1"/>
          </p:cNvGraphicFramePr>
          <p:nvPr/>
        </p:nvGraphicFramePr>
        <p:xfrm>
          <a:off x="978408" y="3108960"/>
          <a:ext cx="4023360" cy="1901952"/>
        </p:xfrm>
        <a:graphic>
          <a:graphicData uri="http://schemas.openxmlformats.org/drawingml/2006/table">
            <a:tbl>
              <a:tblPr/>
              <a:tblGrid>
                <a:gridCol w="502920">
                  <a:extLst>
                    <a:ext uri="{9D8B030D-6E8A-4147-A177-3AD203B41FA5}">
                      <a16:colId xmlns:a16="http://schemas.microsoft.com/office/drawing/2014/main" val="20000"/>
                    </a:ext>
                  </a:extLst>
                </a:gridCol>
                <a:gridCol w="3520440">
                  <a:extLst>
                    <a:ext uri="{9D8B030D-6E8A-4147-A177-3AD203B41FA5}">
                      <a16:colId xmlns:a16="http://schemas.microsoft.com/office/drawing/2014/main" val="20001"/>
                    </a:ext>
                  </a:extLst>
                </a:gridCol>
              </a:tblGrid>
              <a:tr h="475488">
                <a:tc>
                  <a:txBody>
                    <a:bodyPr/>
                    <a:lstStyle/>
                    <a:p>
                      <a:pPr marL="0" indent="0">
                        <a:buNone/>
                      </a:pPr>
                      <a:r>
                        <a:rPr lang="en-US" sz="1400" b="1" dirty="0">
                          <a:solidFill>
                            <a:srgbClr val="0A6AA1"/>
                          </a:solidFill>
                          <a:latin typeface="Cambria Math" pitchFamily="34" charset="0"/>
                          <a:ea typeface="Cambria Math" pitchFamily="34" charset="-122"/>
                          <a:cs typeface="Cambria Math" pitchFamily="34" charset="-120"/>
                        </a:rPr>
                        <a:t>V</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Seismic base shear, the total design lateral force at the base of the structure</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0"/>
                  </a:ext>
                </a:extLst>
              </a:tr>
              <a:tr h="274320">
                <a:tc>
                  <a:txBody>
                    <a:bodyPr/>
                    <a:lstStyle/>
                    <a:p>
                      <a:pPr marL="0" indent="0">
                        <a:buNone/>
                      </a:pPr>
                      <a:r>
                        <a:rPr lang="en-US" sz="1400" b="1" dirty="0">
                          <a:solidFill>
                            <a:srgbClr val="0A6AA1"/>
                          </a:solidFill>
                          <a:latin typeface="Cambria Math" pitchFamily="34" charset="0"/>
                          <a:ea typeface="Cambria Math" pitchFamily="34" charset="-122"/>
                          <a:cs typeface="Cambria Math" pitchFamily="34" charset="-120"/>
                        </a:rPr>
                        <a:t>ρ</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Redundancy factor, either 1.0 or 1.3</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676656">
                <a:tc>
                  <a:txBody>
                    <a:bodyPr/>
                    <a:lstStyle/>
                    <a:p>
                      <a:pPr marL="0" indent="0">
                        <a:buNone/>
                      </a:pPr>
                      <a:r>
                        <a:rPr lang="en-US" sz="1400" b="1" dirty="0">
                          <a:solidFill>
                            <a:srgbClr val="0A6AA1"/>
                          </a:solidFill>
                          <a:latin typeface="Cambria Math" pitchFamily="34" charset="0"/>
                          <a:ea typeface="Cambria Math" pitchFamily="34" charset="-122"/>
                          <a:cs typeface="Cambria Math" pitchFamily="34" charset="-120"/>
                        </a:rPr>
                        <a:t>C</a:t>
                      </a:r>
                      <a:r>
                        <a:rPr lang="en-US" sz="1400" b="1" baseline="-40000" dirty="0">
                          <a:solidFill>
                            <a:srgbClr val="0A6AA1"/>
                          </a:solidFill>
                          <a:latin typeface="Cambria Math" pitchFamily="34" charset="0"/>
                          <a:ea typeface="Cambria Math" pitchFamily="34" charset="-122"/>
                          <a:cs typeface="Cambria Math" pitchFamily="34" charset="-120"/>
                        </a:rPr>
                        <a:t>S</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Seismic response coefficient, set by the design spectrum, the response modification factor R and the importance factor I</a:t>
                      </a:r>
                      <a:r>
                        <a:rPr lang="en-US" sz="1400" baseline="-40000" dirty="0">
                          <a:solidFill>
                            <a:srgbClr val="1A1A1A"/>
                          </a:solidFill>
                          <a:latin typeface="Calibri" pitchFamily="34" charset="0"/>
                          <a:ea typeface="Calibri" pitchFamily="34" charset="-122"/>
                          <a:cs typeface="Calibri" pitchFamily="34" charset="-120"/>
                        </a:rPr>
                        <a:t>e</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475488">
                <a:tc>
                  <a:txBody>
                    <a:bodyPr/>
                    <a:lstStyle/>
                    <a:p>
                      <a:pPr marL="0" indent="0">
                        <a:buNone/>
                      </a:pPr>
                      <a:r>
                        <a:rPr lang="en-US" sz="1400" b="1" dirty="0">
                          <a:solidFill>
                            <a:srgbClr val="0A6AA1"/>
                          </a:solidFill>
                          <a:latin typeface="Cambria Math" pitchFamily="34" charset="0"/>
                          <a:ea typeface="Cambria Math" pitchFamily="34" charset="-122"/>
                          <a:cs typeface="Cambria Math" pitchFamily="34" charset="-120"/>
                        </a:rPr>
                        <a:t>W</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tc>
                  <a:txBody>
                    <a:bodyPr/>
                    <a:lstStyle/>
                    <a:p>
                      <a:pPr marL="0" indent="0">
                        <a:buNone/>
                      </a:pPr>
                      <a:r>
                        <a:rPr lang="en-US" sz="1400" dirty="0">
                          <a:solidFill>
                            <a:srgbClr val="1A1A1A"/>
                          </a:solidFill>
                          <a:latin typeface="Calibri" pitchFamily="34" charset="0"/>
                          <a:ea typeface="Calibri" pitchFamily="34" charset="-122"/>
                          <a:cs typeface="Calibri" pitchFamily="34" charset="-120"/>
                        </a:rPr>
                        <a:t>Effective seismic weight: dead load plus the applicable portions of other loads</a:t>
                      </a:r>
                      <a:endParaRPr lang="en-US" sz="1400" dirty="0">
                        <a:latin typeface="Calibri" charset="0"/>
                        <a:ea typeface="Calibri" charset="0"/>
                        <a:cs typeface="Calibri" charset="0"/>
                      </a:endParaRPr>
                    </a:p>
                  </a:txBody>
                  <a:tcPr marL="45720" marR="45720" marT="18288" marB="18288">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bl>
          </a:graphicData>
        </a:graphic>
      </p:graphicFrame>
      <p:sp>
        <p:nvSpPr>
          <p:cNvPr id="8" name="Text 5"/>
          <p:cNvSpPr txBox="1"/>
          <p:nvPr/>
        </p:nvSpPr>
        <p:spPr>
          <a:xfrm>
            <a:off x="658368" y="5257800"/>
            <a:ext cx="4206240" cy="548640"/>
          </a:xfrm>
          <a:prstGeom prst="rect">
            <a:avLst/>
          </a:prstGeom>
          <a:noFill/>
          <a:ln/>
        </p:spPr>
        <p:txBody>
          <a:bodyPr wrap="square" lIns="0" tIns="0" rIns="0" bIns="0" rtlCol="0" anchor="t"/>
          <a:lstStyle/>
          <a:p>
            <a:pPr marL="317500"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Applies primarily to Seismic Design Categories (SDC) D, E and F</a:t>
            </a:r>
            <a:endParaRPr lang="en-US" sz="1500" dirty="0"/>
          </a:p>
        </p:txBody>
      </p:sp>
      <p:sp>
        <p:nvSpPr>
          <p:cNvPr id="9" name="Text 6"/>
          <p:cNvSpPr txBox="1"/>
          <p:nvPr/>
        </p:nvSpPr>
        <p:spPr>
          <a:xfrm>
            <a:off x="5623560" y="1463040"/>
            <a:ext cx="5394960" cy="2194560"/>
          </a:xfrm>
          <a:prstGeom prst="rect">
            <a:avLst/>
          </a:prstGeom>
          <a:noFill/>
          <a:ln/>
        </p:spPr>
        <p:txBody>
          <a:bodyPr wrap="square" lIns="0" tIns="0" rIns="0" bIns="0" rtlCol="0" anchor="t"/>
          <a:lstStyle/>
          <a:p>
            <a:pPr marL="317500"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A building is redundant if:</a:t>
            </a:r>
            <a:endParaRPr lang="en-US" sz="1500" dirty="0"/>
          </a:p>
          <a:p>
            <a:pPr marL="635000" lvl="1"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Multiple lateral-force-resisting elements share load</a:t>
            </a:r>
            <a:endParaRPr lang="en-US" sz="1500" dirty="0"/>
          </a:p>
          <a:p>
            <a:pPr marL="635000" lvl="1"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Loss of one element does </a:t>
            </a:r>
            <a:r>
              <a:rPr lang="en-US" sz="1500" b="1" dirty="0">
                <a:solidFill>
                  <a:srgbClr val="1A1A1A"/>
                </a:solidFill>
                <a:latin typeface="Calibri" pitchFamily="34" charset="0"/>
                <a:ea typeface="Calibri" pitchFamily="34" charset="-122"/>
                <a:cs typeface="Calibri" pitchFamily="34" charset="-120"/>
              </a:rPr>
              <a:t>not</a:t>
            </a:r>
            <a:r>
              <a:rPr lang="en-US" sz="1500" dirty="0">
                <a:solidFill>
                  <a:srgbClr val="1A1A1A"/>
                </a:solidFill>
                <a:latin typeface="Calibri" pitchFamily="34" charset="0"/>
                <a:ea typeface="Calibri" pitchFamily="34" charset="-122"/>
                <a:cs typeface="Calibri" pitchFamily="34" charset="-120"/>
              </a:rPr>
              <a:t> cause disproportionate failure</a:t>
            </a:r>
            <a:endParaRPr lang="en-US" sz="1500" dirty="0"/>
          </a:p>
          <a:p>
            <a:pPr marL="635000" lvl="1" indent="-317500">
              <a:spcAft>
                <a:spcPts val="10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More than two lines of resistance per direction (typical threshold)</a:t>
            </a:r>
            <a:endParaRPr lang="en-US" sz="1500" dirty="0"/>
          </a:p>
        </p:txBody>
      </p:sp>
      <p:graphicFrame>
        <p:nvGraphicFramePr>
          <p:cNvPr id="10" name="Table 1"/>
          <p:cNvGraphicFramePr>
            <a:graphicFrameLocks noGrp="1"/>
          </p:cNvGraphicFramePr>
          <p:nvPr/>
        </p:nvGraphicFramePr>
        <p:xfrm>
          <a:off x="6080760" y="3611880"/>
          <a:ext cx="3291840" cy="1280160"/>
        </p:xfrm>
        <a:graphic>
          <a:graphicData uri="http://schemas.openxmlformats.org/drawingml/2006/table">
            <a:tbl>
              <a:tblPr/>
              <a:tblGrid>
                <a:gridCol w="201168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365760">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Condition</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ρ Value</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extLst>
                  <a:ext uri="{0D108BD9-81ED-4DB2-BD59-A6C34878D82A}">
                    <a16:rowId xmlns:a16="http://schemas.microsoft.com/office/drawing/2014/main" val="10000"/>
                  </a:ext>
                </a:extLst>
              </a:tr>
              <a:tr h="457200">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Adequate redundancy</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extLst>
                  <a:ext uri="{0D108BD9-81ED-4DB2-BD59-A6C34878D82A}">
                    <a16:rowId xmlns:a16="http://schemas.microsoft.com/office/drawing/2014/main" val="10001"/>
                  </a:ext>
                </a:extLst>
              </a:tr>
              <a:tr h="457200">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Limited redundancy</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tc>
                  <a:txBody>
                    <a:bodyPr/>
                    <a:lstStyle/>
                    <a:p>
                      <a:pPr marL="0" indent="0" algn="ctr">
                        <a:buNone/>
                      </a:pPr>
                      <a:r>
                        <a:rPr lang="en-US" sz="1500" dirty="0">
                          <a:solidFill>
                            <a:srgbClr val="1A1A1A"/>
                          </a:solidFill>
                          <a:latin typeface="Calibri" pitchFamily="34" charset="0"/>
                          <a:ea typeface="Calibri" pitchFamily="34" charset="-122"/>
                          <a:cs typeface="Calibri" pitchFamily="34" charset="-120"/>
                        </a:rPr>
                        <a:t>1.3</a:t>
                      </a:r>
                      <a:endParaRPr lang="en-US" sz="1500" dirty="0">
                        <a:latin typeface="Calibri" charset="0"/>
                        <a:ea typeface="Calibri" charset="0"/>
                        <a:cs typeface="Calibri"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AED"/>
                    </a:solidFill>
                  </a:tcPr>
                </a:tc>
                <a:extLst>
                  <a:ext uri="{0D108BD9-81ED-4DB2-BD59-A6C34878D82A}">
                    <a16:rowId xmlns:a16="http://schemas.microsoft.com/office/drawing/2014/main" val="10002"/>
                  </a:ext>
                </a:extLst>
              </a:tr>
            </a:tbl>
          </a:graphicData>
        </a:graphic>
      </p:graphicFrame>
      <p:sp>
        <p:nvSpPr>
          <p:cNvPr id="11" name="Text 7"/>
          <p:cNvSpPr txBox="1"/>
          <p:nvPr/>
        </p:nvSpPr>
        <p:spPr>
          <a:xfrm>
            <a:off x="10835640" y="6355080"/>
            <a:ext cx="548640" cy="32004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61</a:t>
            </a:r>
            <a:endParaRPr lang="en-US"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58EC9-4A94-A111-6277-847A77CF241C}"/>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475A4675-20A5-0A52-F3E0-F7C3BEACFB8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64</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1F71DFC6-F859-6BD4-0AF6-B75E1FBF69E6}"/>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9EF6B385-D847-1139-C78D-765227BF685A}"/>
              </a:ext>
            </a:extLst>
          </p:cNvPr>
          <p:cNvSpPr/>
          <p:nvPr/>
        </p:nvSpPr>
        <p:spPr>
          <a:xfrm>
            <a:off x="836674" y="452679"/>
            <a:ext cx="3294492" cy="430887"/>
          </a:xfrm>
          <a:prstGeom prst="rect">
            <a:avLst/>
          </a:prstGeom>
        </p:spPr>
        <p:txBody>
          <a:bodyPr wrap="none">
            <a:spAutoFit/>
          </a:bodyPr>
          <a:lstStyle/>
          <a:p>
            <a:pPr defTabSz="914263"/>
            <a:r>
              <a:rPr lang="en-US" sz="2200" b="1" dirty="0">
                <a:solidFill>
                  <a:srgbClr val="006699"/>
                </a:solidFill>
                <a:latin typeface="Arial"/>
              </a:rPr>
              <a:t>Structural Redundancy</a:t>
            </a:r>
          </a:p>
        </p:txBody>
      </p:sp>
      <p:pic>
        <p:nvPicPr>
          <p:cNvPr id="2050" name="Picture 2" descr="May be an image of skyscraper">
            <a:extLst>
              <a:ext uri="{FF2B5EF4-FFF2-40B4-BE49-F238E27FC236}">
                <a16:creationId xmlns:a16="http://schemas.microsoft.com/office/drawing/2014/main" id="{EC9F729A-BB9B-513B-599E-40C615B7E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900" y="1604724"/>
            <a:ext cx="6337300" cy="422486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8C476F4-206D-052C-9212-B42BD2B24463}"/>
              </a:ext>
            </a:extLst>
          </p:cNvPr>
          <p:cNvSpPr txBox="1"/>
          <p:nvPr/>
        </p:nvSpPr>
        <p:spPr>
          <a:xfrm>
            <a:off x="836674" y="6356350"/>
            <a:ext cx="8332726" cy="300082"/>
          </a:xfrm>
          <a:prstGeom prst="rect">
            <a:avLst/>
          </a:prstGeom>
          <a:noFill/>
        </p:spPr>
        <p:txBody>
          <a:bodyPr wrap="square" rtlCol="0">
            <a:spAutoFit/>
          </a:bodyPr>
          <a:lstStyle/>
          <a:p>
            <a:r>
              <a:rPr lang="en-US" sz="1350" dirty="0">
                <a:latin typeface="Calibri" panose="020F0502020204030204" pitchFamily="34" charset="0"/>
                <a:ea typeface="Calibri" panose="020F0502020204030204" pitchFamily="34" charset="0"/>
                <a:cs typeface="Calibri" panose="020F0502020204030204" pitchFamily="34" charset="0"/>
              </a:rPr>
              <a:t>https://www.facebook.com/groups/705929013755256/posts/1632814721066676/</a:t>
            </a:r>
          </a:p>
        </p:txBody>
      </p:sp>
      <p:sp>
        <p:nvSpPr>
          <p:cNvPr id="3" name="TextBox 2">
            <a:extLst>
              <a:ext uri="{FF2B5EF4-FFF2-40B4-BE49-F238E27FC236}">
                <a16:creationId xmlns:a16="http://schemas.microsoft.com/office/drawing/2014/main" id="{AF80ACC0-B5D7-EDEE-1C6B-28E13C13C2AA}"/>
              </a:ext>
            </a:extLst>
          </p:cNvPr>
          <p:cNvSpPr txBox="1"/>
          <p:nvPr/>
        </p:nvSpPr>
        <p:spPr>
          <a:xfrm>
            <a:off x="7327900" y="1604724"/>
            <a:ext cx="4267200" cy="3670236"/>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High redundancy reinforced concrete moment frame building under construction.</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Multiple moment frames in both directions provide distributed lateral load paths.</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Loss or yielding of a single column or beam can be redistributed to adjacent bays.</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Continuous beam-column framing supports ductile plastic hinge formation across many members.</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Floor slabs act as diaphragms to transfer seismic forces to multiple frame lines.</a:t>
            </a:r>
          </a:p>
        </p:txBody>
      </p:sp>
    </p:spTree>
    <p:extLst>
      <p:ext uri="{BB962C8B-B14F-4D97-AF65-F5344CB8AC3E}">
        <p14:creationId xmlns:p14="http://schemas.microsoft.com/office/powerpoint/2010/main" val="8604916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8458200" y="210312"/>
            <a:ext cx="2926080" cy="548640"/>
          </a:xfrm>
          <a:prstGeom prst="rect">
            <a:avLst/>
          </a:prstGeom>
          <a:noFill/>
          <a:ln/>
          <a:effectLst>
            <a:outerShdw blurRad="25400" dist="25400" dir="2700000" algn="bl" rotWithShape="0">
              <a:srgbClr val="808080">
                <a:alpha val="50000"/>
              </a:srgbClr>
            </a:outerShdw>
          </a:effectLst>
        </p:spPr>
        <p:txBody>
          <a:bodyPr wrap="square" lIns="0" tIns="0" rIns="0" bIns="0" rtlCol="0" anchor="ctr"/>
          <a:lstStyle/>
          <a:p>
            <a:pPr marL="0" indent="0" algn="r">
              <a:buNone/>
            </a:pPr>
            <a:r>
              <a:rPr lang="en-US" sz="2600" b="1" dirty="0">
                <a:solidFill>
                  <a:srgbClr val="003399"/>
                </a:solidFill>
                <a:latin typeface="Arial" pitchFamily="34" charset="0"/>
                <a:ea typeface="Arial" pitchFamily="34" charset="-122"/>
                <a:cs typeface="Arial" pitchFamily="34" charset="-120"/>
              </a:rPr>
              <a:t>Vibrationdata</a:t>
            </a:r>
            <a:endParaRPr lang="en-US" sz="2600" dirty="0"/>
          </a:p>
        </p:txBody>
      </p:sp>
      <p:sp>
        <p:nvSpPr>
          <p:cNvPr id="3" name="Text 1"/>
          <p:cNvSpPr txBox="1"/>
          <p:nvPr/>
        </p:nvSpPr>
        <p:spPr>
          <a:xfrm>
            <a:off x="932688" y="393192"/>
            <a:ext cx="6858000" cy="548640"/>
          </a:xfrm>
          <a:prstGeom prst="rect">
            <a:avLst/>
          </a:prstGeom>
          <a:noFill/>
          <a:ln/>
        </p:spPr>
        <p:txBody>
          <a:bodyPr wrap="square" lIns="0" tIns="0" rIns="0" bIns="0" rtlCol="0" anchor="ctr"/>
          <a:lstStyle/>
          <a:p>
            <a:pPr marL="0" indent="0">
              <a:buNone/>
            </a:pPr>
            <a:r>
              <a:rPr lang="en-US" sz="2400" b="1" dirty="0">
                <a:solidFill>
                  <a:srgbClr val="0A6AA1"/>
                </a:solidFill>
                <a:latin typeface="Arial" pitchFamily="34" charset="0"/>
                <a:ea typeface="Arial" pitchFamily="34" charset="-122"/>
                <a:cs typeface="Arial" pitchFamily="34" charset="-120"/>
              </a:rPr>
              <a:t>Seismic Separation Gap</a:t>
            </a:r>
            <a:endParaRPr lang="en-US" sz="2400" dirty="0"/>
          </a:p>
        </p:txBody>
      </p:sp>
      <p:sp>
        <p:nvSpPr>
          <p:cNvPr id="4" name="Text 2"/>
          <p:cNvSpPr txBox="1"/>
          <p:nvPr/>
        </p:nvSpPr>
        <p:spPr>
          <a:xfrm>
            <a:off x="640080" y="1325880"/>
            <a:ext cx="5120640" cy="2926080"/>
          </a:xfrm>
          <a:prstGeom prst="rect">
            <a:avLst/>
          </a:prstGeom>
          <a:noFill/>
          <a:ln/>
        </p:spPr>
        <p:txBody>
          <a:bodyPr wrap="square" lIns="0" tIns="0" rIns="0" bIns="0" rtlCol="0" anchor="t"/>
          <a:lstStyle/>
          <a:p>
            <a:pPr marL="317500" indent="-317500">
              <a:spcAft>
                <a:spcPts val="12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To prevent pounding (structural collision) between adjacent buildings or different parts of the same building during an earthquake</a:t>
            </a:r>
            <a:endParaRPr lang="en-US" sz="1500" dirty="0"/>
          </a:p>
          <a:p>
            <a:pPr marL="317500" indent="-317500">
              <a:spcAft>
                <a:spcPts val="12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Pounding can cause localized crushing, shear failure in columns, or even progressive collapse</a:t>
            </a:r>
            <a:endParaRPr lang="en-US" sz="1500" dirty="0"/>
          </a:p>
          <a:p>
            <a:pPr marL="317500" indent="-317500">
              <a:spcAft>
                <a:spcPts val="1200"/>
              </a:spcAft>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Minimum Separation Distance (δ</a:t>
            </a:r>
            <a:r>
              <a:rPr lang="en-US" sz="1500" baseline="-40000" dirty="0">
                <a:solidFill>
                  <a:srgbClr val="1A1A1A"/>
                </a:solidFill>
                <a:latin typeface="Calibri" pitchFamily="34" charset="0"/>
                <a:ea typeface="Calibri" pitchFamily="34" charset="-122"/>
                <a:cs typeface="Calibri" pitchFamily="34" charset="-120"/>
              </a:rPr>
              <a:t>M</a:t>
            </a:r>
            <a:r>
              <a:rPr lang="en-US" sz="1500" dirty="0">
                <a:solidFill>
                  <a:srgbClr val="1A1A1A"/>
                </a:solidFill>
                <a:latin typeface="Calibri" pitchFamily="34" charset="0"/>
                <a:ea typeface="Calibri" pitchFamily="34" charset="-122"/>
                <a:cs typeface="Calibri" pitchFamily="34" charset="-120"/>
              </a:rPr>
              <a:t>)</a:t>
            </a:r>
            <a:endParaRPr lang="en-US" sz="1500" dirty="0"/>
          </a:p>
          <a:p>
            <a:pPr marL="317500" indent="-317500">
              <a:buClr>
                <a:srgbClr val="0A6AA1"/>
              </a:buClr>
              <a:buSzPct val="100000"/>
              <a:buChar char="•"/>
            </a:pPr>
            <a:r>
              <a:rPr lang="en-US" sz="1500" dirty="0">
                <a:solidFill>
                  <a:srgbClr val="1A1A1A"/>
                </a:solidFill>
                <a:latin typeface="Calibri" pitchFamily="34" charset="0"/>
                <a:ea typeface="Calibri" pitchFamily="34" charset="-122"/>
                <a:cs typeface="Calibri" pitchFamily="34" charset="-120"/>
              </a:rPr>
              <a:t>Each building must be set back from the property line by a distance at least equal to its Maximum Displacement (δ</a:t>
            </a:r>
            <a:r>
              <a:rPr lang="en-US" sz="1500" baseline="-40000" dirty="0">
                <a:solidFill>
                  <a:srgbClr val="1A1A1A"/>
                </a:solidFill>
                <a:latin typeface="Calibri" pitchFamily="34" charset="0"/>
                <a:ea typeface="Calibri" pitchFamily="34" charset="-122"/>
                <a:cs typeface="Calibri" pitchFamily="34" charset="-120"/>
              </a:rPr>
              <a:t>M</a:t>
            </a:r>
            <a:r>
              <a:rPr lang="en-US" sz="1500" dirty="0">
                <a:solidFill>
                  <a:srgbClr val="1A1A1A"/>
                </a:solidFill>
                <a:latin typeface="Calibri" pitchFamily="34" charset="0"/>
                <a:ea typeface="Calibri" pitchFamily="34" charset="-122"/>
                <a:cs typeface="Calibri" pitchFamily="34" charset="-120"/>
              </a:rPr>
              <a:t>), calculated at each floor level</a:t>
            </a:r>
            <a:endParaRPr lang="en-US" sz="1500" dirty="0"/>
          </a:p>
        </p:txBody>
      </p:sp>
      <p:sp>
        <p:nvSpPr>
          <p:cNvPr id="5" name="Text 3"/>
          <p:cNvSpPr txBox="1"/>
          <p:nvPr/>
        </p:nvSpPr>
        <p:spPr>
          <a:xfrm>
            <a:off x="2697480" y="4389120"/>
            <a:ext cx="685800" cy="402336"/>
          </a:xfrm>
          <a:prstGeom prst="rect">
            <a:avLst/>
          </a:prstGeom>
          <a:noFill/>
          <a:ln/>
        </p:spPr>
        <p:txBody>
          <a:bodyPr wrap="square" lIns="0" tIns="0" rIns="0" bIns="0" rtlCol="0" anchor="ctr"/>
          <a:lstStyle/>
          <a:p>
            <a:pPr marL="0" indent="0" algn="r">
              <a:buNone/>
            </a:pPr>
            <a:r>
              <a:rPr lang="en-US" sz="1800" dirty="0">
                <a:solidFill>
                  <a:srgbClr val="1A1A1A"/>
                </a:solidFill>
                <a:latin typeface="Cambria Math" pitchFamily="34" charset="0"/>
                <a:ea typeface="Cambria Math" pitchFamily="34" charset="-122"/>
                <a:cs typeface="Cambria Math" pitchFamily="34" charset="-120"/>
              </a:rPr>
              <a:t>δ</a:t>
            </a:r>
            <a:r>
              <a:rPr lang="en-US" sz="1800" baseline="-40000" dirty="0">
                <a:solidFill>
                  <a:srgbClr val="1A1A1A"/>
                </a:solidFill>
                <a:latin typeface="Cambria Math" pitchFamily="34" charset="0"/>
                <a:ea typeface="Cambria Math" pitchFamily="34" charset="-122"/>
                <a:cs typeface="Cambria Math" pitchFamily="34" charset="-120"/>
              </a:rPr>
              <a:t>M</a:t>
            </a:r>
            <a:r>
              <a:rPr lang="en-US" sz="1800" dirty="0">
                <a:solidFill>
                  <a:srgbClr val="1A1A1A"/>
                </a:solidFill>
                <a:latin typeface="Cambria Math" pitchFamily="34" charset="0"/>
                <a:ea typeface="Cambria Math" pitchFamily="34" charset="-122"/>
                <a:cs typeface="Cambria Math" pitchFamily="34" charset="-120"/>
              </a:rPr>
              <a:t>  =</a:t>
            </a:r>
            <a:endParaRPr lang="en-US" sz="1800" dirty="0"/>
          </a:p>
        </p:txBody>
      </p:sp>
      <p:sp>
        <p:nvSpPr>
          <p:cNvPr id="6" name="Text 4"/>
          <p:cNvSpPr txBox="1"/>
          <p:nvPr/>
        </p:nvSpPr>
        <p:spPr>
          <a:xfrm>
            <a:off x="3474720" y="4160520"/>
            <a:ext cx="822960" cy="384048"/>
          </a:xfrm>
          <a:prstGeom prst="rect">
            <a:avLst/>
          </a:prstGeom>
          <a:noFill/>
          <a:ln/>
        </p:spPr>
        <p:txBody>
          <a:bodyPr wrap="square" lIns="0" tIns="0" rIns="0" bIns="0" rtlCol="0" anchor="ctr"/>
          <a:lstStyle/>
          <a:p>
            <a:pPr marL="0" indent="0" algn="ctr">
              <a:buNone/>
            </a:pPr>
            <a:r>
              <a:rPr lang="en-US" sz="1800" dirty="0">
                <a:solidFill>
                  <a:srgbClr val="1A1A1A"/>
                </a:solidFill>
                <a:latin typeface="Cambria Math" pitchFamily="34" charset="0"/>
                <a:ea typeface="Cambria Math" pitchFamily="34" charset="-122"/>
                <a:cs typeface="Cambria Math" pitchFamily="34" charset="-120"/>
              </a:rPr>
              <a:t>C</a:t>
            </a:r>
            <a:r>
              <a:rPr lang="en-US" sz="1800" baseline="-40000" dirty="0">
                <a:solidFill>
                  <a:srgbClr val="1A1A1A"/>
                </a:solidFill>
                <a:latin typeface="Cambria Math" pitchFamily="34" charset="0"/>
                <a:ea typeface="Cambria Math" pitchFamily="34" charset="-122"/>
                <a:cs typeface="Cambria Math" pitchFamily="34" charset="-120"/>
              </a:rPr>
              <a:t>d</a:t>
            </a:r>
            <a:r>
              <a:rPr lang="en-US" sz="1800" dirty="0">
                <a:solidFill>
                  <a:srgbClr val="1A1A1A"/>
                </a:solidFill>
                <a:latin typeface="Cambria Math" pitchFamily="34" charset="0"/>
                <a:ea typeface="Cambria Math" pitchFamily="34" charset="-122"/>
                <a:cs typeface="Cambria Math" pitchFamily="34" charset="-120"/>
              </a:rPr>
              <a:t> δ</a:t>
            </a:r>
            <a:r>
              <a:rPr lang="en-US" sz="1800" baseline="-40000" dirty="0">
                <a:solidFill>
                  <a:srgbClr val="1A1A1A"/>
                </a:solidFill>
                <a:latin typeface="Cambria Math" pitchFamily="34" charset="0"/>
                <a:ea typeface="Cambria Math" pitchFamily="34" charset="-122"/>
                <a:cs typeface="Cambria Math" pitchFamily="34" charset="-120"/>
              </a:rPr>
              <a:t>xe</a:t>
            </a:r>
            <a:endParaRPr lang="en-US" sz="1800" dirty="0"/>
          </a:p>
        </p:txBody>
      </p:sp>
      <p:sp>
        <p:nvSpPr>
          <p:cNvPr id="7" name="Shape 5"/>
          <p:cNvSpPr/>
          <p:nvPr/>
        </p:nvSpPr>
        <p:spPr>
          <a:xfrm>
            <a:off x="3474720" y="4590288"/>
            <a:ext cx="822960" cy="0"/>
          </a:xfrm>
          <a:prstGeom prst="line">
            <a:avLst/>
          </a:prstGeom>
          <a:noFill/>
          <a:ln w="12700">
            <a:solidFill>
              <a:srgbClr val="000000"/>
            </a:solidFill>
            <a:prstDash val="solid"/>
          </a:ln>
        </p:spPr>
        <p:txBody>
          <a:bodyPr/>
          <a:lstStyle/>
          <a:p>
            <a:endParaRPr lang="en-US"/>
          </a:p>
        </p:txBody>
      </p:sp>
      <p:sp>
        <p:nvSpPr>
          <p:cNvPr id="8" name="Text 6"/>
          <p:cNvSpPr txBox="1"/>
          <p:nvPr/>
        </p:nvSpPr>
        <p:spPr>
          <a:xfrm>
            <a:off x="3474720" y="4617720"/>
            <a:ext cx="822960" cy="384048"/>
          </a:xfrm>
          <a:prstGeom prst="rect">
            <a:avLst/>
          </a:prstGeom>
          <a:noFill/>
          <a:ln/>
        </p:spPr>
        <p:txBody>
          <a:bodyPr wrap="square" lIns="0" tIns="0" rIns="0" bIns="0" rtlCol="0" anchor="ctr"/>
          <a:lstStyle/>
          <a:p>
            <a:pPr marL="0" indent="0" algn="ctr">
              <a:buNone/>
            </a:pPr>
            <a:r>
              <a:rPr lang="en-US" sz="1800" dirty="0">
                <a:solidFill>
                  <a:srgbClr val="1A1A1A"/>
                </a:solidFill>
                <a:latin typeface="Cambria Math" pitchFamily="34" charset="0"/>
                <a:ea typeface="Cambria Math" pitchFamily="34" charset="-122"/>
                <a:cs typeface="Cambria Math" pitchFamily="34" charset="-120"/>
              </a:rPr>
              <a:t>I</a:t>
            </a:r>
            <a:r>
              <a:rPr lang="en-US" sz="1800" baseline="-40000" dirty="0">
                <a:solidFill>
                  <a:srgbClr val="1A1A1A"/>
                </a:solidFill>
                <a:latin typeface="Cambria Math" pitchFamily="34" charset="0"/>
                <a:ea typeface="Cambria Math" pitchFamily="34" charset="-122"/>
                <a:cs typeface="Cambria Math" pitchFamily="34" charset="-120"/>
              </a:rPr>
              <a:t>e</a:t>
            </a:r>
            <a:endParaRPr lang="en-US" sz="1800" dirty="0"/>
          </a:p>
        </p:txBody>
      </p:sp>
      <p:sp>
        <p:nvSpPr>
          <p:cNvPr id="9" name="Text 7"/>
          <p:cNvSpPr txBox="1"/>
          <p:nvPr/>
        </p:nvSpPr>
        <p:spPr>
          <a:xfrm>
            <a:off x="1097280" y="5212080"/>
            <a:ext cx="4846320" cy="960120"/>
          </a:xfrm>
          <a:prstGeom prst="rect">
            <a:avLst/>
          </a:prstGeom>
          <a:noFill/>
          <a:ln/>
        </p:spPr>
        <p:txBody>
          <a:bodyPr wrap="square" lIns="0" tIns="0" rIns="0" bIns="0" rtlCol="0" anchor="t"/>
          <a:lstStyle/>
          <a:p>
            <a:pPr marL="0" indent="0">
              <a:spcAft>
                <a:spcPts val="400"/>
              </a:spcAft>
              <a:buNone/>
            </a:pPr>
            <a:r>
              <a:rPr lang="en-US" sz="1500" dirty="0">
                <a:solidFill>
                  <a:srgbClr val="1A1A1A"/>
                </a:solidFill>
                <a:latin typeface="Cambria Math" pitchFamily="34" charset="0"/>
                <a:ea typeface="Cambria Math" pitchFamily="34" charset="-122"/>
                <a:cs typeface="Cambria Math" pitchFamily="34" charset="-120"/>
              </a:rPr>
              <a:t>δ</a:t>
            </a:r>
            <a:r>
              <a:rPr lang="en-US" sz="1500" baseline="-40000" dirty="0">
                <a:solidFill>
                  <a:srgbClr val="1A1A1A"/>
                </a:solidFill>
                <a:latin typeface="Cambria Math" pitchFamily="34" charset="0"/>
                <a:ea typeface="Cambria Math" pitchFamily="34" charset="-122"/>
                <a:cs typeface="Cambria Math" pitchFamily="34" charset="-120"/>
              </a:rPr>
              <a:t>xe</a:t>
            </a:r>
            <a:r>
              <a:rPr lang="en-US" sz="1500" dirty="0">
                <a:solidFill>
                  <a:srgbClr val="1A1A1A"/>
                </a:solidFill>
                <a:latin typeface="Calibri" pitchFamily="34" charset="0"/>
                <a:ea typeface="Calibri" pitchFamily="34" charset="-122"/>
                <a:cs typeface="Calibri" pitchFamily="34" charset="-120"/>
              </a:rPr>
              <a:t>:  Deflection determined by elastic analysis</a:t>
            </a:r>
            <a:endParaRPr lang="en-US" sz="1500" dirty="0"/>
          </a:p>
          <a:p>
            <a:pPr marL="0" indent="0">
              <a:spcAft>
                <a:spcPts val="400"/>
              </a:spcAft>
              <a:buNone/>
            </a:pPr>
            <a:r>
              <a:rPr lang="en-US" sz="1500" dirty="0">
                <a:solidFill>
                  <a:srgbClr val="1A1A1A"/>
                </a:solidFill>
                <a:latin typeface="Cambria Math" pitchFamily="34" charset="0"/>
                <a:ea typeface="Cambria Math" pitchFamily="34" charset="-122"/>
                <a:cs typeface="Cambria Math" pitchFamily="34" charset="-120"/>
              </a:rPr>
              <a:t>C</a:t>
            </a:r>
            <a:r>
              <a:rPr lang="en-US" sz="1500" baseline="-40000" dirty="0">
                <a:solidFill>
                  <a:srgbClr val="1A1A1A"/>
                </a:solidFill>
                <a:latin typeface="Cambria Math" pitchFamily="34" charset="0"/>
                <a:ea typeface="Cambria Math" pitchFamily="34" charset="-122"/>
                <a:cs typeface="Cambria Math" pitchFamily="34" charset="-120"/>
              </a:rPr>
              <a:t>d</a:t>
            </a:r>
            <a:r>
              <a:rPr lang="en-US" sz="1500" dirty="0">
                <a:solidFill>
                  <a:srgbClr val="1A1A1A"/>
                </a:solidFill>
                <a:latin typeface="Calibri" pitchFamily="34" charset="0"/>
                <a:ea typeface="Calibri" pitchFamily="34" charset="-122"/>
                <a:cs typeface="Calibri" pitchFamily="34" charset="-120"/>
              </a:rPr>
              <a:t>:  Deflection Amplification Factor (see table)</a:t>
            </a:r>
            <a:endParaRPr lang="en-US" sz="1500" dirty="0"/>
          </a:p>
          <a:p>
            <a:pPr marL="0" indent="0">
              <a:spcAft>
                <a:spcPts val="400"/>
              </a:spcAft>
              <a:buNone/>
            </a:pPr>
            <a:r>
              <a:rPr lang="en-US" sz="1500" dirty="0">
                <a:solidFill>
                  <a:srgbClr val="1A1A1A"/>
                </a:solidFill>
                <a:latin typeface="Cambria Math" pitchFamily="34" charset="0"/>
                <a:ea typeface="Cambria Math" pitchFamily="34" charset="-122"/>
                <a:cs typeface="Cambria Math" pitchFamily="34" charset="-120"/>
              </a:rPr>
              <a:t>I</a:t>
            </a:r>
            <a:r>
              <a:rPr lang="en-US" sz="1500" baseline="-40000" dirty="0">
                <a:solidFill>
                  <a:srgbClr val="1A1A1A"/>
                </a:solidFill>
                <a:latin typeface="Cambria Math" pitchFamily="34" charset="0"/>
                <a:ea typeface="Cambria Math" pitchFamily="34" charset="-122"/>
                <a:cs typeface="Cambria Math" pitchFamily="34" charset="-120"/>
              </a:rPr>
              <a:t>e</a:t>
            </a:r>
            <a:r>
              <a:rPr lang="en-US" sz="1500" dirty="0">
                <a:solidFill>
                  <a:srgbClr val="1A1A1A"/>
                </a:solidFill>
                <a:latin typeface="Calibri" pitchFamily="34" charset="0"/>
                <a:ea typeface="Calibri" pitchFamily="34" charset="-122"/>
                <a:cs typeface="Calibri" pitchFamily="34" charset="-120"/>
              </a:rPr>
              <a:t>:  Importance Factor</a:t>
            </a:r>
            <a:endParaRPr lang="en-US" sz="1500" dirty="0"/>
          </a:p>
        </p:txBody>
      </p:sp>
      <p:pic>
        <p:nvPicPr>
          <p:cNvPr id="10" name="Image 0" descr="Pounding damage between adjacent reinforced concrete buildings after the Gorkha earthquake, panels (a) and (b)"/>
          <p:cNvPicPr>
            <a:picLocks noChangeAspect="1"/>
          </p:cNvPicPr>
          <p:nvPr/>
        </p:nvPicPr>
        <p:blipFill>
          <a:blip r:embed="rId3"/>
          <a:stretch>
            <a:fillRect/>
          </a:stretch>
        </p:blipFill>
        <p:spPr>
          <a:xfrm>
            <a:off x="7241503" y="758952"/>
            <a:ext cx="3260732" cy="2212848"/>
          </a:xfrm>
          <a:prstGeom prst="rect">
            <a:avLst/>
          </a:prstGeom>
        </p:spPr>
      </p:pic>
      <p:sp>
        <p:nvSpPr>
          <p:cNvPr id="11" name="Text 8"/>
          <p:cNvSpPr txBox="1"/>
          <p:nvPr/>
        </p:nvSpPr>
        <p:spPr>
          <a:xfrm>
            <a:off x="6858000" y="3017520"/>
            <a:ext cx="4526280" cy="457200"/>
          </a:xfrm>
          <a:prstGeom prst="rect">
            <a:avLst/>
          </a:prstGeom>
          <a:noFill/>
          <a:ln/>
        </p:spPr>
        <p:txBody>
          <a:bodyPr wrap="square" lIns="0" tIns="0" rIns="0" bIns="0" rtlCol="0" anchor="t"/>
          <a:lstStyle/>
          <a:p>
            <a:pPr marL="0" indent="0" algn="ctr">
              <a:buNone/>
            </a:pPr>
            <a:r>
              <a:rPr lang="en-US" sz="1200" i="1" dirty="0">
                <a:solidFill>
                  <a:srgbClr val="404040"/>
                </a:solidFill>
                <a:latin typeface="Calibri" pitchFamily="34" charset="0"/>
                <a:ea typeface="Calibri" pitchFamily="34" charset="-122"/>
                <a:cs typeface="Calibri" pitchFamily="34" charset="-120"/>
              </a:rPr>
              <a:t>Assessing seismic gap in adjacent RC buildings post Gorkha earthquake in Nepal, Aviral Upadhayay, et al.</a:t>
            </a:r>
            <a:endParaRPr lang="en-US" sz="1200" dirty="0"/>
          </a:p>
        </p:txBody>
      </p:sp>
      <p:graphicFrame>
        <p:nvGraphicFramePr>
          <p:cNvPr id="12" name="Table 0"/>
          <p:cNvGraphicFramePr>
            <a:graphicFrameLocks noGrp="1"/>
          </p:cNvGraphicFramePr>
          <p:nvPr/>
        </p:nvGraphicFramePr>
        <p:xfrm>
          <a:off x="6858000" y="3547872"/>
          <a:ext cx="4526280" cy="2578608"/>
        </p:xfrm>
        <a:graphic>
          <a:graphicData uri="http://schemas.openxmlformats.org/drawingml/2006/table">
            <a:tbl>
              <a:tblPr/>
              <a:tblGrid>
                <a:gridCol w="324612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640080">
                  <a:extLst>
                    <a:ext uri="{9D8B030D-6E8A-4147-A177-3AD203B41FA5}">
                      <a16:colId xmlns:a16="http://schemas.microsoft.com/office/drawing/2014/main" val="20002"/>
                    </a:ext>
                  </a:extLst>
                </a:gridCol>
              </a:tblGrid>
              <a:tr h="310896">
                <a:tc>
                  <a:txBody>
                    <a:bodyPr/>
                    <a:lstStyle/>
                    <a:p>
                      <a:pPr marL="0" indent="0" algn="l">
                        <a:buNone/>
                      </a:pPr>
                      <a:r>
                        <a:rPr lang="en-US" sz="1300" b="1" dirty="0">
                          <a:solidFill>
                            <a:srgbClr val="FFFFFF"/>
                          </a:solidFill>
                          <a:latin typeface="Calibri" pitchFamily="34" charset="0"/>
                          <a:ea typeface="Calibri" pitchFamily="34" charset="-122"/>
                          <a:cs typeface="Calibri" pitchFamily="34" charset="-120"/>
                        </a:rPr>
                        <a:t>Seismic Force-Resisting System</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R</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r>
                        <a:rPr lang="en-US" sz="1300" b="1" baseline="-40000" dirty="0">
                          <a:solidFill>
                            <a:srgbClr val="FFFFFF"/>
                          </a:solidFill>
                          <a:latin typeface="Calibri" pitchFamily="34" charset="0"/>
                          <a:ea typeface="Calibri" pitchFamily="34" charset="-122"/>
                          <a:cs typeface="Calibri" pitchFamily="34" charset="-120"/>
                        </a:rPr>
                        <a:t>d</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0A4C84"/>
                    </a:solidFill>
                  </a:tcPr>
                </a:tc>
                <a:extLst>
                  <a:ext uri="{0D108BD9-81ED-4DB2-BD59-A6C34878D82A}">
                    <a16:rowId xmlns:a16="http://schemas.microsoft.com/office/drawing/2014/main" val="10000"/>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Steel special moment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5.5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1"/>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Steel ordinary moment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3.5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Special RC moment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5.5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3"/>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Ordinary RC moment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2.5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Steel special concentrically braced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5"/>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Steel eccentrically braced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Special RC shear wall (building frame)</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EAF1F7"/>
                    </a:solidFill>
                  </a:tcPr>
                </a:tc>
                <a:extLst>
                  <a:ext uri="{0D108BD9-81ED-4DB2-BD59-A6C34878D82A}">
                    <a16:rowId xmlns:a16="http://schemas.microsoft.com/office/drawing/2014/main" val="10007"/>
                  </a:ext>
                </a:extLst>
              </a:tr>
              <a:tr h="283464">
                <a:tc>
                  <a:txBody>
                    <a:bodyPr/>
                    <a:lstStyle/>
                    <a:p>
                      <a:pPr marL="0" indent="0">
                        <a:buNone/>
                      </a:pPr>
                      <a:r>
                        <a:rPr lang="en-US" sz="1300" dirty="0">
                          <a:solidFill>
                            <a:srgbClr val="1A1A1A"/>
                          </a:solidFill>
                          <a:latin typeface="Calibri" pitchFamily="34" charset="0"/>
                          <a:ea typeface="Calibri" pitchFamily="34" charset="-122"/>
                          <a:cs typeface="Calibri" pitchFamily="34" charset="-120"/>
                        </a:rPr>
                        <a:t>Light-frame wood shear wall (bearing wall)</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A1A1A"/>
                          </a:solidFill>
                          <a:latin typeface="Calibri" pitchFamily="34" charset="0"/>
                          <a:ea typeface="Calibri" pitchFamily="34" charset="-122"/>
                          <a:cs typeface="Calibri" pitchFamily="34" charset="-120"/>
                        </a:rPr>
                        <a:t>6.5</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tc>
                  <a:txBody>
                    <a:bodyPr/>
                    <a:lstStyle/>
                    <a:p>
                      <a:pPr marL="0" indent="0" algn="ctr">
                        <a:buNone/>
                      </a:pPr>
                      <a:r>
                        <a:rPr lang="en-US" sz="1300" b="1" dirty="0">
                          <a:solidFill>
                            <a:srgbClr val="0A4C84"/>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marL="73152" marR="73152" marT="18288" marB="18288" anchor="ctr">
                    <a:lnL w="9525" cap="flat" cmpd="sng" algn="ctr">
                      <a:solidFill>
                        <a:srgbClr val="B7C3CE"/>
                      </a:solidFill>
                      <a:prstDash val="solid"/>
                      <a:round/>
                      <a:headEnd type="none" w="med" len="med"/>
                      <a:tailEnd type="none" w="med" len="med"/>
                    </a:lnL>
                    <a:lnR w="9525" cap="flat" cmpd="sng" algn="ctr">
                      <a:solidFill>
                        <a:srgbClr val="B7C3CE"/>
                      </a:solidFill>
                      <a:prstDash val="solid"/>
                      <a:round/>
                      <a:headEnd type="none" w="med" len="med"/>
                      <a:tailEnd type="none" w="med" len="med"/>
                    </a:lnR>
                    <a:lnT w="9525" cap="flat" cmpd="sng" algn="ctr">
                      <a:solidFill>
                        <a:srgbClr val="B7C3CE"/>
                      </a:solidFill>
                      <a:prstDash val="solid"/>
                      <a:round/>
                      <a:headEnd type="none" w="med" len="med"/>
                      <a:tailEnd type="none" w="med" len="med"/>
                    </a:lnT>
                    <a:lnB w="9525" cap="flat" cmpd="sng" algn="ctr">
                      <a:solidFill>
                        <a:srgbClr val="B7C3CE"/>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13" name="Text 9"/>
          <p:cNvSpPr txBox="1"/>
          <p:nvPr/>
        </p:nvSpPr>
        <p:spPr>
          <a:xfrm>
            <a:off x="6858000" y="6163056"/>
            <a:ext cx="4526280" cy="228600"/>
          </a:xfrm>
          <a:prstGeom prst="rect">
            <a:avLst/>
          </a:prstGeom>
          <a:noFill/>
          <a:ln/>
        </p:spPr>
        <p:txBody>
          <a:bodyPr wrap="square" lIns="0" tIns="0" rIns="0" bIns="0" rtlCol="0" anchor="t"/>
          <a:lstStyle/>
          <a:p>
            <a:pPr marL="0" indent="0">
              <a:buNone/>
            </a:pPr>
            <a:r>
              <a:rPr lang="en-US" sz="1100" i="1" dirty="0">
                <a:solidFill>
                  <a:srgbClr val="404040"/>
                </a:solidFill>
                <a:latin typeface="Calibri" pitchFamily="34" charset="0"/>
                <a:ea typeface="Calibri" pitchFamily="34" charset="-122"/>
                <a:cs typeface="Calibri" pitchFamily="34" charset="-120"/>
              </a:rPr>
              <a:t>Values from ASCE 7 Table 12.2-1.  R is the response modification coefficient</a:t>
            </a:r>
            <a:endParaRPr lang="en-US" sz="1100" dirty="0"/>
          </a:p>
        </p:txBody>
      </p:sp>
      <p:sp>
        <p:nvSpPr>
          <p:cNvPr id="14" name="Text 10"/>
          <p:cNvSpPr txBox="1"/>
          <p:nvPr/>
        </p:nvSpPr>
        <p:spPr>
          <a:xfrm>
            <a:off x="10835640" y="6382512"/>
            <a:ext cx="548640" cy="320040"/>
          </a:xfrm>
          <a:prstGeom prst="rect">
            <a:avLst/>
          </a:prstGeom>
          <a:noFill/>
          <a:ln/>
        </p:spPr>
        <p:txBody>
          <a:bodyPr wrap="square" lIns="0" tIns="0" rIns="0" bIns="0" rtlCol="0" anchor="ctr"/>
          <a:lstStyle/>
          <a:p>
            <a:pPr marL="0" indent="0" algn="r">
              <a:buNone/>
            </a:pPr>
            <a:r>
              <a:rPr lang="en-US" sz="1400" dirty="0">
                <a:solidFill>
                  <a:srgbClr val="000000"/>
                </a:solidFill>
                <a:latin typeface="Times New Roman" pitchFamily="34" charset="0"/>
                <a:ea typeface="Times New Roman" pitchFamily="34" charset="-122"/>
                <a:cs typeface="Times New Roman" pitchFamily="34" charset="-120"/>
              </a:rPr>
              <a:t>65</a:t>
            </a:r>
            <a:endParaRPr lang="en-US" sz="14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7FAE3-8C9D-C643-224E-5A4F1E9B5EFB}"/>
            </a:ext>
          </a:extLst>
        </p:cNvPr>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0D4132E6-6B26-144C-3644-DBB157B2E3B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15000"/>
              </a:spcBef>
              <a:buClr>
                <a:srgbClr val="003399"/>
              </a:buClr>
              <a:buSzPct val="50000"/>
              <a:buFont typeface="Monotype Sorts"/>
              <a:defRPr kumimoji="1" sz="1600" b="1">
                <a:solidFill>
                  <a:schemeClr val="bg2"/>
                </a:solidFill>
                <a:latin typeface="Arial" panose="020B0604020202020204" pitchFamily="34" charset="0"/>
              </a:defRPr>
            </a:lvl1pPr>
            <a:lvl2pPr marL="742801" indent="-285693">
              <a:spcBef>
                <a:spcPct val="15000"/>
              </a:spcBef>
              <a:buClr>
                <a:srgbClr val="003399"/>
              </a:buClr>
              <a:buSzPct val="75000"/>
              <a:buFont typeface="Monotype Sorts"/>
              <a:defRPr kumimoji="1" sz="1600">
                <a:solidFill>
                  <a:schemeClr val="bg2"/>
                </a:solidFill>
                <a:latin typeface="Arial" panose="020B0604020202020204" pitchFamily="34" charset="0"/>
              </a:defRPr>
            </a:lvl2pPr>
            <a:lvl3pPr marL="1142771" indent="-228554">
              <a:spcBef>
                <a:spcPct val="20000"/>
              </a:spcBef>
              <a:buClr>
                <a:schemeClr val="bg2"/>
              </a:buClr>
              <a:buSzPct val="65000"/>
              <a:buFont typeface="Monotype Sorts"/>
              <a:defRPr kumimoji="1" sz="1600">
                <a:solidFill>
                  <a:schemeClr val="bg2"/>
                </a:solidFill>
                <a:latin typeface="Arial" panose="020B0604020202020204" pitchFamily="34" charset="0"/>
              </a:defRPr>
            </a:lvl3pPr>
            <a:lvl4pPr marL="1599880" indent="-228554">
              <a:spcBef>
                <a:spcPct val="20000"/>
              </a:spcBef>
              <a:buClr>
                <a:schemeClr val="bg2"/>
              </a:buClr>
              <a:buSzPct val="100000"/>
              <a:defRPr kumimoji="1" sz="1600">
                <a:solidFill>
                  <a:schemeClr val="bg2"/>
                </a:solidFill>
                <a:latin typeface="Arial" panose="020B0604020202020204" pitchFamily="34" charset="0"/>
              </a:defRPr>
            </a:lvl4pPr>
            <a:lvl5pPr marL="2056989" indent="-228554">
              <a:spcBef>
                <a:spcPct val="20000"/>
              </a:spcBef>
              <a:buClr>
                <a:schemeClr val="bg2"/>
              </a:buClr>
              <a:buSzPct val="100000"/>
              <a:defRPr kumimoji="1" sz="1600">
                <a:solidFill>
                  <a:schemeClr val="bg2"/>
                </a:solidFill>
                <a:latin typeface="Arial" panose="020B0604020202020204" pitchFamily="34" charset="0"/>
              </a:defRPr>
            </a:lvl5pPr>
            <a:lvl6pPr marL="2514097"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6pPr>
            <a:lvl7pPr marL="2971206"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7pPr>
            <a:lvl8pPr marL="3428314"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8pPr>
            <a:lvl9pPr marL="3885423" indent="-228554" eaLnBrk="0" fontAlgn="base" hangingPunct="0">
              <a:spcBef>
                <a:spcPct val="20000"/>
              </a:spcBef>
              <a:spcAft>
                <a:spcPct val="0"/>
              </a:spcAft>
              <a:buClr>
                <a:schemeClr val="bg2"/>
              </a:buClr>
              <a:buSzPct val="100000"/>
              <a:defRPr kumimoji="1" sz="1600">
                <a:solidFill>
                  <a:schemeClr val="bg2"/>
                </a:solidFill>
                <a:latin typeface="Arial" panose="020B0604020202020204" pitchFamily="34" charset="0"/>
              </a:defRPr>
            </a:lvl9pPr>
          </a:lstStyle>
          <a:p>
            <a:pPr defTabSz="914217" fontAlgn="base">
              <a:spcBef>
                <a:spcPct val="0"/>
              </a:spcBef>
              <a:spcAft>
                <a:spcPct val="0"/>
              </a:spcAft>
              <a:buClrTx/>
              <a:buSzTx/>
            </a:pPr>
            <a:fld id="{E3D90F3B-6652-4395-B795-06D4A8A53E9A}" type="slidenum">
              <a:rPr kumimoji="0" lang="en-US" altLang="en-US" sz="1400" b="0">
                <a:solidFill>
                  <a:srgbClr val="010000"/>
                </a:solidFill>
                <a:latin typeface="Times New Roman" panose="02020603050405020304" pitchFamily="18" charset="0"/>
                <a:cs typeface="Arial" panose="020B0604020202020204" pitchFamily="34" charset="0"/>
              </a:rPr>
              <a:pPr defTabSz="914217" fontAlgn="base">
                <a:spcBef>
                  <a:spcPct val="0"/>
                </a:spcBef>
                <a:spcAft>
                  <a:spcPct val="0"/>
                </a:spcAft>
                <a:buClrTx/>
                <a:buSzTx/>
              </a:pPr>
              <a:t>66</a:t>
            </a:fld>
            <a:endParaRPr kumimoji="0" lang="en-US" altLang="en-US" sz="1400" b="0">
              <a:solidFill>
                <a:srgbClr val="010000"/>
              </a:solidFill>
              <a:latin typeface="Times New Roman" panose="02020603050405020304" pitchFamily="18" charset="0"/>
              <a:cs typeface="Arial" panose="020B0604020202020204" pitchFamily="34" charset="0"/>
            </a:endParaRPr>
          </a:p>
        </p:txBody>
      </p:sp>
      <p:sp>
        <p:nvSpPr>
          <p:cNvPr id="27654" name="Rectangle 6">
            <a:extLst>
              <a:ext uri="{FF2B5EF4-FFF2-40B4-BE49-F238E27FC236}">
                <a16:creationId xmlns:a16="http://schemas.microsoft.com/office/drawing/2014/main" id="{B2FBDCA3-60DE-96A4-929E-3C129D7076FB}"/>
              </a:ext>
            </a:extLst>
          </p:cNvPr>
          <p:cNvSpPr>
            <a:spLocks noChangeArrowheads="1"/>
          </p:cNvSpPr>
          <p:nvPr/>
        </p:nvSpPr>
        <p:spPr bwMode="auto">
          <a:xfrm>
            <a:off x="9347200" y="245491"/>
            <a:ext cx="2144370" cy="461665"/>
          </a:xfrm>
          <a:prstGeom prst="rect">
            <a:avLst/>
          </a:prstGeom>
          <a:noFill/>
          <a:ln w="9525">
            <a:noFill/>
            <a:miter lim="800000"/>
            <a:headEnd/>
            <a:tailEnd/>
          </a:ln>
          <a:effectLst/>
        </p:spPr>
        <p:txBody>
          <a:bodyPr wrap="none">
            <a:spAutoFit/>
          </a:bodyPr>
          <a:lstStyle/>
          <a:p>
            <a:pPr defTabSz="914217" eaLnBrk="0" fontAlgn="base" hangingPunct="0">
              <a:spcBef>
                <a:spcPct val="0"/>
              </a:spcBef>
              <a:spcAft>
                <a:spcPct val="0"/>
              </a:spcAft>
              <a:defRPr/>
            </a:pPr>
            <a:r>
              <a:rPr lang="en-US" sz="2400" b="1" dirty="0">
                <a:solidFill>
                  <a:srgbClr val="003399"/>
                </a:solidFill>
                <a:effectLst>
                  <a:outerShdw blurRad="38100" dist="38100" dir="2700000" algn="tl">
                    <a:srgbClr val="C0C0C0"/>
                  </a:outerShdw>
                </a:effectLst>
                <a:latin typeface="Arial" pitchFamily="34" charset="0"/>
                <a:cs typeface="Arial" panose="020B0604020202020204" pitchFamily="34" charset="0"/>
              </a:rPr>
              <a:t>Vibrationdata</a:t>
            </a:r>
          </a:p>
        </p:txBody>
      </p:sp>
      <p:sp>
        <p:nvSpPr>
          <p:cNvPr id="5" name="Rectangle 4">
            <a:extLst>
              <a:ext uri="{FF2B5EF4-FFF2-40B4-BE49-F238E27FC236}">
                <a16:creationId xmlns:a16="http://schemas.microsoft.com/office/drawing/2014/main" id="{BFA6E1ED-6A6E-2FBD-F9CA-0E8F9FA71913}"/>
              </a:ext>
            </a:extLst>
          </p:cNvPr>
          <p:cNvSpPr/>
          <p:nvPr/>
        </p:nvSpPr>
        <p:spPr>
          <a:xfrm>
            <a:off x="836674" y="452679"/>
            <a:ext cx="4283545" cy="430887"/>
          </a:xfrm>
          <a:prstGeom prst="rect">
            <a:avLst/>
          </a:prstGeom>
        </p:spPr>
        <p:txBody>
          <a:bodyPr wrap="none">
            <a:spAutoFit/>
          </a:bodyPr>
          <a:lstStyle/>
          <a:p>
            <a:pPr defTabSz="914263"/>
            <a:r>
              <a:rPr lang="en-US" sz="2200" b="1" dirty="0">
                <a:solidFill>
                  <a:srgbClr val="006699"/>
                </a:solidFill>
                <a:latin typeface="Arial"/>
              </a:rPr>
              <a:t>Seismic Separation Gap (cont)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89F9DA-779D-22A4-A64B-315FDB535F77}"/>
                  </a:ext>
                </a:extLst>
              </p:cNvPr>
              <p:cNvSpPr txBox="1"/>
              <p:nvPr/>
            </p:nvSpPr>
            <p:spPr>
              <a:xfrm>
                <a:off x="538743" y="1277944"/>
                <a:ext cx="5953497" cy="4674613"/>
              </a:xfrm>
              <a:prstGeom prst="rect">
                <a:avLst/>
              </a:prstGeom>
              <a:noFill/>
            </p:spPr>
            <p:txBody>
              <a:bodyPr wrap="square" rtlCol="0">
                <a:spAutoFit/>
              </a:bodyPr>
              <a:lstStyle/>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Separation Between Adjacent Buildings (</a:t>
                </a:r>
                <a14:m>
                  <m:oMath xmlns:m="http://schemas.openxmlformats.org/officeDocument/2006/math">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b="0" i="0" kern="0" noProof="1" smtClean="0">
                            <a:solidFill>
                              <a:srgbClr val="010000"/>
                            </a:solidFill>
                            <a:latin typeface="Cambria Math" panose="02040503050406030204" pitchFamily="18" charset="0"/>
                            <a:ea typeface="Cambria Math" panose="02040503050406030204" pitchFamily="18" charset="0"/>
                          </a:rPr>
                          <m:t>MT</m:t>
                        </m:r>
                      </m:sub>
                    </m:sSub>
                  </m:oMath>
                </a14:m>
                <a:r>
                  <a:rPr lang="en-US" sz="1550" dirty="0">
                    <a:latin typeface="Calibri" panose="020F0502020204030204" pitchFamily="34" charset="0"/>
                    <a:ea typeface="Calibri" panose="020F0502020204030204" pitchFamily="34" charset="0"/>
                    <a:cs typeface="Calibri" panose="020F0502020204030204" pitchFamily="34" charset="0"/>
                  </a:rPr>
                  <a:t>)</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When two buildings are on the same property, the minimum gap (</a:t>
                </a:r>
                <a14:m>
                  <m:oMath xmlns:m="http://schemas.openxmlformats.org/officeDocument/2006/math">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MT</m:t>
                        </m:r>
                      </m:sub>
                    </m:sSub>
                  </m:oMath>
                </a14:m>
                <a:r>
                  <a:rPr lang="en-US" sz="1550" dirty="0">
                    <a:latin typeface="Calibri" panose="020F0502020204030204" pitchFamily="34" charset="0"/>
                    <a:ea typeface="Calibri" panose="020F0502020204030204" pitchFamily="34" charset="0"/>
                    <a:cs typeface="Calibri" panose="020F0502020204030204" pitchFamily="34" charset="0"/>
                  </a:rPr>
                  <a:t>) between them is determined using the Square Root of the Sum of the Squares (SRSS) of their individual displacements:</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a:buClr>
                    <a:srgbClr val="006699"/>
                  </a:buClr>
                  <a:buSzPct val="80000"/>
                </a:pPr>
                <a:r>
                  <a:rPr lang="en-US" sz="1550" dirty="0">
                    <a:latin typeface="Calibri" panose="020F0502020204030204" pitchFamily="34" charset="0"/>
                    <a:ea typeface="Calibri" panose="020F0502020204030204" pitchFamily="34" charset="0"/>
                    <a:cs typeface="Calibri" panose="020F0502020204030204" pitchFamily="34" charset="0"/>
                  </a:rPr>
                  <a:t>	</a:t>
                </a:r>
                <a:r>
                  <a:rPr kumimoji="1" lang="en-US" sz="1550" kern="0" noProof="1">
                    <a:solidFill>
                      <a:srgbClr val="010000"/>
                    </a:solidFill>
                    <a:ea typeface="Cambria Math" panose="02040503050406030204" pitchFamily="18" charset="0"/>
                  </a:rPr>
                  <a:t> </a:t>
                </a:r>
                <a14:m>
                  <m:oMath xmlns:m="http://schemas.openxmlformats.org/officeDocument/2006/math">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MT</m:t>
                        </m:r>
                      </m:sub>
                    </m:sSub>
                    <m:r>
                      <a:rPr kumimoji="1" lang="en-US" sz="1550" b="0" i="1" kern="0" noProof="1" smtClean="0">
                        <a:solidFill>
                          <a:srgbClr val="010000"/>
                        </a:solidFill>
                        <a:latin typeface="Cambria Math" panose="02040503050406030204" pitchFamily="18" charset="0"/>
                        <a:ea typeface="Cambria Math" panose="02040503050406030204" pitchFamily="18" charset="0"/>
                      </a:rPr>
                      <m:t>=</m:t>
                    </m:r>
                    <m:rad>
                      <m:radPr>
                        <m:degHide m:val="on"/>
                        <m:ctrlPr>
                          <a:rPr kumimoji="1" lang="en-US" sz="1550" b="0" i="1" kern="0" noProof="1" smtClean="0">
                            <a:solidFill>
                              <a:srgbClr val="010000"/>
                            </a:solidFill>
                            <a:latin typeface="Cambria Math" panose="02040503050406030204" pitchFamily="18" charset="0"/>
                            <a:ea typeface="Cambria Math" panose="02040503050406030204" pitchFamily="18" charset="0"/>
                          </a:rPr>
                        </m:ctrlPr>
                      </m:radPr>
                      <m:deg/>
                      <m:e>
                        <m:sSup>
                          <m:sSupPr>
                            <m:ctrlPr>
                              <a:rPr kumimoji="1" lang="en-US" sz="1550" i="1" kern="0" noProof="1">
                                <a:solidFill>
                                  <a:srgbClr val="010000"/>
                                </a:solidFill>
                                <a:latin typeface="Cambria Math" panose="02040503050406030204" pitchFamily="18" charset="0"/>
                                <a:ea typeface="Cambria Math" panose="02040503050406030204" pitchFamily="18" charset="0"/>
                              </a:rPr>
                            </m:ctrlPr>
                          </m:sSupPr>
                          <m:e>
                            <m:d>
                              <m:dPr>
                                <m:ctrlPr>
                                  <a:rPr kumimoji="1" lang="en-US" sz="1550" i="1" kern="0" noProof="1">
                                    <a:solidFill>
                                      <a:srgbClr val="010000"/>
                                    </a:solidFill>
                                    <a:latin typeface="Cambria Math" panose="02040503050406030204" pitchFamily="18" charset="0"/>
                                    <a:ea typeface="Cambria Math" panose="02040503050406030204" pitchFamily="18" charset="0"/>
                                  </a:rPr>
                                </m:ctrlPr>
                              </m:dPr>
                              <m:e>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m:t>
                                    </m:r>
                                    <m:r>
                                      <a:rPr kumimoji="1" lang="en-US" sz="1550" b="0" i="1" kern="0" noProof="1" smtClean="0">
                                        <a:solidFill>
                                          <a:srgbClr val="010000"/>
                                        </a:solidFill>
                                        <a:latin typeface="Cambria Math" panose="02040503050406030204" pitchFamily="18" charset="0"/>
                                        <a:ea typeface="Cambria Math" panose="02040503050406030204" pitchFamily="18" charset="0"/>
                                      </a:rPr>
                                      <m:t>1</m:t>
                                    </m:r>
                                  </m:sub>
                                </m:sSub>
                              </m:e>
                            </m:d>
                          </m:e>
                          <m:sup>
                            <m:r>
                              <a:rPr kumimoji="1" lang="en-US" sz="1550" b="0" i="1" kern="0" noProof="1" smtClean="0">
                                <a:solidFill>
                                  <a:srgbClr val="010000"/>
                                </a:solidFill>
                                <a:latin typeface="Cambria Math" panose="02040503050406030204" pitchFamily="18" charset="0"/>
                                <a:ea typeface="Cambria Math" panose="02040503050406030204" pitchFamily="18" charset="0"/>
                              </a:rPr>
                              <m:t>2</m:t>
                            </m:r>
                          </m:sup>
                        </m:sSup>
                        <m:r>
                          <a:rPr kumimoji="1" lang="en-US" sz="1550" b="0" i="1" kern="0" noProof="1" smtClean="0">
                            <a:solidFill>
                              <a:srgbClr val="010000"/>
                            </a:solidFill>
                            <a:latin typeface="Cambria Math" panose="02040503050406030204" pitchFamily="18" charset="0"/>
                            <a:ea typeface="Cambria Math" panose="02040503050406030204" pitchFamily="18" charset="0"/>
                          </a:rPr>
                          <m:t>+</m:t>
                        </m:r>
                        <m:sSup>
                          <m:sSupPr>
                            <m:ctrlPr>
                              <a:rPr kumimoji="1" lang="en-US" sz="1550" i="1" kern="0" noProof="1">
                                <a:solidFill>
                                  <a:srgbClr val="010000"/>
                                </a:solidFill>
                                <a:latin typeface="Cambria Math" panose="02040503050406030204" pitchFamily="18" charset="0"/>
                                <a:ea typeface="Cambria Math" panose="02040503050406030204" pitchFamily="18" charset="0"/>
                              </a:rPr>
                            </m:ctrlPr>
                          </m:sSupPr>
                          <m:e>
                            <m:d>
                              <m:dPr>
                                <m:ctrlPr>
                                  <a:rPr kumimoji="1" lang="en-US" sz="1550" i="1" kern="0" noProof="1">
                                    <a:solidFill>
                                      <a:srgbClr val="010000"/>
                                    </a:solidFill>
                                    <a:latin typeface="Cambria Math" panose="02040503050406030204" pitchFamily="18" charset="0"/>
                                    <a:ea typeface="Cambria Math" panose="02040503050406030204" pitchFamily="18" charset="0"/>
                                  </a:rPr>
                                </m:ctrlPr>
                              </m:dPr>
                              <m:e>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m:t>
                                    </m:r>
                                    <m:r>
                                      <a:rPr kumimoji="1" lang="en-US" sz="1550" b="0" i="1" kern="0" noProof="1" smtClean="0">
                                        <a:solidFill>
                                          <a:srgbClr val="010000"/>
                                        </a:solidFill>
                                        <a:latin typeface="Cambria Math" panose="02040503050406030204" pitchFamily="18" charset="0"/>
                                        <a:ea typeface="Cambria Math" panose="02040503050406030204" pitchFamily="18" charset="0"/>
                                      </a:rPr>
                                      <m:t>2</m:t>
                                    </m:r>
                                  </m:sub>
                                </m:sSub>
                              </m:e>
                            </m:d>
                          </m:e>
                          <m:sup>
                            <m:r>
                              <a:rPr kumimoji="1" lang="en-US" sz="1550" b="0" i="1" kern="0" noProof="1" smtClean="0">
                                <a:solidFill>
                                  <a:srgbClr val="010000"/>
                                </a:solidFill>
                                <a:latin typeface="Cambria Math" panose="02040503050406030204" pitchFamily="18" charset="0"/>
                                <a:ea typeface="Cambria Math" panose="02040503050406030204" pitchFamily="18" charset="0"/>
                              </a:rPr>
                              <m:t>2</m:t>
                            </m:r>
                          </m:sup>
                        </m:sSup>
                      </m:e>
                    </m:rad>
                  </m:oMath>
                </a14:m>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Note: This statistical combination accounts for the fact that two adjacent buildings are unlikely to reach their maximum inward peak displacement at the exact same millisecond</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Absolute Sum Requirement</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marL="285750" indent="-285750">
                  <a:buClr>
                    <a:srgbClr val="006699"/>
                  </a:buClr>
                  <a:buSzPct val="80000"/>
                  <a:buFont typeface="Arial" panose="020B0604020202020204" pitchFamily="34" charset="0"/>
                  <a:buChar char="•"/>
                </a:pPr>
                <a:r>
                  <a:rPr lang="en-US" sz="1550" dirty="0">
                    <a:latin typeface="Calibri" panose="020F0502020204030204" pitchFamily="34" charset="0"/>
                    <a:ea typeface="Calibri" panose="020F0502020204030204" pitchFamily="34" charset="0"/>
                    <a:cs typeface="Calibri" panose="020F0502020204030204" pitchFamily="34" charset="0"/>
                  </a:rPr>
                  <a:t>If the buildings are not modeled or analyzed with sufficient detail to use the SRSS method, the code generally requires the Absolute Sum of the displacements:</a:t>
                </a:r>
              </a:p>
              <a:p>
                <a:pPr marL="285750" indent="-285750">
                  <a:buClr>
                    <a:srgbClr val="006699"/>
                  </a:buClr>
                  <a:buSzPct val="80000"/>
                  <a:buFont typeface="Arial" panose="020B0604020202020204" pitchFamily="34" charset="0"/>
                  <a:buChar char="•"/>
                </a:pPr>
                <a:endParaRPr lang="en-US" sz="1550" dirty="0">
                  <a:latin typeface="Calibri" panose="020F0502020204030204" pitchFamily="34" charset="0"/>
                  <a:ea typeface="Calibri" panose="020F0502020204030204" pitchFamily="34" charset="0"/>
                  <a:cs typeface="Calibri" panose="020F0502020204030204" pitchFamily="34" charset="0"/>
                </a:endParaRPr>
              </a:p>
              <a:p>
                <a:pPr>
                  <a:buClr>
                    <a:srgbClr val="006699"/>
                  </a:buClr>
                  <a:buSzPct val="80000"/>
                </a:pPr>
                <a:r>
                  <a:rPr lang="en-US" sz="1550" dirty="0">
                    <a:latin typeface="Calibri" panose="020F0502020204030204" pitchFamily="34" charset="0"/>
                    <a:ea typeface="Calibri" panose="020F0502020204030204" pitchFamily="34" charset="0"/>
                    <a:cs typeface="Calibri" panose="020F0502020204030204" pitchFamily="34" charset="0"/>
                  </a:rPr>
                  <a:t>	</a:t>
                </a:r>
                <a:r>
                  <a:rPr kumimoji="1" lang="en-US" sz="1550" kern="0" noProof="1">
                    <a:solidFill>
                      <a:srgbClr val="010000"/>
                    </a:solidFill>
                    <a:ea typeface="Cambria Math" panose="02040503050406030204" pitchFamily="18" charset="0"/>
                  </a:rPr>
                  <a:t> </a:t>
                </a:r>
                <a14:m>
                  <m:oMath xmlns:m="http://schemas.openxmlformats.org/officeDocument/2006/math">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MT</m:t>
                        </m:r>
                      </m:sub>
                    </m:sSub>
                    <m:r>
                      <a:rPr kumimoji="1" lang="en-US" sz="1550" i="1" kern="0" noProof="1">
                        <a:solidFill>
                          <a:srgbClr val="010000"/>
                        </a:solidFill>
                        <a:latin typeface="Cambria Math" panose="02040503050406030204" pitchFamily="18" charset="0"/>
                        <a:ea typeface="Cambria Math" panose="02040503050406030204" pitchFamily="18" charset="0"/>
                      </a:rPr>
                      <m:t>=</m:t>
                    </m:r>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m:t>
                        </m:r>
                        <m:r>
                          <a:rPr kumimoji="1" lang="en-US" sz="1550" i="1" kern="0" noProof="1">
                            <a:solidFill>
                              <a:srgbClr val="010000"/>
                            </a:solidFill>
                            <a:latin typeface="Cambria Math" panose="02040503050406030204" pitchFamily="18" charset="0"/>
                            <a:ea typeface="Cambria Math" panose="02040503050406030204" pitchFamily="18" charset="0"/>
                          </a:rPr>
                          <m:t>1</m:t>
                        </m:r>
                      </m:sub>
                    </m:sSub>
                    <m:r>
                      <a:rPr kumimoji="1" lang="en-US" sz="1550" b="0" i="1" kern="0" noProof="1" smtClean="0">
                        <a:solidFill>
                          <a:srgbClr val="010000"/>
                        </a:solidFill>
                        <a:latin typeface="Cambria Math" panose="02040503050406030204" pitchFamily="18" charset="0"/>
                        <a:ea typeface="Cambria Math" panose="02040503050406030204" pitchFamily="18" charset="0"/>
                      </a:rPr>
                      <m:t>+</m:t>
                    </m:r>
                    <m:sSub>
                      <m:sSubPr>
                        <m:ctrlPr>
                          <a:rPr kumimoji="1" lang="en-US" sz="1550" kern="0" noProof="1">
                            <a:solidFill>
                              <a:srgbClr val="010000"/>
                            </a:solidFill>
                            <a:latin typeface="Cambria Math" panose="02040503050406030204" pitchFamily="18" charset="0"/>
                            <a:ea typeface="Cambria Math" panose="02040503050406030204" pitchFamily="18" charset="0"/>
                          </a:rPr>
                        </m:ctrlPr>
                      </m:sSubPr>
                      <m:e>
                        <m:r>
                          <m:rPr>
                            <m:sty m:val="p"/>
                          </m:rPr>
                          <a:rPr kumimoji="1" lang="en-US" sz="1550" kern="0" noProof="1">
                            <a:solidFill>
                              <a:srgbClr val="010000"/>
                            </a:solidFill>
                            <a:latin typeface="Cambria Math" panose="02040503050406030204" pitchFamily="18" charset="0"/>
                            <a:ea typeface="Cambria Math" panose="02040503050406030204" pitchFamily="18" charset="0"/>
                          </a:rPr>
                          <m:t>δ</m:t>
                        </m:r>
                      </m:e>
                      <m:sub>
                        <m:r>
                          <m:rPr>
                            <m:sty m:val="p"/>
                          </m:rPr>
                          <a:rPr kumimoji="1" lang="en-US" sz="1550" kern="0" noProof="1">
                            <a:solidFill>
                              <a:srgbClr val="010000"/>
                            </a:solidFill>
                            <a:latin typeface="Cambria Math" panose="02040503050406030204" pitchFamily="18" charset="0"/>
                            <a:ea typeface="Cambria Math" panose="02040503050406030204" pitchFamily="18" charset="0"/>
                          </a:rPr>
                          <m:t>M</m:t>
                        </m:r>
                        <m:r>
                          <a:rPr kumimoji="1" lang="en-US" sz="1550" i="1" kern="0" noProof="1">
                            <a:solidFill>
                              <a:srgbClr val="010000"/>
                            </a:solidFill>
                            <a:latin typeface="Cambria Math" panose="02040503050406030204" pitchFamily="18" charset="0"/>
                            <a:ea typeface="Cambria Math" panose="02040503050406030204" pitchFamily="18" charset="0"/>
                          </a:rPr>
                          <m:t>2</m:t>
                        </m:r>
                      </m:sub>
                    </m:sSub>
                  </m:oMath>
                </a14:m>
                <a:endParaRPr lang="en-US" sz="155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3" name="TextBox 2">
                <a:extLst>
                  <a:ext uri="{FF2B5EF4-FFF2-40B4-BE49-F238E27FC236}">
                    <a16:creationId xmlns:a16="http://schemas.microsoft.com/office/drawing/2014/main" id="{8789F9DA-779D-22A4-A64B-315FDB535F77}"/>
                  </a:ext>
                </a:extLst>
              </p:cNvPr>
              <p:cNvSpPr txBox="1">
                <a:spLocks noRot="1" noChangeAspect="1" noMove="1" noResize="1" noEditPoints="1" noAdjustHandles="1" noChangeArrowheads="1" noChangeShapeType="1" noTextEdit="1"/>
              </p:cNvSpPr>
              <p:nvPr/>
            </p:nvSpPr>
            <p:spPr>
              <a:xfrm>
                <a:off x="538743" y="1277944"/>
                <a:ext cx="5953497" cy="4674613"/>
              </a:xfrm>
              <a:prstGeom prst="rect">
                <a:avLst/>
              </a:prstGeom>
              <a:blipFill>
                <a:blip r:embed="rId3"/>
                <a:stretch>
                  <a:fillRect t="-26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6CEA4FF2-BEE5-E810-225E-4BC57582AEDD}"/>
              </a:ext>
            </a:extLst>
          </p:cNvPr>
          <p:cNvPicPr>
            <a:picLocks noChangeAspect="1"/>
          </p:cNvPicPr>
          <p:nvPr/>
        </p:nvPicPr>
        <p:blipFill>
          <a:blip r:embed="rId4"/>
          <a:stretch>
            <a:fillRect/>
          </a:stretch>
        </p:blipFill>
        <p:spPr>
          <a:xfrm>
            <a:off x="7549678" y="1151111"/>
            <a:ext cx="2647619" cy="2190476"/>
          </a:xfrm>
          <a:prstGeom prst="rect">
            <a:avLst/>
          </a:prstGeom>
        </p:spPr>
      </p:pic>
      <p:pic>
        <p:nvPicPr>
          <p:cNvPr id="7" name="Picture 6">
            <a:extLst>
              <a:ext uri="{FF2B5EF4-FFF2-40B4-BE49-F238E27FC236}">
                <a16:creationId xmlns:a16="http://schemas.microsoft.com/office/drawing/2014/main" id="{59ABE358-CF93-31D8-FF4C-70E8E9F5E3E3}"/>
              </a:ext>
            </a:extLst>
          </p:cNvPr>
          <p:cNvPicPr>
            <a:picLocks noChangeAspect="1"/>
          </p:cNvPicPr>
          <p:nvPr/>
        </p:nvPicPr>
        <p:blipFill>
          <a:blip r:embed="rId5"/>
          <a:stretch>
            <a:fillRect/>
          </a:stretch>
        </p:blipFill>
        <p:spPr>
          <a:xfrm>
            <a:off x="7511583" y="3649746"/>
            <a:ext cx="2685714" cy="2057143"/>
          </a:xfrm>
          <a:prstGeom prst="rect">
            <a:avLst/>
          </a:prstGeom>
        </p:spPr>
      </p:pic>
    </p:spTree>
    <p:extLst>
      <p:ext uri="{BB962C8B-B14F-4D97-AF65-F5344CB8AC3E}">
        <p14:creationId xmlns:p14="http://schemas.microsoft.com/office/powerpoint/2010/main" val="1512334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1918</TotalTime>
  <Words>8995</Words>
  <Application>Microsoft Office PowerPoint</Application>
  <PresentationFormat>Widescreen</PresentationFormat>
  <Paragraphs>1311</Paragraphs>
  <Slides>66</Slides>
  <Notes>57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66</vt:i4>
      </vt:variant>
    </vt:vector>
  </HeadingPairs>
  <TitlesOfParts>
    <vt:vector size="75" baseType="lpstr">
      <vt:lpstr>Aptos</vt:lpstr>
      <vt:lpstr>Aptos Display</vt:lpstr>
      <vt:lpstr>Arial</vt:lpstr>
      <vt:lpstr>Calibri</vt:lpstr>
      <vt:lpstr>Cambria</vt:lpstr>
      <vt:lpstr>Cambria Math</vt:lpstr>
      <vt:lpstr>Monotype Sorts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Irvine</dc:creator>
  <cp:lastModifiedBy>Tom Irvine</cp:lastModifiedBy>
  <cp:revision>6</cp:revision>
  <dcterms:created xsi:type="dcterms:W3CDTF">2026-02-23T11:27:46Z</dcterms:created>
  <dcterms:modified xsi:type="dcterms:W3CDTF">2026-09-19T13:46:17Z</dcterms:modified>
</cp:coreProperties>
</file>