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notesMasterIdLst>
    <p:notesMasterId r:id="rId4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esProps" Target="presProps.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Framing slide. The deck is deliberately generic — the methods apply to any cryogenic or storable main propellant valve, not to one specific engine or incident.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branch where an oxidizer valve stops resembling a hydraulic valve. Everything in the left column could be written for any high pressure valve. The right column exists only because the working fluid is an oxidizer, and it changes both the consequence and the investigability of the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sets up why the ignition branch cannot be handled by ordinary reliability reasoning. The probability structure is different: the initiating events are common, and what suppresses them is the absence of one of the other two legs of the AND gate.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Ignition requires all three legs at once. This matters because you cannot add redundancy to a main valve — but you can break a leg of this gate. Every practical mitigation in oxygen system design is an attack on one of the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two items in the right column are the important ones for this deck, because they connect the vibration section to this branch. A valve that chatters generates its own particles. That makes vibration an initiator for ignition, not an alternative explanation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mechanism most amenable to a small hardware change, which is why valve modifications after an oxygen system mishap so often turn out to be ramp rate or internal volume changes rather than a new valve. Worth noting that this mechanism requires no defect, no wear, and no contamination — a perfectly built valve can do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of these are geometry-and-motion problems rather than materials problems. The friction mechanism is where the dynamics section connects most directly: a self-excited poppet produces exactly the repeated high-load contact this mechanism requires.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kindling chain is the reason materials selection is not a component-by-component decision. A burn-resistant valve body does not help if a polymer seal ignites inside it and the resulting flame is enough to start the metal. The assessment has to be done on the assembly and its worst-case exposure, which is what a formal oxygen compatibility assessment does.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bullet is the one that usually gets missed. A program can execute the cleanliness specification perfectly and still deliver particles to the flow stream, because the valve generates them itself once it starts operating. This is the second link between the vibration section and the ignition branch.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fan-out point in the last bullet is worth dwelling on. A basic event that appears in one cut set is worth one mitigation. A basic event that appears in cut sets under three different branches is worth three, and it is also the one most likely to be the actual initiator when something goes wrong. We identify one such event in the next section.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sections. The first is method; the second is what makes an oxidizer valve different from a generic valve; the third is where structural dynamics enters. The third section is the one most often left out of a valve fault tree.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practical payoff of the whole tree. The corrective action depends entirely on which of the three cases you are in, and the tree structure is what tells you which evidence would discriminate between them. The wear-out case is the one the dynamics section addresses.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that only the first column is predictable from geometry alone. The second and third columns depend on operating point, and they are the ones that change between the qualification unit and the flight unit. They are also the sources that produce high kurtosis, which becomes important two sections from 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not a clean broadband floor. It is sine on random with tones that move. A single enveloping PSD used for both analysis and test hides the tonal structure entirely, and the tonal structure is what drives the damage.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most important slide in the environment section. The fluid-borne path loads the exact degree of freedom that goes unstable, and a base-input shaker test cannot apply it. A valve can pass qualification and still be dynamically unacceptable, because the qualification never exercised the failure mode.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 metaphor. The spring rate and the moving mass are both specified numbers, so a natural frequency exists whether or not anyone computed it — and there are several such systems in one valve.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gap between the first and last rows is large, and the middle two rows sit right in it — which is exactly where blade passing energy concentrates. That is where to look first. Note also that the first row's natural frequency is not a fixed number, because the gas spring contribution varies through the stroke.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Frequency separation is the first line of defense, but the tones sweep through the whole range during start and shutdown, so separation over the full envelope is often impossible. What you can control is where the crossings fall and how long you dwell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fluid force on the poppet depends on poppet position, because lift changes both the flow area and the pressure distribution across the face. Where the slope of that curve exceeds the spring rate, the effective stiffness goes negative and the system self-excites. No external tone is required.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Fan-out plus testability is what makes this the event to spend effort on. Most basic events in this tree are either hard to test or affect only one branch. This one is neither.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central asymmetry: the valve is a single point of failure by construction, and adding redundancy makes things worse rather than better. Reliability therefore has to be bought through process control and verification, not through architecture. This is why the fault tree is qualitative first.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Coil surge is routinely missed because the spring is modeled as a stiffness with no mass. It shows up as spring wire fatigue with no other explanation, and the fracture location — partway along the coil rather than at an end — is the giveaway.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practical consequence is that a single reported natural frequency for the valve assembly is meaningless without stating the stroke position and the supply state it was measured at. Ask for the conditions whenever you are handed one number.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two effects partially cancel and are second order. The third does not cancel and is not second order. An ambient modal survey can get the frequency close and the amplification badly wrong, and only one of those two errors matters much.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Fatigue damage scales as stress to the fatigue exponent, and response amplitude at resonance scales with Q. An error in Q is therefore raised to the fifth power for a typical steel. This single parameter swamps every other conservatism in the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Acceptance firings, engine qualification, stage-level static fire, flight, and refire all deposit damage in the same hardware. A given unit carries a damage index, and the probability of the structural basic event is a monotonic function of that index rather than a 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counterintuitive item is the fourth. Programs often slow a ramp to be gentle on the hardware and increase the damage by doing so, because the number of cycles accumulated while passing through the resonance goes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Narrowband Rayleigh is conservative by roughly two. Dirlik lands within fifteen percent of rainflow. But the same PSD realized with kurtosis near six gives three and a half times the damage, and no PSD-based method can see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corrects a common expectation. Engineers often reach for a better spectral method when the real problem is that the process is not Gaussian. Improving the spectral method is refining a fifteen percent error while a two-hundred-fifty percent error sits untouched.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value of the screen is triage. Detailed fatigue accounting is expensive and often gets applied to components that were never at risk, while the component that was at risk waits. The velocity screen sorts them in an afternoon.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fault tree is deductive: it starts at the undesired outcome and works downward through logic gates to resolved causes — unlike an FMEA, which works forward from a cause.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Vibration and accumulated damage are not a fourth branch alongside the functional three. They feed all three. This is why the vibration environment belongs in the fault tree rather than in a separate loads document that the reliability analyst never reads.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awkward case is fatigue-initiated ignition, where the fatigue origin is consumed by the event it caused. In that situation the usable evidence shifts to the unfailed hardware — sister units and the rest of the fleet — inspected at the same locations. Whether the findings correlate with firing count is the single most informative result available.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valve that passes a room temperature base-input PSD test has demonstrated that the bracket will not crack. It has demonstrated nothing about whether the poppet will go unstable at partial throttle in cryogenic service. Those are different questions and they need different tests.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tests, each aimed at a specific open branch. The fleet inspection is the cheapest and is usually the one that tells you which corrective action is appropriate — redesign, screening, or a life limit.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one item survives from this deck, make it the third. The chatter mechanism is under-recognized, it is not covered by conventional qualification, and it is the single basic event with the highest fan-out in the tree.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ASTM oxygen material is the least familiar to most structural dynamicists and the most immediately useful if you work anywhere near an oxidizer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sloppy top event is the most common way an FTA goes wrong, and it is invisible afterward because everything below it looks rigorous. Ask whether two engineers given only the top event statement would build the same first tier. If not, it is not specific enough.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 start with a parts list. Start with what the component is required to do: a valve fails to open, fails to isolate, or fails to contain. Every physical cause lands under one of those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consequence of this branch is usually a mixture ratio excursion. Oxidizer lead and lag sequencing is what keeps unburned propellant from accumulating; a valve that strokes late or stalls part open defeats it. Note that a frozen hydraulic line is a demonstrated failure path — a cryogenic leak somewhere else in the engine can disable an actuator with no fault in the valve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Internal leakage is the quiet failure. It rarely announces itself, it degrades monotonically with cycles, and the acceptance test that would catch it is usually run at ambient temperature where the seal behaves differently. Treat leak rate as a trended parameter across the unit's firing history rather than a pass or fail at acceptance.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bridge between the isolation branch and the dynamics section. The loss of polymer damping at cryogenic temperature shows up again when we estimate Q for the fatigue calculation.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slideLayout" Target="../slideLayouts/slideLayout1.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A66"/>
        </a:solidFill>
      </p:bgPr>
    </p:bg>
    <p:spTree>
      <p:nvGrpSpPr>
        <p:cNvPr id="1" name=""/>
        <p:cNvGrpSpPr/>
        <p:nvPr/>
      </p:nvGrpSpPr>
      <p:grpSpPr>
        <a:xfrm>
          <a:off x="0" y="0"/>
          <a:ext cx="0" cy="0"/>
          <a:chOff x="0" y="0"/>
          <a:chExt cx="0" cy="0"/>
        </a:xfrm>
      </p:grpSpPr>
      <p:sp>
        <p:nvSpPr>
          <p:cNvPr id="2" name="Text 0"/>
          <p:cNvSpPr/>
          <p:nvPr/>
        </p:nvSpPr>
        <p:spPr>
          <a:xfrm>
            <a:off x="1005840" y="1600200"/>
            <a:ext cx="10149840" cy="310896"/>
          </a:xfrm>
          <a:prstGeom prst="rect">
            <a:avLst/>
          </a:prstGeom>
          <a:noFill/>
          <a:ln/>
        </p:spPr>
        <p:txBody>
          <a:bodyPr wrap="square" lIns="0" tIns="0" rIns="0" bIns="0" rtlCol="0" anchor="ctr"/>
          <a:lstStyle/>
          <a:p>
            <a:pPr indent="0" marL="0">
              <a:buNone/>
            </a:pPr>
            <a:r>
              <a:rPr lang="en-US" sz="1250" b="1" spc="400" kern="0" dirty="0">
                <a:solidFill>
                  <a:srgbClr val="E08A1E"/>
                </a:solidFill>
                <a:latin typeface="Arial" pitchFamily="34" charset="0"/>
                <a:ea typeface="Arial" pitchFamily="34" charset="-122"/>
                <a:cs typeface="Arial" pitchFamily="34" charset="-120"/>
              </a:rPr>
              <a:t>VIBRATIONDATA</a:t>
            </a:r>
            <a:endParaRPr lang="en-US" sz="1250" dirty="0"/>
          </a:p>
        </p:txBody>
      </p:sp>
      <p:sp>
        <p:nvSpPr>
          <p:cNvPr id="3" name="Text 1"/>
          <p:cNvSpPr/>
          <p:nvPr/>
        </p:nvSpPr>
        <p:spPr>
          <a:xfrm>
            <a:off x="1005840" y="2057400"/>
            <a:ext cx="10149840" cy="914400"/>
          </a:xfrm>
          <a:prstGeom prst="rect">
            <a:avLst/>
          </a:prstGeom>
          <a:noFill/>
          <a:ln/>
        </p:spPr>
        <p:txBody>
          <a:bodyPr wrap="square" lIns="0" tIns="0" rIns="0" bIns="0" rtlCol="0" anchor="t"/>
          <a:lstStyle/>
          <a:p>
            <a:pPr indent="0" marL="0">
              <a:buNone/>
            </a:pPr>
            <a:r>
              <a:rPr lang="en-US" sz="4600" b="1" dirty="0">
                <a:solidFill>
                  <a:srgbClr val="FFFFFF"/>
                </a:solidFill>
                <a:latin typeface="Arial" pitchFamily="34" charset="0"/>
                <a:ea typeface="Arial" pitchFamily="34" charset="-122"/>
                <a:cs typeface="Arial" pitchFamily="34" charset="-120"/>
              </a:rPr>
              <a:t>Propellant Valve Failures</a:t>
            </a:r>
            <a:endParaRPr lang="en-US" sz="4600" dirty="0"/>
          </a:p>
        </p:txBody>
      </p:sp>
      <p:sp>
        <p:nvSpPr>
          <p:cNvPr id="4" name="Text 2"/>
          <p:cNvSpPr/>
          <p:nvPr/>
        </p:nvSpPr>
        <p:spPr>
          <a:xfrm>
            <a:off x="1005840" y="3063240"/>
            <a:ext cx="10149840" cy="640080"/>
          </a:xfrm>
          <a:prstGeom prst="rect">
            <a:avLst/>
          </a:prstGeom>
          <a:noFill/>
          <a:ln/>
        </p:spPr>
        <p:txBody>
          <a:bodyPr wrap="square" lIns="0" tIns="0" rIns="0" bIns="0" rtlCol="0" anchor="t"/>
          <a:lstStyle/>
          <a:p>
            <a:pPr indent="0" marL="0">
              <a:buNone/>
            </a:pPr>
            <a:r>
              <a:rPr lang="en-US" sz="2200" dirty="0">
                <a:solidFill>
                  <a:srgbClr val="8FB4D9"/>
                </a:solidFill>
                <a:latin typeface="Arial" pitchFamily="34" charset="0"/>
                <a:ea typeface="Arial" pitchFamily="34" charset="-122"/>
                <a:cs typeface="Arial" pitchFamily="34" charset="-120"/>
              </a:rPr>
              <a:t>Fault trees, oxygen ignition, and vibration-driven fatigue</a:t>
            </a:r>
            <a:endParaRPr lang="en-US" sz="2200" dirty="0"/>
          </a:p>
        </p:txBody>
      </p:sp>
      <p:sp>
        <p:nvSpPr>
          <p:cNvPr id="5" name="Text 3"/>
          <p:cNvSpPr/>
          <p:nvPr/>
        </p:nvSpPr>
        <p:spPr>
          <a:xfrm>
            <a:off x="1005840" y="3977640"/>
            <a:ext cx="9509760" cy="914400"/>
          </a:xfrm>
          <a:prstGeom prst="rect">
            <a:avLst/>
          </a:prstGeom>
          <a:noFill/>
          <a:ln/>
        </p:spPr>
        <p:txBody>
          <a:bodyPr wrap="square" lIns="0" tIns="0" rIns="0" bIns="0" rtlCol="0" anchor="ctr"/>
          <a:lstStyle/>
          <a:p>
            <a:pPr indent="0" marL="0">
              <a:lnSpc>
                <a:spcPts val="2700"/>
              </a:lnSpc>
              <a:buNone/>
            </a:pPr>
            <a:r>
              <a:rPr lang="en-US" sz="1700" dirty="0">
                <a:solidFill>
                  <a:srgbClr val="CBDCEE"/>
                </a:solidFill>
                <a:latin typeface="Calibri" pitchFamily="34" charset="0"/>
                <a:ea typeface="Calibri" pitchFamily="34" charset="-122"/>
                <a:cs typeface="Calibri" pitchFamily="34" charset="-120"/>
              </a:rPr>
              <a:t>A main propellant valve is a lightly damped spring-mass system carrying the full</a:t>
            </a:r>
            <a:endParaRPr lang="en-US" sz="1700" dirty="0"/>
          </a:p>
          <a:p>
            <a:pPr indent="0" marL="0">
              <a:lnSpc>
                <a:spcPts val="2700"/>
              </a:lnSpc>
              <a:buNone/>
            </a:pPr>
            <a:r>
              <a:rPr lang="en-US" sz="1700" dirty="0">
                <a:solidFill>
                  <a:srgbClr val="CBDCEE"/>
                </a:solidFill>
                <a:latin typeface="Calibri" pitchFamily="34" charset="0"/>
                <a:ea typeface="Calibri" pitchFamily="34" charset="-122"/>
                <a:cs typeface="Calibri" pitchFamily="34" charset="-120"/>
              </a:rPr>
              <a:t>flow, with no functional redundancy available behind it.</a:t>
            </a:r>
            <a:endParaRPr lang="en-US" sz="1700" dirty="0"/>
          </a:p>
        </p:txBody>
      </p:sp>
      <p:sp>
        <p:nvSpPr>
          <p:cNvPr id="6" name="Text 4"/>
          <p:cNvSpPr/>
          <p:nvPr/>
        </p:nvSpPr>
        <p:spPr>
          <a:xfrm>
            <a:off x="1005840" y="5715000"/>
            <a:ext cx="5486400" cy="292608"/>
          </a:xfrm>
          <a:prstGeom prst="rect">
            <a:avLst/>
          </a:prstGeom>
          <a:noFill/>
          <a:ln/>
        </p:spPr>
        <p:txBody>
          <a:bodyPr wrap="square" lIns="0" tIns="0" rIns="0" bIns="0" rtlCol="0" anchor="ctr"/>
          <a:lstStyle/>
          <a:p>
            <a:pPr indent="0" marL="0">
              <a:buNone/>
            </a:pPr>
            <a:r>
              <a:rPr lang="en-US" sz="1300" dirty="0">
                <a:solidFill>
                  <a:srgbClr val="9DB4CB"/>
                </a:solidFill>
                <a:latin typeface="Arial" pitchFamily="34" charset="0"/>
                <a:ea typeface="Arial" pitchFamily="34" charset="-122"/>
                <a:cs typeface="Arial" pitchFamily="34" charset="-120"/>
              </a:rPr>
              <a:t>Revision  —   August 2026</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BRANCH THREE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Loss of pressure boundary</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Structural</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Pressure surge from rapid closure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High cycle fatigue at a weld toe or fillet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Cryogenic embrittlement and fracture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Cavitation erosion of the flow path</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Bellows convolution fatigue</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Ignition</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Only present in an oxidizing service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Turns a mechanical fault into an energetic one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Consumes the evidence that would have identified the initiator</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Treated in detail in the next section</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10</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23A66"/>
        </a:solidFill>
      </p:bgPr>
    </p:bg>
    <p:spTree>
      <p:nvGrpSpPr>
        <p:cNvPr id="1" name=""/>
        <p:cNvGrpSpPr/>
        <p:nvPr/>
      </p:nvGrpSpPr>
      <p:grpSpPr>
        <a:xfrm>
          <a:off x="0" y="0"/>
          <a:ext cx="0" cy="0"/>
          <a:chOff x="0" y="0"/>
          <a:chExt cx="0" cy="0"/>
        </a:xfrm>
      </p:grpSpPr>
      <p:sp>
        <p:nvSpPr>
          <p:cNvPr id="2" name="Text 0"/>
          <p:cNvSpPr/>
          <p:nvPr/>
        </p:nvSpPr>
        <p:spPr>
          <a:xfrm>
            <a:off x="1005840" y="2331720"/>
            <a:ext cx="10149840" cy="292608"/>
          </a:xfrm>
          <a:prstGeom prst="rect">
            <a:avLst/>
          </a:prstGeom>
          <a:noFill/>
          <a:ln/>
        </p:spPr>
        <p:txBody>
          <a:bodyPr wrap="square" lIns="0" tIns="0" rIns="0" bIns="0" rtlCol="0" anchor="ctr"/>
          <a:lstStyle/>
          <a:p>
            <a:pPr indent="0" marL="0">
              <a:buNone/>
            </a:pPr>
            <a:r>
              <a:rPr lang="en-US" sz="1200" b="1" spc="300" kern="0" dirty="0">
                <a:solidFill>
                  <a:srgbClr val="E08A1E"/>
                </a:solidFill>
                <a:latin typeface="Arial" pitchFamily="34" charset="0"/>
                <a:ea typeface="Arial" pitchFamily="34" charset="-122"/>
                <a:cs typeface="Arial" pitchFamily="34" charset="-120"/>
              </a:rPr>
              <a:t>SECTION TWO</a:t>
            </a:r>
            <a:endParaRPr lang="en-US" sz="1200" dirty="0"/>
          </a:p>
        </p:txBody>
      </p:sp>
      <p:sp>
        <p:nvSpPr>
          <p:cNvPr id="3" name="Text 1"/>
          <p:cNvSpPr/>
          <p:nvPr/>
        </p:nvSpPr>
        <p:spPr>
          <a:xfrm>
            <a:off x="1005840" y="2724912"/>
            <a:ext cx="10149840" cy="1371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Ignition in oxygen systems</a:t>
            </a:r>
            <a:endParaRPr lang="en-US" sz="4000" dirty="0"/>
          </a:p>
        </p:txBody>
      </p:sp>
      <p:sp>
        <p:nvSpPr>
          <p:cNvPr id="4" name="Text 2"/>
          <p:cNvSpPr/>
          <p:nvPr/>
        </p:nvSpPr>
        <p:spPr>
          <a:xfrm>
            <a:off x="1005840" y="4069080"/>
            <a:ext cx="9326880" cy="822960"/>
          </a:xfrm>
          <a:prstGeom prst="rect">
            <a:avLst/>
          </a:prstGeom>
          <a:noFill/>
          <a:ln/>
        </p:spPr>
        <p:txBody>
          <a:bodyPr wrap="square" lIns="0" tIns="0" rIns="0" bIns="0" rtlCol="0" anchor="ctr"/>
          <a:lstStyle/>
          <a:p>
            <a:pPr indent="0" marL="0">
              <a:lnSpc>
                <a:spcPts val="2700"/>
              </a:lnSpc>
              <a:buNone/>
            </a:pPr>
            <a:r>
              <a:rPr lang="en-US" sz="1800" dirty="0">
                <a:solidFill>
                  <a:srgbClr val="CBDCEE"/>
                </a:solidFill>
                <a:latin typeface="Calibri" pitchFamily="34" charset="0"/>
                <a:ea typeface="Calibri" pitchFamily="34" charset="-122"/>
                <a:cs typeface="Calibri" pitchFamily="34" charset="-120"/>
              </a:rPr>
              <a:t>The branch that converts a valve malfunction into an energetic event — and the one that has no analogue in fuel or hydraulic service.</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OXYGEN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changes when the fluid is an oxidizer</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The governing references are ASTM MNL36 and the ASTM G-series guides listed at the end.</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Materials that are inert in air will burn. In high pressure oxygen, stainless steel and aluminum both sustain combustion once ignited.</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oxidizer is already present in unlimited supply. There is no mixing requirement and no flammability limit to fall outside of.</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Ignition energies are small. Mechanisms that are harmless in any other service become credible initiators.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reaction is self-feeding. A burning nonmetal kindles the metal around it, and the metal sustains the reaction on its own.</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Consequence is not proportional to cause. A single liberated particle can destroy the component and everything downstream of it.</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12</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OXYGEN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The kindling chain is an AND gate</a:t>
            </a:r>
            <a:endParaRPr lang="en-US" sz="3000" dirty="0"/>
          </a:p>
        </p:txBody>
      </p:sp>
      <p:pic>
        <p:nvPicPr>
          <p:cNvPr id="4" name="Image 0" descr="fig/fig3_kindling_chain.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13</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MECHANISM ONE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Particle impact ignition</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Design guidance on velocity limits and impingement geometry is in ASTM G88.</a:t>
            </a:r>
            <a:endParaRPr lang="en-US" sz="1600" dirty="0"/>
          </a:p>
        </p:txBody>
      </p:sp>
      <p:sp>
        <p:nvSpPr>
          <p:cNvPr id="5" name="Shape 3"/>
          <p:cNvSpPr/>
          <p:nvPr/>
        </p:nvSpPr>
        <p:spPr>
          <a:xfrm>
            <a:off x="640080" y="2322576"/>
            <a:ext cx="530352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How it works</a:t>
            </a:r>
            <a:endParaRPr lang="en-US" sz="1800" dirty="0"/>
          </a:p>
        </p:txBody>
      </p:sp>
      <p:sp>
        <p:nvSpPr>
          <p:cNvPr id="7" name="Text 5"/>
          <p:cNvSpPr/>
          <p:nvPr/>
        </p:nvSpPr>
        <p:spPr>
          <a:xfrm>
            <a:off x="960120" y="3072384"/>
            <a:ext cx="4663440" cy="2752344"/>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 particle entrained in the flow strikes an impingement site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Kinetic energy converts to local heat at the contact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The particle itself may ignite, or the target surface does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Velocity is the dominant variable, and thresholds are low</a:t>
            </a:r>
            <a:endParaRPr lang="en-US" sz="1550" dirty="0"/>
          </a:p>
        </p:txBody>
      </p:sp>
      <p:sp>
        <p:nvSpPr>
          <p:cNvPr id="8" name="Shape 6"/>
          <p:cNvSpPr/>
          <p:nvPr/>
        </p:nvSpPr>
        <p:spPr>
          <a:xfrm>
            <a:off x="6492240" y="2322576"/>
            <a:ext cx="5303520" cy="3758184"/>
          </a:xfrm>
          <a:prstGeom prst="roundRect">
            <a:avLst>
              <a:gd name="adj" fmla="val 2190"/>
            </a:avLst>
          </a:prstGeom>
          <a:solidFill>
            <a:srgbClr val="FBF0DE"/>
          </a:solidFill>
          <a:ln w="6350">
            <a:solidFill>
              <a:srgbClr val="FBF0DE"/>
            </a:solidFill>
            <a:prstDash val="solid"/>
          </a:ln>
        </p:spPr>
      </p:sp>
      <p:sp>
        <p:nvSpPr>
          <p:cNvPr id="9" name="Text 7"/>
          <p:cNvSpPr/>
          <p:nvPr/>
        </p:nvSpPr>
        <p:spPr>
          <a:xfrm>
            <a:off x="6812280" y="2578608"/>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Where the particles come from</a:t>
            </a:r>
            <a:endParaRPr lang="en-US" sz="1800" dirty="0"/>
          </a:p>
        </p:txBody>
      </p:sp>
      <p:sp>
        <p:nvSpPr>
          <p:cNvPr id="10" name="Text 8"/>
          <p:cNvSpPr/>
          <p:nvPr/>
        </p:nvSpPr>
        <p:spPr>
          <a:xfrm>
            <a:off x="6812280" y="3072384"/>
            <a:ext cx="4663440" cy="2752344"/>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Manufacturing debris not removed by cleaning</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Weld spatter and machining chips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Galling and fretting products generated in service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Spall liberated by a fatigue crack</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Upstream filter breakthrough</a:t>
            </a:r>
            <a:endParaRPr lang="en-US" sz="1550" dirty="0"/>
          </a:p>
        </p:txBody>
      </p:sp>
      <p:sp>
        <p:nvSpPr>
          <p:cNvPr id="12" name="Text 9"/>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3" name="Text 10"/>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14</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MECHANISM TWO</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Adiabatic compression</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No defect required. This mechanism is a property of the design, not of the unit.</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signature failure of a fast-acting oxidizer valve. Rapid opening compresses the gas ahead of the pressure front.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process is essentially isentropic, so the temperature rise follows from the pressure ratio alone — not from any friction or contact.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A dead-ended downstream volume is the trap. The compressed slug has nowhere to go and heats a fixed pocket of gas.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Resulting temperatures readily exceed the autoignition temperature of any nonmetal exposed in that cavity.</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design variables are opening rate, downstream volume, and whether nonmetals are exposed to the dead end. All three are changeable without redesigning the valve function.</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15</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MECHANISMS THREE AND FOUR</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Friction, galling, and resonance heating</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Friction and galling</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Rubbing between poppet and guide, or ball on seat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Heat generated at the contact with no path to reject it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Aggravated by any condition that produces repeated contact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Chatter is the worst case — high contact frequency at high load</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Also generates the particles for mechanism one</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Resonance heating</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Sonic flow into a closed cavity sets up a standing wave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Cyclic compression at the closed end heats a fixed gas pocket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Heating rate is high and localized</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Cavity geometry is the controlling variable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Relevant to tee branches, gauge ports, and blind passages</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16</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OXYGEN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Promoted combustion and materials selection</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Ignition of a nonmetal kindles the metal around it. Selection has to consider the assembly.</a:t>
            </a:r>
            <a:endParaRPr lang="en-US" sz="16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640080" y="2322576"/>
          <a:ext cx="10881360" cy="914400"/>
        </p:xfrm>
        <a:graphic>
          <a:graphicData uri="http://schemas.openxmlformats.org/drawingml/2006/table">
            <a:tbl>
              <a:tblPr/>
              <a:tblGrid>
                <a:gridCol w="3108960"/>
                <a:gridCol w="4754880"/>
                <a:gridCol w="3017520"/>
              </a:tblGrid>
              <a:tr h="420624">
                <a:tc>
                  <a:txBody>
                    <a:bodyPr/>
                    <a:lstStyle/>
                    <a:p>
                      <a:pPr indent="0" marL="0">
                        <a:buNone/>
                      </a:pPr>
                      <a:r>
                        <a:rPr lang="en-US" sz="1450" b="1" dirty="0">
                          <a:solidFill>
                            <a:srgbClr val="FFFFFF"/>
                          </a:solidFill>
                          <a:latin typeface="Arial" pitchFamily="34" charset="0"/>
                          <a:ea typeface="Arial" pitchFamily="34" charset="-122"/>
                          <a:cs typeface="Arial" pitchFamily="34" charset="-120"/>
                        </a:rPr>
                        <a:t>Material class</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Behavior in high pressure oxygen</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Typical role</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Fluoropolymers (PTFE, PCTFE)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Ignite readily; act as the kindling</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Seats, seals, backups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Aluminum alloys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Burn and sustain combustion</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Avoid in the flow path</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Austenitic stainless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Will sustain combustion at pressure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Acceptable only with margin</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Nickel-copper (Monel)</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Highly burn resistant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Preferred for internals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Nickel alloys (Inconel 600, 625)</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Highly burn resistant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Preferred for internals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Copper alloys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Burn resistant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Seats, sacrificial parts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bl>
          </a:graphicData>
        </a:graphic>
      </p:graphicFrame>
      <p:sp>
        <p:nvSpPr>
          <p:cNvPr id="7" name="Text 3"/>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8" name="Text 4"/>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17</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OXYGEN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Cleanliness is a design variable, not housekeeping</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Reference: ASTM G93 for cleaning methods and verification.</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particle that initiates mechanism one is often far below what a visual inspection resolves. Cleanliness has to be specified numerically and verified.</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Specify to a standard — IEST-STD-CC1246 or equivalent — with a stated level, a sampling method, and an acceptance criterion.</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Cleaning agent compatibility matters as much as the cleaning. Residual hydrocarbon is itself kindling.</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Cleanliness is perishable. Assembly, test, transport, and rework all reintroduce particles, so verification has to be tied to the last operation before service.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In-service generation defeats initial cleanliness. Galling, fretting, and cavitation erosion produce particles after the last verification point — which is the argument for controlling the dynamics.</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18</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EVALUATION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Minimal cut sets: order one dominates</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What the tree returns</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 large number of order-one cut sets — single events sufficient on their own</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Very few higher-order sets, because there is little redundancy to exploit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The ignition branch is the exception: its AND gate gives genuine order-three sets</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What follows from that</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Quantification adds little. The qualitative cut set list is the deliverable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Reliability is bought through process control, screening, and acceptance test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Mitigation means attacking the basic events themselves, not adding architecture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Prioritize basic events by fan-out — how many cut sets they appear in</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19</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SCOPE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this package covers</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The material is generic. Nothing here is specific to any one engine program.</a:t>
            </a:r>
            <a:endParaRPr lang="en-US" sz="1600" dirty="0"/>
          </a:p>
        </p:txBody>
      </p:sp>
      <p:sp>
        <p:nvSpPr>
          <p:cNvPr id="5" name="Shape 3"/>
          <p:cNvSpPr/>
          <p:nvPr/>
        </p:nvSpPr>
        <p:spPr>
          <a:xfrm>
            <a:off x="640080" y="2322576"/>
            <a:ext cx="3474720" cy="3758184"/>
          </a:xfrm>
          <a:prstGeom prst="roundRect">
            <a:avLst>
              <a:gd name="adj" fmla="val 2368"/>
            </a:avLst>
          </a:prstGeom>
          <a:solidFill>
            <a:srgbClr val="EDF3FA"/>
          </a:solidFill>
          <a:ln w="6350">
            <a:solidFill>
              <a:srgbClr val="EDF3FA"/>
            </a:solidFill>
            <a:prstDash val="solid"/>
          </a:ln>
        </p:spPr>
      </p:sp>
      <p:sp>
        <p:nvSpPr>
          <p:cNvPr id="6" name="Text 4"/>
          <p:cNvSpPr/>
          <p:nvPr/>
        </p:nvSpPr>
        <p:spPr>
          <a:xfrm>
            <a:off x="91440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Fault tree structure</a:t>
            </a:r>
            <a:endParaRPr lang="en-US" sz="1700" dirty="0"/>
          </a:p>
        </p:txBody>
      </p:sp>
      <p:sp>
        <p:nvSpPr>
          <p:cNvPr id="7" name="Text 5"/>
          <p:cNvSpPr/>
          <p:nvPr/>
        </p:nvSpPr>
        <p:spPr>
          <a:xfrm>
            <a:off x="91440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Top event definition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Functional decomposition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Minimal cut sets</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Common cause across a cluster</a:t>
            </a:r>
            <a:endParaRPr lang="en-US" sz="1450" dirty="0"/>
          </a:p>
        </p:txBody>
      </p:sp>
      <p:sp>
        <p:nvSpPr>
          <p:cNvPr id="8" name="Shape 6"/>
          <p:cNvSpPr/>
          <p:nvPr/>
        </p:nvSpPr>
        <p:spPr>
          <a:xfrm>
            <a:off x="4343400" y="2322576"/>
            <a:ext cx="3474720" cy="3758184"/>
          </a:xfrm>
          <a:prstGeom prst="roundRect">
            <a:avLst>
              <a:gd name="adj" fmla="val 2368"/>
            </a:avLst>
          </a:prstGeom>
          <a:solidFill>
            <a:srgbClr val="EDF3FA"/>
          </a:solidFill>
          <a:ln w="6350">
            <a:solidFill>
              <a:srgbClr val="EDF3FA"/>
            </a:solidFill>
            <a:prstDash val="solid"/>
          </a:ln>
        </p:spPr>
      </p:sp>
      <p:sp>
        <p:nvSpPr>
          <p:cNvPr id="9" name="Text 7"/>
          <p:cNvSpPr/>
          <p:nvPr/>
        </p:nvSpPr>
        <p:spPr>
          <a:xfrm>
            <a:off x="461772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Oxygen ignition</a:t>
            </a:r>
            <a:endParaRPr lang="en-US" sz="1700" dirty="0"/>
          </a:p>
        </p:txBody>
      </p:sp>
      <p:sp>
        <p:nvSpPr>
          <p:cNvPr id="10" name="Text 8"/>
          <p:cNvSpPr/>
          <p:nvPr/>
        </p:nvSpPr>
        <p:spPr>
          <a:xfrm>
            <a:off x="461772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The kindling chain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Four ignition mechanisms</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Promoted combustion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Materials and cleanliness</a:t>
            </a:r>
            <a:endParaRPr lang="en-US" sz="1450" dirty="0"/>
          </a:p>
        </p:txBody>
      </p:sp>
      <p:sp>
        <p:nvSpPr>
          <p:cNvPr id="11" name="Shape 9"/>
          <p:cNvSpPr/>
          <p:nvPr/>
        </p:nvSpPr>
        <p:spPr>
          <a:xfrm>
            <a:off x="8046720" y="2322576"/>
            <a:ext cx="3474720" cy="3758184"/>
          </a:xfrm>
          <a:prstGeom prst="roundRect">
            <a:avLst>
              <a:gd name="adj" fmla="val 2368"/>
            </a:avLst>
          </a:prstGeom>
          <a:solidFill>
            <a:srgbClr val="EDF3FA"/>
          </a:solidFill>
          <a:ln w="6350">
            <a:solidFill>
              <a:srgbClr val="EDF3FA"/>
            </a:solidFill>
            <a:prstDash val="solid"/>
          </a:ln>
        </p:spPr>
      </p:sp>
      <p:sp>
        <p:nvSpPr>
          <p:cNvPr id="12" name="Text 10"/>
          <p:cNvSpPr/>
          <p:nvPr/>
        </p:nvSpPr>
        <p:spPr>
          <a:xfrm>
            <a:off x="832104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Vibration and fatigue</a:t>
            </a:r>
            <a:endParaRPr lang="en-US" sz="1700" dirty="0"/>
          </a:p>
        </p:txBody>
      </p:sp>
      <p:sp>
        <p:nvSpPr>
          <p:cNvPr id="13" name="Text 11"/>
          <p:cNvSpPr/>
          <p:nvPr/>
        </p:nvSpPr>
        <p:spPr>
          <a:xfrm>
            <a:off x="832104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Turbopump excitation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Valve resonances and chatter</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Damage across firings</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Verification gaps</a:t>
            </a:r>
            <a:endParaRPr lang="en-US" sz="1450" dirty="0"/>
          </a:p>
        </p:txBody>
      </p:sp>
      <p:sp>
        <p:nvSpPr>
          <p:cNvPr id="15" name="Text 1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6" name="Text 1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a:t>
            </a:r>
            <a:endParaRPr lang="en-US" sz="11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EVALUATION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Common cause in a multi-engine cluster</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The three cases are not distinguishable from the failure itself — only from the fleet.</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Independence is the assumption that fails first. Engines in a cluster share a design, a manufacturing process, a supply chain, and an operating environment.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If the initiator is a design characteristic, the coupling factor is effectively unity — every unit is exposed, and clustering provides no benefit at all.</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If the initiator is a random part defect, the units are close to independent and cluster redundancy behaves as intended.</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If the initiator is wear-out, the exposed population is bounded by usage rather than by design — units above some accumulated cycle count.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These three cases call for completely different corrective actions: redesign, screening, or a service life limit. Distinguishing them is the point of the investigation.</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20</a:t>
            </a:r>
            <a:endParaRPr lang="en-US" sz="11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23A66"/>
        </a:solidFill>
      </p:bgPr>
    </p:bg>
    <p:spTree>
      <p:nvGrpSpPr>
        <p:cNvPr id="1" name=""/>
        <p:cNvGrpSpPr/>
        <p:nvPr/>
      </p:nvGrpSpPr>
      <p:grpSpPr>
        <a:xfrm>
          <a:off x="0" y="0"/>
          <a:ext cx="0" cy="0"/>
          <a:chOff x="0" y="0"/>
          <a:chExt cx="0" cy="0"/>
        </a:xfrm>
      </p:grpSpPr>
      <p:sp>
        <p:nvSpPr>
          <p:cNvPr id="2" name="Text 0"/>
          <p:cNvSpPr/>
          <p:nvPr/>
        </p:nvSpPr>
        <p:spPr>
          <a:xfrm>
            <a:off x="1005840" y="2331720"/>
            <a:ext cx="10149840" cy="292608"/>
          </a:xfrm>
          <a:prstGeom prst="rect">
            <a:avLst/>
          </a:prstGeom>
          <a:noFill/>
          <a:ln/>
        </p:spPr>
        <p:txBody>
          <a:bodyPr wrap="square" lIns="0" tIns="0" rIns="0" bIns="0" rtlCol="0" anchor="ctr"/>
          <a:lstStyle/>
          <a:p>
            <a:pPr indent="0" marL="0">
              <a:buNone/>
            </a:pPr>
            <a:r>
              <a:rPr lang="en-US" sz="1200" b="1" spc="300" kern="0" dirty="0">
                <a:solidFill>
                  <a:srgbClr val="E08A1E"/>
                </a:solidFill>
                <a:latin typeface="Arial" pitchFamily="34" charset="0"/>
                <a:ea typeface="Arial" pitchFamily="34" charset="-122"/>
                <a:cs typeface="Arial" pitchFamily="34" charset="-120"/>
              </a:rPr>
              <a:t>SECTION THREE</a:t>
            </a:r>
            <a:endParaRPr lang="en-US" sz="1200" dirty="0"/>
          </a:p>
        </p:txBody>
      </p:sp>
      <p:sp>
        <p:nvSpPr>
          <p:cNvPr id="3" name="Text 1"/>
          <p:cNvSpPr/>
          <p:nvPr/>
        </p:nvSpPr>
        <p:spPr>
          <a:xfrm>
            <a:off x="1005840" y="2724912"/>
            <a:ext cx="10149840" cy="1371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Vibration and fatigue</a:t>
            </a:r>
            <a:endParaRPr lang="en-US" sz="4000" dirty="0"/>
          </a:p>
        </p:txBody>
      </p:sp>
      <p:sp>
        <p:nvSpPr>
          <p:cNvPr id="4" name="Text 2"/>
          <p:cNvSpPr/>
          <p:nvPr/>
        </p:nvSpPr>
        <p:spPr>
          <a:xfrm>
            <a:off x="1005840" y="4069080"/>
            <a:ext cx="9326880" cy="822960"/>
          </a:xfrm>
          <a:prstGeom prst="rect">
            <a:avLst/>
          </a:prstGeom>
          <a:noFill/>
          <a:ln/>
        </p:spPr>
        <p:txBody>
          <a:bodyPr wrap="square" lIns="0" tIns="0" rIns="0" bIns="0" rtlCol="0" anchor="ctr"/>
          <a:lstStyle/>
          <a:p>
            <a:pPr indent="0" marL="0">
              <a:lnSpc>
                <a:spcPts val="2700"/>
              </a:lnSpc>
              <a:buNone/>
            </a:pPr>
            <a:r>
              <a:rPr lang="en-US" sz="1800" dirty="0">
                <a:solidFill>
                  <a:srgbClr val="CBDCEE"/>
                </a:solidFill>
                <a:latin typeface="Calibri" pitchFamily="34" charset="0"/>
                <a:ea typeface="Calibri" pitchFamily="34" charset="-122"/>
                <a:cs typeface="Calibri" pitchFamily="34" charset="-120"/>
              </a:rPr>
              <a:t>Where the valve stops being a reliability block diagram element and starts being a lightly damped structure in a severe dynamic environment.</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ENVIRONMENT</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the turbopump puts into the valve</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Three families of source, with different predictability and different spectral character.</a:t>
            </a:r>
            <a:endParaRPr lang="en-US" sz="1600" dirty="0"/>
          </a:p>
        </p:txBody>
      </p:sp>
      <p:sp>
        <p:nvSpPr>
          <p:cNvPr id="5" name="Shape 3"/>
          <p:cNvSpPr/>
          <p:nvPr/>
        </p:nvSpPr>
        <p:spPr>
          <a:xfrm>
            <a:off x="640080" y="2322576"/>
            <a:ext cx="3474720" cy="3758184"/>
          </a:xfrm>
          <a:prstGeom prst="roundRect">
            <a:avLst>
              <a:gd name="adj" fmla="val 2368"/>
            </a:avLst>
          </a:prstGeom>
          <a:solidFill>
            <a:srgbClr val="EDF3FA"/>
          </a:solidFill>
          <a:ln w="6350">
            <a:solidFill>
              <a:srgbClr val="EDF3FA"/>
            </a:solidFill>
            <a:prstDash val="solid"/>
          </a:ln>
        </p:spPr>
      </p:sp>
      <p:sp>
        <p:nvSpPr>
          <p:cNvPr id="6" name="Text 4"/>
          <p:cNvSpPr/>
          <p:nvPr/>
        </p:nvSpPr>
        <p:spPr>
          <a:xfrm>
            <a:off x="91440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Tonal</a:t>
            </a:r>
            <a:endParaRPr lang="en-US" sz="1700" dirty="0"/>
          </a:p>
        </p:txBody>
      </p:sp>
      <p:sp>
        <p:nvSpPr>
          <p:cNvPr id="7" name="Text 5"/>
          <p:cNvSpPr/>
          <p:nvPr/>
        </p:nvSpPr>
        <p:spPr>
          <a:xfrm>
            <a:off x="91440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Shaft rate and harmonics from residual unbalance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Impeller and inducer blade passing</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Diffuser and volute vane interaction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Tones migrate with speed and throttle</a:t>
            </a:r>
            <a:endParaRPr lang="en-US" sz="1450" dirty="0"/>
          </a:p>
        </p:txBody>
      </p:sp>
      <p:sp>
        <p:nvSpPr>
          <p:cNvPr id="8" name="Shape 6"/>
          <p:cNvSpPr/>
          <p:nvPr/>
        </p:nvSpPr>
        <p:spPr>
          <a:xfrm>
            <a:off x="4343400" y="2322576"/>
            <a:ext cx="3474720" cy="3758184"/>
          </a:xfrm>
          <a:prstGeom prst="roundRect">
            <a:avLst>
              <a:gd name="adj" fmla="val 2368"/>
            </a:avLst>
          </a:prstGeom>
          <a:solidFill>
            <a:srgbClr val="EDF3FA"/>
          </a:solidFill>
          <a:ln w="6350">
            <a:solidFill>
              <a:srgbClr val="EDF3FA"/>
            </a:solidFill>
            <a:prstDash val="solid"/>
          </a:ln>
        </p:spPr>
      </p:sp>
      <p:sp>
        <p:nvSpPr>
          <p:cNvPr id="9" name="Text 7"/>
          <p:cNvSpPr/>
          <p:nvPr/>
        </p:nvSpPr>
        <p:spPr>
          <a:xfrm>
            <a:off x="461772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Broadband and quasi-tonal</a:t>
            </a:r>
            <a:endParaRPr lang="en-US" sz="1700" dirty="0"/>
          </a:p>
        </p:txBody>
      </p:sp>
      <p:sp>
        <p:nvSpPr>
          <p:cNvPr id="10" name="Text 8"/>
          <p:cNvSpPr/>
          <p:nvPr/>
        </p:nvSpPr>
        <p:spPr>
          <a:xfrm>
            <a:off x="461772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Inducer cavitation, broadband plus rotating cavitation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Turbulent flow noise in the discharge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Combustion coupling through the manifold</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Strongly non-Gaussian content</a:t>
            </a:r>
            <a:endParaRPr lang="en-US" sz="1450" dirty="0"/>
          </a:p>
        </p:txBody>
      </p:sp>
      <p:sp>
        <p:nvSpPr>
          <p:cNvPr id="11" name="Shape 9"/>
          <p:cNvSpPr/>
          <p:nvPr/>
        </p:nvSpPr>
        <p:spPr>
          <a:xfrm>
            <a:off x="8046720" y="2322576"/>
            <a:ext cx="3474720" cy="3758184"/>
          </a:xfrm>
          <a:prstGeom prst="roundRect">
            <a:avLst>
              <a:gd name="adj" fmla="val 2368"/>
            </a:avLst>
          </a:prstGeom>
          <a:solidFill>
            <a:srgbClr val="EDF3FA"/>
          </a:solidFill>
          <a:ln w="6350">
            <a:solidFill>
              <a:srgbClr val="EDF3FA"/>
            </a:solidFill>
            <a:prstDash val="solid"/>
          </a:ln>
        </p:spPr>
      </p:sp>
      <p:sp>
        <p:nvSpPr>
          <p:cNvPr id="12" name="Text 10"/>
          <p:cNvSpPr/>
          <p:nvPr/>
        </p:nvSpPr>
        <p:spPr>
          <a:xfrm>
            <a:off x="832104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Instabilities</a:t>
            </a:r>
            <a:endParaRPr lang="en-US" sz="1700" dirty="0"/>
          </a:p>
        </p:txBody>
      </p:sp>
      <p:sp>
        <p:nvSpPr>
          <p:cNvPr id="13" name="Text 11"/>
          <p:cNvSpPr/>
          <p:nvPr/>
        </p:nvSpPr>
        <p:spPr>
          <a:xfrm>
            <a:off x="832104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Subsynchronous whirl from seals and bearings</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Rotating stall</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Longitudinal feed system coupling</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Bearing defect frequencies</a:t>
            </a:r>
            <a:endParaRPr lang="en-US" sz="1450" dirty="0"/>
          </a:p>
        </p:txBody>
      </p:sp>
      <p:sp>
        <p:nvSpPr>
          <p:cNvPr id="15" name="Text 1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6" name="Text 1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22</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ENVIRONMENT</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The spectrum at the valve station</a:t>
            </a:r>
            <a:endParaRPr lang="en-US" sz="3000" dirty="0"/>
          </a:p>
        </p:txBody>
      </p:sp>
      <p:pic>
        <p:nvPicPr>
          <p:cNvPr id="4" name="Image 0" descr="fig/fig5_valve_psd.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23</a:t>
            </a:r>
            <a:endParaRPr lang="en-US" sz="11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ENVIRONMENT</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Two load paths, only one of which gets tested</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The fluid-borne path is the one that matters and the one that is not tested.</a:t>
            </a:r>
            <a:endParaRPr lang="en-US" sz="1600" dirty="0"/>
          </a:p>
        </p:txBody>
      </p:sp>
      <p:sp>
        <p:nvSpPr>
          <p:cNvPr id="5" name="Shape 3"/>
          <p:cNvSpPr/>
          <p:nvPr/>
        </p:nvSpPr>
        <p:spPr>
          <a:xfrm>
            <a:off x="640080" y="2322576"/>
            <a:ext cx="530352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Structure borne</a:t>
            </a:r>
            <a:endParaRPr lang="en-US" sz="1800" dirty="0"/>
          </a:p>
        </p:txBody>
      </p:sp>
      <p:sp>
        <p:nvSpPr>
          <p:cNvPr id="7" name="Text 5"/>
          <p:cNvSpPr/>
          <p:nvPr/>
        </p:nvSpPr>
        <p:spPr>
          <a:xfrm>
            <a:off x="960120" y="3072384"/>
            <a:ext cx="4663440" cy="2752344"/>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Enters through the valve mounting and the duct flanges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Excites body, bracket, and bellows modes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This is the path a shaker reproduces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Characterized by an interface acceleration PSD</a:t>
            </a:r>
            <a:endParaRPr lang="en-US" sz="1550" dirty="0"/>
          </a:p>
        </p:txBody>
      </p:sp>
      <p:sp>
        <p:nvSpPr>
          <p:cNvPr id="8" name="Shape 6"/>
          <p:cNvSpPr/>
          <p:nvPr/>
        </p:nvSpPr>
        <p:spPr>
          <a:xfrm>
            <a:off x="6492240" y="2322576"/>
            <a:ext cx="5303520" cy="3758184"/>
          </a:xfrm>
          <a:prstGeom prst="roundRect">
            <a:avLst>
              <a:gd name="adj" fmla="val 2190"/>
            </a:avLst>
          </a:prstGeom>
          <a:solidFill>
            <a:srgbClr val="FBF0DE"/>
          </a:solidFill>
          <a:ln w="6350">
            <a:solidFill>
              <a:srgbClr val="FBF0DE"/>
            </a:solidFill>
            <a:prstDash val="solid"/>
          </a:ln>
        </p:spPr>
      </p:sp>
      <p:sp>
        <p:nvSpPr>
          <p:cNvPr id="9" name="Text 7"/>
          <p:cNvSpPr/>
          <p:nvPr/>
        </p:nvSpPr>
        <p:spPr>
          <a:xfrm>
            <a:off x="6812280" y="2578608"/>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Fluid borne</a:t>
            </a:r>
            <a:endParaRPr lang="en-US" sz="1800" dirty="0"/>
          </a:p>
        </p:txBody>
      </p:sp>
      <p:sp>
        <p:nvSpPr>
          <p:cNvPr id="10" name="Text 8"/>
          <p:cNvSpPr/>
          <p:nvPr/>
        </p:nvSpPr>
        <p:spPr>
          <a:xfrm>
            <a:off x="6812280" y="3072384"/>
            <a:ext cx="4663440" cy="2752344"/>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Dynamic pressure fluctuation acting on the poppet face directly</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Bypasses the mount entirely — no transmissibility involved</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Drives the poppet degree of freedom, which is the unstable one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Almost never included in component qualification</a:t>
            </a:r>
            <a:endParaRPr lang="en-US" sz="1550" dirty="0"/>
          </a:p>
        </p:txBody>
      </p:sp>
      <p:sp>
        <p:nvSpPr>
          <p:cNvPr id="12" name="Text 9"/>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3" name="Text 10"/>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24</a:t>
            </a:r>
            <a:endParaRPr lang="en-US" sz="1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The valve is a spring-mass system by design</a:t>
            </a:r>
            <a:endParaRPr lang="en-US" sz="3000" dirty="0"/>
          </a:p>
        </p:txBody>
      </p:sp>
      <p:pic>
        <p:nvPicPr>
          <p:cNvPr id="4" name="Image 0" descr="fig/fig4_valve_spring_mass.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25</a:t>
            </a:r>
            <a:endParaRPr lang="en-US" sz="11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Four spring-mass systems, four frequency bands</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Order of magnitude only. The point is the separation, not the values.</a:t>
            </a:r>
            <a:endParaRPr lang="en-US" sz="16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640080" y="2322576"/>
          <a:ext cx="10881360" cy="914400"/>
        </p:xfrm>
        <a:graphic>
          <a:graphicData uri="http://schemas.openxmlformats.org/drawingml/2006/table">
            <a:tbl>
              <a:tblPr/>
              <a:tblGrid>
                <a:gridCol w="2651760"/>
                <a:gridCol w="2926080"/>
                <a:gridCol w="2743200"/>
                <a:gridCol w="2560320"/>
              </a:tblGrid>
              <a:tr h="420624">
                <a:tc>
                  <a:txBody>
                    <a:bodyPr/>
                    <a:lstStyle/>
                    <a:p>
                      <a:pPr indent="0" marL="0">
                        <a:buNone/>
                      </a:pPr>
                      <a:r>
                        <a:rPr lang="en-US" sz="1450" b="1" dirty="0">
                          <a:solidFill>
                            <a:srgbClr val="FFFFFF"/>
                          </a:solidFill>
                          <a:latin typeface="Arial" pitchFamily="34" charset="0"/>
                          <a:ea typeface="Arial" pitchFamily="34" charset="-122"/>
                          <a:cs typeface="Arial" pitchFamily="34" charset="-120"/>
                        </a:rPr>
                        <a:t>System</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Stiffness source</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Typical band</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Principal risk</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Poppet rigid body</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Return spring plus gas spring</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Tens of Hz</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Flow-induced chatter</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Coil surge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Spring wire in longitudinal wave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Several hundred Hz to low kHz</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Spring fatigue, seat load loss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Body, bracket, bellows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Mount and duct stiffness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Hundreds of Hz</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Blade passing coincidence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Stem elastic modes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Stem as a rod or beam</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kHz for axial</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High cycle fatigue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bl>
          </a:graphicData>
        </a:graphic>
      </p:graphicFrame>
      <p:sp>
        <p:nvSpPr>
          <p:cNvPr id="7" name="Text 3"/>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8" name="Text 4"/>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26</a:t>
            </a:r>
            <a:endParaRPr lang="en-US" sz="11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Interference diagram: where the crossings fall</a:t>
            </a:r>
            <a:endParaRPr lang="en-US" sz="3000" dirty="0"/>
          </a:p>
        </p:txBody>
      </p:sp>
      <p:pic>
        <p:nvPicPr>
          <p:cNvPr id="4" name="Image 0" descr="fig/fig6_campbell.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27</a:t>
            </a:r>
            <a:endParaRPr lang="en-US" sz="11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Flow-induced instability: poppet chatter</a:t>
            </a:r>
            <a:endParaRPr lang="en-US" sz="3000" dirty="0"/>
          </a:p>
        </p:txBody>
      </p:sp>
      <p:pic>
        <p:nvPicPr>
          <p:cNvPr id="4" name="Image 0" descr="fig/fig9_chatter.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28</a:t>
            </a:r>
            <a:endParaRPr lang="en-US" sz="11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Why chatter is the event worth chasing</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This is the cross-cutting basic event identified earlier by fan-out.</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It requires no defect, no wear, and no external excitation. It is a property of the internal geometry and the operating point.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It is aggravated by compressible or two-phase flow at the seat — which is precisely the condition during cryogenic chilldown.</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It hammers the poppet on the seat at the natural frequency, producing repeated high-load contact.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That single behavior feeds three separate branches of the fault tree: mechanical impact ignition, particle generation, and seat wear.</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It is also directly testable in a component flow rig, which makes it a high-value basic event to resolve early.</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29</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MOTIVATION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Why a valve earns its own fault tree</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What makes it exposed</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Carries the full propellant flow</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Moving parts in the flow stream</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Actuated during the most severe transient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Sequencing errors propagate instantly</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Sits at a high-vibration station</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What you cannot do about it</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No parallel redundancy — a second main valve is a second leak path</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No graceful degradation; partial function is often worse than none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Limited instrumentation inside the flow path</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Failure evidence is frequently consumed by the event</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a:t>
            </a:r>
            <a:endParaRPr lang="en-US" sz="11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Coil surge: the spring has its own modes</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The mechanism</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The spring is a distributed system, not a massless element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Longitudinal waves travel along the wire between the coils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At surge, coils resonate against each other independently of the poppet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Consequences are coil clash, spring fatigue, and transient loss of seat load</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Design practice</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Valvetrain rule of thumb keeps surge frequency roughly ten to thirteen times the cycling rate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That yardstick does not transfer here — the excitation is continuous, not cyclic</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Check surge frequency directly against the pump tones and their harmonics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Variable pitch and damper coils shift or spoil the surge modes</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30</a:t>
            </a:r>
            <a:endParaRPr lang="en-US" sz="11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The pneumatic actuator stiffness is not a constant</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One reported natural frequency is not enough. Ask what stroke position and supply state.</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actuator gas volume behaves as a spring with rate on the order of gamma times P times A squared, divided by V.</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Volume changes through the stroke, so the stiffness changes through the stroke. The assembly natural frequency sweeps as the valve moves.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Supply pressure and helium temperature both shift it again, so the frequency varies across the operating envelope and with prestart conditions.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Supply line inertance adds a second oscillator. Long pilot lines can put its natural frequency low enough to couple with the mechanical mode.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observable symptom of that coupling is position hunting or an oscillatory stroke — which is often misdiagnosed as a controller tuning problem.</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31</a:t>
            </a:r>
            <a:endParaRPr lang="en-US" sz="11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Cryogenic and fluid corrections do not all go one way</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A room temperature modal survey misleads in two directions at once.</a:t>
            </a:r>
            <a:endParaRPr lang="en-US" sz="1600" dirty="0"/>
          </a:p>
        </p:txBody>
      </p:sp>
      <p:graphicFrame>
        <p:nvGraphicFramePr>
          <p:cNvPr id="33" name="Table 0"/>
          <p:cNvGraphicFramePr>
            <a:graphicFrameLocks noGrp="1"/>
          </p:cNvGraphicFramePr>
          <p:nvPr>
            <p:extLst>
              <p:ext uri="{D42A27DB-BD31-4B8C-83A1-F6EECF244321}">
                <p14:modId xmlns:p14="http://schemas.microsoft.com/office/powerpoint/2010/main" val="1579011935"/>
              </p:ext>
            </p:extLst>
          </p:nvPr>
        </p:nvGraphicFramePr>
        <p:xfrm>
          <a:off x="640080" y="2322576"/>
          <a:ext cx="10881360" cy="914400"/>
        </p:xfrm>
        <a:graphic>
          <a:graphicData uri="http://schemas.openxmlformats.org/drawingml/2006/table">
            <a:tbl>
              <a:tblPr/>
              <a:tblGrid>
                <a:gridCol w="3291840"/>
                <a:gridCol w="2194560"/>
                <a:gridCol w="2651760"/>
                <a:gridCol w="2743200"/>
              </a:tblGrid>
              <a:tr h="420624">
                <a:tc>
                  <a:txBody>
                    <a:bodyPr/>
                    <a:lstStyle/>
                    <a:p>
                      <a:pPr indent="0" marL="0">
                        <a:buNone/>
                      </a:pPr>
                      <a:r>
                        <a:rPr lang="en-US" sz="1450" b="1" dirty="0">
                          <a:solidFill>
                            <a:srgbClr val="FFFFFF"/>
                          </a:solidFill>
                          <a:latin typeface="Arial" pitchFamily="34" charset="0"/>
                          <a:ea typeface="Arial" pitchFamily="34" charset="-122"/>
                          <a:cs typeface="Arial" pitchFamily="34" charset="-120"/>
                        </a:rPr>
                        <a:t>Effect</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Direction</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Magnitude</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Consequence for the estimate</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Elastic modulus rise at 90 K</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Frequency up</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Roughly 5 to 10 percent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Small; shifts crossings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Fluid added mass on the poppet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Frequency down</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Geometry dependent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Dry modal test overpredicts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Loss of polymer damping</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Amplification up</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Can be a factor of two or more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Dominates the damage estimate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Joint preload change with temperature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Either</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Configuration dependent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Changes both frequency and Q</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bl>
          </a:graphicData>
        </a:graphic>
      </p:graphicFrame>
      <p:sp>
        <p:nvSpPr>
          <p:cNvPr id="7" name="Text 3"/>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8" name="Text 4"/>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32</a:t>
            </a:r>
            <a:endParaRPr lang="en-US" sz="11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DYNAMICS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Why the amplification factor dominates the estimate</a:t>
            </a:r>
            <a:endParaRPr lang="en-US" sz="3000" dirty="0"/>
          </a:p>
        </p:txBody>
      </p:sp>
      <p:pic>
        <p:nvPicPr>
          <p:cNvPr id="4" name="Image 0" descr="fig/fig7_q_sensitivity.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33</a:t>
            </a:r>
            <a:endParaRPr lang="en-US" sz="11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123A66"/>
        </a:solidFill>
      </p:bgPr>
    </p:bg>
    <p:spTree>
      <p:nvGrpSpPr>
        <p:cNvPr id="1" name=""/>
        <p:cNvGrpSpPr/>
        <p:nvPr/>
      </p:nvGrpSpPr>
      <p:grpSpPr>
        <a:xfrm>
          <a:off x="0" y="0"/>
          <a:ext cx="0" cy="0"/>
          <a:chOff x="0" y="0"/>
          <a:chExt cx="0" cy="0"/>
        </a:xfrm>
      </p:grpSpPr>
      <p:sp>
        <p:nvSpPr>
          <p:cNvPr id="2" name="Text 0"/>
          <p:cNvSpPr/>
          <p:nvPr/>
        </p:nvSpPr>
        <p:spPr>
          <a:xfrm>
            <a:off x="1005840" y="2331720"/>
            <a:ext cx="10149840" cy="292608"/>
          </a:xfrm>
          <a:prstGeom prst="rect">
            <a:avLst/>
          </a:prstGeom>
          <a:noFill/>
          <a:ln/>
        </p:spPr>
        <p:txBody>
          <a:bodyPr wrap="square" lIns="0" tIns="0" rIns="0" bIns="0" rtlCol="0" anchor="ctr"/>
          <a:lstStyle/>
          <a:p>
            <a:pPr indent="0" marL="0">
              <a:buNone/>
            </a:pPr>
            <a:r>
              <a:rPr lang="en-US" sz="1200" b="1" spc="300" kern="0" dirty="0">
                <a:solidFill>
                  <a:srgbClr val="E08A1E"/>
                </a:solidFill>
                <a:latin typeface="Arial" pitchFamily="34" charset="0"/>
                <a:ea typeface="Arial" pitchFamily="34" charset="-122"/>
                <a:cs typeface="Arial" pitchFamily="34" charset="-120"/>
              </a:rPr>
              <a:t>SECTION THREE, CONTINUED</a:t>
            </a:r>
            <a:endParaRPr lang="en-US" sz="1200" dirty="0"/>
          </a:p>
        </p:txBody>
      </p:sp>
      <p:sp>
        <p:nvSpPr>
          <p:cNvPr id="3" name="Text 1"/>
          <p:cNvSpPr/>
          <p:nvPr/>
        </p:nvSpPr>
        <p:spPr>
          <a:xfrm>
            <a:off x="1005840" y="2724912"/>
            <a:ext cx="10149840" cy="1371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Accumulated damage</a:t>
            </a:r>
            <a:endParaRPr lang="en-US" sz="4000" dirty="0"/>
          </a:p>
        </p:txBody>
      </p:sp>
      <p:sp>
        <p:nvSpPr>
          <p:cNvPr id="4" name="Text 2"/>
          <p:cNvSpPr/>
          <p:nvPr/>
        </p:nvSpPr>
        <p:spPr>
          <a:xfrm>
            <a:off x="1005840" y="4069080"/>
            <a:ext cx="9326880" cy="822960"/>
          </a:xfrm>
          <a:prstGeom prst="rect">
            <a:avLst/>
          </a:prstGeom>
          <a:noFill/>
          <a:ln/>
        </p:spPr>
        <p:txBody>
          <a:bodyPr wrap="square" lIns="0" tIns="0" rIns="0" bIns="0" rtlCol="0" anchor="ctr"/>
          <a:lstStyle/>
          <a:p>
            <a:pPr indent="0" marL="0">
              <a:lnSpc>
                <a:spcPts val="2700"/>
              </a:lnSpc>
              <a:buNone/>
            </a:pPr>
            <a:r>
              <a:rPr lang="en-US" sz="1800" dirty="0">
                <a:solidFill>
                  <a:srgbClr val="CBDCEE"/>
                </a:solidFill>
                <a:latin typeface="Calibri" pitchFamily="34" charset="0"/>
                <a:ea typeface="Calibri" pitchFamily="34" charset="-122"/>
                <a:cs typeface="Calibri" pitchFamily="34" charset="-120"/>
              </a:rPr>
              <a:t>The basic event probability is not constant. It is a function of how the unit has been used, which is not something classical fault tree quantification accommodates.</a:t>
            </a:r>
            <a:endParaRPr lang="en-US"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FATIGUE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Damage accumulates across the firing history</a:t>
            </a:r>
            <a:endParaRPr lang="en-US" sz="3000" dirty="0"/>
          </a:p>
        </p:txBody>
      </p:sp>
      <p:pic>
        <p:nvPicPr>
          <p:cNvPr id="4" name="Image 0" descr="fig/fig11_damage_accumulation.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35</a:t>
            </a:r>
            <a:endParaRPr lang="en-US" sz="11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FATIGUE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Transients usually dominate the accumulation</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Damage scales with firings, not with seconds. This is a testable prediction.</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Start and shutdown are short but contain the resonance sweep, the pressure surge from valve stroking, and the thermal shock of chilldown.</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Damage per second during a transient can exceed mainstage by orders of magnitude, so damage scales with the number of firings more than with total run time.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That gives a testable discriminator. If damage tracks firing count rather than accumulated seconds, the transient is the driver.</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Sweep rate matters. Cycles accumulated at peak response scale roughly inversely with the rate of change of the exciting frequency, so a slow throttle ramp can be worse than a fast one.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Dwell correction is the right accounting. Time spent at the power level where a tone parks on a mode is the fatigue-relevant parameter, not total burn duration.</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36</a:t>
            </a:r>
            <a:endParaRPr lang="en-US" sz="11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FATIGUE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Spectral damage methods and the Gaussian assumption</a:t>
            </a:r>
            <a:endParaRPr lang="en-US" sz="3000" dirty="0"/>
          </a:p>
        </p:txBody>
      </p:sp>
      <p:pic>
        <p:nvPicPr>
          <p:cNvPr id="4" name="Image 0" descr="fig/fig10_spectral_damage.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37</a:t>
            </a:r>
            <a:endParaRPr lang="en-US" sz="11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FATIGUE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the comparison actually tells you</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The usual instinct — reach for a better spectral method — solves the smaller problem.</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choice among spectral methods is a second-order argument for this kind of spectrum. Dirlik handles a bimodal shape better than its reputation suggests.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Gaussian assumption is the first-order error. Cavitation and combustion coupling drive kurtosis well above three, and the damage penalty is large.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No method based on the PSD alone can recover it. Kurtosis is a property of the phase relationships that the PSD throws away.</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practical answer is to keep time histories where the environment is suspected to be non-Gaussian, and to rainflow them directly.</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Where only a PSD is available, treat the spectral estimate as a lower bound and carry an explicit non-Gaussian factor rather than burying it in a generic margin.</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38</a:t>
            </a:r>
            <a:endParaRPr lang="en-US" sz="11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FATIGUE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Screen first with stress and velocity</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A screening tool, not a substitute for the detailed calculation.</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Before any cycle counting, the stress-velocity relationship gives a fast bound. Peak stress is approximately density times wave speed times velocity.</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input is the measured or predicted velocity response at the component, which is often available long before a stress model is.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result is compared against the endurance limit expressed in the same terms. Many structural metals reach the endurance limit at a pseudo-velocity in the neighborhood of one hundred inches per second.</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If the implied stress is well below that, the fatigue branch can be closed out and the effort moved elsewhere.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If it is close, the detailed accounting is warranted — and the modal survey conditions become the thing to verify first.</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39</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METHOD</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Fault tree symbology</a:t>
            </a:r>
            <a:endParaRPr lang="en-US" sz="3000" dirty="0"/>
          </a:p>
        </p:txBody>
      </p:sp>
      <p:pic>
        <p:nvPicPr>
          <p:cNvPr id="4" name="Image 0" descr="fig/fig1_fta_symbols.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a:t>
            </a:r>
            <a:endParaRPr lang="en-US" sz="11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SYNTHESIS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Vibration is a cross-cutting initiator</a:t>
            </a:r>
            <a:endParaRPr lang="en-US" sz="3000" dirty="0"/>
          </a:p>
        </p:txBody>
      </p:sp>
      <p:pic>
        <p:nvPicPr>
          <p:cNvPr id="4" name="Image 0" descr="fig/fig8_cross_cutting.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40</a:t>
            </a:r>
            <a:endParaRPr lang="en-US" sz="11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SYNTHESIS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the recovered hardware can tell you</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Fatigue and ignition are serial, not competing. The evidence for the first can be destroyed by the second.</a:t>
            </a:r>
            <a:endParaRPr lang="en-US" sz="1600" dirty="0"/>
          </a:p>
        </p:txBody>
      </p:sp>
      <p:graphicFrame>
        <p:nvGraphicFramePr>
          <p:cNvPr id="42" name="Table 0"/>
          <p:cNvGraphicFramePr>
            <a:graphicFrameLocks noGrp="1"/>
          </p:cNvGraphicFramePr>
          <p:nvPr>
            <p:extLst>
              <p:ext uri="{D42A27DB-BD31-4B8C-83A1-F6EECF244321}">
                <p14:modId xmlns:p14="http://schemas.microsoft.com/office/powerpoint/2010/main" val="1579011935"/>
              </p:ext>
            </p:extLst>
          </p:nvPr>
        </p:nvGraphicFramePr>
        <p:xfrm>
          <a:off x="640080" y="2322576"/>
          <a:ext cx="10881360" cy="914400"/>
        </p:xfrm>
        <a:graphic>
          <a:graphicData uri="http://schemas.openxmlformats.org/drawingml/2006/table">
            <a:tbl>
              <a:tblPr/>
              <a:tblGrid>
                <a:gridCol w="3931920"/>
                <a:gridCol w="3291840"/>
                <a:gridCol w="3657600"/>
              </a:tblGrid>
              <a:tr h="420624">
                <a:tc>
                  <a:txBody>
                    <a:bodyPr/>
                    <a:lstStyle/>
                    <a:p>
                      <a:pPr indent="0" marL="0">
                        <a:buNone/>
                      </a:pPr>
                      <a:r>
                        <a:rPr lang="en-US" sz="1450" b="1" dirty="0">
                          <a:solidFill>
                            <a:srgbClr val="FFFFFF"/>
                          </a:solidFill>
                          <a:latin typeface="Arial" pitchFamily="34" charset="0"/>
                          <a:ea typeface="Arial" pitchFamily="34" charset="-122"/>
                          <a:cs typeface="Arial" pitchFamily="34" charset="-120"/>
                        </a:rPr>
                        <a:t>Evidence</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Indicates</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c>
                  <a:txBody>
                    <a:bodyPr/>
                    <a:lstStyle/>
                    <a:p>
                      <a:pPr indent="0" marL="0">
                        <a:buNone/>
                      </a:pPr>
                      <a:r>
                        <a:rPr lang="en-US" sz="1450" b="1" dirty="0">
                          <a:solidFill>
                            <a:srgbClr val="FFFFFF"/>
                          </a:solidFill>
                          <a:latin typeface="Arial" pitchFamily="34" charset="0"/>
                          <a:ea typeface="Arial" pitchFamily="34" charset="-122"/>
                          <a:cs typeface="Arial" pitchFamily="34" charset="-120"/>
                        </a:rPr>
                        <a:t>Caution</a:t>
                      </a:r>
                      <a:endParaRPr lang="en-US" sz="1450" dirty="0">
                        <a:latin typeface="Arial" charset="0"/>
                        <a:ea typeface="Arial" charset="0"/>
                        <a:cs typeface="Arial"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1B5FA8"/>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Beach marks, striations, ratchet origins</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Progressive fatigue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Origin may be consumed if ignition followed</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Dimpled rupture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Single overload</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Can be secondary to another failure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Melted, oxidized, resolidified metal</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Ignition reached that location</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Destroys the initiating evidence</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Fretting scars, galling transfer</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Relative motion under load</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Strongest indicator of the chatter path</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FFFFFF"/>
                    </a:solidFill>
                  </a:tcPr>
                </a:tc>
              </a:tr>
              <a:tr h="420624">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Seat leak rate trend across the fleet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Wear-out versus random</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c>
                  <a:txBody>
                    <a:bodyPr/>
                    <a:lstStyle/>
                    <a:p>
                      <a:pPr indent="0" marL="0">
                        <a:buNone/>
                      </a:pPr>
                      <a:r>
                        <a:rPr lang="en-US" sz="1450" dirty="0">
                          <a:solidFill>
                            <a:srgbClr val="123A66"/>
                          </a:solidFill>
                          <a:latin typeface="Calibri" pitchFamily="34" charset="0"/>
                          <a:ea typeface="Calibri" pitchFamily="34" charset="-122"/>
                          <a:cs typeface="Calibri" pitchFamily="34" charset="-120"/>
                        </a:rPr>
                        <a:t>Requires the firing history to interpret</a:t>
                      </a:r>
                      <a:endParaRPr lang="en-US" sz="1450" dirty="0">
                        <a:latin typeface="Calibri" charset="0"/>
                        <a:ea typeface="Calibri" charset="0"/>
                        <a:cs typeface="Calibri" charset="0"/>
                      </a:endParaRPr>
                    </a:p>
                  </a:txBody>
                  <a:tcPr marL="91440" marR="91440" marT="91440" marB="91440" anchor="ctr">
                    <a:lnL w="9525" cap="flat" cmpd="sng" algn="ctr">
                      <a:solidFill>
                        <a:srgbClr val="D3DEEA"/>
                      </a:solidFill>
                      <a:prstDash val="solid"/>
                      <a:round/>
                      <a:headEnd type="none" w="med" len="med"/>
                      <a:tailEnd type="none" w="med" len="med"/>
                    </a:lnL>
                    <a:lnR w="9525" cap="flat" cmpd="sng" algn="ctr">
                      <a:solidFill>
                        <a:srgbClr val="D3DEEA"/>
                      </a:solidFill>
                      <a:prstDash val="solid"/>
                      <a:round/>
                      <a:headEnd type="none" w="med" len="med"/>
                      <a:tailEnd type="none" w="med" len="med"/>
                    </a:lnR>
                    <a:lnT w="9525" cap="flat" cmpd="sng" algn="ctr">
                      <a:solidFill>
                        <a:srgbClr val="D3DEEA"/>
                      </a:solidFill>
                      <a:prstDash val="solid"/>
                      <a:round/>
                      <a:headEnd type="none" w="med" len="med"/>
                      <a:tailEnd type="none" w="med" len="med"/>
                    </a:lnT>
                    <a:lnB w="9525" cap="flat" cmpd="sng" algn="ctr">
                      <a:solidFill>
                        <a:srgbClr val="D3DEEA"/>
                      </a:solidFill>
                      <a:prstDash val="solid"/>
                      <a:round/>
                      <a:headEnd type="none" w="med" len="med"/>
                      <a:tailEnd type="none" w="med" len="med"/>
                    </a:lnB>
                    <a:solidFill>
                      <a:srgbClr val="EDF3FA"/>
                    </a:solidFill>
                  </a:tcPr>
                </a:tc>
              </a:tr>
            </a:tbl>
          </a:graphicData>
        </a:graphic>
      </p:graphicFrame>
      <p:sp>
        <p:nvSpPr>
          <p:cNvPr id="7" name="Text 3"/>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8" name="Text 4"/>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41</a:t>
            </a:r>
            <a:endParaRPr lang="en-US" sz="11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VERIFICATION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component qualification does not cover</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What a base-input shaker test verifies</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Bracket and mount integrity</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Body and bellows structural modes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Fastener and joint retention</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Survival of the interface environment</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What it cannot verify</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Fluid-borne pressure loading on the poppet face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Seat contact preload and differential pressure across the closure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Cryogenic stiffness and damping state</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Flow-induced instability of the poppet degree of freedom</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Anything above roughly two kilohertz, where fixture and armature resonances dominate</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42</a:t>
            </a:r>
            <a:endParaRPr lang="en-US" sz="11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VERIFICATION</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closes the open branches</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Each of the three closes a branch that qualification testing leaves open.</a:t>
            </a:r>
            <a:endParaRPr lang="en-US" sz="1600" dirty="0"/>
          </a:p>
        </p:txBody>
      </p:sp>
      <p:sp>
        <p:nvSpPr>
          <p:cNvPr id="5" name="Shape 3"/>
          <p:cNvSpPr/>
          <p:nvPr/>
        </p:nvSpPr>
        <p:spPr>
          <a:xfrm>
            <a:off x="640080" y="2322576"/>
            <a:ext cx="3474720" cy="3758184"/>
          </a:xfrm>
          <a:prstGeom prst="roundRect">
            <a:avLst>
              <a:gd name="adj" fmla="val 2368"/>
            </a:avLst>
          </a:prstGeom>
          <a:solidFill>
            <a:srgbClr val="EDF3FA"/>
          </a:solidFill>
          <a:ln w="6350">
            <a:solidFill>
              <a:srgbClr val="EDF3FA"/>
            </a:solidFill>
            <a:prstDash val="solid"/>
          </a:ln>
        </p:spPr>
      </p:sp>
      <p:sp>
        <p:nvSpPr>
          <p:cNvPr id="6" name="Text 4"/>
          <p:cNvSpPr/>
          <p:nvPr/>
        </p:nvSpPr>
        <p:spPr>
          <a:xfrm>
            <a:off x="91440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Cold flow rig</a:t>
            </a:r>
            <a:endParaRPr lang="en-US" sz="1700" dirty="0"/>
          </a:p>
        </p:txBody>
      </p:sp>
      <p:sp>
        <p:nvSpPr>
          <p:cNvPr id="7" name="Text 5"/>
          <p:cNvSpPr/>
          <p:nvPr/>
        </p:nvSpPr>
        <p:spPr>
          <a:xfrm>
            <a:off x="91440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Representative upstream duct and downstream volume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Instrumented for poppet position and internal dynamic pressure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Swept across throttle and inlet condition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Closes the chatter branch directly</a:t>
            </a:r>
            <a:endParaRPr lang="en-US" sz="1450" dirty="0"/>
          </a:p>
        </p:txBody>
      </p:sp>
      <p:sp>
        <p:nvSpPr>
          <p:cNvPr id="8" name="Shape 6"/>
          <p:cNvSpPr/>
          <p:nvPr/>
        </p:nvSpPr>
        <p:spPr>
          <a:xfrm>
            <a:off x="4343400" y="2322576"/>
            <a:ext cx="3474720" cy="3758184"/>
          </a:xfrm>
          <a:prstGeom prst="roundRect">
            <a:avLst>
              <a:gd name="adj" fmla="val 2368"/>
            </a:avLst>
          </a:prstGeom>
          <a:solidFill>
            <a:srgbClr val="EDF3FA"/>
          </a:solidFill>
          <a:ln w="6350">
            <a:solidFill>
              <a:srgbClr val="EDF3FA"/>
            </a:solidFill>
            <a:prstDash val="solid"/>
          </a:ln>
        </p:spPr>
      </p:sp>
      <p:sp>
        <p:nvSpPr>
          <p:cNvPr id="9" name="Text 7"/>
          <p:cNvSpPr/>
          <p:nvPr/>
        </p:nvSpPr>
        <p:spPr>
          <a:xfrm>
            <a:off x="461772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Cold modal survey</a:t>
            </a:r>
            <a:endParaRPr lang="en-US" sz="1700" dirty="0"/>
          </a:p>
        </p:txBody>
      </p:sp>
      <p:sp>
        <p:nvSpPr>
          <p:cNvPr id="10" name="Text 8"/>
          <p:cNvSpPr/>
          <p:nvPr/>
        </p:nvSpPr>
        <p:spPr>
          <a:xfrm>
            <a:off x="461772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Flight configuration and joint preload</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At operating temperature, not ambient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Reports amplification, not just frequency</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Repeated at several stroke positions</a:t>
            </a:r>
            <a:endParaRPr lang="en-US" sz="1450" dirty="0"/>
          </a:p>
        </p:txBody>
      </p:sp>
      <p:sp>
        <p:nvSpPr>
          <p:cNvPr id="11" name="Shape 9"/>
          <p:cNvSpPr/>
          <p:nvPr/>
        </p:nvSpPr>
        <p:spPr>
          <a:xfrm>
            <a:off x="8046720" y="2322576"/>
            <a:ext cx="3474720" cy="3758184"/>
          </a:xfrm>
          <a:prstGeom prst="roundRect">
            <a:avLst>
              <a:gd name="adj" fmla="val 2368"/>
            </a:avLst>
          </a:prstGeom>
          <a:solidFill>
            <a:srgbClr val="EDF3FA"/>
          </a:solidFill>
          <a:ln w="6350">
            <a:solidFill>
              <a:srgbClr val="EDF3FA"/>
            </a:solidFill>
            <a:prstDash val="solid"/>
          </a:ln>
        </p:spPr>
      </p:sp>
      <p:sp>
        <p:nvSpPr>
          <p:cNvPr id="12" name="Text 10"/>
          <p:cNvSpPr/>
          <p:nvPr/>
        </p:nvSpPr>
        <p:spPr>
          <a:xfrm>
            <a:off x="832104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Fleet inspection</a:t>
            </a:r>
            <a:endParaRPr lang="en-US" sz="1700" dirty="0"/>
          </a:p>
        </p:txBody>
      </p:sp>
      <p:sp>
        <p:nvSpPr>
          <p:cNvPr id="13" name="Text 11"/>
          <p:cNvSpPr/>
          <p:nvPr/>
        </p:nvSpPr>
        <p:spPr>
          <a:xfrm>
            <a:off x="832104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Sister units at the same locations</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Correlate findings against firing count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Trend seat leak rate rather than pass or fail</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Discriminates wear-out from design cause</a:t>
            </a:r>
            <a:endParaRPr lang="en-US" sz="1450" dirty="0"/>
          </a:p>
        </p:txBody>
      </p:sp>
      <p:sp>
        <p:nvSpPr>
          <p:cNvPr id="15" name="Text 1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6" name="Text 1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43</a:t>
            </a:r>
            <a:endParaRPr lang="en-US" sz="11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SUMMARY</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What to carry away</a:t>
            </a:r>
            <a:endParaRPr lang="en-US" sz="3000" dirty="0"/>
          </a:p>
        </p:txBody>
      </p:sp>
      <p:sp>
        <p:nvSpPr>
          <p:cNvPr id="4" name="Shape 2"/>
          <p:cNvSpPr/>
          <p:nvPr/>
        </p:nvSpPr>
        <p:spPr>
          <a:xfrm>
            <a:off x="640080" y="1481328"/>
            <a:ext cx="1088136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10241280" cy="4142232"/>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Define the top event with failure, phase, and consequence. Decompose the first tier functionally, never by parts list.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In an oxidizing service, the ignition branch is an AND gate. Mitigation means breaking a leg of it, because redundancy is unavailable.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The valve is a spring-mass system with several distinct resonances. Poppet chatter needs no external excitation and feeds three branches at once.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Amplification factor dominates the fatigue estimate, and an ambient modal survey gets it wrong in the unconservative direction.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The Gaussian assumption is a larger error than the choice of spectral damage method. Keep time histories where kurtosis is suspected.</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Vibration is a cross-cutting initiator, not a separate branch. It belongs inside the fault tree.</a:t>
            </a:r>
            <a:endParaRPr lang="en-US" sz="1450" dirty="0"/>
          </a:p>
        </p:txBody>
      </p:sp>
      <p:sp>
        <p:nvSpPr>
          <p:cNvPr id="7" name="Text 4"/>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8" name="Text 5"/>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44</a:t>
            </a:r>
            <a:endParaRPr lang="en-US" sz="11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REFERENCES</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Sources and further reading</a:t>
            </a:r>
            <a:endParaRPr lang="en-US" sz="3000" dirty="0"/>
          </a:p>
        </p:txBody>
      </p:sp>
      <p:sp>
        <p:nvSpPr>
          <p:cNvPr id="4" name="Shape 2"/>
          <p:cNvSpPr/>
          <p:nvPr/>
        </p:nvSpPr>
        <p:spPr>
          <a:xfrm>
            <a:off x="640080" y="1481328"/>
            <a:ext cx="1088136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10241280" cy="4142232"/>
          </a:xfrm>
          <a:prstGeom prst="rect">
            <a:avLst/>
          </a:prstGeom>
          <a:noFill/>
          <a:ln/>
        </p:spPr>
        <p:txBody>
          <a:bodyPr wrap="square" rtlCol="0" anchor="t"/>
          <a:lstStyle/>
          <a:p>
            <a:pPr marL="228600" indent="-228600">
              <a:lnSpc>
                <a:spcPts val="2300"/>
              </a:lnSpc>
              <a:spcAft>
                <a:spcPts val="900"/>
              </a:spcAft>
              <a:buSzPct val="100000"/>
              <a:buChar char="•"/>
            </a:pPr>
            <a:r>
              <a:rPr lang="en-US" sz="1400" dirty="0">
                <a:solidFill>
                  <a:srgbClr val="123A66"/>
                </a:solidFill>
                <a:latin typeface="Calibri" pitchFamily="34" charset="0"/>
                <a:ea typeface="Calibri" pitchFamily="34" charset="-122"/>
                <a:cs typeface="Calibri" pitchFamily="34" charset="-120"/>
              </a:rPr>
              <a:t>NASA, Fault Tree Handbook with Aerospace Applications, 2002 — the canonical treatment of the method.</a:t>
            </a:r>
            <a:endParaRPr lang="en-US" sz="1400" dirty="0"/>
          </a:p>
          <a:p>
            <a:pPr marL="228600" indent="-228600">
              <a:lnSpc>
                <a:spcPts val="2300"/>
              </a:lnSpc>
              <a:spcAft>
                <a:spcPts val="900"/>
              </a:spcAft>
              <a:buSzPct val="100000"/>
              <a:buChar char="•"/>
            </a:pPr>
            <a:r>
              <a:rPr lang="en-US" sz="1400" dirty="0">
                <a:solidFill>
                  <a:srgbClr val="123A66"/>
                </a:solidFill>
                <a:latin typeface="Calibri" pitchFamily="34" charset="0"/>
                <a:ea typeface="Calibri" pitchFamily="34" charset="-122"/>
                <a:cs typeface="Calibri" pitchFamily="34" charset="-120"/>
              </a:rPr>
              <a:t>ASTM MNL36, Safe Use of Oxygen and Oxygen Systems, and the ASTM G-series: G88 system design, G94 metals, G63 nonmetals, G93 cleaning.</a:t>
            </a:r>
            <a:endParaRPr lang="en-US" sz="1400" dirty="0"/>
          </a:p>
          <a:p>
            <a:pPr marL="228600" indent="-228600">
              <a:lnSpc>
                <a:spcPts val="2300"/>
              </a:lnSpc>
              <a:spcAft>
                <a:spcPts val="900"/>
              </a:spcAft>
              <a:buSzPct val="100000"/>
              <a:buChar char="•"/>
            </a:pPr>
            <a:r>
              <a:rPr lang="en-US" sz="1400" dirty="0">
                <a:solidFill>
                  <a:srgbClr val="123A66"/>
                </a:solidFill>
                <a:latin typeface="Calibri" pitchFamily="34" charset="0"/>
                <a:ea typeface="Calibri" pitchFamily="34" charset="-122"/>
                <a:cs typeface="Calibri" pitchFamily="34" charset="-120"/>
              </a:rPr>
              <a:t>NASA-STD-6001, flammability and compatibility testing behind the kindling chain logic.</a:t>
            </a:r>
            <a:endParaRPr lang="en-US" sz="1400" dirty="0"/>
          </a:p>
          <a:p>
            <a:pPr marL="228600" indent="-228600">
              <a:lnSpc>
                <a:spcPts val="2300"/>
              </a:lnSpc>
              <a:spcAft>
                <a:spcPts val="900"/>
              </a:spcAft>
              <a:buSzPct val="100000"/>
              <a:buChar char="•"/>
            </a:pPr>
            <a:r>
              <a:rPr lang="en-US" sz="1400" dirty="0">
                <a:solidFill>
                  <a:srgbClr val="123A66"/>
                </a:solidFill>
                <a:latin typeface="Calibri" pitchFamily="34" charset="0"/>
                <a:ea typeface="Calibri" pitchFamily="34" charset="-122"/>
                <a:cs typeface="Calibri" pitchFamily="34" charset="-120"/>
              </a:rPr>
              <a:t>Dirlik, T., Application of Computers in Fatigue Analysis, University of Warwick, 1985. Tovo and Benasciutti for the bimodal correction.</a:t>
            </a:r>
            <a:endParaRPr lang="en-US" sz="1400" dirty="0"/>
          </a:p>
          <a:p>
            <a:pPr marL="228600" indent="-228600">
              <a:lnSpc>
                <a:spcPts val="2300"/>
              </a:lnSpc>
              <a:spcAft>
                <a:spcPts val="900"/>
              </a:spcAft>
              <a:buSzPct val="100000"/>
              <a:buChar char="•"/>
            </a:pPr>
            <a:r>
              <a:rPr lang="en-US" sz="1400" dirty="0">
                <a:solidFill>
                  <a:srgbClr val="123A66"/>
                </a:solidFill>
                <a:latin typeface="Calibri" pitchFamily="34" charset="0"/>
                <a:ea typeface="Calibri" pitchFamily="34" charset="-122"/>
                <a:cs typeface="Calibri" pitchFamily="34" charset="-120"/>
              </a:rPr>
              <a:t>NASA-HDBK-7005, Dynamic Environmental Criteria, for the environment derivation and flight-to-flight variation.</a:t>
            </a:r>
            <a:endParaRPr lang="en-US" sz="1400" dirty="0"/>
          </a:p>
          <a:p>
            <a:pPr marL="228600" indent="-228600">
              <a:lnSpc>
                <a:spcPts val="2300"/>
              </a:lnSpc>
              <a:spcAft>
                <a:spcPts val="900"/>
              </a:spcAft>
              <a:buSzPct val="100000"/>
              <a:buChar char="•"/>
            </a:pPr>
            <a:r>
              <a:rPr lang="en-US" sz="1400" dirty="0">
                <a:solidFill>
                  <a:srgbClr val="123A66"/>
                </a:solidFill>
                <a:latin typeface="Calibri" pitchFamily="34" charset="0"/>
                <a:ea typeface="Calibri" pitchFamily="34" charset="-122"/>
                <a:cs typeface="Calibri" pitchFamily="34" charset="-120"/>
              </a:rPr>
              <a:t>Vibrationdata tutorials and free ebooks: blog.vibrationdata.com/2025/11/27/toms-ebooks/</a:t>
            </a:r>
            <a:endParaRPr lang="en-US" sz="1400" dirty="0"/>
          </a:p>
        </p:txBody>
      </p:sp>
      <p:sp>
        <p:nvSpPr>
          <p:cNvPr id="7" name="Text 4"/>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8" name="Text 5"/>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45</a:t>
            </a:r>
            <a:endParaRPr lang="en-US" sz="11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123A66"/>
        </a:solidFill>
      </p:bgPr>
    </p:bg>
    <p:spTree>
      <p:nvGrpSpPr>
        <p:cNvPr id="1" name=""/>
        <p:cNvGrpSpPr/>
        <p:nvPr/>
      </p:nvGrpSpPr>
      <p:grpSpPr>
        <a:xfrm>
          <a:off x="0" y="0"/>
          <a:ext cx="0" cy="0"/>
          <a:chOff x="0" y="0"/>
          <a:chExt cx="0" cy="0"/>
        </a:xfrm>
      </p:grpSpPr>
      <p:sp>
        <p:nvSpPr>
          <p:cNvPr id="2" name="Text 0"/>
          <p:cNvSpPr/>
          <p:nvPr/>
        </p:nvSpPr>
        <p:spPr>
          <a:xfrm>
            <a:off x="1005840" y="2331720"/>
            <a:ext cx="10149840" cy="292608"/>
          </a:xfrm>
          <a:prstGeom prst="rect">
            <a:avLst/>
          </a:prstGeom>
          <a:noFill/>
          <a:ln/>
        </p:spPr>
        <p:txBody>
          <a:bodyPr wrap="square" lIns="0" tIns="0" rIns="0" bIns="0" rtlCol="0" anchor="ctr"/>
          <a:lstStyle/>
          <a:p>
            <a:pPr indent="0" marL="0">
              <a:buNone/>
            </a:pPr>
            <a:r>
              <a:rPr lang="en-US" sz="1200" b="1" spc="300" kern="0" dirty="0">
                <a:solidFill>
                  <a:srgbClr val="E08A1E"/>
                </a:solidFill>
                <a:latin typeface="Arial" pitchFamily="34" charset="0"/>
                <a:ea typeface="Arial" pitchFamily="34" charset="-122"/>
                <a:cs typeface="Arial" pitchFamily="34" charset="-120"/>
              </a:rPr>
              <a:t>VIBRATIONDATA</a:t>
            </a:r>
            <a:endParaRPr lang="en-US" sz="1200" dirty="0"/>
          </a:p>
        </p:txBody>
      </p:sp>
      <p:sp>
        <p:nvSpPr>
          <p:cNvPr id="3" name="Text 1"/>
          <p:cNvSpPr/>
          <p:nvPr/>
        </p:nvSpPr>
        <p:spPr>
          <a:xfrm>
            <a:off x="1005840" y="2724912"/>
            <a:ext cx="10149840" cy="1371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Questions</a:t>
            </a:r>
            <a:endParaRPr lang="en-US" sz="4000" dirty="0"/>
          </a:p>
        </p:txBody>
      </p:sp>
      <p:sp>
        <p:nvSpPr>
          <p:cNvPr id="4" name="Text 2"/>
          <p:cNvSpPr/>
          <p:nvPr/>
        </p:nvSpPr>
        <p:spPr>
          <a:xfrm>
            <a:off x="1005840" y="4069080"/>
            <a:ext cx="9326880" cy="822960"/>
          </a:xfrm>
          <a:prstGeom prst="rect">
            <a:avLst/>
          </a:prstGeom>
          <a:noFill/>
          <a:ln/>
        </p:spPr>
        <p:txBody>
          <a:bodyPr wrap="square" lIns="0" tIns="0" rIns="0" bIns="0" rtlCol="0" anchor="ctr"/>
          <a:lstStyle/>
          <a:p>
            <a:pPr indent="0" marL="0">
              <a:lnSpc>
                <a:spcPts val="2700"/>
              </a:lnSpc>
              <a:buNone/>
            </a:pPr>
            <a:r>
              <a:rPr lang="en-US" sz="1800" dirty="0">
                <a:solidFill>
                  <a:srgbClr val="CBDCEE"/>
                </a:solidFill>
                <a:latin typeface="Calibri" pitchFamily="34" charset="0"/>
                <a:ea typeface="Calibri" pitchFamily="34" charset="-122"/>
                <a:cs typeface="Calibri" pitchFamily="34" charset="-120"/>
              </a:rPr>
              <a:t>Tom Irvine  —  vibrationdata</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METHOD</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Defining the top event</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The discipline here pays for itself. Everything below inherits the scope you set at the top.</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Name the failure, the phase, and the consequence — all three. "Valve fails" is not a top event.</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Bound it in time. A valve fault during chilldown, during the start transient, and at steady mainstage produce different trees.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State the success criterion it negates. If the requirement is a stroke time band, the top event is departure from that band, not simply failing to move.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Keep the consequence at one level. Mixing "valve malfunctions" with "vehicle is lost" in one tree merges two analyses.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Worked example used throughout: loss of flow control at the main oxidizer valve during the start transient, resulting in loss of engine.</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5</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STRUCTURE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First-tier decomposition is functional</a:t>
            </a:r>
            <a:endParaRPr lang="en-US" sz="3000" dirty="0"/>
          </a:p>
        </p:txBody>
      </p:sp>
      <p:pic>
        <p:nvPicPr>
          <p:cNvPr id="4" name="Image 0" descr="fig/fig2_top_level_tree.png">    </p:cNvPr>
          <p:cNvPicPr>
            <a:picLocks noChangeAspect="1"/>
          </p:cNvPicPr>
          <p:nvPr/>
        </p:nvPicPr>
        <p:blipFill>
          <a:blip r:embed="rId1"/>
          <a:srcRect l="0" r="0" t="0" b="0"/>
          <a:stretch/>
        </p:blipFill>
        <p:spPr>
          <a:xfrm>
            <a:off x="822960" y="1261872"/>
            <a:ext cx="10515600" cy="4974336"/>
          </a:xfrm>
          <a:prstGeom prst="rect">
            <a:avLst/>
          </a:prstGeom>
        </p:spPr>
      </p:pic>
      <p:sp>
        <p:nvSpPr>
          <p:cNvPr id="6" name="Text 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7" name="Text 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6</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BRANCH ONE</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Fails to open, or opens off-nominally</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Three families. Note that only the third is detectable by conventional health monitoring.</a:t>
            </a:r>
            <a:endParaRPr lang="en-US" sz="1600" dirty="0"/>
          </a:p>
        </p:txBody>
      </p:sp>
      <p:sp>
        <p:nvSpPr>
          <p:cNvPr id="5" name="Shape 3"/>
          <p:cNvSpPr/>
          <p:nvPr/>
        </p:nvSpPr>
        <p:spPr>
          <a:xfrm>
            <a:off x="640080" y="2322576"/>
            <a:ext cx="3474720" cy="3758184"/>
          </a:xfrm>
          <a:prstGeom prst="roundRect">
            <a:avLst>
              <a:gd name="adj" fmla="val 2368"/>
            </a:avLst>
          </a:prstGeom>
          <a:solidFill>
            <a:srgbClr val="EDF3FA"/>
          </a:solidFill>
          <a:ln w="6350">
            <a:solidFill>
              <a:srgbClr val="EDF3FA"/>
            </a:solidFill>
            <a:prstDash val="solid"/>
          </a:ln>
        </p:spPr>
      </p:sp>
      <p:sp>
        <p:nvSpPr>
          <p:cNvPr id="6" name="Text 4"/>
          <p:cNvSpPr/>
          <p:nvPr/>
        </p:nvSpPr>
        <p:spPr>
          <a:xfrm>
            <a:off x="91440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Actuation</a:t>
            </a:r>
            <a:endParaRPr lang="en-US" sz="1700" dirty="0"/>
          </a:p>
        </p:txBody>
      </p:sp>
      <p:sp>
        <p:nvSpPr>
          <p:cNvPr id="7" name="Text 5"/>
          <p:cNvSpPr/>
          <p:nvPr/>
        </p:nvSpPr>
        <p:spPr>
          <a:xfrm>
            <a:off x="91440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Helium supply pressure low or lost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Pilot or solenoid valve fault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Actuator piston seal bypass</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Hydraulic fluid frozen by a nearby cryogenic leak</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Return spring set or fractured</a:t>
            </a:r>
            <a:endParaRPr lang="en-US" sz="1450" dirty="0"/>
          </a:p>
        </p:txBody>
      </p:sp>
      <p:sp>
        <p:nvSpPr>
          <p:cNvPr id="8" name="Shape 6"/>
          <p:cNvSpPr/>
          <p:nvPr/>
        </p:nvSpPr>
        <p:spPr>
          <a:xfrm>
            <a:off x="4343400" y="2322576"/>
            <a:ext cx="3474720" cy="3758184"/>
          </a:xfrm>
          <a:prstGeom prst="roundRect">
            <a:avLst>
              <a:gd name="adj" fmla="val 2368"/>
            </a:avLst>
          </a:prstGeom>
          <a:solidFill>
            <a:srgbClr val="EDF3FA"/>
          </a:solidFill>
          <a:ln w="6350">
            <a:solidFill>
              <a:srgbClr val="EDF3FA"/>
            </a:solidFill>
            <a:prstDash val="solid"/>
          </a:ln>
        </p:spPr>
      </p:sp>
      <p:sp>
        <p:nvSpPr>
          <p:cNvPr id="9" name="Text 7"/>
          <p:cNvSpPr/>
          <p:nvPr/>
        </p:nvSpPr>
        <p:spPr>
          <a:xfrm>
            <a:off x="461772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Mechanical binding</a:t>
            </a:r>
            <a:endParaRPr lang="en-US" sz="1700" dirty="0"/>
          </a:p>
        </p:txBody>
      </p:sp>
      <p:sp>
        <p:nvSpPr>
          <p:cNvPr id="10" name="Text 8"/>
          <p:cNvSpPr/>
          <p:nvPr/>
        </p:nvSpPr>
        <p:spPr>
          <a:xfrm>
            <a:off x="461772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Differential thermal contraction at the guide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Moisture ice in a stem bore</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Galling of ball, gate, or poppet on seat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Contamination or FOD wedged in the stroke</a:t>
            </a:r>
            <a:endParaRPr lang="en-US" sz="1450" dirty="0"/>
          </a:p>
        </p:txBody>
      </p:sp>
      <p:sp>
        <p:nvSpPr>
          <p:cNvPr id="11" name="Shape 9"/>
          <p:cNvSpPr/>
          <p:nvPr/>
        </p:nvSpPr>
        <p:spPr>
          <a:xfrm>
            <a:off x="8046720" y="2322576"/>
            <a:ext cx="3474720" cy="3758184"/>
          </a:xfrm>
          <a:prstGeom prst="roundRect">
            <a:avLst>
              <a:gd name="adj" fmla="val 2368"/>
            </a:avLst>
          </a:prstGeom>
          <a:solidFill>
            <a:srgbClr val="EDF3FA"/>
          </a:solidFill>
          <a:ln w="6350">
            <a:solidFill>
              <a:srgbClr val="EDF3FA"/>
            </a:solidFill>
            <a:prstDash val="solid"/>
          </a:ln>
        </p:spPr>
      </p:sp>
      <p:sp>
        <p:nvSpPr>
          <p:cNvPr id="12" name="Text 10"/>
          <p:cNvSpPr/>
          <p:nvPr/>
        </p:nvSpPr>
        <p:spPr>
          <a:xfrm>
            <a:off x="8321040" y="2560320"/>
            <a:ext cx="2926080" cy="548640"/>
          </a:xfrm>
          <a:prstGeom prst="rect">
            <a:avLst/>
          </a:prstGeom>
          <a:noFill/>
          <a:ln/>
        </p:spPr>
        <p:txBody>
          <a:bodyPr wrap="square" lIns="0" tIns="0" rIns="0" bIns="0" rtlCol="0" anchor="t"/>
          <a:lstStyle/>
          <a:p>
            <a:pPr indent="0" marL="0">
              <a:buNone/>
            </a:pPr>
            <a:r>
              <a:rPr lang="en-US" sz="1700" b="1" dirty="0">
                <a:solidFill>
                  <a:srgbClr val="1B5FA8"/>
                </a:solidFill>
                <a:latin typeface="Arial" pitchFamily="34" charset="0"/>
                <a:ea typeface="Arial" pitchFamily="34" charset="-122"/>
                <a:cs typeface="Arial" pitchFamily="34" charset="-120"/>
              </a:rPr>
              <a:t>Command and feedback</a:t>
            </a:r>
            <a:endParaRPr lang="en-US" sz="1700" dirty="0"/>
          </a:p>
        </p:txBody>
      </p:sp>
      <p:sp>
        <p:nvSpPr>
          <p:cNvPr id="13" name="Text 11"/>
          <p:cNvSpPr/>
          <p:nvPr/>
        </p:nvSpPr>
        <p:spPr>
          <a:xfrm>
            <a:off x="8321040" y="3236976"/>
            <a:ext cx="2926080" cy="2569464"/>
          </a:xfrm>
          <a:prstGeom prst="rect">
            <a:avLst/>
          </a:prstGeom>
          <a:noFill/>
          <a:ln/>
        </p:spPr>
        <p:txBody>
          <a:bodyPr wrap="square" rtlCol="0" anchor="t"/>
          <a:lstStyle/>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Controller output not issued</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Harness or connector open</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Sequencer logic fault</a:t>
            </a:r>
            <a:endParaRPr lang="en-US" sz="1450" dirty="0"/>
          </a:p>
          <a:p>
            <a:pPr marL="228600" indent="-228600">
              <a:lnSpc>
                <a:spcPts val="2300"/>
              </a:lnSpc>
              <a:spcAft>
                <a:spcPts val="900"/>
              </a:spcAft>
              <a:buSzPct val="100000"/>
              <a:buChar char="•"/>
            </a:pPr>
            <a:r>
              <a:rPr lang="en-US" sz="1450" dirty="0">
                <a:solidFill>
                  <a:srgbClr val="123A66"/>
                </a:solidFill>
                <a:latin typeface="Calibri" pitchFamily="34" charset="0"/>
                <a:ea typeface="Calibri" pitchFamily="34" charset="-122"/>
                <a:cs typeface="Calibri" pitchFamily="34" charset="-120"/>
              </a:rPr>
              <a:t>Position sensor drift driving a closed loop to the wrong place</a:t>
            </a:r>
            <a:endParaRPr lang="en-US" sz="1450" dirty="0"/>
          </a:p>
        </p:txBody>
      </p:sp>
      <p:sp>
        <p:nvSpPr>
          <p:cNvPr id="15" name="Text 12"/>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6" name="Text 13"/>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7</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BRANCH TWO</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Fails to isolate</a:t>
            </a:r>
            <a:endParaRPr lang="en-US" sz="3000" dirty="0"/>
          </a:p>
        </p:txBody>
      </p:sp>
      <p:sp>
        <p:nvSpPr>
          <p:cNvPr id="4" name="Shape 2"/>
          <p:cNvSpPr/>
          <p:nvPr/>
        </p:nvSpPr>
        <p:spPr>
          <a:xfrm>
            <a:off x="640080" y="1481328"/>
            <a:ext cx="5303520" cy="4599432"/>
          </a:xfrm>
          <a:prstGeom prst="roundRect">
            <a:avLst>
              <a:gd name="adj" fmla="val 1789"/>
            </a:avLst>
          </a:prstGeom>
          <a:solidFill>
            <a:srgbClr val="EDF3FA"/>
          </a:solidFill>
          <a:ln w="6350">
            <a:solidFill>
              <a:srgbClr val="EDF3FA"/>
            </a:solidFill>
            <a:prstDash val="solid"/>
          </a:ln>
        </p:spPr>
      </p:sp>
      <p:sp>
        <p:nvSpPr>
          <p:cNvPr id="5" name="Text 3"/>
          <p:cNvSpPr/>
          <p:nvPr/>
        </p:nvSpPr>
        <p:spPr>
          <a:xfrm>
            <a:off x="960120" y="1737360"/>
            <a:ext cx="4663440" cy="347472"/>
          </a:xfrm>
          <a:prstGeom prst="rect">
            <a:avLst/>
          </a:prstGeom>
          <a:noFill/>
          <a:ln/>
        </p:spPr>
        <p:txBody>
          <a:bodyPr wrap="square" lIns="0" tIns="0" rIns="0" bIns="0" rtlCol="0" anchor="ctr"/>
          <a:lstStyle/>
          <a:p>
            <a:pPr indent="0" marL="0">
              <a:buNone/>
            </a:pPr>
            <a:r>
              <a:rPr lang="en-US" sz="1800" b="1" dirty="0">
                <a:solidFill>
                  <a:srgbClr val="1B5FA8"/>
                </a:solidFill>
                <a:latin typeface="Arial" pitchFamily="34" charset="0"/>
                <a:ea typeface="Arial" pitchFamily="34" charset="-122"/>
                <a:cs typeface="Arial" pitchFamily="34" charset="-120"/>
              </a:rPr>
              <a:t>Seat and closure</a:t>
            </a:r>
            <a:endParaRPr lang="en-US" sz="1800" dirty="0"/>
          </a:p>
        </p:txBody>
      </p:sp>
      <p:sp>
        <p:nvSpPr>
          <p:cNvPr id="6" name="Text 4"/>
          <p:cNvSpPr/>
          <p:nvPr/>
        </p:nvSpPr>
        <p:spPr>
          <a:xfrm>
            <a:off x="96012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Erosion or wire drawing across the seat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Scoring from entrained particles</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Brinelling from repeated impact seating</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Misalignment or seat distortion under bolt load</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Seat wear accumulated over firings</a:t>
            </a:r>
            <a:endParaRPr lang="en-US" sz="1550" dirty="0"/>
          </a:p>
        </p:txBody>
      </p:sp>
      <p:sp>
        <p:nvSpPr>
          <p:cNvPr id="7" name="Shape 5"/>
          <p:cNvSpPr/>
          <p:nvPr/>
        </p:nvSpPr>
        <p:spPr>
          <a:xfrm>
            <a:off x="6492240" y="1481328"/>
            <a:ext cx="5303520" cy="4599432"/>
          </a:xfrm>
          <a:prstGeom prst="roundRect">
            <a:avLst>
              <a:gd name="adj" fmla="val 1789"/>
            </a:avLst>
          </a:prstGeom>
          <a:solidFill>
            <a:srgbClr val="FBF0DE"/>
          </a:solidFill>
          <a:ln w="6350">
            <a:solidFill>
              <a:srgbClr val="FBF0DE"/>
            </a:solidFill>
            <a:prstDash val="solid"/>
          </a:ln>
        </p:spPr>
      </p:sp>
      <p:sp>
        <p:nvSpPr>
          <p:cNvPr id="8" name="Text 6"/>
          <p:cNvSpPr/>
          <p:nvPr/>
        </p:nvSpPr>
        <p:spPr>
          <a:xfrm>
            <a:off x="6812280" y="1737360"/>
            <a:ext cx="4663440" cy="347472"/>
          </a:xfrm>
          <a:prstGeom prst="rect">
            <a:avLst/>
          </a:prstGeom>
          <a:noFill/>
          <a:ln/>
        </p:spPr>
        <p:txBody>
          <a:bodyPr wrap="square" lIns="0" tIns="0" rIns="0" bIns="0" rtlCol="0" anchor="ctr"/>
          <a:lstStyle/>
          <a:p>
            <a:pPr indent="0" marL="0">
              <a:buNone/>
            </a:pPr>
            <a:r>
              <a:rPr lang="en-US" sz="1800" b="1" dirty="0">
                <a:solidFill>
                  <a:srgbClr val="8A5209"/>
                </a:solidFill>
                <a:latin typeface="Arial" pitchFamily="34" charset="0"/>
                <a:ea typeface="Arial" pitchFamily="34" charset="-122"/>
                <a:cs typeface="Arial" pitchFamily="34" charset="-120"/>
              </a:rPr>
              <a:t>Consequence</a:t>
            </a:r>
            <a:endParaRPr lang="en-US" sz="1800" dirty="0"/>
          </a:p>
        </p:txBody>
      </p:sp>
      <p:sp>
        <p:nvSpPr>
          <p:cNvPr id="9" name="Text 7"/>
          <p:cNvSpPr/>
          <p:nvPr/>
        </p:nvSpPr>
        <p:spPr>
          <a:xfrm>
            <a:off x="6812280" y="2231136"/>
            <a:ext cx="4663440" cy="3593592"/>
          </a:xfrm>
          <a:prstGeom prst="rect">
            <a:avLst/>
          </a:prstGeom>
          <a:noFill/>
          <a:ln/>
        </p:spPr>
        <p:txBody>
          <a:bodyPr wrap="square" rtlCol="0" anchor="t"/>
          <a:lstStyle/>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Oxidizer where it does not belong during chilldown and prestart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Propellant accumulation ahead of ignition</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External release onto pad structure or into a confined compartment</a:t>
            </a:r>
            <a:endParaRPr lang="en-US" sz="1550" dirty="0"/>
          </a:p>
          <a:p>
            <a:pPr marL="228600" indent="-228600">
              <a:lnSpc>
                <a:spcPts val="2300"/>
              </a:lnSpc>
              <a:spcAft>
                <a:spcPts val="900"/>
              </a:spcAft>
              <a:buSzPct val="100000"/>
              <a:buChar char="•"/>
            </a:pPr>
            <a:r>
              <a:rPr lang="en-US" sz="1550" dirty="0">
                <a:solidFill>
                  <a:srgbClr val="123A66"/>
                </a:solidFill>
                <a:latin typeface="Calibri" pitchFamily="34" charset="0"/>
                <a:ea typeface="Calibri" pitchFamily="34" charset="-122"/>
                <a:cs typeface="Calibri" pitchFamily="34" charset="-120"/>
              </a:rPr>
              <a:t>Leak rate drift is progressive — it is a wear-out mode, not a random one</a:t>
            </a:r>
            <a:endParaRPr lang="en-US" sz="1550" dirty="0"/>
          </a:p>
        </p:txBody>
      </p:sp>
      <p:sp>
        <p:nvSpPr>
          <p:cNvPr id="11" name="Text 8"/>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12" name="Text 9"/>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8</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0080" y="292608"/>
            <a:ext cx="10881360" cy="274320"/>
          </a:xfrm>
          <a:prstGeom prst="rect">
            <a:avLst/>
          </a:prstGeom>
          <a:noFill/>
          <a:ln/>
        </p:spPr>
        <p:txBody>
          <a:bodyPr wrap="square" lIns="0" tIns="0" rIns="0" bIns="0" rtlCol="0" anchor="ctr"/>
          <a:lstStyle/>
          <a:p>
            <a:pPr indent="0" marL="0">
              <a:buNone/>
            </a:pPr>
            <a:r>
              <a:rPr lang="en-US" sz="1200" b="1" spc="240" kern="0" dirty="0">
                <a:solidFill>
                  <a:srgbClr val="E08A1E"/>
                </a:solidFill>
                <a:latin typeface="Arial" pitchFamily="34" charset="0"/>
                <a:ea typeface="Arial" pitchFamily="34" charset="-122"/>
                <a:cs typeface="Arial" pitchFamily="34" charset="-120"/>
              </a:rPr>
              <a:t>BRANCH TWO</a:t>
            </a:r>
            <a:endParaRPr lang="en-US" sz="1200" dirty="0"/>
          </a:p>
        </p:txBody>
      </p:sp>
      <p:sp>
        <p:nvSpPr>
          <p:cNvPr id="3" name="Text 1"/>
          <p:cNvSpPr/>
          <p:nvPr/>
        </p:nvSpPr>
        <p:spPr>
          <a:xfrm>
            <a:off x="640080" y="585216"/>
            <a:ext cx="10881360" cy="640080"/>
          </a:xfrm>
          <a:prstGeom prst="rect">
            <a:avLst/>
          </a:prstGeom>
          <a:noFill/>
          <a:ln/>
        </p:spPr>
        <p:txBody>
          <a:bodyPr wrap="square" lIns="0" tIns="0" rIns="0" bIns="0" rtlCol="0" anchor="t"/>
          <a:lstStyle/>
          <a:p>
            <a:pPr indent="0" marL="0">
              <a:buNone/>
            </a:pPr>
            <a:r>
              <a:rPr lang="en-US" sz="3000" b="1" dirty="0">
                <a:solidFill>
                  <a:srgbClr val="1B5FA8"/>
                </a:solidFill>
                <a:latin typeface="Arial" pitchFamily="34" charset="0"/>
                <a:ea typeface="Arial" pitchFamily="34" charset="-122"/>
                <a:cs typeface="Arial" pitchFamily="34" charset="-120"/>
              </a:rPr>
              <a:t>Why cryogenic seals drift</a:t>
            </a:r>
            <a:endParaRPr lang="en-US" sz="3000" dirty="0"/>
          </a:p>
        </p:txBody>
      </p:sp>
      <p:sp>
        <p:nvSpPr>
          <p:cNvPr id="4" name="Text 2"/>
          <p:cNvSpPr/>
          <p:nvPr/>
        </p:nvSpPr>
        <p:spPr>
          <a:xfrm>
            <a:off x="640080" y="1481328"/>
            <a:ext cx="10881360" cy="731520"/>
          </a:xfrm>
          <a:prstGeom prst="rect">
            <a:avLst/>
          </a:prstGeom>
          <a:noFill/>
          <a:ln/>
        </p:spPr>
        <p:txBody>
          <a:bodyPr wrap="square" lIns="0" tIns="0" rIns="0" bIns="0" rtlCol="0" anchor="t"/>
          <a:lstStyle/>
          <a:p>
            <a:pPr indent="0" marL="0">
              <a:lnSpc>
                <a:spcPts val="2300"/>
              </a:lnSpc>
              <a:buNone/>
            </a:pPr>
            <a:r>
              <a:rPr lang="en-US" sz="1600" dirty="0">
                <a:solidFill>
                  <a:srgbClr val="3E4A57"/>
                </a:solidFill>
                <a:latin typeface="Calibri" pitchFamily="34" charset="0"/>
                <a:ea typeface="Calibri" pitchFamily="34" charset="-122"/>
                <a:cs typeface="Calibri" pitchFamily="34" charset="-120"/>
              </a:rPr>
              <a:t>Seal behavior at temperature is a materials problem the fault tree has to inherit, not solve.</a:t>
            </a:r>
            <a:endParaRPr lang="en-US" sz="1600" dirty="0"/>
          </a:p>
        </p:txBody>
      </p:sp>
      <p:sp>
        <p:nvSpPr>
          <p:cNvPr id="5" name="Shape 3"/>
          <p:cNvSpPr/>
          <p:nvPr/>
        </p:nvSpPr>
        <p:spPr>
          <a:xfrm>
            <a:off x="640080" y="2322576"/>
            <a:ext cx="10881360" cy="3758184"/>
          </a:xfrm>
          <a:prstGeom prst="roundRect">
            <a:avLst>
              <a:gd name="adj" fmla="val 2190"/>
            </a:avLst>
          </a:prstGeom>
          <a:solidFill>
            <a:srgbClr val="EDF3FA"/>
          </a:solidFill>
          <a:ln w="6350">
            <a:solidFill>
              <a:srgbClr val="EDF3FA"/>
            </a:solidFill>
            <a:prstDash val="solid"/>
          </a:ln>
        </p:spPr>
      </p:sp>
      <p:sp>
        <p:nvSpPr>
          <p:cNvPr id="6" name="Text 4"/>
          <p:cNvSpPr/>
          <p:nvPr/>
        </p:nvSpPr>
        <p:spPr>
          <a:xfrm>
            <a:off x="960120" y="2578608"/>
            <a:ext cx="10241280" cy="3300984"/>
          </a:xfrm>
          <a:prstGeom prst="rect">
            <a:avLst/>
          </a:prstGeom>
          <a:noFill/>
          <a:ln/>
        </p:spPr>
        <p:txBody>
          <a:bodyPr wrap="square" rtlCol="0" anchor="t"/>
          <a:lstStyle/>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Polymer seat seals contract far more than the metal they seat against. PTFE and PCTFE contraction from ambient to 90 K is on the order of 2 percent, against roughly 0.3 percent for stainless.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mismatch unloads the seat. A seal qualified at ambient can arrive at operating temperature with a fraction of its design contact stress.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Cold flow and compression set accumulate. Each thermal cycle under seat load moves material, and the recovery is incomplete.</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Elastomer damping disappears. Below the glass transition the seal stops absorbing energy — relevant later when we come to amplification factors.</a:t>
            </a:r>
            <a:endParaRPr lang="en-US" sz="1500" dirty="0"/>
          </a:p>
          <a:p>
            <a:pPr marL="228600" indent="-228600">
              <a:lnSpc>
                <a:spcPts val="2300"/>
              </a:lnSpc>
              <a:spcAft>
                <a:spcPts val="900"/>
              </a:spcAft>
              <a:buSzPct val="100000"/>
              <a:buChar char="•"/>
            </a:pPr>
            <a:r>
              <a:rPr lang="en-US" sz="1500" dirty="0">
                <a:solidFill>
                  <a:srgbClr val="123A66"/>
                </a:solidFill>
                <a:latin typeface="Calibri" pitchFamily="34" charset="0"/>
                <a:ea typeface="Calibri" pitchFamily="34" charset="-122"/>
                <a:cs typeface="Calibri" pitchFamily="34" charset="-120"/>
              </a:rPr>
              <a:t>The practical consequence: an ambient leak check is not a cryogenic leak check, and the two can diverge with age in opposite directions.</a:t>
            </a:r>
            <a:endParaRPr lang="en-US" sz="1500" dirty="0"/>
          </a:p>
        </p:txBody>
      </p:sp>
      <p:sp>
        <p:nvSpPr>
          <p:cNvPr id="8" name="Text 5"/>
          <p:cNvSpPr/>
          <p:nvPr/>
        </p:nvSpPr>
        <p:spPr>
          <a:xfrm>
            <a:off x="640080" y="6400800"/>
            <a:ext cx="2743200" cy="274320"/>
          </a:xfrm>
          <a:prstGeom prst="rect">
            <a:avLst/>
          </a:prstGeom>
          <a:noFill/>
          <a:ln/>
        </p:spPr>
        <p:txBody>
          <a:bodyPr wrap="square" lIns="0" tIns="0" rIns="0" bIns="0" rtlCol="0" anchor="ctr"/>
          <a:lstStyle/>
          <a:p>
            <a:pPr algn="l" indent="0" marL="0">
              <a:buNone/>
            </a:pPr>
            <a:r>
              <a:rPr lang="en-US" sz="1150" dirty="0">
                <a:solidFill>
                  <a:srgbClr val="3E4A57"/>
                </a:solidFill>
                <a:latin typeface="Arial" pitchFamily="34" charset="0"/>
                <a:ea typeface="Arial" pitchFamily="34" charset="-122"/>
                <a:cs typeface="Arial" pitchFamily="34" charset="-120"/>
              </a:rPr>
              <a:t>vibrationdata</a:t>
            </a:r>
            <a:endParaRPr lang="en-US" sz="1150" dirty="0"/>
          </a:p>
        </p:txBody>
      </p:sp>
      <p:sp>
        <p:nvSpPr>
          <p:cNvPr id="9" name="Text 6"/>
          <p:cNvSpPr/>
          <p:nvPr/>
        </p:nvSpPr>
        <p:spPr>
          <a:xfrm>
            <a:off x="10881360" y="6400800"/>
            <a:ext cx="640080" cy="274320"/>
          </a:xfrm>
          <a:prstGeom prst="rect">
            <a:avLst/>
          </a:prstGeom>
          <a:noFill/>
          <a:ln/>
        </p:spPr>
        <p:txBody>
          <a:bodyPr wrap="square" lIns="0" tIns="0" rIns="0" bIns="0" rtlCol="0" anchor="ctr"/>
          <a:lstStyle/>
          <a:p>
            <a:pPr algn="r" indent="0" marL="0">
              <a:buNone/>
            </a:pPr>
            <a:r>
              <a:rPr lang="en-US" sz="1150" dirty="0">
                <a:solidFill>
                  <a:srgbClr val="3E4A57"/>
                </a:solidFill>
                <a:latin typeface="Arial" pitchFamily="34" charset="0"/>
                <a:ea typeface="Arial" pitchFamily="34" charset="-122"/>
                <a:cs typeface="Arial" pitchFamily="34" charset="-120"/>
              </a:rPr>
              <a:t>9</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46</Slides>
  <Notes>46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2026-08-06T13:25:28Z</dcterms:created>
  <dcterms:modified xsi:type="dcterms:W3CDTF">2026-08-06T13:25:28Z</dcterms:modified>
</cp:coreProperties>
</file>