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51"/>
  </p:notesMasterIdLst>
  <p:sldIdLst>
    <p:sldId id="256" r:id="rId2"/>
    <p:sldId id="313" r:id="rId3"/>
    <p:sldId id="332" r:id="rId4"/>
    <p:sldId id="758" r:id="rId5"/>
    <p:sldId id="760" r:id="rId6"/>
    <p:sldId id="761" r:id="rId7"/>
    <p:sldId id="769" r:id="rId8"/>
    <p:sldId id="770" r:id="rId9"/>
    <p:sldId id="748" r:id="rId10"/>
    <p:sldId id="791" r:id="rId11"/>
    <p:sldId id="773" r:id="rId12"/>
    <p:sldId id="789" r:id="rId13"/>
    <p:sldId id="794" r:id="rId14"/>
    <p:sldId id="257" r:id="rId15"/>
    <p:sldId id="788" r:id="rId16"/>
    <p:sldId id="771" r:id="rId17"/>
    <p:sldId id="749" r:id="rId18"/>
    <p:sldId id="747" r:id="rId19"/>
    <p:sldId id="772" r:id="rId20"/>
    <p:sldId id="787" r:id="rId21"/>
    <p:sldId id="750" r:id="rId22"/>
    <p:sldId id="751" r:id="rId23"/>
    <p:sldId id="757" r:id="rId24"/>
    <p:sldId id="746" r:id="rId25"/>
    <p:sldId id="756" r:id="rId26"/>
    <p:sldId id="759" r:id="rId27"/>
    <p:sldId id="319" r:id="rId28"/>
    <p:sldId id="753" r:id="rId29"/>
    <p:sldId id="754" r:id="rId30"/>
    <p:sldId id="755" r:id="rId31"/>
    <p:sldId id="782" r:id="rId32"/>
    <p:sldId id="783" r:id="rId33"/>
    <p:sldId id="784" r:id="rId34"/>
    <p:sldId id="763" r:id="rId35"/>
    <p:sldId id="764" r:id="rId36"/>
    <p:sldId id="766" r:id="rId37"/>
    <p:sldId id="776" r:id="rId38"/>
    <p:sldId id="778" r:id="rId39"/>
    <p:sldId id="777" r:id="rId40"/>
    <p:sldId id="790" r:id="rId41"/>
    <p:sldId id="780" r:id="rId42"/>
    <p:sldId id="781" r:id="rId43"/>
    <p:sldId id="779" r:id="rId44"/>
    <p:sldId id="792" r:id="rId45"/>
    <p:sldId id="786" r:id="rId46"/>
    <p:sldId id="785" r:id="rId47"/>
    <p:sldId id="793" r:id="rId48"/>
    <p:sldId id="775" r:id="rId49"/>
    <p:sldId id="774" r:id="rId50"/>
  </p:sldIdLst>
  <p:sldSz cx="9144000" cy="6858000" type="screen4x3"/>
  <p:notesSz cx="6858000" cy="91440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99"/>
    <a:srgbClr val="0066CC"/>
    <a:srgbClr val="0099CC"/>
    <a:srgbClr val="336699"/>
    <a:srgbClr val="0033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16FA1E9-0525-4899-8271-6F3963176FFD}" v="9" dt="2026-07-13T13:43:23.7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08" autoAdjust="0"/>
    <p:restoredTop sz="94227" autoAdjust="0"/>
  </p:normalViewPr>
  <p:slideViewPr>
    <p:cSldViewPr>
      <p:cViewPr varScale="1">
        <p:scale>
          <a:sx n="100" d="100"/>
          <a:sy n="100" d="100"/>
        </p:scale>
        <p:origin x="1074" y="78"/>
      </p:cViewPr>
      <p:guideLst>
        <p:guide orient="horz" pos="2160"/>
        <p:guide pos="2880"/>
      </p:guideLst>
    </p:cSldViewPr>
  </p:slideViewPr>
  <p:notesTextViewPr>
    <p:cViewPr>
      <p:scale>
        <a:sx n="1" d="1"/>
        <a:sy n="1" d="1"/>
      </p:scale>
      <p:origin x="0" y="0"/>
    </p:cViewPr>
  </p:notesTextViewPr>
  <p:sorterViewPr>
    <p:cViewPr>
      <p:scale>
        <a:sx n="50" d="100"/>
        <a:sy n="50" d="100"/>
      </p:scale>
      <p:origin x="0" y="0"/>
    </p:cViewPr>
  </p:sorterViewPr>
  <p:notesViewPr>
    <p:cSldViewPr>
      <p:cViewPr varScale="1">
        <p:scale>
          <a:sx n="64" d="100"/>
          <a:sy n="64" d="100"/>
        </p:scale>
        <p:origin x="-2016" y="-96"/>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om Irvine" userId="262373fcfcd015cf" providerId="LiveId" clId="{3C89AC9C-B2C6-431B-938B-B7A22FB5427C}"/>
    <pc:docChg chg="undo custSel addSld modSld">
      <pc:chgData name="Tom Irvine" userId="262373fcfcd015cf" providerId="LiveId" clId="{3C89AC9C-B2C6-431B-938B-B7A22FB5427C}" dt="2026-07-13T22:32:14.007" v="209" actId="948"/>
      <pc:docMkLst>
        <pc:docMk/>
      </pc:docMkLst>
      <pc:sldChg chg="modSp add mod setBg">
        <pc:chgData name="Tom Irvine" userId="262373fcfcd015cf" providerId="LiveId" clId="{3C89AC9C-B2C6-431B-938B-B7A22FB5427C}" dt="2026-06-18T23:01:20.573" v="164" actId="255"/>
        <pc:sldMkLst>
          <pc:docMk/>
          <pc:sldMk cId="0" sldId="257"/>
        </pc:sldMkLst>
        <pc:spChg chg="mod">
          <ac:chgData name="Tom Irvine" userId="262373fcfcd015cf" providerId="LiveId" clId="{3C89AC9C-B2C6-431B-938B-B7A22FB5427C}" dt="2026-06-18T23:01:05.220" v="162" actId="255"/>
          <ac:spMkLst>
            <pc:docMk/>
            <pc:sldMk cId="0" sldId="257"/>
            <ac:spMk id="11" creationId="{00000000-0000-0000-0000-000000000000}"/>
          </ac:spMkLst>
        </pc:spChg>
        <pc:spChg chg="mod">
          <ac:chgData name="Tom Irvine" userId="262373fcfcd015cf" providerId="LiveId" clId="{3C89AC9C-B2C6-431B-938B-B7A22FB5427C}" dt="2026-06-18T23:01:13.942" v="163" actId="255"/>
          <ac:spMkLst>
            <pc:docMk/>
            <pc:sldMk cId="0" sldId="257"/>
            <ac:spMk id="16" creationId="{00000000-0000-0000-0000-000000000000}"/>
          </ac:spMkLst>
        </pc:spChg>
        <pc:spChg chg="mod">
          <ac:chgData name="Tom Irvine" userId="262373fcfcd015cf" providerId="LiveId" clId="{3C89AC9C-B2C6-431B-938B-B7A22FB5427C}" dt="2026-06-18T23:01:20.573" v="164" actId="255"/>
          <ac:spMkLst>
            <pc:docMk/>
            <pc:sldMk cId="0" sldId="257"/>
            <ac:spMk id="21" creationId="{00000000-0000-0000-0000-000000000000}"/>
          </ac:spMkLst>
        </pc:spChg>
        <pc:spChg chg="mod">
          <ac:chgData name="Tom Irvine" userId="262373fcfcd015cf" providerId="LiveId" clId="{3C89AC9C-B2C6-431B-938B-B7A22FB5427C}" dt="2026-06-18T23:00:58.445" v="161" actId="1076"/>
          <ac:spMkLst>
            <pc:docMk/>
            <pc:sldMk cId="0" sldId="257"/>
            <ac:spMk id="35" creationId="{00000000-0000-0000-0000-000000000000}"/>
          </ac:spMkLst>
        </pc:spChg>
        <pc:spChg chg="mod">
          <ac:chgData name="Tom Irvine" userId="262373fcfcd015cf" providerId="LiveId" clId="{3C89AC9C-B2C6-431B-938B-B7A22FB5427C}" dt="2026-06-18T23:00:58.445" v="161" actId="1076"/>
          <ac:spMkLst>
            <pc:docMk/>
            <pc:sldMk cId="0" sldId="257"/>
            <ac:spMk id="37" creationId="{00000000-0000-0000-0000-000000000000}"/>
          </ac:spMkLst>
        </pc:spChg>
        <pc:spChg chg="mod">
          <ac:chgData name="Tom Irvine" userId="262373fcfcd015cf" providerId="LiveId" clId="{3C89AC9C-B2C6-431B-938B-B7A22FB5427C}" dt="2026-06-18T23:00:58.445" v="161" actId="1076"/>
          <ac:spMkLst>
            <pc:docMk/>
            <pc:sldMk cId="0" sldId="257"/>
            <ac:spMk id="38" creationId="{00000000-0000-0000-0000-000000000000}"/>
          </ac:spMkLst>
        </pc:spChg>
        <pc:spChg chg="mod">
          <ac:chgData name="Tom Irvine" userId="262373fcfcd015cf" providerId="LiveId" clId="{3C89AC9C-B2C6-431B-938B-B7A22FB5427C}" dt="2026-06-18T23:00:58.445" v="161" actId="1076"/>
          <ac:spMkLst>
            <pc:docMk/>
            <pc:sldMk cId="0" sldId="257"/>
            <ac:spMk id="39" creationId="{00000000-0000-0000-0000-000000000000}"/>
          </ac:spMkLst>
        </pc:spChg>
        <pc:picChg chg="mod">
          <ac:chgData name="Tom Irvine" userId="262373fcfcd015cf" providerId="LiveId" clId="{3C89AC9C-B2C6-431B-938B-B7A22FB5427C}" dt="2026-06-18T23:00:58.445" v="161" actId="1076"/>
          <ac:picMkLst>
            <pc:docMk/>
            <pc:sldMk cId="0" sldId="257"/>
            <ac:picMk id="36" creationId="{00000000-0000-0000-0000-000000000000}"/>
          </ac:picMkLst>
        </pc:picChg>
      </pc:sldChg>
      <pc:sldChg chg="modSp mod">
        <pc:chgData name="Tom Irvine" userId="262373fcfcd015cf" providerId="LiveId" clId="{3C89AC9C-B2C6-431B-938B-B7A22FB5427C}" dt="2026-07-13T13:37:17.581" v="176" actId="20577"/>
        <pc:sldMkLst>
          <pc:docMk/>
          <pc:sldMk cId="1428373940" sldId="313"/>
        </pc:sldMkLst>
        <pc:spChg chg="mod">
          <ac:chgData name="Tom Irvine" userId="262373fcfcd015cf" providerId="LiveId" clId="{3C89AC9C-B2C6-431B-938B-B7A22FB5427C}" dt="2026-07-13T13:37:17.581" v="176" actId="20577"/>
          <ac:spMkLst>
            <pc:docMk/>
            <pc:sldMk cId="1428373940" sldId="313"/>
            <ac:spMk id="2" creationId="{E173D91A-C0B4-7826-F50F-F5B1F118BB3C}"/>
          </ac:spMkLst>
        </pc:spChg>
      </pc:sldChg>
      <pc:sldChg chg="addSp delSp modSp mod">
        <pc:chgData name="Tom Irvine" userId="262373fcfcd015cf" providerId="LiveId" clId="{3C89AC9C-B2C6-431B-938B-B7A22FB5427C}" dt="2026-06-18T22:19:58.893" v="83" actId="20577"/>
        <pc:sldMkLst>
          <pc:docMk/>
          <pc:sldMk cId="1456912966" sldId="754"/>
        </pc:sldMkLst>
        <pc:spChg chg="mod">
          <ac:chgData name="Tom Irvine" userId="262373fcfcd015cf" providerId="LiveId" clId="{3C89AC9C-B2C6-431B-938B-B7A22FB5427C}" dt="2026-06-18T22:19:58.893" v="83" actId="20577"/>
          <ac:spMkLst>
            <pc:docMk/>
            <pc:sldMk cId="1456912966" sldId="754"/>
            <ac:spMk id="3" creationId="{93D2EBD0-DCAB-E4CA-0FEA-36E595F6E19A}"/>
          </ac:spMkLst>
        </pc:spChg>
      </pc:sldChg>
      <pc:sldChg chg="modSp mod">
        <pc:chgData name="Tom Irvine" userId="262373fcfcd015cf" providerId="LiveId" clId="{3C89AC9C-B2C6-431B-938B-B7A22FB5427C}" dt="2026-06-18T22:20:44.056" v="85" actId="20577"/>
        <pc:sldMkLst>
          <pc:docMk/>
          <pc:sldMk cId="1734910065" sldId="755"/>
        </pc:sldMkLst>
        <pc:spChg chg="mod">
          <ac:chgData name="Tom Irvine" userId="262373fcfcd015cf" providerId="LiveId" clId="{3C89AC9C-B2C6-431B-938B-B7A22FB5427C}" dt="2026-06-18T22:20:44.056" v="85" actId="20577"/>
          <ac:spMkLst>
            <pc:docMk/>
            <pc:sldMk cId="1734910065" sldId="755"/>
            <ac:spMk id="5" creationId="{A84F780E-8545-F364-8FFD-6B93374F9A1E}"/>
          </ac:spMkLst>
        </pc:spChg>
      </pc:sldChg>
      <pc:sldChg chg="modSp mod">
        <pc:chgData name="Tom Irvine" userId="262373fcfcd015cf" providerId="LiveId" clId="{3C89AC9C-B2C6-431B-938B-B7A22FB5427C}" dt="2026-06-18T22:06:40.932" v="6" actId="114"/>
        <pc:sldMkLst>
          <pc:docMk/>
          <pc:sldMk cId="1747067819" sldId="756"/>
        </pc:sldMkLst>
        <pc:spChg chg="mod">
          <ac:chgData name="Tom Irvine" userId="262373fcfcd015cf" providerId="LiveId" clId="{3C89AC9C-B2C6-431B-938B-B7A22FB5427C}" dt="2026-06-18T22:06:40.932" v="6" actId="114"/>
          <ac:spMkLst>
            <pc:docMk/>
            <pc:sldMk cId="1747067819" sldId="756"/>
            <ac:spMk id="3" creationId="{2A451D9B-AAAC-114E-6052-365792EDD7F4}"/>
          </ac:spMkLst>
        </pc:spChg>
      </pc:sldChg>
      <pc:sldChg chg="modSp mod">
        <pc:chgData name="Tom Irvine" userId="262373fcfcd015cf" providerId="LiveId" clId="{3C89AC9C-B2C6-431B-938B-B7A22FB5427C}" dt="2026-07-13T22:32:14.007" v="209" actId="948"/>
        <pc:sldMkLst>
          <pc:docMk/>
          <pc:sldMk cId="216362850" sldId="758"/>
        </pc:sldMkLst>
        <pc:spChg chg="mod">
          <ac:chgData name="Tom Irvine" userId="262373fcfcd015cf" providerId="LiveId" clId="{3C89AC9C-B2C6-431B-938B-B7A22FB5427C}" dt="2026-07-13T22:32:14.007" v="209" actId="948"/>
          <ac:spMkLst>
            <pc:docMk/>
            <pc:sldMk cId="216362850" sldId="758"/>
            <ac:spMk id="2" creationId="{41420333-F0B9-D6BB-7899-07498A338E69}"/>
          </ac:spMkLst>
        </pc:spChg>
      </pc:sldChg>
      <pc:sldChg chg="modSp mod">
        <pc:chgData name="Tom Irvine" userId="262373fcfcd015cf" providerId="LiveId" clId="{3C89AC9C-B2C6-431B-938B-B7A22FB5427C}" dt="2026-07-13T13:44:01.328" v="206" actId="20577"/>
        <pc:sldMkLst>
          <pc:docMk/>
          <pc:sldMk cId="4243648616" sldId="761"/>
        </pc:sldMkLst>
        <pc:spChg chg="mod">
          <ac:chgData name="Tom Irvine" userId="262373fcfcd015cf" providerId="LiveId" clId="{3C89AC9C-B2C6-431B-938B-B7A22FB5427C}" dt="2026-07-13T13:44:01.328" v="206" actId="20577"/>
          <ac:spMkLst>
            <pc:docMk/>
            <pc:sldMk cId="4243648616" sldId="761"/>
            <ac:spMk id="2" creationId="{82747A8B-AF87-D4E5-767C-AB0506E7E69C}"/>
          </ac:spMkLst>
        </pc:spChg>
      </pc:sldChg>
      <pc:sldChg chg="modSp mod">
        <pc:chgData name="Tom Irvine" userId="262373fcfcd015cf" providerId="LiveId" clId="{3C89AC9C-B2C6-431B-938B-B7A22FB5427C}" dt="2026-06-18T22:46:00.515" v="112" actId="20577"/>
        <pc:sldMkLst>
          <pc:docMk/>
          <pc:sldMk cId="751853071" sldId="775"/>
        </pc:sldMkLst>
        <pc:spChg chg="mod">
          <ac:chgData name="Tom Irvine" userId="262373fcfcd015cf" providerId="LiveId" clId="{3C89AC9C-B2C6-431B-938B-B7A22FB5427C}" dt="2026-06-18T22:46:00.515" v="112" actId="20577"/>
          <ac:spMkLst>
            <pc:docMk/>
            <pc:sldMk cId="751853071" sldId="775"/>
            <ac:spMk id="2" creationId="{514D237F-9865-B06D-FF12-0AF36887FDBB}"/>
          </ac:spMkLst>
        </pc:spChg>
      </pc:sldChg>
      <pc:sldChg chg="addSp delSp modSp mod">
        <pc:chgData name="Tom Irvine" userId="262373fcfcd015cf" providerId="LiveId" clId="{3C89AC9C-B2C6-431B-938B-B7A22FB5427C}" dt="2026-06-18T22:39:25.704" v="101" actId="14100"/>
        <pc:sldMkLst>
          <pc:docMk/>
          <pc:sldMk cId="1205795404" sldId="779"/>
        </pc:sldMkLst>
        <pc:picChg chg="add mod">
          <ac:chgData name="Tom Irvine" userId="262373fcfcd015cf" providerId="LiveId" clId="{3C89AC9C-B2C6-431B-938B-B7A22FB5427C}" dt="2026-06-18T22:39:25.704" v="101" actId="14100"/>
          <ac:picMkLst>
            <pc:docMk/>
            <pc:sldMk cId="1205795404" sldId="779"/>
            <ac:picMk id="10" creationId="{AE926B62-DA84-5928-8126-4F0070737D25}"/>
          </ac:picMkLst>
        </pc:picChg>
      </pc:sldChg>
      <pc:sldChg chg="modSp mod">
        <pc:chgData name="Tom Irvine" userId="262373fcfcd015cf" providerId="LiveId" clId="{3C89AC9C-B2C6-431B-938B-B7A22FB5427C}" dt="2026-06-18T22:44:25.477" v="111" actId="20577"/>
        <pc:sldMkLst>
          <pc:docMk/>
          <pc:sldMk cId="1780400309" sldId="785"/>
        </pc:sldMkLst>
        <pc:spChg chg="mod">
          <ac:chgData name="Tom Irvine" userId="262373fcfcd015cf" providerId="LiveId" clId="{3C89AC9C-B2C6-431B-938B-B7A22FB5427C}" dt="2026-06-18T22:44:25.477" v="111" actId="20577"/>
          <ac:spMkLst>
            <pc:docMk/>
            <pc:sldMk cId="1780400309" sldId="785"/>
            <ac:spMk id="5" creationId="{E23B58A5-8AAE-EA05-3425-C7229D401039}"/>
          </ac:spMkLst>
        </pc:spChg>
      </pc:sldChg>
      <pc:sldChg chg="modSp mod">
        <pc:chgData name="Tom Irvine" userId="262373fcfcd015cf" providerId="LiveId" clId="{3C89AC9C-B2C6-431B-938B-B7A22FB5427C}" dt="2026-06-18T22:32:51.282" v="90" actId="20577"/>
        <pc:sldMkLst>
          <pc:docMk/>
          <pc:sldMk cId="1723473869" sldId="790"/>
        </pc:sldMkLst>
        <pc:spChg chg="mod">
          <ac:chgData name="Tom Irvine" userId="262373fcfcd015cf" providerId="LiveId" clId="{3C89AC9C-B2C6-431B-938B-B7A22FB5427C}" dt="2026-06-18T22:32:51.282" v="90" actId="20577"/>
          <ac:spMkLst>
            <pc:docMk/>
            <pc:sldMk cId="1723473869" sldId="790"/>
            <ac:spMk id="2" creationId="{C0E3F996-F485-50D5-2569-5EAA124469AA}"/>
          </ac:spMkLst>
        </pc:spChg>
      </pc:sldChg>
      <pc:sldChg chg="delSp modSp add mod setBg">
        <pc:chgData name="Tom Irvine" userId="262373fcfcd015cf" providerId="LiveId" clId="{3C89AC9C-B2C6-431B-938B-B7A22FB5427C}" dt="2026-07-13T13:58:57.588" v="208" actId="255"/>
        <pc:sldMkLst>
          <pc:docMk/>
          <pc:sldMk cId="0" sldId="793"/>
        </pc:sldMkLst>
        <pc:spChg chg="mod">
          <ac:chgData name="Tom Irvine" userId="262373fcfcd015cf" providerId="LiveId" clId="{3C89AC9C-B2C6-431B-938B-B7A22FB5427C}" dt="2026-06-18T22:53:03.715" v="114" actId="255"/>
          <ac:spMkLst>
            <pc:docMk/>
            <pc:sldMk cId="0" sldId="793"/>
            <ac:spMk id="2" creationId="{00000000-0000-0000-0000-000000000000}"/>
          </ac:spMkLst>
        </pc:spChg>
        <pc:spChg chg="mod">
          <ac:chgData name="Tom Irvine" userId="262373fcfcd015cf" providerId="LiveId" clId="{3C89AC9C-B2C6-431B-938B-B7A22FB5427C}" dt="2026-07-13T13:58:52.988" v="207" actId="255"/>
          <ac:spMkLst>
            <pc:docMk/>
            <pc:sldMk cId="0" sldId="793"/>
            <ac:spMk id="7" creationId="{00000000-0000-0000-0000-000000000000}"/>
          </ac:spMkLst>
        </pc:spChg>
        <pc:spChg chg="mod">
          <ac:chgData name="Tom Irvine" userId="262373fcfcd015cf" providerId="LiveId" clId="{3C89AC9C-B2C6-431B-938B-B7A22FB5427C}" dt="2026-07-13T13:58:57.588" v="208" actId="255"/>
          <ac:spMkLst>
            <pc:docMk/>
            <pc:sldMk cId="0" sldId="793"/>
            <ac:spMk id="8" creationId="{00000000-0000-0000-0000-000000000000}"/>
          </ac:spMkLst>
        </pc:spChg>
        <pc:spChg chg="mod">
          <ac:chgData name="Tom Irvine" userId="262373fcfcd015cf" providerId="LiveId" clId="{3C89AC9C-B2C6-431B-938B-B7A22FB5427C}" dt="2026-06-18T22:54:12.979" v="142" actId="255"/>
          <ac:spMkLst>
            <pc:docMk/>
            <pc:sldMk cId="0" sldId="793"/>
            <ac:spMk id="12" creationId="{00000000-0000-0000-0000-000000000000}"/>
          </ac:spMkLst>
        </pc:spChg>
        <pc:spChg chg="mod">
          <ac:chgData name="Tom Irvine" userId="262373fcfcd015cf" providerId="LiveId" clId="{3C89AC9C-B2C6-431B-938B-B7A22FB5427C}" dt="2026-06-18T22:54:49.952" v="148" actId="14100"/>
          <ac:spMkLst>
            <pc:docMk/>
            <pc:sldMk cId="0" sldId="793"/>
            <ac:spMk id="13" creationId="{00000000-0000-0000-0000-000000000000}"/>
          </ac:spMkLst>
        </pc:spChg>
      </pc:sldChg>
      <pc:sldChg chg="addSp delSp modSp add mod setBg">
        <pc:chgData name="Tom Irvine" userId="262373fcfcd015cf" providerId="LiveId" clId="{3C89AC9C-B2C6-431B-938B-B7A22FB5427C}" dt="2026-06-18T23:00:48.856" v="160" actId="255"/>
        <pc:sldMkLst>
          <pc:docMk/>
          <pc:sldMk cId="0" sldId="794"/>
        </pc:sldMkLst>
        <pc:spChg chg="mod">
          <ac:chgData name="Tom Irvine" userId="262373fcfcd015cf" providerId="LiveId" clId="{3C89AC9C-B2C6-431B-938B-B7A22FB5427C}" dt="2026-06-18T23:00:10.798" v="151" actId="255"/>
          <ac:spMkLst>
            <pc:docMk/>
            <pc:sldMk cId="0" sldId="794"/>
            <ac:spMk id="13" creationId="{00000000-0000-0000-0000-000000000000}"/>
          </ac:spMkLst>
        </pc:spChg>
        <pc:spChg chg="mod">
          <ac:chgData name="Tom Irvine" userId="262373fcfcd015cf" providerId="LiveId" clId="{3C89AC9C-B2C6-431B-938B-B7A22FB5427C}" dt="2026-06-18T23:00:40.702" v="159" actId="255"/>
          <ac:spMkLst>
            <pc:docMk/>
            <pc:sldMk cId="0" sldId="794"/>
            <ac:spMk id="18" creationId="{00000000-0000-0000-0000-000000000000}"/>
          </ac:spMkLst>
        </pc:spChg>
        <pc:spChg chg="mod">
          <ac:chgData name="Tom Irvine" userId="262373fcfcd015cf" providerId="LiveId" clId="{3C89AC9C-B2C6-431B-938B-B7A22FB5427C}" dt="2026-06-18T23:00:48.856" v="160" actId="255"/>
          <ac:spMkLst>
            <pc:docMk/>
            <pc:sldMk cId="0" sldId="794"/>
            <ac:spMk id="23" creationId="{00000000-0000-0000-0000-000000000000}"/>
          </ac:spMkLst>
        </pc:spChg>
        <pc:spChg chg="add del mod">
          <ac:chgData name="Tom Irvine" userId="262373fcfcd015cf" providerId="LiveId" clId="{3C89AC9C-B2C6-431B-938B-B7A22FB5427C}" dt="2026-06-18T23:00:18.203" v="154" actId="21"/>
          <ac:spMkLst>
            <pc:docMk/>
            <pc:sldMk cId="0" sldId="794"/>
            <ac:spMk id="24" creationId="{00000000-0000-0000-0000-000000000000}"/>
          </ac:spMkLst>
        </pc:spChg>
        <pc:spChg chg="mod">
          <ac:chgData name="Tom Irvine" userId="262373fcfcd015cf" providerId="LiveId" clId="{3C89AC9C-B2C6-431B-938B-B7A22FB5427C}" dt="2026-06-18T23:00:33.292" v="158" actId="1076"/>
          <ac:spMkLst>
            <pc:docMk/>
            <pc:sldMk cId="0" sldId="794"/>
            <ac:spMk id="26" creationId="{00000000-0000-0000-0000-000000000000}"/>
          </ac:spMkLst>
        </pc:spChg>
        <pc:spChg chg="mod">
          <ac:chgData name="Tom Irvine" userId="262373fcfcd015cf" providerId="LiveId" clId="{3C89AC9C-B2C6-431B-938B-B7A22FB5427C}" dt="2026-06-18T23:00:23.021" v="156" actId="1076"/>
          <ac:spMkLst>
            <pc:docMk/>
            <pc:sldMk cId="0" sldId="794"/>
            <ac:spMk id="27" creationId="{00000000-0000-0000-0000-000000000000}"/>
          </ac:spMkLst>
        </pc:spChg>
        <pc:spChg chg="mod">
          <ac:chgData name="Tom Irvine" userId="262373fcfcd015cf" providerId="LiveId" clId="{3C89AC9C-B2C6-431B-938B-B7A22FB5427C}" dt="2026-06-18T23:00:20.835" v="155" actId="1076"/>
          <ac:spMkLst>
            <pc:docMk/>
            <pc:sldMk cId="0" sldId="794"/>
            <ac:spMk id="28" creationId="{00000000-0000-0000-0000-000000000000}"/>
          </ac:spMkLst>
        </pc:spChg>
        <pc:picChg chg="mod">
          <ac:chgData name="Tom Irvine" userId="262373fcfcd015cf" providerId="LiveId" clId="{3C89AC9C-B2C6-431B-938B-B7A22FB5427C}" dt="2026-06-18T23:00:28.046" v="157" actId="1076"/>
          <ac:picMkLst>
            <pc:docMk/>
            <pc:sldMk cId="0" sldId="794"/>
            <ac:picMk id="25"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4496904-FC42-43DB-9C11-54F786655AD2}" type="datetimeFigureOut">
              <a:rPr lang="en-US" smtClean="0"/>
              <a:pPr/>
              <a:t>7/13/2026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CCE60C6-2A61-4562-BD48-2D6AD5E3D1D4}" type="slidenum">
              <a:rPr lang="en-US" smtClean="0"/>
              <a:pPr/>
              <a:t>‹#›</a:t>
            </a:fld>
            <a:endParaRPr lang="en-US"/>
          </a:p>
        </p:txBody>
      </p:sp>
    </p:spTree>
    <p:extLst>
      <p:ext uri="{BB962C8B-B14F-4D97-AF65-F5344CB8AC3E}">
        <p14:creationId xmlns:p14="http://schemas.microsoft.com/office/powerpoint/2010/main" val="10800509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CCE60C6-2A61-4562-BD48-2D6AD5E3D1D4}"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066257-E6C3-63C7-264B-E7DB35877C3D}"/>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96C9F2A7-9FFF-5E40-9A67-6D89529F68A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29C1800B-70D9-C071-BEC4-DC2658FDFACF}"/>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0F1A33F2-8299-7E42-A380-B6D45DD31B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183668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1EC09-46E4-0E26-BE63-D50B2148BA14}"/>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80945110-1C5A-9312-83D9-0072B8A71D9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2B560D62-B627-024B-53CC-6DDA29FC4C36}"/>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C3F13256-4632-FFF6-1B9D-0D52FD9ED09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2158610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EEE08-A339-9837-2E96-684399FF0D98}"/>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33B27792-F9F2-9899-2250-34F78961914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FE95CC57-CAAE-D3E8-F26D-27843AE86ACE}"/>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F35A106E-B960-78D6-6417-82F3D202602F}"/>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6190753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AFA576-BAC0-EA44-6403-8EB9D2D2304F}"/>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860B9E2B-4995-5D15-1B50-E54D6FF7968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0AD25A3E-1390-279F-F69E-931ADB0342AC}"/>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8895AEAA-C8D4-EB95-0442-00531C0D4AD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0780507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448459-5923-CC9E-F7A9-09B814DD1412}"/>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3C5BBD3A-FCCE-8D58-1FEC-C787B775E4A5}"/>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55A10129-B096-9AD8-31AD-156AAAD97B90}"/>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1B8A259A-204C-C1CB-83C4-68680355FDA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058802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546BF-0646-001D-BEA8-B37534F76F4E}"/>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1D13459B-7363-4445-0CB5-13ED02B5F9B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3426F15A-87FE-1886-8D71-BC3EF3AB9C1F}"/>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EAC0AB1F-8BD0-2623-116F-C248ED4068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2895363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6EC876-1975-B07F-8928-913F12A86319}"/>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DFCB5CE2-73F5-D400-3668-5A9921C4124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38D2E7B5-5690-1AE0-C34A-9B4F617880F0}"/>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BE07DBB9-D4A7-31CF-B4BE-CF7A11D768B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3705962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661FA5-7518-D23F-33A2-286040474442}"/>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6A8FFDB1-88FB-C4A5-905F-C1DD35C41D02}"/>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19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0E8A6341-1244-2294-B16A-B87B27D38E62}"/>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6BC8AEAB-096C-3206-F313-3A9179462C4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29826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46D8C-BB20-8985-3E50-15B21B7486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01D9EC-3723-0FEC-8F60-70CAA5A30D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8B8DA06-9587-3628-CE09-C98E7F513143}"/>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00CE87CB-E9F8-8F18-23E4-97343B58B56B}"/>
              </a:ext>
            </a:extLst>
          </p:cNvPr>
          <p:cNvSpPr>
            <a:spLocks noGrp="1"/>
          </p:cNvSpPr>
          <p:nvPr>
            <p:ph type="sldNum" sz="quarter" idx="10"/>
          </p:nvPr>
        </p:nvSpPr>
        <p:spPr/>
        <p:txBody>
          <a:bodyPr/>
          <a:lstStyle/>
          <a:p>
            <a:fld id="{062E4E72-CE99-462A-B720-1E1B289BC4FA}" type="slidenum">
              <a:rPr lang="en-US" smtClean="0"/>
              <a:t>2</a:t>
            </a:fld>
            <a:endParaRPr lang="en-US" dirty="0"/>
          </a:p>
        </p:txBody>
      </p:sp>
    </p:spTree>
    <p:extLst>
      <p:ext uri="{BB962C8B-B14F-4D97-AF65-F5344CB8AC3E}">
        <p14:creationId xmlns:p14="http://schemas.microsoft.com/office/powerpoint/2010/main" val="21711493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60B715-8957-B372-4944-CA1A72846928}"/>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FEC9BCF9-CC05-7EE3-4288-76284253E6E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7F72A34E-BF0C-F94A-C1E6-EDE256D2EB5E}"/>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A02554FC-429D-71F6-4DE1-73D5FD50405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541352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91695-A306-CDA9-495A-EF8217164868}"/>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00FE51F5-2BFE-BC72-3C44-1B9780A85391}"/>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21</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689B8075-0804-E4E5-2571-0A6E2B0853FC}"/>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45661214-D734-14DB-3567-04B66EAA37B9}"/>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93764411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B67CF-BD60-1AC0-68EC-5A6E510CAAFC}"/>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73BC45FB-3CC1-86D8-43B9-00699755CC9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22</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C4AC868B-E62F-5A67-91FA-D922959011E1}"/>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4828DA99-D979-2BE4-51A7-A4C3603CEB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2026961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C6469F-0152-B41F-C317-6A9036E9C10C}"/>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2D64D9B6-C1F6-D65C-CD0B-2997D0BB72D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23</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E48B5378-E7E8-BED2-B567-5235DB3CC8E1}"/>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E08BF4CC-8729-C244-0390-07B476F24F4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1484890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C6A07D-E430-0567-B255-4B3A773593CC}"/>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CB40F9B9-3AE1-8445-B570-D8390FBD340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24</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D7A41A52-D598-EBEE-17B0-7839A1CBCFE3}"/>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CDB02ED3-4746-0EF1-B1AC-98A455210883}"/>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5803726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C39B9-FA3E-41E1-1525-9A140EB1BF40}"/>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DAEA0EA7-48B4-4FE6-C6B6-B75B539C403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25</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D7DFD8BC-DFFE-94D9-C675-FCD60D0DD893}"/>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C2803BAB-2951-26B0-C6CD-04F0B086D00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4474332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5C83E7-00E0-8075-0FD6-9055D2357E54}"/>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7AF99939-02E1-12EB-BEB0-E4983544778C}"/>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26</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02D43440-E628-F269-20E1-929C886B0DF3}"/>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9DA44B23-323A-2EC9-5D42-F33C133B148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76809367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3DCA31-CDAF-5341-C8C5-9FB45DD6C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D5D619-BB2B-6B53-806B-ADFB697136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31A8B6-4907-5690-6662-39795C49AD2E}"/>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DDBFD0CC-764F-D9B6-9CF7-FA3DADF40C18}"/>
              </a:ext>
            </a:extLst>
          </p:cNvPr>
          <p:cNvSpPr>
            <a:spLocks noGrp="1"/>
          </p:cNvSpPr>
          <p:nvPr>
            <p:ph type="sldNum" sz="quarter" idx="10"/>
          </p:nvPr>
        </p:nvSpPr>
        <p:spPr/>
        <p:txBody>
          <a:bodyPr/>
          <a:lstStyle/>
          <a:p>
            <a:fld id="{062E4E72-CE99-462A-B720-1E1B289BC4FA}" type="slidenum">
              <a:rPr lang="en-US" smtClean="0"/>
              <a:t>27</a:t>
            </a:fld>
            <a:endParaRPr lang="en-US"/>
          </a:p>
        </p:txBody>
      </p:sp>
    </p:spTree>
    <p:extLst>
      <p:ext uri="{BB962C8B-B14F-4D97-AF65-F5344CB8AC3E}">
        <p14:creationId xmlns:p14="http://schemas.microsoft.com/office/powerpoint/2010/main" val="14130715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E5C7FD-AFBA-85E2-16F5-022E0A7E1C57}"/>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FA522532-C279-6677-D682-872BF966353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8B8BA077-7ACC-88AA-EA25-FB2881E3A194}"/>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968BCB36-9B12-D2C2-F8A7-917838F6286A}"/>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11667029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5DDF57-35A0-E24A-9E1B-3BF120AB5929}"/>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317F079E-C6FD-6466-DFAF-0FA10885E4F4}"/>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29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A4E90F5F-F7FB-3417-3A6C-7E2941FD9F22}"/>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21C521F7-DBEA-3367-F261-E100CE00B21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5366248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3562C8-F9FC-AD7D-11DE-D25395AD8E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3ABCAD6-1AAA-A917-BB24-EFEEEAB8AA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96880B-4AFB-E460-8F8E-E8EFAEA2879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DA5F09FB-396C-6D4D-3D84-10C11176370C}"/>
              </a:ext>
            </a:extLst>
          </p:cNvPr>
          <p:cNvSpPr>
            <a:spLocks noGrp="1"/>
          </p:cNvSpPr>
          <p:nvPr>
            <p:ph type="sldNum" sz="quarter" idx="10"/>
          </p:nvPr>
        </p:nvSpPr>
        <p:spPr/>
        <p:txBody>
          <a:bodyPr/>
          <a:lstStyle/>
          <a:p>
            <a:fld id="{062E4E72-CE99-462A-B720-1E1B289BC4FA}" type="slidenum">
              <a:rPr lang="en-US" smtClean="0"/>
              <a:t>3</a:t>
            </a:fld>
            <a:endParaRPr lang="en-US" dirty="0"/>
          </a:p>
        </p:txBody>
      </p:sp>
    </p:spTree>
    <p:extLst>
      <p:ext uri="{BB962C8B-B14F-4D97-AF65-F5344CB8AC3E}">
        <p14:creationId xmlns:p14="http://schemas.microsoft.com/office/powerpoint/2010/main" val="332163487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A0E9E9-4DE4-9E89-DA36-796222F90849}"/>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92E5DB71-A27C-1F83-7C7E-E612E8372A23}"/>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30</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A64AA1A5-6E76-69A3-D6DF-3E20CB1965F6}"/>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1C5B36EF-3543-7154-C9C3-BFEA855A57C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169980146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5FAB29-FC08-699C-A94A-D6C724B1F3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6EE9D3-DFF9-0A52-8CFC-5CE2E63DB5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7D117E-D23B-AAD1-BF5D-EB61485F3B2E}"/>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C07148E2-9CA2-880C-86D7-76BE0E62E8E3}"/>
              </a:ext>
            </a:extLst>
          </p:cNvPr>
          <p:cNvSpPr>
            <a:spLocks noGrp="1"/>
          </p:cNvSpPr>
          <p:nvPr>
            <p:ph type="sldNum" sz="quarter" idx="10"/>
          </p:nvPr>
        </p:nvSpPr>
        <p:spPr/>
        <p:txBody>
          <a:bodyPr/>
          <a:lstStyle/>
          <a:p>
            <a:fld id="{062E4E72-CE99-462A-B720-1E1B289BC4FA}" type="slidenum">
              <a:rPr lang="en-US" smtClean="0"/>
              <a:t>31</a:t>
            </a:fld>
            <a:endParaRPr lang="en-US" dirty="0"/>
          </a:p>
        </p:txBody>
      </p:sp>
    </p:spTree>
    <p:extLst>
      <p:ext uri="{BB962C8B-B14F-4D97-AF65-F5344CB8AC3E}">
        <p14:creationId xmlns:p14="http://schemas.microsoft.com/office/powerpoint/2010/main" val="16170343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A639D-F906-C246-474A-E6AC3A403F1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CFB72B-26B1-A532-3C8A-27108B048EC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73F1F8A-13B7-FA67-7108-B94635659BA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5FE9157B-DEB9-9011-721B-6B043FEB21AB}"/>
              </a:ext>
            </a:extLst>
          </p:cNvPr>
          <p:cNvSpPr>
            <a:spLocks noGrp="1"/>
          </p:cNvSpPr>
          <p:nvPr>
            <p:ph type="sldNum" sz="quarter" idx="10"/>
          </p:nvPr>
        </p:nvSpPr>
        <p:spPr/>
        <p:txBody>
          <a:bodyPr/>
          <a:lstStyle/>
          <a:p>
            <a:fld id="{062E4E72-CE99-462A-B720-1E1B289BC4FA}" type="slidenum">
              <a:rPr lang="en-US" smtClean="0"/>
              <a:t>32</a:t>
            </a:fld>
            <a:endParaRPr lang="en-US" dirty="0"/>
          </a:p>
        </p:txBody>
      </p:sp>
    </p:spTree>
    <p:extLst>
      <p:ext uri="{BB962C8B-B14F-4D97-AF65-F5344CB8AC3E}">
        <p14:creationId xmlns:p14="http://schemas.microsoft.com/office/powerpoint/2010/main" val="9145155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BC61FB-38A0-6BDF-A3A3-8A14FB9826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80B8C2-4987-74F8-325F-AF27D9D6F5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77D1F4-CFC4-0D22-8CE8-395F883A916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09586092-CD26-A04D-7FF4-DB0E01EEF776}"/>
              </a:ext>
            </a:extLst>
          </p:cNvPr>
          <p:cNvSpPr>
            <a:spLocks noGrp="1"/>
          </p:cNvSpPr>
          <p:nvPr>
            <p:ph type="sldNum" sz="quarter" idx="10"/>
          </p:nvPr>
        </p:nvSpPr>
        <p:spPr/>
        <p:txBody>
          <a:bodyPr/>
          <a:lstStyle/>
          <a:p>
            <a:fld id="{062E4E72-CE99-462A-B720-1E1B289BC4FA}" type="slidenum">
              <a:rPr lang="en-US" smtClean="0"/>
              <a:t>33</a:t>
            </a:fld>
            <a:endParaRPr lang="en-US" dirty="0"/>
          </a:p>
        </p:txBody>
      </p:sp>
    </p:spTree>
    <p:extLst>
      <p:ext uri="{BB962C8B-B14F-4D97-AF65-F5344CB8AC3E}">
        <p14:creationId xmlns:p14="http://schemas.microsoft.com/office/powerpoint/2010/main" val="19552352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9D4ABD-1D3B-C059-B8B1-0BA4B8B712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961587-EA0C-5DEB-647B-BDEB2141A5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5CF1E7B-4CE5-723E-D3B1-F367BD29D463}"/>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39719A07-9A12-C04E-2CE3-E8B3F35D5853}"/>
              </a:ext>
            </a:extLst>
          </p:cNvPr>
          <p:cNvSpPr>
            <a:spLocks noGrp="1"/>
          </p:cNvSpPr>
          <p:nvPr>
            <p:ph type="sldNum" sz="quarter" idx="10"/>
          </p:nvPr>
        </p:nvSpPr>
        <p:spPr/>
        <p:txBody>
          <a:bodyPr/>
          <a:lstStyle/>
          <a:p>
            <a:fld id="{062E4E72-CE99-462A-B720-1E1B289BC4FA}" type="slidenum">
              <a:rPr lang="en-US" smtClean="0"/>
              <a:t>34</a:t>
            </a:fld>
            <a:endParaRPr lang="en-US" dirty="0"/>
          </a:p>
        </p:txBody>
      </p:sp>
    </p:spTree>
    <p:extLst>
      <p:ext uri="{BB962C8B-B14F-4D97-AF65-F5344CB8AC3E}">
        <p14:creationId xmlns:p14="http://schemas.microsoft.com/office/powerpoint/2010/main" val="237360005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B6639-9FD9-9D4C-3B36-5B8F31C624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DB0787-0ECD-302B-8A8B-31EDA833935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A4E712-6318-70AC-8A04-B6319B25A79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2FA18E32-583D-FEF8-EA23-F220AE6823BC}"/>
              </a:ext>
            </a:extLst>
          </p:cNvPr>
          <p:cNvSpPr>
            <a:spLocks noGrp="1"/>
          </p:cNvSpPr>
          <p:nvPr>
            <p:ph type="sldNum" sz="quarter" idx="10"/>
          </p:nvPr>
        </p:nvSpPr>
        <p:spPr/>
        <p:txBody>
          <a:bodyPr/>
          <a:lstStyle/>
          <a:p>
            <a:fld id="{062E4E72-CE99-462A-B720-1E1B289BC4FA}" type="slidenum">
              <a:rPr lang="en-US" smtClean="0"/>
              <a:t>35</a:t>
            </a:fld>
            <a:endParaRPr lang="en-US" dirty="0"/>
          </a:p>
        </p:txBody>
      </p:sp>
    </p:spTree>
    <p:extLst>
      <p:ext uri="{BB962C8B-B14F-4D97-AF65-F5344CB8AC3E}">
        <p14:creationId xmlns:p14="http://schemas.microsoft.com/office/powerpoint/2010/main" val="35124312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259571-E594-9F7A-6E36-ECFA2E4F5D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1E1259-17FF-A143-8823-BADA09F04C8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506282-D4A1-2B45-855B-AB794793B051}"/>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75A80395-372E-8F8B-51DE-14F453837CD8}"/>
              </a:ext>
            </a:extLst>
          </p:cNvPr>
          <p:cNvSpPr>
            <a:spLocks noGrp="1"/>
          </p:cNvSpPr>
          <p:nvPr>
            <p:ph type="sldNum" sz="quarter" idx="10"/>
          </p:nvPr>
        </p:nvSpPr>
        <p:spPr/>
        <p:txBody>
          <a:bodyPr/>
          <a:lstStyle/>
          <a:p>
            <a:fld id="{062E4E72-CE99-462A-B720-1E1B289BC4FA}" type="slidenum">
              <a:rPr lang="en-US" smtClean="0"/>
              <a:t>36</a:t>
            </a:fld>
            <a:endParaRPr lang="en-US" dirty="0"/>
          </a:p>
        </p:txBody>
      </p:sp>
    </p:spTree>
    <p:extLst>
      <p:ext uri="{BB962C8B-B14F-4D97-AF65-F5344CB8AC3E}">
        <p14:creationId xmlns:p14="http://schemas.microsoft.com/office/powerpoint/2010/main" val="188437624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3E85B-D735-595E-6791-EAA7B19FA1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75EFBD-1A68-7738-C549-3E14204FBF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66E9AF4-9369-D8CA-3183-ED6379C82AC3}"/>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4928258A-804B-22AB-2FF2-3B8E3D2F16DB}"/>
              </a:ext>
            </a:extLst>
          </p:cNvPr>
          <p:cNvSpPr>
            <a:spLocks noGrp="1"/>
          </p:cNvSpPr>
          <p:nvPr>
            <p:ph type="sldNum" sz="quarter" idx="10"/>
          </p:nvPr>
        </p:nvSpPr>
        <p:spPr/>
        <p:txBody>
          <a:bodyPr/>
          <a:lstStyle/>
          <a:p>
            <a:fld id="{062E4E72-CE99-462A-B720-1E1B289BC4FA}" type="slidenum">
              <a:rPr lang="en-US" smtClean="0"/>
              <a:t>37</a:t>
            </a:fld>
            <a:endParaRPr lang="en-US" dirty="0"/>
          </a:p>
        </p:txBody>
      </p:sp>
    </p:spTree>
    <p:extLst>
      <p:ext uri="{BB962C8B-B14F-4D97-AF65-F5344CB8AC3E}">
        <p14:creationId xmlns:p14="http://schemas.microsoft.com/office/powerpoint/2010/main" val="142549485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EBA4F5-1BE8-66BD-5256-5B4457750E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FF2B45-4F95-DB27-C934-26F0F2F2DA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4FC7CF-964C-D071-9641-000ADD937AC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A9CB4CF9-5B1B-8A17-6EC6-92FBAD8DEDEF}"/>
              </a:ext>
            </a:extLst>
          </p:cNvPr>
          <p:cNvSpPr>
            <a:spLocks noGrp="1"/>
          </p:cNvSpPr>
          <p:nvPr>
            <p:ph type="sldNum" sz="quarter" idx="10"/>
          </p:nvPr>
        </p:nvSpPr>
        <p:spPr/>
        <p:txBody>
          <a:bodyPr/>
          <a:lstStyle/>
          <a:p>
            <a:fld id="{062E4E72-CE99-462A-B720-1E1B289BC4FA}" type="slidenum">
              <a:rPr lang="en-US" smtClean="0"/>
              <a:t>38</a:t>
            </a:fld>
            <a:endParaRPr lang="en-US" dirty="0"/>
          </a:p>
        </p:txBody>
      </p:sp>
    </p:spTree>
    <p:extLst>
      <p:ext uri="{BB962C8B-B14F-4D97-AF65-F5344CB8AC3E}">
        <p14:creationId xmlns:p14="http://schemas.microsoft.com/office/powerpoint/2010/main" val="76858483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F1C366-5E5F-A532-2EA5-190B2B0FE5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C25EF4-AD0B-740C-D6BD-587273DE43D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469510-8A26-A32B-C25E-A74528F2CF3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E004D9B2-318A-DCE2-CC2C-CD694D827C2E}"/>
              </a:ext>
            </a:extLst>
          </p:cNvPr>
          <p:cNvSpPr>
            <a:spLocks noGrp="1"/>
          </p:cNvSpPr>
          <p:nvPr>
            <p:ph type="sldNum" sz="quarter" idx="10"/>
          </p:nvPr>
        </p:nvSpPr>
        <p:spPr/>
        <p:txBody>
          <a:bodyPr/>
          <a:lstStyle/>
          <a:p>
            <a:fld id="{062E4E72-CE99-462A-B720-1E1B289BC4FA}" type="slidenum">
              <a:rPr lang="en-US" smtClean="0"/>
              <a:t>39</a:t>
            </a:fld>
            <a:endParaRPr lang="en-US" dirty="0"/>
          </a:p>
        </p:txBody>
      </p:sp>
    </p:spTree>
    <p:extLst>
      <p:ext uri="{BB962C8B-B14F-4D97-AF65-F5344CB8AC3E}">
        <p14:creationId xmlns:p14="http://schemas.microsoft.com/office/powerpoint/2010/main" val="15415307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E52DCD-6947-4B8C-5EA6-DFD76838B1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81161E-F3AC-A317-60BE-6A44BF11F7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E9E46EE-5540-AE25-D388-6513D9B7CD62}"/>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144817F3-CF60-655F-B919-4F336A2F1001}"/>
              </a:ext>
            </a:extLst>
          </p:cNvPr>
          <p:cNvSpPr>
            <a:spLocks noGrp="1"/>
          </p:cNvSpPr>
          <p:nvPr>
            <p:ph type="sldNum" sz="quarter" idx="10"/>
          </p:nvPr>
        </p:nvSpPr>
        <p:spPr/>
        <p:txBody>
          <a:bodyPr/>
          <a:lstStyle/>
          <a:p>
            <a:fld id="{062E4E72-CE99-462A-B720-1E1B289BC4FA}" type="slidenum">
              <a:rPr lang="en-US" smtClean="0"/>
              <a:t>4</a:t>
            </a:fld>
            <a:endParaRPr lang="en-US" dirty="0"/>
          </a:p>
        </p:txBody>
      </p:sp>
    </p:spTree>
    <p:extLst>
      <p:ext uri="{BB962C8B-B14F-4D97-AF65-F5344CB8AC3E}">
        <p14:creationId xmlns:p14="http://schemas.microsoft.com/office/powerpoint/2010/main" val="418434711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F96DB-2302-95BF-2B09-CCC1B01E3F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EBE89C0-A269-0D0C-E584-B08A90140A4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6B4597-FF87-FA78-8F05-07739239B5A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783A2575-11D7-6E58-8F14-BA3A9A6A0EBE}"/>
              </a:ext>
            </a:extLst>
          </p:cNvPr>
          <p:cNvSpPr>
            <a:spLocks noGrp="1"/>
          </p:cNvSpPr>
          <p:nvPr>
            <p:ph type="sldNum" sz="quarter" idx="10"/>
          </p:nvPr>
        </p:nvSpPr>
        <p:spPr/>
        <p:txBody>
          <a:bodyPr/>
          <a:lstStyle/>
          <a:p>
            <a:fld id="{062E4E72-CE99-462A-B720-1E1B289BC4FA}" type="slidenum">
              <a:rPr lang="en-US" smtClean="0"/>
              <a:t>40</a:t>
            </a:fld>
            <a:endParaRPr lang="en-US" dirty="0"/>
          </a:p>
        </p:txBody>
      </p:sp>
    </p:spTree>
    <p:extLst>
      <p:ext uri="{BB962C8B-B14F-4D97-AF65-F5344CB8AC3E}">
        <p14:creationId xmlns:p14="http://schemas.microsoft.com/office/powerpoint/2010/main" val="204242511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E039F1-B948-656B-DE92-6FEC066F77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DDA88D-8933-923D-2BCE-2D385E61EF4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A36F342-B5ED-72F4-AB04-49EEA92610F4}"/>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6B04D3F9-1B1F-1DF8-6FB0-774FDC770675}"/>
              </a:ext>
            </a:extLst>
          </p:cNvPr>
          <p:cNvSpPr>
            <a:spLocks noGrp="1"/>
          </p:cNvSpPr>
          <p:nvPr>
            <p:ph type="sldNum" sz="quarter" idx="10"/>
          </p:nvPr>
        </p:nvSpPr>
        <p:spPr/>
        <p:txBody>
          <a:bodyPr/>
          <a:lstStyle/>
          <a:p>
            <a:fld id="{062E4E72-CE99-462A-B720-1E1B289BC4FA}" type="slidenum">
              <a:rPr lang="en-US" smtClean="0"/>
              <a:t>41</a:t>
            </a:fld>
            <a:endParaRPr lang="en-US" dirty="0"/>
          </a:p>
        </p:txBody>
      </p:sp>
    </p:spTree>
    <p:extLst>
      <p:ext uri="{BB962C8B-B14F-4D97-AF65-F5344CB8AC3E}">
        <p14:creationId xmlns:p14="http://schemas.microsoft.com/office/powerpoint/2010/main" val="298837452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C497E5-9766-0A45-24DF-5F493F2755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FD1E8E-A379-4DE2-5E90-45C6CF968B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60390A-D0DE-2DEC-7E60-6BC318C9A7C5}"/>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FD793AC8-75BB-8BC4-9DB6-21DE732EE8AE}"/>
              </a:ext>
            </a:extLst>
          </p:cNvPr>
          <p:cNvSpPr>
            <a:spLocks noGrp="1"/>
          </p:cNvSpPr>
          <p:nvPr>
            <p:ph type="sldNum" sz="quarter" idx="10"/>
          </p:nvPr>
        </p:nvSpPr>
        <p:spPr/>
        <p:txBody>
          <a:bodyPr/>
          <a:lstStyle/>
          <a:p>
            <a:fld id="{062E4E72-CE99-462A-B720-1E1B289BC4FA}" type="slidenum">
              <a:rPr lang="en-US" smtClean="0"/>
              <a:t>42</a:t>
            </a:fld>
            <a:endParaRPr lang="en-US" dirty="0"/>
          </a:p>
        </p:txBody>
      </p:sp>
    </p:spTree>
    <p:extLst>
      <p:ext uri="{BB962C8B-B14F-4D97-AF65-F5344CB8AC3E}">
        <p14:creationId xmlns:p14="http://schemas.microsoft.com/office/powerpoint/2010/main" val="4356587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784B45-5BFD-A70B-AD9B-F05CE730DE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E26F94-A6EF-6500-5FEA-EDC52EEF4A2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C351624-D43A-BC74-8419-26D08D95294F}"/>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FFC42DDA-E9A9-053D-B61B-63D0BA9B70DC}"/>
              </a:ext>
            </a:extLst>
          </p:cNvPr>
          <p:cNvSpPr>
            <a:spLocks noGrp="1"/>
          </p:cNvSpPr>
          <p:nvPr>
            <p:ph type="sldNum" sz="quarter" idx="10"/>
          </p:nvPr>
        </p:nvSpPr>
        <p:spPr/>
        <p:txBody>
          <a:bodyPr/>
          <a:lstStyle/>
          <a:p>
            <a:fld id="{062E4E72-CE99-462A-B720-1E1B289BC4FA}" type="slidenum">
              <a:rPr lang="en-US" smtClean="0"/>
              <a:t>43</a:t>
            </a:fld>
            <a:endParaRPr lang="en-US" dirty="0"/>
          </a:p>
        </p:txBody>
      </p:sp>
    </p:spTree>
    <p:extLst>
      <p:ext uri="{BB962C8B-B14F-4D97-AF65-F5344CB8AC3E}">
        <p14:creationId xmlns:p14="http://schemas.microsoft.com/office/powerpoint/2010/main" val="72040884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5E26E-66D1-7ADA-E533-84F741D672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0EB25-8E0C-D012-9C65-A7E4BF604B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C56DBBF-F19F-146D-EBDC-842E3C0E81CC}"/>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0720F572-9F78-2670-BEB8-AE0D16356F54}"/>
              </a:ext>
            </a:extLst>
          </p:cNvPr>
          <p:cNvSpPr>
            <a:spLocks noGrp="1"/>
          </p:cNvSpPr>
          <p:nvPr>
            <p:ph type="sldNum" sz="quarter" idx="10"/>
          </p:nvPr>
        </p:nvSpPr>
        <p:spPr/>
        <p:txBody>
          <a:bodyPr/>
          <a:lstStyle/>
          <a:p>
            <a:fld id="{062E4E72-CE99-462A-B720-1E1B289BC4FA}" type="slidenum">
              <a:rPr lang="en-US" smtClean="0"/>
              <a:t>44</a:t>
            </a:fld>
            <a:endParaRPr lang="en-US"/>
          </a:p>
        </p:txBody>
      </p:sp>
    </p:spTree>
    <p:extLst>
      <p:ext uri="{BB962C8B-B14F-4D97-AF65-F5344CB8AC3E}">
        <p14:creationId xmlns:p14="http://schemas.microsoft.com/office/powerpoint/2010/main" val="370999206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DD49B4-B9CC-05D2-695C-62BE193FB1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46C455-06FD-19C4-4B34-D8DA4D95E4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8D0733-26E0-389F-49EF-49105263C920}"/>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04CF2309-4729-BCF2-4A92-09F844EA0036}"/>
              </a:ext>
            </a:extLst>
          </p:cNvPr>
          <p:cNvSpPr>
            <a:spLocks noGrp="1"/>
          </p:cNvSpPr>
          <p:nvPr>
            <p:ph type="sldNum" sz="quarter" idx="10"/>
          </p:nvPr>
        </p:nvSpPr>
        <p:spPr/>
        <p:txBody>
          <a:bodyPr/>
          <a:lstStyle/>
          <a:p>
            <a:fld id="{062E4E72-CE99-462A-B720-1E1B289BC4FA}" type="slidenum">
              <a:rPr lang="en-US" smtClean="0"/>
              <a:t>45</a:t>
            </a:fld>
            <a:endParaRPr lang="en-US"/>
          </a:p>
        </p:txBody>
      </p:sp>
    </p:spTree>
    <p:extLst>
      <p:ext uri="{BB962C8B-B14F-4D97-AF65-F5344CB8AC3E}">
        <p14:creationId xmlns:p14="http://schemas.microsoft.com/office/powerpoint/2010/main" val="264662083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34E9C-011F-7B14-3A00-98BCC65EAC0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C1B30E-F088-CB93-17E2-DFAD3E6FD5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F41B869-2DAF-7695-D972-5D27467B42D3}"/>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05420816-D443-BE93-43BE-76BBFD6DD29E}"/>
              </a:ext>
            </a:extLst>
          </p:cNvPr>
          <p:cNvSpPr>
            <a:spLocks noGrp="1"/>
          </p:cNvSpPr>
          <p:nvPr>
            <p:ph type="sldNum" sz="quarter" idx="10"/>
          </p:nvPr>
        </p:nvSpPr>
        <p:spPr/>
        <p:txBody>
          <a:bodyPr/>
          <a:lstStyle/>
          <a:p>
            <a:fld id="{062E4E72-CE99-462A-B720-1E1B289BC4FA}" type="slidenum">
              <a:rPr lang="en-US" smtClean="0"/>
              <a:t>46</a:t>
            </a:fld>
            <a:endParaRPr lang="en-US"/>
          </a:p>
        </p:txBody>
      </p:sp>
    </p:spTree>
    <p:extLst>
      <p:ext uri="{BB962C8B-B14F-4D97-AF65-F5344CB8AC3E}">
        <p14:creationId xmlns:p14="http://schemas.microsoft.com/office/powerpoint/2010/main" val="357946929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05178-4FFD-5DD2-D334-989CF4A19C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243A55-ECD5-5379-40ED-2C72AE250C9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DCB26D4-53BF-EE7F-8E01-1255D3C5982F}"/>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6C3E607F-B192-15ED-5D59-0D5993D7D77D}"/>
              </a:ext>
            </a:extLst>
          </p:cNvPr>
          <p:cNvSpPr>
            <a:spLocks noGrp="1"/>
          </p:cNvSpPr>
          <p:nvPr>
            <p:ph type="sldNum" sz="quarter" idx="10"/>
          </p:nvPr>
        </p:nvSpPr>
        <p:spPr/>
        <p:txBody>
          <a:bodyPr/>
          <a:lstStyle/>
          <a:p>
            <a:fld id="{062E4E72-CE99-462A-B720-1E1B289BC4FA}" type="slidenum">
              <a:rPr lang="en-US" smtClean="0"/>
              <a:t>48</a:t>
            </a:fld>
            <a:endParaRPr lang="en-US"/>
          </a:p>
        </p:txBody>
      </p:sp>
    </p:spTree>
    <p:extLst>
      <p:ext uri="{BB962C8B-B14F-4D97-AF65-F5344CB8AC3E}">
        <p14:creationId xmlns:p14="http://schemas.microsoft.com/office/powerpoint/2010/main" val="165444557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59C52A-2185-EF36-91D5-6587A1CD38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54412E-A6BC-C9DE-4892-2183187C21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C0EE65-6135-4653-739E-6F1D3A3A95F7}"/>
              </a:ext>
            </a:extLst>
          </p:cNvPr>
          <p:cNvSpPr>
            <a:spLocks noGrp="1"/>
          </p:cNvSpPr>
          <p:nvPr>
            <p:ph type="body" idx="1"/>
          </p:nvPr>
        </p:nvSpPr>
        <p:spPr/>
        <p:txBody>
          <a:bodyPr>
            <a:normAutofit/>
          </a:bodyPr>
          <a:lstStyle/>
          <a:p>
            <a:endParaRPr lang="en-US"/>
          </a:p>
        </p:txBody>
      </p:sp>
      <p:sp>
        <p:nvSpPr>
          <p:cNvPr id="4" name="Slide Number Placeholder 3">
            <a:extLst>
              <a:ext uri="{FF2B5EF4-FFF2-40B4-BE49-F238E27FC236}">
                <a16:creationId xmlns:a16="http://schemas.microsoft.com/office/drawing/2014/main" id="{D5076E13-F68B-4B72-D463-A28F669431AD}"/>
              </a:ext>
            </a:extLst>
          </p:cNvPr>
          <p:cNvSpPr>
            <a:spLocks noGrp="1"/>
          </p:cNvSpPr>
          <p:nvPr>
            <p:ph type="sldNum" sz="quarter" idx="10"/>
          </p:nvPr>
        </p:nvSpPr>
        <p:spPr/>
        <p:txBody>
          <a:bodyPr/>
          <a:lstStyle/>
          <a:p>
            <a:fld id="{062E4E72-CE99-462A-B720-1E1B289BC4FA}" type="slidenum">
              <a:rPr lang="en-US" smtClean="0"/>
              <a:t>49</a:t>
            </a:fld>
            <a:endParaRPr lang="en-US"/>
          </a:p>
        </p:txBody>
      </p:sp>
    </p:spTree>
    <p:extLst>
      <p:ext uri="{BB962C8B-B14F-4D97-AF65-F5344CB8AC3E}">
        <p14:creationId xmlns:p14="http://schemas.microsoft.com/office/powerpoint/2010/main" val="24091620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42444E-6346-4C31-8636-6328DF910DA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202CA76-D7FF-FE84-2FCC-8D88E09C178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993FDA4-D4F6-6A93-5D3D-6B21D54E3B58}"/>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15627FA1-90D8-258A-9C1E-6AE65610DF7B}"/>
              </a:ext>
            </a:extLst>
          </p:cNvPr>
          <p:cNvSpPr>
            <a:spLocks noGrp="1"/>
          </p:cNvSpPr>
          <p:nvPr>
            <p:ph type="sldNum" sz="quarter" idx="10"/>
          </p:nvPr>
        </p:nvSpPr>
        <p:spPr/>
        <p:txBody>
          <a:bodyPr/>
          <a:lstStyle/>
          <a:p>
            <a:fld id="{062E4E72-CE99-462A-B720-1E1B289BC4FA}" type="slidenum">
              <a:rPr lang="en-US" smtClean="0"/>
              <a:t>5</a:t>
            </a:fld>
            <a:endParaRPr lang="en-US" dirty="0"/>
          </a:p>
        </p:txBody>
      </p:sp>
    </p:spTree>
    <p:extLst>
      <p:ext uri="{BB962C8B-B14F-4D97-AF65-F5344CB8AC3E}">
        <p14:creationId xmlns:p14="http://schemas.microsoft.com/office/powerpoint/2010/main" val="11999116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D3883-62CA-3B9D-1D34-FC7A620BA1D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4D7F7C-9359-39CF-0E1F-23AD199C618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F12A9C0-73AF-C0B5-C1FB-5758105DDDC9}"/>
              </a:ext>
            </a:extLst>
          </p:cNvPr>
          <p:cNvSpPr>
            <a:spLocks noGrp="1"/>
          </p:cNvSpPr>
          <p:nvPr>
            <p:ph type="body" idx="1"/>
          </p:nvPr>
        </p:nvSpPr>
        <p:spPr/>
        <p:txBody>
          <a:bodyPr>
            <a:normAutofit/>
          </a:bodyPr>
          <a:lstStyle/>
          <a:p>
            <a:endParaRPr lang="en-US" dirty="0"/>
          </a:p>
        </p:txBody>
      </p:sp>
      <p:sp>
        <p:nvSpPr>
          <p:cNvPr id="4" name="Slide Number Placeholder 3">
            <a:extLst>
              <a:ext uri="{FF2B5EF4-FFF2-40B4-BE49-F238E27FC236}">
                <a16:creationId xmlns:a16="http://schemas.microsoft.com/office/drawing/2014/main" id="{E0A0646D-F026-9A15-7EBC-C255333B8CEA}"/>
              </a:ext>
            </a:extLst>
          </p:cNvPr>
          <p:cNvSpPr>
            <a:spLocks noGrp="1"/>
          </p:cNvSpPr>
          <p:nvPr>
            <p:ph type="sldNum" sz="quarter" idx="10"/>
          </p:nvPr>
        </p:nvSpPr>
        <p:spPr/>
        <p:txBody>
          <a:bodyPr/>
          <a:lstStyle/>
          <a:p>
            <a:fld id="{062E4E72-CE99-462A-B720-1E1B289BC4FA}" type="slidenum">
              <a:rPr lang="en-US" smtClean="0"/>
              <a:t>6</a:t>
            </a:fld>
            <a:endParaRPr lang="en-US" dirty="0"/>
          </a:p>
        </p:txBody>
      </p:sp>
    </p:spTree>
    <p:extLst>
      <p:ext uri="{BB962C8B-B14F-4D97-AF65-F5344CB8AC3E}">
        <p14:creationId xmlns:p14="http://schemas.microsoft.com/office/powerpoint/2010/main" val="177561209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F4E8A-466A-6EA5-262C-B3F62957B90E}"/>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22A38774-97D4-E5DC-0049-32527A389A7F}"/>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7</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1763526A-DE17-EC59-5DEE-5F4F291370F2}"/>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C6B4A156-3639-87B2-BF09-75C3ECC7C4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42007812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D7BAEE-E29F-DC3C-D90E-1A5EC551E98B}"/>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0933CB83-3097-E313-6DC1-B7B55397C20B}"/>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8</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B3DB27BE-CFF4-5C97-3AF3-CDEA1B06F718}"/>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B64A49D4-AB1F-CE80-A038-942E081F7F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296090297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97299-321B-B5E3-9EB8-D3CF1F50E9A1}"/>
            </a:ext>
          </a:extLst>
        </p:cNvPr>
        <p:cNvGrpSpPr/>
        <p:nvPr/>
      </p:nvGrpSpPr>
      <p:grpSpPr>
        <a:xfrm>
          <a:off x="0" y="0"/>
          <a:ext cx="0" cy="0"/>
          <a:chOff x="0" y="0"/>
          <a:chExt cx="0" cy="0"/>
        </a:xfrm>
      </p:grpSpPr>
      <p:sp>
        <p:nvSpPr>
          <p:cNvPr id="6146" name="Rectangle 7">
            <a:extLst>
              <a:ext uri="{FF2B5EF4-FFF2-40B4-BE49-F238E27FC236}">
                <a16:creationId xmlns:a16="http://schemas.microsoft.com/office/drawing/2014/main" id="{7D135A7A-7AE8-5E47-4B68-FFB56CBD9360}"/>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42950" indent="-285750">
              <a:spcBef>
                <a:spcPct val="30000"/>
              </a:spcBef>
              <a:defRPr sz="1200">
                <a:solidFill>
                  <a:schemeClr val="tx1"/>
                </a:solidFill>
                <a:latin typeface="Times New Roman" panose="02020603050405020304" pitchFamily="18" charset="0"/>
              </a:defRPr>
            </a:lvl2pPr>
            <a:lvl3pPr marL="1143000" indent="-228600">
              <a:spcBef>
                <a:spcPct val="30000"/>
              </a:spcBef>
              <a:defRPr sz="1200">
                <a:solidFill>
                  <a:schemeClr val="tx1"/>
                </a:solidFill>
                <a:latin typeface="Times New Roman" panose="02020603050405020304" pitchFamily="18" charset="0"/>
              </a:defRPr>
            </a:lvl3pPr>
            <a:lvl4pPr marL="1600200" indent="-228600">
              <a:spcBef>
                <a:spcPct val="30000"/>
              </a:spcBef>
              <a:defRPr sz="1200">
                <a:solidFill>
                  <a:schemeClr val="tx1"/>
                </a:solidFill>
                <a:latin typeface="Times New Roman" panose="02020603050405020304" pitchFamily="18" charset="0"/>
              </a:defRPr>
            </a:lvl4pPr>
            <a:lvl5pPr marL="2057400" indent="-228600">
              <a:spcBef>
                <a:spcPct val="30000"/>
              </a:spcBef>
              <a:defRPr sz="1200">
                <a:solidFill>
                  <a:schemeClr val="tx1"/>
                </a:solidFill>
                <a:latin typeface="Times New Roman" panose="02020603050405020304" pitchFamily="18" charset="0"/>
              </a:defRPr>
            </a:lvl5pPr>
            <a:lvl6pPr marL="2514600" indent="-228600" eaLnBrk="0" fontAlgn="base" hangingPunct="0">
              <a:spcBef>
                <a:spcPct val="30000"/>
              </a:spcBef>
              <a:spcAft>
                <a:spcPct val="0"/>
              </a:spcAft>
              <a:defRPr sz="1200">
                <a:solidFill>
                  <a:schemeClr val="tx1"/>
                </a:solidFill>
                <a:latin typeface="Times New Roman" panose="02020603050405020304" pitchFamily="18" charset="0"/>
              </a:defRPr>
            </a:lvl6pPr>
            <a:lvl7pPr marL="2971800" indent="-228600" eaLnBrk="0" fontAlgn="base" hangingPunct="0">
              <a:spcBef>
                <a:spcPct val="30000"/>
              </a:spcBef>
              <a:spcAft>
                <a:spcPct val="0"/>
              </a:spcAft>
              <a:defRPr sz="1200">
                <a:solidFill>
                  <a:schemeClr val="tx1"/>
                </a:solidFill>
                <a:latin typeface="Times New Roman" panose="02020603050405020304" pitchFamily="18" charset="0"/>
              </a:defRPr>
            </a:lvl7pPr>
            <a:lvl8pPr marL="3429000" indent="-228600" eaLnBrk="0" fontAlgn="base" hangingPunct="0">
              <a:spcBef>
                <a:spcPct val="30000"/>
              </a:spcBef>
              <a:spcAft>
                <a:spcPct val="0"/>
              </a:spcAft>
              <a:defRPr sz="1200">
                <a:solidFill>
                  <a:schemeClr val="tx1"/>
                </a:solidFill>
                <a:latin typeface="Times New Roman" panose="02020603050405020304" pitchFamily="18" charset="0"/>
              </a:defRPr>
            </a:lvl8pPr>
            <a:lvl9pPr marL="3886200" indent="-228600" eaLnBrk="0" fontAlgn="base" hangingPunct="0">
              <a:spcBef>
                <a:spcPct val="30000"/>
              </a:spcBef>
              <a:spcAft>
                <a:spcPct val="0"/>
              </a:spcAft>
              <a:defRPr sz="1200">
                <a:solidFill>
                  <a:schemeClr val="tx1"/>
                </a:solidFill>
                <a:latin typeface="Times New Roman" panose="02020603050405020304" pitchFamily="18" charset="0"/>
              </a:defRPr>
            </a:lvl9pPr>
          </a:lstStyle>
          <a:p>
            <a:pPr marL="0" marR="0" lvl="0" indent="0" algn="r" defTabSz="914400" rtl="0" eaLnBrk="0" fontAlgn="base" latinLnBrk="0" hangingPunct="0">
              <a:lnSpc>
                <a:spcPct val="100000"/>
              </a:lnSpc>
              <a:spcBef>
                <a:spcPct val="0"/>
              </a:spcBef>
              <a:spcAft>
                <a:spcPct val="0"/>
              </a:spcAft>
              <a:buClrTx/>
              <a:buSzTx/>
              <a:buFontTx/>
              <a:buNone/>
              <a:tabLst/>
              <a:defRPr/>
            </a:pPr>
            <a:fld id="{044E29D0-20D6-42A3-8FAC-E707C2342F80}" type="slidenum">
              <a:rPr kumimoji="0" lang="en-US" altLang="en-US" sz="1200" b="0" i="0" u="none" strike="noStrike" kern="1200" cap="none" spc="0" normalizeH="0" baseline="0" noProof="0" smtClean="0">
                <a:ln>
                  <a:noFill/>
                </a:ln>
                <a:solidFill>
                  <a:srgbClr val="000000"/>
                </a:solidFill>
                <a:effectLst/>
                <a:uLnTx/>
                <a:uFillTx/>
                <a:latin typeface="Times New Roman" panose="02020603050405020304" pitchFamily="18" charset="0"/>
                <a:ea typeface="+mn-ea"/>
                <a:cs typeface="Arial" panose="020B0604020202020204" pitchFamily="34" charset="0"/>
              </a:rPr>
              <a:pPr marL="0" marR="0" lvl="0" indent="0" algn="r" defTabSz="914400" rtl="0" eaLnBrk="0" fontAlgn="base" latinLnBrk="0" hangingPunct="0">
                <a:lnSpc>
                  <a:spcPct val="100000"/>
                </a:lnSpc>
                <a:spcBef>
                  <a:spcPct val="0"/>
                </a:spcBef>
                <a:spcAft>
                  <a:spcPct val="0"/>
                </a:spcAft>
                <a:buClrTx/>
                <a:buSzTx/>
                <a:buFontTx/>
                <a:buNone/>
                <a:tabLst/>
                <a:defRPr/>
              </a:pPr>
              <a:t>9</a:t>
            </a:fld>
            <a:endParaRPr kumimoji="0" lang="en-US" altLang="en-US" sz="1200" b="0" i="0" u="none" strike="noStrike" kern="1200" cap="none" spc="0" normalizeH="0" baseline="0" noProof="0" dirty="0">
              <a:ln>
                <a:noFill/>
              </a:ln>
              <a:solidFill>
                <a:srgbClr val="000000"/>
              </a:solidFill>
              <a:effectLst/>
              <a:uLnTx/>
              <a:uFillTx/>
              <a:latin typeface="Times New Roman" panose="02020603050405020304" pitchFamily="18" charset="0"/>
              <a:ea typeface="+mn-ea"/>
              <a:cs typeface="Arial" panose="020B0604020202020204" pitchFamily="34" charset="0"/>
            </a:endParaRPr>
          </a:p>
        </p:txBody>
      </p:sp>
      <p:sp>
        <p:nvSpPr>
          <p:cNvPr id="6147" name="Rectangle 2">
            <a:extLst>
              <a:ext uri="{FF2B5EF4-FFF2-40B4-BE49-F238E27FC236}">
                <a16:creationId xmlns:a16="http://schemas.microsoft.com/office/drawing/2014/main" id="{B45E8FBC-EEC4-7892-7CF5-05CC76FA552F}"/>
              </a:ext>
            </a:extLst>
          </p:cNvPr>
          <p:cNvSpPr>
            <a:spLocks noGrp="1" noRot="1" noChangeAspect="1" noChangeArrowheads="1" noTextEdit="1"/>
          </p:cNvSpPr>
          <p:nvPr>
            <p:ph type="sldImg"/>
          </p:nvPr>
        </p:nvSpPr>
        <p:spPr>
          <a:ln/>
        </p:spPr>
      </p:sp>
      <p:sp>
        <p:nvSpPr>
          <p:cNvPr id="6148" name="Rectangle 3">
            <a:extLst>
              <a:ext uri="{FF2B5EF4-FFF2-40B4-BE49-F238E27FC236}">
                <a16:creationId xmlns:a16="http://schemas.microsoft.com/office/drawing/2014/main" id="{CB217E27-91C5-32B1-B5A0-D5694ACDBFB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extLst>
      <p:ext uri="{BB962C8B-B14F-4D97-AF65-F5344CB8AC3E}">
        <p14:creationId xmlns:p14="http://schemas.microsoft.com/office/powerpoint/2010/main" val="33604316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7" name="Rectangle 6"/>
          <p:cNvSpPr/>
          <p:nvPr userDrawn="1"/>
        </p:nvSpPr>
        <p:spPr>
          <a:xfrm>
            <a:off x="6248400" y="618309"/>
            <a:ext cx="2144370" cy="461665"/>
          </a:xfrm>
          <a:prstGeom prst="rect">
            <a:avLst/>
          </a:prstGeom>
        </p:spPr>
        <p:txBody>
          <a:bodyPr wrap="none">
            <a:spAutoFit/>
          </a:bodyPr>
          <a:lstStyle/>
          <a:p>
            <a:r>
              <a:rPr kumimoji="0" lang="en-US" sz="2400" b="1" dirty="0">
                <a:solidFill>
                  <a:srgbClr val="003399"/>
                </a:solidFill>
                <a:latin typeface="Arial" pitchFamily="34" charset="0"/>
                <a:cs typeface="Arial" pitchFamily="34" charset="0"/>
              </a:rPr>
              <a:t>Vibrationdata</a:t>
            </a:r>
          </a:p>
        </p:txBody>
      </p:sp>
      <p:cxnSp>
        <p:nvCxnSpPr>
          <p:cNvPr id="9" name="Straight Connector 8"/>
          <p:cNvCxnSpPr/>
          <p:nvPr userDrawn="1"/>
        </p:nvCxnSpPr>
        <p:spPr>
          <a:xfrm>
            <a:off x="457200" y="1143000"/>
            <a:ext cx="81534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06206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68AA0D6-F7DA-477A-9F33-2A99A73AE9F2}" type="datetime1">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4842E-5D5F-47DB-8A50-E3874C6A648E}" type="slidenum">
              <a:rPr lang="en-US" smtClean="0"/>
              <a:pPr/>
              <a:t>‹#›</a:t>
            </a:fld>
            <a:endParaRPr lang="en-US"/>
          </a:p>
        </p:txBody>
      </p:sp>
    </p:spTree>
    <p:extLst>
      <p:ext uri="{BB962C8B-B14F-4D97-AF65-F5344CB8AC3E}">
        <p14:creationId xmlns:p14="http://schemas.microsoft.com/office/powerpoint/2010/main" val="7063953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FA58414-C7DA-4A20-BA83-378325457251}" type="datetime1">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4842E-5D5F-47DB-8A50-E3874C6A648E}" type="slidenum">
              <a:rPr lang="en-US" smtClean="0"/>
              <a:pPr/>
              <a:t>‹#›</a:t>
            </a:fld>
            <a:endParaRPr lang="en-US"/>
          </a:p>
        </p:txBody>
      </p:sp>
    </p:spTree>
    <p:extLst>
      <p:ext uri="{BB962C8B-B14F-4D97-AF65-F5344CB8AC3E}">
        <p14:creationId xmlns:p14="http://schemas.microsoft.com/office/powerpoint/2010/main" val="41657060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06158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09BB1DB-BFE6-417A-9527-F12AB64AEF19}" type="datetime1">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4842E-5D5F-47DB-8A50-E3874C6A648E}" type="slidenum">
              <a:rPr lang="en-US" smtClean="0"/>
              <a:pPr/>
              <a:t>‹#›</a:t>
            </a:fld>
            <a:endParaRPr lang="en-US"/>
          </a:p>
        </p:txBody>
      </p:sp>
    </p:spTree>
    <p:extLst>
      <p:ext uri="{BB962C8B-B14F-4D97-AF65-F5344CB8AC3E}">
        <p14:creationId xmlns:p14="http://schemas.microsoft.com/office/powerpoint/2010/main" val="24185738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1AB7F17-1707-40C1-8FD0-66E15FCC425C}" type="datetime1">
              <a:rPr lang="en-US" smtClean="0"/>
              <a:pPr/>
              <a:t>7/13/2026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84842E-5D5F-47DB-8A50-E3874C6A648E}" type="slidenum">
              <a:rPr lang="en-US" smtClean="0"/>
              <a:pPr/>
              <a:t>‹#›</a:t>
            </a:fld>
            <a:endParaRPr lang="en-US"/>
          </a:p>
        </p:txBody>
      </p:sp>
    </p:spTree>
    <p:extLst>
      <p:ext uri="{BB962C8B-B14F-4D97-AF65-F5344CB8AC3E}">
        <p14:creationId xmlns:p14="http://schemas.microsoft.com/office/powerpoint/2010/main" val="30320500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0F8B78A-F45E-48A4-B637-73FE7D73D083}" type="datetime1">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84842E-5D5F-47DB-8A50-E3874C6A648E}" type="slidenum">
              <a:rPr lang="en-US" smtClean="0"/>
              <a:pPr/>
              <a:t>‹#›</a:t>
            </a:fld>
            <a:endParaRPr lang="en-US"/>
          </a:p>
        </p:txBody>
      </p:sp>
    </p:spTree>
    <p:extLst>
      <p:ext uri="{BB962C8B-B14F-4D97-AF65-F5344CB8AC3E}">
        <p14:creationId xmlns:p14="http://schemas.microsoft.com/office/powerpoint/2010/main" val="7288264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C40B78EE-90CE-41ED-B614-010AB857BACA}" type="datetime1">
              <a:rPr lang="en-US" smtClean="0"/>
              <a:pPr/>
              <a:t>7/13/2026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84842E-5D5F-47DB-8A50-E3874C6A648E}" type="slidenum">
              <a:rPr lang="en-US" smtClean="0"/>
              <a:pPr/>
              <a:t>‹#›</a:t>
            </a:fld>
            <a:endParaRPr lang="en-US"/>
          </a:p>
        </p:txBody>
      </p:sp>
    </p:spTree>
    <p:extLst>
      <p:ext uri="{BB962C8B-B14F-4D97-AF65-F5344CB8AC3E}">
        <p14:creationId xmlns:p14="http://schemas.microsoft.com/office/powerpoint/2010/main" val="20476550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608EC8-265A-430B-88BB-81A15A759DA4}" type="datetime1">
              <a:rPr lang="en-US" smtClean="0"/>
              <a:pPr/>
              <a:t>7/13/2026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84842E-5D5F-47DB-8A50-E3874C6A648E}" type="slidenum">
              <a:rPr lang="en-US" smtClean="0"/>
              <a:pPr/>
              <a:t>‹#›</a:t>
            </a:fld>
            <a:endParaRPr lang="en-US"/>
          </a:p>
        </p:txBody>
      </p:sp>
    </p:spTree>
    <p:extLst>
      <p:ext uri="{BB962C8B-B14F-4D97-AF65-F5344CB8AC3E}">
        <p14:creationId xmlns:p14="http://schemas.microsoft.com/office/powerpoint/2010/main" val="9659073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1B5D47-54B1-4232-9C0A-F58863ADCDAB}" type="datetime1">
              <a:rPr lang="en-US" smtClean="0"/>
              <a:pPr/>
              <a:t>7/13/2026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84842E-5D5F-47DB-8A50-E3874C6A648E}" type="slidenum">
              <a:rPr lang="en-US" smtClean="0"/>
              <a:pPr/>
              <a:t>‹#›</a:t>
            </a:fld>
            <a:endParaRPr lang="en-US"/>
          </a:p>
        </p:txBody>
      </p:sp>
    </p:spTree>
    <p:extLst>
      <p:ext uri="{BB962C8B-B14F-4D97-AF65-F5344CB8AC3E}">
        <p14:creationId xmlns:p14="http://schemas.microsoft.com/office/powerpoint/2010/main" val="38075774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5D22047-296F-4344-AB8F-1E7C9CC852D9}" type="datetime1">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84842E-5D5F-47DB-8A50-E3874C6A648E}" type="slidenum">
              <a:rPr lang="en-US" smtClean="0"/>
              <a:pPr/>
              <a:t>‹#›</a:t>
            </a:fld>
            <a:endParaRPr lang="en-US"/>
          </a:p>
        </p:txBody>
      </p:sp>
    </p:spTree>
    <p:extLst>
      <p:ext uri="{BB962C8B-B14F-4D97-AF65-F5344CB8AC3E}">
        <p14:creationId xmlns:p14="http://schemas.microsoft.com/office/powerpoint/2010/main" val="1057505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58B628-9958-4832-BAA0-3578FE88725F}" type="datetime1">
              <a:rPr lang="en-US" smtClean="0"/>
              <a:pPr/>
              <a:t>7/13/2026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84842E-5D5F-47DB-8A50-E3874C6A648E}" type="slidenum">
              <a:rPr lang="en-US" smtClean="0"/>
              <a:pPr/>
              <a:t>‹#›</a:t>
            </a:fld>
            <a:endParaRPr lang="en-US"/>
          </a:p>
        </p:txBody>
      </p:sp>
    </p:spTree>
    <p:extLst>
      <p:ext uri="{BB962C8B-B14F-4D97-AF65-F5344CB8AC3E}">
        <p14:creationId xmlns:p14="http://schemas.microsoft.com/office/powerpoint/2010/main" val="2572575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089764-537F-4C54-83BE-B754A5236A51}" type="datetime1">
              <a:rPr lang="en-US" smtClean="0"/>
              <a:pPr/>
              <a:t>7/13/2026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84842E-5D5F-47DB-8A50-E3874C6A648E}" type="slidenum">
              <a:rPr lang="en-US" smtClean="0"/>
              <a:pPr/>
              <a:t>‹#›</a:t>
            </a:fld>
            <a:endParaRPr lang="en-US"/>
          </a:p>
        </p:txBody>
      </p:sp>
    </p:spTree>
    <p:extLst>
      <p:ext uri="{BB962C8B-B14F-4D97-AF65-F5344CB8AC3E}">
        <p14:creationId xmlns:p14="http://schemas.microsoft.com/office/powerpoint/2010/main" val="19532651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3.xml"/><Relationship Id="rId1" Type="http://schemas.openxmlformats.org/officeDocument/2006/relationships/tags" Target="../tags/tag2.xml"/><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1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0.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131.png"/><Relationship Id="rId4" Type="http://schemas.openxmlformats.org/officeDocument/2006/relationships/image" Target="../media/image121.png"/></Relationships>
</file>

<file path=ppt/slides/_rels/slide22.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1.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0.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0.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190.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standards.nasa.gov/standard/GSFC/GSFC-STD-7000"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0.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image" Target="../media/image32.emf"/></Relationships>
</file>

<file path=ppt/slides/_rels/slide44.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4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294967295"/>
          </p:nvPr>
        </p:nvSpPr>
        <p:spPr>
          <a:xfrm>
            <a:off x="6553200" y="6356350"/>
            <a:ext cx="2133600" cy="365125"/>
          </a:xfrm>
        </p:spPr>
        <p:txBody>
          <a:bodyPr/>
          <a:lstStyle/>
          <a:p>
            <a:fld id="{B484842E-5D5F-47DB-8A50-E3874C6A648E}" type="slidenum">
              <a:rPr lang="en-US" smtClean="0"/>
              <a:pPr/>
              <a:t>1</a:t>
            </a:fld>
            <a:endParaRPr lang="en-US" dirty="0"/>
          </a:p>
        </p:txBody>
      </p:sp>
      <p:sp>
        <p:nvSpPr>
          <p:cNvPr id="5" name="Rectangle 3"/>
          <p:cNvSpPr txBox="1">
            <a:spLocks noChangeArrowheads="1"/>
          </p:cNvSpPr>
          <p:nvPr>
            <p:custDataLst>
              <p:tags r:id="rId2"/>
            </p:custDataLst>
          </p:nvPr>
        </p:nvSpPr>
        <p:spPr>
          <a:xfrm>
            <a:off x="1143000" y="2057400"/>
            <a:ext cx="6350000" cy="277336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nSpc>
                <a:spcPts val="3800"/>
              </a:lnSpc>
              <a:spcBef>
                <a:spcPts val="300"/>
              </a:spcBef>
              <a:spcAft>
                <a:spcPts val="300"/>
              </a:spcAft>
              <a:defRPr/>
            </a:pPr>
            <a:r>
              <a:rPr lang="en-US" sz="2000" b="1" dirty="0">
                <a:solidFill>
                  <a:srgbClr val="006699"/>
                </a:solidFill>
                <a:latin typeface="Arial" pitchFamily="34" charset="0"/>
                <a:cs typeface="Arial" pitchFamily="34" charset="0"/>
              </a:rPr>
              <a:t>Force Limiting &amp; PSD Notching </a:t>
            </a:r>
            <a:br>
              <a:rPr lang="en-US" sz="2000" b="1" dirty="0">
                <a:solidFill>
                  <a:srgbClr val="006699"/>
                </a:solidFill>
                <a:latin typeface="Arial" pitchFamily="34" charset="0"/>
                <a:cs typeface="Arial" pitchFamily="34" charset="0"/>
              </a:rPr>
            </a:br>
            <a:r>
              <a:rPr lang="en-US" sz="2000" b="1" dirty="0">
                <a:solidFill>
                  <a:srgbClr val="006699"/>
                </a:solidFill>
                <a:latin typeface="Arial" pitchFamily="34" charset="0"/>
                <a:cs typeface="Arial" pitchFamily="34" charset="0"/>
              </a:rPr>
              <a:t>for Shaker Tests</a:t>
            </a:r>
          </a:p>
          <a:p>
            <a:pPr>
              <a:lnSpc>
                <a:spcPts val="3800"/>
              </a:lnSpc>
              <a:spcBef>
                <a:spcPts val="300"/>
              </a:spcBef>
              <a:spcAft>
                <a:spcPts val="300"/>
              </a:spcAft>
              <a:defRPr/>
            </a:pPr>
            <a:r>
              <a:rPr lang="en-US" sz="1600" b="1">
                <a:solidFill>
                  <a:srgbClr val="006699"/>
                </a:solidFill>
                <a:latin typeface="Arial" pitchFamily="34" charset="0"/>
                <a:cs typeface="Arial" pitchFamily="34" charset="0"/>
              </a:rPr>
              <a:t>Revision D</a:t>
            </a:r>
            <a:br>
              <a:rPr lang="en-US" sz="2000" b="1" dirty="0">
                <a:solidFill>
                  <a:srgbClr val="006699"/>
                </a:solidFill>
                <a:latin typeface="Arial" pitchFamily="34" charset="0"/>
                <a:cs typeface="Arial" pitchFamily="34" charset="0"/>
              </a:rPr>
            </a:br>
            <a:endParaRPr lang="en-US" sz="2000" b="1" dirty="0">
              <a:solidFill>
                <a:srgbClr val="003366"/>
              </a:solidFill>
              <a:latin typeface="Arial" pitchFamily="34" charset="0"/>
              <a:cs typeface="Arial" pitchFamily="34" charset="0"/>
            </a:endParaRPr>
          </a:p>
          <a:p>
            <a:pPr>
              <a:lnSpc>
                <a:spcPts val="3800"/>
              </a:lnSpc>
              <a:spcBef>
                <a:spcPts val="300"/>
              </a:spcBef>
              <a:spcAft>
                <a:spcPts val="300"/>
              </a:spcAft>
              <a:buFont typeface="Monotype Sorts" pitchFamily="2" charset="2"/>
              <a:buNone/>
              <a:defRPr/>
            </a:pPr>
            <a:r>
              <a:rPr lang="en-US" sz="1600" b="1" dirty="0">
                <a:solidFill>
                  <a:srgbClr val="006699"/>
                </a:solidFill>
                <a:latin typeface="Arial" pitchFamily="34" charset="0"/>
                <a:cs typeface="Arial" pitchFamily="34" charset="0"/>
              </a:rPr>
              <a:t>By Tom Irvine</a:t>
            </a:r>
          </a:p>
          <a:p>
            <a:pPr>
              <a:lnSpc>
                <a:spcPts val="3800"/>
              </a:lnSpc>
              <a:spcBef>
                <a:spcPts val="300"/>
              </a:spcBef>
              <a:spcAft>
                <a:spcPts val="300"/>
              </a:spcAft>
              <a:buFont typeface="Monotype Sorts" pitchFamily="2" charset="2"/>
              <a:buNone/>
              <a:defRPr/>
            </a:pPr>
            <a:endParaRPr lang="en-US" sz="1800" b="1" dirty="0">
              <a:solidFill>
                <a:srgbClr val="003366"/>
              </a:solidFill>
              <a:latin typeface="Arial" pitchFamily="34" charset="0"/>
              <a:cs typeface="Arial" pitchFamily="34" charset="0"/>
            </a:endParaRPr>
          </a:p>
          <a:p>
            <a:pPr>
              <a:buFont typeface="Monotype Sorts" pitchFamily="2" charset="2"/>
              <a:buNone/>
              <a:defRPr/>
            </a:pPr>
            <a:endParaRPr lang="en-US" sz="2800" dirty="0">
              <a:solidFill>
                <a:srgbClr val="003366"/>
              </a:solidFill>
              <a:effectLst>
                <a:outerShdw blurRad="38100" dist="38100" dir="2700000" algn="tl">
                  <a:srgbClr val="000000">
                    <a:alpha val="43137"/>
                  </a:srgbClr>
                </a:outerShdw>
              </a:effectLst>
              <a:latin typeface="Helvetica" charset="0"/>
            </a:endParaRPr>
          </a:p>
          <a:p>
            <a:pPr>
              <a:buFont typeface="Monotype Sorts" pitchFamily="2" charset="2"/>
              <a:buNone/>
              <a:defRPr/>
            </a:pPr>
            <a:endParaRPr lang="en-US" sz="2800" dirty="0">
              <a:solidFill>
                <a:srgbClr val="003366"/>
              </a:solidFill>
              <a:effectLst>
                <a:outerShdw blurRad="38100" dist="38100" dir="2700000" algn="tl">
                  <a:srgbClr val="000000">
                    <a:alpha val="43137"/>
                  </a:srgbClr>
                </a:outerShdw>
              </a:effectLst>
              <a:latin typeface="Helvetica" charset="0"/>
            </a:endParaRPr>
          </a:p>
        </p:txBody>
      </p:sp>
    </p:spTree>
    <p:custDataLst>
      <p:tags r:id="rId1"/>
    </p:custDataLst>
    <p:extLst>
      <p:ext uri="{BB962C8B-B14F-4D97-AF65-F5344CB8AC3E}">
        <p14:creationId xmlns:p14="http://schemas.microsoft.com/office/powerpoint/2010/main" val="38444153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8D998D-3BDF-97A1-0814-BDFDC1684837}"/>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DA3DEDC9-9EC2-A20A-C5C7-3F7BA64DA94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10</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0BD23F2B-F7AA-B352-30A4-1085DA90845A}"/>
              </a:ext>
            </a:extLst>
          </p:cNvPr>
          <p:cNvSpPr/>
          <p:nvPr/>
        </p:nvSpPr>
        <p:spPr>
          <a:xfrm>
            <a:off x="457200" y="351252"/>
            <a:ext cx="3428554" cy="400110"/>
          </a:xfrm>
          <a:prstGeom prst="rect">
            <a:avLst/>
          </a:prstGeom>
        </p:spPr>
        <p:txBody>
          <a:bodyPr>
            <a:spAutoFit/>
          </a:bodyPr>
          <a:lstStyle/>
          <a:p>
            <a:pPr defTabSz="685800">
              <a:spcBef>
                <a:spcPts val="150"/>
              </a:spcBef>
              <a:spcAft>
                <a:spcPts val="150"/>
              </a:spcAft>
            </a:pPr>
            <a:r>
              <a:rPr lang="en-US" sz="2000" b="1" dirty="0">
                <a:solidFill>
                  <a:srgbClr val="4BACC6">
                    <a:lumMod val="75000"/>
                  </a:srgbClr>
                </a:solidFill>
                <a:cs typeface="Arial" pitchFamily="34" charset="0"/>
              </a:rPr>
              <a:t>Variables (cont)</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50DDE5C-81C1-BB88-FCE0-04DD112DCA60}"/>
                  </a:ext>
                </a:extLst>
              </p:cNvPr>
              <p:cNvSpPr txBox="1"/>
              <p:nvPr/>
            </p:nvSpPr>
            <p:spPr>
              <a:xfrm>
                <a:off x="762000" y="1459230"/>
                <a:ext cx="7860145" cy="3939540"/>
              </a:xfrm>
              <a:prstGeom prst="rect">
                <a:avLst/>
              </a:prstGeom>
              <a:noFill/>
            </p:spPr>
            <p:txBody>
              <a:bodyPr wrap="square" rtlCol="0">
                <a:spAutoFit/>
              </a:bodyPr>
              <a:lstStyle/>
              <a:p>
                <a:pPr>
                  <a:spcBef>
                    <a:spcPts val="1200"/>
                  </a:spcBef>
                  <a:spcAft>
                    <a:spcPts val="300"/>
                  </a:spcAft>
                </a:pPr>
                <a14:m>
                  <m:oMath xmlns:m="http://schemas.openxmlformats.org/officeDocument/2006/math">
                    <m:r>
                      <a:rPr lang="en-US" sz="1250" b="0" i="1" smtClean="0">
                        <a:latin typeface="Cambria Math" panose="02040503050406030204" pitchFamily="18" charset="0"/>
                      </a:rPr>
                      <m:t>𝐶</m:t>
                    </m:r>
                  </m:oMath>
                </a14:m>
                <a:r>
                  <a:rPr lang="en-US" sz="1250" dirty="0"/>
                  <a:t>= </a:t>
                </a:r>
                <a:r>
                  <a:rPr lang="en-US" sz="1250" i="1" dirty="0"/>
                  <a:t>Force Limiting Constant (or Coupling Factor)</a:t>
                </a:r>
                <a:r>
                  <a:rPr lang="en-US" sz="1250" dirty="0"/>
                  <a:t> </a:t>
                </a:r>
              </a:p>
              <a:p>
                <a:pPr lvl="1">
                  <a:spcBef>
                    <a:spcPts val="300"/>
                  </a:spcBef>
                  <a:spcAft>
                    <a:spcPts val="300"/>
                  </a:spcAft>
                </a:pPr>
                <a:r>
                  <a:rPr lang="en-US" sz="1250" dirty="0"/>
                  <a:t>Dimensionless </a:t>
                </a:r>
              </a:p>
              <a:p>
                <a:pPr lvl="1">
                  <a:spcBef>
                    <a:spcPts val="300"/>
                  </a:spcBef>
                  <a:spcAft>
                    <a:spcPts val="300"/>
                  </a:spcAft>
                </a:pPr>
                <a:r>
                  <a:rPr lang="en-US" sz="1250" dirty="0"/>
                  <a:t>Semi-empirical factor that accounts for: </a:t>
                </a:r>
              </a:p>
              <a:p>
                <a:pPr lvl="2">
                  <a:spcBef>
                    <a:spcPts val="200"/>
                  </a:spcBef>
                  <a:spcAft>
                    <a:spcPts val="200"/>
                  </a:spcAft>
                </a:pPr>
                <a:r>
                  <a:rPr lang="en-US" sz="1250" dirty="0"/>
                  <a:t>Modal participation </a:t>
                </a:r>
              </a:p>
              <a:p>
                <a:pPr lvl="2">
                  <a:spcBef>
                    <a:spcPts val="200"/>
                  </a:spcBef>
                  <a:spcAft>
                    <a:spcPts val="200"/>
                  </a:spcAft>
                </a:pPr>
                <a:r>
                  <a:rPr lang="en-US" sz="1250" dirty="0"/>
                  <a:t>Boundary conditions </a:t>
                </a:r>
              </a:p>
              <a:p>
                <a:pPr lvl="2">
                  <a:spcBef>
                    <a:spcPts val="200"/>
                  </a:spcBef>
                  <a:spcAft>
                    <a:spcPts val="200"/>
                  </a:spcAft>
                </a:pPr>
                <a:r>
                  <a:rPr lang="en-US" sz="1250" dirty="0"/>
                  <a:t>Test article dynamics </a:t>
                </a:r>
              </a:p>
              <a:p>
                <a:pPr lvl="1">
                  <a:spcBef>
                    <a:spcPts val="300"/>
                  </a:spcBef>
                  <a:spcAft>
                    <a:spcPts val="300"/>
                  </a:spcAft>
                </a:pPr>
                <a:r>
                  <a:rPr lang="en-US" sz="1250" dirty="0"/>
                  <a:t>Typical values: ~0.5 to 2 (often ~1 as a starting point) </a:t>
                </a:r>
              </a:p>
              <a:p>
                <a:pPr>
                  <a:spcBef>
                    <a:spcPts val="1200"/>
                  </a:spcBef>
                  <a:spcAft>
                    <a:spcPts val="300"/>
                  </a:spcAft>
                </a:pPr>
                <a14:m>
                  <m:oMath xmlns:m="http://schemas.openxmlformats.org/officeDocument/2006/math">
                    <m:r>
                      <a:rPr lang="en-US" sz="1250" b="0" i="1" smtClean="0">
                        <a:latin typeface="Cambria Math" panose="02040503050406030204" pitchFamily="18" charset="0"/>
                      </a:rPr>
                      <m:t>𝑀</m:t>
                    </m:r>
                  </m:oMath>
                </a14:m>
                <a:r>
                  <a:rPr lang="en-US" sz="1250" dirty="0"/>
                  <a:t>= </a:t>
                </a:r>
                <a:r>
                  <a:rPr lang="en-US" sz="1250" i="1" dirty="0"/>
                  <a:t>Effective (or Modal) Mass</a:t>
                </a:r>
                <a:r>
                  <a:rPr lang="en-US" sz="1250" dirty="0"/>
                  <a:t> </a:t>
                </a:r>
              </a:p>
              <a:p>
                <a:pPr lvl="1">
                  <a:spcBef>
                    <a:spcPts val="300"/>
                  </a:spcBef>
                  <a:spcAft>
                    <a:spcPts val="300"/>
                  </a:spcAft>
                </a:pPr>
                <a:r>
                  <a:rPr lang="en-US" sz="1250" dirty="0"/>
                  <a:t>Units: lbm or kg </a:t>
                </a:r>
              </a:p>
              <a:p>
                <a:pPr lvl="1">
                  <a:spcBef>
                    <a:spcPts val="300"/>
                  </a:spcBef>
                  <a:spcAft>
                    <a:spcPts val="300"/>
                  </a:spcAft>
                </a:pPr>
                <a:r>
                  <a:rPr lang="en-US" sz="1250" dirty="0"/>
                  <a:t>Represents the participating mass at the interface for the mode of interest</a:t>
                </a:r>
              </a:p>
              <a:p>
                <a:pPr lvl="1">
                  <a:spcBef>
                    <a:spcPts val="300"/>
                  </a:spcBef>
                  <a:spcAft>
                    <a:spcPts val="300"/>
                  </a:spcAft>
                </a:pPr>
                <a:r>
                  <a:rPr lang="en-US" sz="1250" dirty="0"/>
                  <a:t>Not necessarily total mass — often modal or apparent mass (at or near resonance) </a:t>
                </a:r>
              </a:p>
              <a:p>
                <a:pPr>
                  <a:spcBef>
                    <a:spcPts val="1200"/>
                  </a:spcBef>
                  <a:spcAft>
                    <a:spcPts val="300"/>
                  </a:spcAft>
                </a:pPr>
                <a14:m>
                  <m:oMath xmlns:m="http://schemas.openxmlformats.org/officeDocument/2006/math">
                    <m:sSub>
                      <m:sSubPr>
                        <m:ctrlPr>
                          <a:rPr lang="ar-AE" sz="1250" i="1">
                            <a:latin typeface="Cambria Math" panose="02040503050406030204" pitchFamily="18" charset="0"/>
                          </a:rPr>
                        </m:ctrlPr>
                      </m:sSubPr>
                      <m:e>
                        <m:r>
                          <a:rPr lang="ar-AE" sz="1250" b="0" i="1" smtClean="0">
                            <a:latin typeface="Cambria Math" panose="02040503050406030204" pitchFamily="18" charset="0"/>
                          </a:rPr>
                          <m:t>𝑆</m:t>
                        </m:r>
                      </m:e>
                      <m:sub>
                        <m:r>
                          <a:rPr lang="ar-AE" sz="1250" b="0" i="1" smtClean="0">
                            <a:latin typeface="Cambria Math" panose="02040503050406030204" pitchFamily="18" charset="0"/>
                          </a:rPr>
                          <m:t>𝐴𝐴</m:t>
                        </m:r>
                      </m:sub>
                    </m:sSub>
                  </m:oMath>
                </a14:m>
                <a:r>
                  <a:rPr lang="ar-AE" sz="1250" dirty="0"/>
                  <a:t>= </a:t>
                </a:r>
                <a:r>
                  <a:rPr lang="en-US" sz="1250" i="1" dirty="0"/>
                  <a:t>Acceleration Power Spectral Density Specification</a:t>
                </a:r>
                <a:r>
                  <a:rPr lang="en-US" sz="1250" dirty="0"/>
                  <a:t> </a:t>
                </a:r>
              </a:p>
              <a:p>
                <a:pPr lvl="1">
                  <a:spcBef>
                    <a:spcPts val="300"/>
                  </a:spcBef>
                  <a:spcAft>
                    <a:spcPts val="300"/>
                  </a:spcAft>
                </a:pPr>
                <a:r>
                  <a:rPr lang="en-US" sz="1250" dirty="0"/>
                  <a:t>Units: </a:t>
                </a:r>
                <a14:m>
                  <m:oMath xmlns:m="http://schemas.openxmlformats.org/officeDocument/2006/math">
                    <m:sSup>
                      <m:sSupPr>
                        <m:ctrlPr>
                          <a:rPr lang="ar-AE" sz="1250" i="1">
                            <a:latin typeface="Cambria Math" panose="02040503050406030204" pitchFamily="18" charset="0"/>
                          </a:rPr>
                        </m:ctrlPr>
                      </m:sSupPr>
                      <m:e>
                        <m:r>
                          <m:rPr>
                            <m:sty m:val="p"/>
                          </m:rPr>
                          <a:rPr lang="en-US" sz="1250" b="0" i="0" smtClean="0">
                            <a:latin typeface="Cambria Math" panose="02040503050406030204" pitchFamily="18" charset="0"/>
                          </a:rPr>
                          <m:t>G</m:t>
                        </m:r>
                      </m:e>
                      <m:sup>
                        <m:r>
                          <a:rPr lang="ar-AE" sz="1250" b="0" i="0" smtClean="0">
                            <a:latin typeface="Cambria Math" panose="02040503050406030204" pitchFamily="18" charset="0"/>
                          </a:rPr>
                          <m:t>2</m:t>
                        </m:r>
                      </m:sup>
                    </m:sSup>
                    <m:r>
                      <a:rPr lang="ar-AE" sz="1250" b="0" i="0" smtClean="0">
                        <a:latin typeface="Cambria Math" panose="02040503050406030204" pitchFamily="18" charset="0"/>
                      </a:rPr>
                      <m:t>/</m:t>
                    </m:r>
                    <m:r>
                      <m:rPr>
                        <m:nor/>
                      </m:rPr>
                      <a:rPr lang="en-US" sz="1250" i="0"/>
                      <m:t>Hz</m:t>
                    </m:r>
                  </m:oMath>
                </a14:m>
                <a:r>
                  <a:rPr lang="en-US" sz="1250" dirty="0"/>
                  <a:t> or </a:t>
                </a:r>
                <a14:m>
                  <m:oMath xmlns:m="http://schemas.openxmlformats.org/officeDocument/2006/math">
                    <m:sSup>
                      <m:sSupPr>
                        <m:ctrlPr>
                          <a:rPr lang="ar-AE" sz="1250" i="1">
                            <a:latin typeface="Cambria Math" panose="02040503050406030204" pitchFamily="18" charset="0"/>
                          </a:rPr>
                        </m:ctrlPr>
                      </m:sSupPr>
                      <m:e>
                        <m:d>
                          <m:dPr>
                            <m:ctrlPr>
                              <a:rPr lang="ar-AE" sz="1250" i="1">
                                <a:latin typeface="Cambria Math" panose="02040503050406030204" pitchFamily="18" charset="0"/>
                              </a:rPr>
                            </m:ctrlPr>
                          </m:dPr>
                          <m:e>
                            <m:sSup>
                              <m:sSupPr>
                                <m:ctrlPr>
                                  <a:rPr lang="ar-AE" sz="1250" i="1">
                                    <a:latin typeface="Cambria Math" panose="02040503050406030204" pitchFamily="18" charset="0"/>
                                  </a:rPr>
                                </m:ctrlPr>
                              </m:sSupPr>
                              <m:e>
                                <m:r>
                                  <m:rPr>
                                    <m:nor/>
                                  </m:rPr>
                                  <a:rPr lang="en-US" sz="1250" i="0"/>
                                  <m:t>m</m:t>
                                </m:r>
                                <m:r>
                                  <m:rPr>
                                    <m:nor/>
                                  </m:rPr>
                                  <a:rPr lang="en-US" sz="1250" i="0"/>
                                  <m:t>/</m:t>
                                </m:r>
                                <m:r>
                                  <m:rPr>
                                    <m:nor/>
                                  </m:rPr>
                                  <a:rPr lang="en-US" sz="1250" i="0"/>
                                  <m:t>s</m:t>
                                </m:r>
                              </m:e>
                              <m:sup>
                                <m:r>
                                  <a:rPr lang="ar-AE" sz="1250" b="0" i="0" smtClean="0">
                                    <a:latin typeface="Cambria Math" panose="02040503050406030204" pitchFamily="18" charset="0"/>
                                  </a:rPr>
                                  <m:t>2</m:t>
                                </m:r>
                              </m:sup>
                            </m:sSup>
                          </m:e>
                        </m:d>
                      </m:e>
                      <m:sup>
                        <m:r>
                          <a:rPr lang="ar-AE" sz="1250" b="0" i="0" smtClean="0">
                            <a:latin typeface="Cambria Math" panose="02040503050406030204" pitchFamily="18" charset="0"/>
                          </a:rPr>
                          <m:t>2</m:t>
                        </m:r>
                      </m:sup>
                    </m:sSup>
                    <m:r>
                      <a:rPr lang="ar-AE" sz="1250" b="0" i="0" smtClean="0">
                        <a:latin typeface="Cambria Math" panose="02040503050406030204" pitchFamily="18" charset="0"/>
                      </a:rPr>
                      <m:t>/</m:t>
                    </m:r>
                    <m:r>
                      <m:rPr>
                        <m:nor/>
                      </m:rPr>
                      <a:rPr lang="en-US" sz="1250" i="0"/>
                      <m:t>Hz</m:t>
                    </m:r>
                  </m:oMath>
                </a14:m>
                <a:endParaRPr lang="en-US" sz="1250" dirty="0"/>
              </a:p>
              <a:p>
                <a:pPr lvl="1">
                  <a:spcBef>
                    <a:spcPts val="300"/>
                  </a:spcBef>
                  <a:spcAft>
                    <a:spcPts val="300"/>
                  </a:spcAft>
                </a:pPr>
                <a:r>
                  <a:rPr lang="en-US" sz="1250" dirty="0"/>
                  <a:t>This is the input acceleration spectrum from the shaker</a:t>
                </a:r>
              </a:p>
            </p:txBody>
          </p:sp>
        </mc:Choice>
        <mc:Fallback xmlns="">
          <p:sp>
            <p:nvSpPr>
              <p:cNvPr id="7" name="TextBox 6">
                <a:extLst>
                  <a:ext uri="{FF2B5EF4-FFF2-40B4-BE49-F238E27FC236}">
                    <a16:creationId xmlns:a16="http://schemas.microsoft.com/office/drawing/2014/main" id="{650DDE5C-81C1-BB88-FCE0-04DD112DCA60}"/>
                  </a:ext>
                </a:extLst>
              </p:cNvPr>
              <p:cNvSpPr txBox="1">
                <a:spLocks noRot="1" noChangeAspect="1" noMove="1" noResize="1" noEditPoints="1" noAdjustHandles="1" noChangeArrowheads="1" noChangeShapeType="1" noTextEdit="1"/>
              </p:cNvSpPr>
              <p:nvPr/>
            </p:nvSpPr>
            <p:spPr>
              <a:xfrm>
                <a:off x="762000" y="1459230"/>
                <a:ext cx="7860145" cy="3939540"/>
              </a:xfrm>
              <a:prstGeom prst="rect">
                <a:avLst/>
              </a:prstGeom>
              <a:blipFill>
                <a:blip r:embed="rId3"/>
                <a:stretch>
                  <a:fillRect b="-309"/>
                </a:stretch>
              </a:blipFill>
            </p:spPr>
            <p:txBody>
              <a:bodyPr/>
              <a:lstStyle/>
              <a:p>
                <a:r>
                  <a:rPr lang="en-US">
                    <a:noFill/>
                  </a:rPr>
                  <a:t> </a:t>
                </a:r>
              </a:p>
            </p:txBody>
          </p:sp>
        </mc:Fallback>
      </mc:AlternateContent>
    </p:spTree>
    <p:extLst>
      <p:ext uri="{BB962C8B-B14F-4D97-AF65-F5344CB8AC3E}">
        <p14:creationId xmlns:p14="http://schemas.microsoft.com/office/powerpoint/2010/main" val="5533951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F70985-3463-71B3-9E44-322DDED66AF3}"/>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80F04212-3CD9-CC50-EB50-4642E2027EC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11</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702BED82-B06E-865D-EAB6-D1853589567D}"/>
              </a:ext>
            </a:extLst>
          </p:cNvPr>
          <p:cNvSpPr/>
          <p:nvPr/>
        </p:nvSpPr>
        <p:spPr>
          <a:xfrm>
            <a:off x="457200" y="351252"/>
            <a:ext cx="3428554" cy="400110"/>
          </a:xfrm>
          <a:prstGeom prst="rect">
            <a:avLst/>
          </a:prstGeom>
        </p:spPr>
        <p:txBody>
          <a:bodyPr>
            <a:spAutoFit/>
          </a:bodyPr>
          <a:lstStyle/>
          <a:p>
            <a:pPr defTabSz="685800">
              <a:spcBef>
                <a:spcPts val="150"/>
              </a:spcBef>
              <a:spcAft>
                <a:spcPts val="150"/>
              </a:spcAft>
            </a:pPr>
            <a:r>
              <a:rPr lang="en-US" sz="2000" b="1" dirty="0">
                <a:solidFill>
                  <a:srgbClr val="4BACC6">
                    <a:lumMod val="75000"/>
                  </a:srgbClr>
                </a:solidFill>
                <a:cs typeface="Arial" pitchFamily="34" charset="0"/>
              </a:rPr>
              <a:t>Apparent &amp; Effective Mass</a:t>
            </a:r>
          </a:p>
        </p:txBody>
      </p:sp>
      <mc:AlternateContent xmlns:mc="http://schemas.openxmlformats.org/markup-compatibility/2006" xmlns:a14="http://schemas.microsoft.com/office/drawing/2010/main">
        <mc:Choice Requires="a14">
          <p:graphicFrame>
            <p:nvGraphicFramePr>
              <p:cNvPr id="3" name="Table 2">
                <a:extLst>
                  <a:ext uri="{FF2B5EF4-FFF2-40B4-BE49-F238E27FC236}">
                    <a16:creationId xmlns:a16="http://schemas.microsoft.com/office/drawing/2014/main" id="{4F25A285-1DA6-4746-ADA9-156B2EF6269B}"/>
                  </a:ext>
                </a:extLst>
              </p:cNvPr>
              <p:cNvGraphicFramePr>
                <a:graphicFrameLocks noGrp="1"/>
              </p:cNvGraphicFramePr>
              <p:nvPr>
                <p:extLst>
                  <p:ext uri="{D42A27DB-BD31-4B8C-83A1-F6EECF244321}">
                    <p14:modId xmlns:p14="http://schemas.microsoft.com/office/powerpoint/2010/main" val="439002683"/>
                  </p:ext>
                </p:extLst>
              </p:nvPr>
            </p:nvGraphicFramePr>
            <p:xfrm>
              <a:off x="685800" y="1066800"/>
              <a:ext cx="7391399" cy="5308909"/>
            </p:xfrm>
            <a:graphic>
              <a:graphicData uri="http://schemas.openxmlformats.org/drawingml/2006/table">
                <a:tbl>
                  <a:tblPr>
                    <a:tableStyleId>{5C22544A-7EE6-4342-B048-85BDC9FD1C3A}</a:tableStyleId>
                  </a:tblPr>
                  <a:tblGrid>
                    <a:gridCol w="1415374">
                      <a:extLst>
                        <a:ext uri="{9D8B030D-6E8A-4147-A177-3AD203B41FA5}">
                          <a16:colId xmlns:a16="http://schemas.microsoft.com/office/drawing/2014/main" val="2746495483"/>
                        </a:ext>
                      </a:extLst>
                    </a:gridCol>
                    <a:gridCol w="2928026">
                      <a:extLst>
                        <a:ext uri="{9D8B030D-6E8A-4147-A177-3AD203B41FA5}">
                          <a16:colId xmlns:a16="http://schemas.microsoft.com/office/drawing/2014/main" val="893697245"/>
                        </a:ext>
                      </a:extLst>
                    </a:gridCol>
                    <a:gridCol w="3047999">
                      <a:extLst>
                        <a:ext uri="{9D8B030D-6E8A-4147-A177-3AD203B41FA5}">
                          <a16:colId xmlns:a16="http://schemas.microsoft.com/office/drawing/2014/main" val="418832717"/>
                        </a:ext>
                      </a:extLst>
                    </a:gridCol>
                  </a:tblGrid>
                  <a:tr h="366872">
                    <a:tc>
                      <a:txBody>
                        <a:bodyPr/>
                        <a:lstStyle/>
                        <a:p>
                          <a:pPr algn="ctr" fontAlgn="ctr">
                            <a:buNone/>
                          </a:pPr>
                          <a:r>
                            <a:rPr lang="en-US" sz="1250" u="none" strike="noStrike" dirty="0">
                              <a:effectLst/>
                            </a:rPr>
                            <a:t>Feature</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250" u="none" strike="noStrike" dirty="0">
                              <a:effectLst/>
                            </a:rPr>
                            <a:t>Apparent Mass </a:t>
                          </a:r>
                        </a:p>
                        <a:p>
                          <a:pPr algn="ctr" fontAlgn="ctr">
                            <a:buNone/>
                          </a:pPr>
                          <a:r>
                            <a:rPr lang="en-US" sz="1250" u="none" strike="noStrike" dirty="0">
                              <a:effectLst/>
                            </a:rPr>
                            <a:t>(</a:t>
                          </a:r>
                          <a14:m>
                            <m:oMath xmlns:m="http://schemas.openxmlformats.org/officeDocument/2006/math">
                              <m:sSub>
                                <m:sSubPr>
                                  <m:ctrlPr>
                                    <a:rPr lang="en-US" sz="1250" i="1" smtClean="0">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𝑎𝑝𝑝</m:t>
                                  </m:r>
                                </m:sub>
                              </m:sSub>
                            </m:oMath>
                          </a14:m>
                          <a:r>
                            <a:rPr lang="en-US" sz="1250" u="none" strike="noStrike" dirty="0">
                              <a:effectLst/>
                            </a:rPr>
                            <a:t>​)</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250" u="none" strike="noStrike" dirty="0">
                              <a:effectLst/>
                            </a:rPr>
                            <a:t>Effective Modal Mass </a:t>
                          </a:r>
                        </a:p>
                        <a:p>
                          <a:pPr algn="ctr" fontAlgn="ctr">
                            <a:buNone/>
                          </a:pPr>
                          <a:r>
                            <a:rPr lang="en-US" sz="1250" u="none" strike="noStrike" dirty="0">
                              <a:effectLst/>
                            </a:rPr>
                            <a:t>(</a:t>
                          </a:r>
                          <a14:m>
                            <m:oMath xmlns:m="http://schemas.openxmlformats.org/officeDocument/2006/math">
                              <m:sSub>
                                <m:sSubPr>
                                  <m:ctrlPr>
                                    <a:rPr lang="en-US" sz="1250" i="1" smtClean="0">
                                      <a:latin typeface="Cambria Math" panose="02040503050406030204" pitchFamily="18" charset="0"/>
                                    </a:rPr>
                                  </m:ctrlPr>
                                </m:sSubPr>
                                <m:e>
                                  <m:r>
                                    <a:rPr lang="en-US" sz="1250" i="1">
                                      <a:latin typeface="Cambria Math" panose="02040503050406030204" pitchFamily="18" charset="0"/>
                                    </a:rPr>
                                    <m:t>𝑀</m:t>
                                  </m:r>
                                </m:e>
                                <m:sub>
                                  <m:r>
                                    <a:rPr lang="en-US" sz="1250" b="0" i="1" smtClean="0">
                                      <a:latin typeface="Cambria Math" panose="02040503050406030204" pitchFamily="18" charset="0"/>
                                    </a:rPr>
                                    <m:t>𝑒𝑓𝑓</m:t>
                                  </m:r>
                                </m:sub>
                              </m:sSub>
                            </m:oMath>
                          </a14:m>
                          <a:r>
                            <a:rPr lang="en-US" sz="1250" u="none" strike="noStrike" dirty="0">
                              <a:effectLst/>
                            </a:rPr>
                            <a:t>)</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7195654"/>
                      </a:ext>
                    </a:extLst>
                  </a:tr>
                  <a:tr h="762803">
                    <a:tc>
                      <a:txBody>
                        <a:bodyPr/>
                        <a:lstStyle/>
                        <a:p>
                          <a:pPr algn="l" fontAlgn="ctr">
                            <a:buNone/>
                          </a:pPr>
                          <a:r>
                            <a:rPr lang="en-US" sz="1250" u="none" strike="noStrike" dirty="0">
                              <a:effectLst/>
                            </a:rPr>
                            <a:t>Definition</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b="0" u="none" strike="noStrike" dirty="0">
                              <a:effectLst/>
                              <a:latin typeface="+mn-lt"/>
                            </a:rPr>
                            <a:t>The ratio of the transmitted force to the input acceleration.</a:t>
                          </a:r>
                        </a:p>
                        <a:p>
                          <a:pPr algn="l" fontAlgn="ctr">
                            <a:buNone/>
                          </a:pPr>
                          <a:endParaRPr lang="en-US" sz="1250" b="0" u="none" strike="noStrike" dirty="0">
                            <a:effectLst/>
                            <a:latin typeface="+mn-lt"/>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sz="1250" b="0" dirty="0"/>
                            <a:t>Dynamic (frequency dependent)</a:t>
                          </a:r>
                          <a:endParaRPr lang="en-US" sz="1250" b="0" u="none" strike="noStrike" dirty="0">
                            <a:effectLst/>
                            <a:latin typeface="+mn-lt"/>
                          </a:endParaRPr>
                        </a:p>
                        <a:p>
                          <a:pPr algn="l" fontAlgn="ctr">
                            <a:buNone/>
                          </a:pPr>
                          <a:endParaRPr lang="en-US" sz="1250" b="0" i="0" u="none" strike="noStrike" dirty="0">
                            <a:solidFill>
                              <a:srgbClr val="000000"/>
                            </a:solidFill>
                            <a:effectLst/>
                            <a:latin typeface="+mn-lt"/>
                          </a:endParaRPr>
                        </a:p>
                        <a:p>
                          <a:pPr algn="l" fontAlgn="ctr">
                            <a:buNone/>
                          </a:pPr>
                          <a:r>
                            <a:rPr lang="en-US" sz="1250" b="0" i="0" u="none" strike="noStrike" dirty="0">
                              <a:solidFill>
                                <a:srgbClr val="000000"/>
                              </a:solidFill>
                              <a:effectLst/>
                              <a:latin typeface="+mn-lt"/>
                            </a:rPr>
                            <a:t>“How much mass the shaker feels at a given 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b="0" u="none" strike="noStrike" dirty="0">
                              <a:effectLst/>
                              <a:latin typeface="+mn-lt"/>
                            </a:rPr>
                            <a:t>The portion of the total mass that participates in a specific vibration mode.</a:t>
                          </a:r>
                        </a:p>
                        <a:p>
                          <a:pPr algn="l" fontAlgn="ctr">
                            <a:buNone/>
                          </a:pPr>
                          <a:endParaRPr lang="en-US" sz="1250" b="0" u="none" strike="noStrike" dirty="0">
                            <a:effectLst/>
                            <a:latin typeface="+mn-lt"/>
                          </a:endParaRPr>
                        </a:p>
                        <a:p>
                          <a:pPr algn="l" fontAlgn="ctr">
                            <a:buNone/>
                          </a:pPr>
                          <a:r>
                            <a:rPr lang="en-US" sz="1250" b="0" dirty="0"/>
                            <a:t>Static participation.</a:t>
                          </a:r>
                          <a:endParaRPr lang="en-US" sz="1250" b="0" u="none" strike="noStrike" dirty="0">
                            <a:effectLst/>
                            <a:latin typeface="+mn-lt"/>
                          </a:endParaRPr>
                        </a:p>
                        <a:p>
                          <a:pPr algn="l" fontAlgn="ctr">
                            <a:buNone/>
                          </a:pPr>
                          <a:endParaRPr lang="en-US" sz="1250" b="0" i="0" u="none" strike="noStrike" dirty="0">
                            <a:solidFill>
                              <a:srgbClr val="000000"/>
                            </a:solidFill>
                            <a:effectLst/>
                            <a:latin typeface="+mn-lt"/>
                          </a:endParaRPr>
                        </a:p>
                        <a:p>
                          <a:pPr algn="l" fontAlgn="ctr">
                            <a:buNone/>
                          </a:pPr>
                          <a:r>
                            <a:rPr lang="en-US" sz="1250" b="0" i="0" u="none" strike="noStrike" dirty="0">
                              <a:solidFill>
                                <a:srgbClr val="000000"/>
                              </a:solidFill>
                              <a:effectLst/>
                              <a:latin typeface="+mn-lt"/>
                            </a:rPr>
                            <a:t>“How much mass participates in the mode.”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2064030"/>
                      </a:ext>
                    </a:extLst>
                  </a:tr>
                  <a:tr h="900834">
                    <a:tc>
                      <a:txBody>
                        <a:bodyPr/>
                        <a:lstStyle/>
                        <a:p>
                          <a:pPr algn="l" fontAlgn="ctr">
                            <a:buNone/>
                          </a:pPr>
                          <a:r>
                            <a:rPr lang="en-US" sz="1250" u="none" strike="noStrike" dirty="0">
                              <a:effectLst/>
                            </a:rPr>
                            <a:t>Frequency Dependence</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Varies with frequency; acts as a rigid mass below resonance and decreases above it</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Typically treated as a static value for a specific mode or lumped local mass</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9683017"/>
                      </a:ext>
                    </a:extLst>
                  </a:tr>
                  <a:tr h="762803">
                    <a:tc>
                      <a:txBody>
                        <a:bodyPr/>
                        <a:lstStyle/>
                        <a:p>
                          <a:pPr algn="l" fontAlgn="ctr">
                            <a:buNone/>
                          </a:pPr>
                          <a:r>
                            <a:rPr lang="en-US" sz="1250" u="none" strike="noStrike" dirty="0">
                              <a:effectLst/>
                            </a:rPr>
                            <a:t>Primary Use</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Used to calculate the "unnotched" force that a rigid shaker would apply</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Used in the semi-empirical formula to define the safe force limit </a:t>
                          </a:r>
                          <a14:m>
                            <m:oMath xmlns:m="http://schemas.openxmlformats.org/officeDocument/2006/math">
                              <m:sSub>
                                <m:sSubPr>
                                  <m:ctrlPr>
                                    <a:rPr lang="en-US" sz="1250" i="1" smtClean="0">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𝐹𝐹</m:t>
                                  </m:r>
                                  <m:r>
                                    <a:rPr lang="en-US" sz="1250" i="1">
                                      <a:latin typeface="Cambria Math" panose="02040503050406030204" pitchFamily="18" charset="0"/>
                                    </a:rPr>
                                    <m:t>,   </m:t>
                                  </m:r>
                                  <m:r>
                                    <a:rPr lang="en-US" sz="1250" i="1">
                                      <a:latin typeface="Cambria Math" panose="02040503050406030204" pitchFamily="18" charset="0"/>
                                    </a:rPr>
                                    <m:t>𝑙𝑖𝑚𝑖𝑡</m:t>
                                  </m:r>
                                </m:sub>
                              </m:sSub>
                            </m:oMath>
                          </a14:m>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857842144"/>
                      </a:ext>
                    </a:extLst>
                  </a:tr>
                  <a:tr h="969849">
                    <a:tc>
                      <a:txBody>
                        <a:bodyPr/>
                        <a:lstStyle/>
                        <a:p>
                          <a:pPr algn="l" fontAlgn="ctr">
                            <a:buNone/>
                          </a:pPr>
                          <a:r>
                            <a:rPr lang="en-US" sz="1250" u="none" strike="noStrike" dirty="0">
                              <a:effectLst/>
                            </a:rPr>
                            <a:t>How it is Determined</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Best measured via FRF (Frequency Response Function) since damping is hard to model</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Often estimated as 50–100% of the local static mass or derived from FEA</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7645868"/>
                      </a:ext>
                    </a:extLst>
                  </a:tr>
                  <a:tr h="762803">
                    <a:tc>
                      <a:txBody>
                        <a:bodyPr/>
                        <a:lstStyle/>
                        <a:p>
                          <a:pPr algn="l" fontAlgn="ctr">
                            <a:buNone/>
                          </a:pPr>
                          <a:r>
                            <a:rPr lang="en-US" sz="1250" u="none" strike="noStrike" dirty="0">
                              <a:effectLst/>
                            </a:rPr>
                            <a:t>Mathematical Relation</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14:m>
                            <m:oMathPara xmlns:m="http://schemas.openxmlformats.org/officeDocument/2006/math">
                              <m:oMathParaPr>
                                <m:jc m:val="centerGroup"/>
                              </m:oMathParaPr>
                              <m:oMath xmlns:m="http://schemas.openxmlformats.org/officeDocument/2006/math">
                                <m:sSub>
                                  <m:sSubPr>
                                    <m:ctrlPr>
                                      <a:rPr lang="en-US" sz="1250" i="1" smtClean="0">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𝑎𝑝𝑝</m:t>
                                    </m:r>
                                  </m:sub>
                                </m:sSub>
                                <m:d>
                                  <m:dPr>
                                    <m:ctrlPr>
                                      <a:rPr lang="en-US" sz="1250" b="0" i="1" smtClean="0">
                                        <a:latin typeface="Cambria Math" panose="02040503050406030204" pitchFamily="18" charset="0"/>
                                      </a:rPr>
                                    </m:ctrlPr>
                                  </m:dPr>
                                  <m:e>
                                    <m:r>
                                      <a:rPr lang="en-US" sz="1250" b="0" i="1" smtClean="0">
                                        <a:latin typeface="Cambria Math" panose="02040503050406030204" pitchFamily="18" charset="0"/>
                                      </a:rPr>
                                      <m:t>𝑓</m:t>
                                    </m:r>
                                  </m:e>
                                </m:d>
                                <m:r>
                                  <a:rPr lang="en-US" sz="1250" i="1" smtClean="0">
                                    <a:latin typeface="Cambria Math" panose="02040503050406030204" pitchFamily="18" charset="0"/>
                                  </a:rPr>
                                  <m:t>= </m:t>
                                </m:r>
                                <m:d>
                                  <m:dPr>
                                    <m:begChr m:val="|"/>
                                    <m:endChr m:val="|"/>
                                    <m:ctrlPr>
                                      <a:rPr lang="en-US" sz="1250" i="1">
                                        <a:latin typeface="Cambria Math" panose="02040503050406030204" pitchFamily="18" charset="0"/>
                                      </a:rPr>
                                    </m:ctrlPr>
                                  </m:dPr>
                                  <m:e>
                                    <m:f>
                                      <m:fPr>
                                        <m:ctrlPr>
                                          <a:rPr lang="en-US" sz="1250" i="1">
                                            <a:latin typeface="Cambria Math" panose="02040503050406030204" pitchFamily="18" charset="0"/>
                                          </a:rPr>
                                        </m:ctrlPr>
                                      </m:fPr>
                                      <m:num>
                                        <m:r>
                                          <a:rPr lang="en-US" sz="1250" i="1">
                                            <a:latin typeface="Cambria Math" panose="02040503050406030204" pitchFamily="18" charset="0"/>
                                          </a:rPr>
                                          <m:t> </m:t>
                                        </m:r>
                                        <m:r>
                                          <a:rPr lang="en-US" sz="1250" i="1">
                                            <a:latin typeface="Cambria Math" panose="02040503050406030204" pitchFamily="18" charset="0"/>
                                          </a:rPr>
                                          <m:t>𝐹</m:t>
                                        </m:r>
                                        <m:d>
                                          <m:dPr>
                                            <m:ctrlPr>
                                              <a:rPr lang="en-US" sz="1250" i="1">
                                                <a:latin typeface="Cambria Math" panose="02040503050406030204" pitchFamily="18" charset="0"/>
                                              </a:rPr>
                                            </m:ctrlPr>
                                          </m:dPr>
                                          <m:e>
                                            <m:r>
                                              <a:rPr lang="en-US" sz="1250" i="1">
                                                <a:latin typeface="Cambria Math" panose="02040503050406030204" pitchFamily="18" charset="0"/>
                                              </a:rPr>
                                              <m:t>𝑓</m:t>
                                            </m:r>
                                          </m:e>
                                        </m:d>
                                        <m:r>
                                          <a:rPr lang="en-US" sz="1250" i="1">
                                            <a:latin typeface="Cambria Math" panose="02040503050406030204" pitchFamily="18" charset="0"/>
                                          </a:rPr>
                                          <m:t> </m:t>
                                        </m:r>
                                      </m:num>
                                      <m:den>
                                        <m:r>
                                          <a:rPr lang="en-US" sz="1250" i="1">
                                            <a:latin typeface="Cambria Math" panose="02040503050406030204" pitchFamily="18" charset="0"/>
                                          </a:rPr>
                                          <m:t>𝑎</m:t>
                                        </m:r>
                                        <m:r>
                                          <a:rPr lang="en-US" sz="1250" i="1">
                                            <a:latin typeface="Cambria Math" panose="02040503050406030204" pitchFamily="18" charset="0"/>
                                          </a:rPr>
                                          <m:t>(</m:t>
                                        </m:r>
                                        <m:r>
                                          <a:rPr lang="en-US" sz="1250" i="1">
                                            <a:latin typeface="Cambria Math" panose="02040503050406030204" pitchFamily="18" charset="0"/>
                                          </a:rPr>
                                          <m:t>𝑓</m:t>
                                        </m:r>
                                        <m:r>
                                          <a:rPr lang="en-US" sz="1250" i="1">
                                            <a:latin typeface="Cambria Math" panose="02040503050406030204" pitchFamily="18" charset="0"/>
                                          </a:rPr>
                                          <m:t>)</m:t>
                                        </m:r>
                                      </m:den>
                                    </m:f>
                                  </m:e>
                                </m:d>
                              </m:oMath>
                            </m:oMathPara>
                          </a14:m>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14:m>
                            <m:oMath xmlns:m="http://schemas.openxmlformats.org/officeDocument/2006/math">
                              <m:sSub>
                                <m:sSubPr>
                                  <m:ctrlPr>
                                    <a:rPr lang="en-US" sz="1250" i="1" smtClean="0">
                                      <a:latin typeface="Cambria Math" panose="02040503050406030204" pitchFamily="18" charset="0"/>
                                    </a:rPr>
                                  </m:ctrlPr>
                                </m:sSubPr>
                                <m:e>
                                  <m:r>
                                    <a:rPr lang="en-US" sz="1250" i="1">
                                      <a:latin typeface="Cambria Math" panose="02040503050406030204" pitchFamily="18" charset="0"/>
                                    </a:rPr>
                                    <m:t>𝑀</m:t>
                                  </m:r>
                                </m:e>
                                <m:sub>
                                  <m:r>
                                    <a:rPr lang="en-US" sz="1250" b="0" i="1" smtClean="0">
                                      <a:latin typeface="Cambria Math" panose="02040503050406030204" pitchFamily="18" charset="0"/>
                                    </a:rPr>
                                    <m:t>𝑒𝑓𝑓</m:t>
                                  </m:r>
                                </m:sub>
                              </m:sSub>
                            </m:oMath>
                          </a14:m>
                          <a:r>
                            <a:rPr lang="en-US" sz="1250" u="none" strike="noStrike" dirty="0">
                              <a:effectLst/>
                            </a:rPr>
                            <a:t> is a component used to approximate </a:t>
                          </a:r>
                          <a14:m>
                            <m:oMath xmlns:m="http://schemas.openxmlformats.org/officeDocument/2006/math">
                              <m:sSub>
                                <m:sSubPr>
                                  <m:ctrlPr>
                                    <a:rPr lang="en-US" sz="1250" i="1" smtClean="0">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𝑎𝑝𝑝</m:t>
                                  </m:r>
                                </m:sub>
                              </m:sSub>
                            </m:oMath>
                          </a14:m>
                          <a:r>
                            <a:rPr lang="en-US" sz="1250" u="none" strike="noStrike" dirty="0">
                              <a:effectLst/>
                            </a:rPr>
                            <a:t> near resonance</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58830864"/>
                      </a:ext>
                    </a:extLst>
                  </a:tr>
                </a:tbl>
              </a:graphicData>
            </a:graphic>
          </p:graphicFrame>
        </mc:Choice>
        <mc:Fallback xmlns="">
          <p:graphicFrame>
            <p:nvGraphicFramePr>
              <p:cNvPr id="3" name="Table 2">
                <a:extLst>
                  <a:ext uri="{FF2B5EF4-FFF2-40B4-BE49-F238E27FC236}">
                    <a16:creationId xmlns:a16="http://schemas.microsoft.com/office/drawing/2014/main" id="{4F25A285-1DA6-4746-ADA9-156B2EF6269B}"/>
                  </a:ext>
                </a:extLst>
              </p:cNvPr>
              <p:cNvGraphicFramePr>
                <a:graphicFrameLocks noGrp="1"/>
              </p:cNvGraphicFramePr>
              <p:nvPr>
                <p:extLst>
                  <p:ext uri="{D42A27DB-BD31-4B8C-83A1-F6EECF244321}">
                    <p14:modId xmlns:p14="http://schemas.microsoft.com/office/powerpoint/2010/main" val="439002683"/>
                  </p:ext>
                </p:extLst>
              </p:nvPr>
            </p:nvGraphicFramePr>
            <p:xfrm>
              <a:off x="685800" y="1066800"/>
              <a:ext cx="7391399" cy="5308909"/>
            </p:xfrm>
            <a:graphic>
              <a:graphicData uri="http://schemas.openxmlformats.org/drawingml/2006/table">
                <a:tbl>
                  <a:tblPr>
                    <a:tableStyleId>{5C22544A-7EE6-4342-B048-85BDC9FD1C3A}</a:tableStyleId>
                  </a:tblPr>
                  <a:tblGrid>
                    <a:gridCol w="1415374">
                      <a:extLst>
                        <a:ext uri="{9D8B030D-6E8A-4147-A177-3AD203B41FA5}">
                          <a16:colId xmlns:a16="http://schemas.microsoft.com/office/drawing/2014/main" val="2746495483"/>
                        </a:ext>
                      </a:extLst>
                    </a:gridCol>
                    <a:gridCol w="2928026">
                      <a:extLst>
                        <a:ext uri="{9D8B030D-6E8A-4147-A177-3AD203B41FA5}">
                          <a16:colId xmlns:a16="http://schemas.microsoft.com/office/drawing/2014/main" val="893697245"/>
                        </a:ext>
                      </a:extLst>
                    </a:gridCol>
                    <a:gridCol w="3047999">
                      <a:extLst>
                        <a:ext uri="{9D8B030D-6E8A-4147-A177-3AD203B41FA5}">
                          <a16:colId xmlns:a16="http://schemas.microsoft.com/office/drawing/2014/main" val="418832717"/>
                        </a:ext>
                      </a:extLst>
                    </a:gridCol>
                  </a:tblGrid>
                  <a:tr h="487680">
                    <a:tc>
                      <a:txBody>
                        <a:bodyPr/>
                        <a:lstStyle/>
                        <a:p>
                          <a:pPr algn="ctr" fontAlgn="ctr">
                            <a:buNone/>
                          </a:pPr>
                          <a:r>
                            <a:rPr lang="en-US" sz="1250" u="none" strike="noStrike" dirty="0">
                              <a:effectLst/>
                            </a:rPr>
                            <a:t>Feature</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8441" t="-2500" r="-104574" b="-99125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42800" t="-2500" r="-600" b="-991250"/>
                          </a:stretch>
                        </a:blipFill>
                      </a:tcPr>
                    </a:tc>
                    <a:extLst>
                      <a:ext uri="{0D108BD9-81ED-4DB2-BD59-A6C34878D82A}">
                        <a16:rowId xmlns:a16="http://schemas.microsoft.com/office/drawing/2014/main" val="3717195654"/>
                      </a:ext>
                    </a:extLst>
                  </a:tr>
                  <a:tr h="1424940">
                    <a:tc>
                      <a:txBody>
                        <a:bodyPr/>
                        <a:lstStyle/>
                        <a:p>
                          <a:pPr algn="l" fontAlgn="ctr">
                            <a:buNone/>
                          </a:pPr>
                          <a:r>
                            <a:rPr lang="en-US" sz="1250" u="none" strike="noStrike" dirty="0">
                              <a:effectLst/>
                            </a:rPr>
                            <a:t>Definition</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b="0" u="none" strike="noStrike" dirty="0">
                              <a:effectLst/>
                              <a:latin typeface="+mn-lt"/>
                            </a:rPr>
                            <a:t>The ratio of the transmitted force to the input acceleration.</a:t>
                          </a:r>
                        </a:p>
                        <a:p>
                          <a:pPr algn="l" fontAlgn="ctr">
                            <a:buNone/>
                          </a:pPr>
                          <a:endParaRPr lang="en-US" sz="1250" b="0" u="none" strike="noStrike" dirty="0">
                            <a:effectLst/>
                            <a:latin typeface="+mn-lt"/>
                          </a:endParaRPr>
                        </a:p>
                        <a:p>
                          <a:pPr marL="0" marR="0" lvl="0" indent="0" algn="l" defTabSz="914400" rtl="0" eaLnBrk="1" fontAlgn="ctr" latinLnBrk="0" hangingPunct="1">
                            <a:lnSpc>
                              <a:spcPct val="100000"/>
                            </a:lnSpc>
                            <a:spcBef>
                              <a:spcPts val="0"/>
                            </a:spcBef>
                            <a:spcAft>
                              <a:spcPts val="0"/>
                            </a:spcAft>
                            <a:buClrTx/>
                            <a:buSzTx/>
                            <a:buFontTx/>
                            <a:buNone/>
                            <a:tabLst/>
                            <a:defRPr/>
                          </a:pPr>
                          <a:r>
                            <a:rPr lang="en-US" sz="1250" b="0" dirty="0"/>
                            <a:t>Dynamic (frequency dependent)</a:t>
                          </a:r>
                          <a:endParaRPr lang="en-US" sz="1250" b="0" u="none" strike="noStrike" dirty="0">
                            <a:effectLst/>
                            <a:latin typeface="+mn-lt"/>
                          </a:endParaRPr>
                        </a:p>
                        <a:p>
                          <a:pPr algn="l" fontAlgn="ctr">
                            <a:buNone/>
                          </a:pPr>
                          <a:endParaRPr lang="en-US" sz="1250" b="0" i="0" u="none" strike="noStrike" dirty="0">
                            <a:solidFill>
                              <a:srgbClr val="000000"/>
                            </a:solidFill>
                            <a:effectLst/>
                            <a:latin typeface="+mn-lt"/>
                          </a:endParaRPr>
                        </a:p>
                        <a:p>
                          <a:pPr algn="l" fontAlgn="ctr">
                            <a:buNone/>
                          </a:pPr>
                          <a:r>
                            <a:rPr lang="en-US" sz="1250" b="0" i="0" u="none" strike="noStrike" dirty="0">
                              <a:solidFill>
                                <a:srgbClr val="000000"/>
                              </a:solidFill>
                              <a:effectLst/>
                              <a:latin typeface="+mn-lt"/>
                            </a:rPr>
                            <a:t>“How much mass the shaker feels at a given frequency.”</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b="0" u="none" strike="noStrike" dirty="0">
                              <a:effectLst/>
                              <a:latin typeface="+mn-lt"/>
                            </a:rPr>
                            <a:t>The portion of the total mass that participates in a specific vibration mode.</a:t>
                          </a:r>
                        </a:p>
                        <a:p>
                          <a:pPr algn="l" fontAlgn="ctr">
                            <a:buNone/>
                          </a:pPr>
                          <a:endParaRPr lang="en-US" sz="1250" b="0" u="none" strike="noStrike" dirty="0">
                            <a:effectLst/>
                            <a:latin typeface="+mn-lt"/>
                          </a:endParaRPr>
                        </a:p>
                        <a:p>
                          <a:pPr algn="l" fontAlgn="ctr">
                            <a:buNone/>
                          </a:pPr>
                          <a:r>
                            <a:rPr lang="en-US" sz="1250" b="0" dirty="0"/>
                            <a:t>Static participation.</a:t>
                          </a:r>
                          <a:endParaRPr lang="en-US" sz="1250" b="0" u="none" strike="noStrike" dirty="0">
                            <a:effectLst/>
                            <a:latin typeface="+mn-lt"/>
                          </a:endParaRPr>
                        </a:p>
                        <a:p>
                          <a:pPr algn="l" fontAlgn="ctr">
                            <a:buNone/>
                          </a:pPr>
                          <a:endParaRPr lang="en-US" sz="1250" b="0" i="0" u="none" strike="noStrike" dirty="0">
                            <a:solidFill>
                              <a:srgbClr val="000000"/>
                            </a:solidFill>
                            <a:effectLst/>
                            <a:latin typeface="+mn-lt"/>
                          </a:endParaRPr>
                        </a:p>
                        <a:p>
                          <a:pPr algn="l" fontAlgn="ctr">
                            <a:buNone/>
                          </a:pPr>
                          <a:r>
                            <a:rPr lang="en-US" sz="1250" b="0" i="0" u="none" strike="noStrike" dirty="0">
                              <a:solidFill>
                                <a:srgbClr val="000000"/>
                              </a:solidFill>
                              <a:effectLst/>
                              <a:latin typeface="+mn-lt"/>
                            </a:rPr>
                            <a:t>“How much mass participates in the mode.”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62064030"/>
                      </a:ext>
                    </a:extLst>
                  </a:tr>
                  <a:tr h="900834">
                    <a:tc>
                      <a:txBody>
                        <a:bodyPr/>
                        <a:lstStyle/>
                        <a:p>
                          <a:pPr algn="l" fontAlgn="ctr">
                            <a:buNone/>
                          </a:pPr>
                          <a:r>
                            <a:rPr lang="en-US" sz="1250" u="none" strike="noStrike" dirty="0">
                              <a:effectLst/>
                            </a:rPr>
                            <a:t>Frequency Dependence</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Varies with frequency; acts as a rigid mass below resonance and decreases above it</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Typically treated as a static value for a specific mode or lumped local mass</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029683017"/>
                      </a:ext>
                    </a:extLst>
                  </a:tr>
                  <a:tr h="762803">
                    <a:tc>
                      <a:txBody>
                        <a:bodyPr/>
                        <a:lstStyle/>
                        <a:p>
                          <a:pPr algn="l" fontAlgn="ctr">
                            <a:buNone/>
                          </a:pPr>
                          <a:r>
                            <a:rPr lang="en-US" sz="1250" u="none" strike="noStrike" dirty="0">
                              <a:effectLst/>
                            </a:rPr>
                            <a:t>Primary Use</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Used to calculate the "unnotched" force that a rigid shaker would apply</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42800" t="-371200" r="-600" b="-228800"/>
                          </a:stretch>
                        </a:blipFill>
                      </a:tcPr>
                    </a:tc>
                    <a:extLst>
                      <a:ext uri="{0D108BD9-81ED-4DB2-BD59-A6C34878D82A}">
                        <a16:rowId xmlns:a16="http://schemas.microsoft.com/office/drawing/2014/main" val="857842144"/>
                      </a:ext>
                    </a:extLst>
                  </a:tr>
                  <a:tr h="969849">
                    <a:tc>
                      <a:txBody>
                        <a:bodyPr/>
                        <a:lstStyle/>
                        <a:p>
                          <a:pPr algn="l" fontAlgn="ctr">
                            <a:buNone/>
                          </a:pPr>
                          <a:r>
                            <a:rPr lang="en-US" sz="1250" u="none" strike="noStrike" dirty="0">
                              <a:effectLst/>
                            </a:rPr>
                            <a:t>How it is Determined</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Best measured via FRF (Frequency Response Function) since damping is hard to model</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250" u="none" strike="noStrike" dirty="0">
                              <a:effectLst/>
                            </a:rPr>
                            <a:t>Often estimated as 50–100% of the local static mass or derived from FEA</a:t>
                          </a:r>
                          <a:endParaRPr lang="en-US" sz="125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337645868"/>
                      </a:ext>
                    </a:extLst>
                  </a:tr>
                  <a:tr h="762803">
                    <a:tc>
                      <a:txBody>
                        <a:bodyPr/>
                        <a:lstStyle/>
                        <a:p>
                          <a:pPr algn="l" fontAlgn="ctr">
                            <a:buNone/>
                          </a:pPr>
                          <a:r>
                            <a:rPr lang="en-US" sz="1250" u="none" strike="noStrike" dirty="0">
                              <a:effectLst/>
                            </a:rPr>
                            <a:t>Mathematical Relation</a:t>
                          </a:r>
                          <a:endParaRPr lang="en-US" sz="125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48441" t="-598400" r="-104574" b="-1600"/>
                          </a:stretch>
                        </a:blipFill>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42800" t="-598400" r="-600" b="-1600"/>
                          </a:stretch>
                        </a:blipFill>
                      </a:tcPr>
                    </a:tc>
                    <a:extLst>
                      <a:ext uri="{0D108BD9-81ED-4DB2-BD59-A6C34878D82A}">
                        <a16:rowId xmlns:a16="http://schemas.microsoft.com/office/drawing/2014/main" val="1158830864"/>
                      </a:ext>
                    </a:extLst>
                  </a:tr>
                </a:tbl>
              </a:graphicData>
            </a:graphic>
          </p:graphicFrame>
        </mc:Fallback>
      </mc:AlternateContent>
    </p:spTree>
    <p:extLst>
      <p:ext uri="{BB962C8B-B14F-4D97-AF65-F5344CB8AC3E}">
        <p14:creationId xmlns:p14="http://schemas.microsoft.com/office/powerpoint/2010/main" val="36225727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ACF15-A973-CBB9-2C9E-5E62E11A3E91}"/>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0D277F91-69D8-2532-2ECB-E460F025FC97}"/>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12</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4CFBFB7A-A8C9-3AF1-18C8-0EB7E4FD02AE}"/>
              </a:ext>
            </a:extLst>
          </p:cNvPr>
          <p:cNvSpPr/>
          <p:nvPr/>
        </p:nvSpPr>
        <p:spPr>
          <a:xfrm>
            <a:off x="457200" y="351252"/>
            <a:ext cx="3428554" cy="400110"/>
          </a:xfrm>
          <a:prstGeom prst="rect">
            <a:avLst/>
          </a:prstGeom>
        </p:spPr>
        <p:txBody>
          <a:bodyPr>
            <a:spAutoFit/>
          </a:bodyPr>
          <a:lstStyle/>
          <a:p>
            <a:pPr defTabSz="685800">
              <a:spcBef>
                <a:spcPts val="150"/>
              </a:spcBef>
              <a:spcAft>
                <a:spcPts val="150"/>
              </a:spcAft>
            </a:pPr>
            <a:r>
              <a:rPr lang="en-US" sz="2000" b="1" dirty="0">
                <a:solidFill>
                  <a:srgbClr val="4BACC6">
                    <a:lumMod val="75000"/>
                  </a:srgbClr>
                </a:solidFill>
                <a:cs typeface="Arial" pitchFamily="34" charset="0"/>
              </a:rPr>
              <a:t>Forcing Limiting Constant C</a:t>
            </a:r>
          </a:p>
        </p:txBody>
      </p:sp>
      <p:graphicFrame>
        <p:nvGraphicFramePr>
          <p:cNvPr id="3" name="Table 2">
            <a:extLst>
              <a:ext uri="{FF2B5EF4-FFF2-40B4-BE49-F238E27FC236}">
                <a16:creationId xmlns:a16="http://schemas.microsoft.com/office/drawing/2014/main" id="{489A4408-9B40-741E-7DEE-9689A2DE428F}"/>
              </a:ext>
            </a:extLst>
          </p:cNvPr>
          <p:cNvGraphicFramePr>
            <a:graphicFrameLocks noGrp="1"/>
          </p:cNvGraphicFramePr>
          <p:nvPr>
            <p:extLst>
              <p:ext uri="{D42A27DB-BD31-4B8C-83A1-F6EECF244321}">
                <p14:modId xmlns:p14="http://schemas.microsoft.com/office/powerpoint/2010/main" val="3504611937"/>
              </p:ext>
            </p:extLst>
          </p:nvPr>
        </p:nvGraphicFramePr>
        <p:xfrm>
          <a:off x="685800" y="1524000"/>
          <a:ext cx="7467600" cy="2438400"/>
        </p:xfrm>
        <a:graphic>
          <a:graphicData uri="http://schemas.openxmlformats.org/drawingml/2006/table">
            <a:tbl>
              <a:tblPr/>
              <a:tblGrid>
                <a:gridCol w="2489200">
                  <a:extLst>
                    <a:ext uri="{9D8B030D-6E8A-4147-A177-3AD203B41FA5}">
                      <a16:colId xmlns:a16="http://schemas.microsoft.com/office/drawing/2014/main" val="1376953042"/>
                    </a:ext>
                  </a:extLst>
                </a:gridCol>
                <a:gridCol w="1778000">
                  <a:extLst>
                    <a:ext uri="{9D8B030D-6E8A-4147-A177-3AD203B41FA5}">
                      <a16:colId xmlns:a16="http://schemas.microsoft.com/office/drawing/2014/main" val="952890957"/>
                    </a:ext>
                  </a:extLst>
                </a:gridCol>
                <a:gridCol w="3200400">
                  <a:extLst>
                    <a:ext uri="{9D8B030D-6E8A-4147-A177-3AD203B41FA5}">
                      <a16:colId xmlns:a16="http://schemas.microsoft.com/office/drawing/2014/main" val="1336245316"/>
                    </a:ext>
                  </a:extLst>
                </a:gridCol>
              </a:tblGrid>
              <a:tr h="362968">
                <a:tc>
                  <a:txBody>
                    <a:bodyPr/>
                    <a:lstStyle/>
                    <a:p>
                      <a:pPr algn="ctr">
                        <a:buNone/>
                      </a:pPr>
                      <a:r>
                        <a:rPr lang="en-US" sz="1350" b="0">
                          <a:effectLst/>
                          <a:latin typeface="Calibri" panose="020F0502020204030204" pitchFamily="34" charset="0"/>
                          <a:ea typeface="Calibri" panose="020F0502020204030204" pitchFamily="34" charset="0"/>
                          <a:cs typeface="Calibri" panose="020F0502020204030204" pitchFamily="34" charset="0"/>
                        </a:rPr>
                        <a:t>Interface Type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1350" b="0" dirty="0">
                          <a:effectLst/>
                          <a:latin typeface="Calibri" panose="020F0502020204030204" pitchFamily="34" charset="0"/>
                          <a:ea typeface="Calibri" panose="020F0502020204030204" pitchFamily="34" charset="0"/>
                          <a:cs typeface="Calibri" panose="020F0502020204030204" pitchFamily="34" charset="0"/>
                        </a:rPr>
                        <a:t>Recommended C</a:t>
                      </a:r>
                      <a:r>
                        <a:rPr lang="en-US" sz="1500" b="0" baseline="30000" dirty="0">
                          <a:effectLst/>
                          <a:latin typeface="Calibri" panose="020F0502020204030204" pitchFamily="34" charset="0"/>
                          <a:ea typeface="Calibri" panose="020F0502020204030204" pitchFamily="34" charset="0"/>
                          <a:cs typeface="Calibri" panose="020F0502020204030204" pitchFamily="34" charset="0"/>
                        </a:rPr>
                        <a:t>2</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1350" b="0" dirty="0">
                          <a:effectLst/>
                          <a:latin typeface="Calibri" panose="020F0502020204030204" pitchFamily="34" charset="0"/>
                          <a:ea typeface="Calibri" panose="020F0502020204030204" pitchFamily="34" charset="0"/>
                          <a:cs typeface="Calibri" panose="020F0502020204030204" pitchFamily="34" charset="0"/>
                        </a:rPr>
                        <a:t>Rationale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439437168"/>
                  </a:ext>
                </a:extLst>
              </a:tr>
              <a:tr h="344354">
                <a:tc>
                  <a:txBody>
                    <a:bodyPr/>
                    <a:lstStyle/>
                    <a:p>
                      <a:pPr algn="ctr">
                        <a:buNone/>
                      </a:pPr>
                      <a:r>
                        <a:rPr lang="en-US" sz="1250" b="0">
                          <a:effectLst/>
                          <a:latin typeface="Calibri" panose="020F0502020204030204" pitchFamily="34" charset="0"/>
                          <a:ea typeface="Calibri" panose="020F0502020204030204" pitchFamily="34" charset="0"/>
                          <a:cs typeface="Calibri" panose="020F0502020204030204" pitchFamily="34" charset="0"/>
                        </a:rPr>
                        <a:t>Circular Ring / Bolted Circle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1250" b="0">
                          <a:effectLst/>
                          <a:latin typeface="Calibri" panose="020F0502020204030204" pitchFamily="34" charset="0"/>
                          <a:ea typeface="Calibri" panose="020F0502020204030204" pitchFamily="34" charset="0"/>
                          <a:cs typeface="Calibri" panose="020F0502020204030204" pitchFamily="34" charset="0"/>
                        </a:rPr>
                        <a:t>1.25 – 1.5</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50" b="0" dirty="0">
                          <a:effectLst/>
                          <a:latin typeface="Calibri" panose="020F0502020204030204" pitchFamily="34" charset="0"/>
                          <a:ea typeface="Calibri" panose="020F0502020204030204" pitchFamily="34" charset="0"/>
                          <a:cs typeface="Calibri" panose="020F0502020204030204" pitchFamily="34" charset="0"/>
                        </a:rPr>
                        <a:t>High symmetry and uniform load distribution</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22992694"/>
                  </a:ext>
                </a:extLst>
              </a:tr>
              <a:tr h="577026">
                <a:tc>
                  <a:txBody>
                    <a:bodyPr/>
                    <a:lstStyle/>
                    <a:p>
                      <a:pPr algn="ctr">
                        <a:buNone/>
                      </a:pPr>
                      <a:r>
                        <a:rPr lang="en-US" sz="1250" b="0">
                          <a:effectLst/>
                          <a:latin typeface="Calibri" panose="020F0502020204030204" pitchFamily="34" charset="0"/>
                          <a:ea typeface="Calibri" panose="020F0502020204030204" pitchFamily="34" charset="0"/>
                          <a:cs typeface="Calibri" panose="020F0502020204030204" pitchFamily="34" charset="0"/>
                        </a:rPr>
                        <a:t>Rectangular Plate / Bulkhead</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1250" b="0">
                          <a:effectLst/>
                          <a:latin typeface="Calibri" panose="020F0502020204030204" pitchFamily="34" charset="0"/>
                          <a:ea typeface="Calibri" panose="020F0502020204030204" pitchFamily="34" charset="0"/>
                          <a:cs typeface="Calibri" panose="020F0502020204030204" pitchFamily="34" charset="0"/>
                        </a:rPr>
                        <a:t>2.0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50" b="0" dirty="0">
                          <a:effectLst/>
                          <a:latin typeface="Calibri" panose="020F0502020204030204" pitchFamily="34" charset="0"/>
                          <a:ea typeface="Calibri" panose="020F0502020204030204" pitchFamily="34" charset="0"/>
                          <a:cs typeface="Calibri" panose="020F0502020204030204" pitchFamily="34" charset="0"/>
                        </a:rPr>
                        <a:t>Standard NASA baseline for general components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48190556"/>
                  </a:ext>
                </a:extLst>
              </a:tr>
              <a:tr h="577026">
                <a:tc>
                  <a:txBody>
                    <a:bodyPr/>
                    <a:lstStyle/>
                    <a:p>
                      <a:pPr algn="ctr">
                        <a:buNone/>
                      </a:pPr>
                      <a:r>
                        <a:rPr lang="en-US" sz="1250" b="0" dirty="0">
                          <a:effectLst/>
                          <a:latin typeface="Calibri" panose="020F0502020204030204" pitchFamily="34" charset="0"/>
                          <a:ea typeface="Calibri" panose="020F0502020204030204" pitchFamily="34" charset="0"/>
                          <a:cs typeface="Calibri" panose="020F0502020204030204" pitchFamily="34" charset="0"/>
                        </a:rPr>
                        <a:t>Flexible Brackets / Standoffs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1250" b="0">
                          <a:effectLst/>
                          <a:latin typeface="Calibri" panose="020F0502020204030204" pitchFamily="34" charset="0"/>
                          <a:ea typeface="Calibri" panose="020F0502020204030204" pitchFamily="34" charset="0"/>
                          <a:cs typeface="Calibri" panose="020F0502020204030204" pitchFamily="34" charset="0"/>
                        </a:rPr>
                        <a:t>3.0 – 5.0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50" b="0" dirty="0">
                          <a:effectLst/>
                          <a:latin typeface="Calibri" panose="020F0502020204030204" pitchFamily="34" charset="0"/>
                          <a:ea typeface="Calibri" panose="020F0502020204030204" pitchFamily="34" charset="0"/>
                          <a:cs typeface="Calibri" panose="020F0502020204030204" pitchFamily="34" charset="0"/>
                        </a:rPr>
                        <a:t>Low local impedance; higher force allowed before notching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80862240"/>
                  </a:ext>
                </a:extLst>
              </a:tr>
              <a:tr h="577026">
                <a:tc>
                  <a:txBody>
                    <a:bodyPr/>
                    <a:lstStyle/>
                    <a:p>
                      <a:pPr algn="ctr">
                        <a:buNone/>
                      </a:pPr>
                      <a:r>
                        <a:rPr lang="en-US" sz="1250" b="0">
                          <a:effectLst/>
                          <a:latin typeface="Calibri" panose="020F0502020204030204" pitchFamily="34" charset="0"/>
                          <a:ea typeface="Calibri" panose="020F0502020204030204" pitchFamily="34" charset="0"/>
                          <a:cs typeface="Calibri" panose="020F0502020204030204" pitchFamily="34" charset="0"/>
                        </a:rPr>
                        <a:t>Complex/Large Assemblies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buNone/>
                      </a:pPr>
                      <a:r>
                        <a:rPr lang="en-US" sz="1250" b="0" dirty="0">
                          <a:effectLst/>
                          <a:latin typeface="Calibri" panose="020F0502020204030204" pitchFamily="34" charset="0"/>
                          <a:ea typeface="Calibri" panose="020F0502020204030204" pitchFamily="34" charset="0"/>
                          <a:cs typeface="Calibri" panose="020F0502020204030204" pitchFamily="34" charset="0"/>
                        </a:rPr>
                        <a:t>&lt; 1.0</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buNone/>
                      </a:pPr>
                      <a:r>
                        <a:rPr lang="en-US" sz="1250" b="0" dirty="0">
                          <a:effectLst/>
                          <a:latin typeface="Calibri" panose="020F0502020204030204" pitchFamily="34" charset="0"/>
                          <a:ea typeface="Calibri" panose="020F0502020204030204" pitchFamily="34" charset="0"/>
                          <a:cs typeface="Calibri" panose="020F0502020204030204" pitchFamily="34" charset="0"/>
                        </a:rPr>
                        <a:t>Requires specific "Apparent Mass" measurements or flight data</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70105876"/>
                  </a:ext>
                </a:extLst>
              </a:tr>
            </a:tbl>
          </a:graphicData>
        </a:graphic>
      </p:graphicFrame>
    </p:spTree>
    <p:extLst>
      <p:ext uri="{BB962C8B-B14F-4D97-AF65-F5344CB8AC3E}">
        <p14:creationId xmlns:p14="http://schemas.microsoft.com/office/powerpoint/2010/main" val="6265334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857250"/>
            <a:ext cx="9121140" cy="1028700"/>
          </a:xfrm>
          <a:prstGeom prst="rect">
            <a:avLst/>
          </a:prstGeom>
          <a:solidFill>
            <a:srgbClr val="10243F"/>
          </a:solidFill>
          <a:ln/>
        </p:spPr>
        <p:txBody>
          <a:bodyPr/>
          <a:lstStyle/>
          <a:p>
            <a:endParaRPr lang="en-US" sz="1350"/>
          </a:p>
        </p:txBody>
      </p:sp>
      <p:sp>
        <p:nvSpPr>
          <p:cNvPr id="3" name="Shape 1"/>
          <p:cNvSpPr/>
          <p:nvPr/>
        </p:nvSpPr>
        <p:spPr>
          <a:xfrm>
            <a:off x="377190" y="1104138"/>
            <a:ext cx="534924" cy="534924"/>
          </a:xfrm>
          <a:prstGeom prst="roundRect">
            <a:avLst>
              <a:gd name="adj" fmla="val 12821"/>
            </a:avLst>
          </a:prstGeom>
          <a:solidFill>
            <a:srgbClr val="27AAE1"/>
          </a:solidFill>
          <a:ln/>
        </p:spPr>
        <p:txBody>
          <a:bodyPr/>
          <a:lstStyle/>
          <a:p>
            <a:endParaRPr lang="en-US" sz="1350"/>
          </a:p>
        </p:txBody>
      </p:sp>
      <p:pic>
        <p:nvPicPr>
          <p:cNvPr id="4" name="Image 0" descr="preencoded.png"/>
          <p:cNvPicPr>
            <a:picLocks noChangeAspect="1"/>
          </p:cNvPicPr>
          <p:nvPr/>
        </p:nvPicPr>
        <p:blipFill>
          <a:blip r:embed="rId3"/>
          <a:stretch>
            <a:fillRect/>
          </a:stretch>
        </p:blipFill>
        <p:spPr>
          <a:xfrm>
            <a:off x="486918" y="1213866"/>
            <a:ext cx="315468" cy="315468"/>
          </a:xfrm>
          <a:prstGeom prst="rect">
            <a:avLst/>
          </a:prstGeom>
        </p:spPr>
      </p:pic>
      <p:sp>
        <p:nvSpPr>
          <p:cNvPr id="5" name="Text 2"/>
          <p:cNvSpPr/>
          <p:nvPr/>
        </p:nvSpPr>
        <p:spPr>
          <a:xfrm>
            <a:off x="1062990" y="1090422"/>
            <a:ext cx="7680960" cy="233172"/>
          </a:xfrm>
          <a:prstGeom prst="rect">
            <a:avLst/>
          </a:prstGeom>
          <a:noFill/>
          <a:ln/>
        </p:spPr>
        <p:txBody>
          <a:bodyPr wrap="square" lIns="0" tIns="0" rIns="0" bIns="0" rtlCol="0" anchor="ctr"/>
          <a:lstStyle/>
          <a:p>
            <a:r>
              <a:rPr lang="en-US" sz="1013" b="1" kern="0" spc="75" dirty="0">
                <a:solidFill>
                  <a:srgbClr val="27AAE1"/>
                </a:solidFill>
                <a:latin typeface="Calibri" pitchFamily="34" charset="0"/>
                <a:ea typeface="Calibri" pitchFamily="34" charset="-122"/>
                <a:cs typeface="Calibri" pitchFamily="34" charset="-120"/>
              </a:rPr>
              <a:t>Force-Limited Vibration Testing — NASA-HDBK-7004C</a:t>
            </a:r>
            <a:endParaRPr lang="en-US" sz="1013" dirty="0"/>
          </a:p>
        </p:txBody>
      </p:sp>
      <p:sp>
        <p:nvSpPr>
          <p:cNvPr id="6" name="Text 3"/>
          <p:cNvSpPr/>
          <p:nvPr/>
        </p:nvSpPr>
        <p:spPr>
          <a:xfrm>
            <a:off x="1062990" y="1309878"/>
            <a:ext cx="7680960" cy="411480"/>
          </a:xfrm>
          <a:prstGeom prst="rect">
            <a:avLst/>
          </a:prstGeom>
          <a:noFill/>
          <a:ln/>
        </p:spPr>
        <p:txBody>
          <a:bodyPr wrap="square" lIns="0" tIns="0" rIns="0" bIns="0" rtlCol="0" anchor="ctr"/>
          <a:lstStyle/>
          <a:p>
            <a:r>
              <a:rPr lang="en-US" sz="2025" b="1" dirty="0">
                <a:solidFill>
                  <a:srgbClr val="FFFFFF"/>
                </a:solidFill>
                <a:latin typeface="Cambria" pitchFamily="34" charset="0"/>
                <a:ea typeface="Cambria" pitchFamily="34" charset="-122"/>
                <a:cs typeface="Cambria" pitchFamily="34" charset="-120"/>
              </a:rPr>
              <a:t>Semi-Empirical Method: Selecting the Constant C²</a:t>
            </a:r>
            <a:endParaRPr lang="en-US" sz="2025" dirty="0"/>
          </a:p>
        </p:txBody>
      </p:sp>
      <p:sp>
        <p:nvSpPr>
          <p:cNvPr id="7" name="Shape 4"/>
          <p:cNvSpPr/>
          <p:nvPr/>
        </p:nvSpPr>
        <p:spPr>
          <a:xfrm>
            <a:off x="377190" y="2077974"/>
            <a:ext cx="8366760" cy="562356"/>
          </a:xfrm>
          <a:prstGeom prst="roundRect">
            <a:avLst>
              <a:gd name="adj" fmla="val 7317"/>
            </a:avLst>
          </a:prstGeom>
          <a:solidFill>
            <a:srgbClr val="1C3A5E"/>
          </a:solidFill>
          <a:ln/>
          <a:effectLst>
            <a:outerShdw blurRad="88900" dist="38100" dir="5400000" algn="bl" rotWithShape="0">
              <a:srgbClr val="000000">
                <a:alpha val="14000"/>
              </a:srgbClr>
            </a:outerShdw>
          </a:effectLst>
        </p:spPr>
        <p:txBody>
          <a:bodyPr/>
          <a:lstStyle/>
          <a:p>
            <a:endParaRPr lang="en-US" sz="1350"/>
          </a:p>
        </p:txBody>
      </p:sp>
      <p:sp>
        <p:nvSpPr>
          <p:cNvPr id="8" name="Text 5"/>
          <p:cNvSpPr/>
          <p:nvPr/>
        </p:nvSpPr>
        <p:spPr>
          <a:xfrm>
            <a:off x="582930" y="2077974"/>
            <a:ext cx="7955280" cy="562356"/>
          </a:xfrm>
          <a:prstGeom prst="rect">
            <a:avLst/>
          </a:prstGeom>
          <a:noFill/>
          <a:ln/>
        </p:spPr>
        <p:txBody>
          <a:bodyPr wrap="square" lIns="0" tIns="0" rIns="0" bIns="0" rtlCol="0" anchor="ctr"/>
          <a:lstStyle/>
          <a:p>
            <a:r>
              <a:rPr lang="en-US" sz="1125" b="1" dirty="0">
                <a:solidFill>
                  <a:srgbClr val="AFC6DC"/>
                </a:solidFill>
              </a:rPr>
              <a:t>Force Limit Spec:   </a:t>
            </a:r>
            <a:r>
              <a:rPr lang="en-US" sz="1425" b="1" dirty="0">
                <a:solidFill>
                  <a:srgbClr val="FFFFFF"/>
                </a:solidFill>
              </a:rPr>
              <a:t>S</a:t>
            </a:r>
            <a:r>
              <a:rPr lang="en-US" sz="825" baseline="-40000" dirty="0">
                <a:solidFill>
                  <a:srgbClr val="FFFFFF"/>
                </a:solidFill>
              </a:rPr>
              <a:t>FF</a:t>
            </a:r>
            <a:r>
              <a:rPr lang="en-US" sz="1425" b="1" dirty="0">
                <a:solidFill>
                  <a:srgbClr val="27AAE1"/>
                </a:solidFill>
              </a:rPr>
              <a:t> = C</a:t>
            </a:r>
            <a:r>
              <a:rPr lang="en-US" sz="825" b="1" baseline="30000" dirty="0">
                <a:solidFill>
                  <a:srgbClr val="27AAE1"/>
                </a:solidFill>
              </a:rPr>
              <a:t>2</a:t>
            </a:r>
            <a:r>
              <a:rPr lang="en-US" sz="1425" b="1" dirty="0">
                <a:solidFill>
                  <a:srgbClr val="FFFFFF"/>
                </a:solidFill>
              </a:rPr>
              <a:t> · M</a:t>
            </a:r>
            <a:r>
              <a:rPr lang="en-US" sz="825" baseline="-40000" dirty="0">
                <a:solidFill>
                  <a:srgbClr val="FFFFFF"/>
                </a:solidFill>
              </a:rPr>
              <a:t>0</a:t>
            </a:r>
            <a:r>
              <a:rPr lang="en-US" sz="825" baseline="30000" dirty="0">
                <a:solidFill>
                  <a:srgbClr val="FFFFFF"/>
                </a:solidFill>
              </a:rPr>
              <a:t>2</a:t>
            </a:r>
            <a:r>
              <a:rPr lang="en-US" sz="1425" b="1" dirty="0">
                <a:solidFill>
                  <a:srgbClr val="FFFFFF"/>
                </a:solidFill>
              </a:rPr>
              <a:t> · S</a:t>
            </a:r>
            <a:r>
              <a:rPr lang="en-US" sz="825" baseline="-40000" dirty="0">
                <a:solidFill>
                  <a:srgbClr val="FFFFFF"/>
                </a:solidFill>
              </a:rPr>
              <a:t>AA</a:t>
            </a:r>
            <a:r>
              <a:rPr lang="en-US" sz="938" i="1" dirty="0">
                <a:solidFill>
                  <a:srgbClr val="AFC6DC"/>
                </a:solidFill>
              </a:rPr>
              <a:t>     (below cutoff; rolls off above)</a:t>
            </a:r>
            <a:endParaRPr lang="en-US" sz="1125" dirty="0"/>
          </a:p>
        </p:txBody>
      </p:sp>
      <p:sp>
        <p:nvSpPr>
          <p:cNvPr id="9" name="Shape 6"/>
          <p:cNvSpPr/>
          <p:nvPr/>
        </p:nvSpPr>
        <p:spPr>
          <a:xfrm>
            <a:off x="377190" y="2859786"/>
            <a:ext cx="2688336" cy="1659636"/>
          </a:xfrm>
          <a:prstGeom prst="roundRect">
            <a:avLst>
              <a:gd name="adj" fmla="val 2893"/>
            </a:avLst>
          </a:prstGeom>
          <a:solidFill>
            <a:srgbClr val="FFFFFF"/>
          </a:solidFill>
          <a:ln/>
          <a:effectLst>
            <a:outerShdw blurRad="88900" dist="38100" dir="5400000" algn="bl" rotWithShape="0">
              <a:srgbClr val="000000">
                <a:alpha val="14000"/>
              </a:srgbClr>
            </a:outerShdw>
          </a:effectLst>
        </p:spPr>
        <p:txBody>
          <a:bodyPr/>
          <a:lstStyle/>
          <a:p>
            <a:endParaRPr lang="en-US" sz="1350"/>
          </a:p>
        </p:txBody>
      </p:sp>
      <p:sp>
        <p:nvSpPr>
          <p:cNvPr id="10" name="Shape 7"/>
          <p:cNvSpPr/>
          <p:nvPr/>
        </p:nvSpPr>
        <p:spPr>
          <a:xfrm>
            <a:off x="528066" y="3010662"/>
            <a:ext cx="342900" cy="342900"/>
          </a:xfrm>
          <a:prstGeom prst="roundRect">
            <a:avLst>
              <a:gd name="adj" fmla="val 16000"/>
            </a:avLst>
          </a:prstGeom>
          <a:solidFill>
            <a:srgbClr val="1C3A5E"/>
          </a:solidFill>
          <a:ln/>
        </p:spPr>
        <p:txBody>
          <a:bodyPr/>
          <a:lstStyle/>
          <a:p>
            <a:endParaRPr lang="en-US" sz="1350"/>
          </a:p>
        </p:txBody>
      </p:sp>
      <p:pic>
        <p:nvPicPr>
          <p:cNvPr id="11" name="Image 1" descr="preencoded.png"/>
          <p:cNvPicPr>
            <a:picLocks noChangeAspect="1"/>
          </p:cNvPicPr>
          <p:nvPr/>
        </p:nvPicPr>
        <p:blipFill>
          <a:blip r:embed="rId4"/>
          <a:stretch>
            <a:fillRect/>
          </a:stretch>
        </p:blipFill>
        <p:spPr>
          <a:xfrm>
            <a:off x="603504" y="3086100"/>
            <a:ext cx="192024" cy="192024"/>
          </a:xfrm>
          <a:prstGeom prst="rect">
            <a:avLst/>
          </a:prstGeom>
        </p:spPr>
      </p:pic>
      <p:sp>
        <p:nvSpPr>
          <p:cNvPr id="12" name="Text 8"/>
          <p:cNvSpPr/>
          <p:nvPr/>
        </p:nvSpPr>
        <p:spPr>
          <a:xfrm>
            <a:off x="939546" y="3024378"/>
            <a:ext cx="2002536" cy="329184"/>
          </a:xfrm>
          <a:prstGeom prst="rect">
            <a:avLst/>
          </a:prstGeom>
          <a:noFill/>
          <a:ln/>
        </p:spPr>
        <p:txBody>
          <a:bodyPr wrap="square" lIns="0" tIns="0" rIns="0" bIns="0" rtlCol="0" anchor="ctr"/>
          <a:lstStyle/>
          <a:p>
            <a:r>
              <a:rPr lang="en-US" sz="1163" b="1" dirty="0">
                <a:solidFill>
                  <a:srgbClr val="10243F"/>
                </a:solidFill>
                <a:latin typeface="Cambria" pitchFamily="34" charset="0"/>
                <a:ea typeface="Cambria" pitchFamily="34" charset="-122"/>
                <a:cs typeface="Cambria" pitchFamily="34" charset="-120"/>
              </a:rPr>
              <a:t>Typical Range</a:t>
            </a:r>
            <a:endParaRPr lang="en-US" sz="1163" dirty="0"/>
          </a:p>
        </p:txBody>
      </p:sp>
      <p:sp>
        <p:nvSpPr>
          <p:cNvPr id="13" name="Text 9"/>
          <p:cNvSpPr/>
          <p:nvPr/>
        </p:nvSpPr>
        <p:spPr>
          <a:xfrm>
            <a:off x="555498" y="3449574"/>
            <a:ext cx="2345436" cy="960120"/>
          </a:xfrm>
          <a:prstGeom prst="rect">
            <a:avLst/>
          </a:prstGeom>
          <a:noFill/>
          <a:ln/>
        </p:spPr>
        <p:txBody>
          <a:bodyPr wrap="square" lIns="0" tIns="0" rIns="0" bIns="0" rtlCol="0" anchor="t"/>
          <a:lstStyle/>
          <a:p>
            <a:pPr marL="133350" indent="-133350">
              <a:spcAft>
                <a:spcPts val="525"/>
              </a:spcAft>
              <a:buSzPct val="100000"/>
              <a:buChar char="•"/>
            </a:pPr>
            <a:r>
              <a:rPr lang="en-US" sz="1250" dirty="0">
                <a:solidFill>
                  <a:srgbClr val="1B2A3A"/>
                </a:solidFill>
                <a:latin typeface="Calibri" pitchFamily="34" charset="0"/>
                <a:ea typeface="Calibri" pitchFamily="34" charset="-122"/>
                <a:cs typeface="Calibri" pitchFamily="34" charset="-120"/>
              </a:rPr>
              <a:t>C² ≈ 2 to 5 for most aerospace hardware.</a:t>
            </a:r>
            <a:endParaRPr lang="en-US" sz="1250" dirty="0"/>
          </a:p>
          <a:p>
            <a:pPr marL="133350" indent="-133350">
              <a:spcAft>
                <a:spcPts val="525"/>
              </a:spcAft>
              <a:buSzPct val="100000"/>
              <a:buChar char="•"/>
            </a:pPr>
            <a:r>
              <a:rPr lang="en-US" sz="1250" dirty="0">
                <a:solidFill>
                  <a:srgbClr val="1B2A3A"/>
                </a:solidFill>
                <a:latin typeface="Calibri" pitchFamily="34" charset="0"/>
                <a:ea typeface="Calibri" pitchFamily="34" charset="-122"/>
                <a:cs typeface="Calibri" pitchFamily="34" charset="-120"/>
              </a:rPr>
              <a:t>C² = 2 is the conservative default when no source/load data exist.</a:t>
            </a:r>
            <a:endParaRPr lang="en-US" sz="1250" dirty="0"/>
          </a:p>
          <a:p>
            <a:pPr marL="133350" indent="-133350">
              <a:spcAft>
                <a:spcPts val="525"/>
              </a:spcAft>
              <a:buSzPct val="100000"/>
              <a:buChar char="•"/>
            </a:pPr>
            <a:r>
              <a:rPr lang="en-US" sz="1250" dirty="0">
                <a:solidFill>
                  <a:srgbClr val="1B2A3A"/>
                </a:solidFill>
                <a:latin typeface="Calibri" pitchFamily="34" charset="0"/>
                <a:ea typeface="Calibri" pitchFamily="34" charset="-122"/>
                <a:cs typeface="Calibri" pitchFamily="34" charset="-120"/>
              </a:rPr>
              <a:t>Higher C² (4–5) → lighter test item vs. source; less aggressive notching.</a:t>
            </a:r>
            <a:endParaRPr lang="en-US" sz="1250" dirty="0"/>
          </a:p>
        </p:txBody>
      </p:sp>
      <p:sp>
        <p:nvSpPr>
          <p:cNvPr id="14" name="Shape 10"/>
          <p:cNvSpPr/>
          <p:nvPr/>
        </p:nvSpPr>
        <p:spPr>
          <a:xfrm>
            <a:off x="3216402" y="2859786"/>
            <a:ext cx="2688336" cy="1659636"/>
          </a:xfrm>
          <a:prstGeom prst="roundRect">
            <a:avLst>
              <a:gd name="adj" fmla="val 2893"/>
            </a:avLst>
          </a:prstGeom>
          <a:solidFill>
            <a:srgbClr val="FFFFFF"/>
          </a:solidFill>
          <a:ln/>
          <a:effectLst>
            <a:outerShdw blurRad="88900" dist="38100" dir="5400000" algn="bl" rotWithShape="0">
              <a:srgbClr val="000000">
                <a:alpha val="14000"/>
              </a:srgbClr>
            </a:outerShdw>
          </a:effectLst>
        </p:spPr>
        <p:txBody>
          <a:bodyPr/>
          <a:lstStyle/>
          <a:p>
            <a:endParaRPr lang="en-US" sz="1350"/>
          </a:p>
        </p:txBody>
      </p:sp>
      <p:sp>
        <p:nvSpPr>
          <p:cNvPr id="15" name="Shape 11"/>
          <p:cNvSpPr/>
          <p:nvPr/>
        </p:nvSpPr>
        <p:spPr>
          <a:xfrm>
            <a:off x="3367278" y="3010662"/>
            <a:ext cx="342900" cy="342900"/>
          </a:xfrm>
          <a:prstGeom prst="roundRect">
            <a:avLst>
              <a:gd name="adj" fmla="val 16000"/>
            </a:avLst>
          </a:prstGeom>
          <a:solidFill>
            <a:srgbClr val="1C3A5E"/>
          </a:solidFill>
          <a:ln/>
        </p:spPr>
        <p:txBody>
          <a:bodyPr/>
          <a:lstStyle/>
          <a:p>
            <a:endParaRPr lang="en-US" sz="1350"/>
          </a:p>
        </p:txBody>
      </p:sp>
      <p:pic>
        <p:nvPicPr>
          <p:cNvPr id="16" name="Image 2" descr="preencoded.png"/>
          <p:cNvPicPr>
            <a:picLocks noChangeAspect="1"/>
          </p:cNvPicPr>
          <p:nvPr/>
        </p:nvPicPr>
        <p:blipFill>
          <a:blip r:embed="rId5"/>
          <a:stretch>
            <a:fillRect/>
          </a:stretch>
        </p:blipFill>
        <p:spPr>
          <a:xfrm>
            <a:off x="3442716" y="3086100"/>
            <a:ext cx="192024" cy="192024"/>
          </a:xfrm>
          <a:prstGeom prst="rect">
            <a:avLst/>
          </a:prstGeom>
        </p:spPr>
      </p:pic>
      <p:sp>
        <p:nvSpPr>
          <p:cNvPr id="17" name="Text 12"/>
          <p:cNvSpPr/>
          <p:nvPr/>
        </p:nvSpPr>
        <p:spPr>
          <a:xfrm>
            <a:off x="3778758" y="3024378"/>
            <a:ext cx="2002536" cy="329184"/>
          </a:xfrm>
          <a:prstGeom prst="rect">
            <a:avLst/>
          </a:prstGeom>
          <a:noFill/>
          <a:ln/>
        </p:spPr>
        <p:txBody>
          <a:bodyPr wrap="square" lIns="0" tIns="0" rIns="0" bIns="0" rtlCol="0" anchor="ctr"/>
          <a:lstStyle/>
          <a:p>
            <a:r>
              <a:rPr lang="en-US" sz="1163" b="1" dirty="0">
                <a:solidFill>
                  <a:srgbClr val="10243F"/>
                </a:solidFill>
                <a:latin typeface="Cambria" pitchFamily="34" charset="0"/>
                <a:ea typeface="Cambria" pitchFamily="34" charset="-122"/>
                <a:cs typeface="Cambria" pitchFamily="34" charset="-120"/>
              </a:rPr>
              <a:t>Derive, Don't Guess</a:t>
            </a:r>
            <a:endParaRPr lang="en-US" sz="1163" dirty="0"/>
          </a:p>
        </p:txBody>
      </p:sp>
      <p:sp>
        <p:nvSpPr>
          <p:cNvPr id="18" name="Text 13"/>
          <p:cNvSpPr/>
          <p:nvPr/>
        </p:nvSpPr>
        <p:spPr>
          <a:xfrm>
            <a:off x="3394710" y="3449574"/>
            <a:ext cx="2345436" cy="960120"/>
          </a:xfrm>
          <a:prstGeom prst="rect">
            <a:avLst/>
          </a:prstGeom>
          <a:noFill/>
          <a:ln/>
        </p:spPr>
        <p:txBody>
          <a:bodyPr wrap="square" lIns="0" tIns="0" rIns="0" bIns="0" rtlCol="0" anchor="t"/>
          <a:lstStyle/>
          <a:p>
            <a:pPr marL="133350" indent="-133350">
              <a:spcAft>
                <a:spcPts val="525"/>
              </a:spcAft>
              <a:buSzPct val="100000"/>
              <a:buChar char="•"/>
            </a:pPr>
            <a:r>
              <a:rPr lang="en-US" sz="1250" dirty="0">
                <a:solidFill>
                  <a:srgbClr val="1B2A3A"/>
                </a:solidFill>
                <a:latin typeface="Calibri" pitchFamily="34" charset="0"/>
                <a:ea typeface="Calibri" pitchFamily="34" charset="-122"/>
                <a:cs typeface="Calibri" pitchFamily="34" charset="-120"/>
              </a:rPr>
              <a:t>Back C² out of a coupled source/load analysis (simple TDOF or mounted FEM).</a:t>
            </a:r>
            <a:endParaRPr lang="en-US" sz="1250" dirty="0"/>
          </a:p>
          <a:p>
            <a:pPr marL="133350" indent="-133350">
              <a:spcAft>
                <a:spcPts val="525"/>
              </a:spcAft>
              <a:buSzPct val="100000"/>
              <a:buChar char="•"/>
            </a:pPr>
            <a:r>
              <a:rPr lang="en-US" sz="1250" dirty="0">
                <a:solidFill>
                  <a:srgbClr val="1B2A3A"/>
                </a:solidFill>
                <a:latin typeface="Calibri" pitchFamily="34" charset="0"/>
                <a:ea typeface="Calibri" pitchFamily="34" charset="-122"/>
                <a:cs typeface="Calibri" pitchFamily="34" charset="-120"/>
              </a:rPr>
              <a:t>Match the notched interface force to the flight-predicted force.</a:t>
            </a:r>
            <a:endParaRPr lang="en-US" sz="1250" dirty="0"/>
          </a:p>
          <a:p>
            <a:pPr marL="133350" indent="-133350">
              <a:spcAft>
                <a:spcPts val="525"/>
              </a:spcAft>
              <a:buSzPct val="100000"/>
              <a:buChar char="•"/>
            </a:pPr>
            <a:r>
              <a:rPr lang="en-US" sz="1250" dirty="0">
                <a:solidFill>
                  <a:srgbClr val="1B2A3A"/>
                </a:solidFill>
                <a:latin typeface="Calibri" pitchFamily="34" charset="0"/>
                <a:ea typeface="Calibri" pitchFamily="34" charset="-122"/>
                <a:cs typeface="Calibri" pitchFamily="34" charset="-120"/>
              </a:rPr>
              <a:t>Use measured apparent mass when available — strongest justification.</a:t>
            </a:r>
            <a:endParaRPr lang="en-US" sz="1250" dirty="0"/>
          </a:p>
        </p:txBody>
      </p:sp>
      <p:sp>
        <p:nvSpPr>
          <p:cNvPr id="19" name="Shape 14"/>
          <p:cNvSpPr/>
          <p:nvPr/>
        </p:nvSpPr>
        <p:spPr>
          <a:xfrm>
            <a:off x="6055614" y="2859786"/>
            <a:ext cx="2688336" cy="1659636"/>
          </a:xfrm>
          <a:prstGeom prst="roundRect">
            <a:avLst>
              <a:gd name="adj" fmla="val 2893"/>
            </a:avLst>
          </a:prstGeom>
          <a:solidFill>
            <a:srgbClr val="FFFFFF"/>
          </a:solidFill>
          <a:ln/>
          <a:effectLst>
            <a:outerShdw blurRad="88900" dist="38100" dir="5400000" algn="bl" rotWithShape="0">
              <a:srgbClr val="000000">
                <a:alpha val="14000"/>
              </a:srgbClr>
            </a:outerShdw>
          </a:effectLst>
        </p:spPr>
        <p:txBody>
          <a:bodyPr/>
          <a:lstStyle/>
          <a:p>
            <a:endParaRPr lang="en-US" sz="1350"/>
          </a:p>
        </p:txBody>
      </p:sp>
      <p:sp>
        <p:nvSpPr>
          <p:cNvPr id="20" name="Shape 15"/>
          <p:cNvSpPr/>
          <p:nvPr/>
        </p:nvSpPr>
        <p:spPr>
          <a:xfrm>
            <a:off x="6206490" y="3010662"/>
            <a:ext cx="342900" cy="342900"/>
          </a:xfrm>
          <a:prstGeom prst="roundRect">
            <a:avLst>
              <a:gd name="adj" fmla="val 16000"/>
            </a:avLst>
          </a:prstGeom>
          <a:solidFill>
            <a:srgbClr val="1C3A5E"/>
          </a:solidFill>
          <a:ln/>
        </p:spPr>
        <p:txBody>
          <a:bodyPr/>
          <a:lstStyle/>
          <a:p>
            <a:endParaRPr lang="en-US" sz="1350"/>
          </a:p>
        </p:txBody>
      </p:sp>
      <p:pic>
        <p:nvPicPr>
          <p:cNvPr id="21" name="Image 3" descr="preencoded.png"/>
          <p:cNvPicPr>
            <a:picLocks noChangeAspect="1"/>
          </p:cNvPicPr>
          <p:nvPr/>
        </p:nvPicPr>
        <p:blipFill>
          <a:blip r:embed="rId3"/>
          <a:stretch>
            <a:fillRect/>
          </a:stretch>
        </p:blipFill>
        <p:spPr>
          <a:xfrm>
            <a:off x="6281928" y="3086100"/>
            <a:ext cx="192024" cy="192024"/>
          </a:xfrm>
          <a:prstGeom prst="rect">
            <a:avLst/>
          </a:prstGeom>
        </p:spPr>
      </p:pic>
      <p:sp>
        <p:nvSpPr>
          <p:cNvPr id="22" name="Text 16"/>
          <p:cNvSpPr/>
          <p:nvPr/>
        </p:nvSpPr>
        <p:spPr>
          <a:xfrm>
            <a:off x="6617970" y="3024378"/>
            <a:ext cx="2002536" cy="329184"/>
          </a:xfrm>
          <a:prstGeom prst="rect">
            <a:avLst/>
          </a:prstGeom>
          <a:noFill/>
          <a:ln/>
        </p:spPr>
        <p:txBody>
          <a:bodyPr wrap="square" lIns="0" tIns="0" rIns="0" bIns="0" rtlCol="0" anchor="ctr"/>
          <a:lstStyle/>
          <a:p>
            <a:r>
              <a:rPr lang="en-US" sz="1163" b="1" dirty="0">
                <a:solidFill>
                  <a:srgbClr val="10243F"/>
                </a:solidFill>
                <a:latin typeface="Cambria" pitchFamily="34" charset="0"/>
                <a:ea typeface="Cambria" pitchFamily="34" charset="-122"/>
                <a:cs typeface="Cambria" pitchFamily="34" charset="-120"/>
              </a:rPr>
              <a:t>Mass-Ratio Logic</a:t>
            </a:r>
            <a:endParaRPr lang="en-US" sz="1163" dirty="0"/>
          </a:p>
        </p:txBody>
      </p:sp>
      <p:sp>
        <p:nvSpPr>
          <p:cNvPr id="23" name="Text 17"/>
          <p:cNvSpPr/>
          <p:nvPr/>
        </p:nvSpPr>
        <p:spPr>
          <a:xfrm>
            <a:off x="6233922" y="3449574"/>
            <a:ext cx="2345436" cy="960120"/>
          </a:xfrm>
          <a:prstGeom prst="rect">
            <a:avLst/>
          </a:prstGeom>
          <a:noFill/>
          <a:ln/>
        </p:spPr>
        <p:txBody>
          <a:bodyPr wrap="square" lIns="0" tIns="0" rIns="0" bIns="0" rtlCol="0" anchor="t"/>
          <a:lstStyle/>
          <a:p>
            <a:pPr marL="133350" indent="-133350">
              <a:spcAft>
                <a:spcPts val="525"/>
              </a:spcAft>
              <a:buSzPct val="100000"/>
              <a:buChar char="•"/>
            </a:pPr>
            <a:r>
              <a:rPr lang="en-US" sz="1250" dirty="0">
                <a:solidFill>
                  <a:srgbClr val="1B2A3A"/>
                </a:solidFill>
                <a:latin typeface="Calibri" pitchFamily="34" charset="0"/>
                <a:ea typeface="Calibri" pitchFamily="34" charset="-122"/>
                <a:cs typeface="Calibri" pitchFamily="34" charset="-120"/>
              </a:rPr>
              <a:t>Heavy test item vs. mount → strong notch → lower C² (≈ 2).</a:t>
            </a:r>
            <a:endParaRPr lang="en-US" sz="1250" dirty="0"/>
          </a:p>
          <a:p>
            <a:pPr marL="133350" indent="-133350">
              <a:spcAft>
                <a:spcPts val="525"/>
              </a:spcAft>
              <a:buSzPct val="100000"/>
              <a:buChar char="•"/>
            </a:pPr>
            <a:r>
              <a:rPr lang="en-US" sz="1250" dirty="0">
                <a:solidFill>
                  <a:srgbClr val="1B2A3A"/>
                </a:solidFill>
                <a:latin typeface="Calibri" pitchFamily="34" charset="0"/>
                <a:ea typeface="Calibri" pitchFamily="34" charset="-122"/>
                <a:cs typeface="Calibri" pitchFamily="34" charset="-120"/>
              </a:rPr>
              <a:t>Notch only at the load resonances — no over- or under-test.</a:t>
            </a:r>
            <a:endParaRPr lang="en-US" sz="1250" dirty="0"/>
          </a:p>
          <a:p>
            <a:pPr marL="133350" indent="-133350">
              <a:spcAft>
                <a:spcPts val="525"/>
              </a:spcAft>
              <a:buSzPct val="100000"/>
              <a:buChar char="•"/>
            </a:pPr>
            <a:r>
              <a:rPr lang="en-US" sz="1250" dirty="0">
                <a:solidFill>
                  <a:srgbClr val="1B2A3A"/>
                </a:solidFill>
                <a:latin typeface="Calibri" pitchFamily="34" charset="0"/>
                <a:ea typeface="Calibri" pitchFamily="34" charset="-122"/>
                <a:cs typeface="Calibri" pitchFamily="34" charset="-120"/>
              </a:rPr>
              <a:t>Document basis: analysis vs. heritage vs. measured</a:t>
            </a:r>
            <a:r>
              <a:rPr lang="en-US" sz="795" dirty="0">
                <a:solidFill>
                  <a:srgbClr val="1B2A3A"/>
                </a:solidFill>
                <a:latin typeface="Calibri" pitchFamily="34" charset="0"/>
                <a:ea typeface="Calibri" pitchFamily="34" charset="-122"/>
                <a:cs typeface="Calibri" pitchFamily="34" charset="-120"/>
              </a:rPr>
              <a:t>.</a:t>
            </a:r>
            <a:endParaRPr lang="en-US" sz="795" dirty="0"/>
          </a:p>
        </p:txBody>
      </p:sp>
      <p:sp>
        <p:nvSpPr>
          <p:cNvPr id="24" name="Shape 18"/>
          <p:cNvSpPr/>
          <p:nvPr/>
        </p:nvSpPr>
        <p:spPr>
          <a:xfrm>
            <a:off x="400050" y="4965192"/>
            <a:ext cx="8366760" cy="788670"/>
          </a:xfrm>
          <a:prstGeom prst="roundRect">
            <a:avLst>
              <a:gd name="adj" fmla="val 5217"/>
            </a:avLst>
          </a:prstGeom>
          <a:solidFill>
            <a:srgbClr val="E7F4FB"/>
          </a:solidFill>
          <a:ln/>
        </p:spPr>
        <p:txBody>
          <a:bodyPr/>
          <a:lstStyle/>
          <a:p>
            <a:endParaRPr lang="en-US" sz="1350"/>
          </a:p>
        </p:txBody>
      </p:sp>
      <p:pic>
        <p:nvPicPr>
          <p:cNvPr id="25" name="Image 4" descr="preencoded.png"/>
          <p:cNvPicPr>
            <a:picLocks noChangeAspect="1"/>
          </p:cNvPicPr>
          <p:nvPr/>
        </p:nvPicPr>
        <p:blipFill>
          <a:blip r:embed="rId6"/>
          <a:stretch>
            <a:fillRect/>
          </a:stretch>
        </p:blipFill>
        <p:spPr>
          <a:xfrm>
            <a:off x="512064" y="5321808"/>
            <a:ext cx="356616" cy="356616"/>
          </a:xfrm>
          <a:prstGeom prst="rect">
            <a:avLst/>
          </a:prstGeom>
        </p:spPr>
      </p:pic>
      <p:sp>
        <p:nvSpPr>
          <p:cNvPr id="26" name="Text 19"/>
          <p:cNvSpPr/>
          <p:nvPr/>
        </p:nvSpPr>
        <p:spPr>
          <a:xfrm>
            <a:off x="1028700" y="5130841"/>
            <a:ext cx="7578090" cy="788670"/>
          </a:xfrm>
          <a:prstGeom prst="rect">
            <a:avLst/>
          </a:prstGeom>
          <a:noFill/>
          <a:ln/>
        </p:spPr>
        <p:txBody>
          <a:bodyPr wrap="square" lIns="0" tIns="0" rIns="0" bIns="0" rtlCol="0" anchor="ctr"/>
          <a:lstStyle/>
          <a:p>
            <a:r>
              <a:rPr lang="en-US" sz="975" b="1" dirty="0">
                <a:solidFill>
                  <a:srgbClr val="1C3A5E"/>
                </a:solidFill>
              </a:rPr>
              <a:t>Practical check:  </a:t>
            </a:r>
            <a:r>
              <a:rPr lang="en-US" sz="975" dirty="0">
                <a:solidFill>
                  <a:srgbClr val="1B2A3A"/>
                </a:solidFill>
              </a:rPr>
              <a:t>keep C² consistent with the mass-ratio assumptions, and verify the resulting notch is physically reasonable — rarely deeper than ~10–14 dB at a resonance without strong justification.</a:t>
            </a:r>
            <a:endParaRPr lang="en-US" sz="975" dirty="0"/>
          </a:p>
        </p:txBody>
      </p:sp>
      <p:sp>
        <p:nvSpPr>
          <p:cNvPr id="27" name="Text 20"/>
          <p:cNvSpPr/>
          <p:nvPr/>
        </p:nvSpPr>
        <p:spPr>
          <a:xfrm>
            <a:off x="387022" y="6418351"/>
            <a:ext cx="4114800" cy="205740"/>
          </a:xfrm>
          <a:prstGeom prst="rect">
            <a:avLst/>
          </a:prstGeom>
          <a:noFill/>
          <a:ln/>
        </p:spPr>
        <p:txBody>
          <a:bodyPr wrap="square" lIns="0" tIns="0" rIns="0" bIns="0" rtlCol="0" anchor="ctr"/>
          <a:lstStyle/>
          <a:p>
            <a:r>
              <a:rPr lang="en-US" sz="675" dirty="0">
                <a:solidFill>
                  <a:srgbClr val="5C6B7A"/>
                </a:solidFill>
                <a:latin typeface="Calibri" pitchFamily="34" charset="0"/>
                <a:ea typeface="Calibri" pitchFamily="34" charset="-122"/>
                <a:cs typeface="Calibri" pitchFamily="34" charset="-120"/>
              </a:rPr>
              <a:t>VibrationData  |  Tom Irvine</a:t>
            </a:r>
            <a:endParaRPr lang="en-US" sz="675" dirty="0"/>
          </a:p>
        </p:txBody>
      </p:sp>
      <p:sp>
        <p:nvSpPr>
          <p:cNvPr id="28" name="Text 21"/>
          <p:cNvSpPr/>
          <p:nvPr/>
        </p:nvSpPr>
        <p:spPr>
          <a:xfrm>
            <a:off x="5105400" y="6432804"/>
            <a:ext cx="3737610" cy="205740"/>
          </a:xfrm>
          <a:prstGeom prst="rect">
            <a:avLst/>
          </a:prstGeom>
          <a:noFill/>
          <a:ln/>
        </p:spPr>
        <p:txBody>
          <a:bodyPr wrap="square" lIns="0" tIns="0" rIns="0" bIns="0" rtlCol="0" anchor="ctr"/>
          <a:lstStyle/>
          <a:p>
            <a:pPr algn="r"/>
            <a:r>
              <a:rPr lang="en-US" sz="675" dirty="0">
                <a:solidFill>
                  <a:srgbClr val="5C6B7A"/>
                </a:solidFill>
                <a:latin typeface="Calibri" pitchFamily="34" charset="0"/>
                <a:ea typeface="Calibri" pitchFamily="34" charset="-122"/>
                <a:cs typeface="Calibri" pitchFamily="34" charset="-120"/>
              </a:rPr>
              <a:t>NASA-HDBK-7004C  §13  —  Semi-Empirical Force Limits</a:t>
            </a:r>
            <a:endParaRPr lang="en-US" sz="675"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0"/>
          <p:cNvSpPr/>
          <p:nvPr/>
        </p:nvSpPr>
        <p:spPr>
          <a:xfrm>
            <a:off x="0" y="857250"/>
            <a:ext cx="9121140" cy="1028700"/>
          </a:xfrm>
          <a:prstGeom prst="rect">
            <a:avLst/>
          </a:prstGeom>
          <a:solidFill>
            <a:srgbClr val="10243F"/>
          </a:solidFill>
          <a:ln/>
        </p:spPr>
        <p:txBody>
          <a:bodyPr/>
          <a:lstStyle/>
          <a:p>
            <a:endParaRPr lang="en-US" sz="1350"/>
          </a:p>
        </p:txBody>
      </p:sp>
      <p:sp>
        <p:nvSpPr>
          <p:cNvPr id="3" name="Shape 1"/>
          <p:cNvSpPr/>
          <p:nvPr/>
        </p:nvSpPr>
        <p:spPr>
          <a:xfrm>
            <a:off x="377190" y="1104138"/>
            <a:ext cx="534924" cy="534924"/>
          </a:xfrm>
          <a:prstGeom prst="roundRect">
            <a:avLst>
              <a:gd name="adj" fmla="val 12821"/>
            </a:avLst>
          </a:prstGeom>
          <a:solidFill>
            <a:srgbClr val="F0A02E"/>
          </a:solidFill>
          <a:ln/>
        </p:spPr>
        <p:txBody>
          <a:bodyPr/>
          <a:lstStyle/>
          <a:p>
            <a:endParaRPr lang="en-US" sz="1350"/>
          </a:p>
        </p:txBody>
      </p:sp>
      <p:pic>
        <p:nvPicPr>
          <p:cNvPr id="4" name="Image 0" descr="preencoded.png"/>
          <p:cNvPicPr>
            <a:picLocks noChangeAspect="1"/>
          </p:cNvPicPr>
          <p:nvPr/>
        </p:nvPicPr>
        <p:blipFill>
          <a:blip r:embed="rId3"/>
          <a:stretch>
            <a:fillRect/>
          </a:stretch>
        </p:blipFill>
        <p:spPr>
          <a:xfrm>
            <a:off x="486918" y="1213866"/>
            <a:ext cx="315468" cy="315468"/>
          </a:xfrm>
          <a:prstGeom prst="rect">
            <a:avLst/>
          </a:prstGeom>
        </p:spPr>
      </p:pic>
      <p:sp>
        <p:nvSpPr>
          <p:cNvPr id="5" name="Text 2"/>
          <p:cNvSpPr/>
          <p:nvPr/>
        </p:nvSpPr>
        <p:spPr>
          <a:xfrm>
            <a:off x="1062990" y="1090422"/>
            <a:ext cx="7680960" cy="233172"/>
          </a:xfrm>
          <a:prstGeom prst="rect">
            <a:avLst/>
          </a:prstGeom>
          <a:noFill/>
          <a:ln/>
        </p:spPr>
        <p:txBody>
          <a:bodyPr wrap="square" lIns="0" tIns="0" rIns="0" bIns="0" rtlCol="0" anchor="ctr"/>
          <a:lstStyle/>
          <a:p>
            <a:r>
              <a:rPr lang="en-US" sz="1013" b="1" kern="0" spc="75" dirty="0">
                <a:solidFill>
                  <a:srgbClr val="F0A02E"/>
                </a:solidFill>
                <a:latin typeface="Calibri" pitchFamily="34" charset="0"/>
                <a:ea typeface="Calibri" pitchFamily="34" charset="-122"/>
                <a:cs typeface="Calibri" pitchFamily="34" charset="-120"/>
              </a:rPr>
              <a:t>Force-Limited Vibration Testing — NASA-HDBK-7004C</a:t>
            </a:r>
            <a:endParaRPr lang="en-US" sz="1013" dirty="0"/>
          </a:p>
        </p:txBody>
      </p:sp>
      <p:sp>
        <p:nvSpPr>
          <p:cNvPr id="6" name="Text 3"/>
          <p:cNvSpPr/>
          <p:nvPr/>
        </p:nvSpPr>
        <p:spPr>
          <a:xfrm>
            <a:off x="1062990" y="1309878"/>
            <a:ext cx="7680960" cy="411480"/>
          </a:xfrm>
          <a:prstGeom prst="rect">
            <a:avLst/>
          </a:prstGeom>
          <a:noFill/>
          <a:ln/>
        </p:spPr>
        <p:txBody>
          <a:bodyPr wrap="square" lIns="0" tIns="0" rIns="0" bIns="0" rtlCol="0" anchor="ctr"/>
          <a:lstStyle/>
          <a:p>
            <a:r>
              <a:rPr lang="en-US" sz="2025" b="1" dirty="0">
                <a:solidFill>
                  <a:srgbClr val="FFFFFF"/>
                </a:solidFill>
                <a:latin typeface="Cambria" pitchFamily="34" charset="0"/>
                <a:ea typeface="Cambria" pitchFamily="34" charset="-122"/>
                <a:cs typeface="Cambria" pitchFamily="34" charset="-120"/>
              </a:rPr>
              <a:t>Semi-Empirical Method: Choosing the Cutoff Frequency</a:t>
            </a:r>
            <a:endParaRPr lang="en-US" sz="2025" dirty="0"/>
          </a:p>
        </p:txBody>
      </p:sp>
      <p:sp>
        <p:nvSpPr>
          <p:cNvPr id="7" name="Shape 4"/>
          <p:cNvSpPr/>
          <p:nvPr/>
        </p:nvSpPr>
        <p:spPr>
          <a:xfrm>
            <a:off x="377190" y="2050542"/>
            <a:ext cx="4149090" cy="836676"/>
          </a:xfrm>
          <a:prstGeom prst="roundRect">
            <a:avLst>
              <a:gd name="adj" fmla="val 5738"/>
            </a:avLst>
          </a:prstGeom>
          <a:solidFill>
            <a:srgbClr val="FFFFFF"/>
          </a:solidFill>
          <a:ln/>
          <a:effectLst>
            <a:outerShdw blurRad="88900" dist="38100" dir="5400000" algn="bl" rotWithShape="0">
              <a:srgbClr val="000000">
                <a:alpha val="14000"/>
              </a:srgbClr>
            </a:outerShdw>
          </a:effectLst>
        </p:spPr>
        <p:txBody>
          <a:bodyPr/>
          <a:lstStyle/>
          <a:p>
            <a:endParaRPr lang="en-US" sz="1350"/>
          </a:p>
        </p:txBody>
      </p:sp>
      <p:sp>
        <p:nvSpPr>
          <p:cNvPr id="8" name="Shape 5"/>
          <p:cNvSpPr/>
          <p:nvPr/>
        </p:nvSpPr>
        <p:spPr>
          <a:xfrm>
            <a:off x="528066" y="2201418"/>
            <a:ext cx="397764" cy="397764"/>
          </a:xfrm>
          <a:prstGeom prst="roundRect">
            <a:avLst>
              <a:gd name="adj" fmla="val 17241"/>
            </a:avLst>
          </a:prstGeom>
          <a:solidFill>
            <a:srgbClr val="1C3A5E"/>
          </a:solidFill>
          <a:ln/>
        </p:spPr>
        <p:txBody>
          <a:bodyPr/>
          <a:lstStyle/>
          <a:p>
            <a:endParaRPr lang="en-US" sz="1350"/>
          </a:p>
        </p:txBody>
      </p:sp>
      <p:pic>
        <p:nvPicPr>
          <p:cNvPr id="9" name="Image 1" descr="preencoded.png"/>
          <p:cNvPicPr>
            <a:picLocks noChangeAspect="1"/>
          </p:cNvPicPr>
          <p:nvPr/>
        </p:nvPicPr>
        <p:blipFill>
          <a:blip r:embed="rId4"/>
          <a:stretch>
            <a:fillRect/>
          </a:stretch>
        </p:blipFill>
        <p:spPr>
          <a:xfrm>
            <a:off x="610362" y="2283714"/>
            <a:ext cx="233172" cy="233172"/>
          </a:xfrm>
          <a:prstGeom prst="rect">
            <a:avLst/>
          </a:prstGeom>
        </p:spPr>
      </p:pic>
      <p:sp>
        <p:nvSpPr>
          <p:cNvPr id="10" name="Text 6"/>
          <p:cNvSpPr/>
          <p:nvPr/>
        </p:nvSpPr>
        <p:spPr>
          <a:xfrm>
            <a:off x="1049274" y="2173986"/>
            <a:ext cx="3326130" cy="260604"/>
          </a:xfrm>
          <a:prstGeom prst="rect">
            <a:avLst/>
          </a:prstGeom>
          <a:noFill/>
          <a:ln/>
        </p:spPr>
        <p:txBody>
          <a:bodyPr wrap="square" lIns="0" tIns="0" rIns="0" bIns="0" rtlCol="0" anchor="ctr"/>
          <a:lstStyle/>
          <a:p>
            <a:r>
              <a:rPr lang="en-US" sz="1088" b="1" dirty="0">
                <a:solidFill>
                  <a:srgbClr val="10243F"/>
                </a:solidFill>
                <a:latin typeface="Cambria" pitchFamily="34" charset="0"/>
                <a:ea typeface="Cambria" pitchFamily="34" charset="-122"/>
                <a:cs typeface="Cambria" pitchFamily="34" charset="-120"/>
              </a:rPr>
              <a:t>Place Above the Fundamental</a:t>
            </a:r>
            <a:endParaRPr lang="en-US" sz="1088" dirty="0"/>
          </a:p>
        </p:txBody>
      </p:sp>
      <p:sp>
        <p:nvSpPr>
          <p:cNvPr id="11" name="Text 7"/>
          <p:cNvSpPr/>
          <p:nvPr/>
        </p:nvSpPr>
        <p:spPr>
          <a:xfrm>
            <a:off x="1049274" y="2434590"/>
            <a:ext cx="3298698" cy="452628"/>
          </a:xfrm>
          <a:prstGeom prst="rect">
            <a:avLst/>
          </a:prstGeom>
          <a:noFill/>
          <a:ln/>
        </p:spPr>
        <p:txBody>
          <a:bodyPr wrap="square" lIns="0" tIns="0" rIns="0" bIns="0" rtlCol="0" anchor="t"/>
          <a:lstStyle/>
          <a:p>
            <a:r>
              <a:rPr lang="en-US" sz="1250" dirty="0">
                <a:solidFill>
                  <a:srgbClr val="1B2A3A"/>
                </a:solidFill>
                <a:latin typeface="Calibri" pitchFamily="34" charset="0"/>
                <a:ea typeface="Calibri" pitchFamily="34" charset="-122"/>
                <a:cs typeface="Calibri" pitchFamily="34" charset="-120"/>
              </a:rPr>
              <a:t>Set f₀ above the primary axial/lateral resonance(s) you want to protect, so the notch is active across those modes.</a:t>
            </a:r>
            <a:endParaRPr lang="en-US" sz="1250" dirty="0"/>
          </a:p>
        </p:txBody>
      </p:sp>
      <p:sp>
        <p:nvSpPr>
          <p:cNvPr id="12" name="Shape 8"/>
          <p:cNvSpPr/>
          <p:nvPr/>
        </p:nvSpPr>
        <p:spPr>
          <a:xfrm>
            <a:off x="377190" y="2990088"/>
            <a:ext cx="4149090" cy="836676"/>
          </a:xfrm>
          <a:prstGeom prst="roundRect">
            <a:avLst>
              <a:gd name="adj" fmla="val 5738"/>
            </a:avLst>
          </a:prstGeom>
          <a:solidFill>
            <a:srgbClr val="FFFFFF"/>
          </a:solidFill>
          <a:ln/>
          <a:effectLst>
            <a:outerShdw blurRad="88900" dist="38100" dir="5400000" algn="bl" rotWithShape="0">
              <a:srgbClr val="000000">
                <a:alpha val="14000"/>
              </a:srgbClr>
            </a:outerShdw>
          </a:effectLst>
        </p:spPr>
        <p:txBody>
          <a:bodyPr/>
          <a:lstStyle/>
          <a:p>
            <a:endParaRPr lang="en-US" sz="1350"/>
          </a:p>
        </p:txBody>
      </p:sp>
      <p:sp>
        <p:nvSpPr>
          <p:cNvPr id="13" name="Shape 9"/>
          <p:cNvSpPr/>
          <p:nvPr/>
        </p:nvSpPr>
        <p:spPr>
          <a:xfrm>
            <a:off x="528066" y="3140964"/>
            <a:ext cx="397764" cy="397764"/>
          </a:xfrm>
          <a:prstGeom prst="roundRect">
            <a:avLst>
              <a:gd name="adj" fmla="val 17241"/>
            </a:avLst>
          </a:prstGeom>
          <a:solidFill>
            <a:srgbClr val="1C3A5E"/>
          </a:solidFill>
          <a:ln/>
        </p:spPr>
        <p:txBody>
          <a:bodyPr/>
          <a:lstStyle/>
          <a:p>
            <a:endParaRPr lang="en-US" sz="1350"/>
          </a:p>
        </p:txBody>
      </p:sp>
      <p:pic>
        <p:nvPicPr>
          <p:cNvPr id="14" name="Image 2" descr="preencoded.png"/>
          <p:cNvPicPr>
            <a:picLocks noChangeAspect="1"/>
          </p:cNvPicPr>
          <p:nvPr/>
        </p:nvPicPr>
        <p:blipFill>
          <a:blip r:embed="rId5"/>
          <a:stretch>
            <a:fillRect/>
          </a:stretch>
        </p:blipFill>
        <p:spPr>
          <a:xfrm>
            <a:off x="610362" y="3223260"/>
            <a:ext cx="233172" cy="233172"/>
          </a:xfrm>
          <a:prstGeom prst="rect">
            <a:avLst/>
          </a:prstGeom>
        </p:spPr>
      </p:pic>
      <p:sp>
        <p:nvSpPr>
          <p:cNvPr id="15" name="Text 10"/>
          <p:cNvSpPr/>
          <p:nvPr/>
        </p:nvSpPr>
        <p:spPr>
          <a:xfrm>
            <a:off x="1049274" y="3113532"/>
            <a:ext cx="3326130" cy="260604"/>
          </a:xfrm>
          <a:prstGeom prst="rect">
            <a:avLst/>
          </a:prstGeom>
          <a:noFill/>
          <a:ln/>
        </p:spPr>
        <p:txBody>
          <a:bodyPr wrap="square" lIns="0" tIns="0" rIns="0" bIns="0" rtlCol="0" anchor="ctr"/>
          <a:lstStyle/>
          <a:p>
            <a:r>
              <a:rPr lang="en-US" sz="1088" b="1" dirty="0">
                <a:solidFill>
                  <a:srgbClr val="10243F"/>
                </a:solidFill>
                <a:latin typeface="Cambria" pitchFamily="34" charset="0"/>
                <a:ea typeface="Cambria" pitchFamily="34" charset="-122"/>
                <a:cs typeface="Cambria" pitchFamily="34" charset="-120"/>
              </a:rPr>
              <a:t>Anchor to Apparent Mass</a:t>
            </a:r>
            <a:endParaRPr lang="en-US" sz="1088" dirty="0"/>
          </a:p>
        </p:txBody>
      </p:sp>
      <p:sp>
        <p:nvSpPr>
          <p:cNvPr id="16" name="Text 11"/>
          <p:cNvSpPr/>
          <p:nvPr/>
        </p:nvSpPr>
        <p:spPr>
          <a:xfrm>
            <a:off x="1049274" y="3374136"/>
            <a:ext cx="3298698" cy="452628"/>
          </a:xfrm>
          <a:prstGeom prst="rect">
            <a:avLst/>
          </a:prstGeom>
          <a:noFill/>
          <a:ln/>
        </p:spPr>
        <p:txBody>
          <a:bodyPr wrap="square" lIns="0" tIns="0" rIns="0" bIns="0" rtlCol="0" anchor="t"/>
          <a:lstStyle/>
          <a:p>
            <a:r>
              <a:rPr lang="en-US" sz="1250" dirty="0">
                <a:solidFill>
                  <a:srgbClr val="1B2A3A"/>
                </a:solidFill>
                <a:latin typeface="Calibri" pitchFamily="34" charset="0"/>
                <a:ea typeface="Calibri" pitchFamily="34" charset="-122"/>
                <a:cs typeface="Calibri" pitchFamily="34" charset="-120"/>
              </a:rPr>
              <a:t>Locate f₀ where the test-item apparent mass departs from the static rigid-body value M₀ — the plateau is valid only while M₀ holds.</a:t>
            </a:r>
            <a:endParaRPr lang="en-US" sz="1250" dirty="0"/>
          </a:p>
        </p:txBody>
      </p:sp>
      <p:sp>
        <p:nvSpPr>
          <p:cNvPr id="17" name="Shape 12"/>
          <p:cNvSpPr/>
          <p:nvPr/>
        </p:nvSpPr>
        <p:spPr>
          <a:xfrm>
            <a:off x="377190" y="3929634"/>
            <a:ext cx="4149090" cy="836676"/>
          </a:xfrm>
          <a:prstGeom prst="roundRect">
            <a:avLst>
              <a:gd name="adj" fmla="val 5738"/>
            </a:avLst>
          </a:prstGeom>
          <a:solidFill>
            <a:srgbClr val="FFFFFF"/>
          </a:solidFill>
          <a:ln/>
          <a:effectLst>
            <a:outerShdw blurRad="88900" dist="38100" dir="5400000" algn="bl" rotWithShape="0">
              <a:srgbClr val="000000">
                <a:alpha val="14000"/>
              </a:srgbClr>
            </a:outerShdw>
          </a:effectLst>
        </p:spPr>
        <p:txBody>
          <a:bodyPr/>
          <a:lstStyle/>
          <a:p>
            <a:endParaRPr lang="en-US" sz="1350"/>
          </a:p>
        </p:txBody>
      </p:sp>
      <p:sp>
        <p:nvSpPr>
          <p:cNvPr id="18" name="Shape 13"/>
          <p:cNvSpPr/>
          <p:nvPr/>
        </p:nvSpPr>
        <p:spPr>
          <a:xfrm>
            <a:off x="528066" y="4080510"/>
            <a:ext cx="397764" cy="397764"/>
          </a:xfrm>
          <a:prstGeom prst="roundRect">
            <a:avLst>
              <a:gd name="adj" fmla="val 17241"/>
            </a:avLst>
          </a:prstGeom>
          <a:solidFill>
            <a:srgbClr val="1C3A5E"/>
          </a:solidFill>
          <a:ln/>
        </p:spPr>
        <p:txBody>
          <a:bodyPr/>
          <a:lstStyle/>
          <a:p>
            <a:endParaRPr lang="en-US" sz="1350"/>
          </a:p>
        </p:txBody>
      </p:sp>
      <p:pic>
        <p:nvPicPr>
          <p:cNvPr id="19" name="Image 3" descr="preencoded.png"/>
          <p:cNvPicPr>
            <a:picLocks noChangeAspect="1"/>
          </p:cNvPicPr>
          <p:nvPr/>
        </p:nvPicPr>
        <p:blipFill>
          <a:blip r:embed="rId6"/>
          <a:stretch>
            <a:fillRect/>
          </a:stretch>
        </p:blipFill>
        <p:spPr>
          <a:xfrm>
            <a:off x="610362" y="4162806"/>
            <a:ext cx="233172" cy="233172"/>
          </a:xfrm>
          <a:prstGeom prst="rect">
            <a:avLst/>
          </a:prstGeom>
        </p:spPr>
      </p:pic>
      <p:sp>
        <p:nvSpPr>
          <p:cNvPr id="20" name="Text 14"/>
          <p:cNvSpPr/>
          <p:nvPr/>
        </p:nvSpPr>
        <p:spPr>
          <a:xfrm>
            <a:off x="1049274" y="4053078"/>
            <a:ext cx="3326130" cy="260604"/>
          </a:xfrm>
          <a:prstGeom prst="rect">
            <a:avLst/>
          </a:prstGeom>
          <a:noFill/>
          <a:ln/>
        </p:spPr>
        <p:txBody>
          <a:bodyPr wrap="square" lIns="0" tIns="0" rIns="0" bIns="0" rtlCol="0" anchor="ctr"/>
          <a:lstStyle/>
          <a:p>
            <a:r>
              <a:rPr lang="en-US" sz="1088" b="1" dirty="0">
                <a:solidFill>
                  <a:srgbClr val="10243F"/>
                </a:solidFill>
                <a:latin typeface="Cambria" pitchFamily="34" charset="0"/>
                <a:ea typeface="Cambria" pitchFamily="34" charset="-122"/>
                <a:cs typeface="Cambria" pitchFamily="34" charset="-120"/>
              </a:rPr>
              <a:t>Roll Off Above Cutoff</a:t>
            </a:r>
            <a:endParaRPr lang="en-US" sz="1088" dirty="0"/>
          </a:p>
        </p:txBody>
      </p:sp>
      <p:sp>
        <p:nvSpPr>
          <p:cNvPr id="21" name="Text 15"/>
          <p:cNvSpPr/>
          <p:nvPr/>
        </p:nvSpPr>
        <p:spPr>
          <a:xfrm>
            <a:off x="1049274" y="4313682"/>
            <a:ext cx="3298698" cy="452628"/>
          </a:xfrm>
          <a:prstGeom prst="rect">
            <a:avLst/>
          </a:prstGeom>
          <a:noFill/>
          <a:ln/>
        </p:spPr>
        <p:txBody>
          <a:bodyPr wrap="square" lIns="0" tIns="0" rIns="0" bIns="0" rtlCol="0" anchor="t"/>
          <a:lstStyle/>
          <a:p>
            <a:r>
              <a:rPr lang="en-US" sz="1250" dirty="0">
                <a:solidFill>
                  <a:srgbClr val="1B2A3A"/>
                </a:solidFill>
                <a:latin typeface="Calibri" pitchFamily="34" charset="0"/>
                <a:ea typeface="Calibri" pitchFamily="34" charset="-122"/>
                <a:cs typeface="Calibri" pitchFamily="34" charset="-120"/>
              </a:rPr>
              <a:t>Apply −6 dB/oct (or steeper) above f₀. Residual mass is small at high frequency, so the flat limit would be needlessly restrictive.</a:t>
            </a:r>
            <a:endParaRPr lang="en-US" sz="1250" dirty="0"/>
          </a:p>
        </p:txBody>
      </p:sp>
      <p:sp>
        <p:nvSpPr>
          <p:cNvPr id="22" name="Shape 16"/>
          <p:cNvSpPr/>
          <p:nvPr/>
        </p:nvSpPr>
        <p:spPr>
          <a:xfrm>
            <a:off x="4800600" y="2050542"/>
            <a:ext cx="3943350" cy="2523744"/>
          </a:xfrm>
          <a:prstGeom prst="roundRect">
            <a:avLst>
              <a:gd name="adj" fmla="val 1902"/>
            </a:avLst>
          </a:prstGeom>
          <a:solidFill>
            <a:srgbClr val="FFFFFF"/>
          </a:solidFill>
          <a:ln/>
          <a:effectLst>
            <a:outerShdw blurRad="88900" dist="38100" dir="5400000" algn="bl" rotWithShape="0">
              <a:srgbClr val="000000">
                <a:alpha val="14000"/>
              </a:srgbClr>
            </a:outerShdw>
          </a:effectLst>
        </p:spPr>
        <p:txBody>
          <a:bodyPr/>
          <a:lstStyle/>
          <a:p>
            <a:endParaRPr lang="en-US" sz="1350"/>
          </a:p>
        </p:txBody>
      </p:sp>
      <p:sp>
        <p:nvSpPr>
          <p:cNvPr id="23" name="Text 17"/>
          <p:cNvSpPr/>
          <p:nvPr/>
        </p:nvSpPr>
        <p:spPr>
          <a:xfrm>
            <a:off x="5006340" y="2173986"/>
            <a:ext cx="3531870" cy="240030"/>
          </a:xfrm>
          <a:prstGeom prst="rect">
            <a:avLst/>
          </a:prstGeom>
          <a:noFill/>
          <a:ln/>
        </p:spPr>
        <p:txBody>
          <a:bodyPr wrap="square" lIns="0" tIns="0" rIns="0" bIns="0" rtlCol="0" anchor="ctr"/>
          <a:lstStyle/>
          <a:p>
            <a:r>
              <a:rPr lang="en-US" sz="1050" b="1" dirty="0">
                <a:solidFill>
                  <a:srgbClr val="10243F"/>
                </a:solidFill>
                <a:latin typeface="Cambria" pitchFamily="34" charset="0"/>
                <a:ea typeface="Cambria" pitchFamily="34" charset="-122"/>
                <a:cs typeface="Cambria" pitchFamily="34" charset="-120"/>
              </a:rPr>
              <a:t>Force-Limit Spec Shape</a:t>
            </a:r>
            <a:endParaRPr lang="en-US" sz="1050" dirty="0"/>
          </a:p>
        </p:txBody>
      </p:sp>
      <p:sp>
        <p:nvSpPr>
          <p:cNvPr id="24" name="Shape 18"/>
          <p:cNvSpPr/>
          <p:nvPr/>
        </p:nvSpPr>
        <p:spPr>
          <a:xfrm>
            <a:off x="5383530" y="2564892"/>
            <a:ext cx="0" cy="1460754"/>
          </a:xfrm>
          <a:prstGeom prst="line">
            <a:avLst/>
          </a:prstGeom>
          <a:noFill/>
          <a:ln w="15875">
            <a:solidFill>
              <a:srgbClr val="9AAAB8"/>
            </a:solidFill>
            <a:prstDash val="solid"/>
          </a:ln>
        </p:spPr>
        <p:txBody>
          <a:bodyPr/>
          <a:lstStyle/>
          <a:p>
            <a:endParaRPr lang="en-US" sz="1350"/>
          </a:p>
        </p:txBody>
      </p:sp>
      <p:sp>
        <p:nvSpPr>
          <p:cNvPr id="25" name="Shape 19"/>
          <p:cNvSpPr/>
          <p:nvPr/>
        </p:nvSpPr>
        <p:spPr>
          <a:xfrm>
            <a:off x="5383530" y="4025646"/>
            <a:ext cx="3086100" cy="0"/>
          </a:xfrm>
          <a:prstGeom prst="line">
            <a:avLst/>
          </a:prstGeom>
          <a:noFill/>
          <a:ln w="15875">
            <a:solidFill>
              <a:srgbClr val="9AAAB8"/>
            </a:solidFill>
            <a:prstDash val="solid"/>
          </a:ln>
        </p:spPr>
        <p:txBody>
          <a:bodyPr/>
          <a:lstStyle/>
          <a:p>
            <a:endParaRPr lang="en-US" sz="1350"/>
          </a:p>
        </p:txBody>
      </p:sp>
      <p:sp>
        <p:nvSpPr>
          <p:cNvPr id="26" name="Shape 20"/>
          <p:cNvSpPr/>
          <p:nvPr/>
        </p:nvSpPr>
        <p:spPr>
          <a:xfrm>
            <a:off x="5383530" y="3003119"/>
            <a:ext cx="1604772" cy="0"/>
          </a:xfrm>
          <a:prstGeom prst="line">
            <a:avLst/>
          </a:prstGeom>
          <a:noFill/>
          <a:ln w="38100">
            <a:solidFill>
              <a:srgbClr val="27AAE1"/>
            </a:solidFill>
            <a:prstDash val="solid"/>
          </a:ln>
        </p:spPr>
        <p:txBody>
          <a:bodyPr/>
          <a:lstStyle/>
          <a:p>
            <a:endParaRPr lang="en-US" sz="1350"/>
          </a:p>
        </p:txBody>
      </p:sp>
      <p:sp>
        <p:nvSpPr>
          <p:cNvPr id="27" name="Shape 21"/>
          <p:cNvSpPr/>
          <p:nvPr/>
        </p:nvSpPr>
        <p:spPr>
          <a:xfrm>
            <a:off x="6988302" y="3003119"/>
            <a:ext cx="1481328" cy="803415"/>
          </a:xfrm>
          <a:prstGeom prst="line">
            <a:avLst/>
          </a:prstGeom>
          <a:noFill/>
          <a:ln w="38100">
            <a:solidFill>
              <a:srgbClr val="27AAE1"/>
            </a:solidFill>
            <a:prstDash val="solid"/>
          </a:ln>
        </p:spPr>
        <p:txBody>
          <a:bodyPr/>
          <a:lstStyle/>
          <a:p>
            <a:endParaRPr lang="en-US" sz="1350"/>
          </a:p>
        </p:txBody>
      </p:sp>
      <p:sp>
        <p:nvSpPr>
          <p:cNvPr id="28" name="Shape 22"/>
          <p:cNvSpPr/>
          <p:nvPr/>
        </p:nvSpPr>
        <p:spPr>
          <a:xfrm>
            <a:off x="6988302" y="2599182"/>
            <a:ext cx="0" cy="1426464"/>
          </a:xfrm>
          <a:prstGeom prst="line">
            <a:avLst/>
          </a:prstGeom>
          <a:noFill/>
          <a:ln w="19050">
            <a:solidFill>
              <a:srgbClr val="F0A02E"/>
            </a:solidFill>
            <a:prstDash val="dash"/>
          </a:ln>
        </p:spPr>
        <p:txBody>
          <a:bodyPr/>
          <a:lstStyle/>
          <a:p>
            <a:endParaRPr lang="en-US" sz="1350"/>
          </a:p>
        </p:txBody>
      </p:sp>
      <p:sp>
        <p:nvSpPr>
          <p:cNvPr id="29" name="Shape 23"/>
          <p:cNvSpPr/>
          <p:nvPr/>
        </p:nvSpPr>
        <p:spPr>
          <a:xfrm>
            <a:off x="6940296" y="2955113"/>
            <a:ext cx="96012" cy="96012"/>
          </a:xfrm>
          <a:prstGeom prst="ellipse">
            <a:avLst/>
          </a:prstGeom>
          <a:solidFill>
            <a:srgbClr val="F0A02E"/>
          </a:solidFill>
          <a:ln w="12700">
            <a:solidFill>
              <a:srgbClr val="FFFFFF"/>
            </a:solidFill>
            <a:prstDash val="solid"/>
          </a:ln>
        </p:spPr>
        <p:txBody>
          <a:bodyPr/>
          <a:lstStyle/>
          <a:p>
            <a:endParaRPr lang="en-US" sz="1350"/>
          </a:p>
        </p:txBody>
      </p:sp>
      <p:sp>
        <p:nvSpPr>
          <p:cNvPr id="30" name="Text 24"/>
          <p:cNvSpPr/>
          <p:nvPr/>
        </p:nvSpPr>
        <p:spPr>
          <a:xfrm>
            <a:off x="5465826" y="2715083"/>
            <a:ext cx="1645920" cy="205740"/>
          </a:xfrm>
          <a:prstGeom prst="rect">
            <a:avLst/>
          </a:prstGeom>
          <a:noFill/>
          <a:ln/>
        </p:spPr>
        <p:txBody>
          <a:bodyPr wrap="square" lIns="0" tIns="0" rIns="0" bIns="0" rtlCol="0" anchor="ctr"/>
          <a:lstStyle/>
          <a:p>
            <a:r>
              <a:rPr lang="en-US" sz="750" b="1" dirty="0">
                <a:solidFill>
                  <a:srgbClr val="1C3A5E"/>
                </a:solidFill>
                <a:latin typeface="Calibri" pitchFamily="34" charset="0"/>
                <a:ea typeface="Calibri" pitchFamily="34" charset="-122"/>
                <a:cs typeface="Calibri" pitchFamily="34" charset="-120"/>
              </a:rPr>
              <a:t>C² M₀² S_AA  plateau</a:t>
            </a:r>
            <a:endParaRPr lang="en-US" sz="750" dirty="0"/>
          </a:p>
        </p:txBody>
      </p:sp>
      <p:sp>
        <p:nvSpPr>
          <p:cNvPr id="31" name="Text 25"/>
          <p:cNvSpPr/>
          <p:nvPr/>
        </p:nvSpPr>
        <p:spPr>
          <a:xfrm>
            <a:off x="7228332" y="3412130"/>
            <a:ext cx="1097280" cy="205740"/>
          </a:xfrm>
          <a:prstGeom prst="rect">
            <a:avLst/>
          </a:prstGeom>
          <a:noFill/>
          <a:ln/>
        </p:spPr>
        <p:txBody>
          <a:bodyPr wrap="square" lIns="0" tIns="0" rIns="0" bIns="0" rtlCol="0" anchor="ctr"/>
          <a:lstStyle/>
          <a:p>
            <a:r>
              <a:rPr lang="en-US" sz="750" b="1" dirty="0">
                <a:solidFill>
                  <a:srgbClr val="1C3A5E"/>
                </a:solidFill>
                <a:latin typeface="Calibri" pitchFamily="34" charset="0"/>
                <a:ea typeface="Calibri" pitchFamily="34" charset="-122"/>
                <a:cs typeface="Calibri" pitchFamily="34" charset="-120"/>
              </a:rPr>
              <a:t>−6 dB/oct</a:t>
            </a:r>
            <a:endParaRPr lang="en-US" sz="750" dirty="0"/>
          </a:p>
        </p:txBody>
      </p:sp>
      <p:sp>
        <p:nvSpPr>
          <p:cNvPr id="32" name="Text 26"/>
          <p:cNvSpPr/>
          <p:nvPr/>
        </p:nvSpPr>
        <p:spPr>
          <a:xfrm>
            <a:off x="6611112" y="4066794"/>
            <a:ext cx="960120" cy="192024"/>
          </a:xfrm>
          <a:prstGeom prst="rect">
            <a:avLst/>
          </a:prstGeom>
          <a:noFill/>
          <a:ln/>
        </p:spPr>
        <p:txBody>
          <a:bodyPr wrap="square" lIns="0" tIns="0" rIns="0" bIns="0" rtlCol="0" anchor="ctr"/>
          <a:lstStyle/>
          <a:p>
            <a:pPr algn="ctr"/>
            <a:r>
              <a:rPr lang="en-US" sz="750" b="1" dirty="0">
                <a:solidFill>
                  <a:srgbClr val="F0A02E"/>
                </a:solidFill>
                <a:latin typeface="Calibri" pitchFamily="34" charset="0"/>
                <a:ea typeface="Calibri" pitchFamily="34" charset="-122"/>
                <a:cs typeface="Calibri" pitchFamily="34" charset="-120"/>
              </a:rPr>
              <a:t>f₀  (cutoff)</a:t>
            </a:r>
            <a:endParaRPr lang="en-US" sz="750" dirty="0"/>
          </a:p>
        </p:txBody>
      </p:sp>
      <p:sp>
        <p:nvSpPr>
          <p:cNvPr id="33" name="Text 27"/>
          <p:cNvSpPr/>
          <p:nvPr/>
        </p:nvSpPr>
        <p:spPr>
          <a:xfrm>
            <a:off x="4834890" y="2551176"/>
            <a:ext cx="617220" cy="192024"/>
          </a:xfrm>
          <a:prstGeom prst="rect">
            <a:avLst/>
          </a:prstGeom>
          <a:noFill/>
          <a:ln/>
        </p:spPr>
        <p:txBody>
          <a:bodyPr wrap="square" lIns="0" tIns="0" rIns="0" bIns="0" rtlCol="0" anchor="ctr"/>
          <a:lstStyle/>
          <a:p>
            <a:r>
              <a:rPr lang="en-US" sz="675" i="1" dirty="0">
                <a:solidFill>
                  <a:srgbClr val="5C6B7A"/>
                </a:solidFill>
                <a:latin typeface="Calibri" pitchFamily="34" charset="0"/>
                <a:ea typeface="Calibri" pitchFamily="34" charset="-122"/>
                <a:cs typeface="Calibri" pitchFamily="34" charset="-120"/>
              </a:rPr>
              <a:t>Force PSD</a:t>
            </a:r>
            <a:endParaRPr lang="en-US" sz="675" dirty="0"/>
          </a:p>
        </p:txBody>
      </p:sp>
      <p:sp>
        <p:nvSpPr>
          <p:cNvPr id="34" name="Text 28"/>
          <p:cNvSpPr/>
          <p:nvPr/>
        </p:nvSpPr>
        <p:spPr>
          <a:xfrm>
            <a:off x="7509510" y="4066794"/>
            <a:ext cx="1028700" cy="192024"/>
          </a:xfrm>
          <a:prstGeom prst="rect">
            <a:avLst/>
          </a:prstGeom>
          <a:noFill/>
          <a:ln/>
        </p:spPr>
        <p:txBody>
          <a:bodyPr wrap="square" lIns="0" tIns="0" rIns="0" bIns="0" rtlCol="0" anchor="ctr"/>
          <a:lstStyle/>
          <a:p>
            <a:pPr algn="r"/>
            <a:r>
              <a:rPr lang="en-US" sz="675" i="1" dirty="0">
                <a:solidFill>
                  <a:srgbClr val="5C6B7A"/>
                </a:solidFill>
                <a:latin typeface="Calibri" pitchFamily="34" charset="0"/>
                <a:ea typeface="Calibri" pitchFamily="34" charset="-122"/>
                <a:cs typeface="Calibri" pitchFamily="34" charset="-120"/>
              </a:rPr>
              <a:t>Frequency →</a:t>
            </a:r>
            <a:endParaRPr lang="en-US" sz="675" dirty="0"/>
          </a:p>
        </p:txBody>
      </p:sp>
      <p:sp>
        <p:nvSpPr>
          <p:cNvPr id="35" name="Shape 29"/>
          <p:cNvSpPr/>
          <p:nvPr/>
        </p:nvSpPr>
        <p:spPr>
          <a:xfrm>
            <a:off x="376049" y="5085166"/>
            <a:ext cx="8366760" cy="740664"/>
          </a:xfrm>
          <a:prstGeom prst="roundRect">
            <a:avLst>
              <a:gd name="adj" fmla="val 5556"/>
            </a:avLst>
          </a:prstGeom>
          <a:solidFill>
            <a:srgbClr val="1C3A5E"/>
          </a:solidFill>
          <a:ln/>
        </p:spPr>
        <p:txBody>
          <a:bodyPr/>
          <a:lstStyle/>
          <a:p>
            <a:endParaRPr lang="en-US" sz="1350"/>
          </a:p>
        </p:txBody>
      </p:sp>
      <p:pic>
        <p:nvPicPr>
          <p:cNvPr id="36" name="Image 4" descr="preencoded.png"/>
          <p:cNvPicPr>
            <a:picLocks noChangeAspect="1"/>
          </p:cNvPicPr>
          <p:nvPr/>
        </p:nvPicPr>
        <p:blipFill>
          <a:blip r:embed="rId7"/>
          <a:stretch>
            <a:fillRect/>
          </a:stretch>
        </p:blipFill>
        <p:spPr>
          <a:xfrm>
            <a:off x="568073" y="5290906"/>
            <a:ext cx="329184" cy="329184"/>
          </a:xfrm>
          <a:prstGeom prst="rect">
            <a:avLst/>
          </a:prstGeom>
        </p:spPr>
      </p:pic>
      <p:sp>
        <p:nvSpPr>
          <p:cNvPr id="37" name="Text 30"/>
          <p:cNvSpPr/>
          <p:nvPr/>
        </p:nvSpPr>
        <p:spPr>
          <a:xfrm>
            <a:off x="1006985" y="5085166"/>
            <a:ext cx="7578090" cy="740664"/>
          </a:xfrm>
          <a:prstGeom prst="rect">
            <a:avLst/>
          </a:prstGeom>
          <a:noFill/>
          <a:ln/>
        </p:spPr>
        <p:txBody>
          <a:bodyPr wrap="square" lIns="0" tIns="0" rIns="0" bIns="0" rtlCol="0" anchor="ctr"/>
          <a:lstStyle/>
          <a:p>
            <a:r>
              <a:rPr lang="en-US" sz="938" b="1" dirty="0">
                <a:solidFill>
                  <a:srgbClr val="27AAE1"/>
                </a:solidFill>
              </a:rPr>
              <a:t>Recommended workflow:  </a:t>
            </a:r>
            <a:r>
              <a:rPr lang="en-US" sz="938" dirty="0">
                <a:solidFill>
                  <a:srgbClr val="FFFFFF"/>
                </a:solidFill>
              </a:rPr>
              <a:t>model source + load as coupled oscillators (Scharton TDOF) → compute normalized interface force → envelope it to set both C² and f₀. </a:t>
            </a:r>
            <a:r>
              <a:rPr lang="en-US" sz="938" i="1" dirty="0">
                <a:solidFill>
                  <a:srgbClr val="CFE0EE"/>
                </a:solidFill>
              </a:rPr>
              <a:t>When load apparent mass is measured, use it directly — the semi-empirical constants are the fallback.</a:t>
            </a:r>
            <a:endParaRPr lang="en-US" sz="938" dirty="0"/>
          </a:p>
        </p:txBody>
      </p:sp>
      <p:sp>
        <p:nvSpPr>
          <p:cNvPr id="38" name="Text 31"/>
          <p:cNvSpPr/>
          <p:nvPr/>
        </p:nvSpPr>
        <p:spPr>
          <a:xfrm>
            <a:off x="376049" y="6059002"/>
            <a:ext cx="4114800" cy="205740"/>
          </a:xfrm>
          <a:prstGeom prst="rect">
            <a:avLst/>
          </a:prstGeom>
          <a:noFill/>
          <a:ln/>
        </p:spPr>
        <p:txBody>
          <a:bodyPr wrap="square" lIns="0" tIns="0" rIns="0" bIns="0" rtlCol="0" anchor="ctr"/>
          <a:lstStyle/>
          <a:p>
            <a:r>
              <a:rPr lang="en-US" sz="675" dirty="0">
                <a:solidFill>
                  <a:srgbClr val="5C6B7A"/>
                </a:solidFill>
                <a:latin typeface="Calibri" pitchFamily="34" charset="0"/>
                <a:ea typeface="Calibri" pitchFamily="34" charset="-122"/>
                <a:cs typeface="Calibri" pitchFamily="34" charset="-120"/>
              </a:rPr>
              <a:t>VibrationData  |  Tom Irvine</a:t>
            </a:r>
            <a:endParaRPr lang="en-US" sz="675" dirty="0"/>
          </a:p>
        </p:txBody>
      </p:sp>
      <p:sp>
        <p:nvSpPr>
          <p:cNvPr id="39" name="Text 32"/>
          <p:cNvSpPr/>
          <p:nvPr/>
        </p:nvSpPr>
        <p:spPr>
          <a:xfrm>
            <a:off x="5005199" y="6059002"/>
            <a:ext cx="3737610" cy="205740"/>
          </a:xfrm>
          <a:prstGeom prst="rect">
            <a:avLst/>
          </a:prstGeom>
          <a:noFill/>
          <a:ln/>
        </p:spPr>
        <p:txBody>
          <a:bodyPr wrap="square" lIns="0" tIns="0" rIns="0" bIns="0" rtlCol="0" anchor="ctr"/>
          <a:lstStyle/>
          <a:p>
            <a:pPr algn="r"/>
            <a:r>
              <a:rPr lang="en-US" sz="675" dirty="0">
                <a:solidFill>
                  <a:srgbClr val="5C6B7A"/>
                </a:solidFill>
                <a:latin typeface="Calibri" pitchFamily="34" charset="0"/>
                <a:ea typeface="Calibri" pitchFamily="34" charset="-122"/>
                <a:cs typeface="Calibri" pitchFamily="34" charset="-120"/>
              </a:rPr>
              <a:t>NASA-HDBK-7004C  §13  —  Semi-Empirical Force Limits</a:t>
            </a:r>
            <a:endParaRPr lang="en-US" sz="675"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371D15-F2E5-0A29-8A54-45D89863C4A1}"/>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D7B8DF18-5303-58CC-567A-9494781F6CA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15</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486AD0A4-FE48-2944-0ED5-57A8992DEE81}"/>
              </a:ext>
            </a:extLst>
          </p:cNvPr>
          <p:cNvSpPr/>
          <p:nvPr/>
        </p:nvSpPr>
        <p:spPr>
          <a:xfrm>
            <a:off x="457200" y="351252"/>
            <a:ext cx="3428554" cy="400110"/>
          </a:xfrm>
          <a:prstGeom prst="rect">
            <a:avLst/>
          </a:prstGeom>
        </p:spPr>
        <p:txBody>
          <a:bodyPr>
            <a:spAutoFit/>
          </a:bodyPr>
          <a:lstStyle/>
          <a:p>
            <a:pPr defTabSz="685800">
              <a:spcBef>
                <a:spcPts val="150"/>
              </a:spcBef>
              <a:spcAft>
                <a:spcPts val="150"/>
              </a:spcAft>
            </a:pPr>
            <a:r>
              <a:rPr lang="en-US" sz="2000" b="1" dirty="0">
                <a:solidFill>
                  <a:srgbClr val="4BACC6">
                    <a:lumMod val="75000"/>
                  </a:srgbClr>
                </a:solidFill>
                <a:cs typeface="Arial" pitchFamily="34" charset="0"/>
              </a:rPr>
              <a:t>Modal Effective Mass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5896CAAA-136E-221F-999F-36F43B8C6C48}"/>
                  </a:ext>
                </a:extLst>
              </p:cNvPr>
              <p:cNvSpPr txBox="1"/>
              <p:nvPr/>
            </p:nvSpPr>
            <p:spPr>
              <a:xfrm>
                <a:off x="685800" y="990600"/>
                <a:ext cx="6324600" cy="5062861"/>
              </a:xfrm>
              <a:prstGeom prst="rect">
                <a:avLst/>
              </a:prstGeom>
              <a:noFill/>
            </p:spPr>
            <p:txBody>
              <a:bodyPr wrap="square">
                <a:spAutoFit/>
              </a:bodyPr>
              <a:lstStyle/>
              <a:p>
                <a:pPr marL="285750" indent="-285750">
                  <a:spcBef>
                    <a:spcPts val="1200"/>
                  </a:spcBef>
                  <a:spcAft>
                    <a:spcPts val="600"/>
                  </a:spcAft>
                  <a:buClr>
                    <a:srgbClr val="006699"/>
                  </a:buClr>
                  <a:buSzPct val="80000"/>
                  <a:buFont typeface="Arial" panose="020B0604020202020204" pitchFamily="34" charset="0"/>
                  <a:buChar char="•"/>
                </a:pPr>
                <a:r>
                  <a:rPr lang="en-US" sz="1300" dirty="0"/>
                  <a:t>The participation factor is </a:t>
                </a:r>
              </a:p>
              <a:p>
                <a:pPr>
                  <a:spcBef>
                    <a:spcPts val="600"/>
                  </a:spcBef>
                  <a:spcAft>
                    <a:spcPts val="600"/>
                  </a:spcAft>
                  <a:buClr>
                    <a:srgbClr val="006699"/>
                  </a:buClr>
                  <a:buSzPct val="80000"/>
                </a:pPr>
                <a:r>
                  <a:rPr lang="en-US" sz="1300" dirty="0"/>
                  <a:t> </a:t>
                </a:r>
                <a14:m>
                  <m:oMath xmlns:m="http://schemas.openxmlformats.org/officeDocument/2006/math">
                    <m:r>
                      <a:rPr lang="en-US" sz="1300" b="0" i="0" smtClean="0">
                        <a:latin typeface="Cambria Math" panose="02040503050406030204" pitchFamily="18" charset="0"/>
                      </a:rPr>
                      <m:t>                         </m:t>
                    </m:r>
                    <m:sSub>
                      <m:sSubPr>
                        <m:ctrlPr>
                          <a:rPr lang="en-US" sz="1300" i="1">
                            <a:latin typeface="Cambria Math" panose="02040503050406030204" pitchFamily="18" charset="0"/>
                          </a:rPr>
                        </m:ctrlPr>
                      </m:sSubPr>
                      <m:e>
                        <m:r>
                          <a:rPr lang="az-Cyrl-AZ" sz="1300" i="1">
                            <a:latin typeface="Cambria Math" panose="02040503050406030204" pitchFamily="18" charset="0"/>
                          </a:rPr>
                          <m:t>г</m:t>
                        </m:r>
                      </m:e>
                      <m:sub>
                        <m:r>
                          <a:rPr lang="en-US" sz="1300" b="0" i="1" smtClean="0">
                            <a:latin typeface="Cambria Math" panose="02040503050406030204" pitchFamily="18" charset="0"/>
                          </a:rPr>
                          <m:t>𝑖</m:t>
                        </m:r>
                      </m:sub>
                    </m:sSub>
                    <m:r>
                      <a:rPr lang="en-US" sz="1300" i="1">
                        <a:latin typeface="Cambria Math" panose="02040503050406030204" pitchFamily="18" charset="0"/>
                      </a:rPr>
                      <m:t>=</m:t>
                    </m:r>
                    <m:sSubSup>
                      <m:sSubSupPr>
                        <m:ctrlPr>
                          <a:rPr lang="en-US" sz="1300" i="1">
                            <a:latin typeface="Cambria Math" panose="02040503050406030204" pitchFamily="18" charset="0"/>
                          </a:rPr>
                        </m:ctrlPr>
                      </m:sSubSupPr>
                      <m:e>
                        <m:r>
                          <m:rPr>
                            <m:sty m:val="p"/>
                          </m:rPr>
                          <a:rPr lang="el-GR" sz="1300" i="1">
                            <a:latin typeface="Cambria Math" panose="02040503050406030204" pitchFamily="18" charset="0"/>
                          </a:rPr>
                          <m:t>ϕ</m:t>
                        </m:r>
                      </m:e>
                      <m:sub>
                        <m:r>
                          <a:rPr lang="en-US" sz="1300" b="0" i="1" smtClean="0">
                            <a:latin typeface="Cambria Math" panose="02040503050406030204" pitchFamily="18" charset="0"/>
                          </a:rPr>
                          <m:t>𝑖</m:t>
                        </m:r>
                      </m:sub>
                      <m:sup>
                        <m:r>
                          <a:rPr lang="en-US" sz="1300" i="1">
                            <a:latin typeface="Cambria Math" panose="02040503050406030204" pitchFamily="18" charset="0"/>
                          </a:rPr>
                          <m:t>𝑇</m:t>
                        </m:r>
                      </m:sup>
                    </m:sSubSup>
                    <m:r>
                      <a:rPr lang="en-US" sz="1300" i="1">
                        <a:latin typeface="Cambria Math" panose="02040503050406030204" pitchFamily="18" charset="0"/>
                      </a:rPr>
                      <m:t> </m:t>
                    </m:r>
                    <m:r>
                      <a:rPr lang="en-US" sz="1300" i="1">
                        <a:latin typeface="Cambria Math" panose="02040503050406030204" pitchFamily="18" charset="0"/>
                      </a:rPr>
                      <m:t>𝑀</m:t>
                    </m:r>
                    <m:r>
                      <a:rPr lang="en-US" sz="1300" i="1">
                        <a:latin typeface="Cambria Math" panose="02040503050406030204" pitchFamily="18" charset="0"/>
                      </a:rPr>
                      <m:t> </m:t>
                    </m:r>
                    <m:r>
                      <a:rPr lang="en-US" sz="1300" i="1">
                        <a:latin typeface="Cambria Math" panose="02040503050406030204" pitchFamily="18" charset="0"/>
                      </a:rPr>
                      <m:t>𝑟</m:t>
                    </m:r>
                  </m:oMath>
                </a14:m>
                <a:endParaRPr lang="en-US" sz="1300" dirty="0"/>
              </a:p>
              <a:p>
                <a:pPr>
                  <a:spcBef>
                    <a:spcPts val="600"/>
                  </a:spcBef>
                  <a:spcAft>
                    <a:spcPts val="600"/>
                  </a:spcAft>
                  <a:buClr>
                    <a:srgbClr val="006699"/>
                  </a:buClr>
                  <a:buSzPct val="80000"/>
                </a:pPr>
                <a:r>
                  <a:rPr lang="en-US" sz="1300" dirty="0"/>
                  <a:t>             where</a:t>
                </a:r>
              </a:p>
              <a:p>
                <a:pPr>
                  <a:spcBef>
                    <a:spcPts val="600"/>
                  </a:spcBef>
                  <a:spcAft>
                    <a:spcPts val="600"/>
                  </a:spcAft>
                  <a:buClr>
                    <a:srgbClr val="006699"/>
                  </a:buClr>
                  <a:buSzPct val="80000"/>
                </a:pPr>
                <a:r>
                  <a:rPr lang="en-US" sz="1300" dirty="0"/>
                  <a:t> 	</a:t>
                </a:r>
                <a14:m>
                  <m:oMath xmlns:m="http://schemas.openxmlformats.org/officeDocument/2006/math">
                    <m:sSub>
                      <m:sSubPr>
                        <m:ctrlPr>
                          <a:rPr lang="en-US" sz="1300" b="0" i="1" smtClean="0">
                            <a:latin typeface="Cambria Math" panose="02040503050406030204" pitchFamily="18" charset="0"/>
                          </a:rPr>
                        </m:ctrlPr>
                      </m:sSubPr>
                      <m:e>
                        <m:r>
                          <m:rPr>
                            <m:sty m:val="p"/>
                          </m:rPr>
                          <a:rPr lang="el-GR" sz="1300" b="0" i="1" smtClean="0">
                            <a:latin typeface="Cambria Math" panose="02040503050406030204" pitchFamily="18" charset="0"/>
                          </a:rPr>
                          <m:t>ϕ</m:t>
                        </m:r>
                      </m:e>
                      <m:sub>
                        <m:r>
                          <a:rPr lang="en-US" sz="1300" b="0" i="1" smtClean="0">
                            <a:latin typeface="Cambria Math" panose="02040503050406030204" pitchFamily="18" charset="0"/>
                          </a:rPr>
                          <m:t>𝑖</m:t>
                        </m:r>
                      </m:sub>
                    </m:sSub>
                    <m:r>
                      <a:rPr lang="en-US" sz="1300" b="0" i="1" smtClean="0">
                        <a:latin typeface="Cambria Math" panose="02040503050406030204" pitchFamily="18" charset="0"/>
                      </a:rPr>
                      <m:t> </m:t>
                    </m:r>
                  </m:oMath>
                </a14:m>
                <a:r>
                  <a:rPr lang="en-US" sz="1300" dirty="0"/>
                  <a:t> is the mass-normalized eigenvector for mode </a:t>
                </a:r>
                <a14:m>
                  <m:oMath xmlns:m="http://schemas.openxmlformats.org/officeDocument/2006/math">
                    <m:r>
                      <a:rPr lang="en-US" sz="1300" b="0" i="1" smtClean="0">
                        <a:latin typeface="Cambria Math" panose="02040503050406030204" pitchFamily="18" charset="0"/>
                      </a:rPr>
                      <m:t>𝑖</m:t>
                    </m:r>
                  </m:oMath>
                </a14:m>
                <a:endParaRPr lang="en-US" sz="1300" b="0" dirty="0"/>
              </a:p>
              <a:p>
                <a:pPr>
                  <a:spcBef>
                    <a:spcPts val="600"/>
                  </a:spcBef>
                  <a:spcAft>
                    <a:spcPts val="600"/>
                  </a:spcAft>
                  <a:buClr>
                    <a:srgbClr val="006699"/>
                  </a:buClr>
                  <a:buSzPct val="80000"/>
                </a:pPr>
                <a:r>
                  <a:rPr lang="en-US" sz="1300" dirty="0"/>
                  <a:t>	 </a:t>
                </a:r>
                <a14:m>
                  <m:oMath xmlns:m="http://schemas.openxmlformats.org/officeDocument/2006/math">
                    <m:r>
                      <a:rPr lang="en-US" sz="1300" i="1">
                        <a:latin typeface="Cambria Math" panose="02040503050406030204" pitchFamily="18" charset="0"/>
                      </a:rPr>
                      <m:t>𝑀</m:t>
                    </m:r>
                  </m:oMath>
                </a14:m>
                <a:r>
                  <a:rPr lang="en-US" sz="1300" dirty="0"/>
                  <a:t>  is the mass matrix</a:t>
                </a:r>
              </a:p>
              <a:p>
                <a:pPr>
                  <a:spcBef>
                    <a:spcPts val="600"/>
                  </a:spcBef>
                  <a:spcAft>
                    <a:spcPts val="1200"/>
                  </a:spcAft>
                  <a:buClr>
                    <a:srgbClr val="006699"/>
                  </a:buClr>
                  <a:buSzPct val="80000"/>
                </a:pPr>
                <a:r>
                  <a:rPr lang="en-US" sz="1300" dirty="0"/>
                  <a:t>                         </a:t>
                </a:r>
                <a14:m>
                  <m:oMath xmlns:m="http://schemas.openxmlformats.org/officeDocument/2006/math">
                    <m:r>
                      <a:rPr lang="en-US" sz="1300" i="1">
                        <a:latin typeface="Cambria Math" panose="02040503050406030204" pitchFamily="18" charset="0"/>
                      </a:rPr>
                      <m:t>𝑟</m:t>
                    </m:r>
                  </m:oMath>
                </a14:m>
                <a:r>
                  <a:rPr lang="en-US" sz="1300" dirty="0"/>
                  <a:t>   is the influence vector </a:t>
                </a:r>
              </a:p>
              <a:p>
                <a:pPr marL="285750" indent="-285750">
                  <a:spcBef>
                    <a:spcPts val="600"/>
                  </a:spcBef>
                  <a:spcAft>
                    <a:spcPts val="600"/>
                  </a:spcAft>
                  <a:buClr>
                    <a:srgbClr val="006699"/>
                  </a:buClr>
                  <a:buSzPct val="80000"/>
                  <a:buFont typeface="Arial" panose="020B0604020202020204" pitchFamily="34" charset="0"/>
                  <a:buChar char="•"/>
                </a:pPr>
                <a:r>
                  <a:rPr lang="en-US" sz="1300" dirty="0"/>
                  <a:t>The influence vector is the rigid-body displacement vector for unit base motion in the excitation direction</a:t>
                </a:r>
              </a:p>
              <a:p>
                <a:pPr marL="285750" indent="-285750">
                  <a:spcBef>
                    <a:spcPts val="600"/>
                  </a:spcBef>
                  <a:spcAft>
                    <a:spcPts val="600"/>
                  </a:spcAft>
                  <a:buClr>
                    <a:srgbClr val="006699"/>
                  </a:buClr>
                  <a:buSzPct val="80000"/>
                  <a:buFont typeface="Arial" panose="020B0604020202020204" pitchFamily="34" charset="0"/>
                  <a:buChar char="•"/>
                </a:pPr>
                <a:r>
                  <a:rPr lang="en-US" sz="1300" dirty="0"/>
                  <a:t>The effective modal mass for a single mode is:        </a:t>
                </a:r>
                <a14:m>
                  <m:oMath xmlns:m="http://schemas.openxmlformats.org/officeDocument/2006/math">
                    <m:sSub>
                      <m:sSubPr>
                        <m:ctrlPr>
                          <a:rPr lang="en-US" sz="1300" i="1">
                            <a:latin typeface="Cambria Math" panose="02040503050406030204" pitchFamily="18" charset="0"/>
                          </a:rPr>
                        </m:ctrlPr>
                      </m:sSubPr>
                      <m:e>
                        <m:r>
                          <a:rPr lang="en-US" sz="1300" i="1">
                            <a:latin typeface="Cambria Math" panose="02040503050406030204" pitchFamily="18" charset="0"/>
                          </a:rPr>
                          <m:t>𝑀</m:t>
                        </m:r>
                      </m:e>
                      <m:sub>
                        <m:r>
                          <a:rPr lang="en-US" sz="1300" i="1">
                            <a:latin typeface="Cambria Math" panose="02040503050406030204" pitchFamily="18" charset="0"/>
                          </a:rPr>
                          <m:t>𝑒𝑓𝑓</m:t>
                        </m:r>
                        <m:r>
                          <a:rPr lang="en-US" sz="1300" b="0" i="1" smtClean="0">
                            <a:latin typeface="Cambria Math" panose="02040503050406030204" pitchFamily="18" charset="0"/>
                          </a:rPr>
                          <m:t>,   </m:t>
                        </m:r>
                        <m:r>
                          <a:rPr lang="en-US" sz="1300" b="0" i="1" smtClean="0">
                            <a:latin typeface="Cambria Math" panose="02040503050406030204" pitchFamily="18" charset="0"/>
                          </a:rPr>
                          <m:t>𝑖</m:t>
                        </m:r>
                      </m:sub>
                    </m:sSub>
                    <m:r>
                      <a:rPr lang="en-US" sz="1300" b="0" i="1" smtClean="0">
                        <a:latin typeface="Cambria Math" panose="02040503050406030204" pitchFamily="18" charset="0"/>
                      </a:rPr>
                      <m:t>  = </m:t>
                    </m:r>
                    <m:sSubSup>
                      <m:sSubSupPr>
                        <m:ctrlPr>
                          <a:rPr lang="en-US" sz="1300" i="1">
                            <a:latin typeface="Cambria Math" panose="02040503050406030204" pitchFamily="18" charset="0"/>
                          </a:rPr>
                        </m:ctrlPr>
                      </m:sSubSupPr>
                      <m:e>
                        <m:r>
                          <a:rPr lang="az-Cyrl-AZ" sz="1300" i="1">
                            <a:latin typeface="Cambria Math" panose="02040503050406030204" pitchFamily="18" charset="0"/>
                          </a:rPr>
                          <m:t>г</m:t>
                        </m:r>
                      </m:e>
                      <m:sub>
                        <m:r>
                          <a:rPr lang="en-US" sz="1300" i="1">
                            <a:latin typeface="Cambria Math" panose="02040503050406030204" pitchFamily="18" charset="0"/>
                          </a:rPr>
                          <m:t>𝑖</m:t>
                        </m:r>
                      </m:sub>
                      <m:sup>
                        <m:r>
                          <a:rPr lang="en-US" sz="1300" i="1">
                            <a:latin typeface="Cambria Math" panose="02040503050406030204" pitchFamily="18" charset="0"/>
                          </a:rPr>
                          <m:t> 2</m:t>
                        </m:r>
                      </m:sup>
                    </m:sSubSup>
                  </m:oMath>
                </a14:m>
                <a:endParaRPr lang="en-US" sz="1300" dirty="0"/>
              </a:p>
              <a:p>
                <a:pPr marL="285750" indent="-285750">
                  <a:spcBef>
                    <a:spcPts val="600"/>
                  </a:spcBef>
                  <a:spcAft>
                    <a:spcPts val="600"/>
                  </a:spcAft>
                  <a:buClr>
                    <a:srgbClr val="006699"/>
                  </a:buClr>
                  <a:buSzPct val="80000"/>
                  <a:buFont typeface="Arial" panose="020B0604020202020204" pitchFamily="34" charset="0"/>
                  <a:buChar char="•"/>
                </a:pPr>
                <a:r>
                  <a:rPr lang="en-US" sz="1300" dirty="0"/>
                  <a:t>The total effective modal mass is </a:t>
                </a:r>
              </a:p>
              <a:p>
                <a:pPr>
                  <a:spcBef>
                    <a:spcPts val="600"/>
                  </a:spcBef>
                  <a:spcAft>
                    <a:spcPts val="600"/>
                  </a:spcAft>
                  <a:buClr>
                    <a:srgbClr val="006699"/>
                  </a:buClr>
                  <a:buSzPct val="80000"/>
                </a:pPr>
                <a14:m>
                  <m:oMathPara xmlns:m="http://schemas.openxmlformats.org/officeDocument/2006/math">
                    <m:oMathParaPr>
                      <m:jc m:val="left"/>
                    </m:oMathParaPr>
                    <m:oMath xmlns:m="http://schemas.openxmlformats.org/officeDocument/2006/math">
                      <m:r>
                        <a:rPr lang="en-US" sz="1300" i="1">
                          <a:latin typeface="Cambria Math" panose="02040503050406030204" pitchFamily="18" charset="0"/>
                        </a:rPr>
                        <m:t>                         </m:t>
                      </m:r>
                      <m:sSub>
                        <m:sSubPr>
                          <m:ctrlPr>
                            <a:rPr lang="en-US" sz="1300" i="1">
                              <a:latin typeface="Cambria Math" panose="02040503050406030204" pitchFamily="18" charset="0"/>
                            </a:rPr>
                          </m:ctrlPr>
                        </m:sSubPr>
                        <m:e>
                          <m:r>
                            <a:rPr lang="en-US" sz="1300" i="1">
                              <a:latin typeface="Cambria Math" panose="02040503050406030204" pitchFamily="18" charset="0"/>
                            </a:rPr>
                            <m:t>𝑀</m:t>
                          </m:r>
                        </m:e>
                        <m:sub>
                          <m:r>
                            <a:rPr lang="en-US" sz="1300" i="1">
                              <a:latin typeface="Cambria Math" panose="02040503050406030204" pitchFamily="18" charset="0"/>
                            </a:rPr>
                            <m:t>𝑒</m:t>
                          </m:r>
                          <m:r>
                            <a:rPr lang="en-US" sz="1300" b="0" i="1" smtClean="0">
                              <a:latin typeface="Cambria Math" panose="02040503050406030204" pitchFamily="18" charset="0"/>
                            </a:rPr>
                            <m:t>𝑓𝑓</m:t>
                          </m:r>
                          <m:r>
                            <a:rPr lang="en-US" sz="1300" b="0" i="1" smtClean="0">
                              <a:latin typeface="Cambria Math" panose="02040503050406030204" pitchFamily="18" charset="0"/>
                            </a:rPr>
                            <m:t>,   </m:t>
                          </m:r>
                          <m:r>
                            <a:rPr lang="en-US" sz="1300" b="0" i="1" smtClean="0">
                              <a:latin typeface="Cambria Math" panose="02040503050406030204" pitchFamily="18" charset="0"/>
                            </a:rPr>
                            <m:t>𝑡𝑜𝑡𝑎𝑙</m:t>
                          </m:r>
                        </m:sub>
                      </m:sSub>
                      <m:r>
                        <a:rPr lang="en-US" sz="1300" i="1">
                          <a:latin typeface="Cambria Math" panose="02040503050406030204" pitchFamily="18" charset="0"/>
                        </a:rPr>
                        <m:t>= </m:t>
                      </m:r>
                      <m:nary>
                        <m:naryPr>
                          <m:chr m:val="∑"/>
                          <m:supHide m:val="on"/>
                          <m:ctrlPr>
                            <a:rPr lang="en-US" sz="1300" i="1">
                              <a:latin typeface="Cambria Math" panose="02040503050406030204" pitchFamily="18" charset="0"/>
                            </a:rPr>
                          </m:ctrlPr>
                        </m:naryPr>
                        <m:sub>
                          <m:r>
                            <m:rPr>
                              <m:brk m:alnAt="7"/>
                            </m:rPr>
                            <a:rPr lang="en-US" sz="1300" i="1">
                              <a:latin typeface="Cambria Math" panose="02040503050406030204" pitchFamily="18" charset="0"/>
                            </a:rPr>
                            <m:t>𝑖</m:t>
                          </m:r>
                        </m:sub>
                        <m:sup/>
                        <m:e>
                          <m:r>
                            <a:rPr lang="en-US" sz="1300" i="1">
                              <a:latin typeface="Cambria Math" panose="02040503050406030204" pitchFamily="18" charset="0"/>
                            </a:rPr>
                            <m:t> </m:t>
                          </m:r>
                          <m:sSubSup>
                            <m:sSubSupPr>
                              <m:ctrlPr>
                                <a:rPr lang="en-US" sz="1300" i="1">
                                  <a:latin typeface="Cambria Math" panose="02040503050406030204" pitchFamily="18" charset="0"/>
                                </a:rPr>
                              </m:ctrlPr>
                            </m:sSubSupPr>
                            <m:e>
                              <m:r>
                                <a:rPr lang="az-Cyrl-AZ" sz="1300" i="1">
                                  <a:latin typeface="Cambria Math" panose="02040503050406030204" pitchFamily="18" charset="0"/>
                                </a:rPr>
                                <m:t>г</m:t>
                              </m:r>
                            </m:e>
                            <m:sub>
                              <m:r>
                                <a:rPr lang="en-US" sz="1300" i="1">
                                  <a:latin typeface="Cambria Math" panose="02040503050406030204" pitchFamily="18" charset="0"/>
                                </a:rPr>
                                <m:t>𝑖</m:t>
                              </m:r>
                            </m:sub>
                            <m:sup>
                              <m:r>
                                <a:rPr lang="en-US" sz="1300" i="1">
                                  <a:latin typeface="Cambria Math" panose="02040503050406030204" pitchFamily="18" charset="0"/>
                                </a:rPr>
                                <m:t> 2</m:t>
                              </m:r>
                            </m:sup>
                          </m:sSubSup>
                        </m:e>
                      </m:nary>
                    </m:oMath>
                  </m:oMathPara>
                </a14:m>
                <a:endParaRPr lang="en-US" sz="1300" dirty="0"/>
              </a:p>
              <a:p>
                <a:pPr marL="285750" indent="-285750">
                  <a:spcBef>
                    <a:spcPts val="600"/>
                  </a:spcBef>
                  <a:spcAft>
                    <a:spcPts val="600"/>
                  </a:spcAft>
                  <a:buClr>
                    <a:srgbClr val="006699"/>
                  </a:buClr>
                  <a:buSzPct val="80000"/>
                  <a:buFont typeface="Arial" panose="020B0604020202020204" pitchFamily="34" charset="0"/>
                  <a:buChar char="•"/>
                </a:pPr>
                <a:r>
                  <a:rPr lang="en-US" sz="1300" dirty="0"/>
                  <a:t>Computed from mode shapes and mass matrix</a:t>
                </a:r>
              </a:p>
              <a:p>
                <a:pPr marL="285750" indent="-285750">
                  <a:spcBef>
                    <a:spcPts val="600"/>
                  </a:spcBef>
                  <a:spcAft>
                    <a:spcPts val="600"/>
                  </a:spcAft>
                  <a:buClr>
                    <a:srgbClr val="006699"/>
                  </a:buClr>
                  <a:buSzPct val="80000"/>
                  <a:buFont typeface="Arial" panose="020B0604020202020204" pitchFamily="34" charset="0"/>
                  <a:buChar char="•"/>
                </a:pPr>
                <a:r>
                  <a:rPr lang="en-US" sz="1300" dirty="0"/>
                  <a:t>Includes contribution from all participating modes</a:t>
                </a:r>
              </a:p>
              <a:p>
                <a:pPr marL="285750" indent="-285750">
                  <a:spcBef>
                    <a:spcPts val="600"/>
                  </a:spcBef>
                  <a:spcAft>
                    <a:spcPts val="600"/>
                  </a:spcAft>
                  <a:buClr>
                    <a:srgbClr val="006699"/>
                  </a:buClr>
                  <a:buSzPct val="80000"/>
                  <a:buFont typeface="Arial" panose="020B0604020202020204" pitchFamily="34" charset="0"/>
                  <a:buChar char="•"/>
                </a:pPr>
                <a:r>
                  <a:rPr lang="en-US" sz="1300" dirty="0"/>
                  <a:t>Avoids arbitrary assumptions for </a:t>
                </a:r>
                <a14:m>
                  <m:oMath xmlns:m="http://schemas.openxmlformats.org/officeDocument/2006/math">
                    <m:sSub>
                      <m:sSubPr>
                        <m:ctrlPr>
                          <a:rPr lang="en-US" sz="1300" i="1">
                            <a:latin typeface="Cambria Math" panose="02040503050406030204" pitchFamily="18" charset="0"/>
                          </a:rPr>
                        </m:ctrlPr>
                      </m:sSubPr>
                      <m:e>
                        <m:r>
                          <a:rPr lang="en-US" sz="1300" i="1">
                            <a:latin typeface="Cambria Math" panose="02040503050406030204" pitchFamily="18" charset="0"/>
                          </a:rPr>
                          <m:t>𝑀</m:t>
                        </m:r>
                      </m:e>
                      <m:sub>
                        <m:r>
                          <a:rPr lang="en-US" sz="1300" i="1">
                            <a:latin typeface="Cambria Math" panose="02040503050406030204" pitchFamily="18" charset="0"/>
                          </a:rPr>
                          <m:t>𝑒𝑓𝑓</m:t>
                        </m:r>
                        <m:r>
                          <a:rPr lang="en-US" sz="1300" i="1">
                            <a:latin typeface="Cambria Math" panose="02040503050406030204" pitchFamily="18" charset="0"/>
                          </a:rPr>
                          <m:t>,   </m:t>
                        </m:r>
                        <m:r>
                          <a:rPr lang="en-US" sz="1300" i="1">
                            <a:latin typeface="Cambria Math" panose="02040503050406030204" pitchFamily="18" charset="0"/>
                          </a:rPr>
                          <m:t>𝑖</m:t>
                        </m:r>
                      </m:sub>
                    </m:sSub>
                    <m:r>
                      <a:rPr lang="en-US" sz="1300" b="0" i="1" smtClean="0">
                        <a:latin typeface="Cambria Math" panose="02040503050406030204" pitchFamily="18" charset="0"/>
                      </a:rPr>
                      <m:t> </m:t>
                    </m:r>
                  </m:oMath>
                </a14:m>
                <a:r>
                  <a:rPr lang="en-US" sz="1300" dirty="0"/>
                  <a:t> (e.g., “50–100% of mass”)</a:t>
                </a:r>
              </a:p>
            </p:txBody>
          </p:sp>
        </mc:Choice>
        <mc:Fallback xmlns="">
          <p:sp>
            <p:nvSpPr>
              <p:cNvPr id="7" name="TextBox 6">
                <a:extLst>
                  <a:ext uri="{FF2B5EF4-FFF2-40B4-BE49-F238E27FC236}">
                    <a16:creationId xmlns:a16="http://schemas.microsoft.com/office/drawing/2014/main" id="{5896CAAA-136E-221F-999F-36F43B8C6C48}"/>
                  </a:ext>
                </a:extLst>
              </p:cNvPr>
              <p:cNvSpPr txBox="1">
                <a:spLocks noRot="1" noChangeAspect="1" noMove="1" noResize="1" noEditPoints="1" noAdjustHandles="1" noChangeArrowheads="1" noChangeShapeType="1" noTextEdit="1"/>
              </p:cNvSpPr>
              <p:nvPr/>
            </p:nvSpPr>
            <p:spPr>
              <a:xfrm>
                <a:off x="685800" y="990600"/>
                <a:ext cx="6324600" cy="5062861"/>
              </a:xfrm>
              <a:prstGeom prst="rect">
                <a:avLst/>
              </a:prstGeom>
              <a:blipFill>
                <a:blip r:embed="rId3"/>
                <a:stretch>
                  <a:fillRect t="-120" b="-120"/>
                </a:stretch>
              </a:blipFill>
            </p:spPr>
            <p:txBody>
              <a:bodyPr/>
              <a:lstStyle/>
              <a:p>
                <a:r>
                  <a:rPr lang="en-US">
                    <a:noFill/>
                  </a:rPr>
                  <a:t> </a:t>
                </a:r>
              </a:p>
            </p:txBody>
          </p:sp>
        </mc:Fallback>
      </mc:AlternateContent>
    </p:spTree>
    <p:extLst>
      <p:ext uri="{BB962C8B-B14F-4D97-AF65-F5344CB8AC3E}">
        <p14:creationId xmlns:p14="http://schemas.microsoft.com/office/powerpoint/2010/main" val="30371319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4E787-7150-24EF-3397-BE8EDAFF08B2}"/>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8CB3E649-DAD6-6B93-3756-835361E48E9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16</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3258A047-6FD4-EE75-4B80-0FE2F596C513}"/>
              </a:ext>
            </a:extLst>
          </p:cNvPr>
          <p:cNvSpPr/>
          <p:nvPr/>
        </p:nvSpPr>
        <p:spPr>
          <a:xfrm>
            <a:off x="457200" y="351252"/>
            <a:ext cx="46482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Force PSD Unnotched</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AF95F91-B126-3A68-DB4D-51982B58603D}"/>
                  </a:ext>
                </a:extLst>
              </p:cNvPr>
              <p:cNvSpPr txBox="1"/>
              <p:nvPr/>
            </p:nvSpPr>
            <p:spPr>
              <a:xfrm>
                <a:off x="609600" y="990600"/>
                <a:ext cx="7086600" cy="3068404"/>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endParaRPr lang="en-US" sz="1250" dirty="0"/>
              </a:p>
              <a:p>
                <a:endParaRPr lang="en-US" sz="1250" i="1" dirty="0">
                  <a:latin typeface="Cambria Math" panose="02040503050406030204" pitchFamily="18" charset="0"/>
                </a:endParaRPr>
              </a:p>
              <a:p>
                <a:pPr marL="285750" indent="-285750">
                  <a:buClr>
                    <a:srgbClr val="006699"/>
                  </a:buClr>
                  <a:buSzPct val="80000"/>
                  <a:buFont typeface="Arial" panose="020B0604020202020204" pitchFamily="34" charset="0"/>
                  <a:buChar char="•"/>
                </a:pP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𝐹𝐹</m:t>
                        </m:r>
                        <m:r>
                          <a:rPr lang="en-US" sz="1250" i="1">
                            <a:latin typeface="Cambria Math" panose="02040503050406030204" pitchFamily="18" charset="0"/>
                          </a:rPr>
                          <m:t>,   </m:t>
                        </m:r>
                        <m:r>
                          <a:rPr lang="en-US" sz="1250" i="1">
                            <a:latin typeface="Cambria Math" panose="02040503050406030204" pitchFamily="18" charset="0"/>
                          </a:rPr>
                          <m:t>𝑢𝑛𝑛𝑜𝑡𝑐h𝑒𝑑</m:t>
                        </m:r>
                      </m:sub>
                    </m:sSub>
                    <m:r>
                      <a:rPr lang="en-US" sz="1250" b="0" i="1" smtClean="0">
                        <a:latin typeface="Cambria Math" panose="02040503050406030204" pitchFamily="18" charset="0"/>
                      </a:rPr>
                      <m:t>  </m:t>
                    </m:r>
                  </m:oMath>
                </a14:m>
                <a:r>
                  <a:rPr lang="en-US" sz="1250" dirty="0"/>
                  <a:t>is the theoretical force measured at the interface if the shaker maintains the full, nominal acceleration specification </a:t>
                </a: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b="0" i="1" smtClean="0">
                            <a:latin typeface="Cambria Math" panose="02040503050406030204" pitchFamily="18" charset="0"/>
                          </a:rPr>
                          <m:t>𝐴𝐴</m:t>
                        </m:r>
                      </m:sub>
                    </m:sSub>
                  </m:oMath>
                </a14:m>
                <a:r>
                  <a:rPr lang="en-US" sz="1250" dirty="0"/>
                  <a:t> regardless of the specimen's resonance</a:t>
                </a:r>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It is calculated by multiplying the input acceleration by the square of the Apparent Mass </a:t>
                </a: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𝑎𝑝𝑝</m:t>
                        </m:r>
                      </m:sub>
                    </m:sSub>
                  </m:oMath>
                </a14:m>
                <a:endParaRPr lang="en-US" sz="1250" dirty="0"/>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At resonance, the apparent mass is very high, causing </a:t>
                </a: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𝐹𝐹</m:t>
                        </m:r>
                        <m:r>
                          <a:rPr lang="en-US" sz="1250" i="1">
                            <a:latin typeface="Cambria Math" panose="02040503050406030204" pitchFamily="18" charset="0"/>
                          </a:rPr>
                          <m:t>,   </m:t>
                        </m:r>
                        <m:r>
                          <a:rPr lang="en-US" sz="1250" i="1">
                            <a:latin typeface="Cambria Math" panose="02040503050406030204" pitchFamily="18" charset="0"/>
                          </a:rPr>
                          <m:t>𝑢𝑛𝑛𝑜𝑡𝑐h𝑒𝑑</m:t>
                        </m:r>
                      </m:sub>
                    </m:sSub>
                  </m:oMath>
                </a14:m>
                <a:r>
                  <a:rPr lang="en-US" sz="1250" dirty="0"/>
                  <a:t> to show large peaks that often exceed structural design limits</a:t>
                </a:r>
              </a:p>
              <a:p>
                <a:pPr marL="285750" indent="-285750">
                  <a:buClr>
                    <a:srgbClr val="006699"/>
                  </a:buClr>
                  <a:buSzPct val="80000"/>
                  <a:buFont typeface="Arial" panose="020B0604020202020204" pitchFamily="34" charset="0"/>
                  <a:buChar char="•"/>
                </a:pPr>
                <a:endParaRPr lang="en-US" sz="1250" dirty="0"/>
              </a:p>
              <a:p>
                <a:pPr>
                  <a:buClr>
                    <a:srgbClr val="006699"/>
                  </a:buClr>
                  <a:buSzPct val="80000"/>
                </a:pPr>
                <a:r>
                  <a:rPr lang="en-US" sz="1250" dirty="0"/>
                  <a:t>	</a:t>
                </a: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𝐹𝐹</m:t>
                        </m:r>
                        <m:r>
                          <a:rPr lang="en-US" sz="1250" i="1">
                            <a:latin typeface="Cambria Math" panose="02040503050406030204" pitchFamily="18" charset="0"/>
                          </a:rPr>
                          <m:t>,   </m:t>
                        </m:r>
                        <m:r>
                          <a:rPr lang="en-US" sz="1250" i="1">
                            <a:latin typeface="Cambria Math" panose="02040503050406030204" pitchFamily="18" charset="0"/>
                          </a:rPr>
                          <m:t>𝑢𝑛𝑛𝑜𝑡𝑐h𝑒𝑑</m:t>
                        </m:r>
                      </m:sub>
                    </m:sSub>
                  </m:oMath>
                </a14:m>
                <a:r>
                  <a:rPr lang="en-US" sz="1250" dirty="0"/>
                  <a:t> = </a:t>
                </a:r>
                <a14:m>
                  <m:oMath xmlns:m="http://schemas.openxmlformats.org/officeDocument/2006/math">
                    <m:sSup>
                      <m:sSupPr>
                        <m:ctrlPr>
                          <a:rPr lang="en-US" sz="1250" b="0" i="1" smtClean="0">
                            <a:latin typeface="Cambria Math" panose="02040503050406030204" pitchFamily="18" charset="0"/>
                          </a:rPr>
                        </m:ctrlPr>
                      </m:sSupPr>
                      <m:e>
                        <m:d>
                          <m:dPr>
                            <m:begChr m:val="|"/>
                            <m:endChr m:val="|"/>
                            <m:ctrlPr>
                              <a:rPr lang="en-US" sz="1250" i="1">
                                <a:latin typeface="Cambria Math" panose="02040503050406030204" pitchFamily="18" charset="0"/>
                              </a:rPr>
                            </m:ctrlPr>
                          </m:dPr>
                          <m:e>
                            <m:sSub>
                              <m:sSubPr>
                                <m:ctrlPr>
                                  <a:rPr lang="en-US" sz="1250" i="1">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𝑎𝑝𝑝</m:t>
                                </m:r>
                              </m:sub>
                            </m:sSub>
                            <m:r>
                              <a:rPr lang="en-US" sz="1250" i="1">
                                <a:latin typeface="Cambria Math" panose="02040503050406030204" pitchFamily="18" charset="0"/>
                              </a:rPr>
                              <m:t>(</m:t>
                            </m:r>
                            <m:r>
                              <a:rPr lang="en-US" sz="1250" i="1">
                                <a:latin typeface="Cambria Math" panose="02040503050406030204" pitchFamily="18" charset="0"/>
                              </a:rPr>
                              <m:t>𝑓</m:t>
                            </m:r>
                            <m:r>
                              <a:rPr lang="en-US" sz="1250" i="1">
                                <a:latin typeface="Cambria Math" panose="02040503050406030204" pitchFamily="18" charset="0"/>
                              </a:rPr>
                              <m:t>)</m:t>
                            </m:r>
                          </m:e>
                        </m:d>
                      </m:e>
                      <m:sup>
                        <m:r>
                          <a:rPr lang="en-US" sz="1250" b="0" i="1" smtClean="0">
                            <a:latin typeface="Cambria Math" panose="02040503050406030204" pitchFamily="18" charset="0"/>
                          </a:rPr>
                          <m:t>2</m:t>
                        </m:r>
                      </m:sup>
                    </m:sSup>
                    <m:r>
                      <m:rPr>
                        <m:nor/>
                      </m:rPr>
                      <a:rPr lang="en-US" sz="1250" i="0" dirty="0"/>
                      <m:t> </m:t>
                    </m:r>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𝐴𝐴</m:t>
                        </m:r>
                      </m:sub>
                    </m:sSub>
                    <m:d>
                      <m:dPr>
                        <m:ctrlPr>
                          <a:rPr lang="en-US" sz="1250" i="1">
                            <a:latin typeface="Cambria Math" panose="02040503050406030204" pitchFamily="18" charset="0"/>
                          </a:rPr>
                        </m:ctrlPr>
                      </m:dPr>
                      <m:e>
                        <m:r>
                          <a:rPr lang="en-US" sz="1250" i="1">
                            <a:latin typeface="Cambria Math" panose="02040503050406030204" pitchFamily="18" charset="0"/>
                          </a:rPr>
                          <m:t>𝑓</m:t>
                        </m:r>
                      </m:e>
                    </m:d>
                  </m:oMath>
                </a14:m>
                <a:endParaRPr lang="en-US" sz="1250" dirty="0"/>
              </a:p>
              <a:p>
                <a:pPr marL="285750" indent="-285750">
                  <a:buClr>
                    <a:srgbClr val="006699"/>
                  </a:buClr>
                  <a:buSzPct val="80000"/>
                  <a:buFont typeface="Arial" panose="020B0604020202020204" pitchFamily="34" charset="0"/>
                  <a:buChar char="•"/>
                </a:pPr>
                <a:endParaRPr lang="en-US" sz="1250" dirty="0"/>
              </a:p>
              <a:p>
                <a:pPr>
                  <a:buClr>
                    <a:srgbClr val="006699"/>
                  </a:buClr>
                  <a:buSzPct val="80000"/>
                </a:pPr>
                <a:endParaRPr lang="en-US" sz="1250" dirty="0"/>
              </a:p>
              <a:p>
                <a:pPr marL="285750" indent="-285750">
                  <a:buClr>
                    <a:srgbClr val="006699"/>
                  </a:buClr>
                  <a:buSzPct val="80000"/>
                  <a:buFont typeface="Arial" panose="020B0604020202020204" pitchFamily="34" charset="0"/>
                  <a:buChar char="•"/>
                </a:pPr>
                <a:endParaRPr lang="en-US" sz="1200" dirty="0"/>
              </a:p>
              <a:p>
                <a:pPr marL="285750" indent="-285750">
                  <a:buClr>
                    <a:srgbClr val="006699"/>
                  </a:buClr>
                  <a:buSzPct val="80000"/>
                  <a:buFont typeface="Arial" panose="020B0604020202020204" pitchFamily="34" charset="0"/>
                  <a:buChar char="•"/>
                </a:pPr>
                <a:endParaRPr lang="en-US" sz="1250" dirty="0"/>
              </a:p>
            </p:txBody>
          </p:sp>
        </mc:Choice>
        <mc:Fallback xmlns="">
          <p:sp>
            <p:nvSpPr>
              <p:cNvPr id="3" name="TextBox 2">
                <a:extLst>
                  <a:ext uri="{FF2B5EF4-FFF2-40B4-BE49-F238E27FC236}">
                    <a16:creationId xmlns:a16="http://schemas.microsoft.com/office/drawing/2014/main" id="{9AF95F91-B126-3A68-DB4D-51982B58603D}"/>
                  </a:ext>
                </a:extLst>
              </p:cNvPr>
              <p:cNvSpPr txBox="1">
                <a:spLocks noRot="1" noChangeAspect="1" noMove="1" noResize="1" noEditPoints="1" noAdjustHandles="1" noChangeArrowheads="1" noChangeShapeType="1" noTextEdit="1"/>
              </p:cNvSpPr>
              <p:nvPr/>
            </p:nvSpPr>
            <p:spPr>
              <a:xfrm>
                <a:off x="609600" y="990600"/>
                <a:ext cx="7086600" cy="3068404"/>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894015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AE3BD-9752-4600-99DA-B499041CAE3A}"/>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61EF75B5-A37A-CE14-DC0F-4CF9C23A3F9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17</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F01810B1-21F7-AC04-5A61-633F6C0A501A}"/>
              </a:ext>
            </a:extLst>
          </p:cNvPr>
          <p:cNvSpPr/>
          <p:nvPr/>
        </p:nvSpPr>
        <p:spPr>
          <a:xfrm>
            <a:off x="457200" y="351252"/>
            <a:ext cx="3428554" cy="400110"/>
          </a:xfrm>
          <a:prstGeom prst="rect">
            <a:avLst/>
          </a:prstGeom>
        </p:spPr>
        <p:txBody>
          <a:bodyPr>
            <a:spAutoFit/>
          </a:bodyPr>
          <a:lstStyle/>
          <a:p>
            <a:pPr defTabSz="685800">
              <a:spcBef>
                <a:spcPts val="150"/>
              </a:spcBef>
              <a:spcAft>
                <a:spcPts val="150"/>
              </a:spcAft>
            </a:pPr>
            <a:r>
              <a:rPr lang="en-US" sz="2000" b="1" dirty="0">
                <a:solidFill>
                  <a:srgbClr val="4BACC6">
                    <a:lumMod val="75000"/>
                  </a:srgbClr>
                </a:solidFill>
                <a:cs typeface="Arial" pitchFamily="34" charset="0"/>
              </a:rPr>
              <a:t>Force Limiting Equation</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E8094D7-5C26-06AB-D894-F493044494A7}"/>
                  </a:ext>
                </a:extLst>
              </p:cNvPr>
              <p:cNvSpPr txBox="1"/>
              <p:nvPr/>
            </p:nvSpPr>
            <p:spPr>
              <a:xfrm>
                <a:off x="609600" y="1066800"/>
                <a:ext cx="6096000" cy="4722062"/>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250" dirty="0"/>
                  <a:t>The requirement for mass-tailoring in specifications like NASA GEVS arises from the need to correct the Mechanical Impedance mismatch between rigid laboratory shakers and flexible flight structures</a:t>
                </a:r>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By implementing Force Limiting, test engineers can prevent over-testing at resonance frequencies</a:t>
                </a:r>
              </a:p>
              <a:p>
                <a:pPr>
                  <a:buClr>
                    <a:srgbClr val="006699"/>
                  </a:buClr>
                  <a:buSzPct val="80000"/>
                </a:pPr>
                <a:endParaRPr lang="en-US" sz="1250" dirty="0"/>
              </a:p>
              <a:p>
                <a:pPr marL="285750" indent="-285750">
                  <a:buClr>
                    <a:srgbClr val="006699"/>
                  </a:buClr>
                  <a:buSzPct val="80000"/>
                  <a:buFont typeface="Arial" panose="020B0604020202020204" pitchFamily="34" charset="0"/>
                  <a:buChar char="•"/>
                </a:pPr>
                <a:r>
                  <a:rPr lang="en-US" sz="1250" dirty="0"/>
                  <a:t>Predict a force limit using the semi-empirical formula from NASA-HDBK-7004C</a:t>
                </a:r>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The Force Power Spectral Density Limit </a:t>
                </a: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𝐹𝐹</m:t>
                        </m:r>
                        <m:r>
                          <a:rPr lang="en-US" sz="1250" i="1">
                            <a:latin typeface="Cambria Math" panose="02040503050406030204" pitchFamily="18" charset="0"/>
                          </a:rPr>
                          <m:t>,   </m:t>
                        </m:r>
                        <m:r>
                          <a:rPr lang="en-US" sz="1250" i="1">
                            <a:latin typeface="Cambria Math" panose="02040503050406030204" pitchFamily="18" charset="0"/>
                          </a:rPr>
                          <m:t>𝑙𝑖𝑚𝑖𝑡</m:t>
                        </m:r>
                      </m:sub>
                    </m:sSub>
                    <m:r>
                      <a:rPr lang="en-US" sz="1250" b="0" i="1" smtClean="0">
                        <a:latin typeface="Cambria Math" panose="02040503050406030204" pitchFamily="18" charset="0"/>
                      </a:rPr>
                      <m:t> </m:t>
                    </m:r>
                  </m:oMath>
                </a14:m>
                <a:r>
                  <a:rPr lang="en-US" sz="1250" dirty="0"/>
                  <a:t>is</a:t>
                </a:r>
              </a:p>
              <a:p>
                <a:pPr>
                  <a:buClr>
                    <a:srgbClr val="006699"/>
                  </a:buClr>
                  <a:buSzPct val="80000"/>
                </a:pPr>
                <a:endParaRPr lang="en-US" sz="1250" dirty="0"/>
              </a:p>
              <a:p>
                <a:pPr marL="285750" indent="-285750">
                  <a:buClr>
                    <a:srgbClr val="006699"/>
                  </a:buClr>
                  <a:buSzPct val="80000"/>
                  <a:buFont typeface="Arial" panose="020B0604020202020204" pitchFamily="34" charset="0"/>
                  <a:buChar char="•"/>
                </a:pPr>
                <a:endParaRPr lang="en-US" sz="1250" dirty="0"/>
              </a:p>
              <a:p>
                <a:pPr>
                  <a:buClr>
                    <a:srgbClr val="006699"/>
                  </a:buClr>
                  <a:buSzPct val="80000"/>
                </a:pPr>
                <a:r>
                  <a:rPr lang="en-US" sz="1250" dirty="0"/>
                  <a:t>	 </a:t>
                </a: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𝐹𝐹</m:t>
                        </m:r>
                        <m:r>
                          <a:rPr lang="en-US" sz="1250" i="1">
                            <a:latin typeface="Cambria Math" panose="02040503050406030204" pitchFamily="18" charset="0"/>
                          </a:rPr>
                          <m:t>,   </m:t>
                        </m:r>
                        <m:r>
                          <a:rPr lang="en-US" sz="1250" i="1">
                            <a:latin typeface="Cambria Math" panose="02040503050406030204" pitchFamily="18" charset="0"/>
                          </a:rPr>
                          <m:t>𝑙𝑖𝑚𝑖𝑡</m:t>
                        </m:r>
                      </m:sub>
                    </m:sSub>
                    <m:d>
                      <m:dPr>
                        <m:ctrlPr>
                          <a:rPr lang="en-US" sz="1250" i="1">
                            <a:latin typeface="Cambria Math" panose="02040503050406030204" pitchFamily="18" charset="0"/>
                            <a:ea typeface="Cambria Math" panose="02040503050406030204" pitchFamily="18" charset="0"/>
                          </a:rPr>
                        </m:ctrlPr>
                      </m:dPr>
                      <m:e>
                        <m:r>
                          <a:rPr lang="en-US" sz="1250" b="0" i="1" smtClean="0">
                            <a:latin typeface="Cambria Math" panose="02040503050406030204" pitchFamily="18" charset="0"/>
                            <a:ea typeface="Cambria Math" panose="02040503050406030204" pitchFamily="18" charset="0"/>
                          </a:rPr>
                          <m:t>𝑓</m:t>
                        </m:r>
                      </m:e>
                    </m:d>
                    <m:r>
                      <a:rPr lang="en-US" sz="1250" i="1">
                        <a:latin typeface="Cambria Math" panose="02040503050406030204" pitchFamily="18" charset="0"/>
                        <a:ea typeface="Cambria Math" panose="02040503050406030204" pitchFamily="18" charset="0"/>
                      </a:rPr>
                      <m:t>=</m:t>
                    </m:r>
                    <m:sSup>
                      <m:sSupPr>
                        <m:ctrlPr>
                          <a:rPr lang="en-US" sz="1250" i="1">
                            <a:latin typeface="Cambria Math" panose="02040503050406030204" pitchFamily="18" charset="0"/>
                            <a:ea typeface="Cambria Math" panose="02040503050406030204" pitchFamily="18" charset="0"/>
                          </a:rPr>
                        </m:ctrlPr>
                      </m:sSupPr>
                      <m:e>
                        <m:r>
                          <a:rPr lang="en-US" sz="1250" i="1">
                            <a:latin typeface="Cambria Math" panose="02040503050406030204" pitchFamily="18" charset="0"/>
                            <a:ea typeface="Cambria Math" panose="02040503050406030204" pitchFamily="18" charset="0"/>
                          </a:rPr>
                          <m:t>𝐶</m:t>
                        </m:r>
                      </m:e>
                      <m:sup>
                        <m:r>
                          <a:rPr lang="en-US" sz="1250" i="1">
                            <a:latin typeface="Cambria Math" panose="02040503050406030204" pitchFamily="18" charset="0"/>
                            <a:ea typeface="Cambria Math" panose="02040503050406030204" pitchFamily="18" charset="0"/>
                          </a:rPr>
                          <m:t>2</m:t>
                        </m:r>
                      </m:sup>
                    </m:sSup>
                    <m:sSup>
                      <m:sSupPr>
                        <m:ctrlPr>
                          <a:rPr lang="en-US" sz="1250" i="1">
                            <a:latin typeface="Cambria Math" panose="02040503050406030204" pitchFamily="18" charset="0"/>
                            <a:ea typeface="Cambria Math" panose="02040503050406030204" pitchFamily="18" charset="0"/>
                          </a:rPr>
                        </m:ctrlPr>
                      </m:sSupPr>
                      <m:e>
                        <m:r>
                          <a:rPr lang="en-US" sz="1250" i="1" smtClean="0">
                            <a:latin typeface="Cambria Math" panose="02040503050406030204" pitchFamily="18" charset="0"/>
                            <a:ea typeface="Cambria Math" panose="02040503050406030204" pitchFamily="18" charset="0"/>
                          </a:rPr>
                          <m:t>𝑀</m:t>
                        </m:r>
                      </m:e>
                      <m:sup>
                        <m:r>
                          <a:rPr lang="en-US" sz="1250" i="1">
                            <a:latin typeface="Cambria Math" panose="02040503050406030204" pitchFamily="18" charset="0"/>
                            <a:ea typeface="Cambria Math" panose="02040503050406030204" pitchFamily="18" charset="0"/>
                          </a:rPr>
                          <m:t>2</m:t>
                        </m:r>
                      </m:sup>
                    </m:sSup>
                  </m:oMath>
                </a14:m>
                <a:r>
                  <a:rPr lang="en-US" sz="1250" dirty="0">
                    <a:latin typeface="Cambria Math" panose="02040503050406030204" pitchFamily="18" charset="0"/>
                    <a:ea typeface="Cambria Math" panose="02040503050406030204" pitchFamily="18" charset="0"/>
                  </a:rPr>
                  <a:t> </a:t>
                </a:r>
                <a14:m>
                  <m:oMath xmlns:m="http://schemas.openxmlformats.org/officeDocument/2006/math">
                    <m:sSub>
                      <m:sSubPr>
                        <m:ctrlPr>
                          <a:rPr lang="en-US" sz="1250" i="1">
                            <a:latin typeface="Cambria Math" panose="02040503050406030204" pitchFamily="18" charset="0"/>
                            <a:ea typeface="Cambria Math" panose="02040503050406030204" pitchFamily="18" charset="0"/>
                          </a:rPr>
                        </m:ctrlPr>
                      </m:sSubPr>
                      <m:e>
                        <m:r>
                          <a:rPr lang="en-US" sz="1250" i="1">
                            <a:latin typeface="Cambria Math" panose="02040503050406030204" pitchFamily="18" charset="0"/>
                            <a:ea typeface="Cambria Math" panose="02040503050406030204" pitchFamily="18" charset="0"/>
                          </a:rPr>
                          <m:t>𝑆</m:t>
                        </m:r>
                      </m:e>
                      <m:sub>
                        <m:r>
                          <a:rPr lang="en-US" sz="1250" i="1">
                            <a:latin typeface="Cambria Math" panose="02040503050406030204" pitchFamily="18" charset="0"/>
                            <a:ea typeface="Cambria Math" panose="02040503050406030204" pitchFamily="18" charset="0"/>
                          </a:rPr>
                          <m:t>𝐴𝐴</m:t>
                        </m:r>
                      </m:sub>
                    </m:sSub>
                    <m:d>
                      <m:dPr>
                        <m:ctrlPr>
                          <a:rPr lang="en-US" sz="1250" i="1">
                            <a:latin typeface="Cambria Math" panose="02040503050406030204" pitchFamily="18" charset="0"/>
                            <a:ea typeface="Cambria Math" panose="02040503050406030204" pitchFamily="18" charset="0"/>
                          </a:rPr>
                        </m:ctrlPr>
                      </m:dPr>
                      <m:e>
                        <m:r>
                          <a:rPr lang="en-US" sz="1250" b="0" i="1" smtClean="0">
                            <a:latin typeface="Cambria Math" panose="02040503050406030204" pitchFamily="18" charset="0"/>
                            <a:ea typeface="Cambria Math" panose="02040503050406030204" pitchFamily="18" charset="0"/>
                          </a:rPr>
                          <m:t>𝑓</m:t>
                        </m:r>
                      </m:e>
                    </m:d>
                  </m:oMath>
                </a14:m>
                <a:endParaRPr lang="en-US" sz="1250" dirty="0">
                  <a:latin typeface="Cambria Math" panose="02040503050406030204" pitchFamily="18" charset="0"/>
                  <a:ea typeface="Cambria Math" panose="02040503050406030204" pitchFamily="18" charset="0"/>
                </a:endParaRPr>
              </a:p>
              <a:p>
                <a:pPr>
                  <a:buClr>
                    <a:srgbClr val="006699"/>
                  </a:buClr>
                  <a:buSzPct val="80000"/>
                </a:pPr>
                <a:endParaRPr lang="en-US" sz="1250" dirty="0"/>
              </a:p>
              <a:p>
                <a:pPr>
                  <a:buClr>
                    <a:srgbClr val="006699"/>
                  </a:buClr>
                  <a:buSzPct val="80000"/>
                </a:pPr>
                <a:endParaRPr lang="en-US" sz="1250" dirty="0"/>
              </a:p>
              <a:p>
                <a:pPr marL="285750" indent="-285750">
                  <a:buClr>
                    <a:srgbClr val="006699"/>
                  </a:buClr>
                  <a:buSzPct val="80000"/>
                  <a:buFont typeface="Arial" panose="020B0604020202020204" pitchFamily="34" charset="0"/>
                  <a:buChar char="•"/>
                </a:pPr>
                <a:r>
                  <a:rPr lang="en-US" sz="1250" dirty="0"/>
                  <a:t>Take </a:t>
                </a:r>
                <a14:m>
                  <m:oMath xmlns:m="http://schemas.openxmlformats.org/officeDocument/2006/math">
                    <m:r>
                      <a:rPr lang="en-US" sz="1250" i="1">
                        <a:latin typeface="Cambria Math" panose="02040503050406030204" pitchFamily="18" charset="0"/>
                        <a:ea typeface="Cambria Math" panose="02040503050406030204" pitchFamily="18" charset="0"/>
                      </a:rPr>
                      <m:t>𝑀</m:t>
                    </m:r>
                    <m:r>
                      <a:rPr lang="en-US" sz="1250" i="1">
                        <a:latin typeface="Cambria Math" panose="02040503050406030204" pitchFamily="18" charset="0"/>
                        <a:ea typeface="Cambria Math" panose="02040503050406030204" pitchFamily="18" charset="0"/>
                      </a:rPr>
                      <m:t> </m:t>
                    </m:r>
                  </m:oMath>
                </a14:m>
                <a:r>
                  <a:rPr lang="en-US" sz="1250" dirty="0"/>
                  <a:t>as the total static mass for a conservatively high force limit, or use the effective mass for realism </a:t>
                </a:r>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Measure interface forces using Force sensors</a:t>
                </a:r>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Using a dual-control vibration system to notch the acceleration input when the force limit is reached</a:t>
                </a:r>
              </a:p>
              <a:p>
                <a:pPr marL="285750" indent="-285750">
                  <a:buClr>
                    <a:srgbClr val="006699"/>
                  </a:buClr>
                  <a:buSzPct val="80000"/>
                  <a:buFont typeface="Arial" panose="020B0604020202020204" pitchFamily="34" charset="0"/>
                  <a:buChar char="•"/>
                </a:pPr>
                <a:endParaRPr lang="en-US" sz="1200" dirty="0"/>
              </a:p>
              <a:p>
                <a:pPr marL="285750" indent="-285750">
                  <a:buClr>
                    <a:srgbClr val="006699"/>
                  </a:buClr>
                  <a:buSzPct val="80000"/>
                  <a:buFont typeface="Arial" panose="020B0604020202020204" pitchFamily="34" charset="0"/>
                  <a:buChar char="•"/>
                </a:pPr>
                <a:endParaRPr lang="en-US" sz="1250" dirty="0"/>
              </a:p>
            </p:txBody>
          </p:sp>
        </mc:Choice>
        <mc:Fallback xmlns="">
          <p:sp>
            <p:nvSpPr>
              <p:cNvPr id="3" name="TextBox 2">
                <a:extLst>
                  <a:ext uri="{FF2B5EF4-FFF2-40B4-BE49-F238E27FC236}">
                    <a16:creationId xmlns:a16="http://schemas.microsoft.com/office/drawing/2014/main" id="{EE8094D7-5C26-06AB-D894-F493044494A7}"/>
                  </a:ext>
                </a:extLst>
              </p:cNvPr>
              <p:cNvSpPr txBox="1">
                <a:spLocks noRot="1" noChangeAspect="1" noMove="1" noResize="1" noEditPoints="1" noAdjustHandles="1" noChangeArrowheads="1" noChangeShapeType="1" noTextEdit="1"/>
              </p:cNvSpPr>
              <p:nvPr/>
            </p:nvSpPr>
            <p:spPr>
              <a:xfrm>
                <a:off x="609600" y="1066800"/>
                <a:ext cx="6096000" cy="4722062"/>
              </a:xfrm>
              <a:prstGeom prst="rect">
                <a:avLst/>
              </a:prstGeom>
              <a:blipFill>
                <a:blip r:embed="rId3"/>
                <a:stretch>
                  <a:fillRect t="-129" r="-200"/>
                </a:stretch>
              </a:blipFill>
            </p:spPr>
            <p:txBody>
              <a:bodyPr/>
              <a:lstStyle/>
              <a:p>
                <a:r>
                  <a:rPr lang="en-US">
                    <a:noFill/>
                  </a:rPr>
                  <a:t> </a:t>
                </a:r>
              </a:p>
            </p:txBody>
          </p:sp>
        </mc:Fallback>
      </mc:AlternateContent>
    </p:spTree>
    <p:extLst>
      <p:ext uri="{BB962C8B-B14F-4D97-AF65-F5344CB8AC3E}">
        <p14:creationId xmlns:p14="http://schemas.microsoft.com/office/powerpoint/2010/main" val="1994496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1F431-90D6-FB28-9473-F3BE20A5E5FC}"/>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616DF2CA-1419-CEE1-3064-9421A6A8C8D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18</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1DE86DDA-979D-9141-EA42-03E02F4281DC}"/>
              </a:ext>
            </a:extLst>
          </p:cNvPr>
          <p:cNvSpPr/>
          <p:nvPr/>
        </p:nvSpPr>
        <p:spPr>
          <a:xfrm>
            <a:off x="457200" y="351252"/>
            <a:ext cx="46482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Refined Force Limiting Equation</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CE26CD4-AE05-5E23-700B-BF2A9ED0FA88}"/>
                  </a:ext>
                </a:extLst>
              </p:cNvPr>
              <p:cNvSpPr txBox="1"/>
              <p:nvPr/>
            </p:nvSpPr>
            <p:spPr>
              <a:xfrm>
                <a:off x="609600" y="1122037"/>
                <a:ext cx="7086600" cy="2921313"/>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The Force Power Spectral Density Limit </a:t>
                </a:r>
                <a14:m>
                  <m:oMath xmlns:m="http://schemas.openxmlformats.org/officeDocument/2006/math">
                    <m:sSub>
                      <m:sSubPr>
                        <m:ctrlPr>
                          <a:rPr lang="ar-AE" sz="1250" i="1">
                            <a:latin typeface="Cambria Math" panose="02040503050406030204" pitchFamily="18" charset="0"/>
                          </a:rPr>
                        </m:ctrlPr>
                      </m:sSubPr>
                      <m:e>
                        <m:r>
                          <m:rPr>
                            <m:sty m:val="p"/>
                          </m:rPr>
                          <a:rPr lang="ar-AE" sz="1250" i="0">
                            <a:latin typeface="Cambria Math" panose="02040503050406030204" pitchFamily="18" charset="0"/>
                          </a:rPr>
                          <m:t>S</m:t>
                        </m:r>
                      </m:e>
                      <m:sub>
                        <m:r>
                          <m:rPr>
                            <m:sty m:val="p"/>
                          </m:rPr>
                          <a:rPr lang="ar-AE" sz="1250" i="0">
                            <a:latin typeface="Cambria Math" panose="02040503050406030204" pitchFamily="18" charset="0"/>
                          </a:rPr>
                          <m:t>FF</m:t>
                        </m:r>
                        <m:r>
                          <a:rPr lang="en-US" sz="1250" b="0" i="1" smtClean="0">
                            <a:latin typeface="Cambria Math" panose="02040503050406030204" pitchFamily="18" charset="0"/>
                          </a:rPr>
                          <m:t>,   </m:t>
                        </m:r>
                        <m:r>
                          <a:rPr lang="en-US" sz="1250" b="0" i="1" smtClean="0">
                            <a:latin typeface="Cambria Math" panose="02040503050406030204" pitchFamily="18" charset="0"/>
                          </a:rPr>
                          <m:t>𝑙𝑖𝑚𝑖𝑡</m:t>
                        </m:r>
                      </m:sub>
                    </m:sSub>
                  </m:oMath>
                </a14:m>
                <a:r>
                  <a:rPr lang="en-US" sz="1250" dirty="0"/>
                  <a:t>  is</a:t>
                </a:r>
              </a:p>
              <a:p>
                <a:pPr>
                  <a:buClr>
                    <a:srgbClr val="006699"/>
                  </a:buClr>
                  <a:buSzPct val="80000"/>
                </a:pPr>
                <a:endParaRPr lang="en-US" sz="1250" dirty="0"/>
              </a:p>
              <a:p>
                <a:pPr marL="285750" indent="-285750">
                  <a:buClr>
                    <a:srgbClr val="006699"/>
                  </a:buClr>
                  <a:buSzPct val="80000"/>
                  <a:buFont typeface="Arial" panose="020B0604020202020204" pitchFamily="34" charset="0"/>
                  <a:buChar char="•"/>
                </a:pPr>
                <a:endParaRPr lang="en-US" sz="1250" dirty="0"/>
              </a:p>
              <a:p>
                <a:pPr>
                  <a:buClr>
                    <a:srgbClr val="006699"/>
                  </a:buClr>
                  <a:buSzPct val="80000"/>
                </a:pPr>
                <a:r>
                  <a:rPr lang="en-US" sz="1250" dirty="0"/>
                  <a:t>	</a:t>
                </a: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𝐹𝐹</m:t>
                        </m:r>
                        <m:r>
                          <a:rPr lang="en-US" sz="1250" i="1">
                            <a:latin typeface="Cambria Math" panose="02040503050406030204" pitchFamily="18" charset="0"/>
                          </a:rPr>
                          <m:t>,   </m:t>
                        </m:r>
                        <m:r>
                          <a:rPr lang="en-US" sz="1250" i="1">
                            <a:latin typeface="Cambria Math" panose="02040503050406030204" pitchFamily="18" charset="0"/>
                          </a:rPr>
                          <m:t>𝑙𝑖𝑚𝑖𝑡</m:t>
                        </m:r>
                      </m:sub>
                    </m:sSub>
                    <m:r>
                      <a:rPr lang="en-US" sz="1250" b="0" i="1" smtClean="0">
                        <a:latin typeface="Cambria Math" panose="02040503050406030204" pitchFamily="18" charset="0"/>
                      </a:rPr>
                      <m:t>(</m:t>
                    </m:r>
                    <m:r>
                      <a:rPr lang="en-US" sz="1250" b="0" i="1" smtClean="0">
                        <a:latin typeface="Cambria Math" panose="02040503050406030204" pitchFamily="18" charset="0"/>
                      </a:rPr>
                      <m:t>𝑓</m:t>
                    </m:r>
                    <m:r>
                      <a:rPr lang="en-US" sz="1250" b="0" i="1" smtClean="0">
                        <a:latin typeface="Cambria Math" panose="02040503050406030204" pitchFamily="18" charset="0"/>
                      </a:rPr>
                      <m:t>)=</m:t>
                    </m:r>
                    <m:d>
                      <m:dPr>
                        <m:begChr m:val="{"/>
                        <m:endChr m:val=""/>
                        <m:ctrlPr>
                          <a:rPr lang="en-US" sz="1250" i="1" smtClean="0">
                            <a:latin typeface="Cambria Math" panose="02040503050406030204" pitchFamily="18" charset="0"/>
                          </a:rPr>
                        </m:ctrlPr>
                      </m:dPr>
                      <m:e>
                        <m:m>
                          <m:mPr>
                            <m:mcs>
                              <m:mc>
                                <m:mcPr>
                                  <m:count m:val="1"/>
                                  <m:mcJc m:val="center"/>
                                </m:mcPr>
                              </m:mc>
                            </m:mcs>
                            <m:ctrlPr>
                              <a:rPr lang="en-US" sz="1250" i="1" smtClean="0">
                                <a:latin typeface="Cambria Math" panose="02040503050406030204" pitchFamily="18" charset="0"/>
                              </a:rPr>
                            </m:ctrlPr>
                          </m:mPr>
                          <m:mr>
                            <m:e>
                              <m:eqArr>
                                <m:eqArrPr>
                                  <m:ctrlPr>
                                    <a:rPr lang="en-US" sz="1250" i="1">
                                      <a:latin typeface="Cambria Math" panose="02040503050406030204" pitchFamily="18" charset="0"/>
                                    </a:rPr>
                                  </m:ctrlPr>
                                </m:eqArrPr>
                                <m:e>
                                  <m:sSup>
                                    <m:sSupPr>
                                      <m:ctrlPr>
                                        <a:rPr lang="en-US" sz="1250" i="1">
                                          <a:latin typeface="Cambria Math" panose="02040503050406030204" pitchFamily="18" charset="0"/>
                                        </a:rPr>
                                      </m:ctrlPr>
                                    </m:sSupPr>
                                    <m:e>
                                      <m:r>
                                        <a:rPr lang="en-US" sz="1250" i="1">
                                          <a:latin typeface="Cambria Math" panose="02040503050406030204" pitchFamily="18" charset="0"/>
                                        </a:rPr>
                                        <m:t>𝐶</m:t>
                                      </m:r>
                                    </m:e>
                                    <m:sup>
                                      <m:r>
                                        <a:rPr lang="en-US" sz="1250" i="1">
                                          <a:latin typeface="Cambria Math" panose="02040503050406030204" pitchFamily="18" charset="0"/>
                                        </a:rPr>
                                        <m:t>2</m:t>
                                      </m:r>
                                    </m:sup>
                                  </m:sSup>
                                  <m:sSup>
                                    <m:sSupPr>
                                      <m:ctrlPr>
                                        <a:rPr lang="en-US" sz="1250" i="1">
                                          <a:latin typeface="Cambria Math" panose="02040503050406030204" pitchFamily="18" charset="0"/>
                                        </a:rPr>
                                      </m:ctrlPr>
                                    </m:sSupPr>
                                    <m:e>
                                      <m:r>
                                        <a:rPr lang="en-US" sz="1250" i="1">
                                          <a:latin typeface="Cambria Math" panose="02040503050406030204" pitchFamily="18" charset="0"/>
                                        </a:rPr>
                                        <m:t>𝑀</m:t>
                                      </m:r>
                                    </m:e>
                                    <m:sup>
                                      <m:r>
                                        <a:rPr lang="en-US" sz="1250" i="1">
                                          <a:latin typeface="Cambria Math" panose="02040503050406030204" pitchFamily="18" charset="0"/>
                                        </a:rPr>
                                        <m:t>2</m:t>
                                      </m:r>
                                    </m:sup>
                                  </m:sSup>
                                  <m:r>
                                    <m:rPr>
                                      <m:nor/>
                                    </m:rPr>
                                    <a:rPr lang="en-US" sz="1250" i="0" dirty="0"/>
                                    <m:t> </m:t>
                                  </m:r>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𝐴𝐴</m:t>
                                      </m:r>
                                    </m:sub>
                                  </m:sSub>
                                  <m:d>
                                    <m:dPr>
                                      <m:ctrlPr>
                                        <a:rPr lang="en-US" sz="1250" b="0" i="1" smtClean="0">
                                          <a:latin typeface="Cambria Math" panose="02040503050406030204" pitchFamily="18" charset="0"/>
                                        </a:rPr>
                                      </m:ctrlPr>
                                    </m:dPr>
                                    <m:e>
                                      <m:r>
                                        <a:rPr lang="en-US" sz="1250" b="0" i="1" smtClean="0">
                                          <a:latin typeface="Cambria Math" panose="02040503050406030204" pitchFamily="18" charset="0"/>
                                        </a:rPr>
                                        <m:t>𝑓</m:t>
                                      </m:r>
                                    </m:e>
                                  </m:d>
                                  <m:r>
                                    <a:rPr lang="en-US" sz="1250" b="0" i="1" smtClean="0">
                                      <a:latin typeface="Cambria Math" panose="02040503050406030204" pitchFamily="18" charset="0"/>
                                    </a:rPr>
                                    <m:t>,       </m:t>
                                  </m:r>
                                  <m:r>
                                    <a:rPr lang="en-US" sz="1250" b="0" i="1" smtClean="0">
                                      <a:latin typeface="Cambria Math" panose="02040503050406030204" pitchFamily="18" charset="0"/>
                                    </a:rPr>
                                    <m:t>𝑓</m:t>
                                  </m:r>
                                  <m:r>
                                    <a:rPr lang="en-US" sz="1250" b="0" i="1" smtClean="0">
                                      <a:latin typeface="Cambria Math" panose="02040503050406030204" pitchFamily="18" charset="0"/>
                                    </a:rPr>
                                    <m:t>&lt; </m:t>
                                  </m:r>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𝑓</m:t>
                                      </m:r>
                                    </m:e>
                                    <m:sub>
                                      <m:r>
                                        <a:rPr lang="en-US" sz="1250" b="0" i="1" smtClean="0">
                                          <a:latin typeface="Cambria Math" panose="02040503050406030204" pitchFamily="18" charset="0"/>
                                        </a:rPr>
                                        <m:t>𝑛</m:t>
                                      </m:r>
                                    </m:sub>
                                  </m:sSub>
                                </m:e>
                                <m:e>
                                  <m:r>
                                    <m:rPr>
                                      <m:lit/>
                                    </m:rPr>
                                    <a:rPr lang="en-US" sz="1250" b="0" i="1" smtClean="0">
                                      <a:latin typeface="Cambria Math" panose="02040503050406030204" pitchFamily="18" charset="0"/>
                                    </a:rPr>
                                    <m:t> </m:t>
                                  </m:r>
                                </m:e>
                              </m:eqArr>
                            </m:e>
                          </m:mr>
                          <m:mr>
                            <m:e>
                              <m:sSup>
                                <m:sSupPr>
                                  <m:ctrlPr>
                                    <a:rPr lang="en-US" sz="1250" i="1">
                                      <a:latin typeface="Cambria Math" panose="02040503050406030204" pitchFamily="18" charset="0"/>
                                    </a:rPr>
                                  </m:ctrlPr>
                                </m:sSupPr>
                                <m:e>
                                  <m:r>
                                    <a:rPr lang="en-US" sz="1250" i="1">
                                      <a:latin typeface="Cambria Math" panose="02040503050406030204" pitchFamily="18" charset="0"/>
                                    </a:rPr>
                                    <m:t>𝐶</m:t>
                                  </m:r>
                                </m:e>
                                <m:sup>
                                  <m:r>
                                    <a:rPr lang="en-US" sz="1250" i="1">
                                      <a:latin typeface="Cambria Math" panose="02040503050406030204" pitchFamily="18" charset="0"/>
                                    </a:rPr>
                                    <m:t>2</m:t>
                                  </m:r>
                                </m:sup>
                              </m:sSup>
                              <m:r>
                                <m:rPr>
                                  <m:nor/>
                                </m:rPr>
                                <a:rPr lang="en-US" sz="1250" i="0" dirty="0"/>
                                <m:t> </m:t>
                              </m:r>
                              <m:sSub>
                                <m:sSubPr>
                                  <m:ctrlPr>
                                    <a:rPr lang="en-US" sz="1250" i="1">
                                      <a:latin typeface="Cambria Math" panose="02040503050406030204" pitchFamily="18" charset="0"/>
                                    </a:rPr>
                                  </m:ctrlPr>
                                </m:sSubPr>
                                <m:e>
                                  <m:sSup>
                                    <m:sSupPr>
                                      <m:ctrlPr>
                                        <a:rPr lang="en-US" sz="1250" i="1">
                                          <a:latin typeface="Cambria Math" panose="02040503050406030204" pitchFamily="18" charset="0"/>
                                        </a:rPr>
                                      </m:ctrlPr>
                                    </m:sSupPr>
                                    <m:e>
                                      <m:d>
                                        <m:dPr>
                                          <m:begChr m:val="|"/>
                                          <m:endChr m:val="|"/>
                                          <m:ctrlPr>
                                            <a:rPr lang="en-US" sz="1250" i="1">
                                              <a:latin typeface="Cambria Math" panose="02040503050406030204" pitchFamily="18" charset="0"/>
                                            </a:rPr>
                                          </m:ctrlPr>
                                        </m:dPr>
                                        <m:e>
                                          <m:sSub>
                                            <m:sSubPr>
                                              <m:ctrlPr>
                                                <a:rPr lang="en-US" sz="1250" i="1">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𝑎𝑝𝑝</m:t>
                                              </m:r>
                                            </m:sub>
                                          </m:sSub>
                                          <m:r>
                                            <a:rPr lang="en-US" sz="1250" i="1">
                                              <a:latin typeface="Cambria Math" panose="02040503050406030204" pitchFamily="18" charset="0"/>
                                            </a:rPr>
                                            <m:t>(</m:t>
                                          </m:r>
                                          <m:r>
                                            <a:rPr lang="en-US" sz="1250" i="1">
                                              <a:latin typeface="Cambria Math" panose="02040503050406030204" pitchFamily="18" charset="0"/>
                                            </a:rPr>
                                            <m:t>𝑓</m:t>
                                          </m:r>
                                          <m:r>
                                            <a:rPr lang="en-US" sz="1250" i="1">
                                              <a:latin typeface="Cambria Math" panose="02040503050406030204" pitchFamily="18" charset="0"/>
                                            </a:rPr>
                                            <m:t>)</m:t>
                                          </m:r>
                                        </m:e>
                                      </m:d>
                                    </m:e>
                                    <m:sup>
                                      <m:r>
                                        <a:rPr lang="en-US" sz="1250" i="1">
                                          <a:latin typeface="Cambria Math" panose="02040503050406030204" pitchFamily="18" charset="0"/>
                                        </a:rPr>
                                        <m:t>2</m:t>
                                      </m:r>
                                    </m:sup>
                                  </m:sSup>
                                  <m:r>
                                    <a:rPr lang="en-US" sz="1250" i="1">
                                      <a:latin typeface="Cambria Math" panose="02040503050406030204" pitchFamily="18" charset="0"/>
                                    </a:rPr>
                                    <m:t>𝑆</m:t>
                                  </m:r>
                                </m:e>
                                <m:sub>
                                  <m:r>
                                    <a:rPr lang="en-US" sz="1250" i="1">
                                      <a:latin typeface="Cambria Math" panose="02040503050406030204" pitchFamily="18" charset="0"/>
                                    </a:rPr>
                                    <m:t>𝐴𝐴</m:t>
                                  </m:r>
                                </m:sub>
                              </m:sSub>
                              <m:d>
                                <m:dPr>
                                  <m:ctrlPr>
                                    <a:rPr lang="en-US" sz="1250" i="1">
                                      <a:latin typeface="Cambria Math" panose="02040503050406030204" pitchFamily="18" charset="0"/>
                                    </a:rPr>
                                  </m:ctrlPr>
                                </m:dPr>
                                <m:e>
                                  <m:r>
                                    <a:rPr lang="en-US" sz="1250" i="1">
                                      <a:latin typeface="Cambria Math" panose="02040503050406030204" pitchFamily="18" charset="0"/>
                                    </a:rPr>
                                    <m:t>𝑓</m:t>
                                  </m:r>
                                </m:e>
                              </m:d>
                              <m:r>
                                <a:rPr lang="en-US" sz="1250" i="1">
                                  <a:latin typeface="Cambria Math" panose="02040503050406030204" pitchFamily="18" charset="0"/>
                                </a:rPr>
                                <m:t>,       </m:t>
                              </m:r>
                              <m:r>
                                <a:rPr lang="en-US" sz="1250" i="1">
                                  <a:latin typeface="Cambria Math" panose="02040503050406030204" pitchFamily="18" charset="0"/>
                                </a:rPr>
                                <m:t>𝑓</m:t>
                              </m:r>
                              <m:r>
                                <a:rPr lang="en-US" sz="1250" i="1" smtClean="0">
                                  <a:latin typeface="Cambria Math" panose="02040503050406030204" pitchFamily="18" charset="0"/>
                                  <a:ea typeface="Cambria Math" panose="02040503050406030204" pitchFamily="18" charset="0"/>
                                </a:rPr>
                                <m:t>≥</m:t>
                              </m:r>
                              <m:r>
                                <a:rPr lang="en-US" sz="1250" i="1">
                                  <a:latin typeface="Cambria Math" panose="02040503050406030204" pitchFamily="18" charset="0"/>
                                </a:rPr>
                                <m:t> </m:t>
                              </m:r>
                              <m:sSub>
                                <m:sSubPr>
                                  <m:ctrlPr>
                                    <a:rPr lang="en-US" sz="1250" i="1">
                                      <a:latin typeface="Cambria Math" panose="02040503050406030204" pitchFamily="18" charset="0"/>
                                    </a:rPr>
                                  </m:ctrlPr>
                                </m:sSubPr>
                                <m:e>
                                  <m:r>
                                    <a:rPr lang="en-US" sz="1250" i="1">
                                      <a:latin typeface="Cambria Math" panose="02040503050406030204" pitchFamily="18" charset="0"/>
                                    </a:rPr>
                                    <m:t>𝑓</m:t>
                                  </m:r>
                                </m:e>
                                <m:sub>
                                  <m:r>
                                    <a:rPr lang="en-US" sz="1250" i="1">
                                      <a:latin typeface="Cambria Math" panose="02040503050406030204" pitchFamily="18" charset="0"/>
                                    </a:rPr>
                                    <m:t>𝑛</m:t>
                                  </m:r>
                                </m:sub>
                              </m:sSub>
                            </m:e>
                          </m:mr>
                        </m:m>
                      </m:e>
                    </m:d>
                  </m:oMath>
                </a14:m>
                <a:endParaRPr lang="en-US" sz="1250" dirty="0"/>
              </a:p>
              <a:p>
                <a:pPr marL="285750" indent="-285750">
                  <a:buClr>
                    <a:srgbClr val="006699"/>
                  </a:buClr>
                  <a:buSzPct val="80000"/>
                  <a:buFont typeface="Arial" panose="020B0604020202020204" pitchFamily="34" charset="0"/>
                  <a:buChar char="•"/>
                </a:pPr>
                <a:endParaRPr lang="en-US" sz="1250" dirty="0"/>
              </a:p>
              <a:p>
                <a:pPr>
                  <a:buClr>
                    <a:srgbClr val="006699"/>
                  </a:buClr>
                  <a:buSzPct val="80000"/>
                </a:pPr>
                <a:endParaRPr lang="en-US" sz="1250" dirty="0"/>
              </a:p>
              <a:p>
                <a:pPr>
                  <a:buClr>
                    <a:srgbClr val="006699"/>
                  </a:buClr>
                  <a:buSzPct val="80000"/>
                </a:pPr>
                <a:r>
                  <a:rPr lang="en-US" sz="1250" dirty="0"/>
                  <a:t>                      where </a:t>
                </a:r>
                <a14:m>
                  <m:oMath xmlns:m="http://schemas.openxmlformats.org/officeDocument/2006/math">
                    <m:r>
                      <a:rPr lang="en-US" sz="1250" i="1">
                        <a:latin typeface="Cambria Math" panose="02040503050406030204" pitchFamily="18" charset="0"/>
                      </a:rPr>
                      <m:t>𝑓</m:t>
                    </m:r>
                    <m:r>
                      <a:rPr lang="en-US" sz="1250" i="1">
                        <a:latin typeface="Cambria Math" panose="02040503050406030204" pitchFamily="18" charset="0"/>
                      </a:rPr>
                      <m:t>  </m:t>
                    </m:r>
                  </m:oMath>
                </a14:m>
                <a:r>
                  <a:rPr lang="en-US" sz="1250" dirty="0"/>
                  <a:t>is the excitation frequency and  </a:t>
                </a: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𝑓</m:t>
                        </m:r>
                      </m:e>
                      <m:sub>
                        <m:r>
                          <a:rPr lang="en-US" sz="1250" i="1">
                            <a:latin typeface="Cambria Math" panose="02040503050406030204" pitchFamily="18" charset="0"/>
                          </a:rPr>
                          <m:t>𝑛</m:t>
                        </m:r>
                      </m:sub>
                    </m:sSub>
                  </m:oMath>
                </a14:m>
                <a:r>
                  <a:rPr lang="en-US" sz="1250" dirty="0"/>
                  <a:t> is the natural frequency</a:t>
                </a:r>
              </a:p>
              <a:p>
                <a:pPr>
                  <a:buClr>
                    <a:srgbClr val="006699"/>
                  </a:buClr>
                  <a:buSzPct val="80000"/>
                </a:pPr>
                <a:endParaRPr lang="en-US" sz="1250" dirty="0"/>
              </a:p>
              <a:p>
                <a:pPr>
                  <a:buClr>
                    <a:srgbClr val="006699"/>
                  </a:buClr>
                  <a:buSzPct val="80000"/>
                </a:pPr>
                <a:endParaRPr lang="en-US" sz="1250" dirty="0"/>
              </a:p>
              <a:p>
                <a:pPr marL="285750" indent="-285750">
                  <a:buClr>
                    <a:srgbClr val="006699"/>
                  </a:buClr>
                  <a:buSzPct val="80000"/>
                  <a:buFont typeface="Arial" panose="020B0604020202020204" pitchFamily="34" charset="0"/>
                  <a:buChar char="•"/>
                </a:pPr>
                <a:endParaRPr lang="en-US" sz="1200" dirty="0"/>
              </a:p>
              <a:p>
                <a:pPr marL="285750" indent="-285750">
                  <a:buClr>
                    <a:srgbClr val="006699"/>
                  </a:buClr>
                  <a:buSzPct val="80000"/>
                  <a:buFont typeface="Arial" panose="020B0604020202020204" pitchFamily="34" charset="0"/>
                  <a:buChar char="•"/>
                </a:pPr>
                <a:endParaRPr lang="en-US" sz="1250" dirty="0"/>
              </a:p>
            </p:txBody>
          </p:sp>
        </mc:Choice>
        <mc:Fallback xmlns="">
          <p:sp>
            <p:nvSpPr>
              <p:cNvPr id="3" name="TextBox 2">
                <a:extLst>
                  <a:ext uri="{FF2B5EF4-FFF2-40B4-BE49-F238E27FC236}">
                    <a16:creationId xmlns:a16="http://schemas.microsoft.com/office/drawing/2014/main" id="{ECE26CD4-AE05-5E23-700B-BF2A9ED0FA88}"/>
                  </a:ext>
                </a:extLst>
              </p:cNvPr>
              <p:cNvSpPr txBox="1">
                <a:spLocks noRot="1" noChangeAspect="1" noMove="1" noResize="1" noEditPoints="1" noAdjustHandles="1" noChangeArrowheads="1" noChangeShapeType="1" noTextEdit="1"/>
              </p:cNvSpPr>
              <p:nvPr/>
            </p:nvSpPr>
            <p:spPr>
              <a:xfrm>
                <a:off x="609600" y="1122037"/>
                <a:ext cx="7086600" cy="2921313"/>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15733812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5A3353-1BC2-94E0-AE26-76066455BE09}"/>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2980B666-2F73-D5AC-30F0-5A8C8683F986}"/>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19</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0DE7A58A-C411-86AE-DA9A-FE064F18A084}"/>
              </a:ext>
            </a:extLst>
          </p:cNvPr>
          <p:cNvSpPr/>
          <p:nvPr/>
        </p:nvSpPr>
        <p:spPr>
          <a:xfrm>
            <a:off x="457200" y="351252"/>
            <a:ext cx="3428554" cy="400110"/>
          </a:xfrm>
          <a:prstGeom prst="rect">
            <a:avLst/>
          </a:prstGeom>
        </p:spPr>
        <p:txBody>
          <a:bodyPr>
            <a:spAutoFit/>
          </a:bodyPr>
          <a:lstStyle/>
          <a:p>
            <a:pPr defTabSz="685800">
              <a:spcBef>
                <a:spcPts val="150"/>
              </a:spcBef>
              <a:spcAft>
                <a:spcPts val="150"/>
              </a:spcAft>
            </a:pPr>
            <a:r>
              <a:rPr lang="en-US" sz="2000" b="1" dirty="0">
                <a:solidFill>
                  <a:srgbClr val="4BACC6">
                    <a:lumMod val="75000"/>
                  </a:srgbClr>
                </a:solidFill>
                <a:cs typeface="Arial" pitchFamily="34" charset="0"/>
              </a:rPr>
              <a:t>Notched Acceleration PSD</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1BBC127C-96DF-082F-7FB5-7F481571BE5C}"/>
                  </a:ext>
                </a:extLst>
              </p:cNvPr>
              <p:cNvSpPr txBox="1"/>
              <p:nvPr/>
            </p:nvSpPr>
            <p:spPr>
              <a:xfrm>
                <a:off x="609600" y="914400"/>
                <a:ext cx="7543800" cy="4681090"/>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300" dirty="0"/>
                  <a:t>The resulting notched acceleration specification is</a:t>
                </a:r>
                <a:br>
                  <a:rPr lang="en-US" sz="1250" dirty="0"/>
                </a:br>
                <a:endParaRPr lang="en-US" sz="1250" dirty="0"/>
              </a:p>
              <a:p>
                <a:pPr marL="285750" indent="-285750">
                  <a:buClr>
                    <a:srgbClr val="006699"/>
                  </a:buClr>
                  <a:buSzPct val="80000"/>
                  <a:buFont typeface="Arial" panose="020B0604020202020204" pitchFamily="34" charset="0"/>
                  <a:buChar char="•"/>
                </a:pPr>
                <a:endParaRPr lang="en-US" sz="1250" dirty="0"/>
              </a:p>
              <a:p>
                <a:pPr>
                  <a:buClr>
                    <a:srgbClr val="006699"/>
                  </a:buClr>
                  <a:buSzPct val="80000"/>
                </a:pPr>
                <a14:m>
                  <m:oMathPara xmlns:m="http://schemas.openxmlformats.org/officeDocument/2006/math">
                    <m:oMathParaPr>
                      <m:jc m:val="centerGroup"/>
                    </m:oMathParaPr>
                    <m:oMath xmlns:m="http://schemas.openxmlformats.org/officeDocument/2006/math">
                      <m:sSub>
                        <m:sSubPr>
                          <m:ctrlPr>
                            <a:rPr lang="en-US" sz="1350" i="1" smtClean="0">
                              <a:latin typeface="Cambria Math" panose="02040503050406030204" pitchFamily="18" charset="0"/>
                            </a:rPr>
                          </m:ctrlPr>
                        </m:sSubPr>
                        <m:e>
                          <m:r>
                            <a:rPr lang="en-US" sz="1350" i="1">
                              <a:latin typeface="Cambria Math" panose="02040503050406030204" pitchFamily="18" charset="0"/>
                            </a:rPr>
                            <m:t>𝑆</m:t>
                          </m:r>
                        </m:e>
                        <m:sub>
                          <m:r>
                            <a:rPr lang="en-US" sz="1350" b="0" i="1" smtClean="0">
                              <a:latin typeface="Cambria Math" panose="02040503050406030204" pitchFamily="18" charset="0"/>
                            </a:rPr>
                            <m:t>𝐴𝐴</m:t>
                          </m:r>
                          <m:r>
                            <a:rPr lang="en-US" sz="1350" i="1">
                              <a:latin typeface="Cambria Math" panose="02040503050406030204" pitchFamily="18" charset="0"/>
                            </a:rPr>
                            <m:t>,   </m:t>
                          </m:r>
                          <m:r>
                            <a:rPr lang="en-US" sz="1350" b="0" i="1" smtClean="0">
                              <a:latin typeface="Cambria Math" panose="02040503050406030204" pitchFamily="18" charset="0"/>
                            </a:rPr>
                            <m:t>𝑛𝑜𝑡𝑐h𝑒𝑑</m:t>
                          </m:r>
                        </m:sub>
                      </m:sSub>
                      <m:d>
                        <m:dPr>
                          <m:ctrlPr>
                            <a:rPr lang="en-US" sz="1350" i="1">
                              <a:latin typeface="Cambria Math" panose="02040503050406030204" pitchFamily="18" charset="0"/>
                              <a:ea typeface="Cambria Math" panose="02040503050406030204" pitchFamily="18" charset="0"/>
                            </a:rPr>
                          </m:ctrlPr>
                        </m:dPr>
                        <m:e>
                          <m:r>
                            <a:rPr lang="en-US" sz="1350" b="0" i="1" smtClean="0">
                              <a:latin typeface="Cambria Math" panose="02040503050406030204" pitchFamily="18" charset="0"/>
                              <a:ea typeface="Cambria Math" panose="02040503050406030204" pitchFamily="18" charset="0"/>
                            </a:rPr>
                            <m:t>𝑓</m:t>
                          </m:r>
                        </m:e>
                      </m:d>
                      <m:r>
                        <a:rPr lang="en-US" sz="1350" i="1">
                          <a:latin typeface="Cambria Math" panose="02040503050406030204" pitchFamily="18" charset="0"/>
                          <a:ea typeface="Cambria Math" panose="02040503050406030204" pitchFamily="18" charset="0"/>
                        </a:rPr>
                        <m:t>=</m:t>
                      </m:r>
                      <m:sSub>
                        <m:sSubPr>
                          <m:ctrlPr>
                            <a:rPr lang="en-US" sz="1350" i="1">
                              <a:latin typeface="Cambria Math" panose="02040503050406030204" pitchFamily="18" charset="0"/>
                            </a:rPr>
                          </m:ctrlPr>
                        </m:sSubPr>
                        <m:e>
                          <m:r>
                            <a:rPr lang="en-US" sz="1350" i="1">
                              <a:latin typeface="Cambria Math" panose="02040503050406030204" pitchFamily="18" charset="0"/>
                            </a:rPr>
                            <m:t>𝑆</m:t>
                          </m:r>
                        </m:e>
                        <m:sub>
                          <m:r>
                            <a:rPr lang="en-US" sz="1350" i="1">
                              <a:latin typeface="Cambria Math" panose="02040503050406030204" pitchFamily="18" charset="0"/>
                            </a:rPr>
                            <m:t>𝐴𝐴</m:t>
                          </m:r>
                        </m:sub>
                      </m:sSub>
                      <m:d>
                        <m:dPr>
                          <m:ctrlPr>
                            <a:rPr lang="en-US" sz="1350" i="1">
                              <a:latin typeface="Cambria Math" panose="02040503050406030204" pitchFamily="18" charset="0"/>
                              <a:ea typeface="Cambria Math" panose="02040503050406030204" pitchFamily="18" charset="0"/>
                            </a:rPr>
                          </m:ctrlPr>
                        </m:dPr>
                        <m:e>
                          <m:r>
                            <a:rPr lang="en-US" sz="1350" i="1">
                              <a:latin typeface="Cambria Math" panose="02040503050406030204" pitchFamily="18" charset="0"/>
                              <a:ea typeface="Cambria Math" panose="02040503050406030204" pitchFamily="18" charset="0"/>
                            </a:rPr>
                            <m:t>𝑓</m:t>
                          </m:r>
                        </m:e>
                      </m:d>
                      <m:r>
                        <a:rPr lang="en-US" sz="1350" i="1">
                          <a:latin typeface="Cambria Math" panose="02040503050406030204" pitchFamily="18" charset="0"/>
                          <a:ea typeface="Cambria Math" panose="02040503050406030204" pitchFamily="18" charset="0"/>
                        </a:rPr>
                        <m:t>  ∙</m:t>
                      </m:r>
                      <m:r>
                        <a:rPr lang="en-US" sz="1350" i="1">
                          <a:latin typeface="Cambria Math" panose="02040503050406030204" pitchFamily="18" charset="0"/>
                          <a:ea typeface="Cambria Math" panose="02040503050406030204" pitchFamily="18" charset="0"/>
                        </a:rPr>
                        <m:t>𝑚𝑖𝑛</m:t>
                      </m:r>
                      <m:d>
                        <m:dPr>
                          <m:ctrlPr>
                            <a:rPr lang="en-US" sz="1350" i="1">
                              <a:latin typeface="Cambria Math" panose="02040503050406030204" pitchFamily="18" charset="0"/>
                              <a:ea typeface="Cambria Math" panose="02040503050406030204" pitchFamily="18" charset="0"/>
                            </a:rPr>
                          </m:ctrlPr>
                        </m:dPr>
                        <m:e>
                          <m:r>
                            <a:rPr lang="en-US" sz="1350" i="1">
                              <a:latin typeface="Cambria Math" panose="02040503050406030204" pitchFamily="18" charset="0"/>
                              <a:ea typeface="Cambria Math" panose="02040503050406030204" pitchFamily="18" charset="0"/>
                            </a:rPr>
                            <m:t>1,  </m:t>
                          </m:r>
                          <m:f>
                            <m:fPr>
                              <m:ctrlPr>
                                <a:rPr lang="en-US" sz="1350" b="0" i="1" smtClean="0">
                                  <a:latin typeface="Cambria Math" panose="02040503050406030204" pitchFamily="18" charset="0"/>
                                  <a:ea typeface="Cambria Math" panose="02040503050406030204" pitchFamily="18" charset="0"/>
                                </a:rPr>
                              </m:ctrlPr>
                            </m:fPr>
                            <m:num>
                              <m:sSub>
                                <m:sSubPr>
                                  <m:ctrlPr>
                                    <a:rPr lang="en-US" sz="1350" i="1">
                                      <a:latin typeface="Cambria Math" panose="02040503050406030204" pitchFamily="18" charset="0"/>
                                    </a:rPr>
                                  </m:ctrlPr>
                                </m:sSubPr>
                                <m:e>
                                  <m:r>
                                    <a:rPr lang="en-US" sz="1350" i="1">
                                      <a:latin typeface="Cambria Math" panose="02040503050406030204" pitchFamily="18" charset="0"/>
                                    </a:rPr>
                                    <m:t>𝑆</m:t>
                                  </m:r>
                                </m:e>
                                <m:sub>
                                  <m:r>
                                    <a:rPr lang="en-US" sz="1350" i="1">
                                      <a:latin typeface="Cambria Math" panose="02040503050406030204" pitchFamily="18" charset="0"/>
                                    </a:rPr>
                                    <m:t>𝐹𝐹</m:t>
                                  </m:r>
                                  <m:r>
                                    <a:rPr lang="en-US" sz="1350" i="1">
                                      <a:latin typeface="Cambria Math" panose="02040503050406030204" pitchFamily="18" charset="0"/>
                                    </a:rPr>
                                    <m:t>,   </m:t>
                                  </m:r>
                                  <m:r>
                                    <a:rPr lang="en-US" sz="1350" i="1">
                                      <a:latin typeface="Cambria Math" panose="02040503050406030204" pitchFamily="18" charset="0"/>
                                    </a:rPr>
                                    <m:t>𝑙𝑖𝑚𝑖𝑡</m:t>
                                  </m:r>
                                </m:sub>
                              </m:sSub>
                              <m:d>
                                <m:dPr>
                                  <m:ctrlPr>
                                    <a:rPr lang="en-US" sz="1350" i="1">
                                      <a:latin typeface="Cambria Math" panose="02040503050406030204" pitchFamily="18" charset="0"/>
                                    </a:rPr>
                                  </m:ctrlPr>
                                </m:dPr>
                                <m:e>
                                  <m:r>
                                    <a:rPr lang="en-US" sz="1350" i="1">
                                      <a:latin typeface="Cambria Math" panose="02040503050406030204" pitchFamily="18" charset="0"/>
                                    </a:rPr>
                                    <m:t>𝑓</m:t>
                                  </m:r>
                                </m:e>
                              </m:d>
                            </m:num>
                            <m:den>
                              <m:sSub>
                                <m:sSubPr>
                                  <m:ctrlPr>
                                    <a:rPr lang="en-US" sz="1350" i="1">
                                      <a:latin typeface="Cambria Math" panose="02040503050406030204" pitchFamily="18" charset="0"/>
                                    </a:rPr>
                                  </m:ctrlPr>
                                </m:sSubPr>
                                <m:e>
                                  <m:r>
                                    <a:rPr lang="en-US" sz="1350" i="1">
                                      <a:latin typeface="Cambria Math" panose="02040503050406030204" pitchFamily="18" charset="0"/>
                                    </a:rPr>
                                    <m:t>𝑆</m:t>
                                  </m:r>
                                </m:e>
                                <m:sub>
                                  <m:r>
                                    <a:rPr lang="en-US" sz="1350" i="1">
                                      <a:latin typeface="Cambria Math" panose="02040503050406030204" pitchFamily="18" charset="0"/>
                                    </a:rPr>
                                    <m:t>𝐹𝐹</m:t>
                                  </m:r>
                                  <m:r>
                                    <a:rPr lang="en-US" sz="1350" i="1">
                                      <a:latin typeface="Cambria Math" panose="02040503050406030204" pitchFamily="18" charset="0"/>
                                    </a:rPr>
                                    <m:t>,   </m:t>
                                  </m:r>
                                  <m:r>
                                    <a:rPr lang="en-US" sz="1350" b="0" i="1" smtClean="0">
                                      <a:latin typeface="Cambria Math" panose="02040503050406030204" pitchFamily="18" charset="0"/>
                                    </a:rPr>
                                    <m:t>𝑢𝑛𝑛𝑜𝑡𝑐h𝑒𝑑</m:t>
                                  </m:r>
                                </m:sub>
                              </m:sSub>
                              <m:d>
                                <m:dPr>
                                  <m:ctrlPr>
                                    <a:rPr lang="en-US" sz="1350" i="1">
                                      <a:latin typeface="Cambria Math" panose="02040503050406030204" pitchFamily="18" charset="0"/>
                                    </a:rPr>
                                  </m:ctrlPr>
                                </m:dPr>
                                <m:e>
                                  <m:r>
                                    <a:rPr lang="en-US" sz="1350" i="1">
                                      <a:latin typeface="Cambria Math" panose="02040503050406030204" pitchFamily="18" charset="0"/>
                                    </a:rPr>
                                    <m:t>𝑓</m:t>
                                  </m:r>
                                </m:e>
                              </m:d>
                            </m:den>
                          </m:f>
                        </m:e>
                      </m:d>
                    </m:oMath>
                  </m:oMathPara>
                </a14:m>
                <a:endParaRPr lang="en-US" sz="1350" dirty="0">
                  <a:ea typeface="Cambria Math" panose="02040503050406030204" pitchFamily="18" charset="0"/>
                </a:endParaRPr>
              </a:p>
              <a:p>
                <a:pPr>
                  <a:buClr>
                    <a:srgbClr val="006699"/>
                  </a:buClr>
                  <a:buSzPct val="80000"/>
                </a:pPr>
                <a:endParaRPr lang="en-US" sz="1350" dirty="0">
                  <a:ea typeface="Cambria Math" panose="02040503050406030204" pitchFamily="18" charset="0"/>
                </a:endParaRPr>
              </a:p>
              <a:p>
                <a:pPr marL="285750" indent="-285750">
                  <a:buClr>
                    <a:srgbClr val="006699"/>
                  </a:buClr>
                  <a:buSzPct val="80000"/>
                  <a:buFont typeface="Arial" panose="020B0604020202020204" pitchFamily="34" charset="0"/>
                  <a:buChar char="•"/>
                </a:pPr>
                <a:r>
                  <a:rPr lang="en-US" sz="1350" dirty="0">
                    <a:ea typeface="Cambria Math" panose="02040503050406030204" pitchFamily="18" charset="0"/>
                  </a:rPr>
                  <a:t>Recall</a:t>
                </a:r>
              </a:p>
              <a:p>
                <a:pPr>
                  <a:buClr>
                    <a:srgbClr val="006699"/>
                  </a:buClr>
                  <a:buSzPct val="80000"/>
                </a:pPr>
                <a:endParaRPr lang="en-US" sz="1350" dirty="0">
                  <a:ea typeface="Cambria Math" panose="02040503050406030204" pitchFamily="18" charset="0"/>
                </a:endParaRPr>
              </a:p>
              <a:p>
                <a:pPr>
                  <a:buClr>
                    <a:srgbClr val="006699"/>
                  </a:buClr>
                  <a:buSzPct val="80000"/>
                </a:pPr>
                <a14:m>
                  <m:oMathPara xmlns:m="http://schemas.openxmlformats.org/officeDocument/2006/math">
                    <m:oMathParaPr>
                      <m:jc m:val="centerGroup"/>
                    </m:oMathParaPr>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𝐹𝐹</m:t>
                          </m:r>
                          <m:r>
                            <a:rPr lang="en-US" sz="1250" i="1">
                              <a:latin typeface="Cambria Math" panose="02040503050406030204" pitchFamily="18" charset="0"/>
                            </a:rPr>
                            <m:t>,   </m:t>
                          </m:r>
                          <m:r>
                            <a:rPr lang="en-US" sz="1250" i="1">
                              <a:latin typeface="Cambria Math" panose="02040503050406030204" pitchFamily="18" charset="0"/>
                            </a:rPr>
                            <m:t>𝑙𝑖𝑚𝑖𝑡</m:t>
                          </m:r>
                        </m:sub>
                      </m:sSub>
                      <m:r>
                        <a:rPr lang="en-US" sz="1250" i="1">
                          <a:latin typeface="Cambria Math" panose="02040503050406030204" pitchFamily="18" charset="0"/>
                        </a:rPr>
                        <m:t>(</m:t>
                      </m:r>
                      <m:r>
                        <a:rPr lang="en-US" sz="1250" i="1">
                          <a:latin typeface="Cambria Math" panose="02040503050406030204" pitchFamily="18" charset="0"/>
                        </a:rPr>
                        <m:t>𝑓</m:t>
                      </m:r>
                      <m:r>
                        <a:rPr lang="en-US" sz="1250" i="1">
                          <a:latin typeface="Cambria Math" panose="02040503050406030204" pitchFamily="18" charset="0"/>
                        </a:rPr>
                        <m:t>)=</m:t>
                      </m:r>
                      <m:d>
                        <m:dPr>
                          <m:begChr m:val="{"/>
                          <m:endChr m:val=""/>
                          <m:ctrlPr>
                            <a:rPr lang="en-US" sz="1250" i="1">
                              <a:latin typeface="Cambria Math" panose="02040503050406030204" pitchFamily="18" charset="0"/>
                            </a:rPr>
                          </m:ctrlPr>
                        </m:dPr>
                        <m:e>
                          <m:m>
                            <m:mPr>
                              <m:mcs>
                                <m:mc>
                                  <m:mcPr>
                                    <m:count m:val="1"/>
                                    <m:mcJc m:val="center"/>
                                  </m:mcPr>
                                </m:mc>
                              </m:mcs>
                              <m:ctrlPr>
                                <a:rPr lang="en-US" sz="1250" i="1">
                                  <a:latin typeface="Cambria Math" panose="02040503050406030204" pitchFamily="18" charset="0"/>
                                </a:rPr>
                              </m:ctrlPr>
                            </m:mPr>
                            <m:mr>
                              <m:e>
                                <m:eqArr>
                                  <m:eqArrPr>
                                    <m:ctrlPr>
                                      <a:rPr lang="en-US" sz="1250" i="1">
                                        <a:latin typeface="Cambria Math" panose="02040503050406030204" pitchFamily="18" charset="0"/>
                                      </a:rPr>
                                    </m:ctrlPr>
                                  </m:eqArrPr>
                                  <m:e>
                                    <m:sSup>
                                      <m:sSupPr>
                                        <m:ctrlPr>
                                          <a:rPr lang="en-US" sz="1250" i="1">
                                            <a:latin typeface="Cambria Math" panose="02040503050406030204" pitchFamily="18" charset="0"/>
                                          </a:rPr>
                                        </m:ctrlPr>
                                      </m:sSupPr>
                                      <m:e>
                                        <m:r>
                                          <a:rPr lang="en-US" sz="1250" i="1">
                                            <a:latin typeface="Cambria Math" panose="02040503050406030204" pitchFamily="18" charset="0"/>
                                          </a:rPr>
                                          <m:t>𝐶</m:t>
                                        </m:r>
                                      </m:e>
                                      <m:sup>
                                        <m:r>
                                          <a:rPr lang="en-US" sz="1250" i="1">
                                            <a:latin typeface="Cambria Math" panose="02040503050406030204" pitchFamily="18" charset="0"/>
                                          </a:rPr>
                                          <m:t>2</m:t>
                                        </m:r>
                                      </m:sup>
                                    </m:sSup>
                                    <m:sSup>
                                      <m:sSupPr>
                                        <m:ctrlPr>
                                          <a:rPr lang="en-US" sz="1250" i="1">
                                            <a:latin typeface="Cambria Math" panose="02040503050406030204" pitchFamily="18" charset="0"/>
                                          </a:rPr>
                                        </m:ctrlPr>
                                      </m:sSupPr>
                                      <m:e>
                                        <m:r>
                                          <a:rPr lang="en-US" sz="1250" i="1">
                                            <a:latin typeface="Cambria Math" panose="02040503050406030204" pitchFamily="18" charset="0"/>
                                          </a:rPr>
                                          <m:t>𝑀</m:t>
                                        </m:r>
                                      </m:e>
                                      <m:sup>
                                        <m:r>
                                          <a:rPr lang="en-US" sz="1250" i="1">
                                            <a:latin typeface="Cambria Math" panose="02040503050406030204" pitchFamily="18" charset="0"/>
                                          </a:rPr>
                                          <m:t>2</m:t>
                                        </m:r>
                                      </m:sup>
                                    </m:sSup>
                                    <m:r>
                                      <m:rPr>
                                        <m:nor/>
                                      </m:rPr>
                                      <a:rPr lang="en-US" sz="1250" i="0" dirty="0"/>
                                      <m:t> </m:t>
                                    </m:r>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𝐴𝐴</m:t>
                                        </m:r>
                                      </m:sub>
                                    </m:sSub>
                                    <m:d>
                                      <m:dPr>
                                        <m:ctrlPr>
                                          <a:rPr lang="en-US" sz="1250" i="1">
                                            <a:latin typeface="Cambria Math" panose="02040503050406030204" pitchFamily="18" charset="0"/>
                                          </a:rPr>
                                        </m:ctrlPr>
                                      </m:dPr>
                                      <m:e>
                                        <m:r>
                                          <a:rPr lang="en-US" sz="1250" i="1">
                                            <a:latin typeface="Cambria Math" panose="02040503050406030204" pitchFamily="18" charset="0"/>
                                          </a:rPr>
                                          <m:t>𝑓</m:t>
                                        </m:r>
                                      </m:e>
                                    </m:d>
                                    <m:r>
                                      <a:rPr lang="en-US" sz="1250" i="1">
                                        <a:latin typeface="Cambria Math" panose="02040503050406030204" pitchFamily="18" charset="0"/>
                                      </a:rPr>
                                      <m:t>,       </m:t>
                                    </m:r>
                                    <m:r>
                                      <a:rPr lang="en-US" sz="1250" i="1">
                                        <a:latin typeface="Cambria Math" panose="02040503050406030204" pitchFamily="18" charset="0"/>
                                      </a:rPr>
                                      <m:t>𝑓</m:t>
                                    </m:r>
                                    <m:r>
                                      <a:rPr lang="en-US" sz="1250" i="1">
                                        <a:latin typeface="Cambria Math" panose="02040503050406030204" pitchFamily="18" charset="0"/>
                                      </a:rPr>
                                      <m:t>&lt; </m:t>
                                    </m:r>
                                    <m:sSub>
                                      <m:sSubPr>
                                        <m:ctrlPr>
                                          <a:rPr lang="en-US" sz="1250" i="1">
                                            <a:latin typeface="Cambria Math" panose="02040503050406030204" pitchFamily="18" charset="0"/>
                                          </a:rPr>
                                        </m:ctrlPr>
                                      </m:sSubPr>
                                      <m:e>
                                        <m:r>
                                          <a:rPr lang="en-US" sz="1250" i="1">
                                            <a:latin typeface="Cambria Math" panose="02040503050406030204" pitchFamily="18" charset="0"/>
                                          </a:rPr>
                                          <m:t>𝑓</m:t>
                                        </m:r>
                                      </m:e>
                                      <m:sub>
                                        <m:r>
                                          <a:rPr lang="en-US" sz="1250" i="1">
                                            <a:latin typeface="Cambria Math" panose="02040503050406030204" pitchFamily="18" charset="0"/>
                                          </a:rPr>
                                          <m:t>𝑛</m:t>
                                        </m:r>
                                      </m:sub>
                                    </m:sSub>
                                  </m:e>
                                  <m:e>
                                    <m:r>
                                      <m:rPr>
                                        <m:lit/>
                                      </m:rPr>
                                      <a:rPr lang="en-US" sz="1250" i="1">
                                        <a:latin typeface="Cambria Math" panose="02040503050406030204" pitchFamily="18" charset="0"/>
                                      </a:rPr>
                                      <m:t> </m:t>
                                    </m:r>
                                  </m:e>
                                </m:eqArr>
                              </m:e>
                            </m:mr>
                            <m:mr>
                              <m:e>
                                <m:sSup>
                                  <m:sSupPr>
                                    <m:ctrlPr>
                                      <a:rPr lang="en-US" sz="1250" i="1">
                                        <a:latin typeface="Cambria Math" panose="02040503050406030204" pitchFamily="18" charset="0"/>
                                      </a:rPr>
                                    </m:ctrlPr>
                                  </m:sSupPr>
                                  <m:e>
                                    <m:r>
                                      <a:rPr lang="en-US" sz="1250" i="1">
                                        <a:latin typeface="Cambria Math" panose="02040503050406030204" pitchFamily="18" charset="0"/>
                                      </a:rPr>
                                      <m:t>𝐶</m:t>
                                    </m:r>
                                  </m:e>
                                  <m:sup>
                                    <m:r>
                                      <a:rPr lang="en-US" sz="1250" i="1">
                                        <a:latin typeface="Cambria Math" panose="02040503050406030204" pitchFamily="18" charset="0"/>
                                      </a:rPr>
                                      <m:t>2</m:t>
                                    </m:r>
                                  </m:sup>
                                </m:sSup>
                                <m:r>
                                  <m:rPr>
                                    <m:nor/>
                                  </m:rPr>
                                  <a:rPr lang="en-US" sz="1250" i="0" dirty="0"/>
                                  <m:t> </m:t>
                                </m:r>
                                <m:sSub>
                                  <m:sSubPr>
                                    <m:ctrlPr>
                                      <a:rPr lang="en-US" sz="1250" i="1">
                                        <a:latin typeface="Cambria Math" panose="02040503050406030204" pitchFamily="18" charset="0"/>
                                      </a:rPr>
                                    </m:ctrlPr>
                                  </m:sSubPr>
                                  <m:e>
                                    <m:sSup>
                                      <m:sSupPr>
                                        <m:ctrlPr>
                                          <a:rPr lang="en-US" sz="1250" i="1">
                                            <a:latin typeface="Cambria Math" panose="02040503050406030204" pitchFamily="18" charset="0"/>
                                          </a:rPr>
                                        </m:ctrlPr>
                                      </m:sSupPr>
                                      <m:e>
                                        <m:d>
                                          <m:dPr>
                                            <m:begChr m:val="|"/>
                                            <m:endChr m:val="|"/>
                                            <m:ctrlPr>
                                              <a:rPr lang="en-US" sz="1250" i="1">
                                                <a:latin typeface="Cambria Math" panose="02040503050406030204" pitchFamily="18" charset="0"/>
                                              </a:rPr>
                                            </m:ctrlPr>
                                          </m:dPr>
                                          <m:e>
                                            <m:sSub>
                                              <m:sSubPr>
                                                <m:ctrlPr>
                                                  <a:rPr lang="en-US" sz="1250" i="1">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𝑎𝑝𝑝</m:t>
                                                </m:r>
                                              </m:sub>
                                            </m:sSub>
                                            <m:r>
                                              <a:rPr lang="en-US" sz="1250" i="1">
                                                <a:latin typeface="Cambria Math" panose="02040503050406030204" pitchFamily="18" charset="0"/>
                                              </a:rPr>
                                              <m:t>(</m:t>
                                            </m:r>
                                            <m:r>
                                              <a:rPr lang="en-US" sz="1250" i="1">
                                                <a:latin typeface="Cambria Math" panose="02040503050406030204" pitchFamily="18" charset="0"/>
                                              </a:rPr>
                                              <m:t>𝑓</m:t>
                                            </m:r>
                                            <m:r>
                                              <a:rPr lang="en-US" sz="1250" i="1">
                                                <a:latin typeface="Cambria Math" panose="02040503050406030204" pitchFamily="18" charset="0"/>
                                              </a:rPr>
                                              <m:t>)</m:t>
                                            </m:r>
                                          </m:e>
                                        </m:d>
                                      </m:e>
                                      <m:sup>
                                        <m:r>
                                          <a:rPr lang="en-US" sz="1250" i="1">
                                            <a:latin typeface="Cambria Math" panose="02040503050406030204" pitchFamily="18" charset="0"/>
                                          </a:rPr>
                                          <m:t>2</m:t>
                                        </m:r>
                                      </m:sup>
                                    </m:sSup>
                                    <m:r>
                                      <a:rPr lang="en-US" sz="1250" i="1">
                                        <a:latin typeface="Cambria Math" panose="02040503050406030204" pitchFamily="18" charset="0"/>
                                      </a:rPr>
                                      <m:t>𝑆</m:t>
                                    </m:r>
                                  </m:e>
                                  <m:sub>
                                    <m:r>
                                      <a:rPr lang="en-US" sz="1250" i="1">
                                        <a:latin typeface="Cambria Math" panose="02040503050406030204" pitchFamily="18" charset="0"/>
                                      </a:rPr>
                                      <m:t>𝐴𝐴</m:t>
                                    </m:r>
                                  </m:sub>
                                </m:sSub>
                                <m:d>
                                  <m:dPr>
                                    <m:ctrlPr>
                                      <a:rPr lang="en-US" sz="1250" i="1">
                                        <a:latin typeface="Cambria Math" panose="02040503050406030204" pitchFamily="18" charset="0"/>
                                      </a:rPr>
                                    </m:ctrlPr>
                                  </m:dPr>
                                  <m:e>
                                    <m:r>
                                      <a:rPr lang="en-US" sz="1250" i="1">
                                        <a:latin typeface="Cambria Math" panose="02040503050406030204" pitchFamily="18" charset="0"/>
                                      </a:rPr>
                                      <m:t>𝑓</m:t>
                                    </m:r>
                                  </m:e>
                                </m:d>
                                <m:r>
                                  <a:rPr lang="en-US" sz="1250" i="1">
                                    <a:latin typeface="Cambria Math" panose="02040503050406030204" pitchFamily="18" charset="0"/>
                                  </a:rPr>
                                  <m:t>,       </m:t>
                                </m:r>
                                <m:r>
                                  <a:rPr lang="en-US" sz="1250" i="1">
                                    <a:latin typeface="Cambria Math" panose="02040503050406030204" pitchFamily="18" charset="0"/>
                                  </a:rPr>
                                  <m:t>𝑓</m:t>
                                </m:r>
                                <m:r>
                                  <a:rPr lang="en-US" sz="1250" i="1">
                                    <a:latin typeface="Cambria Math" panose="02040503050406030204" pitchFamily="18" charset="0"/>
                                    <a:ea typeface="Cambria Math" panose="02040503050406030204" pitchFamily="18" charset="0"/>
                                  </a:rPr>
                                  <m:t>≥</m:t>
                                </m:r>
                                <m:r>
                                  <a:rPr lang="en-US" sz="1250" i="1">
                                    <a:latin typeface="Cambria Math" panose="02040503050406030204" pitchFamily="18" charset="0"/>
                                  </a:rPr>
                                  <m:t> </m:t>
                                </m:r>
                                <m:sSub>
                                  <m:sSubPr>
                                    <m:ctrlPr>
                                      <a:rPr lang="en-US" sz="1250" i="1">
                                        <a:latin typeface="Cambria Math" panose="02040503050406030204" pitchFamily="18" charset="0"/>
                                      </a:rPr>
                                    </m:ctrlPr>
                                  </m:sSubPr>
                                  <m:e>
                                    <m:r>
                                      <a:rPr lang="en-US" sz="1250" i="1">
                                        <a:latin typeface="Cambria Math" panose="02040503050406030204" pitchFamily="18" charset="0"/>
                                      </a:rPr>
                                      <m:t>𝑓</m:t>
                                    </m:r>
                                  </m:e>
                                  <m:sub>
                                    <m:r>
                                      <a:rPr lang="en-US" sz="1250" i="1">
                                        <a:latin typeface="Cambria Math" panose="02040503050406030204" pitchFamily="18" charset="0"/>
                                      </a:rPr>
                                      <m:t>𝑛</m:t>
                                    </m:r>
                                  </m:sub>
                                </m:sSub>
                              </m:e>
                            </m:mr>
                          </m:m>
                        </m:e>
                      </m:d>
                    </m:oMath>
                  </m:oMathPara>
                </a14:m>
                <a:endParaRPr lang="en-US" sz="1250" dirty="0">
                  <a:ea typeface="Cambria Math" panose="02040503050406030204" pitchFamily="18" charset="0"/>
                </a:endParaRPr>
              </a:p>
              <a:p>
                <a:pPr>
                  <a:buClr>
                    <a:srgbClr val="006699"/>
                  </a:buClr>
                  <a:buSzPct val="80000"/>
                </a:pPr>
                <a:endParaRPr lang="en-US" sz="1350" dirty="0"/>
              </a:p>
              <a:p>
                <a:pPr>
                  <a:buClr>
                    <a:srgbClr val="006699"/>
                  </a:buClr>
                  <a:buSzPct val="80000"/>
                </a:pPr>
                <a:endParaRPr lang="en-US" sz="1350" b="1" dirty="0"/>
              </a:p>
              <a:p>
                <a:pPr marL="285750" indent="-285750">
                  <a:buClr>
                    <a:srgbClr val="006699"/>
                  </a:buClr>
                  <a:buSzPct val="80000"/>
                  <a:buFont typeface="Arial" panose="020B0604020202020204" pitchFamily="34" charset="0"/>
                  <a:buChar char="•"/>
                </a:pPr>
                <a:r>
                  <a:rPr lang="en-US" sz="1300" dirty="0"/>
                  <a:t>This is the result of a force-limited test</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In a real force limited vibration test, the shaker controller monitors both acceleration and force in real-time</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The controller only "notches" (drops the power) when the measured force actually hits the </a:t>
                </a:r>
                <a14:m>
                  <m:oMath xmlns:m="http://schemas.openxmlformats.org/officeDocument/2006/math">
                    <m:sSub>
                      <m:sSubPr>
                        <m:ctrlPr>
                          <a:rPr lang="en-US" sz="1300" i="1">
                            <a:latin typeface="Cambria Math" panose="02040503050406030204" pitchFamily="18" charset="0"/>
                          </a:rPr>
                        </m:ctrlPr>
                      </m:sSubPr>
                      <m:e>
                        <m:r>
                          <a:rPr lang="en-US" sz="1300" b="0" i="1" smtClean="0">
                            <a:latin typeface="Cambria Math" panose="02040503050406030204" pitchFamily="18" charset="0"/>
                          </a:rPr>
                          <m:t>𝑆</m:t>
                        </m:r>
                      </m:e>
                      <m:sub>
                        <m:r>
                          <a:rPr lang="en-US" sz="1300" b="0" i="1" smtClean="0">
                            <a:latin typeface="Cambria Math" panose="02040503050406030204" pitchFamily="18" charset="0"/>
                          </a:rPr>
                          <m:t>𝐹𝐹</m:t>
                        </m:r>
                        <m:r>
                          <a:rPr lang="en-US" sz="1300" b="0" i="1" smtClean="0">
                            <a:latin typeface="Cambria Math" panose="02040503050406030204" pitchFamily="18" charset="0"/>
                          </a:rPr>
                          <m:t>,   </m:t>
                        </m:r>
                        <m:r>
                          <a:rPr lang="en-US" sz="1300" b="0" i="1" smtClean="0">
                            <a:latin typeface="Cambria Math" panose="02040503050406030204" pitchFamily="18" charset="0"/>
                          </a:rPr>
                          <m:t>𝑙𝑖𝑚𝑖𝑡</m:t>
                        </m:r>
                      </m:sub>
                    </m:sSub>
                  </m:oMath>
                </a14:m>
                <a:endParaRPr lang="en-US" sz="1300" dirty="0"/>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An accelerometer-only test is risky due to potential shifts of the test natural frequencies relative to the analytical ones, which may result in either over or under-tests at certain frequencies</a:t>
                </a:r>
              </a:p>
            </p:txBody>
          </p:sp>
        </mc:Choice>
        <mc:Fallback xmlns="">
          <p:sp>
            <p:nvSpPr>
              <p:cNvPr id="3" name="TextBox 2">
                <a:extLst>
                  <a:ext uri="{FF2B5EF4-FFF2-40B4-BE49-F238E27FC236}">
                    <a16:creationId xmlns:a16="http://schemas.microsoft.com/office/drawing/2014/main" id="{1BBC127C-96DF-082F-7FB5-7F481571BE5C}"/>
                  </a:ext>
                </a:extLst>
              </p:cNvPr>
              <p:cNvSpPr txBox="1">
                <a:spLocks noRot="1" noChangeAspect="1" noMove="1" noResize="1" noEditPoints="1" noAdjustHandles="1" noChangeArrowheads="1" noChangeShapeType="1" noTextEdit="1"/>
              </p:cNvSpPr>
              <p:nvPr/>
            </p:nvSpPr>
            <p:spPr>
              <a:xfrm>
                <a:off x="609600" y="914400"/>
                <a:ext cx="7543800" cy="4681090"/>
              </a:xfrm>
              <a:prstGeom prst="rect">
                <a:avLst/>
              </a:prstGeom>
              <a:blipFill>
                <a:blip r:embed="rId3"/>
                <a:stretch>
                  <a:fillRect t="-130" b="-130"/>
                </a:stretch>
              </a:blipFill>
            </p:spPr>
            <p:txBody>
              <a:bodyPr/>
              <a:lstStyle/>
              <a:p>
                <a:r>
                  <a:rPr lang="en-US">
                    <a:noFill/>
                  </a:rPr>
                  <a:t> </a:t>
                </a:r>
              </a:p>
            </p:txBody>
          </p:sp>
        </mc:Fallback>
      </mc:AlternateContent>
    </p:spTree>
    <p:extLst>
      <p:ext uri="{BB962C8B-B14F-4D97-AF65-F5344CB8AC3E}">
        <p14:creationId xmlns:p14="http://schemas.microsoft.com/office/powerpoint/2010/main" val="2008505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E9BC06-36BC-036C-D063-454DA12C8FC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6985403-7795-0420-756E-E18ECEAE9218}"/>
              </a:ext>
            </a:extLst>
          </p:cNvPr>
          <p:cNvSpPr/>
          <p:nvPr/>
        </p:nvSpPr>
        <p:spPr>
          <a:xfrm>
            <a:off x="529540" y="337111"/>
            <a:ext cx="5617115"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PSD Shaker Tests, Over-Test Concern, Notching</a:t>
            </a:r>
            <a:endParaRPr lang="en-US" sz="2200" dirty="0">
              <a:solidFill>
                <a:prstClr val="black"/>
              </a:solidFill>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361ADCC7-C91B-CF70-E268-452D259728D9}"/>
              </a:ext>
            </a:extLst>
          </p:cNvPr>
          <p:cNvSpPr txBox="1"/>
          <p:nvPr/>
        </p:nvSpPr>
        <p:spPr>
          <a:xfrm>
            <a:off x="3569724" y="1503221"/>
            <a:ext cx="4847303" cy="3134191"/>
          </a:xfrm>
          <a:prstGeom prst="rect">
            <a:avLst/>
          </a:prstGeom>
          <a:noFill/>
        </p:spPr>
        <p:txBody>
          <a:bodyPr wrap="square" rtlCol="0">
            <a:spAutoFit/>
          </a:bodyPr>
          <a:lstStyle/>
          <a:p>
            <a:pPr marL="285750" marR="0" lvl="0" indent="-285750" defTabSz="914400" eaLnBrk="1" fontAlgn="auto" latinLnBrk="0" hangingPunct="1">
              <a:lnSpc>
                <a:spcPct val="100000"/>
              </a:lnSpc>
              <a:spcBef>
                <a:spcPts val="500"/>
              </a:spcBef>
              <a:spcAft>
                <a:spcPts val="500"/>
              </a:spcAft>
              <a:buClr>
                <a:srgbClr val="006699"/>
              </a:buClr>
              <a:buSzPct val="80000"/>
              <a:buFont typeface="Arial" panose="020B0604020202020204" pitchFamily="34" charset="0"/>
              <a:buChar char="•"/>
              <a:tabLst/>
              <a:defRPr/>
            </a:pPr>
            <a:r>
              <a:rPr kumimoji="0" lang="en-US" sz="1300" b="0" i="0" u="none" strike="noStrike" kern="0" cap="none" spc="0" normalizeH="0" baseline="0" noProof="0" dirty="0">
                <a:ln>
                  <a:noFill/>
                </a:ln>
                <a:solidFill>
                  <a:prstClr val="black"/>
                </a:solidFill>
                <a:effectLst/>
                <a:uLnTx/>
                <a:uFillTx/>
              </a:rPr>
              <a:t>Avionics components and some spacecraft are subjected to PSD base input tests to verify their design, workmanship and ability to withstand the maximum predicted random vibration environment</a:t>
            </a:r>
          </a:p>
          <a:p>
            <a:pPr marL="285750" marR="0" lvl="0" indent="-285750" defTabSz="914400" eaLnBrk="1" fontAlgn="auto" latinLnBrk="0" hangingPunct="1">
              <a:lnSpc>
                <a:spcPct val="100000"/>
              </a:lnSpc>
              <a:spcBef>
                <a:spcPts val="500"/>
              </a:spcBef>
              <a:spcAft>
                <a:spcPts val="500"/>
              </a:spcAft>
              <a:buClr>
                <a:srgbClr val="006699"/>
              </a:buClr>
              <a:buSzPct val="80000"/>
              <a:buFont typeface="Arial" panose="020B0604020202020204" pitchFamily="34" charset="0"/>
              <a:buChar char="•"/>
              <a:tabLst/>
              <a:defRPr/>
            </a:pPr>
            <a:r>
              <a:rPr kumimoji="0" lang="en-US" sz="1300" b="0" i="0" u="none" strike="noStrike" kern="0" cap="none" spc="0" normalizeH="0" baseline="0" noProof="0" dirty="0">
                <a:ln>
                  <a:noFill/>
                </a:ln>
                <a:solidFill>
                  <a:prstClr val="black"/>
                </a:solidFill>
                <a:effectLst/>
                <a:uLnTx/>
                <a:uFillTx/>
              </a:rPr>
              <a:t>The components are mounted to shelves, bulkheads, panels and brackets in the launch vehicle</a:t>
            </a:r>
          </a:p>
          <a:p>
            <a:pPr marL="285750" marR="0" lvl="0" indent="-285750" defTabSz="914400" eaLnBrk="1" fontAlgn="auto" latinLnBrk="0" hangingPunct="1">
              <a:lnSpc>
                <a:spcPct val="100000"/>
              </a:lnSpc>
              <a:spcBef>
                <a:spcPts val="500"/>
              </a:spcBef>
              <a:spcAft>
                <a:spcPts val="500"/>
              </a:spcAft>
              <a:buClr>
                <a:srgbClr val="006699"/>
              </a:buClr>
              <a:buSzPct val="80000"/>
              <a:buFont typeface="Arial" panose="020B0604020202020204" pitchFamily="34" charset="0"/>
              <a:buChar char="•"/>
              <a:tabLst/>
              <a:defRPr/>
            </a:pPr>
            <a:r>
              <a:rPr kumimoji="0" lang="en-US" sz="1300" b="0" i="0" u="none" strike="noStrike" kern="0" cap="none" spc="0" normalizeH="0" baseline="0" noProof="0" dirty="0">
                <a:ln>
                  <a:noFill/>
                </a:ln>
                <a:solidFill>
                  <a:prstClr val="black"/>
                </a:solidFill>
                <a:effectLst/>
                <a:uLnTx/>
                <a:uFillTx/>
              </a:rPr>
              <a:t>Spacecraft are mounted on adapter cones or dispensers</a:t>
            </a:r>
          </a:p>
          <a:p>
            <a:pPr marL="285750" marR="0" lvl="0" indent="-285750" defTabSz="914400" eaLnBrk="1" fontAlgn="auto" latinLnBrk="0" hangingPunct="1">
              <a:lnSpc>
                <a:spcPct val="100000"/>
              </a:lnSpc>
              <a:spcBef>
                <a:spcPts val="500"/>
              </a:spcBef>
              <a:spcAft>
                <a:spcPts val="500"/>
              </a:spcAft>
              <a:buClr>
                <a:srgbClr val="006699"/>
              </a:buClr>
              <a:buSzPct val="80000"/>
              <a:buFont typeface="Arial" panose="020B0604020202020204" pitchFamily="34" charset="0"/>
              <a:buChar char="•"/>
              <a:tabLst/>
              <a:defRPr/>
            </a:pPr>
            <a:r>
              <a:rPr kumimoji="0" lang="en-US" sz="1300" b="0" i="0" u="none" strike="noStrike" kern="0" cap="none" spc="0" normalizeH="0" baseline="0" noProof="0" dirty="0">
                <a:ln>
                  <a:noFill/>
                </a:ln>
                <a:solidFill>
                  <a:prstClr val="black"/>
                </a:solidFill>
                <a:effectLst/>
                <a:uLnTx/>
                <a:uFillTx/>
              </a:rPr>
              <a:t>These mounting structures have less mechanical impedance than the rather rigid vibration test fixtures</a:t>
            </a:r>
          </a:p>
          <a:p>
            <a:pPr marL="285750" marR="0" lvl="0" indent="-285750" defTabSz="914400" eaLnBrk="1" fontAlgn="auto" latinLnBrk="0" hangingPunct="1">
              <a:lnSpc>
                <a:spcPct val="100000"/>
              </a:lnSpc>
              <a:spcBef>
                <a:spcPts val="500"/>
              </a:spcBef>
              <a:spcAft>
                <a:spcPts val="500"/>
              </a:spcAft>
              <a:buClr>
                <a:srgbClr val="006699"/>
              </a:buClr>
              <a:buSzPct val="80000"/>
              <a:buFont typeface="Arial" panose="020B0604020202020204" pitchFamily="34" charset="0"/>
              <a:buChar char="•"/>
              <a:tabLst/>
              <a:defRPr/>
            </a:pPr>
            <a:r>
              <a:rPr kumimoji="0" lang="en-US" sz="1300" b="0" i="0" u="none" strike="noStrike" kern="0" cap="none" spc="0" normalizeH="0" baseline="0" noProof="0" dirty="0">
                <a:ln>
                  <a:noFill/>
                </a:ln>
                <a:solidFill>
                  <a:prstClr val="black"/>
                </a:solidFill>
                <a:effectLst/>
                <a:uLnTx/>
                <a:uFillTx/>
              </a:rPr>
              <a:t>A concern is that high test fixture impedance will cause an over-test at the natural frequencies of the test item</a:t>
            </a:r>
          </a:p>
          <a:p>
            <a:pPr marL="285750" marR="0" lvl="0" indent="-285750" defTabSz="914400" eaLnBrk="1" fontAlgn="auto" latinLnBrk="0" hangingPunct="1">
              <a:lnSpc>
                <a:spcPct val="100000"/>
              </a:lnSpc>
              <a:spcBef>
                <a:spcPts val="500"/>
              </a:spcBef>
              <a:spcAft>
                <a:spcPts val="500"/>
              </a:spcAft>
              <a:buClr>
                <a:srgbClr val="006699"/>
              </a:buClr>
              <a:buSzPct val="80000"/>
              <a:buFont typeface="Arial" panose="020B0604020202020204" pitchFamily="34" charset="0"/>
              <a:buChar char="•"/>
              <a:tabLst/>
              <a:defRPr/>
            </a:pPr>
            <a:r>
              <a:rPr kumimoji="0" lang="en-US" sz="1300" b="0" i="0" u="none" strike="noStrike" kern="0" cap="none" spc="0" normalizeH="0" baseline="0" noProof="0" dirty="0">
                <a:ln>
                  <a:noFill/>
                </a:ln>
                <a:solidFill>
                  <a:prstClr val="black"/>
                </a:solidFill>
                <a:effectLst/>
                <a:uLnTx/>
                <a:uFillTx/>
              </a:rPr>
              <a:t>The base input PSD may be notched to prevent this over-test</a:t>
            </a:r>
          </a:p>
        </p:txBody>
      </p:sp>
      <p:pic>
        <p:nvPicPr>
          <p:cNvPr id="7" name="Picture 2" descr="Vibration Test Equipment Pictures">
            <a:extLst>
              <a:ext uri="{FF2B5EF4-FFF2-40B4-BE49-F238E27FC236}">
                <a16:creationId xmlns:a16="http://schemas.microsoft.com/office/drawing/2014/main" id="{E2568331-C1FD-1655-DFB6-4D2D28F7FD7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097" y="1371122"/>
            <a:ext cx="2571750" cy="3429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173D91A-C0B4-7826-F50F-F5B1F118BB3C}"/>
              </a:ext>
            </a:extLst>
          </p:cNvPr>
          <p:cNvSpPr txBox="1"/>
          <p:nvPr/>
        </p:nvSpPr>
        <p:spPr>
          <a:xfrm>
            <a:off x="798990" y="5517590"/>
            <a:ext cx="6205492" cy="692497"/>
          </a:xfrm>
          <a:prstGeom prst="rect">
            <a:avLst/>
          </a:prstGeom>
          <a:noFill/>
        </p:spPr>
        <p:txBody>
          <a:bodyPr wrap="square" rtlCol="0">
            <a:spAutoFit/>
          </a:bodyPr>
          <a:lstStyle/>
          <a:p>
            <a:r>
              <a:rPr lang="en-US" sz="1300" dirty="0"/>
              <a:t>mechanical impedance = force / velocity</a:t>
            </a:r>
          </a:p>
          <a:p>
            <a:endParaRPr lang="en-US" sz="1300" dirty="0"/>
          </a:p>
          <a:p>
            <a:r>
              <a:rPr lang="en-US" sz="1300" dirty="0"/>
              <a:t>                     is a complex function of frequency</a:t>
            </a:r>
          </a:p>
        </p:txBody>
      </p:sp>
    </p:spTree>
    <p:extLst>
      <p:ext uri="{BB962C8B-B14F-4D97-AF65-F5344CB8AC3E}">
        <p14:creationId xmlns:p14="http://schemas.microsoft.com/office/powerpoint/2010/main" val="14283739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60D77E-F696-52BA-8BB8-BF2C609C34B4}"/>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D67AF17A-1227-B9D2-495D-122F5861EEC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20</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B3215743-B507-30DE-689B-0784AC7569FF}"/>
              </a:ext>
            </a:extLst>
          </p:cNvPr>
          <p:cNvSpPr/>
          <p:nvPr/>
        </p:nvSpPr>
        <p:spPr>
          <a:xfrm>
            <a:off x="457200" y="351252"/>
            <a:ext cx="54864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Notched Acceleration PSD (cont)</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4FC1CC6-0995-A0F4-C980-C47A845CB2F8}"/>
                  </a:ext>
                </a:extLst>
              </p:cNvPr>
              <p:cNvSpPr txBox="1"/>
              <p:nvPr/>
            </p:nvSpPr>
            <p:spPr>
              <a:xfrm>
                <a:off x="609600" y="1066800"/>
                <a:ext cx="7010400" cy="4978286"/>
              </a:xfrm>
              <a:prstGeom prst="rect">
                <a:avLst/>
              </a:prstGeom>
              <a:noFill/>
            </p:spPr>
            <p:txBody>
              <a:bodyPr wrap="square" rtlCol="0">
                <a:spAutoFit/>
              </a:bodyPr>
              <a:lstStyle/>
              <a:p>
                <a:pPr marL="285750" indent="-285750">
                  <a:spcBef>
                    <a:spcPts val="300"/>
                  </a:spcBef>
                  <a:spcAft>
                    <a:spcPts val="300"/>
                  </a:spcAft>
                  <a:buClr>
                    <a:srgbClr val="006699"/>
                  </a:buClr>
                  <a:buSzPct val="80000"/>
                  <a:buFont typeface="Arial" panose="020B0604020202020204" pitchFamily="34" charset="0"/>
                  <a:buChar char="•"/>
                </a:pPr>
                <a:r>
                  <a:rPr lang="en-US" sz="1250" dirty="0"/>
                  <a:t>Raw notched PSD may contain: </a:t>
                </a:r>
              </a:p>
              <a:p>
                <a:pPr marL="742950" lvl="1" indent="-285750">
                  <a:spcBef>
                    <a:spcPts val="200"/>
                  </a:spcBef>
                  <a:spcAft>
                    <a:spcPts val="200"/>
                  </a:spcAft>
                  <a:buClr>
                    <a:srgbClr val="006699"/>
                  </a:buClr>
                  <a:buSzPct val="80000"/>
                  <a:buFont typeface="Arial" panose="020B0604020202020204" pitchFamily="34" charset="0"/>
                  <a:buChar char="•"/>
                </a:pPr>
                <a:r>
                  <a:rPr lang="en-US" sz="1250" dirty="0"/>
                  <a:t>sharp corners </a:t>
                </a:r>
              </a:p>
              <a:p>
                <a:pPr marL="742950" lvl="1" indent="-285750">
                  <a:spcBef>
                    <a:spcPts val="200"/>
                  </a:spcBef>
                  <a:spcAft>
                    <a:spcPts val="200"/>
                  </a:spcAft>
                  <a:buClr>
                    <a:srgbClr val="006699"/>
                  </a:buClr>
                  <a:buSzPct val="80000"/>
                  <a:buFont typeface="Arial" panose="020B0604020202020204" pitchFamily="34" charset="0"/>
                  <a:buChar char="•"/>
                </a:pPr>
                <a:r>
                  <a:rPr lang="en-US" sz="1250" dirty="0"/>
                  <a:t>narrow dips </a:t>
                </a:r>
                <a:br>
                  <a:rPr lang="en-US" sz="1250" dirty="0"/>
                </a:br>
                <a:endParaRPr lang="en-US" sz="1250" dirty="0"/>
              </a:p>
              <a:p>
                <a:pPr marL="285750" indent="-285750">
                  <a:spcBef>
                    <a:spcPts val="300"/>
                  </a:spcBef>
                  <a:spcAft>
                    <a:spcPts val="300"/>
                  </a:spcAft>
                  <a:buClr>
                    <a:srgbClr val="006699"/>
                  </a:buClr>
                  <a:buSzPct val="80000"/>
                  <a:buFont typeface="Arial" panose="020B0604020202020204" pitchFamily="34" charset="0"/>
                  <a:buChar char="•"/>
                </a:pPr>
                <a:r>
                  <a:rPr lang="en-US" sz="1250" dirty="0"/>
                  <a:t>These can: </a:t>
                </a:r>
              </a:p>
              <a:p>
                <a:pPr marL="742950" lvl="1" indent="-285750">
                  <a:spcBef>
                    <a:spcPts val="200"/>
                  </a:spcBef>
                  <a:spcAft>
                    <a:spcPts val="200"/>
                  </a:spcAft>
                  <a:buClr>
                    <a:srgbClr val="006699"/>
                  </a:buClr>
                  <a:buSzPct val="80000"/>
                  <a:buFont typeface="Arial" panose="020B0604020202020204" pitchFamily="34" charset="0"/>
                  <a:buChar char="•"/>
                </a:pPr>
                <a:r>
                  <a:rPr lang="en-US" sz="1250" dirty="0"/>
                  <a:t>destabilize shaker control </a:t>
                </a:r>
              </a:p>
              <a:p>
                <a:pPr marL="742950" lvl="1" indent="-285750">
                  <a:spcBef>
                    <a:spcPts val="200"/>
                  </a:spcBef>
                  <a:spcAft>
                    <a:spcPts val="200"/>
                  </a:spcAft>
                  <a:buClr>
                    <a:srgbClr val="006699"/>
                  </a:buClr>
                  <a:buSzPct val="80000"/>
                  <a:buFont typeface="Arial" panose="020B0604020202020204" pitchFamily="34" charset="0"/>
                  <a:buChar char="•"/>
                </a:pPr>
                <a:r>
                  <a:rPr lang="en-US" sz="1250" dirty="0"/>
                  <a:t>be difficult to implement </a:t>
                </a:r>
              </a:p>
              <a:p>
                <a:pPr marL="285750" indent="-285750">
                  <a:spcBef>
                    <a:spcPts val="300"/>
                  </a:spcBef>
                  <a:spcAft>
                    <a:spcPts val="300"/>
                  </a:spcAft>
                  <a:buClr>
                    <a:srgbClr val="006699"/>
                  </a:buClr>
                  <a:buSzPct val="80000"/>
                  <a:buFont typeface="Arial" panose="020B0604020202020204" pitchFamily="34" charset="0"/>
                  <a:buChar char="•"/>
                </a:pPr>
                <a:endParaRPr lang="en-US" sz="1250" dirty="0"/>
              </a:p>
              <a:p>
                <a:pPr marL="285750" indent="-285750">
                  <a:spcBef>
                    <a:spcPts val="300"/>
                  </a:spcBef>
                  <a:spcAft>
                    <a:spcPts val="300"/>
                  </a:spcAft>
                  <a:buClr>
                    <a:srgbClr val="006699"/>
                  </a:buClr>
                  <a:buSzPct val="80000"/>
                  <a:buFont typeface="Arial" panose="020B0604020202020204" pitchFamily="34" charset="0"/>
                  <a:buChar char="•"/>
                </a:pPr>
                <a:r>
                  <a:rPr lang="en-US" sz="1250" dirty="0"/>
                  <a:t>Apply smoothing in log-frequency domain </a:t>
                </a:r>
              </a:p>
              <a:p>
                <a:pPr marL="285750" indent="-285750">
                  <a:spcBef>
                    <a:spcPts val="300"/>
                  </a:spcBef>
                  <a:spcAft>
                    <a:spcPts val="300"/>
                  </a:spcAft>
                  <a:buClr>
                    <a:srgbClr val="006699"/>
                  </a:buClr>
                  <a:buSzPct val="80000"/>
                  <a:buFont typeface="Arial" panose="020B0604020202020204" pitchFamily="34" charset="0"/>
                  <a:buChar char="•"/>
                </a:pPr>
                <a:r>
                  <a:rPr lang="en-US" sz="1250" dirty="0"/>
                  <a:t>Re-enforce: </a:t>
                </a:r>
              </a:p>
              <a:p>
                <a:pPr marL="742950" lvl="1" indent="-285750">
                  <a:spcBef>
                    <a:spcPts val="200"/>
                  </a:spcBef>
                  <a:spcAft>
                    <a:spcPts val="200"/>
                  </a:spcAft>
                  <a:buClr>
                    <a:srgbClr val="006699"/>
                  </a:buClr>
                  <a:buSzPct val="80000"/>
                  <a:buFont typeface="Arial" panose="020B0604020202020204" pitchFamily="34" charset="0"/>
                  <a:buChar char="•"/>
                </a:pPr>
                <a:r>
                  <a:rPr lang="en-US" sz="1250" dirty="0"/>
                  <a:t>acceleration limit </a:t>
                </a:r>
              </a:p>
              <a:p>
                <a:pPr marL="742950" lvl="1" indent="-285750">
                  <a:spcBef>
                    <a:spcPts val="200"/>
                  </a:spcBef>
                  <a:spcAft>
                    <a:spcPts val="200"/>
                  </a:spcAft>
                  <a:buClr>
                    <a:srgbClr val="006699"/>
                  </a:buClr>
                  <a:buSzPct val="80000"/>
                  <a:buFont typeface="Arial" panose="020B0604020202020204" pitchFamily="34" charset="0"/>
                  <a:buChar char="•"/>
                </a:pPr>
                <a:r>
                  <a:rPr lang="en-US" sz="1250" dirty="0"/>
                  <a:t>force limit</a:t>
                </a:r>
              </a:p>
              <a:p>
                <a:pPr>
                  <a:buClr>
                    <a:srgbClr val="006699"/>
                  </a:buClr>
                  <a:buSzPct val="80000"/>
                </a:pPr>
                <a:br>
                  <a:rPr lang="en-US" sz="1250" dirty="0"/>
                </a:br>
                <a:endParaRPr lang="en-US" sz="1250" dirty="0"/>
              </a:p>
              <a:p>
                <a:pPr marL="285750" indent="-285750">
                  <a:buClr>
                    <a:srgbClr val="006699"/>
                  </a:buClr>
                  <a:buSzPct val="80000"/>
                  <a:buFont typeface="Arial" panose="020B0604020202020204" pitchFamily="34" charset="0"/>
                  <a:buChar char="•"/>
                </a:pPr>
                <a14:m>
                  <m:oMath xmlns:m="http://schemas.openxmlformats.org/officeDocument/2006/math">
                    <m:func>
                      <m:funcPr>
                        <m:ctrlPr>
                          <a:rPr lang="en-US" sz="1250" b="0" i="1" smtClean="0">
                            <a:latin typeface="Cambria Math" panose="02040503050406030204" pitchFamily="18" charset="0"/>
                          </a:rPr>
                        </m:ctrlPr>
                      </m:funcPr>
                      <m:fName>
                        <m:r>
                          <m:rPr>
                            <m:sty m:val="p"/>
                          </m:rPr>
                          <a:rPr lang="en-US" sz="1250" b="0" i="0" smtClean="0">
                            <a:latin typeface="Cambria Math" panose="02040503050406030204" pitchFamily="18" charset="0"/>
                          </a:rPr>
                          <m:t>log</m:t>
                        </m:r>
                      </m:fName>
                      <m:e>
                        <m:sSub>
                          <m:sSubPr>
                            <m:ctrlPr>
                              <a:rPr lang="en-US" sz="1250" b="0" i="1" smtClean="0">
                                <a:latin typeface="Cambria Math" panose="02040503050406030204" pitchFamily="18" charset="0"/>
                              </a:rPr>
                            </m:ctrlPr>
                          </m:sSubPr>
                          <m:e>
                            <m:r>
                              <a:rPr lang="en-US" sz="1250" b="0" i="1" smtClean="0">
                                <a:latin typeface="Cambria Math" panose="02040503050406030204" pitchFamily="18" charset="0"/>
                              </a:rPr>
                              <m:t>𝑆</m:t>
                            </m:r>
                          </m:e>
                          <m:sub>
                            <m:r>
                              <a:rPr lang="en-US" sz="1250" b="0" i="1" smtClean="0">
                                <a:latin typeface="Cambria Math" panose="02040503050406030204" pitchFamily="18" charset="0"/>
                              </a:rPr>
                              <m:t>𝑠𝑚𝑜𝑜𝑡</m:t>
                            </m:r>
                            <m:r>
                              <a:rPr lang="en-US" sz="1250" b="0" i="1" smtClean="0">
                                <a:latin typeface="Cambria Math" panose="02040503050406030204" pitchFamily="18" charset="0"/>
                              </a:rPr>
                              <m:t>h</m:t>
                            </m:r>
                          </m:sub>
                        </m:sSub>
                        <m:r>
                          <a:rPr lang="en-US" sz="1250" b="0" i="1" smtClean="0">
                            <a:latin typeface="Cambria Math" panose="02040503050406030204" pitchFamily="18" charset="0"/>
                          </a:rPr>
                          <m:t>=</m:t>
                        </m:r>
                        <m:r>
                          <a:rPr lang="en-US" sz="1250" b="0" i="1" smtClean="0">
                            <a:latin typeface="Cambria Math" panose="02040503050406030204" pitchFamily="18" charset="0"/>
                          </a:rPr>
                          <m:t>𝑚𝑜𝑣𝑖𝑛𝑔</m:t>
                        </m:r>
                        <m:r>
                          <a:rPr lang="en-US" sz="1250" b="0" i="1" smtClean="0">
                            <a:latin typeface="Cambria Math" panose="02040503050406030204" pitchFamily="18" charset="0"/>
                          </a:rPr>
                          <m:t> </m:t>
                        </m:r>
                        <m:r>
                          <a:rPr lang="en-US" sz="1250" b="0" i="1" smtClean="0">
                            <a:latin typeface="Cambria Math" panose="02040503050406030204" pitchFamily="18" charset="0"/>
                          </a:rPr>
                          <m:t>𝑎𝑣𝑒𝑟𝑎𝑔𝑒</m:t>
                        </m:r>
                        <m:r>
                          <a:rPr lang="en-US" sz="1250" b="0" i="1" smtClean="0">
                            <a:latin typeface="Cambria Math" panose="02040503050406030204" pitchFamily="18" charset="0"/>
                          </a:rPr>
                          <m:t> </m:t>
                        </m:r>
                        <m:r>
                          <a:rPr lang="en-US" sz="1250" b="0" i="1" smtClean="0">
                            <a:latin typeface="Cambria Math" panose="02040503050406030204" pitchFamily="18" charset="0"/>
                          </a:rPr>
                          <m:t>𝑜𝑓</m:t>
                        </m:r>
                        <m:func>
                          <m:funcPr>
                            <m:ctrlPr>
                              <a:rPr lang="en-US" sz="1250" b="0" i="1" smtClean="0">
                                <a:latin typeface="Cambria Math" panose="02040503050406030204" pitchFamily="18" charset="0"/>
                              </a:rPr>
                            </m:ctrlPr>
                          </m:funcPr>
                          <m:fName>
                            <m:r>
                              <m:rPr>
                                <m:sty m:val="p"/>
                              </m:rPr>
                              <a:rPr lang="en-US" sz="1250" b="0" i="0" smtClean="0">
                                <a:latin typeface="Cambria Math" panose="02040503050406030204" pitchFamily="18" charset="0"/>
                              </a:rPr>
                              <m:t>log</m:t>
                            </m:r>
                          </m:fName>
                          <m:e>
                            <m:r>
                              <a:rPr lang="en-US" sz="1250" b="0" i="1" smtClean="0">
                                <a:latin typeface="Cambria Math" panose="02040503050406030204" pitchFamily="18" charset="0"/>
                              </a:rPr>
                              <m:t>𝑆</m:t>
                            </m:r>
                          </m:e>
                        </m:func>
                        <m:r>
                          <a:rPr lang="en-US" sz="1250" b="0" i="1" smtClean="0">
                            <a:latin typeface="Cambria Math" panose="02040503050406030204" pitchFamily="18" charset="0"/>
                          </a:rPr>
                          <m:t> </m:t>
                        </m:r>
                      </m:e>
                    </m:func>
                  </m:oMath>
                </a14:m>
                <a:endParaRPr lang="en-US" sz="1250" dirty="0"/>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This step is not in NASA explicitly, but it is essentially required for a real test specification</a:t>
                </a:r>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After smooth, ensure</a:t>
                </a:r>
              </a:p>
              <a:p>
                <a:pPr marL="285750" indent="-285750">
                  <a:buClr>
                    <a:srgbClr val="006699"/>
                  </a:buClr>
                  <a:buSzPct val="80000"/>
                  <a:buFont typeface="Arial" panose="020B0604020202020204" pitchFamily="34" charset="0"/>
                  <a:buChar char="•"/>
                </a:pPr>
                <a:endParaRPr lang="en-US" sz="1250" dirty="0"/>
              </a:p>
              <a:p>
                <a:pPr>
                  <a:buClr>
                    <a:srgbClr val="006699"/>
                  </a:buClr>
                  <a:buSzPct val="80000"/>
                </a:pPr>
                <a14:m>
                  <m:oMath xmlns:m="http://schemas.openxmlformats.org/officeDocument/2006/math">
                    <m:r>
                      <a:rPr lang="en-US" sz="1250" b="0" i="1" smtClean="0">
                        <a:latin typeface="Cambria Math" panose="02040503050406030204" pitchFamily="18" charset="0"/>
                      </a:rPr>
                      <m:t>                             </m:t>
                    </m:r>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𝐴𝐴</m:t>
                        </m:r>
                        <m:r>
                          <a:rPr lang="en-US" sz="1250" i="1">
                            <a:latin typeface="Cambria Math" panose="02040503050406030204" pitchFamily="18" charset="0"/>
                          </a:rPr>
                          <m:t>,   </m:t>
                        </m:r>
                        <m:r>
                          <a:rPr lang="en-US" sz="1250" b="0" i="1" smtClean="0">
                            <a:latin typeface="Cambria Math" panose="02040503050406030204" pitchFamily="18" charset="0"/>
                          </a:rPr>
                          <m:t>𝑠𝑚𝑜𝑜𝑡</m:t>
                        </m:r>
                        <m:r>
                          <a:rPr lang="en-US" sz="1250" b="0" i="1" smtClean="0">
                            <a:latin typeface="Cambria Math" panose="02040503050406030204" pitchFamily="18" charset="0"/>
                          </a:rPr>
                          <m:t>h</m:t>
                        </m:r>
                      </m:sub>
                    </m:sSub>
                    <m:d>
                      <m:dPr>
                        <m:ctrlPr>
                          <a:rPr lang="en-US" sz="1250" i="1">
                            <a:latin typeface="Cambria Math" panose="02040503050406030204" pitchFamily="18" charset="0"/>
                            <a:ea typeface="Cambria Math" panose="02040503050406030204" pitchFamily="18" charset="0"/>
                          </a:rPr>
                        </m:ctrlPr>
                      </m:dPr>
                      <m:e>
                        <m:r>
                          <a:rPr lang="en-US" sz="1250" i="1">
                            <a:latin typeface="Cambria Math" panose="02040503050406030204" pitchFamily="18" charset="0"/>
                            <a:ea typeface="Cambria Math" panose="02040503050406030204" pitchFamily="18" charset="0"/>
                          </a:rPr>
                          <m:t>𝑓</m:t>
                        </m:r>
                      </m:e>
                    </m:d>
                  </m:oMath>
                </a14:m>
                <a:r>
                  <a:rPr lang="en-US" sz="1250" dirty="0"/>
                  <a:t> </a:t>
                </a:r>
                <a14:m>
                  <m:oMath xmlns:m="http://schemas.openxmlformats.org/officeDocument/2006/math">
                    <m:r>
                      <a:rPr lang="en-US" sz="1250" b="0" i="0" dirty="0" smtClean="0">
                        <a:latin typeface="Cambria Math" panose="02040503050406030204" pitchFamily="18" charset="0"/>
                        <a:ea typeface="Cambria Math" panose="02040503050406030204" pitchFamily="18" charset="0"/>
                      </a:rPr>
                      <m:t> </m:t>
                    </m:r>
                    <m:r>
                      <a:rPr lang="en-US" sz="1250" i="1" dirty="0" smtClean="0">
                        <a:latin typeface="Cambria Math" panose="02040503050406030204" pitchFamily="18" charset="0"/>
                        <a:ea typeface="Cambria Math" panose="02040503050406030204" pitchFamily="18" charset="0"/>
                      </a:rPr>
                      <m:t>≤</m:t>
                    </m:r>
                  </m:oMath>
                </a14:m>
                <a:r>
                  <a:rPr lang="en-US" sz="1250" dirty="0"/>
                  <a:t>  </a:t>
                </a: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𝐴𝐴</m:t>
                        </m:r>
                        <m:r>
                          <a:rPr lang="en-US" sz="1250" i="1">
                            <a:latin typeface="Cambria Math" panose="02040503050406030204" pitchFamily="18" charset="0"/>
                          </a:rPr>
                          <m:t>,   </m:t>
                        </m:r>
                        <m:r>
                          <a:rPr lang="en-US" sz="1250" b="0" i="1" smtClean="0">
                            <a:latin typeface="Cambria Math" panose="02040503050406030204" pitchFamily="18" charset="0"/>
                          </a:rPr>
                          <m:t>𝑠𝑝𝑒𝑐𝑖𝑓𝑖𝑐𝑎𝑡𝑖𝑜𝑛</m:t>
                        </m:r>
                      </m:sub>
                    </m:sSub>
                    <m:d>
                      <m:dPr>
                        <m:ctrlPr>
                          <a:rPr lang="en-US" sz="1250" i="1">
                            <a:latin typeface="Cambria Math" panose="02040503050406030204" pitchFamily="18" charset="0"/>
                            <a:ea typeface="Cambria Math" panose="02040503050406030204" pitchFamily="18" charset="0"/>
                          </a:rPr>
                        </m:ctrlPr>
                      </m:dPr>
                      <m:e>
                        <m:r>
                          <a:rPr lang="en-US" sz="1250" i="1">
                            <a:latin typeface="Cambria Math" panose="02040503050406030204" pitchFamily="18" charset="0"/>
                            <a:ea typeface="Cambria Math" panose="02040503050406030204" pitchFamily="18" charset="0"/>
                          </a:rPr>
                          <m:t>𝑓</m:t>
                        </m:r>
                      </m:e>
                    </m:d>
                  </m:oMath>
                </a14:m>
                <a:endParaRPr lang="en-US" sz="1250" dirty="0"/>
              </a:p>
              <a:p>
                <a:pPr marL="285750" indent="-285750">
                  <a:buClr>
                    <a:srgbClr val="006699"/>
                  </a:buClr>
                  <a:buSzPct val="80000"/>
                  <a:buFont typeface="Arial" panose="020B0604020202020204" pitchFamily="34" charset="0"/>
                  <a:buChar char="•"/>
                </a:pPr>
                <a:endParaRPr lang="en-US" sz="1250" dirty="0"/>
              </a:p>
            </p:txBody>
          </p:sp>
        </mc:Choice>
        <mc:Fallback xmlns="">
          <p:sp>
            <p:nvSpPr>
              <p:cNvPr id="3" name="TextBox 2">
                <a:extLst>
                  <a:ext uri="{FF2B5EF4-FFF2-40B4-BE49-F238E27FC236}">
                    <a16:creationId xmlns:a16="http://schemas.microsoft.com/office/drawing/2014/main" id="{94FC1CC6-0995-A0F4-C980-C47A845CB2F8}"/>
                  </a:ext>
                </a:extLst>
              </p:cNvPr>
              <p:cNvSpPr txBox="1">
                <a:spLocks noRot="1" noChangeAspect="1" noMove="1" noResize="1" noEditPoints="1" noAdjustHandles="1" noChangeArrowheads="1" noChangeShapeType="1" noTextEdit="1"/>
              </p:cNvSpPr>
              <p:nvPr/>
            </p:nvSpPr>
            <p:spPr>
              <a:xfrm>
                <a:off x="609600" y="1066800"/>
                <a:ext cx="7010400" cy="4978286"/>
              </a:xfrm>
              <a:prstGeom prst="rect">
                <a:avLst/>
              </a:prstGeom>
              <a:blipFill>
                <a:blip r:embed="rId3"/>
                <a:stretch>
                  <a:fillRect t="-122"/>
                </a:stretch>
              </a:blipFill>
            </p:spPr>
            <p:txBody>
              <a:bodyPr/>
              <a:lstStyle/>
              <a:p>
                <a:r>
                  <a:rPr lang="en-US">
                    <a:noFill/>
                  </a:rPr>
                  <a:t> </a:t>
                </a:r>
              </a:p>
            </p:txBody>
          </p:sp>
        </mc:Fallback>
      </mc:AlternateContent>
    </p:spTree>
    <p:extLst>
      <p:ext uri="{BB962C8B-B14F-4D97-AF65-F5344CB8AC3E}">
        <p14:creationId xmlns:p14="http://schemas.microsoft.com/office/powerpoint/2010/main" val="63117056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E30C6-FE5F-D933-AB32-28696F423051}"/>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6353CD6F-C12E-EAB8-A1FE-6FA0105F62B0}"/>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21</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4E96FAE0-4048-104D-5C6B-FEE97126AB51}"/>
              </a:ext>
            </a:extLst>
          </p:cNvPr>
          <p:cNvSpPr/>
          <p:nvPr/>
        </p:nvSpPr>
        <p:spPr>
          <a:xfrm>
            <a:off x="457200" y="351252"/>
            <a:ext cx="50292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Typical Values from NASA-HDBK-7005</a:t>
            </a:r>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DBBB5B8A-BFEF-E64D-DBC1-81D0C5825F40}"/>
                  </a:ext>
                </a:extLst>
              </p:cNvPr>
              <p:cNvGraphicFramePr>
                <a:graphicFrameLocks noGrp="1"/>
              </p:cNvGraphicFramePr>
              <p:nvPr>
                <p:extLst>
                  <p:ext uri="{D42A27DB-BD31-4B8C-83A1-F6EECF244321}">
                    <p14:modId xmlns:p14="http://schemas.microsoft.com/office/powerpoint/2010/main" val="2158181952"/>
                  </p:ext>
                </p:extLst>
              </p:nvPr>
            </p:nvGraphicFramePr>
            <p:xfrm>
              <a:off x="914400" y="1438617"/>
              <a:ext cx="2590800" cy="1463040"/>
            </p:xfrm>
            <a:graphic>
              <a:graphicData uri="http://schemas.openxmlformats.org/drawingml/2006/table">
                <a:tbl>
                  <a:tblPr>
                    <a:tableStyleId>{5C22544A-7EE6-4342-B048-85BDC9FD1C3A}</a:tableStyleId>
                  </a:tblPr>
                  <a:tblGrid>
                    <a:gridCol w="947854">
                      <a:extLst>
                        <a:ext uri="{9D8B030D-6E8A-4147-A177-3AD203B41FA5}">
                          <a16:colId xmlns:a16="http://schemas.microsoft.com/office/drawing/2014/main" val="736943507"/>
                        </a:ext>
                      </a:extLst>
                    </a:gridCol>
                    <a:gridCol w="1642946">
                      <a:extLst>
                        <a:ext uri="{9D8B030D-6E8A-4147-A177-3AD203B41FA5}">
                          <a16:colId xmlns:a16="http://schemas.microsoft.com/office/drawing/2014/main" val="3715134741"/>
                        </a:ext>
                      </a:extLst>
                    </a:gridCol>
                  </a:tblGrid>
                  <a:tr h="365760">
                    <a:tc>
                      <a:txBody>
                        <a:bodyPr/>
                        <a:lstStyle/>
                        <a:p>
                          <a:pPr algn="ctr" fontAlgn="ctr">
                            <a:buNone/>
                          </a:pPr>
                          <a:r>
                            <a:rPr lang="en-US" sz="1100" u="none" strike="noStrike" dirty="0">
                              <a:effectLst/>
                            </a:rPr>
                            <a:t>Parameter</a:t>
                          </a:r>
                          <a:endParaRPr lang="en-US" sz="1100" b="1"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dirty="0">
                              <a:effectLst/>
                            </a:rPr>
                            <a:t>Typical Range</a:t>
                          </a:r>
                          <a:endParaRPr lang="en-US" sz="1100" b="1"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8437224"/>
                      </a:ext>
                    </a:extLst>
                  </a:tr>
                  <a:tr h="365760">
                    <a:tc>
                      <a:txBody>
                        <a:bodyPr/>
                        <a:lstStyle/>
                        <a:p>
                          <a:pPr algn="ctr" fontAlgn="ctr">
                            <a:buNone/>
                          </a:pPr>
                          <a14:m>
                            <m:oMathPara xmlns:m="http://schemas.openxmlformats.org/officeDocument/2006/math">
                              <m:oMathParaPr>
                                <m:jc m:val="centerGroup"/>
                              </m:oMathParaPr>
                              <m:oMath xmlns:m="http://schemas.openxmlformats.org/officeDocument/2006/math">
                                <m:r>
                                  <a:rPr lang="en-US" sz="1100" i="1" smtClean="0">
                                    <a:latin typeface="Cambria Math" panose="02040503050406030204" pitchFamily="18" charset="0"/>
                                  </a:rPr>
                                  <m:t>𝐶</m:t>
                                </m:r>
                              </m:oMath>
                            </m:oMathPara>
                          </a14:m>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dirty="0">
                              <a:effectLst/>
                            </a:rPr>
                            <a:t>0.7 – 1.5</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8162139"/>
                      </a:ext>
                    </a:extLst>
                  </a:tr>
                  <a:tr h="365760">
                    <a:tc>
                      <a:txBody>
                        <a:bodyPr/>
                        <a:lstStyle/>
                        <a:p>
                          <a:pPr algn="ctr" fontAlgn="ctr">
                            <a:buNone/>
                          </a:pPr>
                          <a14:m>
                            <m:oMathPara xmlns:m="http://schemas.openxmlformats.org/officeDocument/2006/math">
                              <m:oMathParaPr>
                                <m:jc m:val="centerGroup"/>
                              </m:oMathParaPr>
                              <m:oMath xmlns:m="http://schemas.openxmlformats.org/officeDocument/2006/math">
                                <m:sSub>
                                  <m:sSubPr>
                                    <m:ctrlPr>
                                      <a:rPr lang="en-US" sz="1100" i="1" smtClean="0">
                                        <a:latin typeface="Cambria Math" panose="02040503050406030204" pitchFamily="18" charset="0"/>
                                      </a:rPr>
                                    </m:ctrlPr>
                                  </m:sSubPr>
                                  <m:e>
                                    <m:r>
                                      <a:rPr lang="en-US" sz="1100" b="0" i="1" smtClean="0">
                                        <a:latin typeface="Cambria Math" panose="02040503050406030204" pitchFamily="18" charset="0"/>
                                      </a:rPr>
                                      <m:t>𝑀</m:t>
                                    </m:r>
                                  </m:e>
                                  <m:sub>
                                    <m:r>
                                      <a:rPr lang="en-US" sz="1100" b="0" i="1" smtClean="0">
                                        <a:latin typeface="Cambria Math" panose="02040503050406030204" pitchFamily="18" charset="0"/>
                                      </a:rPr>
                                      <m:t>𝑒𝑓𝑓</m:t>
                                    </m:r>
                                  </m:sub>
                                </m:sSub>
                              </m:oMath>
                            </m:oMathPara>
                          </a14:m>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dirty="0">
                              <a:effectLst/>
                            </a:rPr>
                            <a:t>50–100% of local mass</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8003208"/>
                      </a:ext>
                    </a:extLst>
                  </a:tr>
                  <a:tr h="365760">
                    <a:tc>
                      <a:txBody>
                        <a:bodyPr/>
                        <a:lstStyle/>
                        <a:p>
                          <a:pPr algn="ctr" fontAlgn="ctr">
                            <a:buNone/>
                          </a:pPr>
                          <a:r>
                            <a:rPr lang="en-US" sz="1100" u="none" strike="noStrike" dirty="0">
                              <a:effectLst/>
                            </a:rPr>
                            <a:t>Notch depth</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dirty="0">
                              <a:effectLst/>
                            </a:rPr>
                            <a:t>3–12 dB</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9529788"/>
                      </a:ext>
                    </a:extLst>
                  </a:tr>
                </a:tbl>
              </a:graphicData>
            </a:graphic>
          </p:graphicFrame>
        </mc:Choice>
        <mc:Fallback xmlns="">
          <p:graphicFrame>
            <p:nvGraphicFramePr>
              <p:cNvPr id="4" name="Table 3">
                <a:extLst>
                  <a:ext uri="{FF2B5EF4-FFF2-40B4-BE49-F238E27FC236}">
                    <a16:creationId xmlns:a16="http://schemas.microsoft.com/office/drawing/2014/main" id="{DBBB5B8A-BFEF-E64D-DBC1-81D0C5825F40}"/>
                  </a:ext>
                </a:extLst>
              </p:cNvPr>
              <p:cNvGraphicFramePr>
                <a:graphicFrameLocks noGrp="1"/>
              </p:cNvGraphicFramePr>
              <p:nvPr>
                <p:extLst>
                  <p:ext uri="{D42A27DB-BD31-4B8C-83A1-F6EECF244321}">
                    <p14:modId xmlns:p14="http://schemas.microsoft.com/office/powerpoint/2010/main" val="2158181952"/>
                  </p:ext>
                </p:extLst>
              </p:nvPr>
            </p:nvGraphicFramePr>
            <p:xfrm>
              <a:off x="914400" y="1438617"/>
              <a:ext cx="2590800" cy="1463040"/>
            </p:xfrm>
            <a:graphic>
              <a:graphicData uri="http://schemas.openxmlformats.org/drawingml/2006/table">
                <a:tbl>
                  <a:tblPr>
                    <a:tableStyleId>{5C22544A-7EE6-4342-B048-85BDC9FD1C3A}</a:tableStyleId>
                  </a:tblPr>
                  <a:tblGrid>
                    <a:gridCol w="947854">
                      <a:extLst>
                        <a:ext uri="{9D8B030D-6E8A-4147-A177-3AD203B41FA5}">
                          <a16:colId xmlns:a16="http://schemas.microsoft.com/office/drawing/2014/main" val="736943507"/>
                        </a:ext>
                      </a:extLst>
                    </a:gridCol>
                    <a:gridCol w="1642946">
                      <a:extLst>
                        <a:ext uri="{9D8B030D-6E8A-4147-A177-3AD203B41FA5}">
                          <a16:colId xmlns:a16="http://schemas.microsoft.com/office/drawing/2014/main" val="3715134741"/>
                        </a:ext>
                      </a:extLst>
                    </a:gridCol>
                  </a:tblGrid>
                  <a:tr h="365760">
                    <a:tc>
                      <a:txBody>
                        <a:bodyPr/>
                        <a:lstStyle/>
                        <a:p>
                          <a:pPr algn="ctr" fontAlgn="ctr">
                            <a:buNone/>
                          </a:pPr>
                          <a:r>
                            <a:rPr lang="en-US" sz="1100" u="none" strike="noStrike">
                              <a:effectLst/>
                            </a:rPr>
                            <a:t>Parameter</a:t>
                          </a:r>
                          <a:endParaRPr lang="en-US" sz="1100" b="1"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a:effectLst/>
                            </a:rPr>
                            <a:t>Typical Range</a:t>
                          </a:r>
                          <a:endParaRPr lang="en-US" sz="1100" b="1"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88437224"/>
                      </a:ext>
                    </a:extLst>
                  </a:tr>
                  <a:tr h="365760">
                    <a:tc>
                      <a:txBody>
                        <a:bodyPr/>
                        <a:lstStyle/>
                        <a:p>
                          <a:endParaRPr lang="en-U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0" t="-100000" r="-176129" b="-201639"/>
                          </a:stretch>
                        </a:blipFill>
                      </a:tcPr>
                    </a:tc>
                    <a:tc>
                      <a:txBody>
                        <a:bodyPr/>
                        <a:lstStyle/>
                        <a:p>
                          <a:pPr algn="ctr" fontAlgn="ctr">
                            <a:buNone/>
                          </a:pPr>
                          <a:r>
                            <a:rPr lang="en-US" sz="1100" u="none" strike="noStrike">
                              <a:effectLst/>
                            </a:rPr>
                            <a:t>0.7 – 1.5</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18162139"/>
                      </a:ext>
                    </a:extLst>
                  </a:tr>
                  <a:tr h="365760">
                    <a:tc>
                      <a:txBody>
                        <a:bodyPr/>
                        <a:lstStyle/>
                        <a:p>
                          <a:endParaRPr lang="en-US"/>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1290" t="-203333" r="-176129" b="-105000"/>
                          </a:stretch>
                        </a:blipFill>
                      </a:tcPr>
                    </a:tc>
                    <a:tc>
                      <a:txBody>
                        <a:bodyPr/>
                        <a:lstStyle/>
                        <a:p>
                          <a:pPr algn="ctr" fontAlgn="ctr">
                            <a:buNone/>
                          </a:pPr>
                          <a:r>
                            <a:rPr lang="en-US" sz="1100" u="none" strike="noStrike">
                              <a:effectLst/>
                            </a:rPr>
                            <a:t>50–100% of local mass</a:t>
                          </a:r>
                          <a:endParaRPr lang="en-US" sz="1100" b="0" i="0" u="none" strike="noStrike">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58003208"/>
                      </a:ext>
                    </a:extLst>
                  </a:tr>
                  <a:tr h="365760">
                    <a:tc>
                      <a:txBody>
                        <a:bodyPr/>
                        <a:lstStyle/>
                        <a:p>
                          <a:pPr algn="ctr" fontAlgn="ctr">
                            <a:buNone/>
                          </a:pPr>
                          <a:r>
                            <a:rPr lang="en-US" sz="1100" u="none" strike="noStrike" dirty="0">
                              <a:effectLst/>
                            </a:rPr>
                            <a:t>Notch depth</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100" u="none" strike="noStrike" dirty="0">
                              <a:effectLst/>
                            </a:rPr>
                            <a:t>3–12 dB</a:t>
                          </a:r>
                          <a:endParaRPr lang="en-US" sz="1100" b="0" i="0" u="none" strike="noStrike" dirty="0">
                            <a:solidFill>
                              <a:srgbClr val="000000"/>
                            </a:solidFill>
                            <a:effectLst/>
                            <a:latin typeface="Aptos Narrow" panose="020B0004020202020204" pitchFamily="34" charset="0"/>
                          </a:endParaRPr>
                        </a:p>
                      </a:txBody>
                      <a:tcPr marL="9525" marR="9525" marT="952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549529788"/>
                      </a:ext>
                    </a:extLst>
                  </a:tr>
                </a:tbl>
              </a:graphicData>
            </a:graphic>
          </p:graphicFrame>
        </mc:Fallback>
      </mc:AlternateContent>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6808E2BE-5CC6-6C24-7754-F6323839B96E}"/>
                  </a:ext>
                </a:extLst>
              </p:cNvPr>
              <p:cNvSpPr txBox="1"/>
              <p:nvPr/>
            </p:nvSpPr>
            <p:spPr>
              <a:xfrm>
                <a:off x="4122198" y="1600200"/>
                <a:ext cx="4572000" cy="677750"/>
              </a:xfrm>
              <a:prstGeom prst="rect">
                <a:avLst/>
              </a:prstGeom>
              <a:noFill/>
            </p:spPr>
            <p:txBody>
              <a:bodyPr wrap="square">
                <a:spAutoFit/>
              </a:bodyPr>
              <a:lstStyle/>
              <a:p>
                <a:pPr>
                  <a:spcBef>
                    <a:spcPts val="600"/>
                  </a:spcBef>
                  <a:spcAft>
                    <a:spcPts val="600"/>
                  </a:spcAft>
                </a:pPr>
                <a14:m>
                  <m:oMath xmlns:m="http://schemas.openxmlformats.org/officeDocument/2006/math">
                    <m:sSub>
                      <m:sSubPr>
                        <m:ctrlPr>
                          <a:rPr lang="en-US" sz="1300" i="1" smtClean="0">
                            <a:latin typeface="Cambria Math" panose="02040503050406030204" pitchFamily="18" charset="0"/>
                          </a:rPr>
                        </m:ctrlPr>
                      </m:sSubPr>
                      <m:e>
                        <m:r>
                          <a:rPr lang="en-US" sz="1300" i="1">
                            <a:latin typeface="Cambria Math" panose="02040503050406030204" pitchFamily="18" charset="0"/>
                          </a:rPr>
                          <m:t>𝑀</m:t>
                        </m:r>
                      </m:e>
                      <m:sub>
                        <m:r>
                          <a:rPr lang="en-US" sz="1300" i="1">
                            <a:latin typeface="Cambria Math" panose="02040503050406030204" pitchFamily="18" charset="0"/>
                          </a:rPr>
                          <m:t>𝑒𝑓𝑓</m:t>
                        </m:r>
                      </m:sub>
                    </m:sSub>
                    <m:r>
                      <a:rPr lang="en-US" sz="1300" b="0" i="1" smtClean="0">
                        <a:latin typeface="Cambria Math" panose="02040503050406030204" pitchFamily="18" charset="0"/>
                      </a:rPr>
                      <m:t>= </m:t>
                    </m:r>
                  </m:oMath>
                </a14:m>
                <a:r>
                  <a:rPr lang="en-US" sz="1300" dirty="0"/>
                  <a:t>“how much mass participates in the mode”</a:t>
                </a:r>
              </a:p>
              <a:p>
                <a:pPr>
                  <a:spcBef>
                    <a:spcPts val="600"/>
                  </a:spcBef>
                  <a:spcAft>
                    <a:spcPts val="600"/>
                  </a:spcAft>
                </a:pPr>
                <a14:m>
                  <m:oMath xmlns:m="http://schemas.openxmlformats.org/officeDocument/2006/math">
                    <m:sSub>
                      <m:sSubPr>
                        <m:ctrlPr>
                          <a:rPr lang="en-US" sz="1300" i="1">
                            <a:latin typeface="Cambria Math" panose="02040503050406030204" pitchFamily="18" charset="0"/>
                          </a:rPr>
                        </m:ctrlPr>
                      </m:sSubPr>
                      <m:e>
                        <m:r>
                          <a:rPr lang="en-US" sz="1300" i="1">
                            <a:latin typeface="Cambria Math" panose="02040503050406030204" pitchFamily="18" charset="0"/>
                          </a:rPr>
                          <m:t>𝑀</m:t>
                        </m:r>
                      </m:e>
                      <m:sub>
                        <m:r>
                          <a:rPr lang="en-US" sz="1300" i="1">
                            <a:latin typeface="Cambria Math" panose="02040503050406030204" pitchFamily="18" charset="0"/>
                          </a:rPr>
                          <m:t>𝑎𝑝𝑝</m:t>
                        </m:r>
                      </m:sub>
                    </m:sSub>
                    <m:r>
                      <a:rPr lang="en-US" sz="1300" b="0" i="1" smtClean="0">
                        <a:latin typeface="Cambria Math" panose="02040503050406030204" pitchFamily="18" charset="0"/>
                      </a:rPr>
                      <m:t>= </m:t>
                    </m:r>
                  </m:oMath>
                </a14:m>
                <a:r>
                  <a:rPr lang="en-US" sz="1300" dirty="0"/>
                  <a:t>“how much mass the shaker </a:t>
                </a:r>
                <a:r>
                  <a:rPr lang="en-US" sz="1300" i="1" dirty="0"/>
                  <a:t>feels</a:t>
                </a:r>
                <a:r>
                  <a:rPr lang="en-US" sz="1300" dirty="0"/>
                  <a:t> at that frequency”</a:t>
                </a:r>
              </a:p>
            </p:txBody>
          </p:sp>
        </mc:Choice>
        <mc:Fallback xmlns="">
          <p:sp>
            <p:nvSpPr>
              <p:cNvPr id="7" name="TextBox 6">
                <a:extLst>
                  <a:ext uri="{FF2B5EF4-FFF2-40B4-BE49-F238E27FC236}">
                    <a16:creationId xmlns:a16="http://schemas.microsoft.com/office/drawing/2014/main" id="{6808E2BE-5CC6-6C24-7754-F6323839B96E}"/>
                  </a:ext>
                </a:extLst>
              </p:cNvPr>
              <p:cNvSpPr txBox="1">
                <a:spLocks noRot="1" noChangeAspect="1" noMove="1" noResize="1" noEditPoints="1" noAdjustHandles="1" noChangeArrowheads="1" noChangeShapeType="1" noTextEdit="1"/>
              </p:cNvSpPr>
              <p:nvPr/>
            </p:nvSpPr>
            <p:spPr>
              <a:xfrm>
                <a:off x="4122198" y="1600200"/>
                <a:ext cx="4572000" cy="677750"/>
              </a:xfrm>
              <a:prstGeom prst="rect">
                <a:avLst/>
              </a:prstGeom>
              <a:blipFill>
                <a:blip r:embed="rId4"/>
                <a:stretch>
                  <a:fillRect b="-4505"/>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TextBox 11">
                <a:extLst>
                  <a:ext uri="{FF2B5EF4-FFF2-40B4-BE49-F238E27FC236}">
                    <a16:creationId xmlns:a16="http://schemas.microsoft.com/office/drawing/2014/main" id="{67114115-DDA1-E242-24F9-FE07D3ACCC62}"/>
                  </a:ext>
                </a:extLst>
              </p:cNvPr>
              <p:cNvSpPr txBox="1"/>
              <p:nvPr/>
            </p:nvSpPr>
            <p:spPr>
              <a:xfrm>
                <a:off x="838200" y="3173396"/>
                <a:ext cx="5867400" cy="3095335"/>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250" dirty="0"/>
                  <a:t>Recall that the apparent mass is the force </a:t>
                </a:r>
                <a14:m>
                  <m:oMath xmlns:m="http://schemas.openxmlformats.org/officeDocument/2006/math">
                    <m:r>
                      <a:rPr lang="en-US" sz="1250" i="1">
                        <a:latin typeface="Cambria Math" panose="02040503050406030204" pitchFamily="18" charset="0"/>
                      </a:rPr>
                      <m:t>𝐹</m:t>
                    </m:r>
                    <m:r>
                      <a:rPr lang="en-US" sz="1250" i="1">
                        <a:latin typeface="Cambria Math" panose="02040503050406030204" pitchFamily="18" charset="0"/>
                      </a:rPr>
                      <m:t> </m:t>
                    </m:r>
                  </m:oMath>
                </a14:m>
                <a:r>
                  <a:rPr lang="en-US" sz="1250" dirty="0"/>
                  <a:t>divided by acceleration </a:t>
                </a:r>
                <a14:m>
                  <m:oMath xmlns:m="http://schemas.openxmlformats.org/officeDocument/2006/math">
                    <m:r>
                      <a:rPr lang="en-US" sz="1250" i="1">
                        <a:latin typeface="Cambria Math" panose="02040503050406030204" pitchFamily="18" charset="0"/>
                      </a:rPr>
                      <m:t>𝑎</m:t>
                    </m:r>
                  </m:oMath>
                </a14:m>
                <a:endParaRPr lang="en-US" sz="1250" dirty="0"/>
              </a:p>
              <a:p>
                <a:pPr marL="285750" indent="-285750">
                  <a:buClr>
                    <a:srgbClr val="006699"/>
                  </a:buClr>
                  <a:buSzPct val="80000"/>
                  <a:buFont typeface="Arial" panose="020B0604020202020204" pitchFamily="34" charset="0"/>
                  <a:buChar char="•"/>
                </a:pPr>
                <a:endParaRPr lang="en-US" sz="1250" dirty="0"/>
              </a:p>
              <a:p>
                <a:pPr>
                  <a:buClr>
                    <a:srgbClr val="006699"/>
                  </a:buClr>
                  <a:buSzPct val="80000"/>
                </a:pPr>
                <a14:m>
                  <m:oMathPara xmlns:m="http://schemas.openxmlformats.org/officeDocument/2006/math">
                    <m:oMathParaPr>
                      <m:jc m:val="centerGroup"/>
                    </m:oMathParaPr>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𝑎𝑝𝑝</m:t>
                          </m:r>
                        </m:sub>
                      </m:sSub>
                      <m:d>
                        <m:dPr>
                          <m:ctrlPr>
                            <a:rPr lang="en-US" sz="1250" i="1">
                              <a:latin typeface="Cambria Math" panose="02040503050406030204" pitchFamily="18" charset="0"/>
                            </a:rPr>
                          </m:ctrlPr>
                        </m:dPr>
                        <m:e>
                          <m:r>
                            <a:rPr lang="en-US" sz="1250" i="1">
                              <a:latin typeface="Cambria Math" panose="02040503050406030204" pitchFamily="18" charset="0"/>
                            </a:rPr>
                            <m:t>𝑓</m:t>
                          </m:r>
                        </m:e>
                      </m:d>
                      <m:r>
                        <a:rPr lang="en-US" sz="1250" i="1">
                          <a:latin typeface="Cambria Math" panose="02040503050406030204" pitchFamily="18" charset="0"/>
                        </a:rPr>
                        <m:t>= </m:t>
                      </m:r>
                      <m:d>
                        <m:dPr>
                          <m:begChr m:val="|"/>
                          <m:endChr m:val="|"/>
                          <m:ctrlPr>
                            <a:rPr lang="en-US" sz="1250" i="1">
                              <a:latin typeface="Cambria Math" panose="02040503050406030204" pitchFamily="18" charset="0"/>
                            </a:rPr>
                          </m:ctrlPr>
                        </m:dPr>
                        <m:e>
                          <m:f>
                            <m:fPr>
                              <m:ctrlPr>
                                <a:rPr lang="en-US" sz="1250" i="1">
                                  <a:latin typeface="Cambria Math" panose="02040503050406030204" pitchFamily="18" charset="0"/>
                                </a:rPr>
                              </m:ctrlPr>
                            </m:fPr>
                            <m:num>
                              <m:r>
                                <a:rPr lang="en-US" sz="1250" i="1">
                                  <a:latin typeface="Cambria Math" panose="02040503050406030204" pitchFamily="18" charset="0"/>
                                </a:rPr>
                                <m:t> </m:t>
                              </m:r>
                              <m:r>
                                <a:rPr lang="en-US" sz="1250" i="1">
                                  <a:latin typeface="Cambria Math" panose="02040503050406030204" pitchFamily="18" charset="0"/>
                                </a:rPr>
                                <m:t>𝐹</m:t>
                              </m:r>
                              <m:d>
                                <m:dPr>
                                  <m:ctrlPr>
                                    <a:rPr lang="en-US" sz="1250" i="1">
                                      <a:latin typeface="Cambria Math" panose="02040503050406030204" pitchFamily="18" charset="0"/>
                                    </a:rPr>
                                  </m:ctrlPr>
                                </m:dPr>
                                <m:e>
                                  <m:r>
                                    <a:rPr lang="en-US" sz="1250" i="1">
                                      <a:latin typeface="Cambria Math" panose="02040503050406030204" pitchFamily="18" charset="0"/>
                                    </a:rPr>
                                    <m:t>𝑓</m:t>
                                  </m:r>
                                </m:e>
                              </m:d>
                              <m:r>
                                <a:rPr lang="en-US" sz="1250" i="1">
                                  <a:latin typeface="Cambria Math" panose="02040503050406030204" pitchFamily="18" charset="0"/>
                                </a:rPr>
                                <m:t> </m:t>
                              </m:r>
                            </m:num>
                            <m:den>
                              <m:r>
                                <a:rPr lang="en-US" sz="1250" i="1">
                                  <a:latin typeface="Cambria Math" panose="02040503050406030204" pitchFamily="18" charset="0"/>
                                </a:rPr>
                                <m:t>𝑎</m:t>
                              </m:r>
                              <m:r>
                                <a:rPr lang="en-US" sz="1250" i="1">
                                  <a:latin typeface="Cambria Math" panose="02040503050406030204" pitchFamily="18" charset="0"/>
                                </a:rPr>
                                <m:t>(</m:t>
                              </m:r>
                              <m:r>
                                <a:rPr lang="en-US" sz="1250" i="1">
                                  <a:latin typeface="Cambria Math" panose="02040503050406030204" pitchFamily="18" charset="0"/>
                                </a:rPr>
                                <m:t>𝑓</m:t>
                              </m:r>
                              <m:r>
                                <a:rPr lang="en-US" sz="1250" i="1">
                                  <a:latin typeface="Cambria Math" panose="02040503050406030204" pitchFamily="18" charset="0"/>
                                </a:rPr>
                                <m:t>)</m:t>
                              </m:r>
                            </m:den>
                          </m:f>
                        </m:e>
                      </m:d>
                    </m:oMath>
                  </m:oMathPara>
                </a14:m>
                <a:endParaRPr lang="en-US" sz="1250" dirty="0"/>
              </a:p>
              <a:p>
                <a:pPr>
                  <a:buClr>
                    <a:srgbClr val="006699"/>
                  </a:buClr>
                  <a:buSzPct val="80000"/>
                </a:pPr>
                <a:endParaRPr lang="en-US" sz="1250" dirty="0"/>
              </a:p>
              <a:p>
                <a:pPr>
                  <a:buClr>
                    <a:srgbClr val="006699"/>
                  </a:buClr>
                  <a:buSzPct val="80000"/>
                </a:pPr>
                <a:endParaRPr lang="en-US" sz="1250" dirty="0"/>
              </a:p>
              <a:p>
                <a:pPr marL="285750" indent="-285750">
                  <a:spcBef>
                    <a:spcPts val="200"/>
                  </a:spcBef>
                  <a:spcAft>
                    <a:spcPts val="200"/>
                  </a:spcAft>
                  <a:buClr>
                    <a:srgbClr val="006699"/>
                  </a:buClr>
                  <a:buSzPct val="80000"/>
                  <a:buFont typeface="Arial" panose="020B0604020202020204" pitchFamily="34" charset="0"/>
                  <a:buChar char="•"/>
                </a:pPr>
                <a:r>
                  <a:rPr lang="en-US" sz="1250" dirty="0"/>
                  <a:t>The two mass parameters are related by</a:t>
                </a:r>
              </a:p>
              <a:p>
                <a:pPr marL="285750" indent="-285750">
                  <a:spcBef>
                    <a:spcPts val="200"/>
                  </a:spcBef>
                  <a:spcAft>
                    <a:spcPts val="200"/>
                  </a:spcAft>
                  <a:buClr>
                    <a:srgbClr val="006699"/>
                  </a:buClr>
                  <a:buSzPct val="80000"/>
                  <a:buFont typeface="Arial" panose="020B0604020202020204" pitchFamily="34" charset="0"/>
                  <a:buChar char="•"/>
                </a:pPr>
                <a:endParaRPr lang="en-US" sz="1250" dirty="0"/>
              </a:p>
              <a:p>
                <a:pPr>
                  <a:spcBef>
                    <a:spcPts val="200"/>
                  </a:spcBef>
                  <a:spcAft>
                    <a:spcPts val="200"/>
                  </a:spcAft>
                  <a:buClr>
                    <a:srgbClr val="006699"/>
                  </a:buClr>
                  <a:buSzPct val="80000"/>
                </a:pPr>
                <a14:m>
                  <m:oMath xmlns:m="http://schemas.openxmlformats.org/officeDocument/2006/math">
                    <m:r>
                      <a:rPr lang="en-US" sz="1500" b="0" i="1" smtClean="0">
                        <a:latin typeface="Cambria Math" panose="02040503050406030204" pitchFamily="18" charset="0"/>
                      </a:rPr>
                      <m:t>                                   </m:t>
                    </m:r>
                    <m:sSub>
                      <m:sSubPr>
                        <m:ctrlPr>
                          <a:rPr lang="en-US" sz="1500" i="1">
                            <a:latin typeface="Cambria Math" panose="02040503050406030204" pitchFamily="18" charset="0"/>
                            <a:ea typeface="Cambria Math" panose="02040503050406030204" pitchFamily="18" charset="0"/>
                          </a:rPr>
                        </m:ctrlPr>
                      </m:sSubPr>
                      <m:e>
                        <m:r>
                          <a:rPr lang="en-US" sz="1500" i="1">
                            <a:latin typeface="Cambria Math" panose="02040503050406030204" pitchFamily="18" charset="0"/>
                            <a:ea typeface="Cambria Math" panose="02040503050406030204" pitchFamily="18" charset="0"/>
                          </a:rPr>
                          <m:t>𝑀</m:t>
                        </m:r>
                      </m:e>
                      <m:sub>
                        <m:r>
                          <a:rPr lang="en-US" sz="1500" i="1">
                            <a:latin typeface="Cambria Math" panose="02040503050406030204" pitchFamily="18" charset="0"/>
                            <a:ea typeface="Cambria Math" panose="02040503050406030204" pitchFamily="18" charset="0"/>
                          </a:rPr>
                          <m:t>𝑎𝑝𝑝</m:t>
                        </m:r>
                      </m:sub>
                    </m:sSub>
                    <m:d>
                      <m:dPr>
                        <m:ctrlPr>
                          <a:rPr lang="en-US" sz="1500" i="1">
                            <a:latin typeface="Cambria Math" panose="02040503050406030204" pitchFamily="18" charset="0"/>
                            <a:ea typeface="Cambria Math" panose="02040503050406030204" pitchFamily="18" charset="0"/>
                          </a:rPr>
                        </m:ctrlPr>
                      </m:dPr>
                      <m:e>
                        <m:r>
                          <a:rPr lang="en-US" sz="1500" i="1">
                            <a:latin typeface="Cambria Math" panose="02040503050406030204" pitchFamily="18" charset="0"/>
                            <a:ea typeface="Cambria Math" panose="02040503050406030204" pitchFamily="18" charset="0"/>
                          </a:rPr>
                          <m:t>𝑓</m:t>
                        </m:r>
                      </m:e>
                    </m:d>
                    <m:r>
                      <a:rPr lang="en-US" sz="1500" i="1">
                        <a:latin typeface="Cambria Math" panose="02040503050406030204" pitchFamily="18" charset="0"/>
                        <a:ea typeface="Cambria Math" panose="02040503050406030204" pitchFamily="18" charset="0"/>
                      </a:rPr>
                      <m:t>∼</m:t>
                    </m:r>
                    <m:r>
                      <a:rPr lang="en-US" sz="1500" b="0" i="1" smtClean="0">
                        <a:latin typeface="Cambria Math" panose="02040503050406030204" pitchFamily="18" charset="0"/>
                        <a:ea typeface="Cambria Math" panose="02040503050406030204" pitchFamily="18" charset="0"/>
                      </a:rPr>
                      <m:t> </m:t>
                    </m:r>
                  </m:oMath>
                </a14:m>
                <a:r>
                  <a:rPr lang="en-US" sz="1500" dirty="0">
                    <a:latin typeface="Cambria Math" panose="02040503050406030204" pitchFamily="18" charset="0"/>
                    <a:ea typeface="Cambria Math" panose="02040503050406030204" pitchFamily="18" charset="0"/>
                  </a:rPr>
                  <a:t> </a:t>
                </a:r>
                <a14:m>
                  <m:oMath xmlns:m="http://schemas.openxmlformats.org/officeDocument/2006/math">
                    <m:sSub>
                      <m:sSubPr>
                        <m:ctrlPr>
                          <a:rPr lang="en-US" sz="1500" i="1">
                            <a:latin typeface="Cambria Math" panose="02040503050406030204" pitchFamily="18" charset="0"/>
                            <a:ea typeface="Cambria Math" panose="02040503050406030204" pitchFamily="18" charset="0"/>
                          </a:rPr>
                        </m:ctrlPr>
                      </m:sSubPr>
                      <m:e>
                        <m:r>
                          <a:rPr lang="en-US" sz="1500" i="1">
                            <a:latin typeface="Cambria Math" panose="02040503050406030204" pitchFamily="18" charset="0"/>
                            <a:ea typeface="Cambria Math" panose="02040503050406030204" pitchFamily="18" charset="0"/>
                          </a:rPr>
                          <m:t>𝑀</m:t>
                        </m:r>
                      </m:e>
                      <m:sub>
                        <m:r>
                          <a:rPr lang="en-US" sz="1500" i="1">
                            <a:latin typeface="Cambria Math" panose="02040503050406030204" pitchFamily="18" charset="0"/>
                            <a:ea typeface="Cambria Math" panose="02040503050406030204" pitchFamily="18" charset="0"/>
                          </a:rPr>
                          <m:t>𝑒𝑓𝑓</m:t>
                        </m:r>
                      </m:sub>
                    </m:sSub>
                  </m:oMath>
                </a14:m>
                <a:r>
                  <a:rPr lang="en-US" sz="1500" dirty="0">
                    <a:latin typeface="Cambria Math" panose="02040503050406030204" pitchFamily="18" charset="0"/>
                    <a:ea typeface="Cambria Math" panose="02040503050406030204" pitchFamily="18" charset="0"/>
                  </a:rPr>
                  <a:t> </a:t>
                </a:r>
                <a14:m>
                  <m:oMath xmlns:m="http://schemas.openxmlformats.org/officeDocument/2006/math">
                    <m:d>
                      <m:dPr>
                        <m:begChr m:val="|"/>
                        <m:endChr m:val="|"/>
                        <m:ctrlPr>
                          <a:rPr lang="en-US" sz="1500" i="1" dirty="0" smtClean="0">
                            <a:latin typeface="Cambria Math" panose="02040503050406030204" pitchFamily="18" charset="0"/>
                            <a:ea typeface="Cambria Math" panose="02040503050406030204" pitchFamily="18" charset="0"/>
                          </a:rPr>
                        </m:ctrlPr>
                      </m:dPr>
                      <m:e>
                        <m:f>
                          <m:fPr>
                            <m:ctrlPr>
                              <a:rPr lang="en-US" sz="1500" i="1" dirty="0" smtClean="0">
                                <a:latin typeface="Cambria Math" panose="02040503050406030204" pitchFamily="18" charset="0"/>
                                <a:ea typeface="Cambria Math" panose="02040503050406030204" pitchFamily="18" charset="0"/>
                              </a:rPr>
                            </m:ctrlPr>
                          </m:fPr>
                          <m:num>
                            <m:r>
                              <a:rPr lang="en-US" sz="1500" b="0" i="1" dirty="0" smtClean="0">
                                <a:latin typeface="Cambria Math" panose="02040503050406030204" pitchFamily="18" charset="0"/>
                                <a:ea typeface="Cambria Math" panose="02040503050406030204" pitchFamily="18" charset="0"/>
                              </a:rPr>
                              <m:t>1</m:t>
                            </m:r>
                          </m:num>
                          <m:den>
                            <m:r>
                              <a:rPr lang="en-US" sz="1500" b="0" i="1" dirty="0" smtClean="0">
                                <a:latin typeface="Cambria Math" panose="02040503050406030204" pitchFamily="18" charset="0"/>
                                <a:ea typeface="Cambria Math" panose="02040503050406030204" pitchFamily="18" charset="0"/>
                              </a:rPr>
                              <m:t> 1−</m:t>
                            </m:r>
                            <m:sSup>
                              <m:sSupPr>
                                <m:ctrlPr>
                                  <a:rPr lang="en-US" sz="1500" b="0" i="1" dirty="0" smtClean="0">
                                    <a:latin typeface="Cambria Math" panose="02040503050406030204" pitchFamily="18" charset="0"/>
                                    <a:ea typeface="Cambria Math" panose="02040503050406030204" pitchFamily="18" charset="0"/>
                                  </a:rPr>
                                </m:ctrlPr>
                              </m:sSupPr>
                              <m:e>
                                <m:d>
                                  <m:dPr>
                                    <m:ctrlPr>
                                      <a:rPr lang="en-US" sz="1500" b="0" i="1" dirty="0" smtClean="0">
                                        <a:latin typeface="Cambria Math" panose="02040503050406030204" pitchFamily="18" charset="0"/>
                                        <a:ea typeface="Cambria Math" panose="02040503050406030204" pitchFamily="18" charset="0"/>
                                      </a:rPr>
                                    </m:ctrlPr>
                                  </m:dPr>
                                  <m:e>
                                    <m:f>
                                      <m:fPr>
                                        <m:type m:val="lin"/>
                                        <m:ctrlPr>
                                          <a:rPr lang="en-US" sz="1500" b="0" i="1" dirty="0" smtClean="0">
                                            <a:latin typeface="Cambria Math" panose="02040503050406030204" pitchFamily="18" charset="0"/>
                                            <a:ea typeface="Cambria Math" panose="02040503050406030204" pitchFamily="18" charset="0"/>
                                          </a:rPr>
                                        </m:ctrlPr>
                                      </m:fPr>
                                      <m:num>
                                        <m:r>
                                          <a:rPr lang="en-US" sz="1500" b="0" i="1" dirty="0" smtClean="0">
                                            <a:latin typeface="Cambria Math" panose="02040503050406030204" pitchFamily="18" charset="0"/>
                                            <a:ea typeface="Cambria Math" panose="02040503050406030204" pitchFamily="18" charset="0"/>
                                          </a:rPr>
                                          <m:t>𝑓</m:t>
                                        </m:r>
                                      </m:num>
                                      <m:den>
                                        <m:sSub>
                                          <m:sSubPr>
                                            <m:ctrlPr>
                                              <a:rPr lang="en-US" sz="1500" b="0" i="1" dirty="0" smtClean="0">
                                                <a:latin typeface="Cambria Math" panose="02040503050406030204" pitchFamily="18" charset="0"/>
                                                <a:ea typeface="Cambria Math" panose="02040503050406030204" pitchFamily="18" charset="0"/>
                                              </a:rPr>
                                            </m:ctrlPr>
                                          </m:sSubPr>
                                          <m:e>
                                            <m:r>
                                              <a:rPr lang="en-US" sz="1500" b="0" i="1" dirty="0" smtClean="0">
                                                <a:latin typeface="Cambria Math" panose="02040503050406030204" pitchFamily="18" charset="0"/>
                                                <a:ea typeface="Cambria Math" panose="02040503050406030204" pitchFamily="18" charset="0"/>
                                              </a:rPr>
                                              <m:t>𝑓</m:t>
                                            </m:r>
                                          </m:e>
                                          <m:sub>
                                            <m:r>
                                              <a:rPr lang="en-US" sz="1500" b="0" i="1" dirty="0" smtClean="0">
                                                <a:latin typeface="Cambria Math" panose="02040503050406030204" pitchFamily="18" charset="0"/>
                                                <a:ea typeface="Cambria Math" panose="02040503050406030204" pitchFamily="18" charset="0"/>
                                              </a:rPr>
                                              <m:t>𝑛</m:t>
                                            </m:r>
                                          </m:sub>
                                        </m:sSub>
                                      </m:den>
                                    </m:f>
                                  </m:e>
                                </m:d>
                              </m:e>
                              <m:sup>
                                <m:r>
                                  <a:rPr lang="en-US" sz="1500" b="0" i="1" dirty="0" smtClean="0">
                                    <a:latin typeface="Cambria Math" panose="02040503050406030204" pitchFamily="18" charset="0"/>
                                    <a:ea typeface="Cambria Math" panose="02040503050406030204" pitchFamily="18" charset="0"/>
                                  </a:rPr>
                                  <m:t>2 </m:t>
                                </m:r>
                              </m:sup>
                            </m:sSup>
                            <m:r>
                              <a:rPr lang="en-US" sz="1500" b="0" i="1" dirty="0" smtClean="0">
                                <a:latin typeface="Cambria Math" panose="02040503050406030204" pitchFamily="18" charset="0"/>
                                <a:ea typeface="Cambria Math" panose="02040503050406030204" pitchFamily="18" charset="0"/>
                              </a:rPr>
                              <m:t>+ </m:t>
                            </m:r>
                            <m:r>
                              <a:rPr lang="en-US" sz="1500" b="0" i="1" dirty="0" smtClean="0">
                                <a:latin typeface="Cambria Math" panose="02040503050406030204" pitchFamily="18" charset="0"/>
                                <a:ea typeface="Cambria Math" panose="02040503050406030204" pitchFamily="18" charset="0"/>
                              </a:rPr>
                              <m:t>𝑗</m:t>
                            </m:r>
                            <m:r>
                              <a:rPr lang="en-US" sz="1500" b="0" i="1" dirty="0" smtClean="0">
                                <a:latin typeface="Cambria Math" panose="02040503050406030204" pitchFamily="18" charset="0"/>
                                <a:ea typeface="Cambria Math" panose="02040503050406030204" pitchFamily="18" charset="0"/>
                              </a:rPr>
                              <m:t> </m:t>
                            </m:r>
                            <m:d>
                              <m:dPr>
                                <m:ctrlPr>
                                  <a:rPr lang="en-US" sz="1500" b="0" i="1" dirty="0" smtClean="0">
                                    <a:latin typeface="Cambria Math" panose="02040503050406030204" pitchFamily="18" charset="0"/>
                                    <a:ea typeface="Cambria Math" panose="02040503050406030204" pitchFamily="18" charset="0"/>
                                  </a:rPr>
                                </m:ctrlPr>
                              </m:dPr>
                              <m:e>
                                <m:f>
                                  <m:fPr>
                                    <m:type m:val="lin"/>
                                    <m:ctrlPr>
                                      <a:rPr lang="en-US" sz="1500" i="1" dirty="0">
                                        <a:latin typeface="Cambria Math" panose="02040503050406030204" pitchFamily="18" charset="0"/>
                                        <a:ea typeface="Cambria Math" panose="02040503050406030204" pitchFamily="18" charset="0"/>
                                      </a:rPr>
                                    </m:ctrlPr>
                                  </m:fPr>
                                  <m:num>
                                    <m:r>
                                      <a:rPr lang="en-US" sz="1500" b="0" i="1" dirty="0" smtClean="0">
                                        <a:latin typeface="Cambria Math" panose="02040503050406030204" pitchFamily="18" charset="0"/>
                                        <a:ea typeface="Cambria Math" panose="02040503050406030204" pitchFamily="18" charset="0"/>
                                      </a:rPr>
                                      <m:t>2 </m:t>
                                    </m:r>
                                    <m:r>
                                      <m:rPr>
                                        <m:sty m:val="p"/>
                                      </m:rPr>
                                      <a:rPr lang="el-GR" sz="1500" b="0" i="1" dirty="0" smtClean="0">
                                        <a:latin typeface="Cambria Math" panose="02040503050406030204" pitchFamily="18" charset="0"/>
                                        <a:ea typeface="Cambria Math" panose="02040503050406030204" pitchFamily="18" charset="0"/>
                                      </a:rPr>
                                      <m:t>ξ</m:t>
                                    </m:r>
                                    <m:r>
                                      <a:rPr lang="en-US" sz="1500" b="0" i="1" dirty="0" smtClean="0">
                                        <a:latin typeface="Cambria Math" panose="02040503050406030204" pitchFamily="18" charset="0"/>
                                        <a:ea typeface="Cambria Math" panose="02040503050406030204" pitchFamily="18" charset="0"/>
                                      </a:rPr>
                                      <m:t> </m:t>
                                    </m:r>
                                    <m:r>
                                      <a:rPr lang="en-US" sz="1500" i="1" dirty="0">
                                        <a:latin typeface="Cambria Math" panose="02040503050406030204" pitchFamily="18" charset="0"/>
                                        <a:ea typeface="Cambria Math" panose="02040503050406030204" pitchFamily="18" charset="0"/>
                                      </a:rPr>
                                      <m:t>𝑓</m:t>
                                    </m:r>
                                  </m:num>
                                  <m:den>
                                    <m:sSub>
                                      <m:sSubPr>
                                        <m:ctrlPr>
                                          <a:rPr lang="en-US" sz="1500" i="1" dirty="0">
                                            <a:latin typeface="Cambria Math" panose="02040503050406030204" pitchFamily="18" charset="0"/>
                                            <a:ea typeface="Cambria Math" panose="02040503050406030204" pitchFamily="18" charset="0"/>
                                          </a:rPr>
                                        </m:ctrlPr>
                                      </m:sSubPr>
                                      <m:e>
                                        <m:r>
                                          <a:rPr lang="en-US" sz="1500" i="1" dirty="0">
                                            <a:latin typeface="Cambria Math" panose="02040503050406030204" pitchFamily="18" charset="0"/>
                                            <a:ea typeface="Cambria Math" panose="02040503050406030204" pitchFamily="18" charset="0"/>
                                          </a:rPr>
                                          <m:t>𝑓</m:t>
                                        </m:r>
                                      </m:e>
                                      <m:sub>
                                        <m:r>
                                          <a:rPr lang="en-US" sz="1500" i="1" dirty="0">
                                            <a:latin typeface="Cambria Math" panose="02040503050406030204" pitchFamily="18" charset="0"/>
                                            <a:ea typeface="Cambria Math" panose="02040503050406030204" pitchFamily="18" charset="0"/>
                                          </a:rPr>
                                          <m:t>𝑛</m:t>
                                        </m:r>
                                      </m:sub>
                                    </m:sSub>
                                  </m:den>
                                </m:f>
                              </m:e>
                            </m:d>
                            <m:r>
                              <a:rPr lang="en-US" sz="1500" b="0" i="1" dirty="0" smtClean="0">
                                <a:latin typeface="Cambria Math" panose="02040503050406030204" pitchFamily="18" charset="0"/>
                                <a:ea typeface="Cambria Math" panose="02040503050406030204" pitchFamily="18" charset="0"/>
                              </a:rPr>
                              <m:t> </m:t>
                            </m:r>
                          </m:den>
                        </m:f>
                      </m:e>
                    </m:d>
                  </m:oMath>
                </a14:m>
                <a:br>
                  <a:rPr lang="en-US" sz="1250" dirty="0"/>
                </a:br>
                <a:endParaRPr lang="en-US" sz="1250" dirty="0"/>
              </a:p>
              <a:p>
                <a:pPr>
                  <a:spcBef>
                    <a:spcPts val="200"/>
                  </a:spcBef>
                  <a:spcAft>
                    <a:spcPts val="200"/>
                  </a:spcAft>
                  <a:buClr>
                    <a:srgbClr val="006699"/>
                  </a:buClr>
                  <a:buSzPct val="80000"/>
                </a:pPr>
                <a:r>
                  <a:rPr lang="en-US" sz="1250" dirty="0"/>
                  <a:t>	where </a:t>
                </a:r>
                <a14:m>
                  <m:oMath xmlns:m="http://schemas.openxmlformats.org/officeDocument/2006/math">
                    <m:r>
                      <a:rPr lang="en-US" sz="1250" b="0" i="0" dirty="0" smtClean="0">
                        <a:latin typeface="Cambria Math" panose="02040503050406030204" pitchFamily="18" charset="0"/>
                      </a:rPr>
                      <m:t>  </m:t>
                    </m:r>
                    <m:r>
                      <m:rPr>
                        <m:sty m:val="p"/>
                      </m:rPr>
                      <a:rPr lang="el-GR" sz="1250" i="1" dirty="0">
                        <a:latin typeface="Cambria Math" panose="02040503050406030204" pitchFamily="18" charset="0"/>
                      </a:rPr>
                      <m:t>ξ</m:t>
                    </m:r>
                  </m:oMath>
                </a14:m>
                <a:r>
                  <a:rPr lang="en-US" sz="1250" dirty="0"/>
                  <a:t>  is the viscous damping ratio and   </a:t>
                </a:r>
                <a14:m>
                  <m:oMath xmlns:m="http://schemas.openxmlformats.org/officeDocument/2006/math">
                    <m:r>
                      <a:rPr lang="en-US" sz="1250" i="1" dirty="0">
                        <a:latin typeface="Cambria Math" panose="02040503050406030204" pitchFamily="18" charset="0"/>
                      </a:rPr>
                      <m:t>𝑗</m:t>
                    </m:r>
                    <m:r>
                      <a:rPr lang="en-US" sz="1250" b="0" i="1" dirty="0" smtClean="0">
                        <a:latin typeface="Cambria Math" panose="02040503050406030204" pitchFamily="18" charset="0"/>
                      </a:rPr>
                      <m:t>= </m:t>
                    </m:r>
                    <m:rad>
                      <m:radPr>
                        <m:degHide m:val="on"/>
                        <m:ctrlPr>
                          <a:rPr lang="en-US" sz="1250" b="0" i="1" dirty="0" smtClean="0">
                            <a:latin typeface="Cambria Math" panose="02040503050406030204" pitchFamily="18" charset="0"/>
                          </a:rPr>
                        </m:ctrlPr>
                      </m:radPr>
                      <m:deg/>
                      <m:e>
                        <m:r>
                          <a:rPr lang="en-US" sz="1250" b="0" i="1" dirty="0" smtClean="0">
                            <a:latin typeface="Cambria Math" panose="02040503050406030204" pitchFamily="18" charset="0"/>
                          </a:rPr>
                          <m:t>−1</m:t>
                        </m:r>
                      </m:e>
                    </m:rad>
                    <m:r>
                      <a:rPr lang="en-US" sz="1250" b="0" i="1" dirty="0" smtClean="0">
                        <a:latin typeface="Cambria Math" panose="02040503050406030204" pitchFamily="18" charset="0"/>
                      </a:rPr>
                      <m:t>   </m:t>
                    </m:r>
                    <m:r>
                      <a:rPr lang="en-US" sz="1250" i="1" dirty="0">
                        <a:latin typeface="Cambria Math" panose="02040503050406030204" pitchFamily="18" charset="0"/>
                      </a:rPr>
                      <m:t> </m:t>
                    </m:r>
                  </m:oMath>
                </a14:m>
                <a:endParaRPr lang="en-US" sz="1250" dirty="0"/>
              </a:p>
              <a:p>
                <a:pPr>
                  <a:spcBef>
                    <a:spcPts val="200"/>
                  </a:spcBef>
                  <a:spcAft>
                    <a:spcPts val="200"/>
                  </a:spcAft>
                  <a:buClr>
                    <a:srgbClr val="006699"/>
                  </a:buClr>
                  <a:buSzPct val="80000"/>
                </a:pPr>
                <a:endParaRPr lang="en-US" sz="1300" dirty="0"/>
              </a:p>
              <a:p>
                <a:pPr marL="285750" indent="-285750">
                  <a:spcBef>
                    <a:spcPts val="200"/>
                  </a:spcBef>
                  <a:spcAft>
                    <a:spcPts val="200"/>
                  </a:spcAft>
                  <a:buClr>
                    <a:srgbClr val="006699"/>
                  </a:buClr>
                  <a:buSzPct val="80000"/>
                  <a:buFont typeface="Arial" panose="020B0604020202020204" pitchFamily="34" charset="0"/>
                  <a:buChar char="•"/>
                </a:pPr>
                <a:r>
                  <a:rPr lang="en-US" sz="1250" dirty="0"/>
                  <a:t>This relationship is approximate near dominant modes</a:t>
                </a:r>
              </a:p>
            </p:txBody>
          </p:sp>
        </mc:Choice>
        <mc:Fallback xmlns="">
          <p:sp>
            <p:nvSpPr>
              <p:cNvPr id="12" name="TextBox 11">
                <a:extLst>
                  <a:ext uri="{FF2B5EF4-FFF2-40B4-BE49-F238E27FC236}">
                    <a16:creationId xmlns:a16="http://schemas.microsoft.com/office/drawing/2014/main" id="{67114115-DDA1-E242-24F9-FE07D3ACCC62}"/>
                  </a:ext>
                </a:extLst>
              </p:cNvPr>
              <p:cNvSpPr txBox="1">
                <a:spLocks noRot="1" noChangeAspect="1" noMove="1" noResize="1" noEditPoints="1" noAdjustHandles="1" noChangeArrowheads="1" noChangeShapeType="1" noTextEdit="1"/>
              </p:cNvSpPr>
              <p:nvPr/>
            </p:nvSpPr>
            <p:spPr>
              <a:xfrm>
                <a:off x="838200" y="3173396"/>
                <a:ext cx="5867400" cy="3095335"/>
              </a:xfrm>
              <a:prstGeom prst="rect">
                <a:avLst/>
              </a:prstGeom>
              <a:blipFill>
                <a:blip r:embed="rId5"/>
                <a:stretch>
                  <a:fillRect t="-197" b="-1578"/>
                </a:stretch>
              </a:blipFill>
            </p:spPr>
            <p:txBody>
              <a:bodyPr/>
              <a:lstStyle/>
              <a:p>
                <a:r>
                  <a:rPr lang="en-US">
                    <a:noFill/>
                  </a:rPr>
                  <a:t> </a:t>
                </a:r>
              </a:p>
            </p:txBody>
          </p:sp>
        </mc:Fallback>
      </mc:AlternateContent>
    </p:spTree>
    <p:extLst>
      <p:ext uri="{BB962C8B-B14F-4D97-AF65-F5344CB8AC3E}">
        <p14:creationId xmlns:p14="http://schemas.microsoft.com/office/powerpoint/2010/main" val="35796024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C0DFB6-7E35-D79F-C055-B37178E0BFA4}"/>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6EAFA9A1-848E-4309-17D2-CCF2828D7F2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22</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B5422D11-0EDD-2D95-DA2A-F2DC135CBC23}"/>
              </a:ext>
            </a:extLst>
          </p:cNvPr>
          <p:cNvSpPr/>
          <p:nvPr/>
        </p:nvSpPr>
        <p:spPr>
          <a:xfrm>
            <a:off x="457200" y="351252"/>
            <a:ext cx="73914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Test Strategies</a:t>
            </a:r>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8C70D555-4B6D-AC58-0022-001BAF1FDD6C}"/>
                  </a:ext>
                </a:extLst>
              </p:cNvPr>
              <p:cNvGraphicFramePr>
                <a:graphicFrameLocks noGrp="1"/>
              </p:cNvGraphicFramePr>
              <p:nvPr>
                <p:extLst>
                  <p:ext uri="{D42A27DB-BD31-4B8C-83A1-F6EECF244321}">
                    <p14:modId xmlns:p14="http://schemas.microsoft.com/office/powerpoint/2010/main" val="1047236771"/>
                  </p:ext>
                </p:extLst>
              </p:nvPr>
            </p:nvGraphicFramePr>
            <p:xfrm>
              <a:off x="914399" y="1219200"/>
              <a:ext cx="6743699" cy="2493384"/>
            </p:xfrm>
            <a:graphic>
              <a:graphicData uri="http://schemas.openxmlformats.org/drawingml/2006/table">
                <a:tbl>
                  <a:tblPr firstRow="1" bandRow="1">
                    <a:tableStyleId>{5C22544A-7EE6-4342-B048-85BDC9FD1C3A}</a:tableStyleId>
                  </a:tblPr>
                  <a:tblGrid>
                    <a:gridCol w="1428077">
                      <a:extLst>
                        <a:ext uri="{9D8B030D-6E8A-4147-A177-3AD203B41FA5}">
                          <a16:colId xmlns:a16="http://schemas.microsoft.com/office/drawing/2014/main" val="765375608"/>
                        </a:ext>
                      </a:extLst>
                    </a:gridCol>
                    <a:gridCol w="3067722">
                      <a:extLst>
                        <a:ext uri="{9D8B030D-6E8A-4147-A177-3AD203B41FA5}">
                          <a16:colId xmlns:a16="http://schemas.microsoft.com/office/drawing/2014/main" val="741847992"/>
                        </a:ext>
                      </a:extLst>
                    </a:gridCol>
                    <a:gridCol w="2247900">
                      <a:extLst>
                        <a:ext uri="{9D8B030D-6E8A-4147-A177-3AD203B41FA5}">
                          <a16:colId xmlns:a16="http://schemas.microsoft.com/office/drawing/2014/main" val="2161093589"/>
                        </a:ext>
                      </a:extLst>
                    </a:gridCol>
                  </a:tblGrid>
                  <a:tr h="453926">
                    <a:tc>
                      <a:txBody>
                        <a:bodyPr/>
                        <a:lstStyle/>
                        <a:p>
                          <a:pPr algn="ctr" fontAlgn="ctr">
                            <a:buNone/>
                          </a:pPr>
                          <a:r>
                            <a:rPr lang="en-US" sz="1300" u="none" strike="noStrike" dirty="0">
                              <a:effectLst/>
                            </a:rPr>
                            <a:t>Feature</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300" u="none" strike="noStrike" dirty="0">
                              <a:effectLst/>
                            </a:rPr>
                            <a:t>Dual Control </a:t>
                          </a:r>
                          <a:br>
                            <a:rPr lang="en-US" sz="1300" u="none" strike="noStrike" dirty="0">
                              <a:effectLst/>
                            </a:rPr>
                          </a:br>
                          <a:r>
                            <a:rPr lang="en-US" sz="1300" u="none" strike="noStrike" dirty="0">
                              <a:effectLst/>
                            </a:rPr>
                            <a:t>(Force + Accel)</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300" u="none" strike="noStrike" dirty="0">
                              <a:effectLst/>
                            </a:rPr>
                            <a:t>Accelerometer-Only</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6480846"/>
                      </a:ext>
                    </a:extLst>
                  </a:tr>
                  <a:tr h="453926">
                    <a:tc>
                      <a:txBody>
                        <a:bodyPr/>
                        <a:lstStyle/>
                        <a:p>
                          <a:pPr algn="ctr" fontAlgn="ctr">
                            <a:buNone/>
                          </a:pPr>
                          <a:r>
                            <a:rPr lang="en-US" sz="1300" u="none" strike="noStrike" dirty="0">
                              <a:effectLst/>
                            </a:rPr>
                            <a:t>Accuracy</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300" u="none" strike="noStrike" dirty="0">
                              <a:effectLst/>
                            </a:rPr>
                            <a:t>High; measures real-time force + accel</a:t>
                          </a:r>
                          <a:endParaRPr lang="en-US" sz="130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300" u="none" strike="noStrike" dirty="0">
                              <a:effectLst/>
                            </a:rPr>
                            <a:t>Moderate; based on estimates</a:t>
                          </a:r>
                          <a:endParaRPr lang="en-US" sz="130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7536315"/>
                      </a:ext>
                    </a:extLst>
                  </a:tr>
                  <a:tr h="453926">
                    <a:tc>
                      <a:txBody>
                        <a:bodyPr/>
                        <a:lstStyle/>
                        <a:p>
                          <a:pPr algn="ctr" fontAlgn="ctr">
                            <a:buNone/>
                          </a:pPr>
                          <a:r>
                            <a:rPr lang="en-US" sz="1300" u="none" strike="noStrike" dirty="0">
                              <a:effectLst/>
                            </a:rPr>
                            <a:t>Complexity</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300" u="none" strike="noStrike" dirty="0">
                              <a:effectLst/>
                            </a:rPr>
                            <a:t>High; requires load cells and extra cables</a:t>
                          </a:r>
                          <a:endParaRPr lang="en-US" sz="130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300" u="none" strike="noStrike" dirty="0">
                              <a:effectLst/>
                            </a:rPr>
                            <a:t>Low; uses standard test setup</a:t>
                          </a:r>
                          <a:endParaRPr lang="en-US" sz="130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1769581"/>
                      </a:ext>
                    </a:extLst>
                  </a:tr>
                  <a:tr h="453926">
                    <a:tc>
                      <a:txBody>
                        <a:bodyPr/>
                        <a:lstStyle/>
                        <a:p>
                          <a:pPr algn="ctr" fontAlgn="ctr">
                            <a:buNone/>
                          </a:pPr>
                          <a:r>
                            <a:rPr lang="en-US" sz="1300" u="none" strike="noStrike" dirty="0">
                              <a:effectLst/>
                            </a:rPr>
                            <a:t>Risk</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300" u="none" strike="noStrike" dirty="0">
                              <a:effectLst/>
                            </a:rPr>
                            <a:t>Accurate but sensors can fail</a:t>
                          </a:r>
                          <a:endParaRPr lang="en-US" sz="130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300" u="none" strike="noStrike" dirty="0">
                              <a:effectLst/>
                            </a:rPr>
                            <a:t>Higher risk of over-test if </a:t>
                          </a:r>
                          <a14:m>
                            <m:oMath xmlns:m="http://schemas.openxmlformats.org/officeDocument/2006/math">
                              <m:sSub>
                                <m:sSubPr>
                                  <m:ctrlPr>
                                    <a:rPr lang="en-US" sz="1300" i="1" smtClean="0">
                                      <a:latin typeface="Cambria Math" panose="02040503050406030204" pitchFamily="18" charset="0"/>
                                    </a:rPr>
                                  </m:ctrlPr>
                                </m:sSubPr>
                                <m:e>
                                  <m:r>
                                    <a:rPr lang="en-US" sz="1300" b="0" i="1" smtClean="0">
                                      <a:latin typeface="Cambria Math" panose="02040503050406030204" pitchFamily="18" charset="0"/>
                                    </a:rPr>
                                    <m:t>𝑀</m:t>
                                  </m:r>
                                </m:e>
                                <m:sub>
                                  <m:r>
                                    <a:rPr lang="en-US" sz="1300" b="0" i="1" smtClean="0">
                                      <a:latin typeface="Cambria Math" panose="02040503050406030204" pitchFamily="18" charset="0"/>
                                    </a:rPr>
                                    <m:t>𝑒𝑓𝑓</m:t>
                                  </m:r>
                                </m:sub>
                              </m:sSub>
                              <m:r>
                                <a:rPr lang="en-US" sz="1300" b="0" i="1" smtClean="0">
                                  <a:latin typeface="Cambria Math" panose="02040503050406030204" pitchFamily="18" charset="0"/>
                                </a:rPr>
                                <m:t> </m:t>
                              </m:r>
                            </m:oMath>
                          </a14:m>
                          <a:r>
                            <a:rPr lang="en-US" sz="1300" u="none" strike="noStrike" dirty="0">
                              <a:effectLst/>
                            </a:rPr>
                            <a:t>is wrong.</a:t>
                          </a:r>
                        </a:p>
                        <a:p>
                          <a:pPr algn="l" fontAlgn="ctr">
                            <a:buNone/>
                          </a:pPr>
                          <a:endParaRPr lang="en-US" sz="1300" b="0" i="0" u="none" strike="noStrike" dirty="0">
                            <a:solidFill>
                              <a:srgbClr val="000000"/>
                            </a:solidFill>
                            <a:effectLst/>
                            <a:latin typeface="Arial" panose="020B0604020202020204" pitchFamily="34" charset="0"/>
                          </a:endParaRPr>
                        </a:p>
                        <a:p>
                          <a:pPr algn="l" fontAlgn="ctr">
                            <a:buNone/>
                          </a:pPr>
                          <a:r>
                            <a:rPr lang="en-US" sz="1300" b="0" i="0" u="none" strike="noStrike"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Measured and analytical natural frequencies may differ.</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87816035"/>
                      </a:ext>
                    </a:extLst>
                  </a:tr>
                </a:tbl>
              </a:graphicData>
            </a:graphic>
          </p:graphicFrame>
        </mc:Choice>
        <mc:Fallback xmlns="">
          <p:graphicFrame>
            <p:nvGraphicFramePr>
              <p:cNvPr id="6" name="Table 5">
                <a:extLst>
                  <a:ext uri="{FF2B5EF4-FFF2-40B4-BE49-F238E27FC236}">
                    <a16:creationId xmlns:a16="http://schemas.microsoft.com/office/drawing/2014/main" id="{8C70D555-4B6D-AC58-0022-001BAF1FDD6C}"/>
                  </a:ext>
                </a:extLst>
              </p:cNvPr>
              <p:cNvGraphicFramePr>
                <a:graphicFrameLocks noGrp="1"/>
              </p:cNvGraphicFramePr>
              <p:nvPr>
                <p:extLst>
                  <p:ext uri="{D42A27DB-BD31-4B8C-83A1-F6EECF244321}">
                    <p14:modId xmlns:p14="http://schemas.microsoft.com/office/powerpoint/2010/main" val="1047236771"/>
                  </p:ext>
                </p:extLst>
              </p:nvPr>
            </p:nvGraphicFramePr>
            <p:xfrm>
              <a:off x="914399" y="1219200"/>
              <a:ext cx="6743699" cy="2493384"/>
            </p:xfrm>
            <a:graphic>
              <a:graphicData uri="http://schemas.openxmlformats.org/drawingml/2006/table">
                <a:tbl>
                  <a:tblPr firstRow="1" bandRow="1">
                    <a:tableStyleId>{5C22544A-7EE6-4342-B048-85BDC9FD1C3A}</a:tableStyleId>
                  </a:tblPr>
                  <a:tblGrid>
                    <a:gridCol w="1428077">
                      <a:extLst>
                        <a:ext uri="{9D8B030D-6E8A-4147-A177-3AD203B41FA5}">
                          <a16:colId xmlns:a16="http://schemas.microsoft.com/office/drawing/2014/main" val="765375608"/>
                        </a:ext>
                      </a:extLst>
                    </a:gridCol>
                    <a:gridCol w="3067722">
                      <a:extLst>
                        <a:ext uri="{9D8B030D-6E8A-4147-A177-3AD203B41FA5}">
                          <a16:colId xmlns:a16="http://schemas.microsoft.com/office/drawing/2014/main" val="741847992"/>
                        </a:ext>
                      </a:extLst>
                    </a:gridCol>
                    <a:gridCol w="2247900">
                      <a:extLst>
                        <a:ext uri="{9D8B030D-6E8A-4147-A177-3AD203B41FA5}">
                          <a16:colId xmlns:a16="http://schemas.microsoft.com/office/drawing/2014/main" val="2161093589"/>
                        </a:ext>
                      </a:extLst>
                    </a:gridCol>
                  </a:tblGrid>
                  <a:tr h="487680">
                    <a:tc>
                      <a:txBody>
                        <a:bodyPr/>
                        <a:lstStyle/>
                        <a:p>
                          <a:pPr algn="ctr" fontAlgn="ctr">
                            <a:buNone/>
                          </a:pPr>
                          <a:r>
                            <a:rPr lang="en-US" sz="1300" u="none" strike="noStrike" dirty="0">
                              <a:effectLst/>
                            </a:rPr>
                            <a:t>Feature</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300" u="none" strike="noStrike" dirty="0">
                              <a:effectLst/>
                            </a:rPr>
                            <a:t>Dual Control </a:t>
                          </a:r>
                          <a:br>
                            <a:rPr lang="en-US" sz="1300" u="none" strike="noStrike" dirty="0">
                              <a:effectLst/>
                            </a:rPr>
                          </a:br>
                          <a:r>
                            <a:rPr lang="en-US" sz="1300" u="none" strike="noStrike" dirty="0">
                              <a:effectLst/>
                            </a:rPr>
                            <a:t>(Force + Accel)</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300" u="none" strike="noStrike" dirty="0">
                              <a:effectLst/>
                            </a:rPr>
                            <a:t>Accelerometer-Only</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36480846"/>
                      </a:ext>
                    </a:extLst>
                  </a:tr>
                  <a:tr h="453926">
                    <a:tc>
                      <a:txBody>
                        <a:bodyPr/>
                        <a:lstStyle/>
                        <a:p>
                          <a:pPr algn="ctr" fontAlgn="ctr">
                            <a:buNone/>
                          </a:pPr>
                          <a:r>
                            <a:rPr lang="en-US" sz="1300" u="none" strike="noStrike" dirty="0">
                              <a:effectLst/>
                            </a:rPr>
                            <a:t>Accuracy</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300" u="none" strike="noStrike" dirty="0">
                              <a:effectLst/>
                            </a:rPr>
                            <a:t>High; measures real-time force + accel</a:t>
                          </a:r>
                          <a:endParaRPr lang="en-US" sz="130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300" u="none" strike="noStrike" dirty="0">
                              <a:effectLst/>
                            </a:rPr>
                            <a:t>Moderate; based on estimates</a:t>
                          </a:r>
                          <a:endParaRPr lang="en-US" sz="130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17536315"/>
                      </a:ext>
                    </a:extLst>
                  </a:tr>
                  <a:tr h="453926">
                    <a:tc>
                      <a:txBody>
                        <a:bodyPr/>
                        <a:lstStyle/>
                        <a:p>
                          <a:pPr algn="ctr" fontAlgn="ctr">
                            <a:buNone/>
                          </a:pPr>
                          <a:r>
                            <a:rPr lang="en-US" sz="1300" u="none" strike="noStrike" dirty="0">
                              <a:effectLst/>
                            </a:rPr>
                            <a:t>Complexity</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300" u="none" strike="noStrike" dirty="0">
                              <a:effectLst/>
                            </a:rPr>
                            <a:t>High; requires load cells and extra cables</a:t>
                          </a:r>
                          <a:endParaRPr lang="en-US" sz="130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ctr">
                            <a:buNone/>
                          </a:pPr>
                          <a:r>
                            <a:rPr lang="en-US" sz="1300" u="none" strike="noStrike" dirty="0">
                              <a:effectLst/>
                            </a:rPr>
                            <a:t>Low; uses standard test setup</a:t>
                          </a:r>
                          <a:endParaRPr lang="en-US" sz="130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81769581"/>
                      </a:ext>
                    </a:extLst>
                  </a:tr>
                  <a:tr h="1097852">
                    <a:tc>
                      <a:txBody>
                        <a:bodyPr/>
                        <a:lstStyle/>
                        <a:p>
                          <a:pPr algn="ctr" fontAlgn="ctr">
                            <a:buNone/>
                          </a:pPr>
                          <a:r>
                            <a:rPr lang="en-US" sz="1300" u="none" strike="noStrike" dirty="0">
                              <a:effectLst/>
                            </a:rPr>
                            <a:t>Risk</a:t>
                          </a:r>
                          <a:endParaRPr lang="en-US" sz="1300" b="1"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buNone/>
                          </a:pPr>
                          <a:r>
                            <a:rPr lang="en-US" sz="1300" u="none" strike="noStrike" dirty="0">
                              <a:effectLst/>
                            </a:rPr>
                            <a:t>Accurate but sensors can fail</a:t>
                          </a:r>
                          <a:endParaRPr lang="en-US" sz="1300" b="0" i="0" u="none" strike="noStrike" dirty="0">
                            <a:solidFill>
                              <a:srgbClr val="000000"/>
                            </a:solidFill>
                            <a:effectLst/>
                            <a:latin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endParaRPr lang="en-US"/>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blipFill>
                          <a:blip r:embed="rId3"/>
                          <a:stretch>
                            <a:fillRect l="-200542" t="-127624" r="-542" b="-4420"/>
                          </a:stretch>
                        </a:blipFill>
                      </a:tcPr>
                    </a:tc>
                    <a:extLst>
                      <a:ext uri="{0D108BD9-81ED-4DB2-BD59-A6C34878D82A}">
                        <a16:rowId xmlns:a16="http://schemas.microsoft.com/office/drawing/2014/main" val="2187816035"/>
                      </a:ext>
                    </a:extLst>
                  </a:tr>
                </a:tbl>
              </a:graphicData>
            </a:graphic>
          </p:graphicFrame>
        </mc:Fallback>
      </mc:AlternateContent>
      <p:sp>
        <p:nvSpPr>
          <p:cNvPr id="3" name="TextBox 2">
            <a:extLst>
              <a:ext uri="{FF2B5EF4-FFF2-40B4-BE49-F238E27FC236}">
                <a16:creationId xmlns:a16="http://schemas.microsoft.com/office/drawing/2014/main" id="{8DE6D29F-3AF6-38D6-F9BE-4DAE0D124F11}"/>
              </a:ext>
            </a:extLst>
          </p:cNvPr>
          <p:cNvSpPr txBox="1"/>
          <p:nvPr/>
        </p:nvSpPr>
        <p:spPr>
          <a:xfrm>
            <a:off x="885497" y="4495800"/>
            <a:ext cx="6743700" cy="1349087"/>
          </a:xfrm>
          <a:prstGeom prst="rect">
            <a:avLst/>
          </a:prstGeom>
          <a:noFill/>
        </p:spPr>
        <p:txBody>
          <a:bodyPr wrap="square" rtlCol="0">
            <a:spAutoFit/>
          </a:bodyPr>
          <a:lstStyle/>
          <a:p>
            <a:pPr marL="285750" indent="-285750">
              <a:spcBef>
                <a:spcPts val="300"/>
              </a:spcBef>
              <a:spcAft>
                <a:spcPts val="400"/>
              </a:spcAft>
              <a:buClr>
                <a:srgbClr val="006699"/>
              </a:buClr>
              <a:buSzPct val="80000"/>
              <a:buFont typeface="Arial" panose="020B0604020202020204" pitchFamily="34" charset="0"/>
              <a:buChar char="•"/>
            </a:pPr>
            <a:r>
              <a:rPr lang="en-US" sz="1400" dirty="0"/>
              <a:t>Force limiting should be applied independently for each qualification vibration axis</a:t>
            </a:r>
          </a:p>
          <a:p>
            <a:pPr marL="285750" indent="-285750">
              <a:spcBef>
                <a:spcPts val="300"/>
              </a:spcBef>
              <a:spcAft>
                <a:spcPts val="400"/>
              </a:spcAft>
              <a:buClr>
                <a:srgbClr val="006699"/>
              </a:buClr>
              <a:buSzPct val="80000"/>
              <a:buFont typeface="Arial" panose="020B0604020202020204" pitchFamily="34" charset="0"/>
              <a:buChar char="•"/>
            </a:pPr>
            <a:r>
              <a:rPr lang="en-US" sz="1400" dirty="0"/>
              <a:t>For each axis, the force limit shall be based on the summed interface force component collinear with the shaker excitation direction</a:t>
            </a:r>
          </a:p>
          <a:p>
            <a:pPr marL="285750" indent="-285750">
              <a:spcBef>
                <a:spcPts val="300"/>
              </a:spcBef>
              <a:spcAft>
                <a:spcPts val="400"/>
              </a:spcAft>
              <a:buClr>
                <a:srgbClr val="006699"/>
              </a:buClr>
              <a:buSzPct val="80000"/>
              <a:buFont typeface="Arial" panose="020B0604020202020204" pitchFamily="34" charset="0"/>
              <a:buChar char="•"/>
            </a:pPr>
            <a:r>
              <a:rPr lang="en-US" sz="1400" dirty="0"/>
              <a:t>Cross-axis force components and moments shall be monitored and may be limited where required by test-specific dynamics or program direction</a:t>
            </a:r>
          </a:p>
        </p:txBody>
      </p:sp>
    </p:spTree>
    <p:extLst>
      <p:ext uri="{BB962C8B-B14F-4D97-AF65-F5344CB8AC3E}">
        <p14:creationId xmlns:p14="http://schemas.microsoft.com/office/powerpoint/2010/main" val="261115049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1E50D-0D64-A093-EEFB-5F2EDA383DB2}"/>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927A337E-D030-839D-7894-260A3AC0C265}"/>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23</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47F9B57C-0C8D-61B5-BC49-9966E23F0680}"/>
              </a:ext>
            </a:extLst>
          </p:cNvPr>
          <p:cNvSpPr/>
          <p:nvPr/>
        </p:nvSpPr>
        <p:spPr>
          <a:xfrm>
            <a:off x="457200" y="351252"/>
            <a:ext cx="73914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Dual Control Strategy, Force Transducers + Accelerometers</a:t>
            </a:r>
          </a:p>
        </p:txBody>
      </p:sp>
      <p:pic>
        <p:nvPicPr>
          <p:cNvPr id="5" name="Picture 4">
            <a:extLst>
              <a:ext uri="{FF2B5EF4-FFF2-40B4-BE49-F238E27FC236}">
                <a16:creationId xmlns:a16="http://schemas.microsoft.com/office/drawing/2014/main" id="{67586FCE-D76C-5F33-61CB-440B62C2EC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1143000"/>
            <a:ext cx="4876800" cy="3688862"/>
          </a:xfrm>
          <a:prstGeom prst="rect">
            <a:avLst/>
          </a:prstGeom>
        </p:spPr>
      </p:pic>
      <p:sp>
        <p:nvSpPr>
          <p:cNvPr id="6" name="TextBox 5">
            <a:extLst>
              <a:ext uri="{FF2B5EF4-FFF2-40B4-BE49-F238E27FC236}">
                <a16:creationId xmlns:a16="http://schemas.microsoft.com/office/drawing/2014/main" id="{20698787-C029-27A1-1083-193A24CD1A11}"/>
              </a:ext>
            </a:extLst>
          </p:cNvPr>
          <p:cNvSpPr txBox="1"/>
          <p:nvPr/>
        </p:nvSpPr>
        <p:spPr>
          <a:xfrm>
            <a:off x="1028700" y="4831862"/>
            <a:ext cx="6248400" cy="1323439"/>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endParaRPr lang="en-US" sz="1300" i="1" dirty="0"/>
          </a:p>
          <a:p>
            <a:pPr marL="285750" indent="-285750">
              <a:spcBef>
                <a:spcPts val="600"/>
              </a:spcBef>
              <a:spcAft>
                <a:spcPts val="600"/>
              </a:spcAft>
              <a:buClr>
                <a:srgbClr val="006699"/>
              </a:buClr>
              <a:buSzPct val="80000"/>
              <a:buFont typeface="Arial" panose="020B0604020202020204" pitchFamily="34" charset="0"/>
              <a:buChar char="•"/>
            </a:pPr>
            <a:r>
              <a:rPr lang="en-US" sz="1250" i="1" dirty="0"/>
              <a:t>The Mars exploration Rover “Opportunity” during an FLVT test</a:t>
            </a:r>
          </a:p>
          <a:p>
            <a:pPr marL="285750" indent="-285750">
              <a:spcBef>
                <a:spcPts val="600"/>
              </a:spcBef>
              <a:spcAft>
                <a:spcPts val="600"/>
              </a:spcAft>
              <a:buClr>
                <a:srgbClr val="006699"/>
              </a:buClr>
              <a:buSzPct val="80000"/>
              <a:buFont typeface="Arial" panose="020B0604020202020204" pitchFamily="34" charset="0"/>
              <a:buChar char="•"/>
            </a:pPr>
            <a:r>
              <a:rPr lang="en-US" sz="1250" i="1" dirty="0"/>
              <a:t>Eight 3-component force sensors (Type 9067C) were used</a:t>
            </a:r>
          </a:p>
          <a:p>
            <a:pPr marL="285750" indent="-285750">
              <a:buClr>
                <a:srgbClr val="006699"/>
              </a:buClr>
              <a:buSzPct val="80000"/>
              <a:buFont typeface="Arial" panose="020B0604020202020204" pitchFamily="34" charset="0"/>
              <a:buChar char="•"/>
            </a:pPr>
            <a:r>
              <a:rPr lang="en-US" sz="1100" dirty="0"/>
              <a:t>https://www.aerospacetestinginternational.com/news/acoustic-vibration/how-to-test-satellites-and-not-destroy-them.html</a:t>
            </a:r>
          </a:p>
        </p:txBody>
      </p:sp>
    </p:spTree>
    <p:extLst>
      <p:ext uri="{BB962C8B-B14F-4D97-AF65-F5344CB8AC3E}">
        <p14:creationId xmlns:p14="http://schemas.microsoft.com/office/powerpoint/2010/main" val="33035954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FBB6C8-B1B1-1AD0-3B4E-0556968B1BF0}"/>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CCD12F6D-E66F-5D92-EDBA-6B72691E485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24</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4C778455-FAA2-7D35-DCC6-E727A60E4F1D}"/>
              </a:ext>
            </a:extLst>
          </p:cNvPr>
          <p:cNvSpPr/>
          <p:nvPr/>
        </p:nvSpPr>
        <p:spPr>
          <a:xfrm>
            <a:off x="457200" y="351252"/>
            <a:ext cx="73914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Dual Control Strategy, Force Transducers + Accelerometers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BE2A4AE3-BEBD-953F-C281-3EA9350CB251}"/>
                  </a:ext>
                </a:extLst>
              </p:cNvPr>
              <p:cNvSpPr txBox="1"/>
              <p:nvPr/>
            </p:nvSpPr>
            <p:spPr>
              <a:xfrm>
                <a:off x="685800" y="1447800"/>
                <a:ext cx="6705600" cy="3139321"/>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Primary Control: Acceleration </a:t>
                </a:r>
                <a14:m>
                  <m:oMath xmlns:m="http://schemas.openxmlformats.org/officeDocument/2006/math">
                    <m:sSub>
                      <m:sSubPr>
                        <m:ctrlPr>
                          <a:rPr lang="en-US" sz="1300" i="1">
                            <a:latin typeface="Cambria Math" panose="02040503050406030204" pitchFamily="18" charset="0"/>
                          </a:rPr>
                        </m:ctrlPr>
                      </m:sSubPr>
                      <m:e>
                        <m:r>
                          <a:rPr lang="en-US" sz="1300" i="1">
                            <a:latin typeface="Cambria Math" panose="02040503050406030204" pitchFamily="18" charset="0"/>
                          </a:rPr>
                          <m:t>𝑆</m:t>
                        </m:r>
                      </m:e>
                      <m:sub>
                        <m:r>
                          <a:rPr lang="en-US" sz="1300" i="1">
                            <a:latin typeface="Cambria Math" panose="02040503050406030204" pitchFamily="18" charset="0"/>
                          </a:rPr>
                          <m:t>𝐴𝐴</m:t>
                        </m:r>
                      </m:sub>
                    </m:sSub>
                    <m:r>
                      <a:rPr lang="en-US" sz="1300" i="1">
                        <a:latin typeface="Cambria Math" panose="02040503050406030204" pitchFamily="18" charset="0"/>
                      </a:rPr>
                      <m:t> </m:t>
                    </m:r>
                  </m:oMath>
                </a14:m>
                <a:r>
                  <a:rPr lang="en-US" sz="1300" dirty="0"/>
                  <a:t>is nominally maintained at the specified profile</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Limiting Control: Force transducers (load cells) measure the interface forces for the summation</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A low-level random vibration run, typically 25% or 50% of full level, is performed to verify accelerometer control, force transducer polarity, force summation, and force-limit settings before proceeding to full-level qualification testing</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Notching: If the measured force sum reaches the predicted </a:t>
                </a:r>
                <a14:m>
                  <m:oMath xmlns:m="http://schemas.openxmlformats.org/officeDocument/2006/math">
                    <m:sSub>
                      <m:sSubPr>
                        <m:ctrlPr>
                          <a:rPr lang="en-US" sz="1300" i="1">
                            <a:latin typeface="Cambria Math" panose="02040503050406030204" pitchFamily="18" charset="0"/>
                          </a:rPr>
                        </m:ctrlPr>
                      </m:sSubPr>
                      <m:e>
                        <m:r>
                          <a:rPr lang="en-US" sz="1300" i="1">
                            <a:latin typeface="Cambria Math" panose="02040503050406030204" pitchFamily="18" charset="0"/>
                          </a:rPr>
                          <m:t>𝑆</m:t>
                        </m:r>
                      </m:e>
                      <m:sub>
                        <m:r>
                          <a:rPr lang="en-US" sz="1300" i="1">
                            <a:latin typeface="Cambria Math" panose="02040503050406030204" pitchFamily="18" charset="0"/>
                          </a:rPr>
                          <m:t>𝐹𝐹</m:t>
                        </m:r>
                      </m:sub>
                    </m:sSub>
                    <m:r>
                      <a:rPr lang="en-US" sz="1300" i="1">
                        <a:latin typeface="Cambria Math" panose="02040503050406030204" pitchFamily="18" charset="0"/>
                      </a:rPr>
                      <m:t> </m:t>
                    </m:r>
                  </m:oMath>
                </a14:m>
                <a:r>
                  <a:rPr lang="en-US" sz="1300" dirty="0"/>
                  <a:t>limit, the vibration controller automatically "notches" (reduces) the acceleration input to ensure the force limit is not exceeded   </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endParaRPr lang="en-US" sz="1300" dirty="0"/>
              </a:p>
            </p:txBody>
          </p:sp>
        </mc:Choice>
        <mc:Fallback xmlns="">
          <p:sp>
            <p:nvSpPr>
              <p:cNvPr id="3" name="TextBox 2">
                <a:extLst>
                  <a:ext uri="{FF2B5EF4-FFF2-40B4-BE49-F238E27FC236}">
                    <a16:creationId xmlns:a16="http://schemas.microsoft.com/office/drawing/2014/main" id="{BE2A4AE3-BEBD-953F-C281-3EA9350CB251}"/>
                  </a:ext>
                </a:extLst>
              </p:cNvPr>
              <p:cNvSpPr txBox="1">
                <a:spLocks noRot="1" noChangeAspect="1" noMove="1" noResize="1" noEditPoints="1" noAdjustHandles="1" noChangeArrowheads="1" noChangeShapeType="1" noTextEdit="1"/>
              </p:cNvSpPr>
              <p:nvPr/>
            </p:nvSpPr>
            <p:spPr>
              <a:xfrm>
                <a:off x="685800" y="1447800"/>
                <a:ext cx="6705600" cy="3139321"/>
              </a:xfrm>
              <a:prstGeom prst="rect">
                <a:avLst/>
              </a:prstGeom>
              <a:blipFill>
                <a:blip r:embed="rId3"/>
                <a:stretch>
                  <a:fillRect r="-364"/>
                </a:stretch>
              </a:blipFill>
            </p:spPr>
            <p:txBody>
              <a:bodyPr/>
              <a:lstStyle/>
              <a:p>
                <a:r>
                  <a:rPr lang="en-US">
                    <a:noFill/>
                  </a:rPr>
                  <a:t> </a:t>
                </a:r>
              </a:p>
            </p:txBody>
          </p:sp>
        </mc:Fallback>
      </mc:AlternateContent>
    </p:spTree>
    <p:extLst>
      <p:ext uri="{BB962C8B-B14F-4D97-AF65-F5344CB8AC3E}">
        <p14:creationId xmlns:p14="http://schemas.microsoft.com/office/powerpoint/2010/main" val="27833389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F80E84-14FA-8B43-2BF6-4386E416BBC9}"/>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ADEDD2F4-0DE1-AF16-D608-FF9723119CF4}"/>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25</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64AF8802-C859-51E2-6A4C-4DD124F686C6}"/>
              </a:ext>
            </a:extLst>
          </p:cNvPr>
          <p:cNvSpPr/>
          <p:nvPr/>
        </p:nvSpPr>
        <p:spPr>
          <a:xfrm>
            <a:off x="457200" y="351252"/>
            <a:ext cx="73914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Dual Control Strategy, Force Transducers + Accelerometers</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A451D9B-AAAC-114E-6052-365792EDD7F4}"/>
                  </a:ext>
                </a:extLst>
              </p:cNvPr>
              <p:cNvSpPr txBox="1"/>
              <p:nvPr/>
            </p:nvSpPr>
            <p:spPr>
              <a:xfrm>
                <a:off x="609600" y="1066800"/>
                <a:ext cx="7239000" cy="4093428"/>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Preloading: The bolts passing through the force sensors are tightened to a specific "preload" value</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This allows the sensors to measure both compression (when the shaker pushes up) and tension (when the shaker pulls down or the test article's momentum pulls away)</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Summation: The individual signals from each of the force sensors are sent to a summing junction or a digital controller</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By adding the vertical</a:t>
                </a:r>
                <a:r>
                  <a:rPr lang="en-US" sz="1300" dirty="0">
                    <a:latin typeface="Cambria Math" panose="02040503050406030204" pitchFamily="18" charset="0"/>
                    <a:ea typeface="Cambria Math" panose="02040503050406030204" pitchFamily="18" charset="0"/>
                  </a:rPr>
                  <a:t> </a:t>
                </a:r>
                <a:r>
                  <a:rPr lang="en-US" sz="1300" dirty="0">
                    <a:ea typeface="Cambria Math" panose="02040503050406030204" pitchFamily="18" charset="0"/>
                  </a:rPr>
                  <a:t>Z-axis</a:t>
                </a:r>
                <a:r>
                  <a:rPr lang="en-US" sz="1300" dirty="0">
                    <a:latin typeface="Cambria Math" panose="02040503050406030204" pitchFamily="18" charset="0"/>
                    <a:ea typeface="Cambria Math" panose="02040503050406030204" pitchFamily="18" charset="0"/>
                  </a:rPr>
                  <a:t> s</a:t>
                </a:r>
                <a:r>
                  <a:rPr lang="en-US" sz="1300" dirty="0"/>
                  <a:t>ignals together, the total axial force is calculated</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By comparing the differences between the sensors, the overturning moments (</a:t>
                </a:r>
                <a14:m>
                  <m:oMath xmlns:m="http://schemas.openxmlformats.org/officeDocument/2006/math">
                    <m:sSub>
                      <m:sSubPr>
                        <m:ctrlPr>
                          <a:rPr lang="en-US" sz="1300" i="1" smtClean="0">
                            <a:latin typeface="Cambria Math" panose="02040503050406030204" pitchFamily="18" charset="0"/>
                          </a:rPr>
                        </m:ctrlPr>
                      </m:sSubPr>
                      <m:e>
                        <m:r>
                          <a:rPr lang="en-US" sz="1300" b="0" i="1" smtClean="0">
                            <a:latin typeface="Cambria Math" panose="02040503050406030204" pitchFamily="18" charset="0"/>
                          </a:rPr>
                          <m:t>𝑀</m:t>
                        </m:r>
                      </m:e>
                      <m:sub>
                        <m:r>
                          <a:rPr lang="en-US" sz="1300" b="0" i="1" smtClean="0">
                            <a:latin typeface="Cambria Math" panose="02040503050406030204" pitchFamily="18" charset="0"/>
                          </a:rPr>
                          <m:t>𝑥</m:t>
                        </m:r>
                      </m:sub>
                    </m:sSub>
                    <m:r>
                      <a:rPr lang="en-US" sz="1300" b="0" i="1" smtClean="0">
                        <a:latin typeface="Cambria Math" panose="02040503050406030204" pitchFamily="18" charset="0"/>
                      </a:rPr>
                      <m:t>, </m:t>
                    </m:r>
                    <m:sSub>
                      <m:sSubPr>
                        <m:ctrlPr>
                          <a:rPr lang="en-US" sz="1300" b="0" i="1" smtClean="0">
                            <a:latin typeface="Cambria Math" panose="02040503050406030204" pitchFamily="18" charset="0"/>
                          </a:rPr>
                        </m:ctrlPr>
                      </m:sSubPr>
                      <m:e>
                        <m:r>
                          <a:rPr lang="en-US" sz="1300" b="0" i="1" smtClean="0">
                            <a:latin typeface="Cambria Math" panose="02040503050406030204" pitchFamily="18" charset="0"/>
                          </a:rPr>
                          <m:t>𝑀</m:t>
                        </m:r>
                      </m:e>
                      <m:sub>
                        <m:r>
                          <a:rPr lang="en-US" sz="1300" b="0" i="1" smtClean="0">
                            <a:latin typeface="Cambria Math" panose="02040503050406030204" pitchFamily="18" charset="0"/>
                          </a:rPr>
                          <m:t>𝑦</m:t>
                        </m:r>
                      </m:sub>
                    </m:sSub>
                  </m:oMath>
                </a14:m>
                <a:r>
                  <a:rPr lang="en-US" sz="1300" dirty="0"/>
                  <a:t>) can also be monitored</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Dual Control: The vibration controller monitors both the base acceleration (via accelerometers) and this summed force</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If the force reaches the defined limit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𝑆</m:t>
                        </m:r>
                      </m:e>
                      <m:sub>
                        <m:r>
                          <a:rPr lang="en-US" sz="1400" i="1">
                            <a:latin typeface="Cambria Math" panose="02040503050406030204" pitchFamily="18" charset="0"/>
                          </a:rPr>
                          <m:t>𝐹𝐹</m:t>
                        </m:r>
                      </m:sub>
                    </m:sSub>
                  </m:oMath>
                </a14:m>
                <a:r>
                  <a:rPr lang="en-US" sz="1300" dirty="0"/>
                  <a:t>, the controller automatically "notches" (reduces) the drive voltage to ensure the force never exceeds the hardware's design limit</a:t>
                </a:r>
              </a:p>
            </p:txBody>
          </p:sp>
        </mc:Choice>
        <mc:Fallback xmlns="">
          <p:sp>
            <p:nvSpPr>
              <p:cNvPr id="3" name="TextBox 2">
                <a:extLst>
                  <a:ext uri="{FF2B5EF4-FFF2-40B4-BE49-F238E27FC236}">
                    <a16:creationId xmlns:a16="http://schemas.microsoft.com/office/drawing/2014/main" id="{2A451D9B-AAAC-114E-6052-365792EDD7F4}"/>
                  </a:ext>
                </a:extLst>
              </p:cNvPr>
              <p:cNvSpPr txBox="1">
                <a:spLocks noRot="1" noChangeAspect="1" noMove="1" noResize="1" noEditPoints="1" noAdjustHandles="1" noChangeArrowheads="1" noChangeShapeType="1" noTextEdit="1"/>
              </p:cNvSpPr>
              <p:nvPr/>
            </p:nvSpPr>
            <p:spPr>
              <a:xfrm>
                <a:off x="609600" y="1066800"/>
                <a:ext cx="7239000" cy="4093428"/>
              </a:xfrm>
              <a:prstGeom prst="rect">
                <a:avLst/>
              </a:prstGeom>
              <a:blipFill>
                <a:blip r:embed="rId3"/>
                <a:stretch>
                  <a:fillRect b="-1043"/>
                </a:stretch>
              </a:blipFill>
            </p:spPr>
            <p:txBody>
              <a:bodyPr/>
              <a:lstStyle/>
              <a:p>
                <a:r>
                  <a:rPr lang="en-US">
                    <a:noFill/>
                  </a:rPr>
                  <a:t> </a:t>
                </a:r>
              </a:p>
            </p:txBody>
          </p:sp>
        </mc:Fallback>
      </mc:AlternateContent>
    </p:spTree>
    <p:extLst>
      <p:ext uri="{BB962C8B-B14F-4D97-AF65-F5344CB8AC3E}">
        <p14:creationId xmlns:p14="http://schemas.microsoft.com/office/powerpoint/2010/main" val="17470678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091E6C-2AF9-0244-DCF0-0B10428B95C1}"/>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97A35699-A2EB-8FB2-D88C-30F9A9651399}"/>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26</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018F8A66-0516-61DB-5D6F-20AC35BB62C4}"/>
              </a:ext>
            </a:extLst>
          </p:cNvPr>
          <p:cNvSpPr/>
          <p:nvPr/>
        </p:nvSpPr>
        <p:spPr>
          <a:xfrm>
            <a:off x="457200" y="351252"/>
            <a:ext cx="73914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Accelerometer-only Force Limiting Control Strategy</a:t>
            </a:r>
          </a:p>
        </p:txBody>
      </p:sp>
      <p:sp>
        <p:nvSpPr>
          <p:cNvPr id="3" name="TextBox 2">
            <a:extLst>
              <a:ext uri="{FF2B5EF4-FFF2-40B4-BE49-F238E27FC236}">
                <a16:creationId xmlns:a16="http://schemas.microsoft.com/office/drawing/2014/main" id="{697887F4-2907-325A-11BA-04A65AA0673B}"/>
              </a:ext>
            </a:extLst>
          </p:cNvPr>
          <p:cNvSpPr txBox="1"/>
          <p:nvPr/>
        </p:nvSpPr>
        <p:spPr>
          <a:xfrm>
            <a:off x="685800" y="1179666"/>
            <a:ext cx="6705600" cy="2808461"/>
          </a:xfrm>
          <a:prstGeom prst="rect">
            <a:avLst/>
          </a:prstGeom>
          <a:noFill/>
        </p:spPr>
        <p:txBody>
          <a:bodyPr wrap="square" rtlCol="0">
            <a:spAutoFit/>
          </a:bodyPr>
          <a:lstStyle/>
          <a:p>
            <a:pPr marL="285750" indent="-285750">
              <a:spcBef>
                <a:spcPts val="400"/>
              </a:spcBef>
              <a:spcAft>
                <a:spcPts val="400"/>
              </a:spcAft>
              <a:buClr>
                <a:srgbClr val="006699"/>
              </a:buClr>
              <a:buSzPct val="80000"/>
              <a:buFont typeface="Arial" panose="020B0604020202020204" pitchFamily="34" charset="0"/>
              <a:buChar char="•"/>
            </a:pPr>
            <a:endParaRPr lang="en-US" sz="1300" dirty="0"/>
          </a:p>
          <a:p>
            <a:pPr marL="285750" indent="-285750">
              <a:spcBef>
                <a:spcPts val="1200"/>
              </a:spcBef>
              <a:spcAft>
                <a:spcPts val="500"/>
              </a:spcAft>
              <a:buClr>
                <a:srgbClr val="006699"/>
              </a:buClr>
              <a:buSzPct val="80000"/>
              <a:buFont typeface="Arial" panose="020B0604020202020204" pitchFamily="34" charset="0"/>
              <a:buChar char="•"/>
            </a:pPr>
            <a:r>
              <a:rPr lang="en-US" sz="1300" dirty="0"/>
              <a:t>When force transducers cannot be used, PSD Notching (or response limiting) is employed</a:t>
            </a:r>
          </a:p>
          <a:p>
            <a:pPr marL="285750" indent="-285750">
              <a:spcBef>
                <a:spcPts val="1200"/>
              </a:spcBef>
              <a:spcAft>
                <a:spcPts val="500"/>
              </a:spcAft>
              <a:buClr>
                <a:srgbClr val="006699"/>
              </a:buClr>
              <a:buSzPct val="80000"/>
              <a:buFont typeface="Arial" panose="020B0604020202020204" pitchFamily="34" charset="0"/>
              <a:buChar char="•"/>
            </a:pPr>
            <a:r>
              <a:rPr lang="en-US" sz="1300" dirty="0"/>
              <a:t>This involves predicting the response at critical locations and manually or automatically reducing the input PSD to ensure these responses do not exceed safety limits</a:t>
            </a:r>
          </a:p>
          <a:p>
            <a:pPr marL="285750" indent="-285750">
              <a:spcBef>
                <a:spcPts val="1200"/>
              </a:spcBef>
              <a:spcAft>
                <a:spcPts val="500"/>
              </a:spcAft>
              <a:buClr>
                <a:srgbClr val="006699"/>
              </a:buClr>
              <a:buSzPct val="80000"/>
              <a:buFont typeface="Arial" panose="020B0604020202020204" pitchFamily="34" charset="0"/>
              <a:buChar char="•"/>
            </a:pPr>
            <a:r>
              <a:rPr lang="en-US" sz="1300" dirty="0"/>
              <a:t>Manual Notching: Pre-calculated based on Finite Element Analysis (FEA) or frequency response function test</a:t>
            </a:r>
          </a:p>
          <a:p>
            <a:pPr marL="285750" indent="-285750">
              <a:spcBef>
                <a:spcPts val="1200"/>
              </a:spcBef>
              <a:spcAft>
                <a:spcPts val="500"/>
              </a:spcAft>
              <a:buClr>
                <a:srgbClr val="006699"/>
              </a:buClr>
              <a:buSzPct val="80000"/>
              <a:buFont typeface="Arial" panose="020B0604020202020204" pitchFamily="34" charset="0"/>
              <a:buChar char="•"/>
            </a:pPr>
            <a:r>
              <a:rPr lang="en-US" sz="1300" dirty="0"/>
              <a:t>Automatic Notching: The controller monitors an accelerometer at a critical internal component and reduces the drive signal if a pre-set GRMS or spectral limit is reached</a:t>
            </a:r>
          </a:p>
          <a:p>
            <a:pPr marL="285750" indent="-285750">
              <a:buClr>
                <a:srgbClr val="006699"/>
              </a:buClr>
              <a:buSzPct val="80000"/>
              <a:buFont typeface="Arial" panose="020B0604020202020204" pitchFamily="34" charset="0"/>
              <a:buChar char="•"/>
            </a:pPr>
            <a:endParaRPr lang="en-US" sz="1250" dirty="0"/>
          </a:p>
        </p:txBody>
      </p:sp>
    </p:spTree>
    <p:extLst>
      <p:ext uri="{BB962C8B-B14F-4D97-AF65-F5344CB8AC3E}">
        <p14:creationId xmlns:p14="http://schemas.microsoft.com/office/powerpoint/2010/main" val="225343879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1AB675-F107-2BC9-38B1-0C4060FDBB7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1CAB24FD-297F-769F-1F75-C2A665F7383D}"/>
              </a:ext>
            </a:extLst>
          </p:cNvPr>
          <p:cNvSpPr/>
          <p:nvPr/>
        </p:nvSpPr>
        <p:spPr>
          <a:xfrm>
            <a:off x="529540" y="337111"/>
            <a:ext cx="5501250"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Accelerometer-only Test, Automatic Notching</a:t>
            </a:r>
            <a:endParaRPr lang="en-US" sz="2200" dirty="0">
              <a:solidFill>
                <a:prstClr val="black"/>
              </a:solidFill>
              <a:ea typeface="Calibri" panose="020F0502020204030204" pitchFamily="34" charset="0"/>
              <a:cs typeface="Calibri" panose="020F0502020204030204" pitchFamily="34" charset="0"/>
            </a:endParaRPr>
          </a:p>
        </p:txBody>
      </p:sp>
      <p:pic>
        <p:nvPicPr>
          <p:cNvPr id="7" name="Picture 2" descr="Vibration Test Equipment Pictures">
            <a:extLst>
              <a:ext uri="{FF2B5EF4-FFF2-40B4-BE49-F238E27FC236}">
                <a16:creationId xmlns:a16="http://schemas.microsoft.com/office/drawing/2014/main" id="{DFFBC0CA-BBE9-C5E8-1295-2B66992D5F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097" y="1371122"/>
            <a:ext cx="2571750" cy="34290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59108125-C7F4-0BB1-6B79-3FBA766A9324}"/>
              </a:ext>
            </a:extLst>
          </p:cNvPr>
          <p:cNvSpPr txBox="1"/>
          <p:nvPr/>
        </p:nvSpPr>
        <p:spPr>
          <a:xfrm>
            <a:off x="3834580" y="3345339"/>
            <a:ext cx="2571749" cy="738664"/>
          </a:xfrm>
          <a:prstGeom prst="rect">
            <a:avLst/>
          </a:prstGeom>
          <a:noFill/>
        </p:spPr>
        <p:txBody>
          <a:bodyPr wrap="square" rtlCol="0">
            <a:spAutoFit/>
          </a:bodyPr>
          <a:lstStyle/>
          <a:p>
            <a:r>
              <a:rPr lang="en-US" sz="1400" dirty="0"/>
              <a:t>Mount a few control accelerometers at the </a:t>
            </a:r>
            <a:br>
              <a:rPr lang="en-US" sz="1400" dirty="0"/>
            </a:br>
            <a:r>
              <a:rPr lang="en-US" sz="1400" dirty="0"/>
              <a:t>base for control stability</a:t>
            </a:r>
          </a:p>
        </p:txBody>
      </p:sp>
      <p:sp>
        <p:nvSpPr>
          <p:cNvPr id="5" name="TextBox 4">
            <a:extLst>
              <a:ext uri="{FF2B5EF4-FFF2-40B4-BE49-F238E27FC236}">
                <a16:creationId xmlns:a16="http://schemas.microsoft.com/office/drawing/2014/main" id="{073712B6-E06F-9524-EE97-AF921928CD71}"/>
              </a:ext>
            </a:extLst>
          </p:cNvPr>
          <p:cNvSpPr txBox="1"/>
          <p:nvPr/>
        </p:nvSpPr>
        <p:spPr>
          <a:xfrm>
            <a:off x="3733493" y="1589240"/>
            <a:ext cx="2895908" cy="523220"/>
          </a:xfrm>
          <a:prstGeom prst="rect">
            <a:avLst/>
          </a:prstGeom>
          <a:noFill/>
        </p:spPr>
        <p:txBody>
          <a:bodyPr wrap="square" rtlCol="0">
            <a:spAutoFit/>
          </a:bodyPr>
          <a:lstStyle/>
          <a:p>
            <a:r>
              <a:rPr lang="en-US" sz="1400" dirty="0"/>
              <a:t>Mount one or more response limiting accelerometers on the test item</a:t>
            </a:r>
          </a:p>
        </p:txBody>
      </p:sp>
      <p:cxnSp>
        <p:nvCxnSpPr>
          <p:cNvPr id="8" name="Straight Arrow Connector 7">
            <a:extLst>
              <a:ext uri="{FF2B5EF4-FFF2-40B4-BE49-F238E27FC236}">
                <a16:creationId xmlns:a16="http://schemas.microsoft.com/office/drawing/2014/main" id="{36A2E04A-8B38-07A7-0446-60FC5B67FF95}"/>
              </a:ext>
            </a:extLst>
          </p:cNvPr>
          <p:cNvCxnSpPr>
            <a:cxnSpLocks/>
          </p:cNvCxnSpPr>
          <p:nvPr/>
        </p:nvCxnSpPr>
        <p:spPr>
          <a:xfrm flipH="1">
            <a:off x="2625213" y="1828800"/>
            <a:ext cx="914400" cy="127820"/>
          </a:xfrm>
          <a:prstGeom prst="straightConnector1">
            <a:avLst/>
          </a:prstGeom>
          <a:ln w="28575">
            <a:solidFill>
              <a:srgbClr val="003366"/>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6DF8AC0A-3CE5-9149-8F3C-F401BFF40F92}"/>
              </a:ext>
            </a:extLst>
          </p:cNvPr>
          <p:cNvCxnSpPr>
            <a:cxnSpLocks/>
          </p:cNvCxnSpPr>
          <p:nvPr/>
        </p:nvCxnSpPr>
        <p:spPr>
          <a:xfrm flipH="1">
            <a:off x="2625213" y="3588774"/>
            <a:ext cx="1108280" cy="344129"/>
          </a:xfrm>
          <a:prstGeom prst="straightConnector1">
            <a:avLst/>
          </a:prstGeom>
          <a:ln w="28575">
            <a:solidFill>
              <a:srgbClr val="00336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399405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2D1A6-D0D5-A956-A024-A08CA250D149}"/>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55F06B34-0B76-607A-C93C-842799380F9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28</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8CFA4362-0632-80A3-A9E4-D403C3A243AC}"/>
              </a:ext>
            </a:extLst>
          </p:cNvPr>
          <p:cNvSpPr/>
          <p:nvPr/>
        </p:nvSpPr>
        <p:spPr>
          <a:xfrm>
            <a:off x="457200" y="351252"/>
            <a:ext cx="73914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Accelerometer-only Force Limiting Control Strategy (cont)</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DB6AC88-F473-698C-6798-B8E1F168BD91}"/>
                  </a:ext>
                </a:extLst>
              </p:cNvPr>
              <p:cNvSpPr txBox="1"/>
              <p:nvPr/>
            </p:nvSpPr>
            <p:spPr>
              <a:xfrm>
                <a:off x="609600" y="868660"/>
                <a:ext cx="7391400" cy="5620578"/>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Force can be estimated using apparent mass when it is not measured directly per </a:t>
                </a:r>
                <a:r>
                  <a:rPr lang="en-US" sz="1200" dirty="0"/>
                  <a:t>NASA-HDBK-7004C</a:t>
                </a:r>
                <a:endParaRPr lang="en-US" sz="1300" dirty="0"/>
              </a:p>
              <a:p>
                <a:endParaRPr lang="en-US" sz="1350" dirty="0">
                  <a:latin typeface="Cambria Math" panose="02040503050406030204" pitchFamily="18" charset="0"/>
                  <a:ea typeface="Cambria Math" panose="02040503050406030204" pitchFamily="18" charset="0"/>
                </a:endParaRPr>
              </a:p>
              <a:p>
                <a:endParaRPr lang="ar-AE" sz="1350" b="0" dirty="0">
                  <a:latin typeface="Cambria Math" panose="02040503050406030204" pitchFamily="18" charset="0"/>
                  <a:ea typeface="Cambria Math" panose="02040503050406030204" pitchFamily="18" charset="0"/>
                </a:endParaRPr>
              </a:p>
              <a:p>
                <a:pPr lvl="4">
                  <a:buClr>
                    <a:srgbClr val="006699"/>
                  </a:buClr>
                  <a:buSzPct val="80000"/>
                </a:pPr>
                <a14:m>
                  <m:oMath xmlns:m="http://schemas.openxmlformats.org/officeDocument/2006/math">
                    <m:r>
                      <a:rPr lang="en-US" sz="1250" b="0" i="1" smtClean="0">
                        <a:latin typeface="Cambria Math" panose="02040503050406030204" pitchFamily="18" charset="0"/>
                      </a:rPr>
                      <m:t>𝐹</m:t>
                    </m:r>
                    <m:d>
                      <m:dPr>
                        <m:ctrlPr>
                          <a:rPr lang="en-US" sz="1250" b="0" i="1" smtClean="0">
                            <a:latin typeface="Cambria Math" panose="02040503050406030204" pitchFamily="18" charset="0"/>
                          </a:rPr>
                        </m:ctrlPr>
                      </m:dPr>
                      <m:e>
                        <m:r>
                          <a:rPr lang="en-US" sz="1250" b="0" i="1" smtClean="0">
                            <a:latin typeface="Cambria Math" panose="02040503050406030204" pitchFamily="18" charset="0"/>
                          </a:rPr>
                          <m:t>𝑓</m:t>
                        </m:r>
                      </m:e>
                    </m:d>
                    <m:sSub>
                      <m:sSubPr>
                        <m:ctrlPr>
                          <a:rPr lang="en-US" sz="1250" i="1">
                            <a:latin typeface="Cambria Math" panose="02040503050406030204" pitchFamily="18" charset="0"/>
                          </a:rPr>
                        </m:ctrlPr>
                      </m:sSubPr>
                      <m:e>
                        <m:r>
                          <a:rPr lang="en-US" sz="1250" i="1" smtClean="0">
                            <a:latin typeface="Cambria Math" panose="02040503050406030204" pitchFamily="18" charset="0"/>
                          </a:rPr>
                          <m:t>≈</m:t>
                        </m:r>
                        <m:r>
                          <a:rPr lang="en-US" sz="1250" i="1">
                            <a:latin typeface="Cambria Math" panose="02040503050406030204" pitchFamily="18" charset="0"/>
                          </a:rPr>
                          <m:t>𝑀</m:t>
                        </m:r>
                      </m:e>
                      <m:sub>
                        <m:r>
                          <a:rPr lang="en-US" sz="1250" i="1">
                            <a:latin typeface="Cambria Math" panose="02040503050406030204" pitchFamily="18" charset="0"/>
                          </a:rPr>
                          <m:t>𝑎𝑝𝑝</m:t>
                        </m:r>
                      </m:sub>
                    </m:sSub>
                  </m:oMath>
                </a14:m>
                <a:r>
                  <a:rPr lang="en-US" sz="1250" dirty="0"/>
                  <a:t> </a:t>
                </a:r>
                <a14:m>
                  <m:oMath xmlns:m="http://schemas.openxmlformats.org/officeDocument/2006/math">
                    <m:d>
                      <m:dPr>
                        <m:ctrlPr>
                          <a:rPr lang="en-US" sz="1250" i="1">
                            <a:latin typeface="Cambria Math" panose="02040503050406030204" pitchFamily="18" charset="0"/>
                          </a:rPr>
                        </m:ctrlPr>
                      </m:dPr>
                      <m:e>
                        <m:r>
                          <a:rPr lang="en-US" sz="1250" b="0" i="1" smtClean="0">
                            <a:latin typeface="Cambria Math" panose="02040503050406030204" pitchFamily="18" charset="0"/>
                          </a:rPr>
                          <m:t>𝑓</m:t>
                        </m:r>
                      </m:e>
                    </m:d>
                    <m:r>
                      <a:rPr lang="en-US" sz="1250" b="0" i="1" smtClean="0">
                        <a:latin typeface="Cambria Math" panose="02040503050406030204" pitchFamily="18" charset="0"/>
                      </a:rPr>
                      <m:t> </m:t>
                    </m:r>
                    <m:r>
                      <a:rPr lang="en-US" sz="1250" b="0" i="1" smtClean="0">
                        <a:latin typeface="Cambria Math" panose="02040503050406030204" pitchFamily="18" charset="0"/>
                      </a:rPr>
                      <m:t>𝑎</m:t>
                    </m:r>
                    <m:d>
                      <m:dPr>
                        <m:ctrlPr>
                          <a:rPr lang="en-US" sz="1250" i="1">
                            <a:latin typeface="Cambria Math" panose="02040503050406030204" pitchFamily="18" charset="0"/>
                          </a:rPr>
                        </m:ctrlPr>
                      </m:dPr>
                      <m:e>
                        <m:r>
                          <a:rPr lang="en-US" sz="1250" b="0" i="1" smtClean="0">
                            <a:latin typeface="Cambria Math" panose="02040503050406030204" pitchFamily="18" charset="0"/>
                          </a:rPr>
                          <m:t>𝑓</m:t>
                        </m:r>
                      </m:e>
                    </m:d>
                  </m:oMath>
                </a14:m>
                <a:endParaRPr lang="en-US" sz="1250" dirty="0"/>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00" dirty="0"/>
                  <a:t>Implication for PSD</a:t>
                </a:r>
              </a:p>
              <a:p>
                <a:pPr marL="285750" indent="-285750">
                  <a:buClr>
                    <a:srgbClr val="006699"/>
                  </a:buClr>
                  <a:buSzPct val="80000"/>
                  <a:buFont typeface="Arial" panose="020B0604020202020204" pitchFamily="34" charset="0"/>
                  <a:buChar char="•"/>
                </a:pPr>
                <a:endParaRPr lang="en-US" sz="1200" dirty="0"/>
              </a:p>
              <a:p>
                <a:pPr>
                  <a:buClr>
                    <a:srgbClr val="006699"/>
                  </a:buClr>
                  <a:buSzPct val="80000"/>
                </a:pPr>
                <a:r>
                  <a:rPr lang="en-US" sz="1200" dirty="0"/>
                  <a:t>		</a:t>
                </a:r>
                <a14:m>
                  <m:oMath xmlns:m="http://schemas.openxmlformats.org/officeDocument/2006/math">
                    <m:sSub>
                      <m:sSubPr>
                        <m:ctrlPr>
                          <a:rPr lang="en-US" sz="1200" i="1" smtClean="0">
                            <a:latin typeface="Cambria Math" panose="02040503050406030204" pitchFamily="18" charset="0"/>
                          </a:rPr>
                        </m:ctrlPr>
                      </m:sSubPr>
                      <m:e>
                        <m:r>
                          <a:rPr lang="en-US" sz="1200" b="0" i="1" smtClean="0">
                            <a:latin typeface="Cambria Math" panose="02040503050406030204" pitchFamily="18" charset="0"/>
                          </a:rPr>
                          <m:t>𝑆</m:t>
                        </m:r>
                      </m:e>
                      <m:sub>
                        <m:r>
                          <a:rPr lang="en-US" sz="1200" b="0" i="1" smtClean="0">
                            <a:latin typeface="Cambria Math" panose="02040503050406030204" pitchFamily="18" charset="0"/>
                          </a:rPr>
                          <m:t>𝐹𝐹</m:t>
                        </m:r>
                      </m:sub>
                    </m:sSub>
                    <m:d>
                      <m:dPr>
                        <m:ctrlPr>
                          <a:rPr lang="en-US" sz="1200" i="1">
                            <a:latin typeface="Cambria Math" panose="02040503050406030204" pitchFamily="18" charset="0"/>
                          </a:rPr>
                        </m:ctrlPr>
                      </m:dPr>
                      <m:e>
                        <m:r>
                          <a:rPr lang="en-US" sz="1200" b="0" i="1" smtClean="0">
                            <a:latin typeface="Cambria Math" panose="02040503050406030204" pitchFamily="18" charset="0"/>
                          </a:rPr>
                          <m:t>𝑓</m:t>
                        </m:r>
                      </m:e>
                    </m:d>
                    <m:r>
                      <a:rPr lang="en-US" sz="1200" b="0" i="1" smtClean="0">
                        <a:latin typeface="Cambria Math" panose="02040503050406030204" pitchFamily="18" charset="0"/>
                      </a:rPr>
                      <m:t> ≈ </m:t>
                    </m:r>
                    <m:sSub>
                      <m:sSubPr>
                        <m:ctrlPr>
                          <a:rPr lang="en-US" sz="1200" i="1">
                            <a:latin typeface="Cambria Math" panose="02040503050406030204" pitchFamily="18" charset="0"/>
                          </a:rPr>
                        </m:ctrlPr>
                      </m:sSubPr>
                      <m:e>
                        <m:sSup>
                          <m:sSupPr>
                            <m:ctrlPr>
                              <a:rPr lang="en-US" sz="1200" i="1" smtClean="0">
                                <a:latin typeface="Cambria Math" panose="02040503050406030204" pitchFamily="18" charset="0"/>
                              </a:rPr>
                            </m:ctrlPr>
                          </m:sSupPr>
                          <m:e>
                            <m:d>
                              <m:dPr>
                                <m:begChr m:val="|"/>
                                <m:endChr m:val="|"/>
                                <m:ctrlPr>
                                  <a:rPr lang="en-US" sz="1200" i="1" smtClean="0">
                                    <a:latin typeface="Cambria Math" panose="02040503050406030204" pitchFamily="18" charset="0"/>
                                  </a:rPr>
                                </m:ctrlPr>
                              </m:dPr>
                              <m:e>
                                <m:sSub>
                                  <m:sSubPr>
                                    <m:ctrlPr>
                                      <a:rPr lang="en-US" sz="1200" i="1">
                                        <a:latin typeface="Cambria Math" panose="02040503050406030204" pitchFamily="18" charset="0"/>
                                      </a:rPr>
                                    </m:ctrlPr>
                                  </m:sSubPr>
                                  <m:e>
                                    <m:r>
                                      <a:rPr lang="en-US" sz="1200" b="0" i="1" smtClean="0">
                                        <a:latin typeface="Cambria Math" panose="02040503050406030204" pitchFamily="18" charset="0"/>
                                      </a:rPr>
                                      <m:t> </m:t>
                                    </m:r>
                                    <m:r>
                                      <a:rPr lang="en-US" sz="1200" i="1">
                                        <a:latin typeface="Cambria Math" panose="02040503050406030204" pitchFamily="18" charset="0"/>
                                      </a:rPr>
                                      <m:t>𝑀</m:t>
                                    </m:r>
                                  </m:e>
                                  <m:sub>
                                    <m:r>
                                      <a:rPr lang="en-US" sz="1200" i="1">
                                        <a:latin typeface="Cambria Math" panose="02040503050406030204" pitchFamily="18" charset="0"/>
                                      </a:rPr>
                                      <m:t>𝑎𝑝𝑝</m:t>
                                    </m:r>
                                  </m:sub>
                                </m:sSub>
                                <m:r>
                                  <m:rPr>
                                    <m:nor/>
                                  </m:rPr>
                                  <a:rPr lang="en-US" sz="1200" i="0" dirty="0"/>
                                  <m:t> </m:t>
                                </m:r>
                                <m:d>
                                  <m:dPr>
                                    <m:ctrlPr>
                                      <a:rPr lang="en-US" sz="1200" i="1">
                                        <a:latin typeface="Cambria Math" panose="02040503050406030204" pitchFamily="18" charset="0"/>
                                      </a:rPr>
                                    </m:ctrlPr>
                                  </m:dPr>
                                  <m:e>
                                    <m:r>
                                      <a:rPr lang="en-US" sz="1200" b="0" i="1" smtClean="0">
                                        <a:latin typeface="Cambria Math" panose="02040503050406030204" pitchFamily="18" charset="0"/>
                                      </a:rPr>
                                      <m:t>𝑓</m:t>
                                    </m:r>
                                  </m:e>
                                </m:d>
                                <m:r>
                                  <a:rPr lang="en-US" sz="1200" b="0" i="1" smtClean="0">
                                    <a:latin typeface="Cambria Math" panose="02040503050406030204" pitchFamily="18" charset="0"/>
                                  </a:rPr>
                                  <m:t> </m:t>
                                </m:r>
                              </m:e>
                            </m:d>
                          </m:e>
                          <m:sup>
                            <m:r>
                              <a:rPr lang="en-US" sz="1200" b="0" i="1" smtClean="0">
                                <a:latin typeface="Cambria Math" panose="02040503050406030204" pitchFamily="18" charset="0"/>
                              </a:rPr>
                              <m:t>2</m:t>
                            </m:r>
                          </m:sup>
                        </m:sSup>
                        <m:r>
                          <a:rPr lang="en-US" sz="1200" b="0" i="1" smtClean="0">
                            <a:latin typeface="Cambria Math" panose="02040503050406030204" pitchFamily="18" charset="0"/>
                          </a:rPr>
                          <m:t>  </m:t>
                        </m:r>
                        <m:r>
                          <a:rPr lang="en-US" sz="1200" i="1">
                            <a:latin typeface="Cambria Math" panose="02040503050406030204" pitchFamily="18" charset="0"/>
                          </a:rPr>
                          <m:t>𝑆</m:t>
                        </m:r>
                      </m:e>
                      <m:sub>
                        <m:r>
                          <a:rPr lang="en-US" sz="1200" b="0" i="1" smtClean="0">
                            <a:latin typeface="Cambria Math" panose="02040503050406030204" pitchFamily="18" charset="0"/>
                          </a:rPr>
                          <m:t>𝐴𝐴</m:t>
                        </m:r>
                      </m:sub>
                    </m:sSub>
                    <m:d>
                      <m:dPr>
                        <m:ctrlPr>
                          <a:rPr lang="en-US" sz="1200" i="1">
                            <a:latin typeface="Cambria Math" panose="02040503050406030204" pitchFamily="18" charset="0"/>
                          </a:rPr>
                        </m:ctrlPr>
                      </m:dPr>
                      <m:e>
                        <m:r>
                          <a:rPr lang="en-US" sz="1200" b="0" i="1" smtClean="0">
                            <a:latin typeface="Cambria Math" panose="02040503050406030204" pitchFamily="18" charset="0"/>
                          </a:rPr>
                          <m:t>𝑓</m:t>
                        </m:r>
                      </m:e>
                    </m:d>
                  </m:oMath>
                </a14:m>
                <a:endParaRPr lang="en-US" sz="1200" dirty="0"/>
              </a:p>
              <a:p>
                <a:pPr marL="285750" indent="-285750">
                  <a:buClr>
                    <a:srgbClr val="006699"/>
                  </a:buClr>
                  <a:buSzPct val="80000"/>
                  <a:buFont typeface="Arial" panose="020B0604020202020204" pitchFamily="34" charset="0"/>
                  <a:buChar char="•"/>
                </a:pPr>
                <a:endParaRPr lang="en-US" sz="1200" dirty="0"/>
              </a:p>
              <a:p>
                <a:pPr>
                  <a:buClr>
                    <a:srgbClr val="006699"/>
                  </a:buClr>
                  <a:buSzPct val="80000"/>
                </a:pPr>
                <a:endParaRPr lang="en-US" sz="1300" dirty="0"/>
              </a:p>
              <a:p>
                <a:pPr marL="285750" indent="-285750">
                  <a:buClr>
                    <a:srgbClr val="006699"/>
                  </a:buClr>
                  <a:buSzPct val="80000"/>
                  <a:buFont typeface="Arial" panose="020B0604020202020204" pitchFamily="34" charset="0"/>
                  <a:buChar char="•"/>
                </a:pPr>
                <a:r>
                  <a:rPr lang="en-US" sz="1300" dirty="0"/>
                  <a:t>Converts acceleration PSD → force PSD</a:t>
                </a:r>
              </a:p>
              <a:p>
                <a:pPr>
                  <a:buClr>
                    <a:srgbClr val="006699"/>
                  </a:buClr>
                  <a:buSzPct val="80000"/>
                </a:pPr>
                <a:br>
                  <a:rPr lang="en-US" sz="1300" dirty="0"/>
                </a:br>
                <a:endParaRPr lang="en-US" sz="1300" dirty="0"/>
              </a:p>
              <a:p>
                <a:pPr marL="285750" indent="-285750">
                  <a:spcBef>
                    <a:spcPts val="600"/>
                  </a:spcBef>
                  <a:spcAft>
                    <a:spcPts val="300"/>
                  </a:spcAft>
                  <a:buClr>
                    <a:srgbClr val="006699"/>
                  </a:buClr>
                  <a:buSzPct val="80000"/>
                  <a:buFont typeface="Arial" panose="020B0604020202020204" pitchFamily="34" charset="0"/>
                  <a:buChar char="•"/>
                </a:pPr>
                <a:r>
                  <a:rPr lang="en-US" sz="1300" dirty="0"/>
                  <a:t>Without force sensors, apparent mass is no longer measured and must be</a:t>
                </a:r>
              </a:p>
              <a:p>
                <a:pPr marL="747713" lvl="3" indent="-290513">
                  <a:spcBef>
                    <a:spcPts val="300"/>
                  </a:spcBef>
                  <a:spcAft>
                    <a:spcPts val="300"/>
                  </a:spcAft>
                  <a:buClr>
                    <a:srgbClr val="006699"/>
                  </a:buClr>
                  <a:buSzPct val="80000"/>
                  <a:buFont typeface="Arial" panose="020B0604020202020204" pitchFamily="34" charset="0"/>
                  <a:buChar char="•"/>
                  <a:tabLst>
                    <a:tab pos="404813" algn="l"/>
                  </a:tabLst>
                </a:pPr>
                <a:r>
                  <a:rPr lang="en-US" sz="1300" dirty="0"/>
                  <a:t>Estimated from FEM or </a:t>
                </a:r>
                <a:r>
                  <a:rPr lang="en-US" sz="1300"/>
                  <a:t>FRF test</a:t>
                </a:r>
                <a:endParaRPr lang="en-US" sz="1300" dirty="0"/>
              </a:p>
              <a:p>
                <a:pPr marL="747713" lvl="3" indent="-290513">
                  <a:spcBef>
                    <a:spcPts val="300"/>
                  </a:spcBef>
                  <a:spcAft>
                    <a:spcPts val="300"/>
                  </a:spcAft>
                  <a:buClr>
                    <a:srgbClr val="006699"/>
                  </a:buClr>
                  <a:buSzPct val="80000"/>
                  <a:buFont typeface="Arial" panose="020B0604020202020204" pitchFamily="34" charset="0"/>
                  <a:buChar char="•"/>
                  <a:tabLst>
                    <a:tab pos="404813" algn="l"/>
                  </a:tabLst>
                </a:pPr>
                <a:r>
                  <a:rPr lang="en-US" sz="1300" dirty="0"/>
                  <a:t>Approximated as % of total mass </a:t>
                </a:r>
              </a:p>
              <a:p>
                <a:pPr marL="747713" lvl="3" indent="-290513">
                  <a:spcBef>
                    <a:spcPts val="300"/>
                  </a:spcBef>
                  <a:spcAft>
                    <a:spcPts val="300"/>
                  </a:spcAft>
                  <a:buClr>
                    <a:srgbClr val="006699"/>
                  </a:buClr>
                  <a:buSzPct val="80000"/>
                  <a:buFont typeface="Arial" panose="020B0604020202020204" pitchFamily="34" charset="0"/>
                  <a:buChar char="•"/>
                  <a:tabLst>
                    <a:tab pos="404813" algn="l"/>
                  </a:tabLst>
                </a:pPr>
                <a:r>
                  <a:rPr lang="en-US" sz="1300" dirty="0"/>
                  <a:t>Taken from prior test data </a:t>
                </a:r>
              </a:p>
              <a:p>
                <a:pPr marL="290513" lvl="1" indent="-290513">
                  <a:spcBef>
                    <a:spcPts val="900"/>
                  </a:spcBef>
                  <a:spcAft>
                    <a:spcPts val="300"/>
                  </a:spcAft>
                  <a:buClr>
                    <a:srgbClr val="006699"/>
                  </a:buClr>
                  <a:buSzPct val="80000"/>
                  <a:buFont typeface="Arial" panose="020B0604020202020204" pitchFamily="34" charset="0"/>
                  <a:buChar char="•"/>
                  <a:tabLst>
                    <a:tab pos="404813" algn="l"/>
                  </a:tabLst>
                </a:pPr>
                <a:r>
                  <a:rPr lang="en-US" sz="1300" dirty="0"/>
                  <a:t>Apparent mass frequency dependence is critical:</a:t>
                </a:r>
              </a:p>
              <a:p>
                <a:pPr marL="747713" lvl="2" indent="-290513">
                  <a:spcBef>
                    <a:spcPts val="900"/>
                  </a:spcBef>
                  <a:spcAft>
                    <a:spcPts val="300"/>
                  </a:spcAft>
                  <a:buClr>
                    <a:srgbClr val="006699"/>
                  </a:buClr>
                  <a:buSzPct val="80000"/>
                  <a:buFont typeface="Arial" panose="020B0604020202020204" pitchFamily="34" charset="0"/>
                  <a:buChar char="•"/>
                  <a:tabLst>
                    <a:tab pos="404813" algn="l"/>
                  </a:tabLst>
                </a:pPr>
                <a:r>
                  <a:rPr lang="en-US" sz="1300" dirty="0"/>
                  <a:t>Flat assumption → risky </a:t>
                </a:r>
              </a:p>
              <a:p>
                <a:pPr marL="747713" lvl="2" indent="-290513">
                  <a:spcBef>
                    <a:spcPts val="300"/>
                  </a:spcBef>
                  <a:spcAft>
                    <a:spcPts val="300"/>
                  </a:spcAft>
                  <a:buClr>
                    <a:srgbClr val="006699"/>
                  </a:buClr>
                  <a:buSzPct val="80000"/>
                  <a:buFont typeface="Arial" panose="020B0604020202020204" pitchFamily="34" charset="0"/>
                  <a:buChar char="•"/>
                  <a:tabLst>
                    <a:tab pos="404813" algn="l"/>
                  </a:tabLst>
                </a:pPr>
                <a:r>
                  <a:rPr lang="en-US" sz="1300" dirty="0"/>
                  <a:t>Mode-specific → better</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endParaRPr lang="en-US" sz="1250" dirty="0"/>
              </a:p>
            </p:txBody>
          </p:sp>
        </mc:Choice>
        <mc:Fallback xmlns="">
          <p:sp>
            <p:nvSpPr>
              <p:cNvPr id="3" name="TextBox 2">
                <a:extLst>
                  <a:ext uri="{FF2B5EF4-FFF2-40B4-BE49-F238E27FC236}">
                    <a16:creationId xmlns:a16="http://schemas.microsoft.com/office/drawing/2014/main" id="{EDB6AC88-F473-698C-6798-B8E1F168BD91}"/>
                  </a:ext>
                </a:extLst>
              </p:cNvPr>
              <p:cNvSpPr txBox="1">
                <a:spLocks noRot="1" noChangeAspect="1" noMove="1" noResize="1" noEditPoints="1" noAdjustHandles="1" noChangeArrowheads="1" noChangeShapeType="1" noTextEdit="1"/>
              </p:cNvSpPr>
              <p:nvPr/>
            </p:nvSpPr>
            <p:spPr>
              <a:xfrm>
                <a:off x="609600" y="868660"/>
                <a:ext cx="7391400" cy="5620578"/>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7793966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E5F9EE-FDE6-828B-AC35-76B77E4EBE10}"/>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C7A8ACB1-6ED5-2914-5B8F-D176FAA26F6D}"/>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29</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1EC76EC1-1E06-3F8B-AFAF-0433E79BE149}"/>
              </a:ext>
            </a:extLst>
          </p:cNvPr>
          <p:cNvSpPr/>
          <p:nvPr/>
        </p:nvSpPr>
        <p:spPr>
          <a:xfrm>
            <a:off x="457200" y="351252"/>
            <a:ext cx="73914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Accelerometer-only Force Limiting Control Strategy (cont)</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93D2EBD0-DCAB-E4CA-0FEA-36E595F6E19A}"/>
                  </a:ext>
                </a:extLst>
              </p:cNvPr>
              <p:cNvSpPr txBox="1"/>
              <p:nvPr/>
            </p:nvSpPr>
            <p:spPr>
              <a:xfrm>
                <a:off x="609600" y="741005"/>
                <a:ext cx="6705600" cy="5509585"/>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endParaRPr lang="en-US" sz="1300" dirty="0">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006699"/>
                  </a:buClr>
                  <a:buSzPct val="80000"/>
                  <a:buFont typeface="Arial" panose="020B0604020202020204" pitchFamily="34" charset="0"/>
                  <a:buChar char="•"/>
                </a:pPr>
                <a:r>
                  <a:rPr lang="en-US" sz="1300" dirty="0"/>
                  <a:t>Start from Force PSD relation </a:t>
                </a:r>
              </a:p>
              <a:p>
                <a:pPr marL="285750" indent="-285750">
                  <a:buClr>
                    <a:srgbClr val="006699"/>
                  </a:buClr>
                  <a:buSzPct val="80000"/>
                  <a:buFont typeface="Arial" panose="020B0604020202020204" pitchFamily="34" charset="0"/>
                  <a:buChar char="•"/>
                </a:pPr>
                <a:endParaRPr lang="en-US" sz="1400" dirty="0">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006699"/>
                  </a:buClr>
                  <a:buSzPct val="8000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Indirect notching</a:t>
                </a:r>
              </a:p>
              <a:p>
                <a:pPr marL="285750" indent="-285750">
                  <a:buClr>
                    <a:srgbClr val="006699"/>
                  </a:buClr>
                  <a:buSzPct val="80000"/>
                  <a:buFont typeface="Arial" panose="020B0604020202020204" pitchFamily="34" charset="0"/>
                  <a:buChar char="•"/>
                </a:pPr>
                <a:endParaRPr lang="en-US" sz="1300" dirty="0">
                  <a:latin typeface="Calibri" panose="020F0502020204030204" pitchFamily="34" charset="0"/>
                  <a:ea typeface="Calibri" panose="020F0502020204030204" pitchFamily="34" charset="0"/>
                  <a:cs typeface="Calibri" panose="020F0502020204030204" pitchFamily="34" charset="0"/>
                </a:endParaRPr>
              </a:p>
              <a:p>
                <a:pPr>
                  <a:buClr>
                    <a:srgbClr val="006699"/>
                  </a:buClr>
                  <a:buSzPct val="80000"/>
                </a:pPr>
                <a:r>
                  <a:rPr lang="en-US" sz="1300" dirty="0">
                    <a:latin typeface="Calibri" panose="020F0502020204030204" pitchFamily="34" charset="0"/>
                    <a:ea typeface="Calibri" panose="020F0502020204030204" pitchFamily="34" charset="0"/>
                    <a:cs typeface="Calibri" panose="020F0502020204030204" pitchFamily="34" charset="0"/>
                  </a:rPr>
                  <a:t>		</a:t>
                </a:r>
                <a14:m>
                  <m:oMath xmlns:m="http://schemas.openxmlformats.org/officeDocument/2006/math">
                    <m:sSub>
                      <m:sSubPr>
                        <m:ctrlPr>
                          <a:rPr lang="en-US" sz="1300" i="1" smtClean="0">
                            <a:latin typeface="Cambria Math" panose="02040503050406030204" pitchFamily="18" charset="0"/>
                          </a:rPr>
                        </m:ctrlPr>
                      </m:sSubPr>
                      <m:e>
                        <m:r>
                          <a:rPr lang="en-US" sz="1300" b="0" i="1" smtClean="0">
                            <a:latin typeface="Cambria Math" panose="02040503050406030204" pitchFamily="18" charset="0"/>
                          </a:rPr>
                          <m:t>𝑆</m:t>
                        </m:r>
                      </m:e>
                      <m:sub>
                        <m:r>
                          <a:rPr lang="en-US" sz="1300" b="0" i="1" smtClean="0">
                            <a:latin typeface="Cambria Math" panose="02040503050406030204" pitchFamily="18" charset="0"/>
                          </a:rPr>
                          <m:t>𝐹𝐹</m:t>
                        </m:r>
                        <m:r>
                          <a:rPr lang="en-US" sz="1300" b="0" i="1" smtClean="0">
                            <a:latin typeface="Cambria Math" panose="02040503050406030204" pitchFamily="18" charset="0"/>
                          </a:rPr>
                          <m:t>,   </m:t>
                        </m:r>
                        <m:r>
                          <a:rPr lang="en-US" sz="1300" b="0" i="1" smtClean="0">
                            <a:latin typeface="Cambria Math" panose="02040503050406030204" pitchFamily="18" charset="0"/>
                          </a:rPr>
                          <m:t>𝑙𝑖𝑚𝑖𝑡</m:t>
                        </m:r>
                      </m:sub>
                    </m:sSub>
                    <m:d>
                      <m:dPr>
                        <m:ctrlPr>
                          <a:rPr lang="en-US" sz="1300" i="1">
                            <a:latin typeface="Cambria Math" panose="02040503050406030204" pitchFamily="18" charset="0"/>
                          </a:rPr>
                        </m:ctrlPr>
                      </m:dPr>
                      <m:e>
                        <m:r>
                          <a:rPr lang="en-US" sz="1300" b="0" i="1" smtClean="0">
                            <a:latin typeface="Cambria Math" panose="02040503050406030204" pitchFamily="18" charset="0"/>
                          </a:rPr>
                          <m:t>𝑓</m:t>
                        </m:r>
                      </m:e>
                    </m:d>
                    <m:r>
                      <a:rPr lang="en-US" sz="1300" b="0" i="1" smtClean="0">
                        <a:latin typeface="Cambria Math" panose="02040503050406030204" pitchFamily="18" charset="0"/>
                      </a:rPr>
                      <m:t>= </m:t>
                    </m:r>
                    <m:sSub>
                      <m:sSubPr>
                        <m:ctrlPr>
                          <a:rPr lang="en-US" sz="1300" i="1">
                            <a:latin typeface="Cambria Math" panose="02040503050406030204" pitchFamily="18" charset="0"/>
                          </a:rPr>
                        </m:ctrlPr>
                      </m:sSubPr>
                      <m:e>
                        <m:sSup>
                          <m:sSupPr>
                            <m:ctrlPr>
                              <a:rPr lang="en-US" sz="1300" i="1" smtClean="0">
                                <a:latin typeface="Cambria Math" panose="02040503050406030204" pitchFamily="18" charset="0"/>
                              </a:rPr>
                            </m:ctrlPr>
                          </m:sSupPr>
                          <m:e>
                            <m:r>
                              <a:rPr lang="en-US" sz="1300" b="0" i="1" smtClean="0">
                                <a:latin typeface="Cambria Math" panose="02040503050406030204" pitchFamily="18" charset="0"/>
                              </a:rPr>
                              <m:t>𝐶</m:t>
                            </m:r>
                          </m:e>
                          <m:sup>
                            <m:r>
                              <a:rPr lang="en-US" sz="1300" b="0" i="1" smtClean="0">
                                <a:latin typeface="Cambria Math" panose="02040503050406030204" pitchFamily="18" charset="0"/>
                              </a:rPr>
                              <m:t>2</m:t>
                            </m:r>
                          </m:sup>
                        </m:sSup>
                        <m:sSup>
                          <m:sSupPr>
                            <m:ctrlPr>
                              <a:rPr lang="en-US" sz="1300" i="1" smtClean="0">
                                <a:latin typeface="Cambria Math" panose="02040503050406030204" pitchFamily="18" charset="0"/>
                              </a:rPr>
                            </m:ctrlPr>
                          </m:sSupPr>
                          <m:e>
                            <m:sSub>
                              <m:sSubPr>
                                <m:ctrlPr>
                                  <a:rPr lang="en-US" sz="1300" i="1">
                                    <a:latin typeface="Cambria Math" panose="02040503050406030204" pitchFamily="18" charset="0"/>
                                  </a:rPr>
                                </m:ctrlPr>
                              </m:sSubPr>
                              <m:e>
                                <m:r>
                                  <a:rPr lang="en-US" sz="1300" i="1">
                                    <a:latin typeface="Cambria Math" panose="02040503050406030204" pitchFamily="18" charset="0"/>
                                  </a:rPr>
                                  <m:t> </m:t>
                                </m:r>
                                <m:r>
                                  <a:rPr lang="en-US" sz="1300" i="1">
                                    <a:latin typeface="Cambria Math" panose="02040503050406030204" pitchFamily="18" charset="0"/>
                                  </a:rPr>
                                  <m:t>𝑀</m:t>
                                </m:r>
                              </m:e>
                              <m:sub>
                                <m:r>
                                  <a:rPr lang="en-US" sz="1300" i="1">
                                    <a:latin typeface="Cambria Math" panose="02040503050406030204" pitchFamily="18" charset="0"/>
                                  </a:rPr>
                                  <m:t>𝑒𝑓𝑓</m:t>
                                </m:r>
                              </m:sub>
                            </m:sSub>
                          </m:e>
                          <m:sup>
                            <m:r>
                              <a:rPr lang="en-US" sz="1300" b="0" i="1" smtClean="0">
                                <a:latin typeface="Cambria Math" panose="02040503050406030204" pitchFamily="18" charset="0"/>
                              </a:rPr>
                              <m:t>2</m:t>
                            </m:r>
                          </m:sup>
                        </m:sSup>
                        <m:r>
                          <a:rPr lang="en-US" sz="1300" b="0" i="1" smtClean="0">
                            <a:latin typeface="Cambria Math" panose="02040503050406030204" pitchFamily="18" charset="0"/>
                          </a:rPr>
                          <m:t>  </m:t>
                        </m:r>
                        <m:r>
                          <a:rPr lang="en-US" sz="1300" i="1">
                            <a:latin typeface="Cambria Math" panose="02040503050406030204" pitchFamily="18" charset="0"/>
                          </a:rPr>
                          <m:t>𝑆</m:t>
                        </m:r>
                      </m:e>
                      <m:sub>
                        <m:r>
                          <a:rPr lang="en-US" sz="1300" b="0" i="1" smtClean="0">
                            <a:latin typeface="Cambria Math" panose="02040503050406030204" pitchFamily="18" charset="0"/>
                          </a:rPr>
                          <m:t>𝐴𝐴</m:t>
                        </m:r>
                      </m:sub>
                    </m:sSub>
                    <m:d>
                      <m:dPr>
                        <m:ctrlPr>
                          <a:rPr lang="en-US" sz="1300" i="1">
                            <a:latin typeface="Cambria Math" panose="02040503050406030204" pitchFamily="18" charset="0"/>
                          </a:rPr>
                        </m:ctrlPr>
                      </m:dPr>
                      <m:e>
                        <m:r>
                          <a:rPr lang="en-US" sz="1300" b="0" i="1" smtClean="0">
                            <a:latin typeface="Cambria Math" panose="02040503050406030204" pitchFamily="18" charset="0"/>
                          </a:rPr>
                          <m:t>𝑓</m:t>
                        </m:r>
                      </m:e>
                    </m:d>
                  </m:oMath>
                </a14:m>
                <a:endParaRPr lang="en-US" sz="1300" dirty="0">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006699"/>
                  </a:buClr>
                  <a:buSzPct val="80000"/>
                  <a:buFont typeface="Arial" panose="020B0604020202020204" pitchFamily="34" charset="0"/>
                  <a:buChar char="•"/>
                </a:pPr>
                <a:endParaRPr lang="en-US" sz="1300" dirty="0">
                  <a:latin typeface="Calibri" panose="020F0502020204030204" pitchFamily="34" charset="0"/>
                  <a:ea typeface="Calibri" panose="020F0502020204030204" pitchFamily="34" charset="0"/>
                  <a:cs typeface="Calibri" panose="020F0502020204030204" pitchFamily="34" charset="0"/>
                </a:endParaRPr>
              </a:p>
              <a:p>
                <a:pPr>
                  <a:buClr>
                    <a:srgbClr val="006699"/>
                  </a:buClr>
                  <a:buSzPct val="80000"/>
                </a:pPr>
                <a:endParaRPr lang="en-US" sz="1300" dirty="0">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006699"/>
                  </a:buClr>
                  <a:buSzPct val="80000"/>
                  <a:buFont typeface="Arial" panose="020B0604020202020204" pitchFamily="34" charset="0"/>
                  <a:buChar char="•"/>
                </a:pPr>
                <a14:m>
                  <m:oMath xmlns:m="http://schemas.openxmlformats.org/officeDocument/2006/math">
                    <m:sSub>
                      <m:sSubPr>
                        <m:ctrlPr>
                          <a:rPr lang="en-US" sz="1300" i="1">
                            <a:latin typeface="Cambria Math" panose="02040503050406030204" pitchFamily="18" charset="0"/>
                          </a:rPr>
                        </m:ctrlPr>
                      </m:sSubPr>
                      <m:e>
                        <m:r>
                          <a:rPr lang="en-US" sz="1300" i="1">
                            <a:latin typeface="Cambria Math" panose="02040503050406030204" pitchFamily="18" charset="0"/>
                          </a:rPr>
                          <m:t>𝑀</m:t>
                        </m:r>
                      </m:e>
                      <m:sub>
                        <m:r>
                          <a:rPr lang="en-US" sz="1300" i="1">
                            <a:latin typeface="Cambria Math" panose="02040503050406030204" pitchFamily="18" charset="0"/>
                          </a:rPr>
                          <m:t>𝑒𝑓𝑓</m:t>
                        </m:r>
                      </m:sub>
                    </m:sSub>
                  </m:oMath>
                </a14:m>
                <a:r>
                  <a:rPr lang="en-US" sz="1300" dirty="0">
                    <a:latin typeface="Calibri" panose="020F0502020204030204" pitchFamily="34" charset="0"/>
                    <a:ea typeface="Calibri" panose="020F0502020204030204" pitchFamily="34" charset="0"/>
                    <a:cs typeface="Calibri" panose="020F0502020204030204" pitchFamily="34" charset="0"/>
                  </a:rPr>
                  <a:t> is the lumped local or modal mass for the fundamental mode </a:t>
                </a:r>
              </a:p>
              <a:p>
                <a:pPr marL="285750" indent="-285750">
                  <a:buClr>
                    <a:srgbClr val="006699"/>
                  </a:buClr>
                  <a:buSzPct val="80000"/>
                  <a:buFont typeface="Arial" panose="020B0604020202020204" pitchFamily="34" charset="0"/>
                  <a:buChar char="•"/>
                </a:pPr>
                <a:endParaRPr lang="en-US" sz="1300" dirty="0">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006699"/>
                  </a:buClr>
                  <a:buSzPct val="80000"/>
                  <a:buFont typeface="Arial" panose="020B0604020202020204" pitchFamily="34" charset="0"/>
                  <a:buChar char="•"/>
                </a:pPr>
                <a14:m>
                  <m:oMath xmlns:m="http://schemas.openxmlformats.org/officeDocument/2006/math">
                    <m:r>
                      <a:rPr lang="en-US" sz="1300" i="1">
                        <a:latin typeface="Cambria Math" panose="02040503050406030204" pitchFamily="18" charset="0"/>
                      </a:rPr>
                      <m:t>𝐶</m:t>
                    </m:r>
                    <m:r>
                      <a:rPr lang="en-US" sz="1300" i="1">
                        <a:latin typeface="Cambria Math" panose="02040503050406030204" pitchFamily="18" charset="0"/>
                      </a:rPr>
                      <m:t> </m:t>
                    </m:r>
                    <m:r>
                      <a:rPr lang="en-US" sz="1300" b="0" i="0" smtClean="0">
                        <a:latin typeface="Cambria Math" panose="02040503050406030204" pitchFamily="18" charset="0"/>
                      </a:rPr>
                      <m:t>  </m:t>
                    </m:r>
                  </m:oMath>
                </a14:m>
                <a:r>
                  <a:rPr lang="en-US" sz="1300" dirty="0">
                    <a:latin typeface="Calibri" panose="020F0502020204030204" pitchFamily="34" charset="0"/>
                    <a:ea typeface="Calibri" panose="020F0502020204030204" pitchFamily="34" charset="0"/>
                    <a:cs typeface="Calibri" panose="020F0502020204030204" pitchFamily="34" charset="0"/>
                  </a:rPr>
                  <a:t>is a coupling factor</a:t>
                </a:r>
              </a:p>
              <a:p>
                <a:pPr marL="285750" indent="-285750">
                  <a:buClr>
                    <a:srgbClr val="006699"/>
                  </a:buClr>
                  <a:buSzPct val="80000"/>
                  <a:buFont typeface="Arial" panose="020B0604020202020204" pitchFamily="34" charset="0"/>
                  <a:buChar char="•"/>
                </a:pPr>
                <a:endParaRPr lang="en-US" sz="1300" dirty="0">
                  <a:latin typeface="Calibri" panose="020F0502020204030204" pitchFamily="34" charset="0"/>
                  <a:ea typeface="Calibri" panose="020F0502020204030204" pitchFamily="34" charset="0"/>
                  <a:cs typeface="Calibri" panose="020F0502020204030204" pitchFamily="34" charset="0"/>
                </a:endParaRPr>
              </a:p>
              <a:p>
                <a:pPr marL="285750" indent="-285750">
                  <a:buClr>
                    <a:srgbClr val="006699"/>
                  </a:buClr>
                  <a:buSzPct val="80000"/>
                  <a:buFont typeface="Arial" panose="020B0604020202020204" pitchFamily="34" charset="0"/>
                  <a:buChar char="•"/>
                </a:pPr>
                <a:r>
                  <a:rPr lang="en-US" sz="1300" dirty="0">
                    <a:latin typeface="Calibri" panose="020F0502020204030204" pitchFamily="34" charset="0"/>
                    <a:ea typeface="Calibri" panose="020F0502020204030204" pitchFamily="34" charset="0"/>
                    <a:cs typeface="Calibri" panose="020F0502020204030204" pitchFamily="34" charset="0"/>
                  </a:rPr>
                  <a:t>Rearrange to get allowable acceleration</a:t>
                </a:r>
              </a:p>
              <a:p>
                <a:pPr>
                  <a:buClr>
                    <a:srgbClr val="006699"/>
                  </a:buClr>
                  <a:buSzPct val="80000"/>
                </a:pPr>
                <a:endParaRPr lang="en-US" sz="1300" dirty="0">
                  <a:latin typeface="Calibri" panose="020F0502020204030204" pitchFamily="34" charset="0"/>
                  <a:ea typeface="Calibri" panose="020F0502020204030204" pitchFamily="34" charset="0"/>
                  <a:cs typeface="Calibri" panose="020F0502020204030204" pitchFamily="34" charset="0"/>
                </a:endParaRPr>
              </a:p>
              <a:p>
                <a:pPr>
                  <a:buClr>
                    <a:srgbClr val="006699"/>
                  </a:buClr>
                  <a:buSzPct val="80000"/>
                </a:pPr>
                <a14:m>
                  <m:oMathPara xmlns:m="http://schemas.openxmlformats.org/officeDocument/2006/math">
                    <m:oMathParaPr>
                      <m:jc m:val="left"/>
                    </m:oMathParaPr>
                    <m:oMath xmlns:m="http://schemas.openxmlformats.org/officeDocument/2006/math">
                      <m:r>
                        <a:rPr lang="en-US" sz="1300" b="0" i="1" smtClean="0">
                          <a:latin typeface="Cambria Math" panose="02040503050406030204" pitchFamily="18" charset="0"/>
                        </a:rPr>
                        <m:t>                     </m:t>
                      </m:r>
                      <m:sSub>
                        <m:sSubPr>
                          <m:ctrlPr>
                            <a:rPr lang="el-GR" sz="1300" i="1" smtClean="0">
                              <a:latin typeface="Cambria Math" panose="02040503050406030204" pitchFamily="18" charset="0"/>
                            </a:rPr>
                          </m:ctrlPr>
                        </m:sSubPr>
                        <m:e>
                          <m:r>
                            <a:rPr lang="en-US" sz="1300" b="0" i="1" smtClean="0">
                              <a:latin typeface="Cambria Math" panose="02040503050406030204" pitchFamily="18" charset="0"/>
                            </a:rPr>
                            <m:t>𝑆</m:t>
                          </m:r>
                        </m:e>
                        <m:sub>
                          <m:r>
                            <a:rPr lang="en-US" sz="1300" b="0" i="1" smtClean="0">
                              <a:latin typeface="Cambria Math" panose="02040503050406030204" pitchFamily="18" charset="0"/>
                            </a:rPr>
                            <m:t>𝐴𝐴</m:t>
                          </m:r>
                          <m:r>
                            <a:rPr lang="en-US" sz="1300" b="0" i="1" smtClean="0">
                              <a:latin typeface="Cambria Math" panose="02040503050406030204" pitchFamily="18" charset="0"/>
                            </a:rPr>
                            <m:t>,   </m:t>
                          </m:r>
                          <m:r>
                            <a:rPr lang="en-US" sz="1300" b="0" i="1" smtClean="0">
                              <a:latin typeface="Cambria Math" panose="02040503050406030204" pitchFamily="18" charset="0"/>
                            </a:rPr>
                            <m:t>𝑙𝑖𝑚𝑖𝑡</m:t>
                          </m:r>
                        </m:sub>
                      </m:sSub>
                      <m:d>
                        <m:dPr>
                          <m:ctrlPr>
                            <a:rPr lang="en-US" sz="1300" i="1">
                              <a:latin typeface="Cambria Math" panose="02040503050406030204" pitchFamily="18" charset="0"/>
                            </a:rPr>
                          </m:ctrlPr>
                        </m:dPr>
                        <m:e>
                          <m:r>
                            <a:rPr lang="en-US" sz="1300" i="1">
                              <a:latin typeface="Cambria Math" panose="02040503050406030204" pitchFamily="18" charset="0"/>
                            </a:rPr>
                            <m:t>𝑓</m:t>
                          </m:r>
                        </m:e>
                      </m:d>
                      <m:r>
                        <a:rPr lang="en-US" sz="1300" b="0" i="1" smtClean="0">
                          <a:latin typeface="Cambria Math" panose="02040503050406030204" pitchFamily="18" charset="0"/>
                        </a:rPr>
                        <m:t>=</m:t>
                      </m:r>
                      <m:r>
                        <a:rPr lang="en-US" sz="1300" i="1">
                          <a:latin typeface="Cambria Math" panose="02040503050406030204" pitchFamily="18" charset="0"/>
                        </a:rPr>
                        <m:t> </m:t>
                      </m:r>
                      <m:f>
                        <m:fPr>
                          <m:ctrlPr>
                            <a:rPr lang="en-US" sz="1300" i="1" smtClean="0">
                              <a:latin typeface="Cambria Math" panose="02040503050406030204" pitchFamily="18" charset="0"/>
                            </a:rPr>
                          </m:ctrlPr>
                        </m:fPr>
                        <m:num>
                          <m:sSub>
                            <m:sSubPr>
                              <m:ctrlPr>
                                <a:rPr lang="en-US" sz="1300" i="1" smtClean="0">
                                  <a:latin typeface="Cambria Math" panose="02040503050406030204" pitchFamily="18" charset="0"/>
                                </a:rPr>
                              </m:ctrlPr>
                            </m:sSubPr>
                            <m:e>
                              <m:r>
                                <a:rPr lang="en-US" sz="1300" i="1">
                                  <a:latin typeface="Cambria Math" panose="02040503050406030204" pitchFamily="18" charset="0"/>
                                </a:rPr>
                                <m:t>𝑆</m:t>
                              </m:r>
                            </m:e>
                            <m:sub>
                              <m:r>
                                <a:rPr lang="en-US" sz="1300" i="1">
                                  <a:latin typeface="Cambria Math" panose="02040503050406030204" pitchFamily="18" charset="0"/>
                                </a:rPr>
                                <m:t>𝐹𝐹</m:t>
                              </m:r>
                              <m:r>
                                <a:rPr lang="en-US" sz="1300" b="0" i="1" smtClean="0">
                                  <a:latin typeface="Cambria Math" panose="02040503050406030204" pitchFamily="18" charset="0"/>
                                </a:rPr>
                                <m:t>,    </m:t>
                              </m:r>
                              <m:r>
                                <a:rPr lang="en-US" sz="1300" b="0" i="1" smtClean="0">
                                  <a:latin typeface="Cambria Math" panose="02040503050406030204" pitchFamily="18" charset="0"/>
                                </a:rPr>
                                <m:t>𝑙𝑖𝑚𝑖𝑡</m:t>
                              </m:r>
                            </m:sub>
                          </m:sSub>
                          <m:d>
                            <m:dPr>
                              <m:ctrlPr>
                                <a:rPr lang="en-US" sz="1300" i="1">
                                  <a:latin typeface="Cambria Math" panose="02040503050406030204" pitchFamily="18" charset="0"/>
                                </a:rPr>
                              </m:ctrlPr>
                            </m:dPr>
                            <m:e>
                              <m:r>
                                <a:rPr lang="en-US" sz="1300" b="0" i="1" smtClean="0">
                                  <a:latin typeface="Cambria Math" panose="02040503050406030204" pitchFamily="18" charset="0"/>
                                </a:rPr>
                                <m:t>𝑓</m:t>
                              </m:r>
                            </m:e>
                          </m:d>
                          <m:r>
                            <a:rPr lang="en-US" sz="1300" b="0" i="1" smtClean="0">
                              <a:latin typeface="Cambria Math" panose="02040503050406030204" pitchFamily="18" charset="0"/>
                            </a:rPr>
                            <m:t> </m:t>
                          </m:r>
                        </m:num>
                        <m:den>
                          <m:sSup>
                            <m:sSupPr>
                              <m:ctrlPr>
                                <a:rPr lang="en-US" sz="1300" i="1">
                                  <a:latin typeface="Cambria Math" panose="02040503050406030204" pitchFamily="18" charset="0"/>
                                </a:rPr>
                              </m:ctrlPr>
                            </m:sSupPr>
                            <m:e>
                              <m:r>
                                <a:rPr lang="en-US" sz="1300" i="1">
                                  <a:latin typeface="Cambria Math" panose="02040503050406030204" pitchFamily="18" charset="0"/>
                                </a:rPr>
                                <m:t>𝐶</m:t>
                              </m:r>
                            </m:e>
                            <m:sup>
                              <m:r>
                                <a:rPr lang="en-US" sz="1300" i="1">
                                  <a:latin typeface="Cambria Math" panose="02040503050406030204" pitchFamily="18" charset="0"/>
                                </a:rPr>
                                <m:t>2</m:t>
                              </m:r>
                            </m:sup>
                          </m:sSup>
                          <m:sSup>
                            <m:sSupPr>
                              <m:ctrlPr>
                                <a:rPr lang="en-US" sz="1300" i="1">
                                  <a:latin typeface="Cambria Math" panose="02040503050406030204" pitchFamily="18" charset="0"/>
                                </a:rPr>
                              </m:ctrlPr>
                            </m:sSupPr>
                            <m:e>
                              <m:sSub>
                                <m:sSubPr>
                                  <m:ctrlPr>
                                    <a:rPr lang="en-US" sz="1300" i="1">
                                      <a:latin typeface="Cambria Math" panose="02040503050406030204" pitchFamily="18" charset="0"/>
                                    </a:rPr>
                                  </m:ctrlPr>
                                </m:sSubPr>
                                <m:e>
                                  <m:r>
                                    <a:rPr lang="en-US" sz="1300" i="1">
                                      <a:latin typeface="Cambria Math" panose="02040503050406030204" pitchFamily="18" charset="0"/>
                                    </a:rPr>
                                    <m:t> </m:t>
                                  </m:r>
                                  <m:r>
                                    <a:rPr lang="en-US" sz="1300" i="1">
                                      <a:latin typeface="Cambria Math" panose="02040503050406030204" pitchFamily="18" charset="0"/>
                                    </a:rPr>
                                    <m:t>𝑀</m:t>
                                  </m:r>
                                </m:e>
                                <m:sub>
                                  <m:r>
                                    <a:rPr lang="en-US" sz="1300" i="1">
                                      <a:latin typeface="Cambria Math" panose="02040503050406030204" pitchFamily="18" charset="0"/>
                                    </a:rPr>
                                    <m:t>𝑒𝑓𝑓</m:t>
                                  </m:r>
                                </m:sub>
                              </m:sSub>
                            </m:e>
                            <m:sup>
                              <m:r>
                                <a:rPr lang="en-US" sz="1300" i="1">
                                  <a:latin typeface="Cambria Math" panose="02040503050406030204" pitchFamily="18" charset="0"/>
                                </a:rPr>
                                <m:t>2</m:t>
                              </m:r>
                            </m:sup>
                          </m:sSup>
                        </m:den>
                      </m:f>
                      <m:r>
                        <a:rPr lang="en-US" sz="1300" b="0" i="1" smtClean="0">
                          <a:latin typeface="Cambria Math" panose="02040503050406030204" pitchFamily="18" charset="0"/>
                        </a:rPr>
                        <m:t>  </m:t>
                      </m:r>
                      <m:r>
                        <a:rPr lang="en-US" sz="1300" i="1" smtClean="0">
                          <a:latin typeface="Cambria Math" panose="02040503050406030204" pitchFamily="18" charset="0"/>
                        </a:rPr>
                        <m:t>≈</m:t>
                      </m:r>
                      <m:r>
                        <a:rPr lang="en-US" sz="1300" b="0" i="1" smtClean="0">
                          <a:latin typeface="Cambria Math" panose="02040503050406030204" pitchFamily="18" charset="0"/>
                        </a:rPr>
                        <m:t>  </m:t>
                      </m:r>
                      <m:f>
                        <m:fPr>
                          <m:ctrlPr>
                            <a:rPr lang="en-US" sz="1300" i="1">
                              <a:latin typeface="Cambria Math" panose="02040503050406030204" pitchFamily="18" charset="0"/>
                            </a:rPr>
                          </m:ctrlPr>
                        </m:fPr>
                        <m:num>
                          <m:sSub>
                            <m:sSubPr>
                              <m:ctrlPr>
                                <a:rPr lang="en-US" sz="1300" i="1">
                                  <a:latin typeface="Cambria Math" panose="02040503050406030204" pitchFamily="18" charset="0"/>
                                </a:rPr>
                              </m:ctrlPr>
                            </m:sSubPr>
                            <m:e>
                              <m:sSup>
                                <m:sSupPr>
                                  <m:ctrlPr>
                                    <a:rPr lang="en-US" sz="1300" i="1">
                                      <a:latin typeface="Cambria Math" panose="02040503050406030204" pitchFamily="18" charset="0"/>
                                    </a:rPr>
                                  </m:ctrlPr>
                                </m:sSupPr>
                                <m:e>
                                  <m:d>
                                    <m:dPr>
                                      <m:begChr m:val="|"/>
                                      <m:endChr m:val="|"/>
                                      <m:ctrlPr>
                                        <a:rPr lang="en-US" sz="1300" i="1">
                                          <a:latin typeface="Cambria Math" panose="02040503050406030204" pitchFamily="18" charset="0"/>
                                        </a:rPr>
                                      </m:ctrlPr>
                                    </m:dPr>
                                    <m:e>
                                      <m:sSub>
                                        <m:sSubPr>
                                          <m:ctrlPr>
                                            <a:rPr lang="en-US" sz="1300" i="1">
                                              <a:latin typeface="Cambria Math" panose="02040503050406030204" pitchFamily="18" charset="0"/>
                                            </a:rPr>
                                          </m:ctrlPr>
                                        </m:sSubPr>
                                        <m:e>
                                          <m:r>
                                            <a:rPr lang="en-US" sz="1300" i="1">
                                              <a:latin typeface="Cambria Math" panose="02040503050406030204" pitchFamily="18" charset="0"/>
                                            </a:rPr>
                                            <m:t> </m:t>
                                          </m:r>
                                          <m:r>
                                            <a:rPr lang="en-US" sz="1300" i="1">
                                              <a:latin typeface="Cambria Math" panose="02040503050406030204" pitchFamily="18" charset="0"/>
                                            </a:rPr>
                                            <m:t>𝑀</m:t>
                                          </m:r>
                                        </m:e>
                                        <m:sub>
                                          <m:r>
                                            <a:rPr lang="en-US" sz="1300" i="1">
                                              <a:latin typeface="Cambria Math" panose="02040503050406030204" pitchFamily="18" charset="0"/>
                                            </a:rPr>
                                            <m:t>𝑎𝑝𝑝</m:t>
                                          </m:r>
                                        </m:sub>
                                      </m:sSub>
                                      <m:r>
                                        <m:rPr>
                                          <m:nor/>
                                        </m:rPr>
                                        <a:rPr lang="en-US" sz="1300" i="0" dirty="0">
                                          <a:latin typeface="Calibri" panose="020F0502020204030204" pitchFamily="34" charset="0"/>
                                          <a:ea typeface="Calibri" panose="020F0502020204030204" pitchFamily="34" charset="0"/>
                                          <a:cs typeface="Calibri" panose="020F0502020204030204" pitchFamily="34" charset="0"/>
                                        </a:rPr>
                                        <m:t> </m:t>
                                      </m:r>
                                      <m:d>
                                        <m:dPr>
                                          <m:ctrlPr>
                                            <a:rPr lang="en-US" sz="1300" i="1">
                                              <a:latin typeface="Cambria Math" panose="02040503050406030204" pitchFamily="18" charset="0"/>
                                            </a:rPr>
                                          </m:ctrlPr>
                                        </m:dPr>
                                        <m:e>
                                          <m:r>
                                            <a:rPr lang="en-US" sz="1300" b="0" i="1" smtClean="0">
                                              <a:latin typeface="Cambria Math" panose="02040503050406030204" pitchFamily="18" charset="0"/>
                                            </a:rPr>
                                            <m:t>𝑓</m:t>
                                          </m:r>
                                        </m:e>
                                      </m:d>
                                      <m:r>
                                        <a:rPr lang="en-US" sz="1300" i="1">
                                          <a:latin typeface="Cambria Math" panose="02040503050406030204" pitchFamily="18" charset="0"/>
                                        </a:rPr>
                                        <m:t> </m:t>
                                      </m:r>
                                    </m:e>
                                  </m:d>
                                </m:e>
                                <m:sup>
                                  <m:r>
                                    <a:rPr lang="en-US" sz="1300" i="1">
                                      <a:latin typeface="Cambria Math" panose="02040503050406030204" pitchFamily="18" charset="0"/>
                                    </a:rPr>
                                    <m:t>2</m:t>
                                  </m:r>
                                </m:sup>
                              </m:sSup>
                              <m:r>
                                <a:rPr lang="en-US" sz="1300" i="1">
                                  <a:latin typeface="Cambria Math" panose="02040503050406030204" pitchFamily="18" charset="0"/>
                                </a:rPr>
                                <m:t>  </m:t>
                              </m:r>
                              <m:r>
                                <a:rPr lang="en-US" sz="1300" i="1">
                                  <a:latin typeface="Cambria Math" panose="02040503050406030204" pitchFamily="18" charset="0"/>
                                </a:rPr>
                                <m:t>𝑆</m:t>
                              </m:r>
                            </m:e>
                            <m:sub>
                              <m:r>
                                <a:rPr lang="en-US" sz="1300" i="1">
                                  <a:latin typeface="Cambria Math" panose="02040503050406030204" pitchFamily="18" charset="0"/>
                                </a:rPr>
                                <m:t>𝐴𝐴</m:t>
                              </m:r>
                            </m:sub>
                          </m:sSub>
                          <m:d>
                            <m:dPr>
                              <m:ctrlPr>
                                <a:rPr lang="en-US" sz="1300" i="1">
                                  <a:latin typeface="Cambria Math" panose="02040503050406030204" pitchFamily="18" charset="0"/>
                                </a:rPr>
                              </m:ctrlPr>
                            </m:dPr>
                            <m:e>
                              <m:r>
                                <a:rPr lang="en-US" sz="1300" b="0" i="1" smtClean="0">
                                  <a:latin typeface="Cambria Math" panose="02040503050406030204" pitchFamily="18" charset="0"/>
                                </a:rPr>
                                <m:t>𝑓</m:t>
                              </m:r>
                            </m:e>
                          </m:d>
                        </m:num>
                        <m:den>
                          <m:sSup>
                            <m:sSupPr>
                              <m:ctrlPr>
                                <a:rPr lang="en-US" sz="1300" i="1">
                                  <a:latin typeface="Cambria Math" panose="02040503050406030204" pitchFamily="18" charset="0"/>
                                </a:rPr>
                              </m:ctrlPr>
                            </m:sSupPr>
                            <m:e>
                              <m:r>
                                <a:rPr lang="en-US" sz="1300" i="1">
                                  <a:latin typeface="Cambria Math" panose="02040503050406030204" pitchFamily="18" charset="0"/>
                                </a:rPr>
                                <m:t>𝐶</m:t>
                              </m:r>
                            </m:e>
                            <m:sup>
                              <m:r>
                                <a:rPr lang="en-US" sz="1300" i="1">
                                  <a:latin typeface="Cambria Math" panose="02040503050406030204" pitchFamily="18" charset="0"/>
                                </a:rPr>
                                <m:t>2</m:t>
                              </m:r>
                            </m:sup>
                          </m:sSup>
                          <m:sSup>
                            <m:sSupPr>
                              <m:ctrlPr>
                                <a:rPr lang="en-US" sz="1300" i="1">
                                  <a:latin typeface="Cambria Math" panose="02040503050406030204" pitchFamily="18" charset="0"/>
                                </a:rPr>
                              </m:ctrlPr>
                            </m:sSupPr>
                            <m:e>
                              <m:sSub>
                                <m:sSubPr>
                                  <m:ctrlPr>
                                    <a:rPr lang="en-US" sz="1300" i="1">
                                      <a:latin typeface="Cambria Math" panose="02040503050406030204" pitchFamily="18" charset="0"/>
                                    </a:rPr>
                                  </m:ctrlPr>
                                </m:sSubPr>
                                <m:e>
                                  <m:r>
                                    <a:rPr lang="en-US" sz="1300" i="1">
                                      <a:latin typeface="Cambria Math" panose="02040503050406030204" pitchFamily="18" charset="0"/>
                                    </a:rPr>
                                    <m:t> </m:t>
                                  </m:r>
                                  <m:r>
                                    <a:rPr lang="en-US" sz="1300" i="1">
                                      <a:latin typeface="Cambria Math" panose="02040503050406030204" pitchFamily="18" charset="0"/>
                                    </a:rPr>
                                    <m:t>𝑀</m:t>
                                  </m:r>
                                </m:e>
                                <m:sub>
                                  <m:r>
                                    <a:rPr lang="en-US" sz="1300" i="1">
                                      <a:latin typeface="Cambria Math" panose="02040503050406030204" pitchFamily="18" charset="0"/>
                                    </a:rPr>
                                    <m:t>𝑒𝑓𝑓</m:t>
                                  </m:r>
                                </m:sub>
                              </m:sSub>
                            </m:e>
                            <m:sup>
                              <m:r>
                                <a:rPr lang="en-US" sz="1300" i="1">
                                  <a:latin typeface="Cambria Math" panose="02040503050406030204" pitchFamily="18" charset="0"/>
                                </a:rPr>
                                <m:t>2</m:t>
                              </m:r>
                            </m:sup>
                          </m:sSup>
                        </m:den>
                      </m:f>
                    </m:oMath>
                  </m:oMathPara>
                </a14:m>
                <a:endParaRPr lang="en-US" sz="1300" dirty="0">
                  <a:latin typeface="Calibri" panose="020F0502020204030204" pitchFamily="34" charset="0"/>
                  <a:ea typeface="Calibri" panose="020F0502020204030204" pitchFamily="34" charset="0"/>
                  <a:cs typeface="Calibri" panose="020F0502020204030204" pitchFamily="34" charset="0"/>
                </a:endParaRPr>
              </a:p>
              <a:p>
                <a:pPr>
                  <a:buClr>
                    <a:srgbClr val="006699"/>
                  </a:buClr>
                  <a:buSzPct val="80000"/>
                </a:pPr>
                <a:endParaRPr lang="en-US" sz="1300" dirty="0">
                  <a:latin typeface="Calibri" panose="020F0502020204030204" pitchFamily="34" charset="0"/>
                  <a:ea typeface="Calibri" panose="020F0502020204030204" pitchFamily="34" charset="0"/>
                  <a:cs typeface="Calibri" panose="020F0502020204030204" pitchFamily="34" charset="0"/>
                </a:endParaRPr>
              </a:p>
              <a:p>
                <a:pPr>
                  <a:buClr>
                    <a:srgbClr val="006699"/>
                  </a:buClr>
                  <a:buSzPct val="80000"/>
                </a:pPr>
                <a:endParaRPr lang="en-US" sz="1300" dirty="0">
                  <a:latin typeface="Calibri" panose="020F0502020204030204" pitchFamily="34" charset="0"/>
                  <a:ea typeface="Calibri" panose="020F0502020204030204" pitchFamily="34" charset="0"/>
                  <a:cs typeface="Calibri" panose="020F0502020204030204" pitchFamily="34" charset="0"/>
                </a:endParaRPr>
              </a:p>
              <a:p>
                <a:pPr>
                  <a:buClr>
                    <a:srgbClr val="006699"/>
                  </a:buClr>
                  <a:buSzPct val="80000"/>
                </a:pPr>
                <a:endParaRPr lang="en-US" sz="1300" dirty="0"/>
              </a:p>
              <a:p>
                <a:pPr marL="285750" indent="-285750">
                  <a:buClr>
                    <a:srgbClr val="006699"/>
                  </a:buClr>
                  <a:buSzPct val="80000"/>
                  <a:buFont typeface="Arial" panose="020B0604020202020204" pitchFamily="34" charset="0"/>
                  <a:buChar char="•"/>
                </a:pPr>
                <a:r>
                  <a:rPr lang="en-US" sz="1300" dirty="0"/>
                  <a:t>The </a:t>
                </a:r>
                <a14:m>
                  <m:oMath xmlns:m="http://schemas.openxmlformats.org/officeDocument/2006/math">
                    <m:sSup>
                      <m:sSupPr>
                        <m:ctrlPr>
                          <a:rPr lang="en-US" sz="1300" i="1">
                            <a:latin typeface="Cambria Math" panose="02040503050406030204" pitchFamily="18" charset="0"/>
                          </a:rPr>
                        </m:ctrlPr>
                      </m:sSupPr>
                      <m:e>
                        <m:r>
                          <a:rPr lang="en-US" sz="1300" i="1">
                            <a:latin typeface="Cambria Math" panose="02040503050406030204" pitchFamily="18" charset="0"/>
                          </a:rPr>
                          <m:t>𝐶</m:t>
                        </m:r>
                      </m:e>
                      <m:sup>
                        <m:r>
                          <a:rPr lang="en-US" sz="1300">
                            <a:latin typeface="Cambria Math" panose="02040503050406030204" pitchFamily="18" charset="0"/>
                          </a:rPr>
                          <m:t>2</m:t>
                        </m:r>
                      </m:sup>
                    </m:sSup>
                    <m:sSubSup>
                      <m:sSubSupPr>
                        <m:ctrlPr>
                          <a:rPr lang="en-US" sz="1300" i="1">
                            <a:latin typeface="Cambria Math" panose="02040503050406030204" pitchFamily="18" charset="0"/>
                          </a:rPr>
                        </m:ctrlPr>
                      </m:sSubSupPr>
                      <m:e>
                        <m:r>
                          <a:rPr lang="en-US" sz="1300" i="1">
                            <a:latin typeface="Cambria Math" panose="02040503050406030204" pitchFamily="18" charset="0"/>
                          </a:rPr>
                          <m:t>𝑀</m:t>
                        </m:r>
                      </m:e>
                      <m:sub>
                        <m:r>
                          <a:rPr lang="en-US" sz="1300" i="1">
                            <a:latin typeface="Cambria Math" panose="02040503050406030204" pitchFamily="18" charset="0"/>
                          </a:rPr>
                          <m:t>𝑒𝑓𝑓</m:t>
                        </m:r>
                      </m:sub>
                      <m:sup>
                        <m:r>
                          <a:rPr lang="en-US" sz="1300">
                            <a:latin typeface="Cambria Math" panose="02040503050406030204" pitchFamily="18" charset="0"/>
                          </a:rPr>
                          <m:t>2</m:t>
                        </m:r>
                      </m:sup>
                    </m:sSubSup>
                  </m:oMath>
                </a14:m>
                <a:r>
                  <a:rPr lang="en-US" sz="1300" dirty="0"/>
                  <a:t>  envelope is most representative near that resonance</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The </a:t>
                </a:r>
                <a14:m>
                  <m:oMath xmlns:m="http://schemas.openxmlformats.org/officeDocument/2006/math">
                    <m:r>
                      <a:rPr lang="en-US" sz="1300">
                        <a:latin typeface="Cambria Math" panose="02040503050406030204" pitchFamily="18" charset="0"/>
                      </a:rPr>
                      <m:t>∣</m:t>
                    </m:r>
                    <m:sSub>
                      <m:sSubPr>
                        <m:ctrlPr>
                          <a:rPr lang="en-US" sz="1300" i="1">
                            <a:latin typeface="Cambria Math" panose="02040503050406030204" pitchFamily="18" charset="0"/>
                          </a:rPr>
                        </m:ctrlPr>
                      </m:sSubPr>
                      <m:e>
                        <m:r>
                          <a:rPr lang="en-US" sz="1300" i="1">
                            <a:latin typeface="Cambria Math" panose="02040503050406030204" pitchFamily="18" charset="0"/>
                          </a:rPr>
                          <m:t>𝑀</m:t>
                        </m:r>
                      </m:e>
                      <m:sub>
                        <m:r>
                          <a:rPr lang="en-US" sz="1300" i="1">
                            <a:latin typeface="Cambria Math" panose="02040503050406030204" pitchFamily="18" charset="0"/>
                          </a:rPr>
                          <m:t>𝑎𝑝𝑝</m:t>
                        </m:r>
                      </m:sub>
                    </m:sSub>
                    <m:d>
                      <m:dPr>
                        <m:ctrlPr>
                          <a:rPr lang="en-US" sz="1300" i="1">
                            <a:latin typeface="Cambria Math" panose="02040503050406030204" pitchFamily="18" charset="0"/>
                          </a:rPr>
                        </m:ctrlPr>
                      </m:dPr>
                      <m:e>
                        <m:r>
                          <a:rPr lang="en-US" sz="1300" i="1">
                            <a:latin typeface="Cambria Math" panose="02040503050406030204" pitchFamily="18" charset="0"/>
                          </a:rPr>
                          <m:t>𝑓</m:t>
                        </m:r>
                      </m:e>
                    </m:d>
                    <m:sSup>
                      <m:sSupPr>
                        <m:ctrlPr>
                          <a:rPr lang="en-US" sz="1300" i="1">
                            <a:latin typeface="Cambria Math" panose="02040503050406030204" pitchFamily="18" charset="0"/>
                          </a:rPr>
                        </m:ctrlPr>
                      </m:sSupPr>
                      <m:e>
                        <m:r>
                          <a:rPr lang="en-US" sz="1300">
                            <a:latin typeface="Cambria Math" panose="02040503050406030204" pitchFamily="18" charset="0"/>
                          </a:rPr>
                          <m:t>∣</m:t>
                        </m:r>
                      </m:e>
                      <m:sup>
                        <m:r>
                          <a:rPr lang="en-US" sz="1300">
                            <a:latin typeface="Cambria Math" panose="02040503050406030204" pitchFamily="18" charset="0"/>
                          </a:rPr>
                          <m:t>2</m:t>
                        </m:r>
                      </m:sup>
                    </m:sSup>
                  </m:oMath>
                </a14:m>
                <a:r>
                  <a:rPr lang="en-US" sz="1300" dirty="0"/>
                  <a:t> form generalizes this across frequency where higher modes contribute</a:t>
                </a:r>
                <a:endParaRPr lang="en-US" sz="1400" dirty="0"/>
              </a:p>
              <a:p>
                <a:pPr>
                  <a:buClr>
                    <a:srgbClr val="006699"/>
                  </a:buClr>
                  <a:buSzPct val="80000"/>
                </a:pPr>
                <a:endParaRPr lang="en-US" sz="1300" dirty="0">
                  <a:latin typeface="Calibri" panose="020F0502020204030204" pitchFamily="34" charset="0"/>
                  <a:ea typeface="Calibri" panose="020F0502020204030204" pitchFamily="34" charset="0"/>
                  <a:cs typeface="Calibri" panose="020F0502020204030204" pitchFamily="34" charset="0"/>
                </a:endParaRPr>
              </a:p>
              <a:p>
                <a:pPr>
                  <a:buClr>
                    <a:srgbClr val="006699"/>
                  </a:buClr>
                  <a:buSzPct val="80000"/>
                </a:pPr>
                <a:endParaRPr lang="en-US" sz="1200" dirty="0"/>
              </a:p>
              <a:p>
                <a:pPr>
                  <a:buClr>
                    <a:srgbClr val="006699"/>
                  </a:buClr>
                  <a:buSzPct val="80000"/>
                </a:pPr>
                <a:endParaRPr lang="en-US" sz="1200" dirty="0"/>
              </a:p>
            </p:txBody>
          </p:sp>
        </mc:Choice>
        <mc:Fallback xmlns="">
          <p:sp>
            <p:nvSpPr>
              <p:cNvPr id="3" name="TextBox 2">
                <a:extLst>
                  <a:ext uri="{FF2B5EF4-FFF2-40B4-BE49-F238E27FC236}">
                    <a16:creationId xmlns:a16="http://schemas.microsoft.com/office/drawing/2014/main" id="{93D2EBD0-DCAB-E4CA-0FEA-36E595F6E19A}"/>
                  </a:ext>
                </a:extLst>
              </p:cNvPr>
              <p:cNvSpPr txBox="1">
                <a:spLocks noRot="1" noChangeAspect="1" noMove="1" noResize="1" noEditPoints="1" noAdjustHandles="1" noChangeArrowheads="1" noChangeShapeType="1" noTextEdit="1"/>
              </p:cNvSpPr>
              <p:nvPr/>
            </p:nvSpPr>
            <p:spPr>
              <a:xfrm>
                <a:off x="609600" y="741005"/>
                <a:ext cx="6705600" cy="5509585"/>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4569129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3E737-1116-D463-52FC-ED3CC32A1157}"/>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94B67389-8FA1-C3F5-4F61-C2614A6A0738}"/>
              </a:ext>
            </a:extLst>
          </p:cNvPr>
          <p:cNvSpPr/>
          <p:nvPr/>
        </p:nvSpPr>
        <p:spPr>
          <a:xfrm>
            <a:off x="529540" y="337111"/>
            <a:ext cx="3795334"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Payload Adapter &amp; Test Fixture</a:t>
            </a:r>
            <a:endParaRPr lang="en-US" sz="2200" dirty="0">
              <a:solidFill>
                <a:prstClr val="black"/>
              </a:solidFill>
              <a:ea typeface="Calibri" panose="020F0502020204030204" pitchFamily="34" charset="0"/>
              <a:cs typeface="Calibri" panose="020F0502020204030204" pitchFamily="34" charset="0"/>
            </a:endParaRPr>
          </a:p>
        </p:txBody>
      </p:sp>
      <p:pic>
        <p:nvPicPr>
          <p:cNvPr id="1026" name="Picture 2" descr="The RUAG payload attach fitting (PAF) is mated to Vulcan's Centaur V launch  vehicle forward adapter (LVFA) to undergo qualification testing at NASA's  Marshall Space Flight Center in preparation for a 2021">
            <a:extLst>
              <a:ext uri="{FF2B5EF4-FFF2-40B4-BE49-F238E27FC236}">
                <a16:creationId xmlns:a16="http://schemas.microsoft.com/office/drawing/2014/main" id="{AEEE78F4-97BA-1B3C-5F8D-255372E59D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1103" y="1321558"/>
            <a:ext cx="2810558" cy="2105206"/>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Tyche has completed vibration testing before its launch later this year.  Tyche is being built by the team at Surrey Satellite Technology Ltd (SSTL).  It's a demonstrator satellite with an… | UK">
            <a:extLst>
              <a:ext uri="{FF2B5EF4-FFF2-40B4-BE49-F238E27FC236}">
                <a16:creationId xmlns:a16="http://schemas.microsoft.com/office/drawing/2014/main" id="{302ECB26-E9C5-F1AD-F008-964F4920D79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0102" y="903907"/>
            <a:ext cx="3160821" cy="294050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4F8658C6-525F-4553-9899-C56AE52561E1}"/>
              </a:ext>
            </a:extLst>
          </p:cNvPr>
          <p:cNvSpPr txBox="1"/>
          <p:nvPr/>
        </p:nvSpPr>
        <p:spPr>
          <a:xfrm>
            <a:off x="795527" y="4830709"/>
            <a:ext cx="7383892" cy="492443"/>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300" dirty="0"/>
              <a:t>This is analogous to attaching a flexible structure to a rigid wall → force amplification occurs at resonance</a:t>
            </a:r>
          </a:p>
        </p:txBody>
      </p:sp>
      <p:sp>
        <p:nvSpPr>
          <p:cNvPr id="4" name="TextBox 3">
            <a:extLst>
              <a:ext uri="{FF2B5EF4-FFF2-40B4-BE49-F238E27FC236}">
                <a16:creationId xmlns:a16="http://schemas.microsoft.com/office/drawing/2014/main" id="{DC5E5958-04BB-1108-6A3A-575326F775BA}"/>
              </a:ext>
            </a:extLst>
          </p:cNvPr>
          <p:cNvSpPr txBox="1"/>
          <p:nvPr/>
        </p:nvSpPr>
        <p:spPr>
          <a:xfrm>
            <a:off x="1104495" y="4050884"/>
            <a:ext cx="2514600" cy="292388"/>
          </a:xfrm>
          <a:prstGeom prst="rect">
            <a:avLst/>
          </a:prstGeom>
          <a:noFill/>
        </p:spPr>
        <p:txBody>
          <a:bodyPr wrap="square" rtlCol="0">
            <a:spAutoFit/>
          </a:bodyPr>
          <a:lstStyle/>
          <a:p>
            <a:r>
              <a:rPr lang="en-US" sz="1300" dirty="0"/>
              <a:t>Typical flexible payload adapter</a:t>
            </a:r>
          </a:p>
        </p:txBody>
      </p:sp>
      <p:sp>
        <p:nvSpPr>
          <p:cNvPr id="7" name="TextBox 6">
            <a:extLst>
              <a:ext uri="{FF2B5EF4-FFF2-40B4-BE49-F238E27FC236}">
                <a16:creationId xmlns:a16="http://schemas.microsoft.com/office/drawing/2014/main" id="{F275A65E-6004-6F35-8EFD-3BB61AEAF108}"/>
              </a:ext>
            </a:extLst>
          </p:cNvPr>
          <p:cNvSpPr txBox="1"/>
          <p:nvPr/>
        </p:nvSpPr>
        <p:spPr>
          <a:xfrm>
            <a:off x="4588727" y="4050884"/>
            <a:ext cx="3505200" cy="292388"/>
          </a:xfrm>
          <a:prstGeom prst="rect">
            <a:avLst/>
          </a:prstGeom>
          <a:noFill/>
        </p:spPr>
        <p:txBody>
          <a:bodyPr wrap="square" rtlCol="0">
            <a:spAutoFit/>
          </a:bodyPr>
          <a:lstStyle/>
          <a:p>
            <a:r>
              <a:rPr lang="en-US" sz="1300" dirty="0"/>
              <a:t>Payload mounted via rigid fixture to shaker table</a:t>
            </a:r>
          </a:p>
        </p:txBody>
      </p:sp>
    </p:spTree>
    <p:extLst>
      <p:ext uri="{BB962C8B-B14F-4D97-AF65-F5344CB8AC3E}">
        <p14:creationId xmlns:p14="http://schemas.microsoft.com/office/powerpoint/2010/main" val="5081849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BD1D67-84B8-060F-4E33-028349F2E0E6}"/>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12F8A044-7F6A-C16D-B6FC-999CEFD3D5BF}"/>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30</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03BDFAD3-A510-67CA-084E-D76A41C7E1A3}"/>
              </a:ext>
            </a:extLst>
          </p:cNvPr>
          <p:cNvSpPr/>
          <p:nvPr/>
        </p:nvSpPr>
        <p:spPr>
          <a:xfrm>
            <a:off x="457200" y="351252"/>
            <a:ext cx="73914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Accelerometer-only Force Limiting Control Strategy (cont)</a:t>
            </a:r>
          </a:p>
        </p:txBody>
      </p:sp>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A84F780E-8545-F364-8FFD-6B93374F9A1E}"/>
                  </a:ext>
                </a:extLst>
              </p:cNvPr>
              <p:cNvSpPr txBox="1"/>
              <p:nvPr/>
            </p:nvSpPr>
            <p:spPr>
              <a:xfrm>
                <a:off x="609600" y="897552"/>
                <a:ext cx="7516091" cy="5312608"/>
              </a:xfrm>
              <a:prstGeom prst="rect">
                <a:avLst/>
              </a:prstGeom>
              <a:noFill/>
            </p:spPr>
            <p:txBody>
              <a:bodyPr wrap="square" rtlCol="0">
                <a:spAutoFit/>
              </a:bodyPr>
              <a:lstStyle/>
              <a:p>
                <a:pPr marL="285750" indent="-285750">
                  <a:spcBef>
                    <a:spcPts val="300"/>
                  </a:spcBef>
                  <a:spcAft>
                    <a:spcPts val="300"/>
                  </a:spcAft>
                  <a:buClr>
                    <a:srgbClr val="006699"/>
                  </a:buClr>
                  <a:buSzPct val="80000"/>
                  <a:buFont typeface="Arial" panose="020B0604020202020204" pitchFamily="34" charset="0"/>
                  <a:buChar char="•"/>
                </a:pPr>
                <a:r>
                  <a:rPr lang="en-US" sz="1250" dirty="0"/>
                  <a:t>Estimate</a:t>
                </a:r>
              </a:p>
              <a:p>
                <a:pPr marL="742950" lvl="1" indent="-285750">
                  <a:spcBef>
                    <a:spcPts val="300"/>
                  </a:spcBef>
                  <a:spcAft>
                    <a:spcPts val="300"/>
                  </a:spcAft>
                  <a:buClr>
                    <a:srgbClr val="006699"/>
                  </a:buClr>
                  <a:buSzPct val="80000"/>
                  <a:buFont typeface="Arial" panose="020B0604020202020204" pitchFamily="34" charset="0"/>
                  <a:buChar char="•"/>
                </a:pP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𝑒𝑓𝑓</m:t>
                        </m:r>
                      </m:sub>
                    </m:sSub>
                  </m:oMath>
                </a14:m>
                <a:r>
                  <a:rPr lang="en-US" sz="1250" dirty="0"/>
                  <a:t>  Modal or local mass, </a:t>
                </a:r>
                <a14:m>
                  <m:oMath xmlns:m="http://schemas.openxmlformats.org/officeDocument/2006/math">
                    <m:r>
                      <a:rPr lang="en-US" sz="1250" b="0" i="0" smtClean="0">
                        <a:latin typeface="Cambria Math" panose="02040503050406030204" pitchFamily="18" charset="0"/>
                      </a:rPr>
                      <m:t>  </m:t>
                    </m:r>
                    <m:sSub>
                      <m:sSubPr>
                        <m:ctrlPr>
                          <a:rPr lang="en-US" sz="1250" i="1">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𝑒𝑓𝑓</m:t>
                        </m:r>
                      </m:sub>
                    </m:sSub>
                    <m:r>
                      <a:rPr lang="en-US" sz="1250" i="1" smtClean="0">
                        <a:latin typeface="Cambria Math" panose="02040503050406030204" pitchFamily="18" charset="0"/>
                      </a:rPr>
                      <m:t>≈</m:t>
                    </m:r>
                    <m:r>
                      <m:rPr>
                        <m:nor/>
                      </m:rPr>
                      <a:rPr lang="en-US" sz="1250" i="0"/>
                      <m:t>0.5–1.0 × </m:t>
                    </m:r>
                    <m:r>
                      <m:rPr>
                        <m:nor/>
                      </m:rPr>
                      <a:rPr lang="en-US" sz="1250" i="0"/>
                      <m:t>local</m:t>
                    </m:r>
                    <m:r>
                      <m:rPr>
                        <m:nor/>
                      </m:rPr>
                      <a:rPr lang="en-US" sz="1250" i="0"/>
                      <m:t> </m:t>
                    </m:r>
                    <m:r>
                      <m:rPr>
                        <m:nor/>
                      </m:rPr>
                      <a:rPr lang="en-US" sz="1250" i="0"/>
                      <m:t>mass</m:t>
                    </m:r>
                  </m:oMath>
                </a14:m>
                <a:endParaRPr lang="en-US" sz="1250" dirty="0"/>
              </a:p>
              <a:p>
                <a:pPr marL="742950" lvl="1" indent="-285750">
                  <a:spcBef>
                    <a:spcPts val="300"/>
                  </a:spcBef>
                  <a:spcAft>
                    <a:spcPts val="300"/>
                  </a:spcAft>
                  <a:buClr>
                    <a:srgbClr val="006699"/>
                  </a:buClr>
                  <a:buSzPct val="80000"/>
                  <a:buFont typeface="Arial" panose="020B0604020202020204" pitchFamily="34" charset="0"/>
                  <a:buChar char="•"/>
                </a:pPr>
                <a14:m>
                  <m:oMath xmlns:m="http://schemas.openxmlformats.org/officeDocument/2006/math">
                    <m:r>
                      <a:rPr lang="en-US" sz="1250" i="1">
                        <a:latin typeface="Cambria Math" panose="02040503050406030204" pitchFamily="18" charset="0"/>
                      </a:rPr>
                      <m:t>𝐶</m:t>
                    </m:r>
                    <m:r>
                      <a:rPr lang="en-US" sz="1250" i="1">
                        <a:latin typeface="Cambria Math" panose="02040503050406030204" pitchFamily="18" charset="0"/>
                      </a:rPr>
                      <m:t>         </m:t>
                    </m:r>
                  </m:oMath>
                </a14:m>
                <a:r>
                  <a:rPr lang="en-US" sz="1250" dirty="0"/>
                  <a:t>Coupling factor,</a:t>
                </a:r>
                <a14:m>
                  <m:oMath xmlns:m="http://schemas.openxmlformats.org/officeDocument/2006/math">
                    <m:r>
                      <a:rPr lang="en-US" sz="1250" b="0" i="0" smtClean="0">
                        <a:latin typeface="Cambria Math" panose="02040503050406030204" pitchFamily="18" charset="0"/>
                      </a:rPr>
                      <m:t>       </m:t>
                    </m:r>
                    <m:r>
                      <a:rPr lang="en-US" sz="1250" i="1">
                        <a:latin typeface="Cambria Math" panose="02040503050406030204" pitchFamily="18" charset="0"/>
                      </a:rPr>
                      <m:t>𝐶</m:t>
                    </m:r>
                    <m:r>
                      <a:rPr lang="en-US" sz="1250" i="1">
                        <a:latin typeface="Cambria Math" panose="02040503050406030204" pitchFamily="18" charset="0"/>
                      </a:rPr>
                      <m:t>≈</m:t>
                    </m:r>
                  </m:oMath>
                </a14:m>
                <a:r>
                  <a:rPr lang="en-US" sz="1250" dirty="0"/>
                  <a:t> 0.7–1.5 </a:t>
                </a:r>
              </a:p>
              <a:p>
                <a:pPr lvl="1">
                  <a:spcBef>
                    <a:spcPts val="300"/>
                  </a:spcBef>
                  <a:spcAft>
                    <a:spcPts val="300"/>
                  </a:spcAft>
                  <a:buClr>
                    <a:srgbClr val="006699"/>
                  </a:buClr>
                  <a:buSzPct val="80000"/>
                </a:pPr>
                <a:endParaRPr lang="en-US" sz="1250" dirty="0"/>
              </a:p>
              <a:p>
                <a:pPr marL="285750" indent="-285750">
                  <a:spcBef>
                    <a:spcPts val="500"/>
                  </a:spcBef>
                  <a:spcAft>
                    <a:spcPts val="500"/>
                  </a:spcAft>
                  <a:buClr>
                    <a:srgbClr val="006699"/>
                  </a:buClr>
                  <a:buSzPct val="80000"/>
                  <a:buFont typeface="Arial" panose="020B0604020202020204" pitchFamily="34" charset="0"/>
                  <a:buChar char="•"/>
                </a:pPr>
                <a:r>
                  <a:rPr lang="en-US" sz="1250" dirty="0"/>
                  <a:t>Compute force limit from NASA-HDBK-7004C or similar</a:t>
                </a:r>
              </a:p>
              <a:p>
                <a:pPr marL="285750" indent="-285750">
                  <a:spcBef>
                    <a:spcPts val="500"/>
                  </a:spcBef>
                  <a:spcAft>
                    <a:spcPts val="500"/>
                  </a:spcAft>
                  <a:buClr>
                    <a:srgbClr val="006699"/>
                  </a:buClr>
                  <a:buSzPct val="80000"/>
                  <a:buFont typeface="Arial" panose="020B0604020202020204" pitchFamily="34" charset="0"/>
                  <a:buChar char="•"/>
                </a:pPr>
                <a:r>
                  <a:rPr lang="en-US" sz="1250" dirty="0"/>
                  <a:t>Modify input PSD</a:t>
                </a:r>
              </a:p>
              <a:p>
                <a:pPr marL="742950" lvl="1" indent="-285750">
                  <a:spcBef>
                    <a:spcPts val="300"/>
                  </a:spcBef>
                  <a:spcAft>
                    <a:spcPts val="300"/>
                  </a:spcAft>
                  <a:buClr>
                    <a:srgbClr val="006699"/>
                  </a:buClr>
                  <a:buSzPct val="80000"/>
                  <a:buFont typeface="Arial" panose="020B0604020202020204" pitchFamily="34" charset="0"/>
                  <a:buChar char="•"/>
                </a:pPr>
                <a:r>
                  <a:rPr lang="en-US" sz="1250" dirty="0"/>
                  <a:t>Apply notches at resonances</a:t>
                </a:r>
              </a:p>
              <a:p>
                <a:pPr lvl="1">
                  <a:spcBef>
                    <a:spcPts val="300"/>
                  </a:spcBef>
                  <a:spcAft>
                    <a:spcPts val="300"/>
                  </a:spcAft>
                  <a:buClr>
                    <a:srgbClr val="006699"/>
                  </a:buClr>
                  <a:buSzPct val="80000"/>
                </a:pPr>
                <a14:m>
                  <m:oMathPara xmlns:m="http://schemas.openxmlformats.org/officeDocument/2006/math">
                    <m:oMathParaPr>
                      <m:jc m:val="centerGroup"/>
                    </m:oMathParaPr>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𝐴𝐴</m:t>
                          </m:r>
                          <m:r>
                            <a:rPr lang="en-US" sz="1250" b="0" i="1" smtClean="0">
                              <a:latin typeface="Cambria Math" panose="02040503050406030204" pitchFamily="18" charset="0"/>
                            </a:rPr>
                            <m:t>,  </m:t>
                          </m:r>
                          <m:r>
                            <a:rPr lang="en-US" sz="1250" b="0" i="1" smtClean="0">
                              <a:latin typeface="Cambria Math" panose="02040503050406030204" pitchFamily="18" charset="0"/>
                            </a:rPr>
                            <m:t>𝑛𝑜𝑡𝑐h𝑒𝑑</m:t>
                          </m:r>
                          <m:r>
                            <a:rPr lang="en-US" sz="1250" b="0" i="1" smtClean="0">
                              <a:latin typeface="Cambria Math" panose="02040503050406030204" pitchFamily="18" charset="0"/>
                            </a:rPr>
                            <m:t> </m:t>
                          </m:r>
                        </m:sub>
                      </m:sSub>
                      <m:d>
                        <m:dPr>
                          <m:ctrlPr>
                            <a:rPr lang="en-US" sz="1250" i="1">
                              <a:latin typeface="Cambria Math" panose="02040503050406030204" pitchFamily="18" charset="0"/>
                            </a:rPr>
                          </m:ctrlPr>
                        </m:dPr>
                        <m:e>
                          <m:r>
                            <a:rPr lang="en-US" sz="1250" b="0" i="1" smtClean="0">
                              <a:latin typeface="Cambria Math" panose="02040503050406030204" pitchFamily="18" charset="0"/>
                            </a:rPr>
                            <m:t>𝑓</m:t>
                          </m:r>
                        </m:e>
                      </m:d>
                      <m:r>
                        <a:rPr lang="en-US" sz="1250" b="0" i="1" smtClean="0">
                          <a:latin typeface="Cambria Math" panose="02040503050406030204" pitchFamily="18" charset="0"/>
                        </a:rPr>
                        <m:t>=</m:t>
                      </m:r>
                      <m:r>
                        <a:rPr lang="en-US" sz="1250" b="0" i="1" smtClean="0">
                          <a:latin typeface="Cambria Math" panose="02040503050406030204" pitchFamily="18" charset="0"/>
                        </a:rPr>
                        <m:t>𝑚𝑖𝑛</m:t>
                      </m:r>
                      <m:d>
                        <m:dPr>
                          <m:ctrlPr>
                            <a:rPr lang="en-US" sz="1250" b="0" i="1" smtClean="0">
                              <a:latin typeface="Cambria Math" panose="02040503050406030204" pitchFamily="18" charset="0"/>
                            </a:rPr>
                          </m:ctrlPr>
                        </m:dPr>
                        <m:e>
                          <m:m>
                            <m:mPr>
                              <m:mcs>
                                <m:mc>
                                  <m:mcPr>
                                    <m:count m:val="2"/>
                                    <m:mcJc m:val="center"/>
                                  </m:mcPr>
                                </m:mc>
                              </m:mcs>
                              <m:ctrlPr>
                                <a:rPr lang="en-US" sz="1250" b="0" i="1" smtClean="0">
                                  <a:latin typeface="Cambria Math" panose="02040503050406030204" pitchFamily="18" charset="0"/>
                                </a:rPr>
                              </m:ctrlPr>
                            </m:mPr>
                            <m:mr>
                              <m:e>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𝐴𝐴</m:t>
                                    </m:r>
                                  </m:sub>
                                </m:sSub>
                                <m:d>
                                  <m:dPr>
                                    <m:ctrlPr>
                                      <a:rPr lang="en-US" sz="1250" i="1">
                                        <a:latin typeface="Cambria Math" panose="02040503050406030204" pitchFamily="18" charset="0"/>
                                      </a:rPr>
                                    </m:ctrlPr>
                                  </m:dPr>
                                  <m:e>
                                    <m:r>
                                      <a:rPr lang="en-US" sz="1250" b="0" i="1" smtClean="0">
                                        <a:latin typeface="Cambria Math" panose="02040503050406030204" pitchFamily="18" charset="0"/>
                                      </a:rPr>
                                      <m:t>𝑓</m:t>
                                    </m:r>
                                  </m:e>
                                </m:d>
                                <m:r>
                                  <a:rPr lang="en-US" sz="1250" i="1">
                                    <a:latin typeface="Cambria Math" panose="02040503050406030204" pitchFamily="18" charset="0"/>
                                  </a:rPr>
                                  <m:t>,</m:t>
                                </m:r>
                              </m:e>
                              <m:e>
                                <m:r>
                                  <a:rPr lang="en-US" sz="1250" b="0" i="1" smtClean="0">
                                    <a:latin typeface="Cambria Math" panose="02040503050406030204" pitchFamily="18" charset="0"/>
                                  </a:rPr>
                                  <m:t>  </m:t>
                                </m:r>
                                <m:f>
                                  <m:fPr>
                                    <m:ctrlPr>
                                      <a:rPr lang="en-US" sz="1250" i="1" smtClean="0">
                                        <a:latin typeface="Cambria Math" panose="02040503050406030204" pitchFamily="18" charset="0"/>
                                      </a:rPr>
                                    </m:ctrlPr>
                                  </m:fPr>
                                  <m:num>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𝐹𝐹</m:t>
                                        </m:r>
                                        <m:r>
                                          <a:rPr lang="en-US" sz="1250" i="1">
                                            <a:latin typeface="Cambria Math" panose="02040503050406030204" pitchFamily="18" charset="0"/>
                                          </a:rPr>
                                          <m:t>,    </m:t>
                                        </m:r>
                                        <m:r>
                                          <a:rPr lang="en-US" sz="1250" i="1">
                                            <a:latin typeface="Cambria Math" panose="02040503050406030204" pitchFamily="18" charset="0"/>
                                          </a:rPr>
                                          <m:t>𝑙𝑖𝑚𝑖𝑡</m:t>
                                        </m:r>
                                      </m:sub>
                                    </m:sSub>
                                    <m:d>
                                      <m:dPr>
                                        <m:ctrlPr>
                                          <a:rPr lang="en-US" sz="1250" i="1">
                                            <a:latin typeface="Cambria Math" panose="02040503050406030204" pitchFamily="18" charset="0"/>
                                          </a:rPr>
                                        </m:ctrlPr>
                                      </m:dPr>
                                      <m:e>
                                        <m:r>
                                          <a:rPr lang="en-US" sz="1250" b="0" i="1" smtClean="0">
                                            <a:latin typeface="Cambria Math" panose="02040503050406030204" pitchFamily="18" charset="0"/>
                                          </a:rPr>
                                          <m:t>𝑓</m:t>
                                        </m:r>
                                      </m:e>
                                    </m:d>
                                    <m:r>
                                      <a:rPr lang="en-US" sz="1250" i="1">
                                        <a:latin typeface="Cambria Math" panose="02040503050406030204" pitchFamily="18" charset="0"/>
                                      </a:rPr>
                                      <m:t> </m:t>
                                    </m:r>
                                  </m:num>
                                  <m:den>
                                    <m:sSup>
                                      <m:sSupPr>
                                        <m:ctrlPr>
                                          <a:rPr lang="en-US" sz="1250" i="1">
                                            <a:latin typeface="Cambria Math" panose="02040503050406030204" pitchFamily="18" charset="0"/>
                                          </a:rPr>
                                        </m:ctrlPr>
                                      </m:sSupPr>
                                      <m:e>
                                        <m:r>
                                          <a:rPr lang="en-US" sz="1250" i="1">
                                            <a:latin typeface="Cambria Math" panose="02040503050406030204" pitchFamily="18" charset="0"/>
                                          </a:rPr>
                                          <m:t>𝐶</m:t>
                                        </m:r>
                                      </m:e>
                                      <m:sup>
                                        <m:r>
                                          <a:rPr lang="en-US" sz="1250" i="1">
                                            <a:latin typeface="Cambria Math" panose="02040503050406030204" pitchFamily="18" charset="0"/>
                                          </a:rPr>
                                          <m:t>2</m:t>
                                        </m:r>
                                      </m:sup>
                                    </m:sSup>
                                    <m:sSup>
                                      <m:sSupPr>
                                        <m:ctrlPr>
                                          <a:rPr lang="en-US" sz="1250" i="1">
                                            <a:latin typeface="Cambria Math" panose="02040503050406030204" pitchFamily="18" charset="0"/>
                                          </a:rPr>
                                        </m:ctrlPr>
                                      </m:sSupPr>
                                      <m:e>
                                        <m:sSub>
                                          <m:sSubPr>
                                            <m:ctrlPr>
                                              <a:rPr lang="en-US" sz="1250" i="1">
                                                <a:latin typeface="Cambria Math" panose="02040503050406030204" pitchFamily="18" charset="0"/>
                                              </a:rPr>
                                            </m:ctrlPr>
                                          </m:sSubPr>
                                          <m:e>
                                            <m:r>
                                              <a:rPr lang="en-US" sz="1250" i="1">
                                                <a:latin typeface="Cambria Math" panose="02040503050406030204" pitchFamily="18" charset="0"/>
                                              </a:rPr>
                                              <m:t> </m:t>
                                            </m:r>
                                            <m:r>
                                              <a:rPr lang="en-US" sz="1250" i="1">
                                                <a:latin typeface="Cambria Math" panose="02040503050406030204" pitchFamily="18" charset="0"/>
                                              </a:rPr>
                                              <m:t>𝑀</m:t>
                                            </m:r>
                                          </m:e>
                                          <m:sub>
                                            <m:r>
                                              <a:rPr lang="en-US" sz="1250" i="1">
                                                <a:latin typeface="Cambria Math" panose="02040503050406030204" pitchFamily="18" charset="0"/>
                                              </a:rPr>
                                              <m:t>𝑒𝑓𝑓</m:t>
                                            </m:r>
                                          </m:sub>
                                        </m:sSub>
                                      </m:e>
                                      <m:sup>
                                        <m:r>
                                          <a:rPr lang="en-US" sz="1250" i="1">
                                            <a:latin typeface="Cambria Math" panose="02040503050406030204" pitchFamily="18" charset="0"/>
                                          </a:rPr>
                                          <m:t>2</m:t>
                                        </m:r>
                                      </m:sup>
                                    </m:sSup>
                                  </m:den>
                                </m:f>
                              </m:e>
                            </m:mr>
                          </m:m>
                        </m:e>
                      </m:d>
                      <m:r>
                        <a:rPr lang="el-GR" sz="1250" i="1">
                          <a:latin typeface="Cambria Math" panose="02040503050406030204" pitchFamily="18" charset="0"/>
                        </a:rPr>
                        <m:t> </m:t>
                      </m:r>
                    </m:oMath>
                  </m:oMathPara>
                </a14:m>
                <a:endParaRPr lang="en-US" sz="1250" i="1" dirty="0">
                  <a:latin typeface="Cambria Math" panose="02040503050406030204" pitchFamily="18" charset="0"/>
                </a:endParaRPr>
              </a:p>
              <a:p>
                <a:pPr lvl="1">
                  <a:spcBef>
                    <a:spcPts val="300"/>
                  </a:spcBef>
                  <a:spcAft>
                    <a:spcPts val="300"/>
                  </a:spcAft>
                  <a:buClr>
                    <a:srgbClr val="006699"/>
                  </a:buClr>
                  <a:buSzPct val="80000"/>
                </a:pPr>
                <a:br>
                  <a:rPr lang="en-US" sz="400" i="1" dirty="0">
                    <a:latin typeface="Cambria Math" panose="02040503050406030204" pitchFamily="18" charset="0"/>
                  </a:rPr>
                </a:br>
                <a:endParaRPr lang="en-US" sz="400" i="1" dirty="0">
                  <a:latin typeface="Cambria Math" panose="02040503050406030204" pitchFamily="18" charset="0"/>
                </a:endParaRPr>
              </a:p>
              <a:p>
                <a:pPr lvl="1">
                  <a:spcBef>
                    <a:spcPts val="300"/>
                  </a:spcBef>
                  <a:spcAft>
                    <a:spcPts val="300"/>
                  </a:spcAft>
                  <a:buClr>
                    <a:srgbClr val="006699"/>
                  </a:buClr>
                  <a:buSzPct val="80000"/>
                </a:pPr>
                <a14:m>
                  <m:oMathPara xmlns:m="http://schemas.openxmlformats.org/officeDocument/2006/math">
                    <m:oMathParaPr>
                      <m:jc m:val="centerGroup"/>
                    </m:oMathParaPr>
                    <m:oMath xmlns:m="http://schemas.openxmlformats.org/officeDocument/2006/math">
                      <m:r>
                        <a:rPr lang="en-US" sz="1250" b="0" i="1" smtClean="0">
                          <a:latin typeface="Cambria Math" panose="02040503050406030204" pitchFamily="18" charset="0"/>
                        </a:rPr>
                        <m:t>                                               </m:t>
                      </m:r>
                      <m:r>
                        <a:rPr lang="en-US" sz="1250" i="1">
                          <a:latin typeface="Cambria Math" panose="02040503050406030204" pitchFamily="18" charset="0"/>
                        </a:rPr>
                        <m:t>=</m:t>
                      </m:r>
                      <m:r>
                        <a:rPr lang="en-US" sz="1250" i="1">
                          <a:latin typeface="Cambria Math" panose="02040503050406030204" pitchFamily="18" charset="0"/>
                        </a:rPr>
                        <m:t>𝑚𝑖𝑛</m:t>
                      </m:r>
                      <m:d>
                        <m:dPr>
                          <m:ctrlPr>
                            <a:rPr lang="en-US" sz="1250" i="1">
                              <a:latin typeface="Cambria Math" panose="02040503050406030204" pitchFamily="18" charset="0"/>
                            </a:rPr>
                          </m:ctrlPr>
                        </m:dPr>
                        <m:e>
                          <m:m>
                            <m:mPr>
                              <m:mcs>
                                <m:mc>
                                  <m:mcPr>
                                    <m:count m:val="2"/>
                                    <m:mcJc m:val="center"/>
                                  </m:mcPr>
                                </m:mc>
                              </m:mcs>
                              <m:ctrlPr>
                                <a:rPr lang="en-US" sz="1250" i="1">
                                  <a:latin typeface="Cambria Math" panose="02040503050406030204" pitchFamily="18" charset="0"/>
                                </a:rPr>
                              </m:ctrlPr>
                            </m:mPr>
                            <m:mr>
                              <m:e>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𝐴𝐴</m:t>
                                    </m:r>
                                  </m:sub>
                                </m:sSub>
                                <m:d>
                                  <m:dPr>
                                    <m:ctrlPr>
                                      <a:rPr lang="en-US" sz="1250" i="1">
                                        <a:latin typeface="Cambria Math" panose="02040503050406030204" pitchFamily="18" charset="0"/>
                                      </a:rPr>
                                    </m:ctrlPr>
                                  </m:dPr>
                                  <m:e>
                                    <m:r>
                                      <a:rPr lang="en-US" sz="1250" i="1">
                                        <a:latin typeface="Cambria Math" panose="02040503050406030204" pitchFamily="18" charset="0"/>
                                      </a:rPr>
                                      <m:t>𝑓</m:t>
                                    </m:r>
                                  </m:e>
                                </m:d>
                                <m:r>
                                  <a:rPr lang="en-US" sz="1250" i="1">
                                    <a:latin typeface="Cambria Math" panose="02040503050406030204" pitchFamily="18" charset="0"/>
                                  </a:rPr>
                                  <m:t>,</m:t>
                                </m:r>
                              </m:e>
                              <m:e>
                                <m:r>
                                  <a:rPr lang="en-US" sz="1250" i="1">
                                    <a:latin typeface="Cambria Math" panose="02040503050406030204" pitchFamily="18" charset="0"/>
                                  </a:rPr>
                                  <m:t>  </m:t>
                                </m:r>
                                <m:f>
                                  <m:fPr>
                                    <m:ctrlPr>
                                      <a:rPr lang="en-US" sz="1250" i="1">
                                        <a:latin typeface="Cambria Math" panose="02040503050406030204" pitchFamily="18" charset="0"/>
                                      </a:rPr>
                                    </m:ctrlPr>
                                  </m:fPr>
                                  <m:num>
                                    <m:sSub>
                                      <m:sSubPr>
                                        <m:ctrlPr>
                                          <a:rPr lang="en-US" sz="1250" i="1">
                                            <a:latin typeface="Cambria Math" panose="02040503050406030204" pitchFamily="18" charset="0"/>
                                          </a:rPr>
                                        </m:ctrlPr>
                                      </m:sSubPr>
                                      <m:e>
                                        <m:r>
                                          <a:rPr lang="en-US" sz="1250" i="1">
                                            <a:latin typeface="Cambria Math" panose="02040503050406030204" pitchFamily="18" charset="0"/>
                                          </a:rPr>
                                          <m:t>   </m:t>
                                        </m:r>
                                        <m:sSup>
                                          <m:sSupPr>
                                            <m:ctrlPr>
                                              <a:rPr lang="en-US" sz="1250" i="1">
                                                <a:latin typeface="Cambria Math" panose="02040503050406030204" pitchFamily="18" charset="0"/>
                                              </a:rPr>
                                            </m:ctrlPr>
                                          </m:sSupPr>
                                          <m:e>
                                            <m:d>
                                              <m:dPr>
                                                <m:begChr m:val="|"/>
                                                <m:endChr m:val="|"/>
                                                <m:ctrlPr>
                                                  <a:rPr lang="en-US" sz="1250" i="1">
                                                    <a:latin typeface="Cambria Math" panose="02040503050406030204" pitchFamily="18" charset="0"/>
                                                  </a:rPr>
                                                </m:ctrlPr>
                                              </m:dPr>
                                              <m:e>
                                                <m:sSub>
                                                  <m:sSubPr>
                                                    <m:ctrlPr>
                                                      <a:rPr lang="en-US" sz="1250" i="1">
                                                        <a:latin typeface="Cambria Math" panose="02040503050406030204" pitchFamily="18" charset="0"/>
                                                      </a:rPr>
                                                    </m:ctrlPr>
                                                  </m:sSubPr>
                                                  <m:e>
                                                    <m:r>
                                                      <a:rPr lang="en-US" sz="1250" i="1">
                                                        <a:latin typeface="Cambria Math" panose="02040503050406030204" pitchFamily="18" charset="0"/>
                                                      </a:rPr>
                                                      <m:t> </m:t>
                                                    </m:r>
                                                    <m:r>
                                                      <a:rPr lang="en-US" sz="1250" i="1">
                                                        <a:latin typeface="Cambria Math" panose="02040503050406030204" pitchFamily="18" charset="0"/>
                                                      </a:rPr>
                                                      <m:t>𝑀</m:t>
                                                    </m:r>
                                                  </m:e>
                                                  <m:sub>
                                                    <m:r>
                                                      <a:rPr lang="en-US" sz="1250" i="1">
                                                        <a:latin typeface="Cambria Math" panose="02040503050406030204" pitchFamily="18" charset="0"/>
                                                      </a:rPr>
                                                      <m:t>𝑎𝑝𝑝</m:t>
                                                    </m:r>
                                                  </m:sub>
                                                </m:sSub>
                                                <m:r>
                                                  <m:rPr>
                                                    <m:nor/>
                                                  </m:rPr>
                                                  <a:rPr lang="en-US" sz="1250" i="0" dirty="0"/>
                                                  <m:t> </m:t>
                                                </m:r>
                                                <m:d>
                                                  <m:dPr>
                                                    <m:ctrlPr>
                                                      <a:rPr lang="en-US" sz="1250" i="1">
                                                        <a:latin typeface="Cambria Math" panose="02040503050406030204" pitchFamily="18" charset="0"/>
                                                      </a:rPr>
                                                    </m:ctrlPr>
                                                  </m:dPr>
                                                  <m:e>
                                                    <m:r>
                                                      <a:rPr lang="en-US" sz="1250" b="0" i="1" smtClean="0">
                                                        <a:latin typeface="Cambria Math" panose="02040503050406030204" pitchFamily="18" charset="0"/>
                                                      </a:rPr>
                                                      <m:t>𝑓</m:t>
                                                    </m:r>
                                                  </m:e>
                                                </m:d>
                                                <m:r>
                                                  <a:rPr lang="en-US" sz="1250" i="1">
                                                    <a:latin typeface="Cambria Math" panose="02040503050406030204" pitchFamily="18" charset="0"/>
                                                  </a:rPr>
                                                  <m:t> </m:t>
                                                </m:r>
                                              </m:e>
                                            </m:d>
                                          </m:e>
                                          <m:sup>
                                            <m:r>
                                              <a:rPr lang="en-US" sz="1250" i="1">
                                                <a:latin typeface="Cambria Math" panose="02040503050406030204" pitchFamily="18" charset="0"/>
                                              </a:rPr>
                                              <m:t>2</m:t>
                                            </m:r>
                                          </m:sup>
                                        </m:sSup>
                                        <m:r>
                                          <a:rPr lang="en-US" sz="1250" i="1">
                                            <a:latin typeface="Cambria Math" panose="02040503050406030204" pitchFamily="18" charset="0"/>
                                          </a:rPr>
                                          <m:t>  </m:t>
                                        </m:r>
                                        <m:r>
                                          <a:rPr lang="en-US" sz="1250" i="1">
                                            <a:latin typeface="Cambria Math" panose="02040503050406030204" pitchFamily="18" charset="0"/>
                                          </a:rPr>
                                          <m:t>𝑆</m:t>
                                        </m:r>
                                      </m:e>
                                      <m:sub>
                                        <m:r>
                                          <a:rPr lang="en-US" sz="1250" i="1">
                                            <a:latin typeface="Cambria Math" panose="02040503050406030204" pitchFamily="18" charset="0"/>
                                          </a:rPr>
                                          <m:t>𝐴𝐴</m:t>
                                        </m:r>
                                      </m:sub>
                                    </m:sSub>
                                    <m:d>
                                      <m:dPr>
                                        <m:ctrlPr>
                                          <a:rPr lang="en-US" sz="1250" i="1">
                                            <a:latin typeface="Cambria Math" panose="02040503050406030204" pitchFamily="18" charset="0"/>
                                          </a:rPr>
                                        </m:ctrlPr>
                                      </m:dPr>
                                      <m:e>
                                        <m:r>
                                          <a:rPr lang="en-US" sz="1250" i="1">
                                            <a:latin typeface="Cambria Math" panose="02040503050406030204" pitchFamily="18" charset="0"/>
                                          </a:rPr>
                                          <m:t>𝑓</m:t>
                                        </m:r>
                                      </m:e>
                                    </m:d>
                                  </m:num>
                                  <m:den>
                                    <m:sSup>
                                      <m:sSupPr>
                                        <m:ctrlPr>
                                          <a:rPr lang="en-US" sz="1250" i="1">
                                            <a:latin typeface="Cambria Math" panose="02040503050406030204" pitchFamily="18" charset="0"/>
                                          </a:rPr>
                                        </m:ctrlPr>
                                      </m:sSupPr>
                                      <m:e>
                                        <m:r>
                                          <a:rPr lang="en-US" sz="1250" i="1">
                                            <a:latin typeface="Cambria Math" panose="02040503050406030204" pitchFamily="18" charset="0"/>
                                          </a:rPr>
                                          <m:t>𝐶</m:t>
                                        </m:r>
                                      </m:e>
                                      <m:sup>
                                        <m:r>
                                          <a:rPr lang="en-US" sz="1250" i="1">
                                            <a:latin typeface="Cambria Math" panose="02040503050406030204" pitchFamily="18" charset="0"/>
                                          </a:rPr>
                                          <m:t>2</m:t>
                                        </m:r>
                                      </m:sup>
                                    </m:sSup>
                                    <m:sSup>
                                      <m:sSupPr>
                                        <m:ctrlPr>
                                          <a:rPr lang="en-US" sz="1250" i="1">
                                            <a:latin typeface="Cambria Math" panose="02040503050406030204" pitchFamily="18" charset="0"/>
                                          </a:rPr>
                                        </m:ctrlPr>
                                      </m:sSupPr>
                                      <m:e>
                                        <m:sSub>
                                          <m:sSubPr>
                                            <m:ctrlPr>
                                              <a:rPr lang="en-US" sz="1250" i="1">
                                                <a:latin typeface="Cambria Math" panose="02040503050406030204" pitchFamily="18" charset="0"/>
                                              </a:rPr>
                                            </m:ctrlPr>
                                          </m:sSubPr>
                                          <m:e>
                                            <m:r>
                                              <a:rPr lang="en-US" sz="1250" i="1">
                                                <a:latin typeface="Cambria Math" panose="02040503050406030204" pitchFamily="18" charset="0"/>
                                              </a:rPr>
                                              <m:t> </m:t>
                                            </m:r>
                                            <m:r>
                                              <a:rPr lang="en-US" sz="1250" i="1">
                                                <a:latin typeface="Cambria Math" panose="02040503050406030204" pitchFamily="18" charset="0"/>
                                              </a:rPr>
                                              <m:t>𝑀</m:t>
                                            </m:r>
                                          </m:e>
                                          <m:sub>
                                            <m:r>
                                              <a:rPr lang="en-US" sz="1250" i="1">
                                                <a:latin typeface="Cambria Math" panose="02040503050406030204" pitchFamily="18" charset="0"/>
                                              </a:rPr>
                                              <m:t>𝑒𝑓𝑓</m:t>
                                            </m:r>
                                          </m:sub>
                                        </m:sSub>
                                      </m:e>
                                      <m:sup>
                                        <m:r>
                                          <a:rPr lang="en-US" sz="1250" i="1">
                                            <a:latin typeface="Cambria Math" panose="02040503050406030204" pitchFamily="18" charset="0"/>
                                          </a:rPr>
                                          <m:t>2</m:t>
                                        </m:r>
                                      </m:sup>
                                    </m:sSup>
                                  </m:den>
                                </m:f>
                              </m:e>
                            </m:mr>
                          </m:m>
                        </m:e>
                      </m:d>
                    </m:oMath>
                  </m:oMathPara>
                </a14:m>
                <a:endParaRPr lang="en-US" sz="1250" dirty="0"/>
              </a:p>
              <a:p>
                <a:pPr lvl="1">
                  <a:spcBef>
                    <a:spcPts val="300"/>
                  </a:spcBef>
                  <a:spcAft>
                    <a:spcPts val="300"/>
                  </a:spcAft>
                  <a:buClr>
                    <a:srgbClr val="006699"/>
                  </a:buClr>
                  <a:buSzPct val="80000"/>
                </a:pPr>
                <a:endParaRPr lang="en-US" sz="1250" dirty="0"/>
              </a:p>
              <a:p>
                <a:pPr lvl="1">
                  <a:spcBef>
                    <a:spcPts val="300"/>
                  </a:spcBef>
                  <a:spcAft>
                    <a:spcPts val="300"/>
                  </a:spcAft>
                  <a:buClr>
                    <a:srgbClr val="006699"/>
                  </a:buClr>
                  <a:buSzPct val="80000"/>
                </a:pPr>
                <a:r>
                  <a:rPr lang="en-US" sz="1250" dirty="0"/>
                  <a:t>                                                                </a:t>
                </a:r>
                <a14:m>
                  <m:oMath xmlns:m="http://schemas.openxmlformats.org/officeDocument/2006/math">
                    <m:r>
                      <a:rPr lang="en-US" sz="1250" i="1">
                        <a:latin typeface="Cambria Math" panose="02040503050406030204" pitchFamily="18" charset="0"/>
                      </a:rPr>
                      <m:t>=</m:t>
                    </m:r>
                    <m:r>
                      <a:rPr lang="en-US" sz="1250" i="1">
                        <a:latin typeface="Cambria Math" panose="02040503050406030204" pitchFamily="18" charset="0"/>
                      </a:rPr>
                      <m:t>𝑚𝑖𝑛</m:t>
                    </m:r>
                    <m:d>
                      <m:dPr>
                        <m:ctrlPr>
                          <a:rPr lang="en-US" sz="1250" i="1">
                            <a:latin typeface="Cambria Math" panose="02040503050406030204" pitchFamily="18" charset="0"/>
                          </a:rPr>
                        </m:ctrlPr>
                      </m:dPr>
                      <m:e>
                        <m:m>
                          <m:mPr>
                            <m:mcs>
                              <m:mc>
                                <m:mcPr>
                                  <m:count m:val="2"/>
                                  <m:mcJc m:val="center"/>
                                </m:mcPr>
                              </m:mc>
                            </m:mcs>
                            <m:ctrlPr>
                              <a:rPr lang="en-US" sz="1250" i="1">
                                <a:latin typeface="Cambria Math" panose="02040503050406030204" pitchFamily="18" charset="0"/>
                              </a:rPr>
                            </m:ctrlPr>
                          </m:mPr>
                          <m:mr>
                            <m:e>
                              <m:sSub>
                                <m:sSubPr>
                                  <m:ctrlPr>
                                    <a:rPr lang="en-US" sz="1250" i="1">
                                      <a:latin typeface="Cambria Math" panose="02040503050406030204" pitchFamily="18" charset="0"/>
                                    </a:rPr>
                                  </m:ctrlPr>
                                </m:sSubPr>
                                <m:e>
                                  <m:r>
                                    <a:rPr lang="en-US" sz="1250" b="0" i="1" smtClean="0">
                                      <a:latin typeface="Cambria Math" panose="02040503050406030204" pitchFamily="18" charset="0"/>
                                    </a:rPr>
                                    <m:t> </m:t>
                                  </m:r>
                                  <m:r>
                                    <a:rPr lang="en-US" sz="1250" i="1">
                                      <a:latin typeface="Cambria Math" panose="02040503050406030204" pitchFamily="18" charset="0"/>
                                    </a:rPr>
                                    <m:t>𝑆</m:t>
                                  </m:r>
                                </m:e>
                                <m:sub>
                                  <m:r>
                                    <a:rPr lang="en-US" sz="1250" i="1">
                                      <a:latin typeface="Cambria Math" panose="02040503050406030204" pitchFamily="18" charset="0"/>
                                    </a:rPr>
                                    <m:t>𝐴𝐴</m:t>
                                  </m:r>
                                </m:sub>
                              </m:sSub>
                              <m:d>
                                <m:dPr>
                                  <m:ctrlPr>
                                    <a:rPr lang="en-US" sz="1250" i="1">
                                      <a:latin typeface="Cambria Math" panose="02040503050406030204" pitchFamily="18" charset="0"/>
                                    </a:rPr>
                                  </m:ctrlPr>
                                </m:dPr>
                                <m:e>
                                  <m:r>
                                    <a:rPr lang="en-US" sz="1250" i="1">
                                      <a:latin typeface="Cambria Math" panose="02040503050406030204" pitchFamily="18" charset="0"/>
                                    </a:rPr>
                                    <m:t>𝑓</m:t>
                                  </m:r>
                                </m:e>
                              </m:d>
                              <m:r>
                                <a:rPr lang="en-US" sz="1250" i="1">
                                  <a:latin typeface="Cambria Math" panose="02040503050406030204" pitchFamily="18" charset="0"/>
                                </a:rPr>
                                <m:t>,</m:t>
                              </m:r>
                            </m:e>
                            <m:e>
                              <m:sSub>
                                <m:sSubPr>
                                  <m:ctrlPr>
                                    <a:rPr lang="el-GR" sz="1400" i="1">
                                      <a:latin typeface="Cambria Math" panose="02040503050406030204" pitchFamily="18" charset="0"/>
                                    </a:rPr>
                                  </m:ctrlPr>
                                </m:sSubPr>
                                <m:e>
                                  <m:r>
                                    <a:rPr lang="en-US" sz="1400" i="1">
                                      <a:latin typeface="Cambria Math" panose="02040503050406030204" pitchFamily="18" charset="0"/>
                                    </a:rPr>
                                    <m:t>𝑆</m:t>
                                  </m:r>
                                </m:e>
                                <m:sub>
                                  <m:r>
                                    <a:rPr lang="en-US" sz="1400" i="1">
                                      <a:latin typeface="Cambria Math" panose="02040503050406030204" pitchFamily="18" charset="0"/>
                                    </a:rPr>
                                    <m:t>𝐴𝐴</m:t>
                                  </m:r>
                                  <m:r>
                                    <a:rPr lang="en-US" sz="1400" i="1">
                                      <a:latin typeface="Cambria Math" panose="02040503050406030204" pitchFamily="18" charset="0"/>
                                    </a:rPr>
                                    <m:t>,   </m:t>
                                  </m:r>
                                  <m:r>
                                    <a:rPr lang="en-US" sz="1400" i="1">
                                      <a:latin typeface="Cambria Math" panose="02040503050406030204" pitchFamily="18" charset="0"/>
                                    </a:rPr>
                                    <m:t>𝑙𝑖𝑚𝑖𝑡</m:t>
                                  </m:r>
                                </m:sub>
                              </m:sSub>
                              <m:d>
                                <m:dPr>
                                  <m:ctrlPr>
                                    <a:rPr lang="en-US" sz="1400" i="1">
                                      <a:latin typeface="Cambria Math" panose="02040503050406030204" pitchFamily="18" charset="0"/>
                                    </a:rPr>
                                  </m:ctrlPr>
                                </m:dPr>
                                <m:e>
                                  <m:r>
                                    <a:rPr lang="en-US" sz="1400" i="1">
                                      <a:latin typeface="Cambria Math" panose="02040503050406030204" pitchFamily="18" charset="0"/>
                                    </a:rPr>
                                    <m:t>𝑓</m:t>
                                  </m:r>
                                </m:e>
                              </m:d>
                            </m:e>
                          </m:mr>
                        </m:m>
                        <m:r>
                          <a:rPr lang="en-US" sz="1250" b="0" i="1" smtClean="0">
                            <a:latin typeface="Cambria Math" panose="02040503050406030204" pitchFamily="18" charset="0"/>
                          </a:rPr>
                          <m:t> </m:t>
                        </m:r>
                      </m:e>
                    </m:d>
                  </m:oMath>
                </a14:m>
                <a:endParaRPr lang="en-US" sz="1250" dirty="0"/>
              </a:p>
              <a:p>
                <a:pPr lvl="1">
                  <a:spcBef>
                    <a:spcPts val="300"/>
                  </a:spcBef>
                  <a:spcAft>
                    <a:spcPts val="300"/>
                  </a:spcAft>
                  <a:buClr>
                    <a:srgbClr val="006699"/>
                  </a:buClr>
                  <a:buSzPct val="80000"/>
                </a:pPr>
                <a:endParaRPr lang="en-US" sz="1250" dirty="0"/>
              </a:p>
              <a:p>
                <a:pPr marL="285750" indent="-285750">
                  <a:spcBef>
                    <a:spcPts val="400"/>
                  </a:spcBef>
                  <a:spcAft>
                    <a:spcPts val="400"/>
                  </a:spcAft>
                  <a:buClr>
                    <a:srgbClr val="006699"/>
                  </a:buClr>
                  <a:buSzPct val="80000"/>
                  <a:buFont typeface="Arial" panose="020B0604020202020204" pitchFamily="34" charset="0"/>
                  <a:buChar char="•"/>
                </a:pPr>
                <a:r>
                  <a:rPr lang="en-US" sz="1250" dirty="0"/>
                  <a:t>Add safety margin:</a:t>
                </a:r>
              </a:p>
              <a:p>
                <a:pPr marL="742950" lvl="1" indent="-285750">
                  <a:spcBef>
                    <a:spcPts val="400"/>
                  </a:spcBef>
                  <a:spcAft>
                    <a:spcPts val="400"/>
                  </a:spcAft>
                  <a:buClr>
                    <a:srgbClr val="006699"/>
                  </a:buClr>
                  <a:buSzPct val="80000"/>
                  <a:buFont typeface="Arial" panose="020B0604020202020204" pitchFamily="34" charset="0"/>
                  <a:buChar char="•"/>
                </a:pPr>
                <a:r>
                  <a:rPr lang="en-US" sz="1250" dirty="0"/>
                  <a:t>Reduce PSD by 3–6 dB near resonances</a:t>
                </a:r>
              </a:p>
              <a:p>
                <a:pPr marL="285750" indent="-285750">
                  <a:spcBef>
                    <a:spcPts val="1200"/>
                  </a:spcBef>
                  <a:spcAft>
                    <a:spcPts val="300"/>
                  </a:spcAft>
                  <a:buClr>
                    <a:srgbClr val="006699"/>
                  </a:buClr>
                  <a:buSzPct val="80000"/>
                  <a:buFont typeface="Arial" panose="020B0604020202020204" pitchFamily="34" charset="0"/>
                  <a:buChar char="•"/>
                </a:pPr>
                <a:r>
                  <a:rPr lang="en-US" sz="1250" dirty="0"/>
                  <a:t>Run Test</a:t>
                </a:r>
              </a:p>
              <a:p>
                <a:pPr marL="742950" lvl="1" indent="-285750">
                  <a:spcBef>
                    <a:spcPts val="300"/>
                  </a:spcBef>
                  <a:spcAft>
                    <a:spcPts val="300"/>
                  </a:spcAft>
                  <a:buClr>
                    <a:srgbClr val="006699"/>
                  </a:buClr>
                  <a:buSzPct val="80000"/>
                  <a:buFont typeface="Arial" panose="020B0604020202020204" pitchFamily="34" charset="0"/>
                  <a:buChar char="•"/>
                </a:pPr>
                <a:r>
                  <a:rPr lang="en-US" sz="1250" dirty="0"/>
                  <a:t>Single control loop (acceleration only)</a:t>
                </a:r>
              </a:p>
            </p:txBody>
          </p:sp>
        </mc:Choice>
        <mc:Fallback xmlns="">
          <p:sp>
            <p:nvSpPr>
              <p:cNvPr id="5" name="TextBox 4">
                <a:extLst>
                  <a:ext uri="{FF2B5EF4-FFF2-40B4-BE49-F238E27FC236}">
                    <a16:creationId xmlns:a16="http://schemas.microsoft.com/office/drawing/2014/main" id="{A84F780E-8545-F364-8FFD-6B93374F9A1E}"/>
                  </a:ext>
                </a:extLst>
              </p:cNvPr>
              <p:cNvSpPr txBox="1">
                <a:spLocks noRot="1" noChangeAspect="1" noMove="1" noResize="1" noEditPoints="1" noAdjustHandles="1" noChangeArrowheads="1" noChangeShapeType="1" noTextEdit="1"/>
              </p:cNvSpPr>
              <p:nvPr/>
            </p:nvSpPr>
            <p:spPr>
              <a:xfrm>
                <a:off x="609600" y="897552"/>
                <a:ext cx="7516091" cy="5312608"/>
              </a:xfrm>
              <a:prstGeom prst="rect">
                <a:avLst/>
              </a:prstGeom>
              <a:blipFill>
                <a:blip r:embed="rId3"/>
                <a:stretch>
                  <a:fillRect t="-115"/>
                </a:stretch>
              </a:blipFill>
            </p:spPr>
            <p:txBody>
              <a:bodyPr/>
              <a:lstStyle/>
              <a:p>
                <a:r>
                  <a:rPr lang="en-US">
                    <a:noFill/>
                  </a:rPr>
                  <a:t> </a:t>
                </a:r>
              </a:p>
            </p:txBody>
          </p:sp>
        </mc:Fallback>
      </mc:AlternateContent>
    </p:spTree>
    <p:extLst>
      <p:ext uri="{BB962C8B-B14F-4D97-AF65-F5344CB8AC3E}">
        <p14:creationId xmlns:p14="http://schemas.microsoft.com/office/powerpoint/2010/main" val="173491006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430E5-B833-1463-05DF-FFC1A11C26D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257C3480-8630-119C-DF87-8DD619B21DDA}"/>
              </a:ext>
            </a:extLst>
          </p:cNvPr>
          <p:cNvSpPr/>
          <p:nvPr/>
        </p:nvSpPr>
        <p:spPr>
          <a:xfrm>
            <a:off x="529540" y="337111"/>
            <a:ext cx="2634439" cy="400110"/>
          </a:xfrm>
          <a:prstGeom prst="rect">
            <a:avLst/>
          </a:prstGeom>
        </p:spPr>
        <p:txBody>
          <a:bodyPr wrap="none">
            <a:spAutoFit/>
          </a:bodyPr>
          <a:lstStyle/>
          <a:p>
            <a:pPr>
              <a:spcAft>
                <a:spcPts val="1000"/>
              </a:spcAft>
            </a:pPr>
            <a:r>
              <a:rPr lang="en-US" sz="2000" b="1" dirty="0">
                <a:solidFill>
                  <a:srgbClr val="006699"/>
                </a:solidFill>
                <a:ea typeface="Calibri" panose="020F0502020204030204" pitchFamily="34" charset="0"/>
                <a:cs typeface="Calibri" panose="020F0502020204030204" pitchFamily="34" charset="0"/>
              </a:rPr>
              <a:t>Force Limiting Example</a:t>
            </a:r>
            <a:endParaRPr lang="en-US" sz="2000" dirty="0">
              <a:solidFill>
                <a:prstClr val="black"/>
              </a:solidFill>
              <a:ea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90EE760B-462E-C15B-2768-B2EEA034093B}"/>
              </a:ext>
            </a:extLst>
          </p:cNvPr>
          <p:cNvSpPr txBox="1"/>
          <p:nvPr/>
        </p:nvSpPr>
        <p:spPr>
          <a:xfrm>
            <a:off x="1143000" y="4495800"/>
            <a:ext cx="7390479" cy="1292662"/>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300" dirty="0"/>
              <a:t>The following example is loosely based on the NASA JPL SMAP Satellite, Vertical Axis Test</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Model the spacecraft as a two-degree-of-freedom system attached to a shaker mass</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The Delta II base input qualification PSD is the baseline shaker specification and is modified for force limited vibration testing</a:t>
            </a:r>
          </a:p>
        </p:txBody>
      </p:sp>
      <p:pic>
        <p:nvPicPr>
          <p:cNvPr id="3074" name="Picture 2" descr="r/MachinePorn - SMAP spacecraft nearing completion at JPL -- launching in November 2014 [x-post from /r/pics] [2456 x 3680] [OC]">
            <a:extLst>
              <a:ext uri="{FF2B5EF4-FFF2-40B4-BE49-F238E27FC236}">
                <a16:creationId xmlns:a16="http://schemas.microsoft.com/office/drawing/2014/main" id="{2AE81117-B964-181B-8618-7DE408E4CCB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76400" y="1066800"/>
            <a:ext cx="1952592" cy="2922799"/>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Launch Vehicle | Observatory – SMAP">
            <a:extLst>
              <a:ext uri="{FF2B5EF4-FFF2-40B4-BE49-F238E27FC236}">
                <a16:creationId xmlns:a16="http://schemas.microsoft.com/office/drawing/2014/main" id="{898FABB2-C9AF-06BA-C84C-DB83C62762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67200" y="1043126"/>
            <a:ext cx="1952591"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3216838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15DC83-3E12-D5AA-D6C0-8AA463CB304A}"/>
            </a:ext>
          </a:extLst>
        </p:cNvPr>
        <p:cNvGrpSpPr/>
        <p:nvPr/>
      </p:nvGrpSpPr>
      <p:grpSpPr>
        <a:xfrm>
          <a:off x="0" y="0"/>
          <a:ext cx="0" cy="0"/>
          <a:chOff x="0" y="0"/>
          <a:chExt cx="0" cy="0"/>
        </a:xfrm>
      </p:grpSpPr>
      <p:sp>
        <p:nvSpPr>
          <p:cNvPr id="7" name="TextBox 6">
            <a:extLst>
              <a:ext uri="{FF2B5EF4-FFF2-40B4-BE49-F238E27FC236}">
                <a16:creationId xmlns:a16="http://schemas.microsoft.com/office/drawing/2014/main" id="{10A069C5-EA0E-E028-6F10-9D53BADACD59}"/>
              </a:ext>
            </a:extLst>
          </p:cNvPr>
          <p:cNvSpPr txBox="1"/>
          <p:nvPr/>
        </p:nvSpPr>
        <p:spPr>
          <a:xfrm>
            <a:off x="263313" y="304800"/>
            <a:ext cx="4572000" cy="369332"/>
          </a:xfrm>
          <a:prstGeom prst="rect">
            <a:avLst/>
          </a:prstGeom>
          <a:noFill/>
        </p:spPr>
        <p:txBody>
          <a:bodyPr wrap="square">
            <a:spAutoFit/>
          </a:bodyPr>
          <a:lstStyle/>
          <a:p>
            <a:pPr>
              <a:spcAft>
                <a:spcPts val="1000"/>
              </a:spcAft>
            </a:pPr>
            <a:r>
              <a:rPr lang="en-US" sz="1800" b="1" dirty="0">
                <a:solidFill>
                  <a:srgbClr val="006699"/>
                </a:solidFill>
                <a:ea typeface="Calibri" panose="020F0502020204030204" pitchFamily="34" charset="0"/>
                <a:cs typeface="Calibri" panose="020F0502020204030204" pitchFamily="34" charset="0"/>
              </a:rPr>
              <a:t>Force Limiting Example</a:t>
            </a:r>
            <a:endParaRPr lang="en-US" sz="1800" dirty="0">
              <a:solidFill>
                <a:prstClr val="black"/>
              </a:solidFill>
              <a:ea typeface="Calibri" panose="020F0502020204030204" pitchFamily="34" charset="0"/>
              <a:cs typeface="Calibri" panose="020F0502020204030204" pitchFamily="34" charset="0"/>
            </a:endParaRPr>
          </a:p>
        </p:txBody>
      </p:sp>
      <p:pic>
        <p:nvPicPr>
          <p:cNvPr id="3" name="Picture 2">
            <a:extLst>
              <a:ext uri="{FF2B5EF4-FFF2-40B4-BE49-F238E27FC236}">
                <a16:creationId xmlns:a16="http://schemas.microsoft.com/office/drawing/2014/main" id="{9CED8217-8F0E-E155-AF4E-6B1F9A4C4769}"/>
              </a:ext>
            </a:extLst>
          </p:cNvPr>
          <p:cNvPicPr>
            <a:picLocks noChangeAspect="1"/>
          </p:cNvPicPr>
          <p:nvPr/>
        </p:nvPicPr>
        <p:blipFill>
          <a:blip r:embed="rId3"/>
          <a:stretch>
            <a:fillRect/>
          </a:stretch>
        </p:blipFill>
        <p:spPr>
          <a:xfrm>
            <a:off x="263313" y="1066800"/>
            <a:ext cx="8674768" cy="4994563"/>
          </a:xfrm>
          <a:prstGeom prst="rect">
            <a:avLst/>
          </a:prstGeom>
        </p:spPr>
      </p:pic>
    </p:spTree>
    <p:extLst>
      <p:ext uri="{BB962C8B-B14F-4D97-AF65-F5344CB8AC3E}">
        <p14:creationId xmlns:p14="http://schemas.microsoft.com/office/powerpoint/2010/main" val="407593933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AAB9AC-A139-03AE-8AC3-7E318545000B}"/>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ED7AF507-8D34-C53B-D47B-50846B0EA768}"/>
              </a:ext>
            </a:extLst>
          </p:cNvPr>
          <p:cNvPicPr>
            <a:picLocks noChangeAspect="1"/>
          </p:cNvPicPr>
          <p:nvPr/>
        </p:nvPicPr>
        <p:blipFill>
          <a:blip r:embed="rId3"/>
          <a:stretch>
            <a:fillRect/>
          </a:stretch>
        </p:blipFill>
        <p:spPr>
          <a:xfrm>
            <a:off x="3581400" y="1524000"/>
            <a:ext cx="5334000" cy="4000500"/>
          </a:xfrm>
          <a:prstGeom prst="rect">
            <a:avLst/>
          </a:prstGeom>
        </p:spPr>
      </p:pic>
      <p:sp>
        <p:nvSpPr>
          <p:cNvPr id="7" name="TextBox 6">
            <a:extLst>
              <a:ext uri="{FF2B5EF4-FFF2-40B4-BE49-F238E27FC236}">
                <a16:creationId xmlns:a16="http://schemas.microsoft.com/office/drawing/2014/main" id="{0A83583C-D764-598E-463C-DFF3AF1595FA}"/>
              </a:ext>
            </a:extLst>
          </p:cNvPr>
          <p:cNvSpPr txBox="1"/>
          <p:nvPr/>
        </p:nvSpPr>
        <p:spPr>
          <a:xfrm>
            <a:off x="533400" y="304800"/>
            <a:ext cx="4572000" cy="369332"/>
          </a:xfrm>
          <a:prstGeom prst="rect">
            <a:avLst/>
          </a:prstGeom>
          <a:noFill/>
        </p:spPr>
        <p:txBody>
          <a:bodyPr wrap="square">
            <a:spAutoFit/>
          </a:bodyPr>
          <a:lstStyle/>
          <a:p>
            <a:pPr>
              <a:spcAft>
                <a:spcPts val="1000"/>
              </a:spcAft>
            </a:pPr>
            <a:r>
              <a:rPr lang="en-US" sz="1800" b="1" dirty="0">
                <a:solidFill>
                  <a:srgbClr val="006699"/>
                </a:solidFill>
                <a:ea typeface="Calibri" panose="020F0502020204030204" pitchFamily="34" charset="0"/>
                <a:cs typeface="Calibri" panose="020F0502020204030204" pitchFamily="34" charset="0"/>
              </a:rPr>
              <a:t>Force Limiting Example</a:t>
            </a:r>
            <a:endParaRPr lang="en-US" sz="1800" dirty="0">
              <a:solidFill>
                <a:prstClr val="black"/>
              </a:solidFill>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83322B8A-E7B8-E864-2560-256F6451CB03}"/>
              </a:ext>
            </a:extLst>
          </p:cNvPr>
          <p:cNvGrpSpPr/>
          <p:nvPr/>
        </p:nvGrpSpPr>
        <p:grpSpPr>
          <a:xfrm>
            <a:off x="610298" y="1777889"/>
            <a:ext cx="2693159" cy="2162175"/>
            <a:chOff x="610298" y="1777889"/>
            <a:chExt cx="2693159" cy="2162175"/>
          </a:xfrm>
        </p:grpSpPr>
        <p:grpSp>
          <p:nvGrpSpPr>
            <p:cNvPr id="3" name="Group 2">
              <a:extLst>
                <a:ext uri="{FF2B5EF4-FFF2-40B4-BE49-F238E27FC236}">
                  <a16:creationId xmlns:a16="http://schemas.microsoft.com/office/drawing/2014/main" id="{B5329197-A2B8-3D2B-BD43-34A95B12560F}"/>
                </a:ext>
              </a:extLst>
            </p:cNvPr>
            <p:cNvGrpSpPr/>
            <p:nvPr/>
          </p:nvGrpSpPr>
          <p:grpSpPr>
            <a:xfrm>
              <a:off x="610298" y="1777889"/>
              <a:ext cx="1447800" cy="2162175"/>
              <a:chOff x="0" y="0"/>
              <a:chExt cx="1447800" cy="2162175"/>
            </a:xfrm>
          </p:grpSpPr>
          <p:sp>
            <p:nvSpPr>
              <p:cNvPr id="10" name="Text Box 24">
                <a:extLst>
                  <a:ext uri="{FF2B5EF4-FFF2-40B4-BE49-F238E27FC236}">
                    <a16:creationId xmlns:a16="http://schemas.microsoft.com/office/drawing/2014/main" id="{93A84618-5E30-282E-0E9B-7C128A8F894D}"/>
                  </a:ext>
                </a:extLst>
              </p:cNvPr>
              <p:cNvSpPr txBox="1">
                <a:spLocks noChangeArrowheads="1"/>
              </p:cNvSpPr>
              <p:nvPr/>
            </p:nvSpPr>
            <p:spPr bwMode="auto">
              <a:xfrm>
                <a:off x="242888" y="1343025"/>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r">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K</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1" name="Text Box 23">
                <a:extLst>
                  <a:ext uri="{FF2B5EF4-FFF2-40B4-BE49-F238E27FC236}">
                    <a16:creationId xmlns:a16="http://schemas.microsoft.com/office/drawing/2014/main" id="{DA02D89C-EEC5-13F3-C061-7C7E48877243}"/>
                  </a:ext>
                </a:extLst>
              </p:cNvPr>
              <p:cNvSpPr txBox="1">
                <a:spLocks noChangeArrowheads="1"/>
              </p:cNvSpPr>
              <p:nvPr/>
            </p:nvSpPr>
            <p:spPr bwMode="auto">
              <a:xfrm>
                <a:off x="257175" y="571500"/>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r">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K</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2" name="Connector: Elbow 11">
                <a:extLst>
                  <a:ext uri="{FF2B5EF4-FFF2-40B4-BE49-F238E27FC236}">
                    <a16:creationId xmlns:a16="http://schemas.microsoft.com/office/drawing/2014/main" id="{F57A90F1-CB3D-4B78-6F59-FDC233C02C55}"/>
                  </a:ext>
                </a:extLst>
              </p:cNvPr>
              <p:cNvCxnSpPr>
                <a:cxnSpLocks noChangeShapeType="1"/>
              </p:cNvCxnSpPr>
              <p:nvPr/>
            </p:nvCxnSpPr>
            <p:spPr bwMode="auto">
              <a:xfrm rot="16200000">
                <a:off x="494982" y="1780858"/>
                <a:ext cx="358775" cy="300355"/>
              </a:xfrm>
              <a:prstGeom prst="bentConnector3">
                <a:avLst>
                  <a:gd name="adj1" fmla="val 49903"/>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13" name="Text Box 1">
                <a:extLst>
                  <a:ext uri="{FF2B5EF4-FFF2-40B4-BE49-F238E27FC236}">
                    <a16:creationId xmlns:a16="http://schemas.microsoft.com/office/drawing/2014/main" id="{F4412CA1-6381-C6B0-45E6-B9F3CFBCB2B7}"/>
                  </a:ext>
                </a:extLst>
              </p:cNvPr>
              <p:cNvSpPr txBox="1">
                <a:spLocks noChangeArrowheads="1"/>
              </p:cNvSpPr>
              <p:nvPr/>
            </p:nvSpPr>
            <p:spPr bwMode="auto">
              <a:xfrm>
                <a:off x="28575" y="1752600"/>
                <a:ext cx="523875" cy="3511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100" kern="100">
                    <a:effectLst/>
                    <a:latin typeface="Calibri" panose="020F0502020204030204" pitchFamily="34" charset="0"/>
                    <a:ea typeface="Calibri" panose="020F0502020204030204" pitchFamily="34" charset="0"/>
                    <a:cs typeface="Times New Roman" panose="02020603050405020304" pitchFamily="18" charset="0"/>
                  </a:rPr>
                  <a:t>m</a:t>
                </a:r>
                <a:r>
                  <a:rPr lang="en-US" sz="1600" kern="100" baseline="-25000">
                    <a:effectLst/>
                    <a:latin typeface="Calibri" panose="020F0502020204030204" pitchFamily="34" charset="0"/>
                    <a:ea typeface="Calibri" panose="020F0502020204030204" pitchFamily="34" charset="0"/>
                    <a:cs typeface="Times New Roman" panose="02020603050405020304" pitchFamily="18" charset="0"/>
                  </a:rPr>
                  <a:t>a,</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 Box 2">
                <a:extLst>
                  <a:ext uri="{FF2B5EF4-FFF2-40B4-BE49-F238E27FC236}">
                    <a16:creationId xmlns:a16="http://schemas.microsoft.com/office/drawing/2014/main" id="{7A09C40E-51F8-D63C-CC5A-A6F64AFA528C}"/>
                  </a:ext>
                </a:extLst>
              </p:cNvPr>
              <p:cNvSpPr txBox="1">
                <a:spLocks noChangeArrowheads="1"/>
              </p:cNvSpPr>
              <p:nvPr/>
            </p:nvSpPr>
            <p:spPr bwMode="auto">
              <a:xfrm>
                <a:off x="47625" y="933450"/>
                <a:ext cx="523240"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100" kern="100">
                    <a:effectLst/>
                    <a:latin typeface="Calibri" panose="020F0502020204030204" pitchFamily="34" charset="0"/>
                    <a:ea typeface="Calibri" panose="020F0502020204030204" pitchFamily="34" charset="0"/>
                    <a:cs typeface="Times New Roman" panose="02020603050405020304" pitchFamily="18" charset="0"/>
                  </a:rPr>
                  <a:t>m</a:t>
                </a:r>
                <a:r>
                  <a:rPr lang="en-US" sz="1600" kern="100" baseline="-25000">
                    <a:effectLst/>
                    <a:latin typeface="Calibri" panose="020F0502020204030204" pitchFamily="34" charset="0"/>
                    <a:ea typeface="Calibri" panose="020F0502020204030204" pitchFamily="34" charset="0"/>
                    <a:cs typeface="Times New Roman" panose="02020603050405020304" pitchFamily="18" charset="0"/>
                  </a:rPr>
                  <a:t>a,</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5" name="Connector: Elbow 14">
                <a:extLst>
                  <a:ext uri="{FF2B5EF4-FFF2-40B4-BE49-F238E27FC236}">
                    <a16:creationId xmlns:a16="http://schemas.microsoft.com/office/drawing/2014/main" id="{96A18FC1-96D9-7118-909A-A65B13C4171F}"/>
                  </a:ext>
                </a:extLst>
              </p:cNvPr>
              <p:cNvCxnSpPr>
                <a:cxnSpLocks noChangeShapeType="1"/>
              </p:cNvCxnSpPr>
              <p:nvPr/>
            </p:nvCxnSpPr>
            <p:spPr bwMode="auto">
              <a:xfrm rot="16200000">
                <a:off x="485457" y="180658"/>
                <a:ext cx="358775" cy="300355"/>
              </a:xfrm>
              <a:prstGeom prst="bentConnector3">
                <a:avLst>
                  <a:gd name="adj1" fmla="val 49903"/>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16" name="Connector: Elbow 15">
                <a:extLst>
                  <a:ext uri="{FF2B5EF4-FFF2-40B4-BE49-F238E27FC236}">
                    <a16:creationId xmlns:a16="http://schemas.microsoft.com/office/drawing/2014/main" id="{D72760A4-D399-CD87-1000-91182D0E738B}"/>
                  </a:ext>
                </a:extLst>
              </p:cNvPr>
              <p:cNvCxnSpPr>
                <a:cxnSpLocks noChangeShapeType="1"/>
              </p:cNvCxnSpPr>
              <p:nvPr/>
            </p:nvCxnSpPr>
            <p:spPr bwMode="auto">
              <a:xfrm rot="16200000">
                <a:off x="475932" y="952183"/>
                <a:ext cx="358775" cy="300355"/>
              </a:xfrm>
              <a:prstGeom prst="bentConnector3">
                <a:avLst>
                  <a:gd name="adj1" fmla="val 49903"/>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17" name="Rectangle 16">
                <a:extLst>
                  <a:ext uri="{FF2B5EF4-FFF2-40B4-BE49-F238E27FC236}">
                    <a16:creationId xmlns:a16="http://schemas.microsoft.com/office/drawing/2014/main" id="{87EE12B1-CB9A-38C2-F922-59F0F516C35B}"/>
                  </a:ext>
                </a:extLst>
              </p:cNvPr>
              <p:cNvSpPr>
                <a:spLocks noChangeArrowheads="1"/>
              </p:cNvSpPr>
              <p:nvPr/>
            </p:nvSpPr>
            <p:spPr bwMode="auto">
              <a:xfrm>
                <a:off x="114300" y="1819275"/>
                <a:ext cx="400685" cy="233680"/>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rot="0" vert="horz" wrap="square" lIns="12700" tIns="12700" rIns="12700" bIns="12700" anchor="t" anchorCtr="0" upright="1">
                <a:noAutofit/>
              </a:bodyPr>
              <a:lstStyle/>
              <a:p>
                <a:pPr marL="0" marR="0">
                  <a:lnSpc>
                    <a:spcPct val="107000"/>
                  </a:lnSpc>
                  <a:spcAft>
                    <a:spcPts val="800"/>
                  </a:spcAft>
                  <a:buNone/>
                </a:pPr>
                <a:r>
                  <a:rPr lang="en-US" sz="1200" kern="100">
                    <a:effectLst/>
                    <a:latin typeface="Helvetica" panose="020B0604020202020204" pitchFamily="34" charset="0"/>
                    <a:ea typeface="Calibri" panose="020F0502020204030204" pitchFamily="34" charset="0"/>
                    <a:cs typeface="Times New Roman" panose="02020603050405020304" pitchFamily="18" charset="0"/>
                  </a:rPr>
                  <a:t>  </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8" name="Group 17">
                <a:extLst>
                  <a:ext uri="{FF2B5EF4-FFF2-40B4-BE49-F238E27FC236}">
                    <a16:creationId xmlns:a16="http://schemas.microsoft.com/office/drawing/2014/main" id="{1CFC1F7E-D11A-5032-61A3-4EAE0C2E504B}"/>
                  </a:ext>
                </a:extLst>
              </p:cNvPr>
              <p:cNvGrpSpPr>
                <a:grpSpLocks/>
              </p:cNvGrpSpPr>
              <p:nvPr/>
            </p:nvGrpSpPr>
            <p:grpSpPr bwMode="auto">
              <a:xfrm>
                <a:off x="238125" y="1343025"/>
                <a:ext cx="97175" cy="377821"/>
                <a:chOff x="-19" y="0"/>
                <a:chExt cx="20048" cy="19999"/>
              </a:xfrm>
            </p:grpSpPr>
            <p:cxnSp>
              <p:nvCxnSpPr>
                <p:cNvPr id="40" name="Line 22">
                  <a:extLst>
                    <a:ext uri="{FF2B5EF4-FFF2-40B4-BE49-F238E27FC236}">
                      <a16:creationId xmlns:a16="http://schemas.microsoft.com/office/drawing/2014/main" id="{96EE87F4-1321-231C-88B5-C0451FB4382D}"/>
                    </a:ext>
                  </a:extLst>
                </p:cNvPr>
                <p:cNvCxnSpPr>
                  <a:cxnSpLocks noChangeShapeType="1"/>
                </p:cNvCxnSpPr>
                <p:nvPr/>
              </p:nvCxnSpPr>
              <p:spPr bwMode="auto">
                <a:xfrm>
                  <a:off x="7917" y="0"/>
                  <a:ext cx="144" cy="2102"/>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1" name="Line 23">
                  <a:extLst>
                    <a:ext uri="{FF2B5EF4-FFF2-40B4-BE49-F238E27FC236}">
                      <a16:creationId xmlns:a16="http://schemas.microsoft.com/office/drawing/2014/main" id="{40266DA6-1A82-D880-5114-1F3676FC0768}"/>
                    </a:ext>
                  </a:extLst>
                </p:cNvPr>
                <p:cNvCxnSpPr>
                  <a:cxnSpLocks noChangeShapeType="1"/>
                </p:cNvCxnSpPr>
                <p:nvPr/>
              </p:nvCxnSpPr>
              <p:spPr bwMode="auto">
                <a:xfrm>
                  <a:off x="9853" y="18316"/>
                  <a:ext cx="144" cy="1683"/>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2" name="Line 24">
                  <a:extLst>
                    <a:ext uri="{FF2B5EF4-FFF2-40B4-BE49-F238E27FC236}">
                      <a16:creationId xmlns:a16="http://schemas.microsoft.com/office/drawing/2014/main" id="{D668C323-F1B9-D894-FFAD-0E9FD2B2BE69}"/>
                    </a:ext>
                  </a:extLst>
                </p:cNvPr>
                <p:cNvCxnSpPr>
                  <a:cxnSpLocks noChangeShapeType="1"/>
                </p:cNvCxnSpPr>
                <p:nvPr/>
              </p:nvCxnSpPr>
              <p:spPr bwMode="auto">
                <a:xfrm flipH="1">
                  <a:off x="-19" y="805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3" name="Line 25">
                  <a:extLst>
                    <a:ext uri="{FF2B5EF4-FFF2-40B4-BE49-F238E27FC236}">
                      <a16:creationId xmlns:a16="http://schemas.microsoft.com/office/drawing/2014/main" id="{2BB7CC1A-FD4D-DD59-AE38-945D829B3351}"/>
                    </a:ext>
                  </a:extLst>
                </p:cNvPr>
                <p:cNvCxnSpPr>
                  <a:cxnSpLocks noChangeShapeType="1"/>
                </p:cNvCxnSpPr>
                <p:nvPr/>
              </p:nvCxnSpPr>
              <p:spPr bwMode="auto">
                <a:xfrm flipH="1">
                  <a:off x="2077" y="12556"/>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4" name="Line 26">
                  <a:extLst>
                    <a:ext uri="{FF2B5EF4-FFF2-40B4-BE49-F238E27FC236}">
                      <a16:creationId xmlns:a16="http://schemas.microsoft.com/office/drawing/2014/main" id="{7E046827-5164-4F2E-6923-924EAD34E7F7}"/>
                    </a:ext>
                  </a:extLst>
                </p:cNvPr>
                <p:cNvCxnSpPr>
                  <a:cxnSpLocks noChangeShapeType="1"/>
                </p:cNvCxnSpPr>
                <p:nvPr/>
              </p:nvCxnSpPr>
              <p:spPr bwMode="auto">
                <a:xfrm flipH="1">
                  <a:off x="-19" y="3301"/>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5" name="Line 27">
                  <a:extLst>
                    <a:ext uri="{FF2B5EF4-FFF2-40B4-BE49-F238E27FC236}">
                      <a16:creationId xmlns:a16="http://schemas.microsoft.com/office/drawing/2014/main" id="{98C4DCAC-E0EB-AF14-8D55-121E374A0837}"/>
                    </a:ext>
                  </a:extLst>
                </p:cNvPr>
                <p:cNvCxnSpPr>
                  <a:cxnSpLocks noChangeShapeType="1"/>
                </p:cNvCxnSpPr>
                <p:nvPr/>
              </p:nvCxnSpPr>
              <p:spPr bwMode="auto">
                <a:xfrm>
                  <a:off x="2077" y="14787"/>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6" name="Line 28">
                  <a:extLst>
                    <a:ext uri="{FF2B5EF4-FFF2-40B4-BE49-F238E27FC236}">
                      <a16:creationId xmlns:a16="http://schemas.microsoft.com/office/drawing/2014/main" id="{D6675F6D-D30E-7B00-3B09-1928C8F5FBAB}"/>
                    </a:ext>
                  </a:extLst>
                </p:cNvPr>
                <p:cNvCxnSpPr>
                  <a:cxnSpLocks noChangeShapeType="1"/>
                </p:cNvCxnSpPr>
                <p:nvPr/>
              </p:nvCxnSpPr>
              <p:spPr bwMode="auto">
                <a:xfrm>
                  <a:off x="2077" y="5825"/>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7" name="Line 29">
                  <a:extLst>
                    <a:ext uri="{FF2B5EF4-FFF2-40B4-BE49-F238E27FC236}">
                      <a16:creationId xmlns:a16="http://schemas.microsoft.com/office/drawing/2014/main" id="{86765554-9A64-CFB7-5813-ED48E4893C3A}"/>
                    </a:ext>
                  </a:extLst>
                </p:cNvPr>
                <p:cNvCxnSpPr>
                  <a:cxnSpLocks noChangeShapeType="1"/>
                </p:cNvCxnSpPr>
                <p:nvPr/>
              </p:nvCxnSpPr>
              <p:spPr bwMode="auto">
                <a:xfrm>
                  <a:off x="-19" y="1038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8" name="Line 30">
                  <a:extLst>
                    <a:ext uri="{FF2B5EF4-FFF2-40B4-BE49-F238E27FC236}">
                      <a16:creationId xmlns:a16="http://schemas.microsoft.com/office/drawing/2014/main" id="{A93C9630-CE7D-E637-859B-AD9E36780B40}"/>
                    </a:ext>
                  </a:extLst>
                </p:cNvPr>
                <p:cNvCxnSpPr>
                  <a:cxnSpLocks noChangeShapeType="1"/>
                </p:cNvCxnSpPr>
                <p:nvPr/>
              </p:nvCxnSpPr>
              <p:spPr bwMode="auto">
                <a:xfrm flipV="1">
                  <a:off x="9853" y="17053"/>
                  <a:ext cx="8080" cy="87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9" name="Line 31">
                  <a:extLst>
                    <a:ext uri="{FF2B5EF4-FFF2-40B4-BE49-F238E27FC236}">
                      <a16:creationId xmlns:a16="http://schemas.microsoft.com/office/drawing/2014/main" id="{AA09872A-6B1B-1FEF-6B60-10D1DEB4F679}"/>
                    </a:ext>
                  </a:extLst>
                </p:cNvPr>
                <p:cNvCxnSpPr>
                  <a:cxnSpLocks noChangeShapeType="1"/>
                </p:cNvCxnSpPr>
                <p:nvPr/>
              </p:nvCxnSpPr>
              <p:spPr bwMode="auto">
                <a:xfrm>
                  <a:off x="7917" y="2071"/>
                  <a:ext cx="8064" cy="1261"/>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grpSp>
          <p:sp>
            <p:nvSpPr>
              <p:cNvPr id="19" name="Rectangle 18">
                <a:extLst>
                  <a:ext uri="{FF2B5EF4-FFF2-40B4-BE49-F238E27FC236}">
                    <a16:creationId xmlns:a16="http://schemas.microsoft.com/office/drawing/2014/main" id="{0F87AFEF-5154-0B71-E52D-9ED0A249BA5B}"/>
                  </a:ext>
                </a:extLst>
              </p:cNvPr>
              <p:cNvSpPr>
                <a:spLocks noChangeArrowheads="1"/>
              </p:cNvSpPr>
              <p:nvPr/>
            </p:nvSpPr>
            <p:spPr bwMode="auto">
              <a:xfrm>
                <a:off x="19050" y="895350"/>
                <a:ext cx="576580" cy="457200"/>
              </a:xfrm>
              <a:prstGeom prst="rect">
                <a:avLst/>
              </a:prstGeom>
              <a:solidFill>
                <a:schemeClr val="bg1"/>
              </a:solidFill>
              <a:ln w="19050">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20" name="Rectangle 19">
                <a:extLst>
                  <a:ext uri="{FF2B5EF4-FFF2-40B4-BE49-F238E27FC236}">
                    <a16:creationId xmlns:a16="http://schemas.microsoft.com/office/drawing/2014/main" id="{5E375126-E9F1-9F07-F8C2-1C3E96C9E421}"/>
                  </a:ext>
                </a:extLst>
              </p:cNvPr>
              <p:cNvSpPr>
                <a:spLocks noChangeArrowheads="1"/>
              </p:cNvSpPr>
              <p:nvPr/>
            </p:nvSpPr>
            <p:spPr bwMode="auto">
              <a:xfrm>
                <a:off x="123825" y="1000125"/>
                <a:ext cx="401955" cy="233680"/>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rot="0" vert="horz" wrap="square" lIns="12700" tIns="12700" rIns="12700" bIns="12700" anchor="t" anchorCtr="0" upright="1">
                <a:noAutofit/>
              </a:bodyPr>
              <a:lstStyle/>
              <a:p>
                <a:pPr marL="0" marR="0">
                  <a:lnSpc>
                    <a:spcPct val="107000"/>
                  </a:lnSpc>
                  <a:spcAft>
                    <a:spcPts val="800"/>
                  </a:spcAft>
                  <a:buNone/>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p:txBody>
          </p:sp>
          <p:grpSp>
            <p:nvGrpSpPr>
              <p:cNvPr id="21" name="Group 20">
                <a:extLst>
                  <a:ext uri="{FF2B5EF4-FFF2-40B4-BE49-F238E27FC236}">
                    <a16:creationId xmlns:a16="http://schemas.microsoft.com/office/drawing/2014/main" id="{72572D15-E337-C223-6D9D-733EA852215F}"/>
                  </a:ext>
                </a:extLst>
              </p:cNvPr>
              <p:cNvGrpSpPr>
                <a:grpSpLocks/>
              </p:cNvGrpSpPr>
              <p:nvPr/>
            </p:nvGrpSpPr>
            <p:grpSpPr bwMode="auto">
              <a:xfrm>
                <a:off x="238125" y="514350"/>
                <a:ext cx="97175" cy="376556"/>
                <a:chOff x="-19" y="0"/>
                <a:chExt cx="20048" cy="19999"/>
              </a:xfrm>
            </p:grpSpPr>
            <p:cxnSp>
              <p:nvCxnSpPr>
                <p:cNvPr id="30" name="Line 42">
                  <a:extLst>
                    <a:ext uri="{FF2B5EF4-FFF2-40B4-BE49-F238E27FC236}">
                      <a16:creationId xmlns:a16="http://schemas.microsoft.com/office/drawing/2014/main" id="{B8A1D988-C40D-6693-1372-0611C7B90096}"/>
                    </a:ext>
                  </a:extLst>
                </p:cNvPr>
                <p:cNvCxnSpPr>
                  <a:cxnSpLocks noChangeShapeType="1"/>
                </p:cNvCxnSpPr>
                <p:nvPr/>
              </p:nvCxnSpPr>
              <p:spPr bwMode="auto">
                <a:xfrm>
                  <a:off x="7917" y="0"/>
                  <a:ext cx="144" cy="2102"/>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1" name="Line 43">
                  <a:extLst>
                    <a:ext uri="{FF2B5EF4-FFF2-40B4-BE49-F238E27FC236}">
                      <a16:creationId xmlns:a16="http://schemas.microsoft.com/office/drawing/2014/main" id="{9A7FD20B-528E-86FB-0DB5-B6CF191F20E5}"/>
                    </a:ext>
                  </a:extLst>
                </p:cNvPr>
                <p:cNvCxnSpPr>
                  <a:cxnSpLocks noChangeShapeType="1"/>
                </p:cNvCxnSpPr>
                <p:nvPr/>
              </p:nvCxnSpPr>
              <p:spPr bwMode="auto">
                <a:xfrm>
                  <a:off x="9853" y="18316"/>
                  <a:ext cx="144" cy="1683"/>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2" name="Line 44">
                  <a:extLst>
                    <a:ext uri="{FF2B5EF4-FFF2-40B4-BE49-F238E27FC236}">
                      <a16:creationId xmlns:a16="http://schemas.microsoft.com/office/drawing/2014/main" id="{39EA5C34-919F-EF1E-6B33-4A2FE0312A7B}"/>
                    </a:ext>
                  </a:extLst>
                </p:cNvPr>
                <p:cNvCxnSpPr>
                  <a:cxnSpLocks noChangeShapeType="1"/>
                </p:cNvCxnSpPr>
                <p:nvPr/>
              </p:nvCxnSpPr>
              <p:spPr bwMode="auto">
                <a:xfrm flipH="1">
                  <a:off x="-19" y="805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3" name="Line 45">
                  <a:extLst>
                    <a:ext uri="{FF2B5EF4-FFF2-40B4-BE49-F238E27FC236}">
                      <a16:creationId xmlns:a16="http://schemas.microsoft.com/office/drawing/2014/main" id="{4C6FF25B-50DE-8081-40E4-D4D09A730B3F}"/>
                    </a:ext>
                  </a:extLst>
                </p:cNvPr>
                <p:cNvCxnSpPr>
                  <a:cxnSpLocks noChangeShapeType="1"/>
                </p:cNvCxnSpPr>
                <p:nvPr/>
              </p:nvCxnSpPr>
              <p:spPr bwMode="auto">
                <a:xfrm flipH="1">
                  <a:off x="2077" y="12556"/>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4" name="Line 46">
                  <a:extLst>
                    <a:ext uri="{FF2B5EF4-FFF2-40B4-BE49-F238E27FC236}">
                      <a16:creationId xmlns:a16="http://schemas.microsoft.com/office/drawing/2014/main" id="{DD0C7B1E-68B3-59EF-1F4F-EC10A05334A9}"/>
                    </a:ext>
                  </a:extLst>
                </p:cNvPr>
                <p:cNvCxnSpPr>
                  <a:cxnSpLocks noChangeShapeType="1"/>
                </p:cNvCxnSpPr>
                <p:nvPr/>
              </p:nvCxnSpPr>
              <p:spPr bwMode="auto">
                <a:xfrm flipH="1">
                  <a:off x="-19" y="3301"/>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5" name="Line 47">
                  <a:extLst>
                    <a:ext uri="{FF2B5EF4-FFF2-40B4-BE49-F238E27FC236}">
                      <a16:creationId xmlns:a16="http://schemas.microsoft.com/office/drawing/2014/main" id="{D996154A-D7CC-BE23-23B3-7ECE1DE29F7C}"/>
                    </a:ext>
                  </a:extLst>
                </p:cNvPr>
                <p:cNvCxnSpPr>
                  <a:cxnSpLocks noChangeShapeType="1"/>
                </p:cNvCxnSpPr>
                <p:nvPr/>
              </p:nvCxnSpPr>
              <p:spPr bwMode="auto">
                <a:xfrm>
                  <a:off x="2077" y="14787"/>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6" name="Line 48">
                  <a:extLst>
                    <a:ext uri="{FF2B5EF4-FFF2-40B4-BE49-F238E27FC236}">
                      <a16:creationId xmlns:a16="http://schemas.microsoft.com/office/drawing/2014/main" id="{AB7386A6-DC6C-69F5-0FAB-2F2C3CDDFDBC}"/>
                    </a:ext>
                  </a:extLst>
                </p:cNvPr>
                <p:cNvCxnSpPr>
                  <a:cxnSpLocks noChangeShapeType="1"/>
                </p:cNvCxnSpPr>
                <p:nvPr/>
              </p:nvCxnSpPr>
              <p:spPr bwMode="auto">
                <a:xfrm>
                  <a:off x="2077" y="5825"/>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7" name="Line 49">
                  <a:extLst>
                    <a:ext uri="{FF2B5EF4-FFF2-40B4-BE49-F238E27FC236}">
                      <a16:creationId xmlns:a16="http://schemas.microsoft.com/office/drawing/2014/main" id="{584490E0-67D3-6C0C-D19A-811AA0FEED11}"/>
                    </a:ext>
                  </a:extLst>
                </p:cNvPr>
                <p:cNvCxnSpPr>
                  <a:cxnSpLocks noChangeShapeType="1"/>
                </p:cNvCxnSpPr>
                <p:nvPr/>
              </p:nvCxnSpPr>
              <p:spPr bwMode="auto">
                <a:xfrm>
                  <a:off x="-19" y="1038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8" name="Line 50">
                  <a:extLst>
                    <a:ext uri="{FF2B5EF4-FFF2-40B4-BE49-F238E27FC236}">
                      <a16:creationId xmlns:a16="http://schemas.microsoft.com/office/drawing/2014/main" id="{2024CA6B-1FC7-B900-3B11-B8C35B4FD5FA}"/>
                    </a:ext>
                  </a:extLst>
                </p:cNvPr>
                <p:cNvCxnSpPr>
                  <a:cxnSpLocks noChangeShapeType="1"/>
                </p:cNvCxnSpPr>
                <p:nvPr/>
              </p:nvCxnSpPr>
              <p:spPr bwMode="auto">
                <a:xfrm flipV="1">
                  <a:off x="9853" y="17053"/>
                  <a:ext cx="8080" cy="87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9" name="Line 51">
                  <a:extLst>
                    <a:ext uri="{FF2B5EF4-FFF2-40B4-BE49-F238E27FC236}">
                      <a16:creationId xmlns:a16="http://schemas.microsoft.com/office/drawing/2014/main" id="{68C4795F-4902-61D0-3977-12C04F69D81C}"/>
                    </a:ext>
                  </a:extLst>
                </p:cNvPr>
                <p:cNvCxnSpPr>
                  <a:cxnSpLocks noChangeShapeType="1"/>
                </p:cNvCxnSpPr>
                <p:nvPr/>
              </p:nvCxnSpPr>
              <p:spPr bwMode="auto">
                <a:xfrm>
                  <a:off x="7917" y="2071"/>
                  <a:ext cx="8064" cy="1261"/>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grpSp>
          <p:sp>
            <p:nvSpPr>
              <p:cNvPr id="22" name="Rectangle 21">
                <a:extLst>
                  <a:ext uri="{FF2B5EF4-FFF2-40B4-BE49-F238E27FC236}">
                    <a16:creationId xmlns:a16="http://schemas.microsoft.com/office/drawing/2014/main" id="{77B56939-4734-9C46-5B00-4591B0022C26}"/>
                  </a:ext>
                </a:extLst>
              </p:cNvPr>
              <p:cNvSpPr>
                <a:spLocks noChangeArrowheads="1"/>
              </p:cNvSpPr>
              <p:nvPr/>
            </p:nvSpPr>
            <p:spPr bwMode="auto">
              <a:xfrm>
                <a:off x="0" y="85725"/>
                <a:ext cx="576580" cy="434975"/>
              </a:xfrm>
              <a:prstGeom prst="rect">
                <a:avLst/>
              </a:prstGeom>
              <a:solidFill>
                <a:schemeClr val="bg1"/>
              </a:solidFill>
              <a:ln w="19050">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23" name="Text Box 20">
                <a:extLst>
                  <a:ext uri="{FF2B5EF4-FFF2-40B4-BE49-F238E27FC236}">
                    <a16:creationId xmlns:a16="http://schemas.microsoft.com/office/drawing/2014/main" id="{DC661FE2-7E59-844B-931D-D7AA4D2982BF}"/>
                  </a:ext>
                </a:extLst>
              </p:cNvPr>
              <p:cNvSpPr txBox="1">
                <a:spLocks noChangeArrowheads="1"/>
              </p:cNvSpPr>
              <p:nvPr/>
            </p:nvSpPr>
            <p:spPr bwMode="auto">
              <a:xfrm>
                <a:off x="47625" y="133350"/>
                <a:ext cx="485775" cy="347980"/>
              </a:xfrm>
              <a:prstGeom prst="rect">
                <a:avLst/>
              </a:prstGeom>
              <a:noFill/>
              <a:ln>
                <a:noFill/>
              </a:ln>
            </p:spPr>
            <p:txBody>
              <a:bodyPr rot="0" vert="horz" wrap="square" lIns="91440" tIns="45720" rIns="91440" bIns="45720" anchor="t" anchorCtr="0" upright="1">
                <a:noAutofit/>
              </a:bodyPr>
              <a:lstStyle/>
              <a:p>
                <a:pPr marL="0" marR="0" algn="ctr">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m</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4" name="Text Box 21">
                <a:extLst>
                  <a:ext uri="{FF2B5EF4-FFF2-40B4-BE49-F238E27FC236}">
                    <a16:creationId xmlns:a16="http://schemas.microsoft.com/office/drawing/2014/main" id="{F9E11C1A-FC54-374F-024D-B971EF86E10F}"/>
                  </a:ext>
                </a:extLst>
              </p:cNvPr>
              <p:cNvSpPr txBox="1">
                <a:spLocks noChangeArrowheads="1"/>
              </p:cNvSpPr>
              <p:nvPr/>
            </p:nvSpPr>
            <p:spPr bwMode="auto">
              <a:xfrm>
                <a:off x="66675" y="952500"/>
                <a:ext cx="485775" cy="334645"/>
              </a:xfrm>
              <a:prstGeom prst="rect">
                <a:avLst/>
              </a:prstGeom>
              <a:noFill/>
              <a:ln>
                <a:noFill/>
              </a:ln>
            </p:spPr>
            <p:txBody>
              <a:bodyPr rot="0" vert="horz" wrap="square" lIns="91440" tIns="45720" rIns="91440" bIns="45720" anchor="t" anchorCtr="0" upright="1">
                <a:noAutofit/>
              </a:bodyPr>
              <a:lstStyle/>
              <a:p>
                <a:pPr marL="0" marR="0" algn="ctr">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m</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5" name="Text Box 27">
                <a:extLst>
                  <a:ext uri="{FF2B5EF4-FFF2-40B4-BE49-F238E27FC236}">
                    <a16:creationId xmlns:a16="http://schemas.microsoft.com/office/drawing/2014/main" id="{914F1176-898E-48F4-E6FD-275CAEF94269}"/>
                  </a:ext>
                </a:extLst>
              </p:cNvPr>
              <p:cNvSpPr txBox="1">
                <a:spLocks noChangeArrowheads="1"/>
              </p:cNvSpPr>
              <p:nvPr/>
            </p:nvSpPr>
            <p:spPr bwMode="auto">
              <a:xfrm>
                <a:off x="923925" y="0"/>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x</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6" name="Text Box 28">
                <a:extLst>
                  <a:ext uri="{FF2B5EF4-FFF2-40B4-BE49-F238E27FC236}">
                    <a16:creationId xmlns:a16="http://schemas.microsoft.com/office/drawing/2014/main" id="{EA2D7010-5CEF-D8B6-A1CB-D9787B96BBBA}"/>
                  </a:ext>
                </a:extLst>
              </p:cNvPr>
              <p:cNvSpPr txBox="1">
                <a:spLocks noChangeArrowheads="1"/>
              </p:cNvSpPr>
              <p:nvPr/>
            </p:nvSpPr>
            <p:spPr bwMode="auto">
              <a:xfrm>
                <a:off x="866775" y="752475"/>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x</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7" name="Text Box 29">
                <a:extLst>
                  <a:ext uri="{FF2B5EF4-FFF2-40B4-BE49-F238E27FC236}">
                    <a16:creationId xmlns:a16="http://schemas.microsoft.com/office/drawing/2014/main" id="{BA1D1165-08A9-1B6C-43D4-335181EB7326}"/>
                  </a:ext>
                </a:extLst>
              </p:cNvPr>
              <p:cNvSpPr txBox="1">
                <a:spLocks noChangeArrowheads="1"/>
              </p:cNvSpPr>
              <p:nvPr/>
            </p:nvSpPr>
            <p:spPr bwMode="auto">
              <a:xfrm>
                <a:off x="914400" y="1571625"/>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x</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Rectangle 27">
                <a:extLst>
                  <a:ext uri="{FF2B5EF4-FFF2-40B4-BE49-F238E27FC236}">
                    <a16:creationId xmlns:a16="http://schemas.microsoft.com/office/drawing/2014/main" id="{64890851-9E78-322F-327E-856A773086D9}"/>
                  </a:ext>
                </a:extLst>
              </p:cNvPr>
              <p:cNvSpPr>
                <a:spLocks noChangeArrowheads="1"/>
              </p:cNvSpPr>
              <p:nvPr/>
            </p:nvSpPr>
            <p:spPr bwMode="auto">
              <a:xfrm>
                <a:off x="0" y="1704975"/>
                <a:ext cx="593725" cy="457200"/>
              </a:xfrm>
              <a:prstGeom prst="rect">
                <a:avLst/>
              </a:prstGeom>
              <a:solidFill>
                <a:schemeClr val="bg1"/>
              </a:solidFill>
              <a:ln w="19050">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29" name="Text Box 22">
                <a:extLst>
                  <a:ext uri="{FF2B5EF4-FFF2-40B4-BE49-F238E27FC236}">
                    <a16:creationId xmlns:a16="http://schemas.microsoft.com/office/drawing/2014/main" id="{17C8FBF4-54B7-9A2D-1CDD-28AD5E4B37B7}"/>
                  </a:ext>
                </a:extLst>
              </p:cNvPr>
              <p:cNvSpPr txBox="1">
                <a:spLocks noChangeArrowheads="1"/>
              </p:cNvSpPr>
              <p:nvPr/>
            </p:nvSpPr>
            <p:spPr bwMode="auto">
              <a:xfrm>
                <a:off x="47625" y="1781175"/>
                <a:ext cx="485775" cy="334645"/>
              </a:xfrm>
              <a:prstGeom prst="rect">
                <a:avLst/>
              </a:prstGeom>
              <a:noFill/>
              <a:ln>
                <a:noFill/>
              </a:ln>
            </p:spPr>
            <p:txBody>
              <a:bodyPr rot="0" vert="horz" wrap="square" lIns="91440" tIns="45720" rIns="91440" bIns="45720" anchor="t" anchorCtr="0" upright="1">
                <a:noAutofit/>
              </a:bodyPr>
              <a:lstStyle/>
              <a:p>
                <a:pPr marL="0" marR="0" algn="ctr">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4" name="TextBox 3">
              <a:extLst>
                <a:ext uri="{FF2B5EF4-FFF2-40B4-BE49-F238E27FC236}">
                  <a16:creationId xmlns:a16="http://schemas.microsoft.com/office/drawing/2014/main" id="{DFBA6164-A966-A981-26E1-2798A924F849}"/>
                </a:ext>
              </a:extLst>
            </p:cNvPr>
            <p:cNvSpPr txBox="1"/>
            <p:nvPr/>
          </p:nvSpPr>
          <p:spPr>
            <a:xfrm>
              <a:off x="2207596" y="3556704"/>
              <a:ext cx="1066102" cy="276999"/>
            </a:xfrm>
            <a:prstGeom prst="rect">
              <a:avLst/>
            </a:prstGeom>
            <a:noFill/>
          </p:spPr>
          <p:txBody>
            <a:bodyPr wrap="square" rtlCol="0">
              <a:spAutoFit/>
            </a:bodyPr>
            <a:lstStyle/>
            <a:p>
              <a:r>
                <a:rPr lang="en-US" sz="1200" i="1" dirty="0"/>
                <a:t>Shaker table</a:t>
              </a:r>
            </a:p>
          </p:txBody>
        </p:sp>
        <p:sp>
          <p:nvSpPr>
            <p:cNvPr id="6" name="TextBox 5">
              <a:extLst>
                <a:ext uri="{FF2B5EF4-FFF2-40B4-BE49-F238E27FC236}">
                  <a16:creationId xmlns:a16="http://schemas.microsoft.com/office/drawing/2014/main" id="{F1FFA1DF-C7D6-F796-F777-38255A2CDD8F}"/>
                </a:ext>
              </a:extLst>
            </p:cNvPr>
            <p:cNvSpPr txBox="1"/>
            <p:nvPr/>
          </p:nvSpPr>
          <p:spPr>
            <a:xfrm>
              <a:off x="2237355" y="2570660"/>
              <a:ext cx="1066102" cy="276999"/>
            </a:xfrm>
            <a:prstGeom prst="rect">
              <a:avLst/>
            </a:prstGeom>
            <a:noFill/>
          </p:spPr>
          <p:txBody>
            <a:bodyPr wrap="square" rtlCol="0">
              <a:spAutoFit/>
            </a:bodyPr>
            <a:lstStyle/>
            <a:p>
              <a:r>
                <a:rPr lang="en-US" sz="1200" i="1" dirty="0"/>
                <a:t>Test item</a:t>
              </a:r>
            </a:p>
          </p:txBody>
        </p:sp>
        <p:sp>
          <p:nvSpPr>
            <p:cNvPr id="8" name="Right Brace 7">
              <a:extLst>
                <a:ext uri="{FF2B5EF4-FFF2-40B4-BE49-F238E27FC236}">
                  <a16:creationId xmlns:a16="http://schemas.microsoft.com/office/drawing/2014/main" id="{6658F34F-F291-AE4B-A2C4-7046A796B4D2}"/>
                </a:ext>
              </a:extLst>
            </p:cNvPr>
            <p:cNvSpPr/>
            <p:nvPr/>
          </p:nvSpPr>
          <p:spPr>
            <a:xfrm>
              <a:off x="1930463" y="1911240"/>
              <a:ext cx="225964" cy="153184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 name="Right Brace 8">
              <a:extLst>
                <a:ext uri="{FF2B5EF4-FFF2-40B4-BE49-F238E27FC236}">
                  <a16:creationId xmlns:a16="http://schemas.microsoft.com/office/drawing/2014/main" id="{67A2978F-72EE-9E89-BE3B-F4D4403E77B6}"/>
                </a:ext>
              </a:extLst>
            </p:cNvPr>
            <p:cNvSpPr/>
            <p:nvPr/>
          </p:nvSpPr>
          <p:spPr>
            <a:xfrm>
              <a:off x="1925160" y="3462828"/>
              <a:ext cx="225964" cy="4418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Tree>
    <p:extLst>
      <p:ext uri="{BB962C8B-B14F-4D97-AF65-F5344CB8AC3E}">
        <p14:creationId xmlns:p14="http://schemas.microsoft.com/office/powerpoint/2010/main" val="87826660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0C6BE-2463-4D28-CBCA-A13C0891D53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7C21AB2-2D13-4B93-9824-2BDB114630D0}"/>
              </a:ext>
            </a:extLst>
          </p:cNvPr>
          <p:cNvSpPr/>
          <p:nvPr/>
        </p:nvSpPr>
        <p:spPr>
          <a:xfrm>
            <a:off x="381000" y="250249"/>
            <a:ext cx="2214581"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Three dof System</a:t>
            </a:r>
            <a:endParaRPr lang="en-US" sz="2200" dirty="0">
              <a:solidFill>
                <a:prstClr val="black"/>
              </a:solidFill>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55886D01-CD57-4325-CCD9-39A285B4DE6B}"/>
              </a:ext>
            </a:extLst>
          </p:cNvPr>
          <p:cNvPicPr>
            <a:picLocks noChangeAspect="1"/>
          </p:cNvPicPr>
          <p:nvPr/>
        </p:nvPicPr>
        <p:blipFill>
          <a:blip r:embed="rId3"/>
          <a:stretch>
            <a:fillRect/>
          </a:stretch>
        </p:blipFill>
        <p:spPr>
          <a:xfrm>
            <a:off x="228600" y="990600"/>
            <a:ext cx="8760704" cy="5099931"/>
          </a:xfrm>
          <a:prstGeom prst="rect">
            <a:avLst/>
          </a:prstGeom>
        </p:spPr>
      </p:pic>
    </p:spTree>
    <p:extLst>
      <p:ext uri="{BB962C8B-B14F-4D97-AF65-F5344CB8AC3E}">
        <p14:creationId xmlns:p14="http://schemas.microsoft.com/office/powerpoint/2010/main" val="91755502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E03CDF-9B1F-2727-24A1-9A9E139CF47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103899EF-F13B-AC69-A607-C0D524C51742}"/>
              </a:ext>
            </a:extLst>
          </p:cNvPr>
          <p:cNvPicPr>
            <a:picLocks noChangeAspect="1"/>
          </p:cNvPicPr>
          <p:nvPr/>
        </p:nvPicPr>
        <p:blipFill>
          <a:blip r:embed="rId3"/>
          <a:stretch>
            <a:fillRect/>
          </a:stretch>
        </p:blipFill>
        <p:spPr>
          <a:xfrm>
            <a:off x="381000" y="685800"/>
            <a:ext cx="8617226" cy="5356654"/>
          </a:xfrm>
          <a:prstGeom prst="rect">
            <a:avLst/>
          </a:prstGeom>
        </p:spPr>
      </p:pic>
      <p:sp>
        <p:nvSpPr>
          <p:cNvPr id="4" name="Oval 3">
            <a:extLst>
              <a:ext uri="{FF2B5EF4-FFF2-40B4-BE49-F238E27FC236}">
                <a16:creationId xmlns:a16="http://schemas.microsoft.com/office/drawing/2014/main" id="{22DA3D48-E16F-6063-6D91-511D95055B61}"/>
              </a:ext>
            </a:extLst>
          </p:cNvPr>
          <p:cNvSpPr/>
          <p:nvPr/>
        </p:nvSpPr>
        <p:spPr>
          <a:xfrm>
            <a:off x="4572000" y="3657600"/>
            <a:ext cx="1447800" cy="609600"/>
          </a:xfrm>
          <a:prstGeom prst="ellipse">
            <a:avLst/>
          </a:prstGeom>
          <a:noFill/>
          <a:ln w="63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84963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DEBA8E-BF6A-ADC1-479E-47EC14B0332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B05372D-FD27-D697-E726-704D86A557B4}"/>
              </a:ext>
            </a:extLst>
          </p:cNvPr>
          <p:cNvPicPr>
            <a:picLocks noChangeAspect="1"/>
          </p:cNvPicPr>
          <p:nvPr/>
        </p:nvPicPr>
        <p:blipFill>
          <a:blip r:embed="rId3"/>
          <a:stretch>
            <a:fillRect/>
          </a:stretch>
        </p:blipFill>
        <p:spPr>
          <a:xfrm>
            <a:off x="431617" y="709790"/>
            <a:ext cx="8712383" cy="5438419"/>
          </a:xfrm>
          <a:prstGeom prst="rect">
            <a:avLst/>
          </a:prstGeom>
        </p:spPr>
      </p:pic>
    </p:spTree>
    <p:extLst>
      <p:ext uri="{BB962C8B-B14F-4D97-AF65-F5344CB8AC3E}">
        <p14:creationId xmlns:p14="http://schemas.microsoft.com/office/powerpoint/2010/main" val="1640906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35D1F3-1B5E-1E2B-6732-4118EA1EFA96}"/>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C0BBC5C-E856-D554-06A2-E09041EB9DF3}"/>
              </a:ext>
            </a:extLst>
          </p:cNvPr>
          <p:cNvPicPr>
            <a:picLocks noChangeAspect="1"/>
          </p:cNvPicPr>
          <p:nvPr/>
        </p:nvPicPr>
        <p:blipFill>
          <a:blip r:embed="rId3"/>
          <a:stretch>
            <a:fillRect/>
          </a:stretch>
        </p:blipFill>
        <p:spPr>
          <a:xfrm>
            <a:off x="195103" y="717326"/>
            <a:ext cx="8753794" cy="5423348"/>
          </a:xfrm>
          <a:prstGeom prst="rect">
            <a:avLst/>
          </a:prstGeom>
        </p:spPr>
      </p:pic>
      <p:sp>
        <p:nvSpPr>
          <p:cNvPr id="5" name="Oval 4">
            <a:extLst>
              <a:ext uri="{FF2B5EF4-FFF2-40B4-BE49-F238E27FC236}">
                <a16:creationId xmlns:a16="http://schemas.microsoft.com/office/drawing/2014/main" id="{EDF20732-1102-4EB8-D470-1E670866AF38}"/>
              </a:ext>
            </a:extLst>
          </p:cNvPr>
          <p:cNvSpPr/>
          <p:nvPr/>
        </p:nvSpPr>
        <p:spPr>
          <a:xfrm>
            <a:off x="2895600" y="4572000"/>
            <a:ext cx="1905000" cy="609600"/>
          </a:xfrm>
          <a:prstGeom prst="ellipse">
            <a:avLst/>
          </a:prstGeom>
          <a:noFill/>
          <a:ln w="6350">
            <a:solidFill>
              <a:srgbClr val="0066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713811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CFE8C81-B75F-90E7-E6C9-5B4423B0329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FAA7DC7-7D40-6B23-6F2A-8BAD3D01E8EF}"/>
              </a:ext>
            </a:extLst>
          </p:cNvPr>
          <p:cNvPicPr>
            <a:picLocks noChangeAspect="1"/>
          </p:cNvPicPr>
          <p:nvPr/>
        </p:nvPicPr>
        <p:blipFill>
          <a:blip r:embed="rId3"/>
          <a:stretch>
            <a:fillRect/>
          </a:stretch>
        </p:blipFill>
        <p:spPr>
          <a:xfrm>
            <a:off x="304800" y="761290"/>
            <a:ext cx="8647677" cy="5335419"/>
          </a:xfrm>
          <a:prstGeom prst="rect">
            <a:avLst/>
          </a:prstGeom>
        </p:spPr>
      </p:pic>
    </p:spTree>
    <p:extLst>
      <p:ext uri="{BB962C8B-B14F-4D97-AF65-F5344CB8AC3E}">
        <p14:creationId xmlns:p14="http://schemas.microsoft.com/office/powerpoint/2010/main" val="27837071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ABB0F2-C251-D447-FBDA-FBECF4FA8ED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696D479-2CFB-04B0-94C1-0CD39334AC38}"/>
              </a:ext>
            </a:extLst>
          </p:cNvPr>
          <p:cNvSpPr/>
          <p:nvPr/>
        </p:nvSpPr>
        <p:spPr>
          <a:xfrm>
            <a:off x="529540" y="337111"/>
            <a:ext cx="4124399"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Three dof System, Apparent Mass</a:t>
            </a:r>
            <a:endParaRPr lang="en-US" sz="2200" dirty="0">
              <a:solidFill>
                <a:prstClr val="black"/>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3BCCD76-B5DB-D29E-C4ED-14DA243314CC}"/>
              </a:ext>
            </a:extLst>
          </p:cNvPr>
          <p:cNvSpPr txBox="1"/>
          <p:nvPr/>
        </p:nvSpPr>
        <p:spPr>
          <a:xfrm>
            <a:off x="1828800" y="5867400"/>
            <a:ext cx="4648200" cy="323165"/>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500" dirty="0"/>
              <a:t>See next slide for frequency shift information</a:t>
            </a:r>
          </a:p>
        </p:txBody>
      </p:sp>
      <p:pic>
        <p:nvPicPr>
          <p:cNvPr id="6" name="Picture 5">
            <a:extLst>
              <a:ext uri="{FF2B5EF4-FFF2-40B4-BE49-F238E27FC236}">
                <a16:creationId xmlns:a16="http://schemas.microsoft.com/office/drawing/2014/main" id="{BA492873-8B86-1828-8D2C-79DC182EEE75}"/>
              </a:ext>
            </a:extLst>
          </p:cNvPr>
          <p:cNvPicPr>
            <a:picLocks noChangeAspect="1"/>
          </p:cNvPicPr>
          <p:nvPr/>
        </p:nvPicPr>
        <p:blipFill>
          <a:blip r:embed="rId3"/>
          <a:stretch>
            <a:fillRect/>
          </a:stretch>
        </p:blipFill>
        <p:spPr>
          <a:xfrm>
            <a:off x="1295400" y="1219200"/>
            <a:ext cx="5334000" cy="4000500"/>
          </a:xfrm>
          <a:prstGeom prst="rect">
            <a:avLst/>
          </a:prstGeom>
        </p:spPr>
      </p:pic>
    </p:spTree>
    <p:extLst>
      <p:ext uri="{BB962C8B-B14F-4D97-AF65-F5344CB8AC3E}">
        <p14:creationId xmlns:p14="http://schemas.microsoft.com/office/powerpoint/2010/main" val="9342786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0512ED-4F18-D24F-87A3-019B56438015}"/>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527EAC68-8621-5823-D404-3D09EA825C35}"/>
              </a:ext>
            </a:extLst>
          </p:cNvPr>
          <p:cNvSpPr/>
          <p:nvPr/>
        </p:nvSpPr>
        <p:spPr>
          <a:xfrm>
            <a:off x="529540" y="337111"/>
            <a:ext cx="1522340"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NASA GEVS</a:t>
            </a:r>
            <a:endParaRPr lang="en-US" sz="2200" dirty="0">
              <a:solidFill>
                <a:prstClr val="black"/>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41420333-F0B9-D6BB-7899-07498A338E69}"/>
              </a:ext>
            </a:extLst>
          </p:cNvPr>
          <p:cNvSpPr txBox="1"/>
          <p:nvPr/>
        </p:nvSpPr>
        <p:spPr>
          <a:xfrm>
            <a:off x="525058" y="990600"/>
            <a:ext cx="7383892" cy="5483552"/>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hlinkClick r:id="rId3"/>
              </a:rPr>
              <a:t>https://standards.nasa.gov/standard/GSFC/GSFC-STD-7000</a:t>
            </a:r>
            <a:endParaRPr lang="en-US" sz="1300" dirty="0"/>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NASA GEVS requires correcting shaker-to-flight impedance mismatch</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GEVS allows two primary corrections:</a:t>
            </a:r>
          </a:p>
          <a:p>
            <a:pPr marL="285750" indent="-285750">
              <a:buClr>
                <a:srgbClr val="006699"/>
              </a:buClr>
              <a:buSzPct val="80000"/>
              <a:buFont typeface="Arial" panose="020B0604020202020204" pitchFamily="34" charset="0"/>
              <a:buChar char="•"/>
            </a:pPr>
            <a:endParaRPr lang="en-US" sz="1300" dirty="0"/>
          </a:p>
          <a:p>
            <a:pPr lvl="1">
              <a:buClr>
                <a:srgbClr val="006699"/>
              </a:buClr>
              <a:buSzPct val="80000"/>
            </a:pPr>
            <a:r>
              <a:rPr lang="en-US" sz="1300" dirty="0"/>
              <a:t>1.  Mass Loading (Add Mass)</a:t>
            </a:r>
          </a:p>
          <a:p>
            <a:pPr marL="742950" lvl="1" indent="-285750">
              <a:buClr>
                <a:srgbClr val="006699"/>
              </a:buClr>
              <a:buSzPct val="80000"/>
              <a:buFont typeface="Arial" panose="020B0604020202020204" pitchFamily="34" charset="0"/>
              <a:buChar char="•"/>
            </a:pPr>
            <a:endParaRPr lang="en-US" sz="1300" dirty="0"/>
          </a:p>
          <a:p>
            <a:pPr marL="1200150" lvl="2" indent="-285750">
              <a:spcAft>
                <a:spcPts val="1200"/>
              </a:spcAft>
              <a:buClr>
                <a:srgbClr val="006699"/>
              </a:buClr>
              <a:buSzPct val="80000"/>
              <a:buFont typeface="Arial" panose="020B0604020202020204" pitchFamily="34" charset="0"/>
              <a:buChar char="•"/>
            </a:pPr>
            <a:r>
              <a:rPr lang="en-US" sz="1300" dirty="0"/>
              <a:t>Add physical mass to: </a:t>
            </a:r>
          </a:p>
          <a:p>
            <a:pPr marL="1657350" lvl="3" indent="-285750">
              <a:buClr>
                <a:srgbClr val="006699"/>
              </a:buClr>
              <a:buSzPct val="80000"/>
              <a:buFont typeface="Arial" panose="020B0604020202020204" pitchFamily="34" charset="0"/>
              <a:buChar char="•"/>
            </a:pPr>
            <a:r>
              <a:rPr lang="en-US" sz="1300" dirty="0"/>
              <a:t>test fixture </a:t>
            </a:r>
          </a:p>
          <a:p>
            <a:pPr marL="1657350" lvl="3" indent="-285750">
              <a:buClr>
                <a:srgbClr val="006699"/>
              </a:buClr>
              <a:buSzPct val="80000"/>
              <a:buFont typeface="Arial" panose="020B0604020202020204" pitchFamily="34" charset="0"/>
              <a:buChar char="•"/>
            </a:pPr>
            <a:r>
              <a:rPr lang="en-US" sz="1300" dirty="0"/>
              <a:t>mounting interface </a:t>
            </a:r>
          </a:p>
          <a:p>
            <a:pPr marL="1657350" lvl="3" indent="-285750">
              <a:buClr>
                <a:srgbClr val="006699"/>
              </a:buClr>
              <a:buSzPct val="80000"/>
              <a:buFont typeface="Arial" panose="020B0604020202020204" pitchFamily="34" charset="0"/>
              <a:buChar char="•"/>
            </a:pPr>
            <a:endParaRPr lang="en-US" sz="1300" dirty="0"/>
          </a:p>
          <a:p>
            <a:pPr marL="1200150" lvl="2" indent="-285750">
              <a:spcAft>
                <a:spcPts val="1200"/>
              </a:spcAft>
              <a:buClr>
                <a:srgbClr val="006699"/>
              </a:buClr>
              <a:buSzPct val="80000"/>
              <a:buFont typeface="Arial" panose="020B0604020202020204" pitchFamily="34" charset="0"/>
              <a:buChar char="•"/>
            </a:pPr>
            <a:r>
              <a:rPr lang="en-US" sz="1300" dirty="0"/>
              <a:t>Goal:</a:t>
            </a:r>
          </a:p>
          <a:p>
            <a:pPr marL="1657350" lvl="3" indent="-285750">
              <a:buClr>
                <a:srgbClr val="006699"/>
              </a:buClr>
              <a:buSzPct val="80000"/>
              <a:buFont typeface="Arial" panose="020B0604020202020204" pitchFamily="34" charset="0"/>
              <a:buChar char="•"/>
            </a:pPr>
            <a:r>
              <a:rPr lang="en-US" sz="1300" dirty="0"/>
              <a:t>make lab impedance closer to flight system </a:t>
            </a:r>
          </a:p>
          <a:p>
            <a:pPr lvl="1"/>
            <a:endParaRPr lang="en-US" sz="1300" dirty="0"/>
          </a:p>
          <a:p>
            <a:pPr lvl="1"/>
            <a:endParaRPr lang="en-US" sz="1300" dirty="0"/>
          </a:p>
          <a:p>
            <a:pPr lvl="1"/>
            <a:r>
              <a:rPr lang="en-US" sz="1300" dirty="0"/>
              <a:t>2.    Force Limiting (Preferred Modern Method)</a:t>
            </a:r>
            <a:br>
              <a:rPr lang="en-US" sz="1300" dirty="0"/>
            </a:br>
            <a:endParaRPr lang="en-US" sz="1300" dirty="0"/>
          </a:p>
          <a:p>
            <a:pPr marL="1200150" lvl="2" indent="-285750">
              <a:spcBef>
                <a:spcPts val="400"/>
              </a:spcBef>
              <a:spcAft>
                <a:spcPts val="1200"/>
              </a:spcAft>
              <a:buClr>
                <a:srgbClr val="006699"/>
              </a:buClr>
              <a:buSzPct val="80000"/>
              <a:buFont typeface="Arial" panose="020B0604020202020204" pitchFamily="34" charset="0"/>
              <a:buChar char="•"/>
            </a:pPr>
            <a:r>
              <a:rPr lang="en-US" sz="1300" dirty="0"/>
              <a:t>Do not change hardware, instead: </a:t>
            </a:r>
          </a:p>
          <a:p>
            <a:pPr marL="1657350" lvl="3" indent="-285750">
              <a:spcAft>
                <a:spcPts val="600"/>
              </a:spcAft>
              <a:buClr>
                <a:srgbClr val="006699"/>
              </a:buClr>
              <a:buSzPct val="80000"/>
              <a:buFont typeface="Arial" panose="020B0604020202020204" pitchFamily="34" charset="0"/>
              <a:buChar char="•"/>
            </a:pPr>
            <a:r>
              <a:rPr lang="en-US" sz="1300" dirty="0"/>
              <a:t>limit force using: </a:t>
            </a:r>
          </a:p>
          <a:p>
            <a:pPr marL="2114550" lvl="4" indent="-285750">
              <a:buClr>
                <a:srgbClr val="006699"/>
              </a:buClr>
              <a:buSzPct val="80000"/>
              <a:buFont typeface="Arial" panose="020B0604020202020204" pitchFamily="34" charset="0"/>
              <a:buChar char="•"/>
            </a:pPr>
            <a:r>
              <a:rPr lang="en-US" sz="1300" dirty="0"/>
              <a:t>load cells (dual control), or </a:t>
            </a:r>
          </a:p>
          <a:p>
            <a:pPr marL="2114550" lvl="4" indent="-285750">
              <a:buClr>
                <a:srgbClr val="006699"/>
              </a:buClr>
              <a:buSzPct val="80000"/>
              <a:buFont typeface="Arial" panose="020B0604020202020204" pitchFamily="34" charset="0"/>
              <a:buChar char="•"/>
            </a:pPr>
            <a:r>
              <a:rPr lang="en-US" sz="1300" dirty="0"/>
              <a:t>computed limits (accel-only method)</a:t>
            </a:r>
          </a:p>
          <a:p>
            <a:pPr marL="285750" indent="-285750">
              <a:buClr>
                <a:srgbClr val="006699"/>
              </a:buClr>
              <a:buSzPct val="80000"/>
              <a:buFont typeface="Arial" panose="020B0604020202020204" pitchFamily="34" charset="0"/>
              <a:buChar char="•"/>
            </a:pPr>
            <a:endParaRPr lang="en-US" sz="1300" dirty="0"/>
          </a:p>
        </p:txBody>
      </p:sp>
    </p:spTree>
    <p:extLst>
      <p:ext uri="{BB962C8B-B14F-4D97-AF65-F5344CB8AC3E}">
        <p14:creationId xmlns:p14="http://schemas.microsoft.com/office/powerpoint/2010/main" val="2163628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F6BD2-78CD-6FBA-6161-63BCE45631A9}"/>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EA02291-10CF-EFAC-712C-FC87838AE1A0}"/>
              </a:ext>
            </a:extLst>
          </p:cNvPr>
          <p:cNvSpPr/>
          <p:nvPr/>
        </p:nvSpPr>
        <p:spPr>
          <a:xfrm>
            <a:off x="529540" y="337111"/>
            <a:ext cx="6081730"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Three dof System, Apparent Mass, Frequency Shift</a:t>
            </a:r>
          </a:p>
        </p:txBody>
      </p:sp>
      <p:sp>
        <p:nvSpPr>
          <p:cNvPr id="2" name="TextBox 1">
            <a:extLst>
              <a:ext uri="{FF2B5EF4-FFF2-40B4-BE49-F238E27FC236}">
                <a16:creationId xmlns:a16="http://schemas.microsoft.com/office/drawing/2014/main" id="{C0E3F996-F485-50D5-2569-5EAA124469AA}"/>
              </a:ext>
            </a:extLst>
          </p:cNvPr>
          <p:cNvSpPr txBox="1"/>
          <p:nvPr/>
        </p:nvSpPr>
        <p:spPr>
          <a:xfrm>
            <a:off x="685800" y="1119410"/>
            <a:ext cx="7620000" cy="4262705"/>
          </a:xfrm>
          <a:prstGeom prst="rect">
            <a:avLst/>
          </a:prstGeom>
          <a:noFill/>
        </p:spPr>
        <p:txBody>
          <a:bodyPr wrap="square" rtlCol="0">
            <a:spAutoFit/>
          </a:bodyPr>
          <a:lstStyle/>
          <a:p>
            <a:pPr marL="285750" indent="-285750">
              <a:spcBef>
                <a:spcPts val="900"/>
              </a:spcBef>
              <a:spcAft>
                <a:spcPts val="900"/>
              </a:spcAft>
              <a:buClr>
                <a:srgbClr val="006699"/>
              </a:buClr>
              <a:buSzPct val="80000"/>
              <a:buFont typeface="Arial" panose="020B0604020202020204" pitchFamily="34" charset="0"/>
              <a:buChar char="•"/>
            </a:pPr>
            <a:r>
              <a:rPr lang="en-US" sz="1400" dirty="0"/>
              <a:t>The 46.4 Hz peak is the fixed-base mode 1 of the payload (m₂, m₃ with m₁ held fixed) — this is what the shaker's driving-point apparent mass actually responds to, not the coupled-system modes</a:t>
            </a:r>
          </a:p>
          <a:p>
            <a:pPr marL="285750" indent="-285750">
              <a:spcBef>
                <a:spcPts val="900"/>
              </a:spcBef>
              <a:spcAft>
                <a:spcPts val="900"/>
              </a:spcAft>
              <a:buClr>
                <a:srgbClr val="006699"/>
              </a:buClr>
              <a:buSzPct val="80000"/>
              <a:buFont typeface="Arial" panose="020B0604020202020204" pitchFamily="34" charset="0"/>
              <a:buChar char="•"/>
            </a:pPr>
            <a:r>
              <a:rPr lang="en-US" sz="1400" dirty="0"/>
              <a:t>The 56.1 Hz 'mode 2' in the modal table is a coupled-system eigenvalue where m₁ moves with the payload. It doesn't appear as a peak in |M(f)| because the driving-point apparent mass has its poles at the fixed-base payload modes, not at the coupled-system eigenvalues — the coupled modes are simply not resonances of M(f)</a:t>
            </a:r>
          </a:p>
          <a:p>
            <a:pPr marL="285750" indent="-285750">
              <a:spcBef>
                <a:spcPts val="900"/>
              </a:spcBef>
              <a:spcAft>
                <a:spcPts val="900"/>
              </a:spcAft>
              <a:buClr>
                <a:srgbClr val="006699"/>
              </a:buClr>
              <a:buSzPct val="80000"/>
              <a:buFont typeface="Arial" panose="020B0604020202020204" pitchFamily="34" charset="0"/>
              <a:buChar char="•"/>
            </a:pPr>
            <a:r>
              <a:rPr lang="en-US" sz="1400" dirty="0"/>
              <a:t>Apparent-mass peaks sit at fixed-base payload modes, while dips (anti-resonances) sit near free-interface payload modes — that is the dip you see around 130 Hz.</a:t>
            </a:r>
          </a:p>
          <a:p>
            <a:pPr marL="285750" indent="-285750">
              <a:spcBef>
                <a:spcPts val="900"/>
              </a:spcBef>
              <a:spcAft>
                <a:spcPts val="900"/>
              </a:spcAft>
              <a:buClr>
                <a:srgbClr val="006699"/>
              </a:buClr>
              <a:buSzPct val="80000"/>
              <a:buFont typeface="Arial" panose="020B0604020202020204" pitchFamily="34" charset="0"/>
              <a:buChar char="•"/>
            </a:pPr>
            <a:r>
              <a:rPr lang="en-US" sz="1400" dirty="0"/>
              <a:t>Coupled-system modes are always higher than the corresponding fixed-base modes because inertial coupling through m₁ stiffens the effective system, which is why 46.4 Hz &lt; 56.1 Hz and the dip &lt; 132.3 Hz</a:t>
            </a:r>
          </a:p>
          <a:p>
            <a:pPr marL="285750" indent="-285750">
              <a:spcBef>
                <a:spcPts val="900"/>
              </a:spcBef>
              <a:spcAft>
                <a:spcPts val="900"/>
              </a:spcAft>
              <a:buClr>
                <a:srgbClr val="006699"/>
              </a:buClr>
              <a:buSzPct val="80000"/>
              <a:buFont typeface="Arial" panose="020B0604020202020204" pitchFamily="34" charset="0"/>
              <a:buChar char="•"/>
            </a:pPr>
            <a:r>
              <a:rPr lang="en-US" sz="1400" dirty="0"/>
              <a:t>This is exactly why NASA-HDBK-7004C (and slide 10) insists apparent mass be measured via FRF on the actual hardware rather than inferred from a modal table</a:t>
            </a:r>
          </a:p>
          <a:p>
            <a:pPr marL="285750" indent="-285750">
              <a:spcBef>
                <a:spcPts val="900"/>
              </a:spcBef>
              <a:spcAft>
                <a:spcPts val="900"/>
              </a:spcAft>
              <a:buClr>
                <a:srgbClr val="006699"/>
              </a:buClr>
              <a:buSzPct val="80000"/>
              <a:buFont typeface="Arial" panose="020B0604020202020204" pitchFamily="34" charset="0"/>
              <a:buChar char="•"/>
            </a:pPr>
            <a:r>
              <a:rPr lang="en-US" sz="1400" dirty="0"/>
              <a:t>The modal frequencies and the M(f) peaks are different quantities</a:t>
            </a:r>
          </a:p>
        </p:txBody>
      </p:sp>
    </p:spTree>
    <p:extLst>
      <p:ext uri="{BB962C8B-B14F-4D97-AF65-F5344CB8AC3E}">
        <p14:creationId xmlns:p14="http://schemas.microsoft.com/office/powerpoint/2010/main" val="172347386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F711E2-3E81-5F4A-B4D0-26CD6FA08ED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B6D926C-4160-D8B1-DAFA-DDB791559AB5}"/>
              </a:ext>
            </a:extLst>
          </p:cNvPr>
          <p:cNvPicPr>
            <a:picLocks noChangeAspect="1"/>
          </p:cNvPicPr>
          <p:nvPr/>
        </p:nvPicPr>
        <p:blipFill>
          <a:blip r:embed="rId3"/>
          <a:stretch>
            <a:fillRect/>
          </a:stretch>
        </p:blipFill>
        <p:spPr>
          <a:xfrm>
            <a:off x="381000" y="762000"/>
            <a:ext cx="8529268" cy="5255587"/>
          </a:xfrm>
          <a:prstGeom prst="rect">
            <a:avLst/>
          </a:prstGeom>
        </p:spPr>
      </p:pic>
    </p:spTree>
    <p:extLst>
      <p:ext uri="{BB962C8B-B14F-4D97-AF65-F5344CB8AC3E}">
        <p14:creationId xmlns:p14="http://schemas.microsoft.com/office/powerpoint/2010/main" val="19915658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EEA4D-3FD4-C237-10BF-0E708833E2F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4744B42-24D7-BD9A-6918-5E33CC93DD62}"/>
              </a:ext>
            </a:extLst>
          </p:cNvPr>
          <p:cNvPicPr>
            <a:picLocks noChangeAspect="1"/>
          </p:cNvPicPr>
          <p:nvPr/>
        </p:nvPicPr>
        <p:blipFill>
          <a:blip r:embed="rId3"/>
          <a:stretch>
            <a:fillRect/>
          </a:stretch>
        </p:blipFill>
        <p:spPr>
          <a:xfrm>
            <a:off x="304800" y="724076"/>
            <a:ext cx="8754448" cy="5409847"/>
          </a:xfrm>
          <a:prstGeom prst="rect">
            <a:avLst/>
          </a:prstGeom>
        </p:spPr>
      </p:pic>
    </p:spTree>
    <p:extLst>
      <p:ext uri="{BB962C8B-B14F-4D97-AF65-F5344CB8AC3E}">
        <p14:creationId xmlns:p14="http://schemas.microsoft.com/office/powerpoint/2010/main" val="9376362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D3AA42-BF61-6B0B-431D-055D8DD3D158}"/>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46565A5-AD40-E649-DFE7-3958D2FF078F}"/>
              </a:ext>
            </a:extLst>
          </p:cNvPr>
          <p:cNvSpPr/>
          <p:nvPr/>
        </p:nvSpPr>
        <p:spPr>
          <a:xfrm>
            <a:off x="529540" y="337111"/>
            <a:ext cx="2214581"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Three dof System</a:t>
            </a:r>
            <a:endParaRPr lang="en-US" sz="2200" dirty="0">
              <a:solidFill>
                <a:prstClr val="black"/>
              </a:solidFill>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D9E364DD-6221-2F4C-69D8-5F9D7C88C75E}"/>
                  </a:ext>
                </a:extLst>
              </p:cNvPr>
              <p:cNvSpPr txBox="1"/>
              <p:nvPr/>
            </p:nvSpPr>
            <p:spPr>
              <a:xfrm>
                <a:off x="304800" y="5257800"/>
                <a:ext cx="7848600" cy="1020792"/>
              </a:xfrm>
              <a:prstGeom prst="rect">
                <a:avLst/>
              </a:prstGeom>
              <a:noFill/>
            </p:spPr>
            <p:txBody>
              <a:bodyPr wrap="square">
                <a:spAutoFit/>
              </a:bodyPr>
              <a:lstStyle/>
              <a:p>
                <a:pPr marL="285750" indent="-285750">
                  <a:spcBef>
                    <a:spcPts val="500"/>
                  </a:spcBef>
                  <a:spcAft>
                    <a:spcPts val="500"/>
                  </a:spcAft>
                  <a:buClr>
                    <a:srgbClr val="006699"/>
                  </a:buClr>
                  <a:buSzPct val="80000"/>
                  <a:buFont typeface="Arial" panose="020B0604020202020204" pitchFamily="34" charset="0"/>
                  <a:buChar char="•"/>
                </a:pPr>
                <a:r>
                  <a:rPr lang="en-US" sz="1300" dirty="0"/>
                  <a:t>The Unnotched Force PSD (</a:t>
                </a:r>
                <a14:m>
                  <m:oMath xmlns:m="http://schemas.openxmlformats.org/officeDocument/2006/math">
                    <m:sSub>
                      <m:sSubPr>
                        <m:ctrlPr>
                          <a:rPr lang="ar-AE" sz="1300" i="1">
                            <a:latin typeface="Cambria Math" panose="02040503050406030204" pitchFamily="18" charset="0"/>
                          </a:rPr>
                        </m:ctrlPr>
                      </m:sSubPr>
                      <m:e>
                        <m:r>
                          <m:rPr>
                            <m:sty m:val="p"/>
                          </m:rPr>
                          <a:rPr lang="ar-AE" sz="1300" b="0" i="0" smtClean="0">
                            <a:latin typeface="Cambria Math" panose="02040503050406030204" pitchFamily="18" charset="0"/>
                          </a:rPr>
                          <m:t>S</m:t>
                        </m:r>
                      </m:e>
                      <m:sub>
                        <m:r>
                          <m:rPr>
                            <m:sty m:val="p"/>
                          </m:rPr>
                          <a:rPr lang="ar-AE" sz="1300" b="0" i="0" smtClean="0">
                            <a:latin typeface="Cambria Math" panose="02040503050406030204" pitchFamily="18" charset="0"/>
                          </a:rPr>
                          <m:t>FF</m:t>
                        </m:r>
                      </m:sub>
                    </m:sSub>
                  </m:oMath>
                </a14:m>
                <a:r>
                  <a:rPr lang="en-US" sz="1300" dirty="0"/>
                  <a:t>) represents the interface force that would be generated if the shaker table (the launch vehicle) were infinitely stiff</a:t>
                </a:r>
              </a:p>
              <a:p>
                <a:pPr marL="285750" indent="-285750">
                  <a:spcBef>
                    <a:spcPts val="500"/>
                  </a:spcBef>
                  <a:spcAft>
                    <a:spcPts val="500"/>
                  </a:spcAft>
                  <a:buClr>
                    <a:srgbClr val="006699"/>
                  </a:buClr>
                  <a:buSzPct val="80000"/>
                  <a:buFont typeface="Arial" panose="020B0604020202020204" pitchFamily="34" charset="0"/>
                  <a:buChar char="•"/>
                </a:pPr>
                <a:r>
                  <a:rPr lang="en-US" sz="1300" dirty="0"/>
                  <a:t>In practice, it is used as the baseline for Force Limited Vibration (FLV) testing to prevent over-testing the spacecraft at its resonant frequencies</a:t>
                </a:r>
              </a:p>
            </p:txBody>
          </p:sp>
        </mc:Choice>
        <mc:Fallback xmlns="">
          <p:sp>
            <p:nvSpPr>
              <p:cNvPr id="9" name="TextBox 8">
                <a:extLst>
                  <a:ext uri="{FF2B5EF4-FFF2-40B4-BE49-F238E27FC236}">
                    <a16:creationId xmlns:a16="http://schemas.microsoft.com/office/drawing/2014/main" id="{D9E364DD-6221-2F4C-69D8-5F9D7C88C75E}"/>
                  </a:ext>
                </a:extLst>
              </p:cNvPr>
              <p:cNvSpPr txBox="1">
                <a:spLocks noRot="1" noChangeAspect="1" noMove="1" noResize="1" noEditPoints="1" noAdjustHandles="1" noChangeArrowheads="1" noChangeShapeType="1" noTextEdit="1"/>
              </p:cNvSpPr>
              <p:nvPr/>
            </p:nvSpPr>
            <p:spPr>
              <a:xfrm>
                <a:off x="304800" y="5257800"/>
                <a:ext cx="7848600" cy="1020792"/>
              </a:xfrm>
              <a:prstGeom prst="rect">
                <a:avLst/>
              </a:prstGeom>
              <a:blipFill>
                <a:blip r:embed="rId3"/>
                <a:stretch>
                  <a:fillRect t="-599" b="-4192"/>
                </a:stretch>
              </a:blipFill>
            </p:spPr>
            <p:txBody>
              <a:bodyPr/>
              <a:lstStyle/>
              <a:p>
                <a:r>
                  <a:rPr lang="en-US">
                    <a:noFill/>
                  </a:rPr>
                  <a:t> </a:t>
                </a:r>
              </a:p>
            </p:txBody>
          </p:sp>
        </mc:Fallback>
      </mc:AlternateContent>
      <p:pic>
        <p:nvPicPr>
          <p:cNvPr id="10" name="Picture 9">
            <a:extLst>
              <a:ext uri="{FF2B5EF4-FFF2-40B4-BE49-F238E27FC236}">
                <a16:creationId xmlns:a16="http://schemas.microsoft.com/office/drawing/2014/main" id="{AE926B62-DA84-5928-8126-4F0070737D25}"/>
              </a:ext>
            </a:extLst>
          </p:cNvPr>
          <p:cNvPicPr>
            <a:picLocks noChangeAspect="1"/>
          </p:cNvPicPr>
          <p:nvPr/>
        </p:nvPicPr>
        <p:blipFill>
          <a:blip r:embed="rId4"/>
          <a:stretch>
            <a:fillRect/>
          </a:stretch>
        </p:blipFill>
        <p:spPr>
          <a:xfrm>
            <a:off x="1219200" y="1047354"/>
            <a:ext cx="5207528" cy="3905646"/>
          </a:xfrm>
          <a:prstGeom prst="rect">
            <a:avLst/>
          </a:prstGeom>
        </p:spPr>
      </p:pic>
    </p:spTree>
    <p:extLst>
      <p:ext uri="{BB962C8B-B14F-4D97-AF65-F5344CB8AC3E}">
        <p14:creationId xmlns:p14="http://schemas.microsoft.com/office/powerpoint/2010/main" val="120579540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p:cNvSpPr/>
          <p:nvPr/>
        </p:nvSpPr>
        <p:spPr>
          <a:xfrm>
            <a:off x="457200" y="295275"/>
            <a:ext cx="8229600" cy="552450"/>
          </a:xfrm>
          <a:prstGeom prst="rect">
            <a:avLst/>
          </a:prstGeom>
        </p:spPr>
        <p:txBody>
          <a:bodyPr wrap="square">
            <a:noAutofit/>
          </a:bodyPr>
          <a:lstStyle/>
          <a:p>
            <a:r>
              <a:rPr lang="en-US" sz="2200" b="1" dirty="0">
                <a:solidFill>
                  <a:srgbClr val="006699"/>
                </a:solidFill>
                <a:cs typeface="Calibri" panose="020F0502020204030204" pitchFamily="34" charset="0"/>
              </a:rPr>
              <a:t>Three-DOF System — Force-Limit PSD Spec</a:t>
            </a:r>
          </a:p>
        </p:txBody>
      </p:sp>
      <p:pic>
        <p:nvPicPr>
          <p:cNvPr id="5" name="Picture 4">
            <a:extLst>
              <a:ext uri="{FF2B5EF4-FFF2-40B4-BE49-F238E27FC236}">
                <a16:creationId xmlns:a16="http://schemas.microsoft.com/office/drawing/2014/main" id="{C85E91EC-CDF4-9F64-1C5D-6227AA5F52DE}"/>
              </a:ext>
            </a:extLst>
          </p:cNvPr>
          <p:cNvPicPr>
            <a:picLocks noChangeAspect="1"/>
          </p:cNvPicPr>
          <p:nvPr/>
        </p:nvPicPr>
        <p:blipFill>
          <a:blip r:embed="rId3"/>
          <a:stretch>
            <a:fillRect/>
          </a:stretch>
        </p:blipFill>
        <p:spPr>
          <a:xfrm>
            <a:off x="304800" y="1295400"/>
            <a:ext cx="4525963" cy="3394472"/>
          </a:xfrm>
          <a:prstGeom prst="rect">
            <a:avLst/>
          </a:prstGeom>
        </p:spPr>
      </p:pic>
      <p:graphicFrame>
        <p:nvGraphicFramePr>
          <p:cNvPr id="7" name="BreakpointTable"/>
          <p:cNvGraphicFramePr/>
          <p:nvPr/>
        </p:nvGraphicFramePr>
        <p:xfrm>
          <a:off x="5029200" y="1295400"/>
          <a:ext cx="3810000" cy="1600200"/>
        </p:xfrm>
        <a:graphic>
          <a:graphicData uri="http://schemas.openxmlformats.org/drawingml/2006/table">
            <a:tbl>
              <a:tblPr firstRow="1" bandRow="1">
                <a:tableStyleId>{5C22544A-7EE6-4342-B048-85BDC9FD1C3A}</a:tableStyleId>
              </a:tblPr>
              <a:tblGrid>
                <a:gridCol w="1270000">
                  <a:extLst>
                    <a:ext uri="{9D8B030D-6E8A-4147-A177-3AD203B41FA5}">
                      <a16:colId xmlns:a16="http://schemas.microsoft.com/office/drawing/2014/main" val="20000"/>
                    </a:ext>
                  </a:extLst>
                </a:gridCol>
                <a:gridCol w="2540000">
                  <a:extLst>
                    <a:ext uri="{9D8B030D-6E8A-4147-A177-3AD203B41FA5}">
                      <a16:colId xmlns:a16="http://schemas.microsoft.com/office/drawing/2014/main" val="20001"/>
                    </a:ext>
                  </a:extLst>
                </a:gridCol>
              </a:tblGrid>
              <a:tr h="320040">
                <a:tc>
                  <a:txBody>
                    <a:bodyPr/>
                    <a:lstStyle/>
                    <a:p>
                      <a:pPr algn="ctr"/>
                      <a:r>
                        <a:rPr lang="en-US" sz="1200" b="1">
                          <a:solidFill>
                            <a:srgbClr val="FFFFFF"/>
                          </a:solidFill>
                        </a:rPr>
                        <a:t>Freq (Hz)</a:t>
                      </a:r>
                    </a:p>
                  </a:txBody>
                  <a:tcPr anchor="ctr">
                    <a:solidFill>
                      <a:srgbClr val="006699"/>
                    </a:solidFill>
                  </a:tcPr>
                </a:tc>
                <a:tc>
                  <a:txBody>
                    <a:bodyPr/>
                    <a:lstStyle/>
                    <a:p>
                      <a:pPr algn="ctr"/>
                      <a:r>
                        <a:rPr lang="en-US" sz="1200" b="1">
                          <a:solidFill>
                            <a:srgbClr val="FFFFFF"/>
                          </a:solidFill>
                        </a:rPr>
                        <a:t>PSD (N²/Hz)</a:t>
                      </a:r>
                    </a:p>
                  </a:txBody>
                  <a:tcPr anchor="ctr">
                    <a:solidFill>
                      <a:srgbClr val="006699"/>
                    </a:solidFill>
                  </a:tcPr>
                </a:tc>
                <a:extLst>
                  <a:ext uri="{0D108BD9-81ED-4DB2-BD59-A6C34878D82A}">
                    <a16:rowId xmlns:a16="http://schemas.microsoft.com/office/drawing/2014/main" val="10000"/>
                  </a:ext>
                </a:extLst>
              </a:tr>
              <a:tr h="320040">
                <a:tc>
                  <a:txBody>
                    <a:bodyPr/>
                    <a:lstStyle/>
                    <a:p>
                      <a:pPr algn="ctr"/>
                      <a:r>
                        <a:rPr lang="en-US" sz="1200"/>
                        <a:t>20</a:t>
                      </a:r>
                    </a:p>
                  </a:txBody>
                  <a:tcPr anchor="ctr"/>
                </a:tc>
                <a:tc>
                  <a:txBody>
                    <a:bodyPr/>
                    <a:lstStyle/>
                    <a:p>
                      <a:pPr algn="ctr"/>
                      <a:r>
                        <a:rPr lang="en-US" sz="1200"/>
                        <a:t>2.0e7</a:t>
                      </a:r>
                    </a:p>
                  </a:txBody>
                  <a:tcPr anchor="ctr"/>
                </a:tc>
                <a:extLst>
                  <a:ext uri="{0D108BD9-81ED-4DB2-BD59-A6C34878D82A}">
                    <a16:rowId xmlns:a16="http://schemas.microsoft.com/office/drawing/2014/main" val="10001"/>
                  </a:ext>
                </a:extLst>
              </a:tr>
              <a:tr h="320040">
                <a:tc>
                  <a:txBody>
                    <a:bodyPr/>
                    <a:lstStyle/>
                    <a:p>
                      <a:pPr algn="ctr"/>
                      <a:r>
                        <a:rPr lang="en-US" sz="1200"/>
                        <a:t>100</a:t>
                      </a:r>
                    </a:p>
                  </a:txBody>
                  <a:tcPr anchor="ctr"/>
                </a:tc>
                <a:tc>
                  <a:txBody>
                    <a:bodyPr/>
                    <a:lstStyle/>
                    <a:p>
                      <a:pPr algn="ctr"/>
                      <a:r>
                        <a:rPr lang="en-US" sz="1200"/>
                        <a:t>1.0e8</a:t>
                      </a:r>
                    </a:p>
                  </a:txBody>
                  <a:tcPr anchor="ctr"/>
                </a:tc>
                <a:extLst>
                  <a:ext uri="{0D108BD9-81ED-4DB2-BD59-A6C34878D82A}">
                    <a16:rowId xmlns:a16="http://schemas.microsoft.com/office/drawing/2014/main" val="10002"/>
                  </a:ext>
                </a:extLst>
              </a:tr>
              <a:tr h="320040">
                <a:tc>
                  <a:txBody>
                    <a:bodyPr/>
                    <a:lstStyle/>
                    <a:p>
                      <a:pPr algn="ctr"/>
                      <a:r>
                        <a:rPr lang="en-US" sz="1200"/>
                        <a:t>700</a:t>
                      </a:r>
                    </a:p>
                  </a:txBody>
                  <a:tcPr anchor="ctr"/>
                </a:tc>
                <a:tc>
                  <a:txBody>
                    <a:bodyPr/>
                    <a:lstStyle/>
                    <a:p>
                      <a:pPr algn="ctr"/>
                      <a:r>
                        <a:rPr lang="en-US" sz="1200"/>
                        <a:t>1.0e8</a:t>
                      </a:r>
                    </a:p>
                  </a:txBody>
                  <a:tcPr anchor="ctr"/>
                </a:tc>
                <a:extLst>
                  <a:ext uri="{0D108BD9-81ED-4DB2-BD59-A6C34878D82A}">
                    <a16:rowId xmlns:a16="http://schemas.microsoft.com/office/drawing/2014/main" val="10003"/>
                  </a:ext>
                </a:extLst>
              </a:tr>
              <a:tr h="320040">
                <a:tc>
                  <a:txBody>
                    <a:bodyPr/>
                    <a:lstStyle/>
                    <a:p>
                      <a:pPr algn="ctr"/>
                      <a:r>
                        <a:rPr lang="en-US" sz="1200"/>
                        <a:t>2000</a:t>
                      </a:r>
                    </a:p>
                  </a:txBody>
                  <a:tcPr anchor="ctr"/>
                </a:tc>
                <a:tc>
                  <a:txBody>
                    <a:bodyPr/>
                    <a:lstStyle/>
                    <a:p>
                      <a:pPr algn="ctr"/>
                      <a:r>
                        <a:rPr lang="en-US" sz="1200"/>
                        <a:t>1.3e7</a:t>
                      </a:r>
                    </a:p>
                  </a:txBody>
                  <a:tcPr anchor="ctr"/>
                </a:tc>
                <a:extLst>
                  <a:ext uri="{0D108BD9-81ED-4DB2-BD59-A6C34878D82A}">
                    <a16:rowId xmlns:a16="http://schemas.microsoft.com/office/drawing/2014/main" val="10004"/>
                  </a:ext>
                </a:extLst>
              </a:tr>
            </a:tbl>
          </a:graphicData>
        </a:graphic>
      </p:graphicFrame>
      <p:sp>
        <p:nvSpPr>
          <p:cNvPr id="8" name="Bullets"/>
          <p:cNvSpPr/>
          <p:nvPr/>
        </p:nvSpPr>
        <p:spPr>
          <a:xfrm>
            <a:off x="5029200" y="3048000"/>
            <a:ext cx="3810000" cy="3505200"/>
          </a:xfrm>
          <a:prstGeom prst="rect">
            <a:avLst/>
          </a:prstGeom>
        </p:spPr>
        <p:txBody>
          <a:bodyPr wrap="square">
            <a:normAutofit/>
          </a:bodyPr>
          <a:lstStyle/>
          <a:p>
            <a:pPr marL="171450" indent="-171450">
              <a:spcAft>
                <a:spcPts val="800"/>
              </a:spcAft>
              <a:buClr>
                <a:srgbClr val="006699"/>
              </a:buClr>
              <a:buSzPct val="80000"/>
              <a:buFont typeface="Arial"/>
              <a:buChar char="•"/>
            </a:pPr>
            <a:r>
              <a:rPr lang="en-US" sz="1300" dirty="0"/>
              <a:t>Force-limit PSD applied at the shaker driving point; overall = 3.34e5 N RMS (sqrt of area under the curve)</a:t>
            </a:r>
          </a:p>
          <a:p>
            <a:pPr marL="171450" indent="-171450">
              <a:spcAft>
                <a:spcPts val="800"/>
              </a:spcAft>
              <a:buClr>
                <a:srgbClr val="006699"/>
              </a:buClr>
              <a:buSzPct val="80000"/>
              <a:buFont typeface="Arial"/>
              <a:buChar char="•"/>
            </a:pPr>
            <a:r>
              <a:rPr lang="en-US" sz="1300" dirty="0"/>
              <a:t>Flat plateau (100–700 Hz) caps force through the payload fixed-base resonance band — this is where the notching acts</a:t>
            </a:r>
          </a:p>
          <a:p>
            <a:pPr marL="171450" indent="-171450">
              <a:spcAft>
                <a:spcPts val="800"/>
              </a:spcAft>
              <a:buClr>
                <a:srgbClr val="006699"/>
              </a:buClr>
              <a:buSzPct val="80000"/>
              <a:buFont typeface="Arial"/>
              <a:buChar char="•"/>
            </a:pPr>
            <a:r>
              <a:rPr lang="en-US" sz="1300" dirty="0"/>
              <a:t>Plateau level set by the semi-empirical method (NASA-HDBK-7004): C² × apparent mass × acceleration spec</a:t>
            </a:r>
          </a:p>
          <a:p>
            <a:pPr marL="171450" indent="-171450">
              <a:buClr>
                <a:srgbClr val="006699"/>
              </a:buClr>
              <a:buSzPct val="80000"/>
              <a:buFont typeface="Arial"/>
              <a:buChar char="•"/>
            </a:pPr>
            <a:r>
              <a:rPr lang="en-US" sz="1300" dirty="0"/>
              <a:t>Low- and high-frequency ramps roll off with the acceleration spec breakpoints</a:t>
            </a:r>
          </a:p>
        </p:txBody>
      </p:sp>
    </p:spTree>
    <p:extLst>
      <p:ext uri="{BB962C8B-B14F-4D97-AF65-F5344CB8AC3E}">
        <p14:creationId xmlns:p14="http://schemas.microsoft.com/office/powerpoint/2010/main" val="309670781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95D751-7128-2B38-9C92-739DD81DCEC1}"/>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81F1D41-37E8-8C3A-36EE-866192A3E22D}"/>
              </a:ext>
            </a:extLst>
          </p:cNvPr>
          <p:cNvSpPr/>
          <p:nvPr/>
        </p:nvSpPr>
        <p:spPr>
          <a:xfrm>
            <a:off x="529540" y="337111"/>
            <a:ext cx="2214581"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Three dof System</a:t>
            </a:r>
            <a:endParaRPr lang="en-US" sz="2200" dirty="0">
              <a:solidFill>
                <a:prstClr val="black"/>
              </a:solidFill>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A63D497D-2BC7-B986-46C6-DDD6DA411F0D}"/>
              </a:ext>
            </a:extLst>
          </p:cNvPr>
          <p:cNvPicPr>
            <a:picLocks noChangeAspect="1"/>
          </p:cNvPicPr>
          <p:nvPr/>
        </p:nvPicPr>
        <p:blipFill>
          <a:blip r:embed="rId3"/>
          <a:stretch>
            <a:fillRect/>
          </a:stretch>
        </p:blipFill>
        <p:spPr>
          <a:xfrm>
            <a:off x="990600" y="1143000"/>
            <a:ext cx="5334000" cy="4305300"/>
          </a:xfrm>
          <a:prstGeom prst="rect">
            <a:avLst/>
          </a:prstGeom>
        </p:spPr>
      </p:pic>
    </p:spTree>
    <p:extLst>
      <p:ext uri="{BB962C8B-B14F-4D97-AF65-F5344CB8AC3E}">
        <p14:creationId xmlns:p14="http://schemas.microsoft.com/office/powerpoint/2010/main" val="163143395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6233B-46B2-6D03-9DEF-AA0367798DC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9B6956C-0AC1-9BC0-E695-B138A284D16F}"/>
              </a:ext>
            </a:extLst>
          </p:cNvPr>
          <p:cNvSpPr/>
          <p:nvPr/>
        </p:nvSpPr>
        <p:spPr>
          <a:xfrm>
            <a:off x="529540" y="337111"/>
            <a:ext cx="2214581"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Three dof System</a:t>
            </a:r>
            <a:endParaRPr lang="en-US" sz="2200" dirty="0">
              <a:solidFill>
                <a:prstClr val="black"/>
              </a:solidFill>
              <a:ea typeface="Calibri" panose="020F0502020204030204" pitchFamily="34" charset="0"/>
              <a:cs typeface="Calibri" panose="020F0502020204030204" pitchFamily="34" charset="0"/>
            </a:endParaRPr>
          </a:p>
        </p:txBody>
      </p:sp>
      <p:grpSp>
        <p:nvGrpSpPr>
          <p:cNvPr id="2" name="Group 1">
            <a:extLst>
              <a:ext uri="{FF2B5EF4-FFF2-40B4-BE49-F238E27FC236}">
                <a16:creationId xmlns:a16="http://schemas.microsoft.com/office/drawing/2014/main" id="{A497AD2E-85BC-02FA-EB32-355C6B046C10}"/>
              </a:ext>
            </a:extLst>
          </p:cNvPr>
          <p:cNvGrpSpPr/>
          <p:nvPr/>
        </p:nvGrpSpPr>
        <p:grpSpPr>
          <a:xfrm>
            <a:off x="511433" y="1252105"/>
            <a:ext cx="2693159" cy="2162175"/>
            <a:chOff x="610298" y="1777889"/>
            <a:chExt cx="2693159" cy="2162175"/>
          </a:xfrm>
        </p:grpSpPr>
        <p:grpSp>
          <p:nvGrpSpPr>
            <p:cNvPr id="13" name="Group 12">
              <a:extLst>
                <a:ext uri="{FF2B5EF4-FFF2-40B4-BE49-F238E27FC236}">
                  <a16:creationId xmlns:a16="http://schemas.microsoft.com/office/drawing/2014/main" id="{75D41965-6453-909D-9320-7D73057D1209}"/>
                </a:ext>
              </a:extLst>
            </p:cNvPr>
            <p:cNvGrpSpPr/>
            <p:nvPr/>
          </p:nvGrpSpPr>
          <p:grpSpPr>
            <a:xfrm>
              <a:off x="610298" y="1777889"/>
              <a:ext cx="1447800" cy="2162175"/>
              <a:chOff x="0" y="0"/>
              <a:chExt cx="1447800" cy="2162175"/>
            </a:xfrm>
          </p:grpSpPr>
          <p:sp>
            <p:nvSpPr>
              <p:cNvPr id="14" name="Text Box 24">
                <a:extLst>
                  <a:ext uri="{FF2B5EF4-FFF2-40B4-BE49-F238E27FC236}">
                    <a16:creationId xmlns:a16="http://schemas.microsoft.com/office/drawing/2014/main" id="{00829A0C-A85A-DA10-C8A5-E76D384F91D4}"/>
                  </a:ext>
                </a:extLst>
              </p:cNvPr>
              <p:cNvSpPr txBox="1">
                <a:spLocks noChangeArrowheads="1"/>
              </p:cNvSpPr>
              <p:nvPr/>
            </p:nvSpPr>
            <p:spPr bwMode="auto">
              <a:xfrm>
                <a:off x="242888" y="1343025"/>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r">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K</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5" name="Text Box 23">
                <a:extLst>
                  <a:ext uri="{FF2B5EF4-FFF2-40B4-BE49-F238E27FC236}">
                    <a16:creationId xmlns:a16="http://schemas.microsoft.com/office/drawing/2014/main" id="{DB274CA9-E24B-0DCB-3E28-CCB699149344}"/>
                  </a:ext>
                </a:extLst>
              </p:cNvPr>
              <p:cNvSpPr txBox="1">
                <a:spLocks noChangeArrowheads="1"/>
              </p:cNvSpPr>
              <p:nvPr/>
            </p:nvSpPr>
            <p:spPr bwMode="auto">
              <a:xfrm>
                <a:off x="257175" y="571500"/>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r">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K</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6" name="Connector: Elbow 15">
                <a:extLst>
                  <a:ext uri="{FF2B5EF4-FFF2-40B4-BE49-F238E27FC236}">
                    <a16:creationId xmlns:a16="http://schemas.microsoft.com/office/drawing/2014/main" id="{877DD9AC-CABD-EB74-975F-16FEFB7222DD}"/>
                  </a:ext>
                </a:extLst>
              </p:cNvPr>
              <p:cNvCxnSpPr>
                <a:cxnSpLocks noChangeShapeType="1"/>
              </p:cNvCxnSpPr>
              <p:nvPr/>
            </p:nvCxnSpPr>
            <p:spPr bwMode="auto">
              <a:xfrm rot="16200000">
                <a:off x="494982" y="1780858"/>
                <a:ext cx="358775" cy="300355"/>
              </a:xfrm>
              <a:prstGeom prst="bentConnector3">
                <a:avLst>
                  <a:gd name="adj1" fmla="val 49903"/>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17" name="Text Box 1">
                <a:extLst>
                  <a:ext uri="{FF2B5EF4-FFF2-40B4-BE49-F238E27FC236}">
                    <a16:creationId xmlns:a16="http://schemas.microsoft.com/office/drawing/2014/main" id="{28664C62-E8F5-857E-C7DA-6C470B5682EF}"/>
                  </a:ext>
                </a:extLst>
              </p:cNvPr>
              <p:cNvSpPr txBox="1">
                <a:spLocks noChangeArrowheads="1"/>
              </p:cNvSpPr>
              <p:nvPr/>
            </p:nvSpPr>
            <p:spPr bwMode="auto">
              <a:xfrm>
                <a:off x="28575" y="1752600"/>
                <a:ext cx="523875" cy="3511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100" kern="100">
                    <a:effectLst/>
                    <a:latin typeface="Calibri" panose="020F0502020204030204" pitchFamily="34" charset="0"/>
                    <a:ea typeface="Calibri" panose="020F0502020204030204" pitchFamily="34" charset="0"/>
                    <a:cs typeface="Times New Roman" panose="02020603050405020304" pitchFamily="18" charset="0"/>
                  </a:rPr>
                  <a:t>m</a:t>
                </a:r>
                <a:r>
                  <a:rPr lang="en-US" sz="1600" kern="100" baseline="-25000">
                    <a:effectLst/>
                    <a:latin typeface="Calibri" panose="020F0502020204030204" pitchFamily="34" charset="0"/>
                    <a:ea typeface="Calibri" panose="020F0502020204030204" pitchFamily="34" charset="0"/>
                    <a:cs typeface="Times New Roman" panose="02020603050405020304" pitchFamily="18" charset="0"/>
                  </a:rPr>
                  <a:t>a,</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8" name="Text Box 2">
                <a:extLst>
                  <a:ext uri="{FF2B5EF4-FFF2-40B4-BE49-F238E27FC236}">
                    <a16:creationId xmlns:a16="http://schemas.microsoft.com/office/drawing/2014/main" id="{CC94181C-E714-3E42-F0BD-669B4B4E2BFA}"/>
                  </a:ext>
                </a:extLst>
              </p:cNvPr>
              <p:cNvSpPr txBox="1">
                <a:spLocks noChangeArrowheads="1"/>
              </p:cNvSpPr>
              <p:nvPr/>
            </p:nvSpPr>
            <p:spPr bwMode="auto">
              <a:xfrm>
                <a:off x="47625" y="933450"/>
                <a:ext cx="523240"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100" kern="100">
                    <a:effectLst/>
                    <a:latin typeface="Calibri" panose="020F0502020204030204" pitchFamily="34" charset="0"/>
                    <a:ea typeface="Calibri" panose="020F0502020204030204" pitchFamily="34" charset="0"/>
                    <a:cs typeface="Times New Roman" panose="02020603050405020304" pitchFamily="18" charset="0"/>
                  </a:rPr>
                  <a:t>m</a:t>
                </a:r>
                <a:r>
                  <a:rPr lang="en-US" sz="1600" kern="100" baseline="-25000">
                    <a:effectLst/>
                    <a:latin typeface="Calibri" panose="020F0502020204030204" pitchFamily="34" charset="0"/>
                    <a:ea typeface="Calibri" panose="020F0502020204030204" pitchFamily="34" charset="0"/>
                    <a:cs typeface="Times New Roman" panose="02020603050405020304" pitchFamily="18" charset="0"/>
                  </a:rPr>
                  <a:t>a,</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9" name="Connector: Elbow 18">
                <a:extLst>
                  <a:ext uri="{FF2B5EF4-FFF2-40B4-BE49-F238E27FC236}">
                    <a16:creationId xmlns:a16="http://schemas.microsoft.com/office/drawing/2014/main" id="{F9C999A8-08E4-EA82-9086-565087436610}"/>
                  </a:ext>
                </a:extLst>
              </p:cNvPr>
              <p:cNvCxnSpPr>
                <a:cxnSpLocks noChangeShapeType="1"/>
              </p:cNvCxnSpPr>
              <p:nvPr/>
            </p:nvCxnSpPr>
            <p:spPr bwMode="auto">
              <a:xfrm rot="16200000">
                <a:off x="485457" y="180658"/>
                <a:ext cx="358775" cy="300355"/>
              </a:xfrm>
              <a:prstGeom prst="bentConnector3">
                <a:avLst>
                  <a:gd name="adj1" fmla="val 49903"/>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20" name="Connector: Elbow 19">
                <a:extLst>
                  <a:ext uri="{FF2B5EF4-FFF2-40B4-BE49-F238E27FC236}">
                    <a16:creationId xmlns:a16="http://schemas.microsoft.com/office/drawing/2014/main" id="{1AFB2C88-42DF-F476-0437-D3001F5E8741}"/>
                  </a:ext>
                </a:extLst>
              </p:cNvPr>
              <p:cNvCxnSpPr>
                <a:cxnSpLocks noChangeShapeType="1"/>
              </p:cNvCxnSpPr>
              <p:nvPr/>
            </p:nvCxnSpPr>
            <p:spPr bwMode="auto">
              <a:xfrm rot="16200000">
                <a:off x="475932" y="952183"/>
                <a:ext cx="358775" cy="300355"/>
              </a:xfrm>
              <a:prstGeom prst="bentConnector3">
                <a:avLst>
                  <a:gd name="adj1" fmla="val 49903"/>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21" name="Rectangle 20">
                <a:extLst>
                  <a:ext uri="{FF2B5EF4-FFF2-40B4-BE49-F238E27FC236}">
                    <a16:creationId xmlns:a16="http://schemas.microsoft.com/office/drawing/2014/main" id="{1235FF48-620F-E1DD-F8F8-2FB34D540F5A}"/>
                  </a:ext>
                </a:extLst>
              </p:cNvPr>
              <p:cNvSpPr>
                <a:spLocks noChangeArrowheads="1"/>
              </p:cNvSpPr>
              <p:nvPr/>
            </p:nvSpPr>
            <p:spPr bwMode="auto">
              <a:xfrm>
                <a:off x="114300" y="1819275"/>
                <a:ext cx="400685" cy="233680"/>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rot="0" vert="horz" wrap="square" lIns="12700" tIns="12700" rIns="12700" bIns="12700" anchor="t" anchorCtr="0" upright="1">
                <a:noAutofit/>
              </a:bodyPr>
              <a:lstStyle/>
              <a:p>
                <a:pPr marL="0" marR="0">
                  <a:lnSpc>
                    <a:spcPct val="107000"/>
                  </a:lnSpc>
                  <a:spcAft>
                    <a:spcPts val="800"/>
                  </a:spcAft>
                  <a:buNone/>
                </a:pPr>
                <a:r>
                  <a:rPr lang="en-US" sz="1200" kern="100">
                    <a:effectLst/>
                    <a:latin typeface="Helvetica" panose="020B0604020202020204" pitchFamily="34" charset="0"/>
                    <a:ea typeface="Calibri" panose="020F0502020204030204" pitchFamily="34" charset="0"/>
                    <a:cs typeface="Times New Roman" panose="02020603050405020304" pitchFamily="18" charset="0"/>
                  </a:rPr>
                  <a:t>  </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22" name="Group 21">
                <a:extLst>
                  <a:ext uri="{FF2B5EF4-FFF2-40B4-BE49-F238E27FC236}">
                    <a16:creationId xmlns:a16="http://schemas.microsoft.com/office/drawing/2014/main" id="{3D9F5519-EE40-0286-C929-4A64F55DE917}"/>
                  </a:ext>
                </a:extLst>
              </p:cNvPr>
              <p:cNvGrpSpPr>
                <a:grpSpLocks/>
              </p:cNvGrpSpPr>
              <p:nvPr/>
            </p:nvGrpSpPr>
            <p:grpSpPr bwMode="auto">
              <a:xfrm>
                <a:off x="238125" y="1343025"/>
                <a:ext cx="97175" cy="377821"/>
                <a:chOff x="-19" y="0"/>
                <a:chExt cx="20048" cy="19999"/>
              </a:xfrm>
            </p:grpSpPr>
            <p:cxnSp>
              <p:nvCxnSpPr>
                <p:cNvPr id="44" name="Line 22">
                  <a:extLst>
                    <a:ext uri="{FF2B5EF4-FFF2-40B4-BE49-F238E27FC236}">
                      <a16:creationId xmlns:a16="http://schemas.microsoft.com/office/drawing/2014/main" id="{A1FB7D4F-65D7-9A32-703C-4268D1BACF2C}"/>
                    </a:ext>
                  </a:extLst>
                </p:cNvPr>
                <p:cNvCxnSpPr>
                  <a:cxnSpLocks noChangeShapeType="1"/>
                </p:cNvCxnSpPr>
                <p:nvPr/>
              </p:nvCxnSpPr>
              <p:spPr bwMode="auto">
                <a:xfrm>
                  <a:off x="7917" y="0"/>
                  <a:ext cx="144" cy="2102"/>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5" name="Line 23">
                  <a:extLst>
                    <a:ext uri="{FF2B5EF4-FFF2-40B4-BE49-F238E27FC236}">
                      <a16:creationId xmlns:a16="http://schemas.microsoft.com/office/drawing/2014/main" id="{4D68F13B-5575-D7FD-E8A8-11C6395E7349}"/>
                    </a:ext>
                  </a:extLst>
                </p:cNvPr>
                <p:cNvCxnSpPr>
                  <a:cxnSpLocks noChangeShapeType="1"/>
                </p:cNvCxnSpPr>
                <p:nvPr/>
              </p:nvCxnSpPr>
              <p:spPr bwMode="auto">
                <a:xfrm>
                  <a:off x="9853" y="18316"/>
                  <a:ext cx="144" cy="1683"/>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6" name="Line 24">
                  <a:extLst>
                    <a:ext uri="{FF2B5EF4-FFF2-40B4-BE49-F238E27FC236}">
                      <a16:creationId xmlns:a16="http://schemas.microsoft.com/office/drawing/2014/main" id="{C1D17408-9F5D-217F-3D59-B8D7ADE1986C}"/>
                    </a:ext>
                  </a:extLst>
                </p:cNvPr>
                <p:cNvCxnSpPr>
                  <a:cxnSpLocks noChangeShapeType="1"/>
                </p:cNvCxnSpPr>
                <p:nvPr/>
              </p:nvCxnSpPr>
              <p:spPr bwMode="auto">
                <a:xfrm flipH="1">
                  <a:off x="-19" y="805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7" name="Line 25">
                  <a:extLst>
                    <a:ext uri="{FF2B5EF4-FFF2-40B4-BE49-F238E27FC236}">
                      <a16:creationId xmlns:a16="http://schemas.microsoft.com/office/drawing/2014/main" id="{F895283D-6417-5113-77A4-A0062240D6AE}"/>
                    </a:ext>
                  </a:extLst>
                </p:cNvPr>
                <p:cNvCxnSpPr>
                  <a:cxnSpLocks noChangeShapeType="1"/>
                </p:cNvCxnSpPr>
                <p:nvPr/>
              </p:nvCxnSpPr>
              <p:spPr bwMode="auto">
                <a:xfrm flipH="1">
                  <a:off x="2077" y="12556"/>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8" name="Line 26">
                  <a:extLst>
                    <a:ext uri="{FF2B5EF4-FFF2-40B4-BE49-F238E27FC236}">
                      <a16:creationId xmlns:a16="http://schemas.microsoft.com/office/drawing/2014/main" id="{4124EE00-99FA-C616-966F-03363CDB3F78}"/>
                    </a:ext>
                  </a:extLst>
                </p:cNvPr>
                <p:cNvCxnSpPr>
                  <a:cxnSpLocks noChangeShapeType="1"/>
                </p:cNvCxnSpPr>
                <p:nvPr/>
              </p:nvCxnSpPr>
              <p:spPr bwMode="auto">
                <a:xfrm flipH="1">
                  <a:off x="-19" y="3301"/>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9" name="Line 27">
                  <a:extLst>
                    <a:ext uri="{FF2B5EF4-FFF2-40B4-BE49-F238E27FC236}">
                      <a16:creationId xmlns:a16="http://schemas.microsoft.com/office/drawing/2014/main" id="{EC110E91-5D55-6DD9-65F7-6E8E2C7E6A7B}"/>
                    </a:ext>
                  </a:extLst>
                </p:cNvPr>
                <p:cNvCxnSpPr>
                  <a:cxnSpLocks noChangeShapeType="1"/>
                </p:cNvCxnSpPr>
                <p:nvPr/>
              </p:nvCxnSpPr>
              <p:spPr bwMode="auto">
                <a:xfrm>
                  <a:off x="2077" y="14787"/>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50" name="Line 28">
                  <a:extLst>
                    <a:ext uri="{FF2B5EF4-FFF2-40B4-BE49-F238E27FC236}">
                      <a16:creationId xmlns:a16="http://schemas.microsoft.com/office/drawing/2014/main" id="{5B4550CF-9B24-89FA-FD85-A62537738FB5}"/>
                    </a:ext>
                  </a:extLst>
                </p:cNvPr>
                <p:cNvCxnSpPr>
                  <a:cxnSpLocks noChangeShapeType="1"/>
                </p:cNvCxnSpPr>
                <p:nvPr/>
              </p:nvCxnSpPr>
              <p:spPr bwMode="auto">
                <a:xfrm>
                  <a:off x="2077" y="5825"/>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51" name="Line 29">
                  <a:extLst>
                    <a:ext uri="{FF2B5EF4-FFF2-40B4-BE49-F238E27FC236}">
                      <a16:creationId xmlns:a16="http://schemas.microsoft.com/office/drawing/2014/main" id="{C313846F-261B-798F-95EF-A870D8890063}"/>
                    </a:ext>
                  </a:extLst>
                </p:cNvPr>
                <p:cNvCxnSpPr>
                  <a:cxnSpLocks noChangeShapeType="1"/>
                </p:cNvCxnSpPr>
                <p:nvPr/>
              </p:nvCxnSpPr>
              <p:spPr bwMode="auto">
                <a:xfrm>
                  <a:off x="-19" y="1038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52" name="Line 30">
                  <a:extLst>
                    <a:ext uri="{FF2B5EF4-FFF2-40B4-BE49-F238E27FC236}">
                      <a16:creationId xmlns:a16="http://schemas.microsoft.com/office/drawing/2014/main" id="{B8170858-D6C4-C194-F8C8-C31136143045}"/>
                    </a:ext>
                  </a:extLst>
                </p:cNvPr>
                <p:cNvCxnSpPr>
                  <a:cxnSpLocks noChangeShapeType="1"/>
                </p:cNvCxnSpPr>
                <p:nvPr/>
              </p:nvCxnSpPr>
              <p:spPr bwMode="auto">
                <a:xfrm flipV="1">
                  <a:off x="9853" y="17053"/>
                  <a:ext cx="8080" cy="87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53" name="Line 31">
                  <a:extLst>
                    <a:ext uri="{FF2B5EF4-FFF2-40B4-BE49-F238E27FC236}">
                      <a16:creationId xmlns:a16="http://schemas.microsoft.com/office/drawing/2014/main" id="{E0F0A24A-8145-C7BD-0132-A3D6D337549A}"/>
                    </a:ext>
                  </a:extLst>
                </p:cNvPr>
                <p:cNvCxnSpPr>
                  <a:cxnSpLocks noChangeShapeType="1"/>
                </p:cNvCxnSpPr>
                <p:nvPr/>
              </p:nvCxnSpPr>
              <p:spPr bwMode="auto">
                <a:xfrm>
                  <a:off x="7917" y="2071"/>
                  <a:ext cx="8064" cy="1261"/>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grpSp>
          <p:sp>
            <p:nvSpPr>
              <p:cNvPr id="23" name="Rectangle 22">
                <a:extLst>
                  <a:ext uri="{FF2B5EF4-FFF2-40B4-BE49-F238E27FC236}">
                    <a16:creationId xmlns:a16="http://schemas.microsoft.com/office/drawing/2014/main" id="{B7FBF20B-E31B-C8FD-7DAB-BF7428CF78DF}"/>
                  </a:ext>
                </a:extLst>
              </p:cNvPr>
              <p:cNvSpPr>
                <a:spLocks noChangeArrowheads="1"/>
              </p:cNvSpPr>
              <p:nvPr/>
            </p:nvSpPr>
            <p:spPr bwMode="auto">
              <a:xfrm>
                <a:off x="19050" y="895350"/>
                <a:ext cx="576580" cy="457200"/>
              </a:xfrm>
              <a:prstGeom prst="rect">
                <a:avLst/>
              </a:prstGeom>
              <a:solidFill>
                <a:schemeClr val="bg1"/>
              </a:solidFill>
              <a:ln w="19050">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24" name="Rectangle 23">
                <a:extLst>
                  <a:ext uri="{FF2B5EF4-FFF2-40B4-BE49-F238E27FC236}">
                    <a16:creationId xmlns:a16="http://schemas.microsoft.com/office/drawing/2014/main" id="{E37B9EE9-750D-7A46-8F89-895A5EF4A614}"/>
                  </a:ext>
                </a:extLst>
              </p:cNvPr>
              <p:cNvSpPr>
                <a:spLocks noChangeArrowheads="1"/>
              </p:cNvSpPr>
              <p:nvPr/>
            </p:nvSpPr>
            <p:spPr bwMode="auto">
              <a:xfrm>
                <a:off x="123825" y="1000125"/>
                <a:ext cx="401955" cy="233680"/>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rot="0" vert="horz" wrap="square" lIns="12700" tIns="12700" rIns="12700" bIns="12700" anchor="t" anchorCtr="0" upright="1">
                <a:noAutofit/>
              </a:bodyPr>
              <a:lstStyle/>
              <a:p>
                <a:pPr marL="0" marR="0">
                  <a:lnSpc>
                    <a:spcPct val="107000"/>
                  </a:lnSpc>
                  <a:spcAft>
                    <a:spcPts val="800"/>
                  </a:spcAft>
                  <a:buNone/>
                </a:pPr>
                <a:r>
                  <a:rPr lang="en-US" sz="1100" kern="100">
                    <a:effectLst/>
                    <a:latin typeface="Calibri" panose="020F0502020204030204" pitchFamily="34" charset="0"/>
                    <a:ea typeface="Calibri" panose="020F0502020204030204" pitchFamily="34" charset="0"/>
                    <a:cs typeface="Times New Roman" panose="02020603050405020304" pitchFamily="18" charset="0"/>
                  </a:rPr>
                  <a:t> </a:t>
                </a:r>
              </a:p>
            </p:txBody>
          </p:sp>
          <p:grpSp>
            <p:nvGrpSpPr>
              <p:cNvPr id="25" name="Group 24">
                <a:extLst>
                  <a:ext uri="{FF2B5EF4-FFF2-40B4-BE49-F238E27FC236}">
                    <a16:creationId xmlns:a16="http://schemas.microsoft.com/office/drawing/2014/main" id="{E1196A16-491B-2817-83E5-9E1A60A3C46C}"/>
                  </a:ext>
                </a:extLst>
              </p:cNvPr>
              <p:cNvGrpSpPr>
                <a:grpSpLocks/>
              </p:cNvGrpSpPr>
              <p:nvPr/>
            </p:nvGrpSpPr>
            <p:grpSpPr bwMode="auto">
              <a:xfrm>
                <a:off x="238125" y="514350"/>
                <a:ext cx="97175" cy="376556"/>
                <a:chOff x="-19" y="0"/>
                <a:chExt cx="20048" cy="19999"/>
              </a:xfrm>
            </p:grpSpPr>
            <p:cxnSp>
              <p:nvCxnSpPr>
                <p:cNvPr id="34" name="Line 42">
                  <a:extLst>
                    <a:ext uri="{FF2B5EF4-FFF2-40B4-BE49-F238E27FC236}">
                      <a16:creationId xmlns:a16="http://schemas.microsoft.com/office/drawing/2014/main" id="{C83196A7-C19A-D713-D078-4E67AAB3AD73}"/>
                    </a:ext>
                  </a:extLst>
                </p:cNvPr>
                <p:cNvCxnSpPr>
                  <a:cxnSpLocks noChangeShapeType="1"/>
                </p:cNvCxnSpPr>
                <p:nvPr/>
              </p:nvCxnSpPr>
              <p:spPr bwMode="auto">
                <a:xfrm>
                  <a:off x="7917" y="0"/>
                  <a:ext cx="144" cy="2102"/>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5" name="Line 43">
                  <a:extLst>
                    <a:ext uri="{FF2B5EF4-FFF2-40B4-BE49-F238E27FC236}">
                      <a16:creationId xmlns:a16="http://schemas.microsoft.com/office/drawing/2014/main" id="{18E4956F-E0BD-E372-9BB3-A78CC6F67FC5}"/>
                    </a:ext>
                  </a:extLst>
                </p:cNvPr>
                <p:cNvCxnSpPr>
                  <a:cxnSpLocks noChangeShapeType="1"/>
                </p:cNvCxnSpPr>
                <p:nvPr/>
              </p:nvCxnSpPr>
              <p:spPr bwMode="auto">
                <a:xfrm>
                  <a:off x="9853" y="18316"/>
                  <a:ext cx="144" cy="1683"/>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6" name="Line 44">
                  <a:extLst>
                    <a:ext uri="{FF2B5EF4-FFF2-40B4-BE49-F238E27FC236}">
                      <a16:creationId xmlns:a16="http://schemas.microsoft.com/office/drawing/2014/main" id="{D9E345EA-F1A0-4E2E-1D20-3047F65A557F}"/>
                    </a:ext>
                  </a:extLst>
                </p:cNvPr>
                <p:cNvCxnSpPr>
                  <a:cxnSpLocks noChangeShapeType="1"/>
                </p:cNvCxnSpPr>
                <p:nvPr/>
              </p:nvCxnSpPr>
              <p:spPr bwMode="auto">
                <a:xfrm flipH="1">
                  <a:off x="-19" y="805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7" name="Line 45">
                  <a:extLst>
                    <a:ext uri="{FF2B5EF4-FFF2-40B4-BE49-F238E27FC236}">
                      <a16:creationId xmlns:a16="http://schemas.microsoft.com/office/drawing/2014/main" id="{A2802974-5817-CD07-6F42-5CBBC687A656}"/>
                    </a:ext>
                  </a:extLst>
                </p:cNvPr>
                <p:cNvCxnSpPr>
                  <a:cxnSpLocks noChangeShapeType="1"/>
                </p:cNvCxnSpPr>
                <p:nvPr/>
              </p:nvCxnSpPr>
              <p:spPr bwMode="auto">
                <a:xfrm flipH="1">
                  <a:off x="2077" y="12556"/>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8" name="Line 46">
                  <a:extLst>
                    <a:ext uri="{FF2B5EF4-FFF2-40B4-BE49-F238E27FC236}">
                      <a16:creationId xmlns:a16="http://schemas.microsoft.com/office/drawing/2014/main" id="{914FAE09-8BB7-1234-53B5-5C19917A972E}"/>
                    </a:ext>
                  </a:extLst>
                </p:cNvPr>
                <p:cNvCxnSpPr>
                  <a:cxnSpLocks noChangeShapeType="1"/>
                </p:cNvCxnSpPr>
                <p:nvPr/>
              </p:nvCxnSpPr>
              <p:spPr bwMode="auto">
                <a:xfrm flipH="1">
                  <a:off x="-19" y="3301"/>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9" name="Line 47">
                  <a:extLst>
                    <a:ext uri="{FF2B5EF4-FFF2-40B4-BE49-F238E27FC236}">
                      <a16:creationId xmlns:a16="http://schemas.microsoft.com/office/drawing/2014/main" id="{C0DA9ADB-06B0-340D-A687-1EA116A86D87}"/>
                    </a:ext>
                  </a:extLst>
                </p:cNvPr>
                <p:cNvCxnSpPr>
                  <a:cxnSpLocks noChangeShapeType="1"/>
                </p:cNvCxnSpPr>
                <p:nvPr/>
              </p:nvCxnSpPr>
              <p:spPr bwMode="auto">
                <a:xfrm>
                  <a:off x="2077" y="14787"/>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0" name="Line 48">
                  <a:extLst>
                    <a:ext uri="{FF2B5EF4-FFF2-40B4-BE49-F238E27FC236}">
                      <a16:creationId xmlns:a16="http://schemas.microsoft.com/office/drawing/2014/main" id="{19ED2C9F-DFA6-D386-A295-7C0C26CC2CD3}"/>
                    </a:ext>
                  </a:extLst>
                </p:cNvPr>
                <p:cNvCxnSpPr>
                  <a:cxnSpLocks noChangeShapeType="1"/>
                </p:cNvCxnSpPr>
                <p:nvPr/>
              </p:nvCxnSpPr>
              <p:spPr bwMode="auto">
                <a:xfrm>
                  <a:off x="2077" y="5825"/>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1" name="Line 49">
                  <a:extLst>
                    <a:ext uri="{FF2B5EF4-FFF2-40B4-BE49-F238E27FC236}">
                      <a16:creationId xmlns:a16="http://schemas.microsoft.com/office/drawing/2014/main" id="{FF95B9BB-2B09-3BC5-6D00-C5CD3F25C2DA}"/>
                    </a:ext>
                  </a:extLst>
                </p:cNvPr>
                <p:cNvCxnSpPr>
                  <a:cxnSpLocks noChangeShapeType="1"/>
                </p:cNvCxnSpPr>
                <p:nvPr/>
              </p:nvCxnSpPr>
              <p:spPr bwMode="auto">
                <a:xfrm>
                  <a:off x="-19" y="1038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2" name="Line 50">
                  <a:extLst>
                    <a:ext uri="{FF2B5EF4-FFF2-40B4-BE49-F238E27FC236}">
                      <a16:creationId xmlns:a16="http://schemas.microsoft.com/office/drawing/2014/main" id="{A59E5081-8865-516F-3D38-FA6E57749DE8}"/>
                    </a:ext>
                  </a:extLst>
                </p:cNvPr>
                <p:cNvCxnSpPr>
                  <a:cxnSpLocks noChangeShapeType="1"/>
                </p:cNvCxnSpPr>
                <p:nvPr/>
              </p:nvCxnSpPr>
              <p:spPr bwMode="auto">
                <a:xfrm flipV="1">
                  <a:off x="9853" y="17053"/>
                  <a:ext cx="8080" cy="87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3" name="Line 51">
                  <a:extLst>
                    <a:ext uri="{FF2B5EF4-FFF2-40B4-BE49-F238E27FC236}">
                      <a16:creationId xmlns:a16="http://schemas.microsoft.com/office/drawing/2014/main" id="{27B10284-B4BC-0FE1-D1CC-3C57EC313CBC}"/>
                    </a:ext>
                  </a:extLst>
                </p:cNvPr>
                <p:cNvCxnSpPr>
                  <a:cxnSpLocks noChangeShapeType="1"/>
                </p:cNvCxnSpPr>
                <p:nvPr/>
              </p:nvCxnSpPr>
              <p:spPr bwMode="auto">
                <a:xfrm>
                  <a:off x="7917" y="2071"/>
                  <a:ext cx="8064" cy="1261"/>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grpSp>
          <p:sp>
            <p:nvSpPr>
              <p:cNvPr id="26" name="Rectangle 25">
                <a:extLst>
                  <a:ext uri="{FF2B5EF4-FFF2-40B4-BE49-F238E27FC236}">
                    <a16:creationId xmlns:a16="http://schemas.microsoft.com/office/drawing/2014/main" id="{402EB518-A7F8-B1AC-EFA7-57A60E6E9A98}"/>
                  </a:ext>
                </a:extLst>
              </p:cNvPr>
              <p:cNvSpPr>
                <a:spLocks noChangeArrowheads="1"/>
              </p:cNvSpPr>
              <p:nvPr/>
            </p:nvSpPr>
            <p:spPr bwMode="auto">
              <a:xfrm>
                <a:off x="0" y="85725"/>
                <a:ext cx="576580" cy="434975"/>
              </a:xfrm>
              <a:prstGeom prst="rect">
                <a:avLst/>
              </a:prstGeom>
              <a:solidFill>
                <a:schemeClr val="bg1"/>
              </a:solidFill>
              <a:ln w="19050">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27" name="Text Box 20">
                <a:extLst>
                  <a:ext uri="{FF2B5EF4-FFF2-40B4-BE49-F238E27FC236}">
                    <a16:creationId xmlns:a16="http://schemas.microsoft.com/office/drawing/2014/main" id="{06001F83-2DA4-9E3B-E8DA-A5341BFA42F7}"/>
                  </a:ext>
                </a:extLst>
              </p:cNvPr>
              <p:cNvSpPr txBox="1">
                <a:spLocks noChangeArrowheads="1"/>
              </p:cNvSpPr>
              <p:nvPr/>
            </p:nvSpPr>
            <p:spPr bwMode="auto">
              <a:xfrm>
                <a:off x="47625" y="133350"/>
                <a:ext cx="485775" cy="347980"/>
              </a:xfrm>
              <a:prstGeom prst="rect">
                <a:avLst/>
              </a:prstGeom>
              <a:noFill/>
              <a:ln>
                <a:noFill/>
              </a:ln>
            </p:spPr>
            <p:txBody>
              <a:bodyPr rot="0" vert="horz" wrap="square" lIns="91440" tIns="45720" rIns="91440" bIns="45720" anchor="t" anchorCtr="0" upright="1">
                <a:noAutofit/>
              </a:bodyPr>
              <a:lstStyle/>
              <a:p>
                <a:pPr marL="0" marR="0" algn="ctr">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m</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8" name="Text Box 21">
                <a:extLst>
                  <a:ext uri="{FF2B5EF4-FFF2-40B4-BE49-F238E27FC236}">
                    <a16:creationId xmlns:a16="http://schemas.microsoft.com/office/drawing/2014/main" id="{21CACE69-BBF6-749E-AEAF-9B49A214FFD3}"/>
                  </a:ext>
                </a:extLst>
              </p:cNvPr>
              <p:cNvSpPr txBox="1">
                <a:spLocks noChangeArrowheads="1"/>
              </p:cNvSpPr>
              <p:nvPr/>
            </p:nvSpPr>
            <p:spPr bwMode="auto">
              <a:xfrm>
                <a:off x="66675" y="952500"/>
                <a:ext cx="485775" cy="334645"/>
              </a:xfrm>
              <a:prstGeom prst="rect">
                <a:avLst/>
              </a:prstGeom>
              <a:noFill/>
              <a:ln>
                <a:noFill/>
              </a:ln>
            </p:spPr>
            <p:txBody>
              <a:bodyPr rot="0" vert="horz" wrap="square" lIns="91440" tIns="45720" rIns="91440" bIns="45720" anchor="t" anchorCtr="0" upright="1">
                <a:noAutofit/>
              </a:bodyPr>
              <a:lstStyle/>
              <a:p>
                <a:pPr marL="0" marR="0" algn="ctr">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m</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9" name="Text Box 27">
                <a:extLst>
                  <a:ext uri="{FF2B5EF4-FFF2-40B4-BE49-F238E27FC236}">
                    <a16:creationId xmlns:a16="http://schemas.microsoft.com/office/drawing/2014/main" id="{F5947A7B-4C2C-C192-3EA9-D374D33BBD3A}"/>
                  </a:ext>
                </a:extLst>
              </p:cNvPr>
              <p:cNvSpPr txBox="1">
                <a:spLocks noChangeArrowheads="1"/>
              </p:cNvSpPr>
              <p:nvPr/>
            </p:nvSpPr>
            <p:spPr bwMode="auto">
              <a:xfrm>
                <a:off x="923925" y="0"/>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x</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3</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0" name="Text Box 28">
                <a:extLst>
                  <a:ext uri="{FF2B5EF4-FFF2-40B4-BE49-F238E27FC236}">
                    <a16:creationId xmlns:a16="http://schemas.microsoft.com/office/drawing/2014/main" id="{3CDC80AB-CE9E-75B9-EC9E-DC781B26ADE1}"/>
                  </a:ext>
                </a:extLst>
              </p:cNvPr>
              <p:cNvSpPr txBox="1">
                <a:spLocks noChangeArrowheads="1"/>
              </p:cNvSpPr>
              <p:nvPr/>
            </p:nvSpPr>
            <p:spPr bwMode="auto">
              <a:xfrm>
                <a:off x="866775" y="752475"/>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x</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1" name="Text Box 29">
                <a:extLst>
                  <a:ext uri="{FF2B5EF4-FFF2-40B4-BE49-F238E27FC236}">
                    <a16:creationId xmlns:a16="http://schemas.microsoft.com/office/drawing/2014/main" id="{CBABDE93-F11E-44D4-53D7-47E1ECAB4E34}"/>
                  </a:ext>
                </a:extLst>
              </p:cNvPr>
              <p:cNvSpPr txBox="1">
                <a:spLocks noChangeArrowheads="1"/>
              </p:cNvSpPr>
              <p:nvPr/>
            </p:nvSpPr>
            <p:spPr bwMode="auto">
              <a:xfrm>
                <a:off x="914400" y="1571625"/>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400" kern="100">
                    <a:effectLst/>
                    <a:latin typeface="Calibri" panose="020F0502020204030204" pitchFamily="34" charset="0"/>
                    <a:ea typeface="Calibri" panose="020F0502020204030204" pitchFamily="34" charset="0"/>
                    <a:cs typeface="Times New Roman" panose="02020603050405020304" pitchFamily="18" charset="0"/>
                  </a:rPr>
                  <a:t>x</a:t>
                </a:r>
                <a:r>
                  <a:rPr lang="en-US" sz="1400" kern="100" baseline="-2500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2" name="Rectangle 31">
                <a:extLst>
                  <a:ext uri="{FF2B5EF4-FFF2-40B4-BE49-F238E27FC236}">
                    <a16:creationId xmlns:a16="http://schemas.microsoft.com/office/drawing/2014/main" id="{7BA691C6-B387-7512-4615-30549FE7BEAB}"/>
                  </a:ext>
                </a:extLst>
              </p:cNvPr>
              <p:cNvSpPr>
                <a:spLocks noChangeArrowheads="1"/>
              </p:cNvSpPr>
              <p:nvPr/>
            </p:nvSpPr>
            <p:spPr bwMode="auto">
              <a:xfrm>
                <a:off x="0" y="1704975"/>
                <a:ext cx="593725" cy="457200"/>
              </a:xfrm>
              <a:prstGeom prst="rect">
                <a:avLst/>
              </a:prstGeom>
              <a:solidFill>
                <a:schemeClr val="bg1"/>
              </a:solidFill>
              <a:ln w="19050">
                <a:solidFill>
                  <a:srgbClr val="000000"/>
                </a:solidFill>
                <a:miter lim="800000"/>
                <a:headEnd/>
                <a:tailEnd/>
              </a:ln>
            </p:spPr>
            <p:txBody>
              <a:bodyPr rot="0" vert="horz" wrap="square" lIns="91440" tIns="45720" rIns="91440" bIns="45720" anchor="t" anchorCtr="0" upright="1">
                <a:noAutofit/>
              </a:bodyPr>
              <a:lstStyle/>
              <a:p>
                <a:endParaRPr lang="en-US"/>
              </a:p>
            </p:txBody>
          </p:sp>
          <p:sp>
            <p:nvSpPr>
              <p:cNvPr id="33" name="Text Box 22">
                <a:extLst>
                  <a:ext uri="{FF2B5EF4-FFF2-40B4-BE49-F238E27FC236}">
                    <a16:creationId xmlns:a16="http://schemas.microsoft.com/office/drawing/2014/main" id="{61DDF0C7-FE83-453B-5A5F-B86AD4FFBED2}"/>
                  </a:ext>
                </a:extLst>
              </p:cNvPr>
              <p:cNvSpPr txBox="1">
                <a:spLocks noChangeArrowheads="1"/>
              </p:cNvSpPr>
              <p:nvPr/>
            </p:nvSpPr>
            <p:spPr bwMode="auto">
              <a:xfrm>
                <a:off x="47625" y="1781175"/>
                <a:ext cx="485775" cy="334645"/>
              </a:xfrm>
              <a:prstGeom prst="rect">
                <a:avLst/>
              </a:prstGeom>
              <a:noFill/>
              <a:ln>
                <a:noFill/>
              </a:ln>
            </p:spPr>
            <p:txBody>
              <a:bodyPr rot="0" vert="horz" wrap="square" lIns="91440" tIns="45720" rIns="91440" bIns="45720" anchor="t" anchorCtr="0" upright="1">
                <a:noAutofit/>
              </a:bodyPr>
              <a:lstStyle/>
              <a:p>
                <a:pPr marL="0" marR="0" algn="ctr">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sp>
          <p:nvSpPr>
            <p:cNvPr id="54" name="TextBox 53">
              <a:extLst>
                <a:ext uri="{FF2B5EF4-FFF2-40B4-BE49-F238E27FC236}">
                  <a16:creationId xmlns:a16="http://schemas.microsoft.com/office/drawing/2014/main" id="{52071B1A-C4C2-5BFA-7C01-421779481965}"/>
                </a:ext>
              </a:extLst>
            </p:cNvPr>
            <p:cNvSpPr txBox="1"/>
            <p:nvPr/>
          </p:nvSpPr>
          <p:spPr>
            <a:xfrm>
              <a:off x="2207596" y="3556704"/>
              <a:ext cx="1066102" cy="276999"/>
            </a:xfrm>
            <a:prstGeom prst="rect">
              <a:avLst/>
            </a:prstGeom>
            <a:noFill/>
          </p:spPr>
          <p:txBody>
            <a:bodyPr wrap="square" rtlCol="0">
              <a:spAutoFit/>
            </a:bodyPr>
            <a:lstStyle/>
            <a:p>
              <a:r>
                <a:rPr lang="en-US" sz="1200" i="1" dirty="0"/>
                <a:t>Shaker table</a:t>
              </a:r>
            </a:p>
          </p:txBody>
        </p:sp>
        <p:sp>
          <p:nvSpPr>
            <p:cNvPr id="55" name="TextBox 54">
              <a:extLst>
                <a:ext uri="{FF2B5EF4-FFF2-40B4-BE49-F238E27FC236}">
                  <a16:creationId xmlns:a16="http://schemas.microsoft.com/office/drawing/2014/main" id="{8865C42C-A409-6280-C31C-B51DB5FD7719}"/>
                </a:ext>
              </a:extLst>
            </p:cNvPr>
            <p:cNvSpPr txBox="1"/>
            <p:nvPr/>
          </p:nvSpPr>
          <p:spPr>
            <a:xfrm>
              <a:off x="2237355" y="2570660"/>
              <a:ext cx="1066102" cy="276999"/>
            </a:xfrm>
            <a:prstGeom prst="rect">
              <a:avLst/>
            </a:prstGeom>
            <a:noFill/>
          </p:spPr>
          <p:txBody>
            <a:bodyPr wrap="square" rtlCol="0">
              <a:spAutoFit/>
            </a:bodyPr>
            <a:lstStyle/>
            <a:p>
              <a:r>
                <a:rPr lang="en-US" sz="1200" i="1" dirty="0"/>
                <a:t>Test item</a:t>
              </a:r>
            </a:p>
          </p:txBody>
        </p:sp>
        <p:sp>
          <p:nvSpPr>
            <p:cNvPr id="56" name="Right Brace 55">
              <a:extLst>
                <a:ext uri="{FF2B5EF4-FFF2-40B4-BE49-F238E27FC236}">
                  <a16:creationId xmlns:a16="http://schemas.microsoft.com/office/drawing/2014/main" id="{5E22542B-AA18-F541-E0C3-18ADE273553E}"/>
                </a:ext>
              </a:extLst>
            </p:cNvPr>
            <p:cNvSpPr/>
            <p:nvPr/>
          </p:nvSpPr>
          <p:spPr>
            <a:xfrm>
              <a:off x="1930463" y="1911240"/>
              <a:ext cx="225964" cy="153184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7" name="Right Brace 56">
              <a:extLst>
                <a:ext uri="{FF2B5EF4-FFF2-40B4-BE49-F238E27FC236}">
                  <a16:creationId xmlns:a16="http://schemas.microsoft.com/office/drawing/2014/main" id="{F084B096-F6DD-3E16-7F63-FC4016DADE13}"/>
                </a:ext>
              </a:extLst>
            </p:cNvPr>
            <p:cNvSpPr/>
            <p:nvPr/>
          </p:nvSpPr>
          <p:spPr>
            <a:xfrm>
              <a:off x="1925160" y="3462828"/>
              <a:ext cx="225964" cy="4418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pic>
        <p:nvPicPr>
          <p:cNvPr id="4" name="Picture 3">
            <a:extLst>
              <a:ext uri="{FF2B5EF4-FFF2-40B4-BE49-F238E27FC236}">
                <a16:creationId xmlns:a16="http://schemas.microsoft.com/office/drawing/2014/main" id="{D6DAFC07-2EEF-DA91-B697-E2E37878FF93}"/>
              </a:ext>
            </a:extLst>
          </p:cNvPr>
          <p:cNvPicPr>
            <a:picLocks noChangeAspect="1"/>
          </p:cNvPicPr>
          <p:nvPr/>
        </p:nvPicPr>
        <p:blipFill>
          <a:blip r:embed="rId3"/>
          <a:stretch>
            <a:fillRect/>
          </a:stretch>
        </p:blipFill>
        <p:spPr>
          <a:xfrm>
            <a:off x="3487706" y="594880"/>
            <a:ext cx="5334000" cy="4000500"/>
          </a:xfrm>
          <a:prstGeom prst="rect">
            <a:avLst/>
          </a:prstGeom>
        </p:spPr>
      </p:pic>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E23B58A5-8AAE-EA05-3425-C7229D401039}"/>
                  </a:ext>
                </a:extLst>
              </p:cNvPr>
              <p:cNvSpPr txBox="1"/>
              <p:nvPr/>
            </p:nvSpPr>
            <p:spPr>
              <a:xfrm>
                <a:off x="723900" y="4926760"/>
                <a:ext cx="7734300" cy="1523494"/>
              </a:xfrm>
              <a:prstGeom prst="rect">
                <a:avLst/>
              </a:prstGeom>
              <a:noFill/>
            </p:spPr>
            <p:txBody>
              <a:bodyPr wrap="square" rtlCol="0">
                <a:spAutoFit/>
              </a:bodyPr>
              <a:lstStyle/>
              <a:p>
                <a:pPr marL="285750" indent="-285750">
                  <a:spcBef>
                    <a:spcPts val="300"/>
                  </a:spcBef>
                  <a:spcAft>
                    <a:spcPts val="300"/>
                  </a:spcAft>
                  <a:buClr>
                    <a:srgbClr val="006699"/>
                  </a:buClr>
                  <a:buSzPct val="80000"/>
                  <a:buFont typeface="Arial" panose="020B0604020202020204" pitchFamily="34" charset="0"/>
                  <a:buChar char="•"/>
                </a:pPr>
                <a:r>
                  <a:rPr lang="en-US" sz="1300" dirty="0"/>
                  <a:t>The ~132 Hz black peak is a response resonance (dof 3 ringing), not a driving-point apparent-mass peak — and force limiting only acts on apparent-mass peaks (the fixed-base modes that overload the shaker)</a:t>
                </a:r>
              </a:p>
              <a:p>
                <a:pPr marL="285750" indent="-285750">
                  <a:spcBef>
                    <a:spcPts val="300"/>
                  </a:spcBef>
                  <a:spcAft>
                    <a:spcPts val="300"/>
                  </a:spcAft>
                  <a:buClr>
                    <a:srgbClr val="006699"/>
                  </a:buClr>
                  <a:buSzPct val="80000"/>
                  <a:buFont typeface="Arial" panose="020B0604020202020204" pitchFamily="34" charset="0"/>
                  <a:buChar char="•"/>
                </a:pPr>
                <a:r>
                  <a:rPr lang="en-US" sz="1300" dirty="0"/>
                  <a:t>At ~132 Hz the base interface force is at an anti-resonance (red dof-1 input sits in its dip there), so the force is at a local minimum — nothing above </a:t>
                </a:r>
                <a14:m>
                  <m:oMath xmlns:m="http://schemas.openxmlformats.org/officeDocument/2006/math">
                    <m:sSub>
                      <m:sSubPr>
                        <m:ctrlPr>
                          <a:rPr lang="en-US" sz="1300" i="1" smtClean="0">
                            <a:latin typeface="Cambria Math" panose="02040503050406030204" pitchFamily="18" charset="0"/>
                          </a:rPr>
                        </m:ctrlPr>
                      </m:sSubPr>
                      <m:e>
                        <m:r>
                          <m:rPr>
                            <m:sty m:val="p"/>
                          </m:rPr>
                          <a:rPr lang="en-US" sz="1300" b="0" i="1" smtClean="0">
                            <a:latin typeface="Cambria Math" panose="02040503050406030204" pitchFamily="18" charset="0"/>
                          </a:rPr>
                          <m:t>S</m:t>
                        </m:r>
                      </m:e>
                      <m:sub>
                        <m:r>
                          <m:rPr>
                            <m:sty m:val="p"/>
                          </m:rPr>
                          <a:rPr lang="en-US" sz="1300" b="0" i="1" smtClean="0">
                            <a:latin typeface="Cambria Math" panose="02040503050406030204" pitchFamily="18" charset="0"/>
                          </a:rPr>
                          <m:t>FF</m:t>
                        </m:r>
                      </m:sub>
                    </m:sSub>
                  </m:oMath>
                </a14:m>
                <a:r>
                  <a:rPr lang="en-US" sz="1300" dirty="0"/>
                  <a:t> to clip</a:t>
                </a:r>
              </a:p>
              <a:p>
                <a:pPr marL="285750" indent="-285750">
                  <a:spcBef>
                    <a:spcPts val="300"/>
                  </a:spcBef>
                  <a:spcAft>
                    <a:spcPts val="300"/>
                  </a:spcAft>
                  <a:buClr>
                    <a:srgbClr val="006699"/>
                  </a:buClr>
                  <a:buSzPct val="80000"/>
                  <a:buFont typeface="Arial" panose="020B0604020202020204" pitchFamily="34" charset="0"/>
                  <a:buChar char="•"/>
                </a:pPr>
                <a:r>
                  <a:rPr lang="en-US" sz="1300" dirty="0"/>
                  <a:t>Force limiting is one-sided: it only notches where reaction force exceeds the limit</a:t>
                </a:r>
              </a:p>
              <a:p>
                <a:pPr marL="285750" indent="-285750">
                  <a:spcBef>
                    <a:spcPts val="300"/>
                  </a:spcBef>
                  <a:spcAft>
                    <a:spcPts val="300"/>
                  </a:spcAft>
                  <a:buClr>
                    <a:srgbClr val="006699"/>
                  </a:buClr>
                  <a:buSzPct val="80000"/>
                  <a:buFont typeface="Arial" panose="020B0604020202020204" pitchFamily="34" charset="0"/>
                  <a:buChar char="•"/>
                </a:pPr>
                <a:r>
                  <a:rPr lang="en-US" sz="1300" dirty="0"/>
                  <a:t>A response peak landing on a force dip rides through unnotched</a:t>
                </a:r>
                <a:endParaRPr lang="en-US" dirty="0"/>
              </a:p>
            </p:txBody>
          </p:sp>
        </mc:Choice>
        <mc:Fallback xmlns="">
          <p:sp>
            <p:nvSpPr>
              <p:cNvPr id="5" name="TextBox 4">
                <a:extLst>
                  <a:ext uri="{FF2B5EF4-FFF2-40B4-BE49-F238E27FC236}">
                    <a16:creationId xmlns:a16="http://schemas.microsoft.com/office/drawing/2014/main" id="{E23B58A5-8AAE-EA05-3425-C7229D401039}"/>
                  </a:ext>
                </a:extLst>
              </p:cNvPr>
              <p:cNvSpPr txBox="1">
                <a:spLocks noRot="1" noChangeAspect="1" noMove="1" noResize="1" noEditPoints="1" noAdjustHandles="1" noChangeArrowheads="1" noChangeShapeType="1" noTextEdit="1"/>
              </p:cNvSpPr>
              <p:nvPr/>
            </p:nvSpPr>
            <p:spPr>
              <a:xfrm>
                <a:off x="723900" y="4926760"/>
                <a:ext cx="7734300" cy="1523494"/>
              </a:xfrm>
              <a:prstGeom prst="rect">
                <a:avLst/>
              </a:prstGeom>
              <a:blipFill>
                <a:blip r:embed="rId4"/>
                <a:stretch>
                  <a:fillRect t="-400" b="-2400"/>
                </a:stretch>
              </a:blipFill>
            </p:spPr>
            <p:txBody>
              <a:bodyPr/>
              <a:lstStyle/>
              <a:p>
                <a:r>
                  <a:rPr lang="en-US">
                    <a:noFill/>
                  </a:rPr>
                  <a:t> </a:t>
                </a:r>
              </a:p>
            </p:txBody>
          </p:sp>
        </mc:Fallback>
      </mc:AlternateContent>
    </p:spTree>
    <p:extLst>
      <p:ext uri="{BB962C8B-B14F-4D97-AF65-F5344CB8AC3E}">
        <p14:creationId xmlns:p14="http://schemas.microsoft.com/office/powerpoint/2010/main" val="178040030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02920" y="411480"/>
            <a:ext cx="8229600" cy="640080"/>
          </a:xfrm>
          <a:prstGeom prst="rect">
            <a:avLst/>
          </a:prstGeom>
          <a:noFill/>
          <a:ln/>
        </p:spPr>
        <p:txBody>
          <a:bodyPr wrap="square" rtlCol="0" anchor="ctr"/>
          <a:lstStyle/>
          <a:p>
            <a:pPr marL="0" indent="0" algn="l">
              <a:buNone/>
            </a:pPr>
            <a:r>
              <a:rPr lang="en-US" sz="2000" b="1" dirty="0">
                <a:solidFill>
                  <a:srgbClr val="1F7391"/>
                </a:solidFill>
                <a:latin typeface="Arial" pitchFamily="34" charset="0"/>
                <a:ea typeface="Arial" pitchFamily="34" charset="-122"/>
                <a:cs typeface="Arial" pitchFamily="34" charset="-120"/>
              </a:rPr>
              <a:t>Force-Limited Vibration Testing: NASA vs. ESA References</a:t>
            </a:r>
            <a:endParaRPr lang="en-US" sz="2000" dirty="0"/>
          </a:p>
        </p:txBody>
      </p:sp>
      <p:sp>
        <p:nvSpPr>
          <p:cNvPr id="3" name="Text 1"/>
          <p:cNvSpPr/>
          <p:nvPr/>
        </p:nvSpPr>
        <p:spPr>
          <a:xfrm>
            <a:off x="502920" y="1097280"/>
            <a:ext cx="8229600" cy="365760"/>
          </a:xfrm>
          <a:prstGeom prst="rect">
            <a:avLst/>
          </a:prstGeom>
          <a:noFill/>
          <a:ln/>
        </p:spPr>
        <p:txBody>
          <a:bodyPr wrap="square" rtlCol="0" anchor="ctr"/>
          <a:lstStyle/>
          <a:p>
            <a:pPr marL="0" indent="0" algn="l">
              <a:buNone/>
            </a:pPr>
            <a:r>
              <a:rPr lang="en-US" sz="1400" i="1" dirty="0">
                <a:solidFill>
                  <a:srgbClr val="595959"/>
                </a:solidFill>
                <a:latin typeface="Arial" pitchFamily="34" charset="0"/>
                <a:ea typeface="Arial" pitchFamily="34" charset="-122"/>
                <a:cs typeface="Arial" pitchFamily="34" charset="-120"/>
              </a:rPr>
              <a:t>Both agencies share the same underlying semi-empirical theory; ESA invokes its own ECSS handbooks.</a:t>
            </a:r>
            <a:endParaRPr lang="en-US" sz="1400" dirty="0"/>
          </a:p>
        </p:txBody>
      </p:sp>
      <p:sp>
        <p:nvSpPr>
          <p:cNvPr id="4" name="Text 2"/>
          <p:cNvSpPr/>
          <p:nvPr/>
        </p:nvSpPr>
        <p:spPr>
          <a:xfrm>
            <a:off x="502920" y="1600200"/>
            <a:ext cx="3977640" cy="365760"/>
          </a:xfrm>
          <a:prstGeom prst="rect">
            <a:avLst/>
          </a:prstGeom>
          <a:noFill/>
          <a:ln/>
        </p:spPr>
        <p:txBody>
          <a:bodyPr wrap="square" rtlCol="0" anchor="ctr"/>
          <a:lstStyle/>
          <a:p>
            <a:pPr marL="0" indent="0">
              <a:buNone/>
            </a:pPr>
            <a:r>
              <a:rPr lang="en-US" sz="1800" b="1" dirty="0">
                <a:solidFill>
                  <a:srgbClr val="1F7391"/>
                </a:solidFill>
                <a:latin typeface="Arial" pitchFamily="34" charset="0"/>
                <a:ea typeface="Arial" pitchFamily="34" charset="-122"/>
                <a:cs typeface="Arial" pitchFamily="34" charset="-120"/>
              </a:rPr>
              <a:t>NASA</a:t>
            </a:r>
            <a:endParaRPr lang="en-US" sz="1800" dirty="0"/>
          </a:p>
        </p:txBody>
      </p:sp>
      <p:sp>
        <p:nvSpPr>
          <p:cNvPr id="5" name="Text 3"/>
          <p:cNvSpPr/>
          <p:nvPr/>
        </p:nvSpPr>
        <p:spPr>
          <a:xfrm>
            <a:off x="4663440" y="1600200"/>
            <a:ext cx="3977640" cy="365760"/>
          </a:xfrm>
          <a:prstGeom prst="rect">
            <a:avLst/>
          </a:prstGeom>
          <a:noFill/>
          <a:ln/>
        </p:spPr>
        <p:txBody>
          <a:bodyPr wrap="square" rtlCol="0" anchor="ctr"/>
          <a:lstStyle/>
          <a:p>
            <a:pPr marL="0" indent="0">
              <a:buNone/>
            </a:pPr>
            <a:r>
              <a:rPr lang="en-US" sz="1800" b="1" dirty="0">
                <a:solidFill>
                  <a:srgbClr val="1F7391"/>
                </a:solidFill>
                <a:latin typeface="Arial" pitchFamily="34" charset="0"/>
                <a:ea typeface="Arial" pitchFamily="34" charset="-122"/>
                <a:cs typeface="Arial" pitchFamily="34" charset="-120"/>
              </a:rPr>
              <a:t>ESA / Europe</a:t>
            </a:r>
            <a:endParaRPr lang="en-US" sz="1800" dirty="0"/>
          </a:p>
        </p:txBody>
      </p:sp>
      <p:sp>
        <p:nvSpPr>
          <p:cNvPr id="6" name="Shape 4"/>
          <p:cNvSpPr/>
          <p:nvPr/>
        </p:nvSpPr>
        <p:spPr>
          <a:xfrm>
            <a:off x="4572000" y="1645920"/>
            <a:ext cx="0" cy="3108960"/>
          </a:xfrm>
          <a:prstGeom prst="line">
            <a:avLst/>
          </a:prstGeom>
          <a:noFill/>
          <a:ln w="9525">
            <a:solidFill>
              <a:srgbClr val="BFBFBF"/>
            </a:solidFill>
            <a:prstDash val="solid"/>
          </a:ln>
        </p:spPr>
        <p:txBody>
          <a:bodyPr/>
          <a:lstStyle/>
          <a:p>
            <a:endParaRPr lang="en-US"/>
          </a:p>
        </p:txBody>
      </p:sp>
      <p:sp>
        <p:nvSpPr>
          <p:cNvPr id="7" name="Text 5"/>
          <p:cNvSpPr/>
          <p:nvPr/>
        </p:nvSpPr>
        <p:spPr>
          <a:xfrm>
            <a:off x="502920" y="2011680"/>
            <a:ext cx="3931920" cy="2651760"/>
          </a:xfrm>
          <a:prstGeom prst="rect">
            <a:avLst/>
          </a:prstGeom>
          <a:noFill/>
          <a:ln/>
        </p:spPr>
        <p:txBody>
          <a:bodyPr wrap="square" rtlCol="0" anchor="t"/>
          <a:lstStyle/>
          <a:p>
            <a:pPr marL="342900" indent="-342900" algn="l">
              <a:lnSpc>
                <a:spcPct val="115000"/>
              </a:lnSpc>
              <a:spcAft>
                <a:spcPts val="1000"/>
              </a:spcAft>
              <a:buSzPct val="100000"/>
              <a:buChar char="•"/>
            </a:pPr>
            <a:r>
              <a:rPr lang="en-US" sz="1300" dirty="0">
                <a:solidFill>
                  <a:srgbClr val="000000"/>
                </a:solidFill>
                <a:latin typeface="Arial" pitchFamily="34" charset="0"/>
                <a:ea typeface="Arial" pitchFamily="34" charset="-122"/>
                <a:cs typeface="Arial" pitchFamily="34" charset="-120"/>
              </a:rPr>
              <a:t>NASA-HDBK-7004C, Force Limited Vibration Testing — the governing methodology reference</a:t>
            </a:r>
            <a:endParaRPr lang="en-US" sz="1300" dirty="0"/>
          </a:p>
          <a:p>
            <a:pPr marL="342900" indent="-342900" algn="l">
              <a:lnSpc>
                <a:spcPct val="115000"/>
              </a:lnSpc>
              <a:spcAft>
                <a:spcPts val="1000"/>
              </a:spcAft>
              <a:buSzPct val="100000"/>
              <a:buChar char="•"/>
            </a:pPr>
            <a:r>
              <a:rPr lang="en-US" sz="1300" dirty="0">
                <a:solidFill>
                  <a:srgbClr val="000000"/>
                </a:solidFill>
                <a:latin typeface="Arial" pitchFamily="34" charset="0"/>
                <a:ea typeface="Arial" pitchFamily="34" charset="-122"/>
                <a:cs typeface="Arial" pitchFamily="34" charset="-120"/>
              </a:rPr>
              <a:t>Scharton, NASA RP-1403 monograph — original theory basis</a:t>
            </a:r>
            <a:endParaRPr lang="en-US" sz="1300" dirty="0"/>
          </a:p>
          <a:p>
            <a:pPr marL="342900" indent="-342900" algn="l">
              <a:lnSpc>
                <a:spcPct val="115000"/>
              </a:lnSpc>
              <a:spcAft>
                <a:spcPts val="1000"/>
              </a:spcAft>
              <a:buSzPct val="100000"/>
              <a:buChar char="•"/>
            </a:pPr>
            <a:r>
              <a:rPr lang="en-US" sz="1300" dirty="0">
                <a:solidFill>
                  <a:srgbClr val="000000"/>
                </a:solidFill>
                <a:latin typeface="Arial" pitchFamily="34" charset="0"/>
                <a:ea typeface="Arial" pitchFamily="34" charset="-122"/>
                <a:cs typeface="Arial" pitchFamily="34" charset="-120"/>
              </a:rPr>
              <a:t>Centers on random-vibration force limiting</a:t>
            </a:r>
            <a:endParaRPr lang="en-US" sz="1300" dirty="0"/>
          </a:p>
        </p:txBody>
      </p:sp>
      <p:sp>
        <p:nvSpPr>
          <p:cNvPr id="8" name="Text 6"/>
          <p:cNvSpPr/>
          <p:nvPr/>
        </p:nvSpPr>
        <p:spPr>
          <a:xfrm>
            <a:off x="4709160" y="2011680"/>
            <a:ext cx="3931920" cy="2651760"/>
          </a:xfrm>
          <a:prstGeom prst="rect">
            <a:avLst/>
          </a:prstGeom>
          <a:noFill/>
          <a:ln/>
        </p:spPr>
        <p:txBody>
          <a:bodyPr wrap="square" rtlCol="0" anchor="t"/>
          <a:lstStyle/>
          <a:p>
            <a:pPr marL="342900" indent="-342900" algn="l">
              <a:lnSpc>
                <a:spcPct val="115000"/>
              </a:lnSpc>
              <a:spcAft>
                <a:spcPts val="1000"/>
              </a:spcAft>
              <a:buSzPct val="100000"/>
              <a:buChar char="•"/>
            </a:pPr>
            <a:r>
              <a:rPr lang="en-US" sz="1300" dirty="0">
                <a:solidFill>
                  <a:srgbClr val="000000"/>
                </a:solidFill>
                <a:latin typeface="Arial" pitchFamily="34" charset="0"/>
                <a:ea typeface="Arial" pitchFamily="34" charset="-122"/>
                <a:cs typeface="Arial" pitchFamily="34" charset="-120"/>
              </a:rPr>
              <a:t>ECSS-E-HB-32-26A, Spacecraft Mechanical Loads Analysis Handbook — notching / force-limiting</a:t>
            </a:r>
            <a:endParaRPr lang="en-US" sz="1300" dirty="0"/>
          </a:p>
          <a:p>
            <a:pPr marL="342900" indent="-342900" algn="l">
              <a:lnSpc>
                <a:spcPct val="115000"/>
              </a:lnSpc>
              <a:spcAft>
                <a:spcPts val="1000"/>
              </a:spcAft>
              <a:buSzPct val="100000"/>
              <a:buChar char="•"/>
            </a:pPr>
            <a:r>
              <a:rPr lang="en-US" sz="1300" dirty="0">
                <a:solidFill>
                  <a:srgbClr val="000000"/>
                </a:solidFill>
                <a:latin typeface="Arial" pitchFamily="34" charset="0"/>
                <a:ea typeface="Arial" pitchFamily="34" charset="-122"/>
                <a:cs typeface="Arial" pitchFamily="34" charset="-120"/>
              </a:rPr>
              <a:t>ECSS-E-HB-10-03A, Testing Guidelines — vibration test practice</a:t>
            </a:r>
            <a:endParaRPr lang="en-US" sz="1300" dirty="0"/>
          </a:p>
          <a:p>
            <a:pPr marL="342900" indent="-342900" algn="l">
              <a:lnSpc>
                <a:spcPct val="115000"/>
              </a:lnSpc>
              <a:spcAft>
                <a:spcPts val="1000"/>
              </a:spcAft>
              <a:buSzPct val="100000"/>
              <a:buChar char="•"/>
            </a:pPr>
            <a:r>
              <a:rPr lang="en-US" sz="1300" dirty="0">
                <a:solidFill>
                  <a:srgbClr val="000000"/>
                </a:solidFill>
                <a:latin typeface="Arial" pitchFamily="34" charset="0"/>
                <a:ea typeface="Arial" pitchFamily="34" charset="-122"/>
                <a:cs typeface="Arial" pitchFamily="34" charset="-120"/>
              </a:rPr>
              <a:t>Stronger emphasis on sine-test notching</a:t>
            </a:r>
            <a:endParaRPr lang="en-US" sz="1300" dirty="0"/>
          </a:p>
        </p:txBody>
      </p:sp>
      <p:sp>
        <p:nvSpPr>
          <p:cNvPr id="10" name="Text 8"/>
          <p:cNvSpPr/>
          <p:nvPr/>
        </p:nvSpPr>
        <p:spPr>
          <a:xfrm>
            <a:off x="685800" y="4892040"/>
            <a:ext cx="7772400" cy="320040"/>
          </a:xfrm>
          <a:prstGeom prst="rect">
            <a:avLst/>
          </a:prstGeom>
          <a:noFill/>
          <a:ln/>
        </p:spPr>
        <p:txBody>
          <a:bodyPr wrap="square" rtlCol="0" anchor="ctr"/>
          <a:lstStyle/>
          <a:p>
            <a:pPr marL="0" indent="0">
              <a:buNone/>
            </a:pPr>
            <a:r>
              <a:rPr lang="en-US" sz="1400" b="1" dirty="0">
                <a:solidFill>
                  <a:srgbClr val="1F7391"/>
                </a:solidFill>
                <a:latin typeface="Arial" pitchFamily="34" charset="0"/>
                <a:ea typeface="Arial" pitchFamily="34" charset="-122"/>
                <a:cs typeface="Arial" pitchFamily="34" charset="-120"/>
              </a:rPr>
              <a:t>Common Foundation</a:t>
            </a:r>
            <a:endParaRPr lang="en-US" sz="1400" dirty="0"/>
          </a:p>
        </p:txBody>
      </p:sp>
      <p:sp>
        <p:nvSpPr>
          <p:cNvPr id="11" name="Text 9"/>
          <p:cNvSpPr/>
          <p:nvPr/>
        </p:nvSpPr>
        <p:spPr>
          <a:xfrm>
            <a:off x="685800" y="5212080"/>
            <a:ext cx="7772400" cy="411480"/>
          </a:xfrm>
          <a:prstGeom prst="rect">
            <a:avLst/>
          </a:prstGeom>
          <a:noFill/>
          <a:ln/>
        </p:spPr>
        <p:txBody>
          <a:bodyPr wrap="square" rtlCol="0" anchor="ctr"/>
          <a:lstStyle/>
          <a:p>
            <a:pPr marL="0" indent="0" algn="l">
              <a:buNone/>
            </a:pPr>
            <a:r>
              <a:rPr lang="en-US" sz="1300" dirty="0">
                <a:solidFill>
                  <a:srgbClr val="000000"/>
                </a:solidFill>
                <a:latin typeface="Arial" pitchFamily="34" charset="0"/>
                <a:ea typeface="Arial" pitchFamily="34" charset="-122"/>
                <a:cs typeface="Arial" pitchFamily="34" charset="-120"/>
              </a:rPr>
              <a:t>Same physics — impedance mismatch between high shaker impedance and lower flight mounting-structure impedance.  Same semi-empirical form:</a:t>
            </a:r>
            <a:endParaRPr lang="en-US" sz="1300" dirty="0"/>
          </a:p>
        </p:txBody>
      </p:sp>
      <mc:AlternateContent xmlns:mc="http://schemas.openxmlformats.org/markup-compatibility/2006" xmlns:a14="http://schemas.microsoft.com/office/drawing/2010/main">
        <mc:Choice Requires="a14">
          <p:sp>
            <p:nvSpPr>
              <p:cNvPr id="12" name="Text 10"/>
              <p:cNvSpPr/>
              <p:nvPr/>
            </p:nvSpPr>
            <p:spPr>
              <a:xfrm>
                <a:off x="685800" y="5623560"/>
                <a:ext cx="2834640" cy="411480"/>
              </a:xfrm>
              <a:prstGeom prst="rect">
                <a:avLst/>
              </a:prstGeom>
              <a:noFill/>
              <a:ln/>
            </p:spPr>
            <p:txBody>
              <a:bodyPr wrap="square" rtlCol="0" anchor="ctr"/>
              <a:lstStyle/>
              <a:p>
                <a:pPr/>
                <a14:m>
                  <m:oMathPara xmlns:m="http://schemas.openxmlformats.org/officeDocument/2006/math">
                    <m:oMathParaPr>
                      <m:jc m:val="centerGroup"/>
                    </m:oMathParaPr>
                    <m:oMath xmlns:m="http://schemas.openxmlformats.org/officeDocument/2006/math">
                      <m:sSub>
                        <m:sSubPr>
                          <m:ctrlPr>
                            <a:rPr lang="en-US" sz="1450" i="1">
                              <a:latin typeface="Cambria Math" panose="02040503050406030204" pitchFamily="18" charset="0"/>
                            </a:rPr>
                          </m:ctrlPr>
                        </m:sSubPr>
                        <m:e>
                          <m:r>
                            <a:rPr lang="en-US" sz="1450" i="1">
                              <a:latin typeface="Cambria Math" panose="02040503050406030204" pitchFamily="18" charset="0"/>
                            </a:rPr>
                            <m:t>𝑆</m:t>
                          </m:r>
                        </m:e>
                        <m:sub>
                          <m:r>
                            <a:rPr lang="en-US" sz="1450" i="1">
                              <a:latin typeface="Cambria Math" panose="02040503050406030204" pitchFamily="18" charset="0"/>
                            </a:rPr>
                            <m:t>𝐹𝐹</m:t>
                          </m:r>
                          <m:r>
                            <a:rPr lang="en-US" sz="1450" i="1">
                              <a:latin typeface="Cambria Math" panose="02040503050406030204" pitchFamily="18" charset="0"/>
                            </a:rPr>
                            <m:t>,   </m:t>
                          </m:r>
                          <m:r>
                            <a:rPr lang="en-US" sz="1450" i="1">
                              <a:latin typeface="Cambria Math" panose="02040503050406030204" pitchFamily="18" charset="0"/>
                            </a:rPr>
                            <m:t>𝑙𝑖𝑚𝑖𝑡</m:t>
                          </m:r>
                        </m:sub>
                      </m:sSub>
                      <m:d>
                        <m:dPr>
                          <m:ctrlPr>
                            <a:rPr lang="en-US" sz="1450" i="1">
                              <a:latin typeface="Cambria Math" panose="02040503050406030204" pitchFamily="18" charset="0"/>
                            </a:rPr>
                          </m:ctrlPr>
                        </m:dPr>
                        <m:e>
                          <m:r>
                            <a:rPr lang="en-US" sz="1450" i="1">
                              <a:latin typeface="Cambria Math" panose="02040503050406030204" pitchFamily="18" charset="0"/>
                            </a:rPr>
                            <m:t>𝑓</m:t>
                          </m:r>
                        </m:e>
                      </m:d>
                      <m:r>
                        <a:rPr lang="en-US" sz="1450" i="1">
                          <a:latin typeface="Cambria Math" panose="02040503050406030204" pitchFamily="18" charset="0"/>
                        </a:rPr>
                        <m:t>= </m:t>
                      </m:r>
                      <m:sSub>
                        <m:sSubPr>
                          <m:ctrlPr>
                            <a:rPr lang="en-US" sz="1450" i="1">
                              <a:latin typeface="Cambria Math" panose="02040503050406030204" pitchFamily="18" charset="0"/>
                            </a:rPr>
                          </m:ctrlPr>
                        </m:sSubPr>
                        <m:e>
                          <m:sSup>
                            <m:sSupPr>
                              <m:ctrlPr>
                                <a:rPr lang="en-US" sz="1450" i="1">
                                  <a:latin typeface="Cambria Math" panose="02040503050406030204" pitchFamily="18" charset="0"/>
                                </a:rPr>
                              </m:ctrlPr>
                            </m:sSupPr>
                            <m:e>
                              <m:r>
                                <a:rPr lang="en-US" sz="1450" i="1">
                                  <a:latin typeface="Cambria Math" panose="02040503050406030204" pitchFamily="18" charset="0"/>
                                </a:rPr>
                                <m:t>𝐶</m:t>
                              </m:r>
                            </m:e>
                            <m:sup>
                              <m:r>
                                <a:rPr lang="en-US" sz="1450" i="1">
                                  <a:latin typeface="Cambria Math" panose="02040503050406030204" pitchFamily="18" charset="0"/>
                                </a:rPr>
                                <m:t>2</m:t>
                              </m:r>
                            </m:sup>
                          </m:sSup>
                          <m:sSup>
                            <m:sSupPr>
                              <m:ctrlPr>
                                <a:rPr lang="en-US" sz="1450" i="1">
                                  <a:latin typeface="Cambria Math" panose="02040503050406030204" pitchFamily="18" charset="0"/>
                                </a:rPr>
                              </m:ctrlPr>
                            </m:sSupPr>
                            <m:e>
                              <m:sSub>
                                <m:sSubPr>
                                  <m:ctrlPr>
                                    <a:rPr lang="en-US" sz="1450" i="1">
                                      <a:latin typeface="Cambria Math" panose="02040503050406030204" pitchFamily="18" charset="0"/>
                                    </a:rPr>
                                  </m:ctrlPr>
                                </m:sSubPr>
                                <m:e>
                                  <m:r>
                                    <a:rPr lang="en-US" sz="1450" i="1">
                                      <a:latin typeface="Cambria Math" panose="02040503050406030204" pitchFamily="18" charset="0"/>
                                    </a:rPr>
                                    <m:t> </m:t>
                                  </m:r>
                                  <m:r>
                                    <a:rPr lang="en-US" sz="1450" i="1">
                                      <a:latin typeface="Cambria Math" panose="02040503050406030204" pitchFamily="18" charset="0"/>
                                    </a:rPr>
                                    <m:t>𝑀</m:t>
                                  </m:r>
                                </m:e>
                                <m:sub>
                                  <m:r>
                                    <a:rPr lang="en-US" sz="1450" i="1">
                                      <a:latin typeface="Cambria Math" panose="02040503050406030204" pitchFamily="18" charset="0"/>
                                    </a:rPr>
                                    <m:t>𝑒𝑓𝑓</m:t>
                                  </m:r>
                                </m:sub>
                              </m:sSub>
                            </m:e>
                            <m:sup>
                              <m:r>
                                <a:rPr lang="en-US" sz="1450" i="1">
                                  <a:latin typeface="Cambria Math" panose="02040503050406030204" pitchFamily="18" charset="0"/>
                                </a:rPr>
                                <m:t>2</m:t>
                              </m:r>
                            </m:sup>
                          </m:sSup>
                          <m:r>
                            <a:rPr lang="en-US" sz="1450" i="1">
                              <a:latin typeface="Cambria Math" panose="02040503050406030204" pitchFamily="18" charset="0"/>
                            </a:rPr>
                            <m:t>  </m:t>
                          </m:r>
                          <m:r>
                            <a:rPr lang="en-US" sz="1450" i="1">
                              <a:latin typeface="Cambria Math" panose="02040503050406030204" pitchFamily="18" charset="0"/>
                            </a:rPr>
                            <m:t>𝑆</m:t>
                          </m:r>
                        </m:e>
                        <m:sub>
                          <m:r>
                            <a:rPr lang="en-US" sz="1450" i="1">
                              <a:latin typeface="Cambria Math" panose="02040503050406030204" pitchFamily="18" charset="0"/>
                            </a:rPr>
                            <m:t>𝐴𝐴</m:t>
                          </m:r>
                        </m:sub>
                      </m:sSub>
                      <m:d>
                        <m:dPr>
                          <m:ctrlPr>
                            <a:rPr lang="en-US" sz="1450" i="1">
                              <a:latin typeface="Cambria Math" panose="02040503050406030204" pitchFamily="18" charset="0"/>
                            </a:rPr>
                          </m:ctrlPr>
                        </m:dPr>
                        <m:e>
                          <m:r>
                            <a:rPr lang="en-US" sz="1450" i="1">
                              <a:latin typeface="Cambria Math" panose="02040503050406030204" pitchFamily="18" charset="0"/>
                            </a:rPr>
                            <m:t>𝑓</m:t>
                          </m:r>
                        </m:e>
                      </m:d>
                    </m:oMath>
                  </m:oMathPara>
                </a14:m>
                <a:endParaRPr lang="en-US" sz="1450" dirty="0">
                  <a:latin typeface="Cambria Math" panose="02040503050406030204" pitchFamily="18" charset="0"/>
                  <a:ea typeface="Cambria Math" panose="02040503050406030204" pitchFamily="18" charset="0"/>
                </a:endParaRPr>
              </a:p>
            </p:txBody>
          </p:sp>
        </mc:Choice>
        <mc:Fallback xmlns="">
          <p:sp>
            <p:nvSpPr>
              <p:cNvPr id="12" name="Text 10"/>
              <p:cNvSpPr>
                <a:spLocks noRot="1" noChangeAspect="1" noMove="1" noResize="1" noEditPoints="1" noAdjustHandles="1" noChangeArrowheads="1" noChangeShapeType="1" noTextEdit="1"/>
              </p:cNvSpPr>
              <p:nvPr/>
            </p:nvSpPr>
            <p:spPr>
              <a:xfrm>
                <a:off x="685800" y="5623560"/>
                <a:ext cx="2834640" cy="411480"/>
              </a:xfrm>
              <a:prstGeom prst="rect">
                <a:avLst/>
              </a:prstGeom>
              <a:blipFill>
                <a:blip r:embed="rId3"/>
                <a:stretch>
                  <a:fillRect/>
                </a:stretch>
              </a:blipFill>
              <a:ln/>
            </p:spPr>
            <p:txBody>
              <a:bodyPr/>
              <a:lstStyle/>
              <a:p>
                <a:r>
                  <a:rPr lang="en-US">
                    <a:noFill/>
                  </a:rPr>
                  <a:t> </a:t>
                </a:r>
              </a:p>
            </p:txBody>
          </p:sp>
        </mc:Fallback>
      </mc:AlternateContent>
      <p:sp>
        <p:nvSpPr>
          <p:cNvPr id="13" name="Text 11"/>
          <p:cNvSpPr/>
          <p:nvPr/>
        </p:nvSpPr>
        <p:spPr>
          <a:xfrm>
            <a:off x="990600" y="6263014"/>
            <a:ext cx="7315200" cy="411480"/>
          </a:xfrm>
          <a:prstGeom prst="rect">
            <a:avLst/>
          </a:prstGeom>
          <a:noFill/>
          <a:ln/>
        </p:spPr>
        <p:txBody>
          <a:bodyPr wrap="square" rtlCol="0" anchor="ctr"/>
          <a:lstStyle/>
          <a:p>
            <a:pPr marL="0" indent="0" algn="l">
              <a:buNone/>
            </a:pPr>
            <a:r>
              <a:rPr lang="en-US" sz="1300" i="1" dirty="0">
                <a:solidFill>
                  <a:srgbClr val="595959"/>
                </a:solidFill>
                <a:latin typeface="Arial" pitchFamily="34" charset="0"/>
                <a:ea typeface="Arial" pitchFamily="34" charset="-122"/>
                <a:cs typeface="Arial" pitchFamily="34" charset="-120"/>
              </a:rPr>
              <a:t>Both are handbooks (non-normative guidance), invoked by program-specific requirements — neither is binding by itself.</a:t>
            </a:r>
            <a:endParaRPr lang="en-US" sz="1300" dirty="0"/>
          </a:p>
        </p:txBody>
      </p:sp>
      <p:sp>
        <p:nvSpPr>
          <p:cNvPr id="14" name="Text 12"/>
          <p:cNvSpPr/>
          <p:nvPr/>
        </p:nvSpPr>
        <p:spPr>
          <a:xfrm>
            <a:off x="8503920" y="6446520"/>
            <a:ext cx="457200" cy="274320"/>
          </a:xfrm>
          <a:prstGeom prst="rect">
            <a:avLst/>
          </a:prstGeom>
          <a:noFill/>
          <a:ln/>
        </p:spPr>
        <p:txBody>
          <a:bodyPr wrap="square" rtlCol="0" anchor="ctr"/>
          <a:lstStyle/>
          <a:p>
            <a:pPr marL="0" indent="0" algn="r">
              <a:buNone/>
            </a:pPr>
            <a:r>
              <a:rPr lang="en-US" sz="1200" dirty="0">
                <a:solidFill>
                  <a:srgbClr val="595959"/>
                </a:solidFill>
                <a:latin typeface="Arial" pitchFamily="34" charset="0"/>
                <a:ea typeface="Arial" pitchFamily="34" charset="-122"/>
                <a:cs typeface="Arial" pitchFamily="34" charset="-120"/>
              </a:rPr>
              <a:t>28</a:t>
            </a:r>
            <a:endParaRPr lang="en-US" sz="12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CB15D9-A24D-AEA4-DB3F-B9ADB1A4B0BF}"/>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6B65B079-1810-9512-3CAA-D4F07A40C9BB}"/>
              </a:ext>
            </a:extLst>
          </p:cNvPr>
          <p:cNvSpPr/>
          <p:nvPr/>
        </p:nvSpPr>
        <p:spPr>
          <a:xfrm>
            <a:off x="529540" y="337111"/>
            <a:ext cx="1852238"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MIL-STD-810H</a:t>
            </a:r>
            <a:endParaRPr lang="en-US" sz="2200" dirty="0">
              <a:solidFill>
                <a:prstClr val="black"/>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514D237F-9865-B06D-FF12-0AF36887FDBB}"/>
              </a:ext>
            </a:extLst>
          </p:cNvPr>
          <p:cNvSpPr txBox="1"/>
          <p:nvPr/>
        </p:nvSpPr>
        <p:spPr>
          <a:xfrm>
            <a:off x="685800" y="1066800"/>
            <a:ext cx="7383892" cy="3498394"/>
          </a:xfrm>
          <a:prstGeom prst="rect">
            <a:avLst/>
          </a:prstGeom>
          <a:noFill/>
        </p:spPr>
        <p:txBody>
          <a:bodyPr wrap="square" rtlCol="0">
            <a:spAutoFit/>
          </a:bodyPr>
          <a:lstStyle/>
          <a:p>
            <a:pPr>
              <a:buClr>
                <a:srgbClr val="006699"/>
              </a:buClr>
              <a:buSzPct val="80000"/>
            </a:pPr>
            <a:endParaRPr lang="en-US" sz="1300" dirty="0"/>
          </a:p>
          <a:p>
            <a:pPr marL="285750" indent="-285750">
              <a:spcBef>
                <a:spcPts val="500"/>
              </a:spcBef>
              <a:spcAft>
                <a:spcPts val="500"/>
              </a:spcAft>
              <a:buClr>
                <a:srgbClr val="006699"/>
              </a:buClr>
              <a:buSzPct val="80000"/>
              <a:buFont typeface="Arial" panose="020B0604020202020204" pitchFamily="34" charset="0"/>
              <a:buChar char="•"/>
            </a:pPr>
            <a:r>
              <a:rPr lang="en-US" sz="1250" dirty="0"/>
              <a:t>Force control is a recognized control strategy.</a:t>
            </a:r>
          </a:p>
          <a:p>
            <a:pPr marL="742950" lvl="1" indent="-285750">
              <a:spcBef>
                <a:spcPts val="500"/>
              </a:spcBef>
              <a:spcAft>
                <a:spcPts val="500"/>
              </a:spcAft>
              <a:buClr>
                <a:srgbClr val="006699"/>
              </a:buClr>
              <a:buSzPct val="80000"/>
              <a:buFont typeface="Arial" panose="020B0604020202020204" pitchFamily="34" charset="0"/>
              <a:buChar char="•"/>
            </a:pPr>
            <a:r>
              <a:rPr lang="en-US" sz="1250" dirty="0"/>
              <a:t>Method 514.8 paragraph 4.2.1.2 establishes force control as one of five explicitly defined control strategies (alongside acceleration input, acceleration limit, acceleration response, and waveform control), giving it formal standing in the standard</a:t>
            </a:r>
            <a:br>
              <a:rPr lang="en-US" sz="1250" dirty="0"/>
            </a:br>
            <a:endParaRPr lang="en-US" sz="1250" dirty="0"/>
          </a:p>
          <a:p>
            <a:pPr marL="285750" indent="-285750">
              <a:spcBef>
                <a:spcPts val="500"/>
              </a:spcBef>
              <a:spcAft>
                <a:spcPts val="500"/>
              </a:spcAft>
              <a:buClr>
                <a:srgbClr val="006699"/>
              </a:buClr>
              <a:buSzPct val="80000"/>
              <a:buFont typeface="Arial" panose="020B0604020202020204" pitchFamily="34" charset="0"/>
              <a:buChar char="•"/>
            </a:pPr>
            <a:r>
              <a:rPr lang="en-US" sz="1250" dirty="0"/>
              <a:t>Impedance mismatch is the key driver</a:t>
            </a:r>
          </a:p>
          <a:p>
            <a:pPr marL="742950" lvl="1" indent="-285750">
              <a:spcBef>
                <a:spcPts val="500"/>
              </a:spcBef>
              <a:spcAft>
                <a:spcPts val="500"/>
              </a:spcAft>
              <a:buClr>
                <a:srgbClr val="006699"/>
              </a:buClr>
              <a:buSzPct val="80000"/>
              <a:buFont typeface="Arial" panose="020B0604020202020204" pitchFamily="34" charset="0"/>
              <a:buChar char="•"/>
            </a:pPr>
            <a:r>
              <a:rPr lang="en-US" sz="1250" dirty="0"/>
              <a:t>Where impedance mismatch between platform/materiel and laboratory vibration exciter/test item are significantly different, force control or acceleration limiting control strategies may be required to avoid unrealistically severe vibration response</a:t>
            </a:r>
            <a:br>
              <a:rPr lang="en-US" sz="1250" dirty="0"/>
            </a:br>
            <a:endParaRPr lang="en-US" sz="1250" dirty="0"/>
          </a:p>
          <a:p>
            <a:pPr marL="285750" indent="-285750">
              <a:spcBef>
                <a:spcPts val="500"/>
              </a:spcBef>
              <a:spcAft>
                <a:spcPts val="500"/>
              </a:spcAft>
              <a:buClr>
                <a:srgbClr val="006699"/>
              </a:buClr>
              <a:buSzPct val="80000"/>
              <a:buFont typeface="Arial" panose="020B0604020202020204" pitchFamily="34" charset="0"/>
              <a:buChar char="•"/>
            </a:pPr>
            <a:r>
              <a:rPr lang="en-US" sz="1250" dirty="0"/>
              <a:t>Field data must justify any force limiting</a:t>
            </a:r>
          </a:p>
          <a:p>
            <a:pPr marL="285750" indent="-285750">
              <a:spcBef>
                <a:spcPts val="500"/>
              </a:spcBef>
              <a:spcAft>
                <a:spcPts val="500"/>
              </a:spcAft>
              <a:buClr>
                <a:srgbClr val="006699"/>
              </a:buClr>
              <a:buSzPct val="80000"/>
              <a:buFont typeface="Arial" panose="020B0604020202020204" pitchFamily="34" charset="0"/>
              <a:buChar char="•"/>
            </a:pPr>
            <a:r>
              <a:rPr lang="en-US" sz="1250" dirty="0"/>
              <a:t>The use of control limits should be based upon field data measurements and the sensitivity of the materiel to excessive vibratory loading (e.g., a resonance condition)	</a:t>
            </a:r>
          </a:p>
        </p:txBody>
      </p:sp>
    </p:spTree>
    <p:extLst>
      <p:ext uri="{BB962C8B-B14F-4D97-AF65-F5344CB8AC3E}">
        <p14:creationId xmlns:p14="http://schemas.microsoft.com/office/powerpoint/2010/main" val="75185307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75BD7-9298-102C-F80E-ACD19550573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DEAF174-BE6C-5AA6-6B9F-49AC7FF1D373}"/>
              </a:ext>
            </a:extLst>
          </p:cNvPr>
          <p:cNvSpPr/>
          <p:nvPr/>
        </p:nvSpPr>
        <p:spPr>
          <a:xfrm>
            <a:off x="529540" y="337111"/>
            <a:ext cx="2608086"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MIL-STD-810H (cont)</a:t>
            </a:r>
            <a:endParaRPr lang="en-US" sz="2200" dirty="0">
              <a:solidFill>
                <a:prstClr val="black"/>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24BE80CA-DBFF-8A05-2107-EAFA2A8ECF23}"/>
              </a:ext>
            </a:extLst>
          </p:cNvPr>
          <p:cNvSpPr txBox="1"/>
          <p:nvPr/>
        </p:nvSpPr>
        <p:spPr>
          <a:xfrm>
            <a:off x="685800" y="1066800"/>
            <a:ext cx="7383892" cy="2793072"/>
          </a:xfrm>
          <a:prstGeom prst="rect">
            <a:avLst/>
          </a:prstGeom>
          <a:noFill/>
        </p:spPr>
        <p:txBody>
          <a:bodyPr wrap="square" rtlCol="0">
            <a:spAutoFit/>
          </a:bodyPr>
          <a:lstStyle/>
          <a:p>
            <a:pPr>
              <a:buClr>
                <a:srgbClr val="006699"/>
              </a:buClr>
              <a:buSzPct val="80000"/>
            </a:pPr>
            <a:endParaRPr lang="en-US" sz="1300" dirty="0"/>
          </a:p>
          <a:p>
            <a:pPr marL="285750" indent="-285750">
              <a:spcBef>
                <a:spcPts val="500"/>
              </a:spcBef>
              <a:spcAft>
                <a:spcPts val="500"/>
              </a:spcAft>
              <a:buClr>
                <a:srgbClr val="006699"/>
              </a:buClr>
              <a:buSzPct val="80000"/>
              <a:buFont typeface="Arial" panose="020B0604020202020204" pitchFamily="34" charset="0"/>
              <a:buChar char="•"/>
            </a:pPr>
            <a:r>
              <a:rPr lang="en-US" sz="1250" dirty="0"/>
              <a:t>Is covered in the engineering annex</a:t>
            </a:r>
          </a:p>
          <a:p>
            <a:pPr marL="742950" lvl="1" indent="-285750">
              <a:spcBef>
                <a:spcPts val="500"/>
              </a:spcBef>
              <a:spcAft>
                <a:spcPts val="500"/>
              </a:spcAft>
              <a:buClr>
                <a:srgbClr val="006699"/>
              </a:buClr>
              <a:buSzPct val="80000"/>
              <a:buFont typeface="Arial" panose="020B0604020202020204" pitchFamily="34" charset="0"/>
              <a:buChar char="•"/>
            </a:pPr>
            <a:r>
              <a:rPr lang="en-US" sz="1250" dirty="0"/>
              <a:t>Annex A, Section 2.4.1 specifically addresses mechanical impedance as part of the platform/materiel and fixture/test item interaction discussion — providing the technical background underlying why force limiting is needed</a:t>
            </a:r>
            <a:br>
              <a:rPr lang="en-US" sz="1250" dirty="0"/>
            </a:br>
            <a:endParaRPr lang="en-US" sz="1250" dirty="0"/>
          </a:p>
          <a:p>
            <a:pPr marL="285750" indent="-285750">
              <a:spcBef>
                <a:spcPts val="500"/>
              </a:spcBef>
              <a:spcAft>
                <a:spcPts val="500"/>
              </a:spcAft>
              <a:buClr>
                <a:srgbClr val="006699"/>
              </a:buClr>
              <a:buSzPct val="80000"/>
              <a:buFont typeface="Arial" panose="020B0604020202020204" pitchFamily="34" charset="0"/>
              <a:buChar char="•"/>
            </a:pPr>
            <a:r>
              <a:rPr lang="en-US" sz="1250" dirty="0"/>
              <a:t>The standard is permissive, not prescriptive</a:t>
            </a:r>
          </a:p>
          <a:p>
            <a:pPr marL="742950" lvl="1" indent="-285750">
              <a:spcBef>
                <a:spcPts val="500"/>
              </a:spcBef>
              <a:spcAft>
                <a:spcPts val="500"/>
              </a:spcAft>
              <a:buClr>
                <a:srgbClr val="006699"/>
              </a:buClr>
              <a:buSzPct val="80000"/>
              <a:buFont typeface="Arial" panose="020B0604020202020204" pitchFamily="34" charset="0"/>
              <a:buChar char="•"/>
            </a:pPr>
            <a:r>
              <a:rPr lang="en-US" sz="1250" dirty="0"/>
              <a:t>MIL-STD-810H acknowledges force limiting as appropriate and provides the framework to use it, but does not specify how to derive force limits</a:t>
            </a:r>
          </a:p>
          <a:p>
            <a:pPr marL="742950" lvl="1" indent="-285750">
              <a:spcBef>
                <a:spcPts val="500"/>
              </a:spcBef>
              <a:spcAft>
                <a:spcPts val="500"/>
              </a:spcAft>
              <a:buClr>
                <a:srgbClr val="006699"/>
              </a:buClr>
              <a:buSzPct val="80000"/>
              <a:buFont typeface="Arial" panose="020B0604020202020204" pitchFamily="34" charset="0"/>
              <a:buChar char="•"/>
            </a:pPr>
            <a:r>
              <a:rPr lang="en-US" sz="1250" dirty="0"/>
              <a:t>For that methodology, practitioners are directed to NASA-HDBK-7004C, which provides the semi-empirical and other derivation methods</a:t>
            </a:r>
            <a:endParaRPr lang="en-US" sz="1300" dirty="0"/>
          </a:p>
        </p:txBody>
      </p:sp>
    </p:spTree>
    <p:extLst>
      <p:ext uri="{BB962C8B-B14F-4D97-AF65-F5344CB8AC3E}">
        <p14:creationId xmlns:p14="http://schemas.microsoft.com/office/powerpoint/2010/main" val="952458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DA2466-416F-6CB4-6164-EDDF2315910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42BE865-AAED-4C69-CA63-6BEA2F945BF2}"/>
              </a:ext>
            </a:extLst>
          </p:cNvPr>
          <p:cNvSpPr/>
          <p:nvPr/>
        </p:nvSpPr>
        <p:spPr>
          <a:xfrm>
            <a:off x="529540" y="337111"/>
            <a:ext cx="837089"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Goals</a:t>
            </a:r>
            <a:endParaRPr lang="en-US" sz="2200" dirty="0">
              <a:solidFill>
                <a:prstClr val="black"/>
              </a:solidFill>
              <a:ea typeface="Calibri" panose="020F0502020204030204" pitchFamily="34" charset="0"/>
              <a:cs typeface="Calibri" panose="020F0502020204030204" pitchFamily="34" charset="0"/>
            </a:endParaRPr>
          </a:p>
        </p:txBody>
      </p:sp>
      <p:sp>
        <p:nvSpPr>
          <p:cNvPr id="2" name="TextBox 1">
            <a:extLst>
              <a:ext uri="{FF2B5EF4-FFF2-40B4-BE49-F238E27FC236}">
                <a16:creationId xmlns:a16="http://schemas.microsoft.com/office/drawing/2014/main" id="{31745F08-13C1-CBD9-54D5-0C82C66C6FF9}"/>
              </a:ext>
            </a:extLst>
          </p:cNvPr>
          <p:cNvSpPr txBox="1"/>
          <p:nvPr/>
        </p:nvSpPr>
        <p:spPr>
          <a:xfrm>
            <a:off x="685800" y="1066800"/>
            <a:ext cx="7383892" cy="3288080"/>
          </a:xfrm>
          <a:prstGeom prst="rect">
            <a:avLst/>
          </a:prstGeom>
          <a:noFill/>
        </p:spPr>
        <p:txBody>
          <a:bodyPr wrap="square" rtlCol="0">
            <a:spAutoFit/>
          </a:bodyPr>
          <a:lstStyle/>
          <a:p>
            <a:pPr>
              <a:buClr>
                <a:srgbClr val="006699"/>
              </a:buClr>
              <a:buSzPct val="80000"/>
            </a:pPr>
            <a:endParaRPr lang="en-US" sz="1300" dirty="0"/>
          </a:p>
          <a:p>
            <a:pPr marL="285750" indent="-285750">
              <a:spcBef>
                <a:spcPts val="500"/>
              </a:spcBef>
              <a:spcAft>
                <a:spcPts val="500"/>
              </a:spcAft>
              <a:buClr>
                <a:srgbClr val="006699"/>
              </a:buClr>
              <a:buSzPct val="80000"/>
              <a:buFont typeface="Arial" panose="020B0604020202020204" pitchFamily="34" charset="0"/>
              <a:buChar char="•"/>
            </a:pPr>
            <a:r>
              <a:rPr lang="en-US" sz="1300" dirty="0"/>
              <a:t>Prevent interface force over-test</a:t>
            </a:r>
          </a:p>
          <a:p>
            <a:pPr marL="285750" indent="-285750">
              <a:spcBef>
                <a:spcPts val="500"/>
              </a:spcBef>
              <a:spcAft>
                <a:spcPts val="500"/>
              </a:spcAft>
              <a:buClr>
                <a:srgbClr val="006699"/>
              </a:buClr>
              <a:buSzPct val="80000"/>
              <a:buFont typeface="Arial" panose="020B0604020202020204" pitchFamily="34" charset="0"/>
              <a:buChar char="•"/>
            </a:pPr>
            <a:r>
              <a:rPr lang="en-US" sz="1300" dirty="0"/>
              <a:t>Protect:</a:t>
            </a:r>
          </a:p>
          <a:p>
            <a:pPr marL="742950" lvl="1" indent="-285750">
              <a:spcBef>
                <a:spcPts val="300"/>
              </a:spcBef>
              <a:spcAft>
                <a:spcPts val="300"/>
              </a:spcAft>
              <a:buClr>
                <a:srgbClr val="006699"/>
              </a:buClr>
              <a:buSzPct val="80000"/>
              <a:buFont typeface="Arial" panose="020B0604020202020204" pitchFamily="34" charset="0"/>
              <a:buChar char="•"/>
            </a:pPr>
            <a:r>
              <a:rPr lang="en-US" sz="1300" dirty="0"/>
              <a:t>Mounting brackets</a:t>
            </a:r>
          </a:p>
          <a:p>
            <a:pPr marL="742950" lvl="1" indent="-285750">
              <a:spcBef>
                <a:spcPts val="300"/>
              </a:spcBef>
              <a:spcAft>
                <a:spcPts val="300"/>
              </a:spcAft>
              <a:buClr>
                <a:srgbClr val="006699"/>
              </a:buClr>
              <a:buSzPct val="80000"/>
              <a:buFont typeface="Arial" panose="020B0604020202020204" pitchFamily="34" charset="0"/>
              <a:buChar char="•"/>
            </a:pPr>
            <a:r>
              <a:rPr lang="en-US" sz="1300" dirty="0"/>
              <a:t>Bolted joints</a:t>
            </a:r>
          </a:p>
          <a:p>
            <a:pPr marL="742950" lvl="1" indent="-285750">
              <a:spcBef>
                <a:spcPts val="300"/>
              </a:spcBef>
              <a:spcAft>
                <a:spcPts val="300"/>
              </a:spcAft>
              <a:buClr>
                <a:srgbClr val="006699"/>
              </a:buClr>
              <a:buSzPct val="80000"/>
              <a:buFont typeface="Arial" panose="020B0604020202020204" pitchFamily="34" charset="0"/>
              <a:buChar char="•"/>
            </a:pPr>
            <a:r>
              <a:rPr lang="en-US" sz="1300" dirty="0"/>
              <a:t>Electronics cards</a:t>
            </a:r>
          </a:p>
          <a:p>
            <a:pPr marL="742950" lvl="1" indent="-285750">
              <a:spcBef>
                <a:spcPts val="300"/>
              </a:spcBef>
              <a:spcAft>
                <a:spcPts val="300"/>
              </a:spcAft>
              <a:buClr>
                <a:srgbClr val="006699"/>
              </a:buClr>
              <a:buSzPct val="80000"/>
              <a:buFont typeface="Arial" panose="020B0604020202020204" pitchFamily="34" charset="0"/>
              <a:buChar char="•"/>
            </a:pPr>
            <a:r>
              <a:rPr lang="en-US" sz="1300" dirty="0"/>
              <a:t>Failure modes:</a:t>
            </a:r>
          </a:p>
          <a:p>
            <a:pPr marL="1200150" lvl="2" indent="-285750">
              <a:spcBef>
                <a:spcPts val="300"/>
              </a:spcBef>
              <a:spcAft>
                <a:spcPts val="300"/>
              </a:spcAft>
              <a:buClr>
                <a:srgbClr val="006699"/>
              </a:buClr>
              <a:buSzPct val="80000"/>
              <a:buFont typeface="Arial" panose="020B0604020202020204" pitchFamily="34" charset="0"/>
              <a:buChar char="•"/>
            </a:pPr>
            <a:r>
              <a:rPr lang="en-US" sz="1300" dirty="0"/>
              <a:t>Fastener yield</a:t>
            </a:r>
          </a:p>
          <a:p>
            <a:pPr marL="1200150" lvl="2" indent="-285750">
              <a:spcBef>
                <a:spcPts val="300"/>
              </a:spcBef>
              <a:spcAft>
                <a:spcPts val="300"/>
              </a:spcAft>
              <a:buClr>
                <a:srgbClr val="006699"/>
              </a:buClr>
              <a:buSzPct val="80000"/>
              <a:buFont typeface="Arial" panose="020B0604020202020204" pitchFamily="34" charset="0"/>
              <a:buChar char="•"/>
            </a:pPr>
            <a:r>
              <a:rPr lang="en-US" sz="1300" dirty="0"/>
              <a:t>PCB cracking</a:t>
            </a:r>
          </a:p>
          <a:p>
            <a:pPr marL="1200150" lvl="2" indent="-285750">
              <a:spcBef>
                <a:spcPts val="300"/>
              </a:spcBef>
              <a:spcAft>
                <a:spcPts val="300"/>
              </a:spcAft>
              <a:buClr>
                <a:srgbClr val="006699"/>
              </a:buClr>
              <a:buSzPct val="80000"/>
              <a:buFont typeface="Arial" panose="020B0604020202020204" pitchFamily="34" charset="0"/>
              <a:buChar char="•"/>
            </a:pPr>
            <a:r>
              <a:rPr lang="en-US" sz="1300" dirty="0"/>
              <a:t>Connector damage</a:t>
            </a:r>
          </a:p>
          <a:p>
            <a:pPr marL="285750" indent="-285750">
              <a:buClr>
                <a:srgbClr val="006699"/>
              </a:buClr>
              <a:buSzPct val="80000"/>
              <a:buFont typeface="Arial" panose="020B0604020202020204" pitchFamily="34" charset="0"/>
              <a:buChar char="•"/>
            </a:pPr>
            <a:endParaRPr lang="en-US" sz="1300" dirty="0"/>
          </a:p>
          <a:p>
            <a:pPr marL="285750" indent="-285750">
              <a:buClr>
                <a:srgbClr val="006699"/>
              </a:buClr>
              <a:buSzPct val="80000"/>
              <a:buFont typeface="Arial" panose="020B0604020202020204" pitchFamily="34" charset="0"/>
              <a:buChar char="•"/>
            </a:pPr>
            <a:r>
              <a:rPr lang="en-US" sz="1300" dirty="0"/>
              <a:t>Key statement:   Acceleration is the input — force is what breaks hardware</a:t>
            </a:r>
          </a:p>
        </p:txBody>
      </p:sp>
    </p:spTree>
    <p:extLst>
      <p:ext uri="{BB962C8B-B14F-4D97-AF65-F5344CB8AC3E}">
        <p14:creationId xmlns:p14="http://schemas.microsoft.com/office/powerpoint/2010/main" val="22330097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552D59-8CA9-3942-D8E4-3BC93B8ED2F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DD7D18EF-C6B2-A31A-5AEE-5791908AC71A}"/>
              </a:ext>
            </a:extLst>
          </p:cNvPr>
          <p:cNvSpPr/>
          <p:nvPr/>
        </p:nvSpPr>
        <p:spPr>
          <a:xfrm>
            <a:off x="529540" y="337111"/>
            <a:ext cx="2733954" cy="430887"/>
          </a:xfrm>
          <a:prstGeom prst="rect">
            <a:avLst/>
          </a:prstGeom>
        </p:spPr>
        <p:txBody>
          <a:bodyPr wrap="none">
            <a:spAutoFit/>
          </a:bodyPr>
          <a:lstStyle/>
          <a:p>
            <a:pPr>
              <a:spcAft>
                <a:spcPts val="1000"/>
              </a:spcAft>
            </a:pPr>
            <a:r>
              <a:rPr lang="en-US" sz="2200" b="1" dirty="0">
                <a:solidFill>
                  <a:srgbClr val="006699"/>
                </a:solidFill>
                <a:ea typeface="Calibri" panose="020F0502020204030204" pitchFamily="34" charset="0"/>
                <a:cs typeface="Calibri" panose="020F0502020204030204" pitchFamily="34" charset="0"/>
              </a:rPr>
              <a:t>Force vs. Acceleration</a:t>
            </a:r>
            <a:endParaRPr lang="en-US" sz="2200" dirty="0">
              <a:solidFill>
                <a:prstClr val="black"/>
              </a:solidFill>
              <a:ea typeface="Calibri" panose="020F0502020204030204" pitchFamily="34" charset="0"/>
              <a:cs typeface="Calibri" panose="020F0502020204030204" pitchFamily="34" charset="0"/>
            </a:endParaRP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82747A8B-AF87-D4E5-767C-AB0506E7E69C}"/>
                  </a:ext>
                </a:extLst>
              </p:cNvPr>
              <p:cNvSpPr txBox="1"/>
              <p:nvPr/>
            </p:nvSpPr>
            <p:spPr>
              <a:xfrm>
                <a:off x="685800" y="1066800"/>
                <a:ext cx="7383892" cy="5124480"/>
              </a:xfrm>
              <a:prstGeom prst="rect">
                <a:avLst/>
              </a:prstGeom>
              <a:noFill/>
            </p:spPr>
            <p:txBody>
              <a:bodyPr wrap="square" rtlCol="0">
                <a:spAutoFit/>
              </a:bodyPr>
              <a:lstStyle/>
              <a:p>
                <a:pPr>
                  <a:buClr>
                    <a:srgbClr val="006699"/>
                  </a:buClr>
                  <a:buSzPct val="80000"/>
                </a:pPr>
                <a:endParaRPr lang="en-US" sz="1300" dirty="0"/>
              </a:p>
              <a:p>
                <a:pPr marL="285750" indent="-285750">
                  <a:spcBef>
                    <a:spcPts val="500"/>
                  </a:spcBef>
                  <a:spcAft>
                    <a:spcPts val="500"/>
                  </a:spcAft>
                  <a:buClr>
                    <a:srgbClr val="006699"/>
                  </a:buClr>
                  <a:buSzPct val="80000"/>
                  <a:buFont typeface="Arial" panose="020B0604020202020204" pitchFamily="34" charset="0"/>
                  <a:buChar char="•"/>
                </a:pPr>
                <a:r>
                  <a:rPr lang="en-US" sz="1250" dirty="0"/>
                  <a:t>Acceleration alone is misleading</a:t>
                </a:r>
              </a:p>
              <a:p>
                <a:pPr>
                  <a:spcBef>
                    <a:spcPts val="500"/>
                  </a:spcBef>
                  <a:spcAft>
                    <a:spcPts val="500"/>
                  </a:spcAft>
                  <a:buClr>
                    <a:srgbClr val="006699"/>
                  </a:buClr>
                  <a:buSzPct val="80000"/>
                </a:pPr>
                <a:r>
                  <a:rPr lang="en-US" sz="1250" dirty="0"/>
                  <a:t>                          </a:t>
                </a:r>
                <a14:m>
                  <m:oMath xmlns:m="http://schemas.openxmlformats.org/officeDocument/2006/math">
                    <m:r>
                      <a:rPr lang="en-US" sz="1250" b="0" i="1" smtClean="0">
                        <a:latin typeface="Cambria Math" panose="02040503050406030204" pitchFamily="18" charset="0"/>
                      </a:rPr>
                      <m:t>𝐹</m:t>
                    </m:r>
                    <m:r>
                      <a:rPr lang="en-US" sz="1250" b="0" i="1" smtClean="0">
                        <a:latin typeface="Cambria Math" panose="02040503050406030204" pitchFamily="18" charset="0"/>
                      </a:rPr>
                      <m:t>=</m:t>
                    </m:r>
                    <m:sSub>
                      <m:sSubPr>
                        <m:ctrlPr>
                          <a:rPr lang="en-US" sz="1250" b="0" i="1" smtClean="0">
                            <a:latin typeface="Cambria Math" panose="02040503050406030204" pitchFamily="18" charset="0"/>
                          </a:rPr>
                        </m:ctrlPr>
                      </m:sSubPr>
                      <m:e>
                        <m:r>
                          <a:rPr lang="en-US" sz="1250" i="1">
                            <a:latin typeface="Cambria Math" panose="02040503050406030204" pitchFamily="18" charset="0"/>
                          </a:rPr>
                          <m:t>𝑀</m:t>
                        </m:r>
                      </m:e>
                      <m:sub>
                        <m:r>
                          <a:rPr lang="en-US" sz="1250" b="0" i="1" smtClean="0">
                            <a:latin typeface="Cambria Math" panose="02040503050406030204" pitchFamily="18" charset="0"/>
                          </a:rPr>
                          <m:t>𝑒𝑓𝑓</m:t>
                        </m:r>
                      </m:sub>
                    </m:sSub>
                    <m:r>
                      <a:rPr lang="en-US" sz="1250" b="0" i="1" smtClean="0">
                        <a:latin typeface="Cambria Math" panose="02040503050406030204" pitchFamily="18" charset="0"/>
                      </a:rPr>
                      <m:t> </m:t>
                    </m:r>
                    <m:r>
                      <a:rPr lang="en-US" sz="1250" b="0" i="1" smtClean="0">
                        <a:latin typeface="Cambria Math" panose="02040503050406030204" pitchFamily="18" charset="0"/>
                      </a:rPr>
                      <m:t>𝑎</m:t>
                    </m:r>
                  </m:oMath>
                </a14:m>
                <a:br>
                  <a:rPr lang="en-US" sz="1250" dirty="0"/>
                </a:br>
                <a:endParaRPr lang="en-US" sz="1250" dirty="0"/>
              </a:p>
              <a:p>
                <a:pPr marL="285750" indent="-285750">
                  <a:spcBef>
                    <a:spcPts val="500"/>
                  </a:spcBef>
                  <a:spcAft>
                    <a:spcPts val="500"/>
                  </a:spcAft>
                  <a:buClr>
                    <a:srgbClr val="006699"/>
                  </a:buClr>
                  <a:buSzPct val="80000"/>
                  <a:buFont typeface="Arial" panose="020B0604020202020204" pitchFamily="34" charset="0"/>
                  <a:buChar char="•"/>
                </a:pPr>
                <a:r>
                  <a:rPr lang="en-US" sz="1250" dirty="0"/>
                  <a:t>Same acceleration → different force if effective mass changes </a:t>
                </a:r>
              </a:p>
              <a:p>
                <a:pPr marL="285750" indent="-285750">
                  <a:spcBef>
                    <a:spcPts val="500"/>
                  </a:spcBef>
                  <a:spcAft>
                    <a:spcPts val="500"/>
                  </a:spcAft>
                  <a:buClr>
                    <a:srgbClr val="006699"/>
                  </a:buClr>
                  <a:buSzPct val="80000"/>
                  <a:buFont typeface="Arial" panose="020B0604020202020204" pitchFamily="34" charset="0"/>
                  <a:buChar char="•"/>
                </a:pPr>
                <a:r>
                  <a:rPr lang="en-US" sz="1250" dirty="0"/>
                  <a:t>Resonance → effective mass increases </a:t>
                </a:r>
              </a:p>
              <a:p>
                <a:pPr marL="285750" indent="-285750">
                  <a:spcBef>
                    <a:spcPts val="500"/>
                  </a:spcBef>
                  <a:spcAft>
                    <a:spcPts val="500"/>
                  </a:spcAft>
                  <a:buClr>
                    <a:srgbClr val="006699"/>
                  </a:buClr>
                  <a:buSzPct val="80000"/>
                  <a:buFont typeface="Arial" panose="020B0604020202020204" pitchFamily="34" charset="0"/>
                  <a:buChar char="•"/>
                </a:pPr>
                <a:r>
                  <a:rPr lang="en-US" sz="1250" dirty="0"/>
                  <a:t>Rigid fixture → artificially high force </a:t>
                </a:r>
              </a:p>
              <a:p>
                <a:pPr marL="285750" indent="-285750">
                  <a:spcBef>
                    <a:spcPts val="500"/>
                  </a:spcBef>
                  <a:spcAft>
                    <a:spcPts val="500"/>
                  </a:spcAft>
                  <a:buClr>
                    <a:srgbClr val="006699"/>
                  </a:buClr>
                  <a:buSzPct val="80000"/>
                  <a:buFont typeface="Arial" panose="020B0604020202020204" pitchFamily="34" charset="0"/>
                  <a:buChar char="•"/>
                </a:pPr>
                <a:r>
                  <a:rPr lang="en-US" sz="1250" dirty="0"/>
                  <a:t>Visual idea:</a:t>
                </a:r>
              </a:p>
              <a:p>
                <a:pPr marL="742950" lvl="1" indent="-285750">
                  <a:spcBef>
                    <a:spcPts val="500"/>
                  </a:spcBef>
                  <a:spcAft>
                    <a:spcPts val="500"/>
                  </a:spcAft>
                  <a:buClr>
                    <a:srgbClr val="006699"/>
                  </a:buClr>
                  <a:buSzPct val="80000"/>
                  <a:buFont typeface="Arial" panose="020B0604020202020204" pitchFamily="34" charset="0"/>
                  <a:buChar char="•"/>
                </a:pPr>
                <a:r>
                  <a:rPr lang="en-US" sz="1250" dirty="0"/>
                  <a:t>Two mounting systems: </a:t>
                </a:r>
              </a:p>
              <a:p>
                <a:pPr marL="1200150" lvl="2" indent="-285750">
                  <a:spcBef>
                    <a:spcPts val="500"/>
                  </a:spcBef>
                  <a:spcAft>
                    <a:spcPts val="500"/>
                  </a:spcAft>
                  <a:buClr>
                    <a:srgbClr val="006699"/>
                  </a:buClr>
                  <a:buSzPct val="80000"/>
                  <a:buFont typeface="Arial" panose="020B0604020202020204" pitchFamily="34" charset="0"/>
                  <a:buChar char="•"/>
                </a:pPr>
                <a:r>
                  <a:rPr lang="en-US" sz="1250" dirty="0"/>
                  <a:t>flight (relatively flexible) </a:t>
                </a:r>
              </a:p>
              <a:p>
                <a:pPr marL="1200150" lvl="2" indent="-285750">
                  <a:spcBef>
                    <a:spcPts val="500"/>
                  </a:spcBef>
                  <a:spcAft>
                    <a:spcPts val="500"/>
                  </a:spcAft>
                  <a:buClr>
                    <a:srgbClr val="006699"/>
                  </a:buClr>
                  <a:buSzPct val="80000"/>
                  <a:buFont typeface="Arial" panose="020B0604020202020204" pitchFamily="34" charset="0"/>
                  <a:buChar char="•"/>
                </a:pPr>
                <a:r>
                  <a:rPr lang="en-US" sz="1250" dirty="0"/>
                  <a:t>lab (rigid) </a:t>
                </a:r>
              </a:p>
              <a:p>
                <a:pPr marL="1200150" lvl="2" indent="-285750">
                  <a:spcBef>
                    <a:spcPts val="500"/>
                  </a:spcBef>
                  <a:spcAft>
                    <a:spcPts val="500"/>
                  </a:spcAft>
                  <a:buClr>
                    <a:srgbClr val="006699"/>
                  </a:buClr>
                  <a:buSzPct val="80000"/>
                  <a:buFont typeface="Arial" panose="020B0604020202020204" pitchFamily="34" charset="0"/>
                  <a:buChar char="•"/>
                </a:pPr>
                <a:endParaRPr lang="en-US" sz="1250" dirty="0"/>
              </a:p>
              <a:p>
                <a:pPr marL="285750" lvl="2" indent="-285750">
                  <a:spcBef>
                    <a:spcPts val="500"/>
                  </a:spcBef>
                  <a:spcAft>
                    <a:spcPts val="500"/>
                  </a:spcAft>
                  <a:buClr>
                    <a:srgbClr val="006699"/>
                  </a:buClr>
                  <a:buSzPct val="80000"/>
                  <a:buFont typeface="Arial" panose="020B0604020202020204" pitchFamily="34" charset="0"/>
                  <a:buChar char="•"/>
                </a:pPr>
                <a:r>
                  <a:rPr lang="en-US" sz="1250" dirty="0"/>
                  <a:t>Acceleration PSD alone does not define structural severity</a:t>
                </a:r>
              </a:p>
              <a:p>
                <a:pPr marL="285750" lvl="2" indent="-285750">
                  <a:spcBef>
                    <a:spcPts val="500"/>
                  </a:spcBef>
                  <a:spcAft>
                    <a:spcPts val="500"/>
                  </a:spcAft>
                  <a:buClr>
                    <a:srgbClr val="006699"/>
                  </a:buClr>
                  <a:buSzPct val="80000"/>
                  <a:buFont typeface="Arial" panose="020B0604020202020204" pitchFamily="34" charset="0"/>
                  <a:buChar char="•"/>
                </a:pPr>
                <a:r>
                  <a:rPr lang="en-US" sz="1250" dirty="0"/>
                  <a:t>Force depends on effective mass, boundary conditions, and resonance</a:t>
                </a:r>
              </a:p>
              <a:p>
                <a:pPr marL="285750" indent="-285750">
                  <a:spcBef>
                    <a:spcPts val="500"/>
                  </a:spcBef>
                  <a:spcAft>
                    <a:spcPts val="500"/>
                  </a:spcAft>
                  <a:buClr>
                    <a:srgbClr val="006699"/>
                  </a:buClr>
                  <a:buSzPct val="80000"/>
                  <a:buFont typeface="Arial" panose="020B0604020202020204" pitchFamily="34" charset="0"/>
                  <a:buChar char="•"/>
                </a:pPr>
                <a:r>
                  <a:rPr lang="en-US" sz="1250" dirty="0"/>
                  <a:t>Same acceleration PSD → different force</a:t>
                </a:r>
              </a:p>
              <a:p>
                <a:pPr marL="285750" indent="-285750">
                  <a:spcBef>
                    <a:spcPts val="500"/>
                  </a:spcBef>
                  <a:spcAft>
                    <a:spcPts val="500"/>
                  </a:spcAft>
                  <a:buClr>
                    <a:srgbClr val="006699"/>
                  </a:buClr>
                  <a:buSzPct val="80000"/>
                  <a:buFont typeface="Arial" panose="020B0604020202020204" pitchFamily="34" charset="0"/>
                  <a:buChar char="•"/>
                </a:pPr>
                <a:endParaRPr lang="en-US" sz="1300" dirty="0"/>
              </a:p>
            </p:txBody>
          </p:sp>
        </mc:Choice>
        <mc:Fallback xmlns="">
          <p:sp>
            <p:nvSpPr>
              <p:cNvPr id="2" name="TextBox 1">
                <a:extLst>
                  <a:ext uri="{FF2B5EF4-FFF2-40B4-BE49-F238E27FC236}">
                    <a16:creationId xmlns:a16="http://schemas.microsoft.com/office/drawing/2014/main" id="{82747A8B-AF87-D4E5-767C-AB0506E7E69C}"/>
                  </a:ext>
                </a:extLst>
              </p:cNvPr>
              <p:cNvSpPr txBox="1">
                <a:spLocks noRot="1" noChangeAspect="1" noMove="1" noResize="1" noEditPoints="1" noAdjustHandles="1" noChangeArrowheads="1" noChangeShapeType="1" noTextEdit="1"/>
              </p:cNvSpPr>
              <p:nvPr/>
            </p:nvSpPr>
            <p:spPr>
              <a:xfrm>
                <a:off x="685800" y="1066800"/>
                <a:ext cx="7383892" cy="512448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436486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97FD9-CD59-AE72-A961-38AABB46005F}"/>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31407CC4-312D-B68F-D315-CDDDEC66A362}"/>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7</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22F3CFB2-249B-E1F0-FB65-569D5BA20115}"/>
              </a:ext>
            </a:extLst>
          </p:cNvPr>
          <p:cNvSpPr/>
          <p:nvPr/>
        </p:nvSpPr>
        <p:spPr>
          <a:xfrm>
            <a:off x="381000" y="350243"/>
            <a:ext cx="6858000" cy="369332"/>
          </a:xfrm>
          <a:prstGeom prst="rect">
            <a:avLst/>
          </a:prstGeom>
        </p:spPr>
        <p:txBody>
          <a:bodyPr wrap="square">
            <a:spAutoFit/>
          </a:bodyPr>
          <a:lstStyle/>
          <a:p>
            <a:pPr defTabSz="685800">
              <a:spcBef>
                <a:spcPts val="150"/>
              </a:spcBef>
              <a:spcAft>
                <a:spcPts val="150"/>
              </a:spcAft>
            </a:pPr>
            <a:r>
              <a:rPr lang="en-US" b="1" dirty="0">
                <a:solidFill>
                  <a:srgbClr val="4BACC6">
                    <a:lumMod val="75000"/>
                  </a:srgbClr>
                </a:solidFill>
                <a:cs typeface="Arial" pitchFamily="34" charset="0"/>
              </a:rPr>
              <a:t>Apparent Mass, Frequency Response Function, Magnitude</a:t>
            </a:r>
          </a:p>
        </p:txBody>
      </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26F8313A-792E-DC70-5471-64ED9B5F2311}"/>
                  </a:ext>
                </a:extLst>
              </p:cNvPr>
              <p:cNvSpPr txBox="1"/>
              <p:nvPr/>
            </p:nvSpPr>
            <p:spPr>
              <a:xfrm>
                <a:off x="364724" y="1066800"/>
                <a:ext cx="7086600" cy="3053849"/>
              </a:xfrm>
              <a:prstGeom prst="rect">
                <a:avLst/>
              </a:prstGeom>
              <a:noFill/>
            </p:spPr>
            <p:txBody>
              <a:bodyPr wrap="square" rtlCol="0">
                <a:spAutoFit/>
              </a:bodyPr>
              <a:lstStyle/>
              <a:p>
                <a:pPr>
                  <a:buClr>
                    <a:srgbClr val="006699"/>
                  </a:buClr>
                  <a:buSzPct val="80000"/>
                </a:pPr>
                <a:endParaRPr lang="en-US" sz="1250" dirty="0"/>
              </a:p>
              <a:p>
                <a:pPr marL="285750" indent="-285750">
                  <a:buClr>
                    <a:srgbClr val="006699"/>
                  </a:buClr>
                  <a:buSzPct val="80000"/>
                  <a:buFont typeface="Arial" panose="020B0604020202020204" pitchFamily="34" charset="0"/>
                  <a:buChar char="•"/>
                </a:pPr>
                <a:r>
                  <a:rPr lang="en-US" sz="1250" dirty="0"/>
                  <a:t>The apparent mass </a:t>
                </a: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𝑎𝑝𝑝</m:t>
                        </m:r>
                      </m:sub>
                    </m:sSub>
                  </m:oMath>
                </a14:m>
                <a:r>
                  <a:rPr lang="en-US" sz="1250" dirty="0"/>
                  <a:t> is the force </a:t>
                </a:r>
                <a14:m>
                  <m:oMath xmlns:m="http://schemas.openxmlformats.org/officeDocument/2006/math">
                    <m:r>
                      <a:rPr lang="en-US" sz="1250" i="1">
                        <a:latin typeface="Cambria Math" panose="02040503050406030204" pitchFamily="18" charset="0"/>
                      </a:rPr>
                      <m:t>𝐹</m:t>
                    </m:r>
                    <m:r>
                      <a:rPr lang="en-US" sz="1250" i="1">
                        <a:latin typeface="Cambria Math" panose="02040503050406030204" pitchFamily="18" charset="0"/>
                      </a:rPr>
                      <m:t> </m:t>
                    </m:r>
                  </m:oMath>
                </a14:m>
                <a:r>
                  <a:rPr lang="en-US" sz="1250" dirty="0"/>
                  <a:t>divided by acceleration </a:t>
                </a:r>
                <a14:m>
                  <m:oMath xmlns:m="http://schemas.openxmlformats.org/officeDocument/2006/math">
                    <m:r>
                      <a:rPr lang="en-US" sz="1250" i="1">
                        <a:latin typeface="Cambria Math" panose="02040503050406030204" pitchFamily="18" charset="0"/>
                      </a:rPr>
                      <m:t>𝑎</m:t>
                    </m:r>
                  </m:oMath>
                </a14:m>
                <a:endParaRPr lang="en-US" sz="1250" dirty="0"/>
              </a:p>
              <a:p>
                <a:pPr marL="285750" indent="-285750">
                  <a:buClr>
                    <a:srgbClr val="006699"/>
                  </a:buClr>
                  <a:buSzPct val="80000"/>
                  <a:buFont typeface="Arial" panose="020B0604020202020204" pitchFamily="34" charset="0"/>
                  <a:buChar char="•"/>
                </a:pPr>
                <a:endParaRPr lang="en-US" sz="1250" dirty="0"/>
              </a:p>
              <a:p>
                <a:pPr>
                  <a:buClr>
                    <a:srgbClr val="006699"/>
                  </a:buClr>
                  <a:buSzPct val="80000"/>
                </a:pPr>
                <a14:m>
                  <m:oMathPara xmlns:m="http://schemas.openxmlformats.org/officeDocument/2006/math">
                    <m:oMathParaPr>
                      <m:jc m:val="centerGroup"/>
                    </m:oMathParaPr>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𝑀</m:t>
                          </m:r>
                        </m:e>
                        <m:sub>
                          <m:r>
                            <a:rPr lang="en-US" sz="1250" i="1">
                              <a:latin typeface="Cambria Math" panose="02040503050406030204" pitchFamily="18" charset="0"/>
                            </a:rPr>
                            <m:t>𝑎𝑝𝑝</m:t>
                          </m:r>
                        </m:sub>
                      </m:sSub>
                      <m:r>
                        <a:rPr lang="en-US" sz="1250" i="1">
                          <a:latin typeface="Cambria Math" panose="02040503050406030204" pitchFamily="18" charset="0"/>
                        </a:rPr>
                        <m:t>(</m:t>
                      </m:r>
                      <m:r>
                        <a:rPr lang="en-US" sz="1250" i="1">
                          <a:latin typeface="Cambria Math" panose="02040503050406030204" pitchFamily="18" charset="0"/>
                        </a:rPr>
                        <m:t>𝑓</m:t>
                      </m:r>
                      <m:r>
                        <a:rPr lang="en-US" sz="1250" i="1">
                          <a:latin typeface="Cambria Math" panose="02040503050406030204" pitchFamily="18" charset="0"/>
                        </a:rPr>
                        <m:t>)= </m:t>
                      </m:r>
                      <m:d>
                        <m:dPr>
                          <m:begChr m:val="|"/>
                          <m:endChr m:val="|"/>
                          <m:ctrlPr>
                            <a:rPr lang="en-US" sz="1250" i="1">
                              <a:latin typeface="Cambria Math" panose="02040503050406030204" pitchFamily="18" charset="0"/>
                            </a:rPr>
                          </m:ctrlPr>
                        </m:dPr>
                        <m:e>
                          <m:f>
                            <m:fPr>
                              <m:ctrlPr>
                                <a:rPr lang="en-US" sz="1250" i="1">
                                  <a:latin typeface="Cambria Math" panose="02040503050406030204" pitchFamily="18" charset="0"/>
                                </a:rPr>
                              </m:ctrlPr>
                            </m:fPr>
                            <m:num>
                              <m:r>
                                <a:rPr lang="en-US" sz="1250" i="1">
                                  <a:latin typeface="Cambria Math" panose="02040503050406030204" pitchFamily="18" charset="0"/>
                                </a:rPr>
                                <m:t> </m:t>
                              </m:r>
                              <m:r>
                                <a:rPr lang="en-US" sz="1250" i="1">
                                  <a:latin typeface="Cambria Math" panose="02040503050406030204" pitchFamily="18" charset="0"/>
                                </a:rPr>
                                <m:t>𝐹</m:t>
                              </m:r>
                              <m:d>
                                <m:dPr>
                                  <m:ctrlPr>
                                    <a:rPr lang="en-US" sz="1250" i="1">
                                      <a:latin typeface="Cambria Math" panose="02040503050406030204" pitchFamily="18" charset="0"/>
                                    </a:rPr>
                                  </m:ctrlPr>
                                </m:dPr>
                                <m:e>
                                  <m:r>
                                    <a:rPr lang="en-US" sz="1250" i="1">
                                      <a:latin typeface="Cambria Math" panose="02040503050406030204" pitchFamily="18" charset="0"/>
                                    </a:rPr>
                                    <m:t>𝑓</m:t>
                                  </m:r>
                                </m:e>
                              </m:d>
                              <m:r>
                                <a:rPr lang="en-US" sz="1250" i="1">
                                  <a:latin typeface="Cambria Math" panose="02040503050406030204" pitchFamily="18" charset="0"/>
                                </a:rPr>
                                <m:t> </m:t>
                              </m:r>
                            </m:num>
                            <m:den>
                              <m:r>
                                <a:rPr lang="en-US" sz="1250" i="1">
                                  <a:latin typeface="Cambria Math" panose="02040503050406030204" pitchFamily="18" charset="0"/>
                                </a:rPr>
                                <m:t>𝑎</m:t>
                              </m:r>
                              <m:r>
                                <a:rPr lang="en-US" sz="1250" i="1">
                                  <a:latin typeface="Cambria Math" panose="02040503050406030204" pitchFamily="18" charset="0"/>
                                </a:rPr>
                                <m:t>(</m:t>
                              </m:r>
                              <m:r>
                                <a:rPr lang="en-US" sz="1250" i="1">
                                  <a:latin typeface="Cambria Math" panose="02040503050406030204" pitchFamily="18" charset="0"/>
                                </a:rPr>
                                <m:t>𝑓</m:t>
                              </m:r>
                              <m:r>
                                <a:rPr lang="en-US" sz="1250" i="1">
                                  <a:latin typeface="Cambria Math" panose="02040503050406030204" pitchFamily="18" charset="0"/>
                                </a:rPr>
                                <m:t>)</m:t>
                              </m:r>
                            </m:den>
                          </m:f>
                        </m:e>
                      </m:d>
                    </m:oMath>
                  </m:oMathPara>
                </a14:m>
                <a:endParaRPr lang="en-US" sz="1250" dirty="0"/>
              </a:p>
              <a:p>
                <a:pPr>
                  <a:buClr>
                    <a:srgbClr val="006699"/>
                  </a:buClr>
                  <a:buSzPct val="80000"/>
                </a:pPr>
                <a:endParaRPr lang="en-US" sz="1250" dirty="0"/>
              </a:p>
              <a:p>
                <a:pPr>
                  <a:buClr>
                    <a:srgbClr val="006699"/>
                  </a:buClr>
                  <a:buSzPct val="80000"/>
                </a:pPr>
                <a:endParaRPr lang="en-US" sz="1250" dirty="0"/>
              </a:p>
              <a:p>
                <a:pPr marL="285750" indent="-285750">
                  <a:spcBef>
                    <a:spcPts val="600"/>
                  </a:spcBef>
                  <a:spcAft>
                    <a:spcPts val="200"/>
                  </a:spcAft>
                  <a:buClr>
                    <a:srgbClr val="006699"/>
                  </a:buClr>
                  <a:buSzPct val="80000"/>
                  <a:buFont typeface="Arial" panose="020B0604020202020204" pitchFamily="34" charset="0"/>
                  <a:buChar char="•"/>
                </a:pPr>
                <a14:m>
                  <m:oMath xmlns:m="http://schemas.openxmlformats.org/officeDocument/2006/math">
                    <m:r>
                      <a:rPr lang="en-US" sz="1250" i="1">
                        <a:latin typeface="Cambria Math" panose="02040503050406030204" pitchFamily="18" charset="0"/>
                      </a:rPr>
                      <m:t>𝐹</m:t>
                    </m:r>
                    <m:r>
                      <a:rPr lang="en-US" sz="1250" i="1">
                        <a:latin typeface="Cambria Math" panose="02040503050406030204" pitchFamily="18" charset="0"/>
                      </a:rPr>
                      <m:t> </m:t>
                    </m:r>
                  </m:oMath>
                </a14:m>
                <a:r>
                  <a:rPr lang="en-US" sz="1250" dirty="0"/>
                  <a:t>and </a:t>
                </a:r>
                <a14:m>
                  <m:oMath xmlns:m="http://schemas.openxmlformats.org/officeDocument/2006/math">
                    <m:r>
                      <a:rPr lang="en-US" sz="1250" i="1">
                        <a:latin typeface="Cambria Math" panose="02040503050406030204" pitchFamily="18" charset="0"/>
                      </a:rPr>
                      <m:t>𝑎</m:t>
                    </m:r>
                    <m:r>
                      <a:rPr lang="en-US" sz="1250" i="1">
                        <a:latin typeface="Cambria Math" panose="02040503050406030204" pitchFamily="18" charset="0"/>
                      </a:rPr>
                      <m:t> </m:t>
                    </m:r>
                  </m:oMath>
                </a14:m>
                <a:r>
                  <a:rPr lang="en-US" sz="1250" dirty="0"/>
                  <a:t>are complex</a:t>
                </a:r>
              </a:p>
              <a:p>
                <a:pPr marL="285750" indent="-285750">
                  <a:spcBef>
                    <a:spcPts val="600"/>
                  </a:spcBef>
                  <a:spcAft>
                    <a:spcPts val="200"/>
                  </a:spcAft>
                  <a:buClr>
                    <a:srgbClr val="006699"/>
                  </a:buClr>
                  <a:buSzPct val="80000"/>
                  <a:buFont typeface="Arial" panose="020B0604020202020204" pitchFamily="34" charset="0"/>
                  <a:buChar char="•"/>
                </a:pPr>
                <a:r>
                  <a:rPr lang="en-US" sz="1250" dirty="0"/>
                  <a:t>Well below resonance: structure behaves as rigid mass</a:t>
                </a:r>
              </a:p>
              <a:p>
                <a:pPr marL="285750" indent="-285750">
                  <a:spcBef>
                    <a:spcPts val="600"/>
                  </a:spcBef>
                  <a:spcAft>
                    <a:spcPts val="200"/>
                  </a:spcAft>
                  <a:buClr>
                    <a:srgbClr val="006699"/>
                  </a:buClr>
                  <a:buSzPct val="80000"/>
                  <a:buFont typeface="Arial" panose="020B0604020202020204" pitchFamily="34" charset="0"/>
                  <a:buChar char="•"/>
                </a:pPr>
                <a:r>
                  <a:rPr lang="en-US" sz="1250" dirty="0"/>
                  <a:t>Above resonance: apparent mass decreases due to modal effects</a:t>
                </a:r>
              </a:p>
              <a:p>
                <a:pPr marL="285750" indent="-285750">
                  <a:spcBef>
                    <a:spcPts val="600"/>
                  </a:spcBef>
                  <a:spcAft>
                    <a:spcPts val="200"/>
                  </a:spcAft>
                  <a:buClr>
                    <a:srgbClr val="006699"/>
                  </a:buClr>
                  <a:buSzPct val="80000"/>
                  <a:buFont typeface="Arial" panose="020B0604020202020204" pitchFamily="34" charset="0"/>
                  <a:buChar char="•"/>
                </a:pPr>
                <a:r>
                  <a:rPr lang="en-US" sz="1250" dirty="0"/>
                  <a:t>Measurement of the frequency response function is preferred over analysis, since damping is difficult to estimate and model</a:t>
                </a:r>
              </a:p>
              <a:p>
                <a:pPr marL="285750" indent="-285750">
                  <a:buClr>
                    <a:srgbClr val="006699"/>
                  </a:buClr>
                  <a:buSzPct val="80000"/>
                  <a:buFont typeface="Arial" panose="020B0604020202020204" pitchFamily="34" charset="0"/>
                  <a:buChar char="•"/>
                </a:pPr>
                <a:endParaRPr lang="en-US" sz="1200" dirty="0"/>
              </a:p>
            </p:txBody>
          </p:sp>
        </mc:Choice>
        <mc:Fallback xmlns="">
          <p:sp>
            <p:nvSpPr>
              <p:cNvPr id="3" name="TextBox 2">
                <a:extLst>
                  <a:ext uri="{FF2B5EF4-FFF2-40B4-BE49-F238E27FC236}">
                    <a16:creationId xmlns:a16="http://schemas.microsoft.com/office/drawing/2014/main" id="{26F8313A-792E-DC70-5471-64ED9B5F2311}"/>
                  </a:ext>
                </a:extLst>
              </p:cNvPr>
              <p:cNvSpPr txBox="1">
                <a:spLocks noRot="1" noChangeAspect="1" noMove="1" noResize="1" noEditPoints="1" noAdjustHandles="1" noChangeArrowheads="1" noChangeShapeType="1" noTextEdit="1"/>
              </p:cNvSpPr>
              <p:nvPr/>
            </p:nvSpPr>
            <p:spPr>
              <a:xfrm>
                <a:off x="364724" y="1066800"/>
                <a:ext cx="7086600" cy="3053849"/>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547408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685E9-94C5-77AA-F137-DA8305899BED}"/>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2CCC1F39-4825-C6D8-6BFA-33D7F456DEEE}"/>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8</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C28F3FD6-E31D-A68D-959B-7EA93518F786}"/>
              </a:ext>
            </a:extLst>
          </p:cNvPr>
          <p:cNvSpPr/>
          <p:nvPr/>
        </p:nvSpPr>
        <p:spPr>
          <a:xfrm>
            <a:off x="381000" y="350243"/>
            <a:ext cx="4648200" cy="400110"/>
          </a:xfrm>
          <a:prstGeom prst="rect">
            <a:avLst/>
          </a:prstGeom>
        </p:spPr>
        <p:txBody>
          <a:bodyPr wrap="square">
            <a:spAutoFit/>
          </a:bodyPr>
          <a:lstStyle/>
          <a:p>
            <a:pPr defTabSz="685800">
              <a:spcBef>
                <a:spcPts val="150"/>
              </a:spcBef>
              <a:spcAft>
                <a:spcPts val="150"/>
              </a:spcAft>
            </a:pPr>
            <a:r>
              <a:rPr lang="en-US" sz="2000" b="1" dirty="0">
                <a:solidFill>
                  <a:srgbClr val="4BACC6">
                    <a:lumMod val="75000"/>
                  </a:srgbClr>
                </a:solidFill>
                <a:cs typeface="Arial" pitchFamily="34" charset="0"/>
              </a:rPr>
              <a:t>Apparent Mass Example</a:t>
            </a:r>
          </a:p>
        </p:txBody>
      </p:sp>
      <p:grpSp>
        <p:nvGrpSpPr>
          <p:cNvPr id="4" name="Group 3">
            <a:extLst>
              <a:ext uri="{FF2B5EF4-FFF2-40B4-BE49-F238E27FC236}">
                <a16:creationId xmlns:a16="http://schemas.microsoft.com/office/drawing/2014/main" id="{2163BE50-3544-2230-83F3-5E48847FBB68}"/>
              </a:ext>
            </a:extLst>
          </p:cNvPr>
          <p:cNvGrpSpPr/>
          <p:nvPr/>
        </p:nvGrpSpPr>
        <p:grpSpPr>
          <a:xfrm>
            <a:off x="610298" y="1777889"/>
            <a:ext cx="1447800" cy="2162175"/>
            <a:chOff x="0" y="0"/>
            <a:chExt cx="1447800" cy="2162175"/>
          </a:xfrm>
        </p:grpSpPr>
        <p:sp>
          <p:nvSpPr>
            <p:cNvPr id="5" name="Text Box 24">
              <a:extLst>
                <a:ext uri="{FF2B5EF4-FFF2-40B4-BE49-F238E27FC236}">
                  <a16:creationId xmlns:a16="http://schemas.microsoft.com/office/drawing/2014/main" id="{11F030F5-4288-323A-CED2-E6170BEC508A}"/>
                </a:ext>
              </a:extLst>
            </p:cNvPr>
            <p:cNvSpPr txBox="1">
              <a:spLocks noChangeArrowheads="1"/>
            </p:cNvSpPr>
            <p:nvPr/>
          </p:nvSpPr>
          <p:spPr bwMode="auto">
            <a:xfrm>
              <a:off x="242888" y="1343025"/>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r">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K</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 Box 23">
              <a:extLst>
                <a:ext uri="{FF2B5EF4-FFF2-40B4-BE49-F238E27FC236}">
                  <a16:creationId xmlns:a16="http://schemas.microsoft.com/office/drawing/2014/main" id="{AD418A31-B843-3726-3E36-B5B42D0331ED}"/>
                </a:ext>
              </a:extLst>
            </p:cNvPr>
            <p:cNvSpPr txBox="1">
              <a:spLocks noChangeArrowheads="1"/>
            </p:cNvSpPr>
            <p:nvPr/>
          </p:nvSpPr>
          <p:spPr bwMode="auto">
            <a:xfrm>
              <a:off x="257175" y="571500"/>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gn="r">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K</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7" name="Connector: Elbow 6">
              <a:extLst>
                <a:ext uri="{FF2B5EF4-FFF2-40B4-BE49-F238E27FC236}">
                  <a16:creationId xmlns:a16="http://schemas.microsoft.com/office/drawing/2014/main" id="{A79A4EA6-E041-0476-4D3D-0EE4367CBA46}"/>
                </a:ext>
              </a:extLst>
            </p:cNvPr>
            <p:cNvCxnSpPr>
              <a:cxnSpLocks noChangeShapeType="1"/>
            </p:cNvCxnSpPr>
            <p:nvPr/>
          </p:nvCxnSpPr>
          <p:spPr bwMode="auto">
            <a:xfrm rot="16200000">
              <a:off x="494982" y="1780858"/>
              <a:ext cx="358775" cy="300355"/>
            </a:xfrm>
            <a:prstGeom prst="bentConnector3">
              <a:avLst>
                <a:gd name="adj1" fmla="val 49903"/>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8" name="Text Box 1">
              <a:extLst>
                <a:ext uri="{FF2B5EF4-FFF2-40B4-BE49-F238E27FC236}">
                  <a16:creationId xmlns:a16="http://schemas.microsoft.com/office/drawing/2014/main" id="{BFF7DE18-DD3C-A57F-F865-418F41888189}"/>
                </a:ext>
              </a:extLst>
            </p:cNvPr>
            <p:cNvSpPr txBox="1">
              <a:spLocks noChangeArrowheads="1"/>
            </p:cNvSpPr>
            <p:nvPr/>
          </p:nvSpPr>
          <p:spPr bwMode="auto">
            <a:xfrm>
              <a:off x="28575" y="1752600"/>
              <a:ext cx="523875" cy="35115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m</a:t>
              </a:r>
              <a:r>
                <a:rPr lang="en-US" sz="1600" kern="100" baseline="-25000" dirty="0">
                  <a:effectLst/>
                  <a:latin typeface="Calibri" panose="020F0502020204030204" pitchFamily="34" charset="0"/>
                  <a:ea typeface="Calibri" panose="020F0502020204030204" pitchFamily="34" charset="0"/>
                  <a:cs typeface="Times New Roman" panose="02020603050405020304" pitchFamily="18" charset="0"/>
                </a:rPr>
                <a:t>a,</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 Box 2">
              <a:extLst>
                <a:ext uri="{FF2B5EF4-FFF2-40B4-BE49-F238E27FC236}">
                  <a16:creationId xmlns:a16="http://schemas.microsoft.com/office/drawing/2014/main" id="{F91694D3-EF9D-2FEF-4634-7D05D4695960}"/>
                </a:ext>
              </a:extLst>
            </p:cNvPr>
            <p:cNvSpPr txBox="1">
              <a:spLocks noChangeArrowheads="1"/>
            </p:cNvSpPr>
            <p:nvPr/>
          </p:nvSpPr>
          <p:spPr bwMode="auto">
            <a:xfrm>
              <a:off x="47625" y="933450"/>
              <a:ext cx="523240"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m</a:t>
              </a:r>
              <a:r>
                <a:rPr lang="en-US" sz="1600" kern="100" baseline="-25000" dirty="0">
                  <a:effectLst/>
                  <a:latin typeface="Calibri" panose="020F0502020204030204" pitchFamily="34" charset="0"/>
                  <a:ea typeface="Calibri" panose="020F0502020204030204" pitchFamily="34" charset="0"/>
                  <a:cs typeface="Times New Roman" panose="02020603050405020304" pitchFamily="18" charset="0"/>
                </a:rPr>
                <a:t>a,</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10" name="Connector: Elbow 9">
              <a:extLst>
                <a:ext uri="{FF2B5EF4-FFF2-40B4-BE49-F238E27FC236}">
                  <a16:creationId xmlns:a16="http://schemas.microsoft.com/office/drawing/2014/main" id="{7A0B0ED9-2B83-075E-C045-F3A743BB339D}"/>
                </a:ext>
              </a:extLst>
            </p:cNvPr>
            <p:cNvCxnSpPr>
              <a:cxnSpLocks noChangeShapeType="1"/>
            </p:cNvCxnSpPr>
            <p:nvPr/>
          </p:nvCxnSpPr>
          <p:spPr bwMode="auto">
            <a:xfrm rot="16200000">
              <a:off x="485457" y="180658"/>
              <a:ext cx="358775" cy="300355"/>
            </a:xfrm>
            <a:prstGeom prst="bentConnector3">
              <a:avLst>
                <a:gd name="adj1" fmla="val 49903"/>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cxnSp>
          <p:nvCxnSpPr>
            <p:cNvPr id="11" name="Connector: Elbow 10">
              <a:extLst>
                <a:ext uri="{FF2B5EF4-FFF2-40B4-BE49-F238E27FC236}">
                  <a16:creationId xmlns:a16="http://schemas.microsoft.com/office/drawing/2014/main" id="{15730502-D110-CB14-F2EA-CC2F5DC9AEB1}"/>
                </a:ext>
              </a:extLst>
            </p:cNvPr>
            <p:cNvCxnSpPr>
              <a:cxnSpLocks noChangeShapeType="1"/>
            </p:cNvCxnSpPr>
            <p:nvPr/>
          </p:nvCxnSpPr>
          <p:spPr bwMode="auto">
            <a:xfrm rot="16200000">
              <a:off x="475932" y="952183"/>
              <a:ext cx="358775" cy="300355"/>
            </a:xfrm>
            <a:prstGeom prst="bentConnector3">
              <a:avLst>
                <a:gd name="adj1" fmla="val 49903"/>
              </a:avLst>
            </a:prstGeom>
            <a:noFill/>
            <a:ln w="9525">
              <a:solidFill>
                <a:srgbClr val="000000"/>
              </a:solidFill>
              <a:miter lim="800000"/>
              <a:headEnd/>
              <a:tailEnd type="triangle" w="med" len="med"/>
            </a:ln>
            <a:extLst>
              <a:ext uri="{909E8E84-426E-40DD-AFC4-6F175D3DCCD1}">
                <a14:hiddenFill xmlns:a14="http://schemas.microsoft.com/office/drawing/2010/main">
                  <a:noFill/>
                </a14:hiddenFill>
              </a:ext>
            </a:extLst>
          </p:spPr>
        </p:cxnSp>
        <p:sp>
          <p:nvSpPr>
            <p:cNvPr id="12" name="Rectangle 11">
              <a:extLst>
                <a:ext uri="{FF2B5EF4-FFF2-40B4-BE49-F238E27FC236}">
                  <a16:creationId xmlns:a16="http://schemas.microsoft.com/office/drawing/2014/main" id="{34AE8AEC-2C2D-906A-4B21-BD247227DC44}"/>
                </a:ext>
              </a:extLst>
            </p:cNvPr>
            <p:cNvSpPr>
              <a:spLocks noChangeArrowheads="1"/>
            </p:cNvSpPr>
            <p:nvPr/>
          </p:nvSpPr>
          <p:spPr bwMode="auto">
            <a:xfrm>
              <a:off x="114300" y="1819275"/>
              <a:ext cx="400685" cy="233680"/>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rot="0" vert="horz" wrap="square" lIns="12700" tIns="12700" rIns="12700" bIns="12700" anchor="t" anchorCtr="0" upright="1">
              <a:noAutofit/>
            </a:bodyPr>
            <a:lstStyle/>
            <a:p>
              <a:pPr marL="0" marR="0">
                <a:lnSpc>
                  <a:spcPct val="107000"/>
                </a:lnSpc>
                <a:spcAft>
                  <a:spcPts val="800"/>
                </a:spcAft>
                <a:buNone/>
              </a:pPr>
              <a:r>
                <a:rPr lang="en-US" sz="1200" kern="100" dirty="0">
                  <a:effectLst/>
                  <a:latin typeface="Helvetica" panose="020B0604020202020204" pitchFamily="34" charset="0"/>
                  <a:ea typeface="Calibri" panose="020F0502020204030204" pitchFamily="34" charset="0"/>
                  <a:cs typeface="Times New Roman" panose="02020603050405020304" pitchFamily="18" charset="0"/>
                </a:rPr>
                <a:t>  </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13" name="Group 12">
              <a:extLst>
                <a:ext uri="{FF2B5EF4-FFF2-40B4-BE49-F238E27FC236}">
                  <a16:creationId xmlns:a16="http://schemas.microsoft.com/office/drawing/2014/main" id="{31BF44DB-0F73-9A99-78E1-AAEF00A57484}"/>
                </a:ext>
              </a:extLst>
            </p:cNvPr>
            <p:cNvGrpSpPr>
              <a:grpSpLocks/>
            </p:cNvGrpSpPr>
            <p:nvPr/>
          </p:nvGrpSpPr>
          <p:grpSpPr bwMode="auto">
            <a:xfrm>
              <a:off x="238125" y="1343025"/>
              <a:ext cx="97175" cy="377821"/>
              <a:chOff x="-19" y="0"/>
              <a:chExt cx="20048" cy="19999"/>
            </a:xfrm>
          </p:grpSpPr>
          <p:cxnSp>
            <p:nvCxnSpPr>
              <p:cNvPr id="35" name="Line 22">
                <a:extLst>
                  <a:ext uri="{FF2B5EF4-FFF2-40B4-BE49-F238E27FC236}">
                    <a16:creationId xmlns:a16="http://schemas.microsoft.com/office/drawing/2014/main" id="{74F1ADDF-8D2B-45A9-DA03-D1B3F95C7061}"/>
                  </a:ext>
                </a:extLst>
              </p:cNvPr>
              <p:cNvCxnSpPr>
                <a:cxnSpLocks noChangeShapeType="1"/>
              </p:cNvCxnSpPr>
              <p:nvPr/>
            </p:nvCxnSpPr>
            <p:spPr bwMode="auto">
              <a:xfrm>
                <a:off x="7917" y="0"/>
                <a:ext cx="144" cy="2102"/>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6" name="Line 23">
                <a:extLst>
                  <a:ext uri="{FF2B5EF4-FFF2-40B4-BE49-F238E27FC236}">
                    <a16:creationId xmlns:a16="http://schemas.microsoft.com/office/drawing/2014/main" id="{F6B55340-E465-15B9-DBCB-C95BDE5BE07F}"/>
                  </a:ext>
                </a:extLst>
              </p:cNvPr>
              <p:cNvCxnSpPr>
                <a:cxnSpLocks noChangeShapeType="1"/>
              </p:cNvCxnSpPr>
              <p:nvPr/>
            </p:nvCxnSpPr>
            <p:spPr bwMode="auto">
              <a:xfrm>
                <a:off x="9853" y="18316"/>
                <a:ext cx="144" cy="1683"/>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7" name="Line 24">
                <a:extLst>
                  <a:ext uri="{FF2B5EF4-FFF2-40B4-BE49-F238E27FC236}">
                    <a16:creationId xmlns:a16="http://schemas.microsoft.com/office/drawing/2014/main" id="{BC592C3A-551A-A46C-4ED2-26F04118F1E8}"/>
                  </a:ext>
                </a:extLst>
              </p:cNvPr>
              <p:cNvCxnSpPr>
                <a:cxnSpLocks noChangeShapeType="1"/>
              </p:cNvCxnSpPr>
              <p:nvPr/>
            </p:nvCxnSpPr>
            <p:spPr bwMode="auto">
              <a:xfrm flipH="1">
                <a:off x="-19" y="805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8" name="Line 25">
                <a:extLst>
                  <a:ext uri="{FF2B5EF4-FFF2-40B4-BE49-F238E27FC236}">
                    <a16:creationId xmlns:a16="http://schemas.microsoft.com/office/drawing/2014/main" id="{C7BF64C8-5DB2-CD83-17F4-CA4A578CF3FB}"/>
                  </a:ext>
                </a:extLst>
              </p:cNvPr>
              <p:cNvCxnSpPr>
                <a:cxnSpLocks noChangeShapeType="1"/>
              </p:cNvCxnSpPr>
              <p:nvPr/>
            </p:nvCxnSpPr>
            <p:spPr bwMode="auto">
              <a:xfrm flipH="1">
                <a:off x="2077" y="12556"/>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9" name="Line 26">
                <a:extLst>
                  <a:ext uri="{FF2B5EF4-FFF2-40B4-BE49-F238E27FC236}">
                    <a16:creationId xmlns:a16="http://schemas.microsoft.com/office/drawing/2014/main" id="{69656174-5A4C-582F-834B-F85F49AB393B}"/>
                  </a:ext>
                </a:extLst>
              </p:cNvPr>
              <p:cNvCxnSpPr>
                <a:cxnSpLocks noChangeShapeType="1"/>
              </p:cNvCxnSpPr>
              <p:nvPr/>
            </p:nvCxnSpPr>
            <p:spPr bwMode="auto">
              <a:xfrm flipH="1">
                <a:off x="-19" y="3301"/>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0" name="Line 27">
                <a:extLst>
                  <a:ext uri="{FF2B5EF4-FFF2-40B4-BE49-F238E27FC236}">
                    <a16:creationId xmlns:a16="http://schemas.microsoft.com/office/drawing/2014/main" id="{5C4ABF54-F972-6318-4BD2-AF17B4A980B9}"/>
                  </a:ext>
                </a:extLst>
              </p:cNvPr>
              <p:cNvCxnSpPr>
                <a:cxnSpLocks noChangeShapeType="1"/>
              </p:cNvCxnSpPr>
              <p:nvPr/>
            </p:nvCxnSpPr>
            <p:spPr bwMode="auto">
              <a:xfrm>
                <a:off x="2077" y="14787"/>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1" name="Line 28">
                <a:extLst>
                  <a:ext uri="{FF2B5EF4-FFF2-40B4-BE49-F238E27FC236}">
                    <a16:creationId xmlns:a16="http://schemas.microsoft.com/office/drawing/2014/main" id="{EDAFC236-0716-CF8B-8348-18BCE38C2446}"/>
                  </a:ext>
                </a:extLst>
              </p:cNvPr>
              <p:cNvCxnSpPr>
                <a:cxnSpLocks noChangeShapeType="1"/>
              </p:cNvCxnSpPr>
              <p:nvPr/>
            </p:nvCxnSpPr>
            <p:spPr bwMode="auto">
              <a:xfrm>
                <a:off x="2077" y="5825"/>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2" name="Line 29">
                <a:extLst>
                  <a:ext uri="{FF2B5EF4-FFF2-40B4-BE49-F238E27FC236}">
                    <a16:creationId xmlns:a16="http://schemas.microsoft.com/office/drawing/2014/main" id="{E9B6CB29-A614-3FA3-E5AC-97943D35A886}"/>
                  </a:ext>
                </a:extLst>
              </p:cNvPr>
              <p:cNvCxnSpPr>
                <a:cxnSpLocks noChangeShapeType="1"/>
              </p:cNvCxnSpPr>
              <p:nvPr/>
            </p:nvCxnSpPr>
            <p:spPr bwMode="auto">
              <a:xfrm>
                <a:off x="-19" y="1038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3" name="Line 30">
                <a:extLst>
                  <a:ext uri="{FF2B5EF4-FFF2-40B4-BE49-F238E27FC236}">
                    <a16:creationId xmlns:a16="http://schemas.microsoft.com/office/drawing/2014/main" id="{63E3048C-67F7-8DCC-B14F-0725621DE621}"/>
                  </a:ext>
                </a:extLst>
              </p:cNvPr>
              <p:cNvCxnSpPr>
                <a:cxnSpLocks noChangeShapeType="1"/>
              </p:cNvCxnSpPr>
              <p:nvPr/>
            </p:nvCxnSpPr>
            <p:spPr bwMode="auto">
              <a:xfrm flipV="1">
                <a:off x="9853" y="17053"/>
                <a:ext cx="8080" cy="87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44" name="Line 31">
                <a:extLst>
                  <a:ext uri="{FF2B5EF4-FFF2-40B4-BE49-F238E27FC236}">
                    <a16:creationId xmlns:a16="http://schemas.microsoft.com/office/drawing/2014/main" id="{0F84E242-1EC1-1D48-F5C4-E7AC610C2632}"/>
                  </a:ext>
                </a:extLst>
              </p:cNvPr>
              <p:cNvCxnSpPr>
                <a:cxnSpLocks noChangeShapeType="1"/>
              </p:cNvCxnSpPr>
              <p:nvPr/>
            </p:nvCxnSpPr>
            <p:spPr bwMode="auto">
              <a:xfrm>
                <a:off x="7917" y="2071"/>
                <a:ext cx="8064" cy="1261"/>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grpSp>
        <p:sp>
          <p:nvSpPr>
            <p:cNvPr id="14" name="Rectangle 13">
              <a:extLst>
                <a:ext uri="{FF2B5EF4-FFF2-40B4-BE49-F238E27FC236}">
                  <a16:creationId xmlns:a16="http://schemas.microsoft.com/office/drawing/2014/main" id="{8BBE97E7-7D44-6ECE-CBF7-DCF6FCE53C74}"/>
                </a:ext>
              </a:extLst>
            </p:cNvPr>
            <p:cNvSpPr>
              <a:spLocks noChangeArrowheads="1"/>
            </p:cNvSpPr>
            <p:nvPr/>
          </p:nvSpPr>
          <p:spPr bwMode="auto">
            <a:xfrm>
              <a:off x="19050" y="895350"/>
              <a:ext cx="576580" cy="457200"/>
            </a:xfrm>
            <a:prstGeom prst="rect">
              <a:avLst/>
            </a:prstGeom>
            <a:solidFill>
              <a:schemeClr val="bg1"/>
            </a:solidFill>
            <a:ln w="19050">
              <a:solidFill>
                <a:srgbClr val="000000"/>
              </a:solidFill>
              <a:miter lim="800000"/>
              <a:headEnd/>
              <a:tailEnd/>
            </a:ln>
          </p:spPr>
          <p:txBody>
            <a:bodyPr rot="0" vert="horz" wrap="square" lIns="91440" tIns="45720" rIns="91440" bIns="45720" anchor="t" anchorCtr="0" upright="1">
              <a:noAutofit/>
            </a:bodyPr>
            <a:lstStyle/>
            <a:p>
              <a:endParaRPr lang="en-US" dirty="0"/>
            </a:p>
          </p:txBody>
        </p:sp>
        <p:sp>
          <p:nvSpPr>
            <p:cNvPr id="15" name="Rectangle 14">
              <a:extLst>
                <a:ext uri="{FF2B5EF4-FFF2-40B4-BE49-F238E27FC236}">
                  <a16:creationId xmlns:a16="http://schemas.microsoft.com/office/drawing/2014/main" id="{69CE45C9-444F-CC2C-A1B2-756FE0ED2588}"/>
                </a:ext>
              </a:extLst>
            </p:cNvPr>
            <p:cNvSpPr>
              <a:spLocks noChangeArrowheads="1"/>
            </p:cNvSpPr>
            <p:nvPr/>
          </p:nvSpPr>
          <p:spPr bwMode="auto">
            <a:xfrm>
              <a:off x="123825" y="1000125"/>
              <a:ext cx="401955" cy="233680"/>
            </a:xfrm>
            <a:prstGeom prst="rect">
              <a:avLst/>
            </a:prstGeom>
            <a:solidFill>
              <a:srgbClr val="FFFFFF"/>
            </a:solidFill>
            <a:ln>
              <a:noFill/>
            </a:ln>
            <a:extLst>
              <a:ext uri="{91240B29-F687-4F45-9708-019B960494DF}">
                <a14:hiddenLine xmlns:a14="http://schemas.microsoft.com/office/drawing/2010/main" w="19050">
                  <a:solidFill>
                    <a:srgbClr val="000000"/>
                  </a:solidFill>
                  <a:miter lim="800000"/>
                  <a:headEnd/>
                  <a:tailEnd/>
                </a14:hiddenLine>
              </a:ext>
            </a:extLst>
          </p:spPr>
          <p:txBody>
            <a:bodyPr rot="0" vert="horz" wrap="square" lIns="12700" tIns="12700" rIns="12700" bIns="12700" anchor="t" anchorCtr="0" upright="1">
              <a:noAutofit/>
            </a:bodyPr>
            <a:lstStyle/>
            <a:p>
              <a:pPr marL="0" marR="0">
                <a:lnSpc>
                  <a:spcPct val="107000"/>
                </a:lnSpc>
                <a:spcAft>
                  <a:spcPts val="800"/>
                </a:spcAft>
                <a:buNone/>
              </a:pPr>
              <a:r>
                <a:rPr lang="en-US" sz="1100" kern="100" dirty="0">
                  <a:effectLst/>
                  <a:latin typeface="Calibri" panose="020F0502020204030204" pitchFamily="34" charset="0"/>
                  <a:ea typeface="Calibri" panose="020F0502020204030204" pitchFamily="34" charset="0"/>
                  <a:cs typeface="Times New Roman" panose="02020603050405020304" pitchFamily="18" charset="0"/>
                </a:rPr>
                <a:t> </a:t>
              </a:r>
            </a:p>
          </p:txBody>
        </p:sp>
        <p:grpSp>
          <p:nvGrpSpPr>
            <p:cNvPr id="16" name="Group 15">
              <a:extLst>
                <a:ext uri="{FF2B5EF4-FFF2-40B4-BE49-F238E27FC236}">
                  <a16:creationId xmlns:a16="http://schemas.microsoft.com/office/drawing/2014/main" id="{267776D0-04CA-2229-DB62-D4DB8C7505E4}"/>
                </a:ext>
              </a:extLst>
            </p:cNvPr>
            <p:cNvGrpSpPr>
              <a:grpSpLocks/>
            </p:cNvGrpSpPr>
            <p:nvPr/>
          </p:nvGrpSpPr>
          <p:grpSpPr bwMode="auto">
            <a:xfrm>
              <a:off x="238125" y="514350"/>
              <a:ext cx="97175" cy="376556"/>
              <a:chOff x="-19" y="0"/>
              <a:chExt cx="20048" cy="19999"/>
            </a:xfrm>
          </p:grpSpPr>
          <p:cxnSp>
            <p:nvCxnSpPr>
              <p:cNvPr id="25" name="Line 42">
                <a:extLst>
                  <a:ext uri="{FF2B5EF4-FFF2-40B4-BE49-F238E27FC236}">
                    <a16:creationId xmlns:a16="http://schemas.microsoft.com/office/drawing/2014/main" id="{8DB845CB-AD62-FF5A-1EE9-418EDCF76640}"/>
                  </a:ext>
                </a:extLst>
              </p:cNvPr>
              <p:cNvCxnSpPr>
                <a:cxnSpLocks noChangeShapeType="1"/>
              </p:cNvCxnSpPr>
              <p:nvPr/>
            </p:nvCxnSpPr>
            <p:spPr bwMode="auto">
              <a:xfrm>
                <a:off x="7917" y="0"/>
                <a:ext cx="144" cy="2102"/>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26" name="Line 43">
                <a:extLst>
                  <a:ext uri="{FF2B5EF4-FFF2-40B4-BE49-F238E27FC236}">
                    <a16:creationId xmlns:a16="http://schemas.microsoft.com/office/drawing/2014/main" id="{1D6BDE4C-AEAE-E738-6C60-D123D597D925}"/>
                  </a:ext>
                </a:extLst>
              </p:cNvPr>
              <p:cNvCxnSpPr>
                <a:cxnSpLocks noChangeShapeType="1"/>
              </p:cNvCxnSpPr>
              <p:nvPr/>
            </p:nvCxnSpPr>
            <p:spPr bwMode="auto">
              <a:xfrm>
                <a:off x="9853" y="18316"/>
                <a:ext cx="144" cy="1683"/>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27" name="Line 44">
                <a:extLst>
                  <a:ext uri="{FF2B5EF4-FFF2-40B4-BE49-F238E27FC236}">
                    <a16:creationId xmlns:a16="http://schemas.microsoft.com/office/drawing/2014/main" id="{6723ACBA-1DDF-3DCC-501B-1D3F6741ECB7}"/>
                  </a:ext>
                </a:extLst>
              </p:cNvPr>
              <p:cNvCxnSpPr>
                <a:cxnSpLocks noChangeShapeType="1"/>
              </p:cNvCxnSpPr>
              <p:nvPr/>
            </p:nvCxnSpPr>
            <p:spPr bwMode="auto">
              <a:xfrm flipH="1">
                <a:off x="-19" y="805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28" name="Line 45">
                <a:extLst>
                  <a:ext uri="{FF2B5EF4-FFF2-40B4-BE49-F238E27FC236}">
                    <a16:creationId xmlns:a16="http://schemas.microsoft.com/office/drawing/2014/main" id="{86405061-B1AB-C8DD-7B66-EAAEDA76811B}"/>
                  </a:ext>
                </a:extLst>
              </p:cNvPr>
              <p:cNvCxnSpPr>
                <a:cxnSpLocks noChangeShapeType="1"/>
              </p:cNvCxnSpPr>
              <p:nvPr/>
            </p:nvCxnSpPr>
            <p:spPr bwMode="auto">
              <a:xfrm flipH="1">
                <a:off x="2077" y="12556"/>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29" name="Line 46">
                <a:extLst>
                  <a:ext uri="{FF2B5EF4-FFF2-40B4-BE49-F238E27FC236}">
                    <a16:creationId xmlns:a16="http://schemas.microsoft.com/office/drawing/2014/main" id="{2DEEEB33-A763-C49B-8021-B3197EDD3F88}"/>
                  </a:ext>
                </a:extLst>
              </p:cNvPr>
              <p:cNvCxnSpPr>
                <a:cxnSpLocks noChangeShapeType="1"/>
              </p:cNvCxnSpPr>
              <p:nvPr/>
            </p:nvCxnSpPr>
            <p:spPr bwMode="auto">
              <a:xfrm flipH="1">
                <a:off x="-19" y="3301"/>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0" name="Line 47">
                <a:extLst>
                  <a:ext uri="{FF2B5EF4-FFF2-40B4-BE49-F238E27FC236}">
                    <a16:creationId xmlns:a16="http://schemas.microsoft.com/office/drawing/2014/main" id="{DF9440A7-03C6-7948-4A73-CA1495796E3D}"/>
                  </a:ext>
                </a:extLst>
              </p:cNvPr>
              <p:cNvCxnSpPr>
                <a:cxnSpLocks noChangeShapeType="1"/>
              </p:cNvCxnSpPr>
              <p:nvPr/>
            </p:nvCxnSpPr>
            <p:spPr bwMode="auto">
              <a:xfrm>
                <a:off x="2077" y="14787"/>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1" name="Line 48">
                <a:extLst>
                  <a:ext uri="{FF2B5EF4-FFF2-40B4-BE49-F238E27FC236}">
                    <a16:creationId xmlns:a16="http://schemas.microsoft.com/office/drawing/2014/main" id="{B7E732E8-4D5E-DC71-2C1F-F28F720D4E5E}"/>
                  </a:ext>
                </a:extLst>
              </p:cNvPr>
              <p:cNvCxnSpPr>
                <a:cxnSpLocks noChangeShapeType="1"/>
              </p:cNvCxnSpPr>
              <p:nvPr/>
            </p:nvCxnSpPr>
            <p:spPr bwMode="auto">
              <a:xfrm>
                <a:off x="2077" y="5825"/>
                <a:ext cx="17952" cy="226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2" name="Line 49">
                <a:extLst>
                  <a:ext uri="{FF2B5EF4-FFF2-40B4-BE49-F238E27FC236}">
                    <a16:creationId xmlns:a16="http://schemas.microsoft.com/office/drawing/2014/main" id="{9BCCCF41-136F-2BDC-E500-475221B0BB2A}"/>
                  </a:ext>
                </a:extLst>
              </p:cNvPr>
              <p:cNvCxnSpPr>
                <a:cxnSpLocks noChangeShapeType="1"/>
              </p:cNvCxnSpPr>
              <p:nvPr/>
            </p:nvCxnSpPr>
            <p:spPr bwMode="auto">
              <a:xfrm>
                <a:off x="-19" y="10386"/>
                <a:ext cx="17952" cy="2266"/>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3" name="Line 50">
                <a:extLst>
                  <a:ext uri="{FF2B5EF4-FFF2-40B4-BE49-F238E27FC236}">
                    <a16:creationId xmlns:a16="http://schemas.microsoft.com/office/drawing/2014/main" id="{D63C170A-5732-2196-7E79-6CFBF906BEE8}"/>
                  </a:ext>
                </a:extLst>
              </p:cNvPr>
              <p:cNvCxnSpPr>
                <a:cxnSpLocks noChangeShapeType="1"/>
              </p:cNvCxnSpPr>
              <p:nvPr/>
            </p:nvCxnSpPr>
            <p:spPr bwMode="auto">
              <a:xfrm flipV="1">
                <a:off x="9853" y="17053"/>
                <a:ext cx="8080" cy="875"/>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cxnSp>
            <p:nvCxnSpPr>
              <p:cNvPr id="34" name="Line 51">
                <a:extLst>
                  <a:ext uri="{FF2B5EF4-FFF2-40B4-BE49-F238E27FC236}">
                    <a16:creationId xmlns:a16="http://schemas.microsoft.com/office/drawing/2014/main" id="{E1C2AB3C-9603-544F-BA0E-31D174286BA1}"/>
                  </a:ext>
                </a:extLst>
              </p:cNvPr>
              <p:cNvCxnSpPr>
                <a:cxnSpLocks noChangeShapeType="1"/>
              </p:cNvCxnSpPr>
              <p:nvPr/>
            </p:nvCxnSpPr>
            <p:spPr bwMode="auto">
              <a:xfrm>
                <a:off x="7917" y="2071"/>
                <a:ext cx="8064" cy="1261"/>
              </a:xfrm>
              <a:prstGeom prst="line">
                <a:avLst/>
              </a:prstGeom>
              <a:noFill/>
              <a:ln w="19050">
                <a:solidFill>
                  <a:srgbClr val="000000"/>
                </a:solidFill>
                <a:round/>
                <a:headEnd type="none" w="sm" len="sm"/>
                <a:tailEnd type="none" w="sm" len="sm"/>
              </a:ln>
              <a:extLst>
                <a:ext uri="{909E8E84-426E-40DD-AFC4-6F175D3DCCD1}">
                  <a14:hiddenFill xmlns:a14="http://schemas.microsoft.com/office/drawing/2010/main">
                    <a:noFill/>
                  </a14:hiddenFill>
                </a:ext>
              </a:extLst>
            </p:spPr>
          </p:cxnSp>
        </p:grpSp>
        <p:sp>
          <p:nvSpPr>
            <p:cNvPr id="17" name="Rectangle 16">
              <a:extLst>
                <a:ext uri="{FF2B5EF4-FFF2-40B4-BE49-F238E27FC236}">
                  <a16:creationId xmlns:a16="http://schemas.microsoft.com/office/drawing/2014/main" id="{F3395E3A-F0D3-8855-E458-19BE3CA98A1B}"/>
                </a:ext>
              </a:extLst>
            </p:cNvPr>
            <p:cNvSpPr>
              <a:spLocks noChangeArrowheads="1"/>
            </p:cNvSpPr>
            <p:nvPr/>
          </p:nvSpPr>
          <p:spPr bwMode="auto">
            <a:xfrm>
              <a:off x="0" y="85725"/>
              <a:ext cx="576580" cy="434975"/>
            </a:xfrm>
            <a:prstGeom prst="rect">
              <a:avLst/>
            </a:prstGeom>
            <a:solidFill>
              <a:schemeClr val="bg1"/>
            </a:solidFill>
            <a:ln w="19050">
              <a:solidFill>
                <a:srgbClr val="000000"/>
              </a:solidFill>
              <a:miter lim="800000"/>
              <a:headEnd/>
              <a:tailEnd/>
            </a:ln>
          </p:spPr>
          <p:txBody>
            <a:bodyPr rot="0" vert="horz" wrap="square" lIns="91440" tIns="45720" rIns="91440" bIns="45720" anchor="t" anchorCtr="0" upright="1">
              <a:noAutofit/>
            </a:bodyPr>
            <a:lstStyle/>
            <a:p>
              <a:endParaRPr lang="en-US" dirty="0"/>
            </a:p>
          </p:txBody>
        </p:sp>
        <p:sp>
          <p:nvSpPr>
            <p:cNvPr id="18" name="Text Box 20">
              <a:extLst>
                <a:ext uri="{FF2B5EF4-FFF2-40B4-BE49-F238E27FC236}">
                  <a16:creationId xmlns:a16="http://schemas.microsoft.com/office/drawing/2014/main" id="{6E1F9E75-441F-BAF3-E176-5FB4B61A741A}"/>
                </a:ext>
              </a:extLst>
            </p:cNvPr>
            <p:cNvSpPr txBox="1">
              <a:spLocks noChangeArrowheads="1"/>
            </p:cNvSpPr>
            <p:nvPr/>
          </p:nvSpPr>
          <p:spPr bwMode="auto">
            <a:xfrm>
              <a:off x="47625" y="133350"/>
              <a:ext cx="485775" cy="347980"/>
            </a:xfrm>
            <a:prstGeom prst="rect">
              <a:avLst/>
            </a:prstGeom>
            <a:noFill/>
            <a:ln>
              <a:noFill/>
            </a:ln>
          </p:spPr>
          <p:txBody>
            <a:bodyPr rot="0" vert="horz" wrap="square" lIns="91440" tIns="45720" rIns="91440" bIns="45720" anchor="t" anchorCtr="0" upright="1">
              <a:noAutofit/>
            </a:bodyPr>
            <a:lstStyle/>
            <a:p>
              <a:pPr marL="0" marR="0" algn="ctr">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3</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 Box 21">
              <a:extLst>
                <a:ext uri="{FF2B5EF4-FFF2-40B4-BE49-F238E27FC236}">
                  <a16:creationId xmlns:a16="http://schemas.microsoft.com/office/drawing/2014/main" id="{1FDCFFF4-A9E0-6375-B050-B9BD40F92F70}"/>
                </a:ext>
              </a:extLst>
            </p:cNvPr>
            <p:cNvSpPr txBox="1">
              <a:spLocks noChangeArrowheads="1"/>
            </p:cNvSpPr>
            <p:nvPr/>
          </p:nvSpPr>
          <p:spPr bwMode="auto">
            <a:xfrm>
              <a:off x="66675" y="952500"/>
              <a:ext cx="485775" cy="334645"/>
            </a:xfrm>
            <a:prstGeom prst="rect">
              <a:avLst/>
            </a:prstGeom>
            <a:noFill/>
            <a:ln>
              <a:noFill/>
            </a:ln>
          </p:spPr>
          <p:txBody>
            <a:bodyPr rot="0" vert="horz" wrap="square" lIns="91440" tIns="45720" rIns="91440" bIns="45720" anchor="t" anchorCtr="0" upright="1">
              <a:noAutofit/>
            </a:bodyPr>
            <a:lstStyle/>
            <a:p>
              <a:pPr marL="0" marR="0" algn="ctr">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0" name="Text Box 27">
              <a:extLst>
                <a:ext uri="{FF2B5EF4-FFF2-40B4-BE49-F238E27FC236}">
                  <a16:creationId xmlns:a16="http://schemas.microsoft.com/office/drawing/2014/main" id="{E017F0FC-3D79-30C2-65E5-1CE6BC8A37F3}"/>
                </a:ext>
              </a:extLst>
            </p:cNvPr>
            <p:cNvSpPr txBox="1">
              <a:spLocks noChangeArrowheads="1"/>
            </p:cNvSpPr>
            <p:nvPr/>
          </p:nvSpPr>
          <p:spPr bwMode="auto">
            <a:xfrm>
              <a:off x="923925" y="0"/>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x</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3</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1" name="Text Box 28">
              <a:extLst>
                <a:ext uri="{FF2B5EF4-FFF2-40B4-BE49-F238E27FC236}">
                  <a16:creationId xmlns:a16="http://schemas.microsoft.com/office/drawing/2014/main" id="{C69CE5C5-4CBD-F031-B075-5F6F912B24A4}"/>
                </a:ext>
              </a:extLst>
            </p:cNvPr>
            <p:cNvSpPr txBox="1">
              <a:spLocks noChangeArrowheads="1"/>
            </p:cNvSpPr>
            <p:nvPr/>
          </p:nvSpPr>
          <p:spPr bwMode="auto">
            <a:xfrm>
              <a:off x="866775" y="752475"/>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x</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2</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2" name="Text Box 29">
              <a:extLst>
                <a:ext uri="{FF2B5EF4-FFF2-40B4-BE49-F238E27FC236}">
                  <a16:creationId xmlns:a16="http://schemas.microsoft.com/office/drawing/2014/main" id="{23606637-C12D-BEAD-1DFE-972607172D37}"/>
                </a:ext>
              </a:extLst>
            </p:cNvPr>
            <p:cNvSpPr txBox="1">
              <a:spLocks noChangeArrowheads="1"/>
            </p:cNvSpPr>
            <p:nvPr/>
          </p:nvSpPr>
          <p:spPr bwMode="auto">
            <a:xfrm>
              <a:off x="914400" y="1571625"/>
              <a:ext cx="523875" cy="35052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rot="0" vert="horz" wrap="square" lIns="91440" tIns="45720" rIns="91440" bIns="45720" anchor="t" anchorCtr="0" upright="1">
              <a:noAutofit/>
            </a:bodyPr>
            <a:lstStyle/>
            <a:p>
              <a:pPr marL="0" marR="0">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x</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23" name="Rectangle 22">
              <a:extLst>
                <a:ext uri="{FF2B5EF4-FFF2-40B4-BE49-F238E27FC236}">
                  <a16:creationId xmlns:a16="http://schemas.microsoft.com/office/drawing/2014/main" id="{B97AFEFE-BE51-F1A2-5ED0-29517762C62B}"/>
                </a:ext>
              </a:extLst>
            </p:cNvPr>
            <p:cNvSpPr>
              <a:spLocks noChangeArrowheads="1"/>
            </p:cNvSpPr>
            <p:nvPr/>
          </p:nvSpPr>
          <p:spPr bwMode="auto">
            <a:xfrm>
              <a:off x="0" y="1704975"/>
              <a:ext cx="593725" cy="457200"/>
            </a:xfrm>
            <a:prstGeom prst="rect">
              <a:avLst/>
            </a:prstGeom>
            <a:solidFill>
              <a:schemeClr val="bg1"/>
            </a:solidFill>
            <a:ln w="19050">
              <a:solidFill>
                <a:srgbClr val="000000"/>
              </a:solidFill>
              <a:miter lim="800000"/>
              <a:headEnd/>
              <a:tailEnd/>
            </a:ln>
          </p:spPr>
          <p:txBody>
            <a:bodyPr rot="0" vert="horz" wrap="square" lIns="91440" tIns="45720" rIns="91440" bIns="45720" anchor="t" anchorCtr="0" upright="1">
              <a:noAutofit/>
            </a:bodyPr>
            <a:lstStyle/>
            <a:p>
              <a:endParaRPr lang="en-US" dirty="0"/>
            </a:p>
          </p:txBody>
        </p:sp>
        <p:sp>
          <p:nvSpPr>
            <p:cNvPr id="24" name="Text Box 22">
              <a:extLst>
                <a:ext uri="{FF2B5EF4-FFF2-40B4-BE49-F238E27FC236}">
                  <a16:creationId xmlns:a16="http://schemas.microsoft.com/office/drawing/2014/main" id="{364DA247-147C-3503-FDAF-DC118DA3DEC4}"/>
                </a:ext>
              </a:extLst>
            </p:cNvPr>
            <p:cNvSpPr txBox="1">
              <a:spLocks noChangeArrowheads="1"/>
            </p:cNvSpPr>
            <p:nvPr/>
          </p:nvSpPr>
          <p:spPr bwMode="auto">
            <a:xfrm>
              <a:off x="47625" y="1781175"/>
              <a:ext cx="485775" cy="334645"/>
            </a:xfrm>
            <a:prstGeom prst="rect">
              <a:avLst/>
            </a:prstGeom>
            <a:noFill/>
            <a:ln>
              <a:noFill/>
            </a:ln>
          </p:spPr>
          <p:txBody>
            <a:bodyPr rot="0" vert="horz" wrap="square" lIns="91440" tIns="45720" rIns="91440" bIns="45720" anchor="t" anchorCtr="0" upright="1">
              <a:noAutofit/>
            </a:bodyPr>
            <a:lstStyle/>
            <a:p>
              <a:pPr marL="0" marR="0" algn="ctr">
                <a:lnSpc>
                  <a:spcPct val="107000"/>
                </a:lnSpc>
                <a:spcAft>
                  <a:spcPts val="800"/>
                </a:spcAft>
                <a:buNone/>
              </a:pPr>
              <a:r>
                <a:rPr lang="en-US" sz="1400" kern="100" dirty="0">
                  <a:effectLst/>
                  <a:latin typeface="Calibri" panose="020F0502020204030204" pitchFamily="34" charset="0"/>
                  <a:ea typeface="Calibri" panose="020F0502020204030204" pitchFamily="34" charset="0"/>
                  <a:cs typeface="Times New Roman" panose="02020603050405020304" pitchFamily="18" charset="0"/>
                </a:rPr>
                <a:t>m</a:t>
              </a:r>
              <a:r>
                <a:rPr lang="en-US" sz="1400" kern="100" baseline="-25000" dirty="0">
                  <a:effectLst/>
                  <a:latin typeface="Calibri" panose="020F0502020204030204" pitchFamily="34" charset="0"/>
                  <a:ea typeface="Calibri" panose="020F0502020204030204" pitchFamily="34" charset="0"/>
                  <a:cs typeface="Times New Roman" panose="02020603050405020304" pitchFamily="18" charset="0"/>
                </a:rPr>
                <a:t>1</a:t>
              </a:r>
              <a:endParaRPr lang="en-US" sz="1100" kern="100" dirty="0">
                <a:effectLst/>
                <a:latin typeface="Calibri" panose="020F0502020204030204" pitchFamily="34" charset="0"/>
                <a:ea typeface="Calibri" panose="020F0502020204030204" pitchFamily="34" charset="0"/>
                <a:cs typeface="Times New Roman" panose="02020603050405020304" pitchFamily="18" charset="0"/>
              </a:endParaRPr>
            </a:p>
          </p:txBody>
        </p:sp>
      </p:grpSp>
      <mc:AlternateContent xmlns:mc="http://schemas.openxmlformats.org/markup-compatibility/2006" xmlns:a14="http://schemas.microsoft.com/office/drawing/2010/main">
        <mc:Choice Requires="a14">
          <p:sp>
            <p:nvSpPr>
              <p:cNvPr id="45" name="TextBox 44">
                <a:extLst>
                  <a:ext uri="{FF2B5EF4-FFF2-40B4-BE49-F238E27FC236}">
                    <a16:creationId xmlns:a16="http://schemas.microsoft.com/office/drawing/2014/main" id="{D52B09C9-E4C6-2982-5D97-9B1E082C5E13}"/>
                  </a:ext>
                </a:extLst>
              </p:cNvPr>
              <p:cNvSpPr txBox="1"/>
              <p:nvPr/>
            </p:nvSpPr>
            <p:spPr>
              <a:xfrm>
                <a:off x="3657600" y="1600200"/>
                <a:ext cx="4323652" cy="2604367"/>
              </a:xfrm>
              <a:prstGeom prst="rect">
                <a:avLst/>
              </a:prstGeom>
              <a:noFill/>
            </p:spPr>
            <p:txBody>
              <a:bodyPr wrap="square" rtlCol="0">
                <a:spAutoFit/>
              </a:bodyPr>
              <a:lstStyle/>
              <a:p>
                <a:pPr marL="285750" indent="-285750">
                  <a:buClr>
                    <a:srgbClr val="006699"/>
                  </a:buClr>
                  <a:buSzPct val="80000"/>
                  <a:buFont typeface="Arial" panose="020B0604020202020204" pitchFamily="34" charset="0"/>
                  <a:buChar char="•"/>
                </a:pPr>
                <a:r>
                  <a:rPr lang="en-US" sz="1250" dirty="0"/>
                  <a:t>Consider the three degree-of-freedom model</a:t>
                </a:r>
              </a:p>
              <a:p>
                <a:pPr marL="285750" indent="-285750">
                  <a:buClr>
                    <a:srgbClr val="006699"/>
                  </a:buClr>
                  <a:buSzPct val="80000"/>
                  <a:buFont typeface="Arial" panose="020B0604020202020204" pitchFamily="34" charset="0"/>
                  <a:buChar char="•"/>
                </a:pPr>
                <a:endParaRPr lang="en-US" sz="1250" dirty="0"/>
              </a:p>
              <a:p>
                <a:pPr marL="285750" indent="-285750">
                  <a:buClr>
                    <a:srgbClr val="006699"/>
                  </a:buClr>
                  <a:buSzPct val="80000"/>
                  <a:buFont typeface="Arial" panose="020B0604020202020204" pitchFamily="34" charset="0"/>
                  <a:buChar char="•"/>
                </a:pPr>
                <a:r>
                  <a:rPr lang="en-US" sz="1250" dirty="0"/>
                  <a:t>The apparent mass is taken as the transmitted force through spring </a:t>
                </a:r>
                <a:r>
                  <a:rPr lang="en-US" sz="1250" kern="100" dirty="0">
                    <a:latin typeface="Calibri" panose="020F0502020204030204" pitchFamily="34" charset="0"/>
                    <a:ea typeface="Calibri" panose="020F0502020204030204" pitchFamily="34" charset="0"/>
                    <a:cs typeface="Times New Roman" panose="02020603050405020304" pitchFamily="18" charset="0"/>
                  </a:rPr>
                  <a:t>K</a:t>
                </a:r>
                <a:r>
                  <a:rPr lang="en-US" sz="1250" kern="100" baseline="-25000" dirty="0">
                    <a:latin typeface="Calibri" panose="020F0502020204030204" pitchFamily="34" charset="0"/>
                    <a:ea typeface="Calibri" panose="020F0502020204030204" pitchFamily="34" charset="0"/>
                    <a:cs typeface="Times New Roman" panose="02020603050405020304" pitchFamily="18" charset="0"/>
                  </a:rPr>
                  <a:t>1 </a:t>
                </a:r>
                <a:r>
                  <a:rPr lang="en-US" sz="1250" dirty="0"/>
                  <a:t>divided by the </a:t>
                </a:r>
                <a:r>
                  <a:rPr lang="en-US" sz="1250" kern="100" dirty="0">
                    <a:latin typeface="Calibri" panose="020F0502020204030204" pitchFamily="34" charset="0"/>
                    <a:ea typeface="Calibri" panose="020F0502020204030204" pitchFamily="34" charset="0"/>
                    <a:cs typeface="Times New Roman" panose="02020603050405020304" pitchFamily="18" charset="0"/>
                  </a:rPr>
                  <a:t>m</a:t>
                </a:r>
                <a:r>
                  <a:rPr lang="en-US" sz="1250" kern="100" baseline="-25000" dirty="0">
                    <a:latin typeface="Calibri" panose="020F0502020204030204" pitchFamily="34" charset="0"/>
                    <a:ea typeface="Calibri" panose="020F0502020204030204" pitchFamily="34" charset="0"/>
                    <a:cs typeface="Times New Roman" panose="02020603050405020304" pitchFamily="18" charset="0"/>
                  </a:rPr>
                  <a:t>1 </a:t>
                </a:r>
                <a:r>
                  <a:rPr lang="en-US" sz="1250" dirty="0"/>
                  <a:t>acceleration</a:t>
                </a:r>
              </a:p>
              <a:p>
                <a:pPr marL="285750" indent="-285750">
                  <a:buClr>
                    <a:srgbClr val="006699"/>
                  </a:buClr>
                  <a:buSzPct val="80000"/>
                  <a:buFont typeface="Arial" panose="020B0604020202020204" pitchFamily="34" charset="0"/>
                  <a:buChar char="•"/>
                </a:pPr>
                <a:endParaRPr lang="en-US" sz="1250" dirty="0"/>
              </a:p>
              <a:p>
                <a:pPr>
                  <a:buClr>
                    <a:srgbClr val="006699"/>
                  </a:buClr>
                  <a:buSzPct val="80000"/>
                </a:pPr>
                <a:r>
                  <a:rPr lang="en-US" sz="1250" dirty="0"/>
                  <a:t>                          </a:t>
                </a: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𝑀</m:t>
                        </m:r>
                      </m:e>
                      <m:sub>
                        <m:r>
                          <a:rPr lang="en-US" sz="1400" i="1">
                            <a:latin typeface="Cambria Math" panose="02040503050406030204" pitchFamily="18" charset="0"/>
                          </a:rPr>
                          <m:t>𝑎𝑝𝑝</m:t>
                        </m:r>
                      </m:sub>
                    </m:sSub>
                    <m:d>
                      <m:dPr>
                        <m:ctrlPr>
                          <a:rPr lang="en-US" sz="1400" i="1">
                            <a:latin typeface="Cambria Math" panose="02040503050406030204" pitchFamily="18" charset="0"/>
                          </a:rPr>
                        </m:ctrlPr>
                      </m:dPr>
                      <m:e>
                        <m:r>
                          <a:rPr lang="en-US" sz="1400" i="1">
                            <a:latin typeface="Cambria Math" panose="02040503050406030204" pitchFamily="18" charset="0"/>
                          </a:rPr>
                          <m:t>𝑓</m:t>
                        </m:r>
                      </m:e>
                    </m:d>
                    <m:r>
                      <a:rPr lang="en-US" sz="1400" i="1">
                        <a:latin typeface="Cambria Math" panose="02040503050406030204" pitchFamily="18" charset="0"/>
                      </a:rPr>
                      <m:t>=</m:t>
                    </m:r>
                    <m:d>
                      <m:dPr>
                        <m:begChr m:val="|"/>
                        <m:endChr m:val="|"/>
                        <m:ctrlPr>
                          <a:rPr lang="en-US" sz="1400" i="1">
                            <a:latin typeface="Cambria Math" panose="02040503050406030204" pitchFamily="18" charset="0"/>
                          </a:rPr>
                        </m:ctrlPr>
                      </m:dPr>
                      <m:e>
                        <m:f>
                          <m:fPr>
                            <m:ctrlPr>
                              <a:rPr lang="en-US" sz="1400" i="1">
                                <a:latin typeface="Cambria Math" panose="02040503050406030204" pitchFamily="18" charset="0"/>
                              </a:rPr>
                            </m:ctrlPr>
                          </m:fPr>
                          <m:num>
                            <m:r>
                              <a:rPr lang="en-US" sz="1400" i="1">
                                <a:latin typeface="Cambria Math" panose="02040503050406030204" pitchFamily="18" charset="0"/>
                              </a:rPr>
                              <m:t> </m:t>
                            </m:r>
                            <m:sSub>
                              <m:sSubPr>
                                <m:ctrlPr>
                                  <a:rPr lang="en-US" sz="1400" i="1" smtClean="0">
                                    <a:latin typeface="Cambria Math" panose="02040503050406030204" pitchFamily="18" charset="0"/>
                                  </a:rPr>
                                </m:ctrlPr>
                              </m:sSubPr>
                              <m:e>
                                <m:r>
                                  <a:rPr lang="en-US" sz="1400" b="0" i="1" smtClean="0">
                                    <a:latin typeface="Cambria Math" panose="02040503050406030204" pitchFamily="18" charset="0"/>
                                  </a:rPr>
                                  <m:t>𝐹</m:t>
                                </m:r>
                              </m:e>
                              <m:sub>
                                <m:r>
                                  <a:rPr lang="en-US" sz="1400" b="0" i="1" smtClean="0">
                                    <a:latin typeface="Cambria Math" panose="02040503050406030204" pitchFamily="18" charset="0"/>
                                  </a:rPr>
                                  <m:t>12</m:t>
                                </m:r>
                              </m:sub>
                            </m:sSub>
                            <m:d>
                              <m:dPr>
                                <m:ctrlPr>
                                  <a:rPr lang="en-US" sz="1400" i="1">
                                    <a:latin typeface="Cambria Math" panose="02040503050406030204" pitchFamily="18" charset="0"/>
                                  </a:rPr>
                                </m:ctrlPr>
                              </m:dPr>
                              <m:e>
                                <m:r>
                                  <a:rPr lang="en-US" sz="1400" i="1">
                                    <a:latin typeface="Cambria Math" panose="02040503050406030204" pitchFamily="18" charset="0"/>
                                  </a:rPr>
                                  <m:t>𝑓</m:t>
                                </m:r>
                              </m:e>
                            </m:d>
                            <m:r>
                              <a:rPr lang="en-US" sz="1400" i="1">
                                <a:latin typeface="Cambria Math" panose="02040503050406030204" pitchFamily="18" charset="0"/>
                              </a:rPr>
                              <m:t> </m:t>
                            </m:r>
                          </m:num>
                          <m:den>
                            <m:sSub>
                              <m:sSubPr>
                                <m:ctrlPr>
                                  <a:rPr lang="en-US" sz="1400" i="1" smtClean="0">
                                    <a:latin typeface="Cambria Math" panose="02040503050406030204" pitchFamily="18" charset="0"/>
                                  </a:rPr>
                                </m:ctrlPr>
                              </m:sSubPr>
                              <m:e>
                                <m:acc>
                                  <m:accPr>
                                    <m:chr m:val="̈"/>
                                    <m:ctrlPr>
                                      <a:rPr lang="en-US" sz="1400" i="1" smtClean="0">
                                        <a:latin typeface="Cambria Math" panose="02040503050406030204" pitchFamily="18" charset="0"/>
                                      </a:rPr>
                                    </m:ctrlPr>
                                  </m:accPr>
                                  <m:e>
                                    <m:r>
                                      <a:rPr lang="en-US" sz="1400" b="0" i="1" smtClean="0">
                                        <a:latin typeface="Cambria Math" panose="02040503050406030204" pitchFamily="18" charset="0"/>
                                      </a:rPr>
                                      <m:t>𝑋</m:t>
                                    </m:r>
                                  </m:e>
                                </m:acc>
                              </m:e>
                              <m:sub>
                                <m:r>
                                  <a:rPr lang="en-US" sz="1400" b="0" i="1" smtClean="0">
                                    <a:latin typeface="Cambria Math" panose="02040503050406030204" pitchFamily="18" charset="0"/>
                                  </a:rPr>
                                  <m:t>1</m:t>
                                </m:r>
                              </m:sub>
                            </m:sSub>
                            <m:d>
                              <m:dPr>
                                <m:ctrlPr>
                                  <a:rPr lang="en-US" sz="1400" i="1">
                                    <a:latin typeface="Cambria Math" panose="02040503050406030204" pitchFamily="18" charset="0"/>
                                  </a:rPr>
                                </m:ctrlPr>
                              </m:dPr>
                              <m:e>
                                <m:r>
                                  <a:rPr lang="en-US" sz="1400" i="1">
                                    <a:latin typeface="Cambria Math" panose="02040503050406030204" pitchFamily="18" charset="0"/>
                                  </a:rPr>
                                  <m:t>𝑓</m:t>
                                </m:r>
                              </m:e>
                            </m:d>
                          </m:den>
                        </m:f>
                      </m:e>
                    </m:d>
                    <m:r>
                      <a:rPr lang="en-US" sz="1400" b="0" i="1" smtClean="0">
                        <a:latin typeface="Cambria Math" panose="02040503050406030204" pitchFamily="18" charset="0"/>
                      </a:rPr>
                      <m:t>=</m:t>
                    </m:r>
                  </m:oMath>
                </a14:m>
                <a:r>
                  <a:rPr lang="en-US" sz="1500" dirty="0"/>
                  <a:t> </a:t>
                </a:r>
                <a14:m>
                  <m:oMath xmlns:m="http://schemas.openxmlformats.org/officeDocument/2006/math">
                    <m:d>
                      <m:dPr>
                        <m:begChr m:val="|"/>
                        <m:endChr m:val="|"/>
                        <m:ctrlPr>
                          <a:rPr lang="en-US" sz="1500" i="1">
                            <a:latin typeface="Cambria Math" panose="02040503050406030204" pitchFamily="18" charset="0"/>
                          </a:rPr>
                        </m:ctrlPr>
                      </m:dPr>
                      <m:e>
                        <m:r>
                          <a:rPr lang="en-US" sz="1500" b="0" i="1" smtClean="0">
                            <a:latin typeface="Cambria Math" panose="02040503050406030204" pitchFamily="18" charset="0"/>
                          </a:rPr>
                          <m:t> </m:t>
                        </m:r>
                        <m:f>
                          <m:fPr>
                            <m:ctrlPr>
                              <a:rPr lang="en-US" sz="1500" i="1">
                                <a:latin typeface="Cambria Math" panose="02040503050406030204" pitchFamily="18" charset="0"/>
                              </a:rPr>
                            </m:ctrlPr>
                          </m:fPr>
                          <m:num>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𝐾</m:t>
                                </m:r>
                              </m:e>
                              <m:sub>
                                <m:r>
                                  <a:rPr lang="en-US" sz="1600" b="0" i="1" smtClean="0">
                                    <a:latin typeface="Cambria Math" panose="02040503050406030204" pitchFamily="18" charset="0"/>
                                  </a:rPr>
                                  <m:t>1</m:t>
                                </m:r>
                              </m:sub>
                            </m:sSub>
                            <m:d>
                              <m:dPr>
                                <m:ctrlPr>
                                  <a:rPr lang="en-US" sz="1600" i="1" smtClean="0">
                                    <a:latin typeface="Cambria Math" panose="02040503050406030204" pitchFamily="18" charset="0"/>
                                  </a:rPr>
                                </m:ctrlPr>
                              </m:dPr>
                              <m:e>
                                <m:sSub>
                                  <m:sSubPr>
                                    <m:ctrlPr>
                                      <a:rPr lang="en-US" sz="1600" i="1" smtClean="0">
                                        <a:latin typeface="Cambria Math" panose="02040503050406030204" pitchFamily="18" charset="0"/>
                                      </a:rPr>
                                    </m:ctrlPr>
                                  </m:sSubPr>
                                  <m:e>
                                    <m:r>
                                      <a:rPr lang="en-US" sz="1600" b="0" i="1" smtClean="0">
                                        <a:latin typeface="Cambria Math" panose="02040503050406030204" pitchFamily="18" charset="0"/>
                                      </a:rPr>
                                      <m:t>𝑋</m:t>
                                    </m:r>
                                  </m:e>
                                  <m:sub>
                                    <m:r>
                                      <a:rPr lang="en-US" sz="1600" b="0" i="1" smtClean="0">
                                        <a:latin typeface="Cambria Math" panose="02040503050406030204" pitchFamily="18" charset="0"/>
                                      </a:rPr>
                                      <m:t>2</m:t>
                                    </m:r>
                                  </m:sub>
                                </m:sSub>
                                <m:d>
                                  <m:dPr>
                                    <m:ctrlPr>
                                      <a:rPr lang="en-US" sz="1600" i="1">
                                        <a:latin typeface="Cambria Math" panose="02040503050406030204" pitchFamily="18" charset="0"/>
                                      </a:rPr>
                                    </m:ctrlPr>
                                  </m:dPr>
                                  <m:e>
                                    <m:r>
                                      <a:rPr lang="en-US" sz="1600" i="1">
                                        <a:latin typeface="Cambria Math" panose="02040503050406030204" pitchFamily="18" charset="0"/>
                                      </a:rPr>
                                      <m:t>𝑓</m:t>
                                    </m:r>
                                  </m:e>
                                </m:d>
                                <m:r>
                                  <a:rPr lang="en-US" sz="1600" b="0" i="1" smtClean="0">
                                    <a:latin typeface="Cambria Math" panose="02040503050406030204" pitchFamily="18" charset="0"/>
                                  </a:rPr>
                                  <m:t>−</m:t>
                                </m:r>
                                <m:sSub>
                                  <m:sSubPr>
                                    <m:ctrlPr>
                                      <a:rPr lang="en-US" sz="1600" i="1">
                                        <a:latin typeface="Cambria Math" panose="02040503050406030204" pitchFamily="18" charset="0"/>
                                      </a:rPr>
                                    </m:ctrlPr>
                                  </m:sSubPr>
                                  <m:e>
                                    <m:r>
                                      <a:rPr lang="en-US" sz="1600" i="1">
                                        <a:latin typeface="Cambria Math" panose="02040503050406030204" pitchFamily="18" charset="0"/>
                                      </a:rPr>
                                      <m:t>𝑋</m:t>
                                    </m:r>
                                  </m:e>
                                  <m:sub>
                                    <m:r>
                                      <a:rPr lang="en-US" sz="1600" b="0" i="1" smtClean="0">
                                        <a:latin typeface="Cambria Math" panose="02040503050406030204" pitchFamily="18" charset="0"/>
                                      </a:rPr>
                                      <m:t>1</m:t>
                                    </m:r>
                                  </m:sub>
                                </m:sSub>
                                <m:d>
                                  <m:dPr>
                                    <m:ctrlPr>
                                      <a:rPr lang="en-US" sz="1600" i="1">
                                        <a:latin typeface="Cambria Math" panose="02040503050406030204" pitchFamily="18" charset="0"/>
                                      </a:rPr>
                                    </m:ctrlPr>
                                  </m:dPr>
                                  <m:e>
                                    <m:r>
                                      <a:rPr lang="en-US" sz="1600" i="1">
                                        <a:latin typeface="Cambria Math" panose="02040503050406030204" pitchFamily="18" charset="0"/>
                                      </a:rPr>
                                      <m:t>𝑓</m:t>
                                    </m:r>
                                  </m:e>
                                </m:d>
                              </m:e>
                            </m:d>
                          </m:num>
                          <m:den>
                            <m:sSub>
                              <m:sSubPr>
                                <m:ctrlPr>
                                  <a:rPr lang="en-US" sz="1500" i="1">
                                    <a:latin typeface="Cambria Math" panose="02040503050406030204" pitchFamily="18" charset="0"/>
                                  </a:rPr>
                                </m:ctrlPr>
                              </m:sSubPr>
                              <m:e>
                                <m:acc>
                                  <m:accPr>
                                    <m:chr m:val="̈"/>
                                    <m:ctrlPr>
                                      <a:rPr lang="en-US" sz="1500" i="1">
                                        <a:latin typeface="Cambria Math" panose="02040503050406030204" pitchFamily="18" charset="0"/>
                                      </a:rPr>
                                    </m:ctrlPr>
                                  </m:accPr>
                                  <m:e>
                                    <m:r>
                                      <a:rPr lang="en-US" sz="1500" i="1">
                                        <a:latin typeface="Cambria Math" panose="02040503050406030204" pitchFamily="18" charset="0"/>
                                      </a:rPr>
                                      <m:t>𝑋</m:t>
                                    </m:r>
                                  </m:e>
                                </m:acc>
                              </m:e>
                              <m:sub>
                                <m:r>
                                  <a:rPr lang="en-US" sz="1500" i="1">
                                    <a:latin typeface="Cambria Math" panose="02040503050406030204" pitchFamily="18" charset="0"/>
                                  </a:rPr>
                                  <m:t>1</m:t>
                                </m:r>
                              </m:sub>
                            </m:sSub>
                            <m:d>
                              <m:dPr>
                                <m:ctrlPr>
                                  <a:rPr lang="en-US" sz="1500" i="1">
                                    <a:latin typeface="Cambria Math" panose="02040503050406030204" pitchFamily="18" charset="0"/>
                                  </a:rPr>
                                </m:ctrlPr>
                              </m:dPr>
                              <m:e>
                                <m:r>
                                  <a:rPr lang="en-US" sz="1500" i="1">
                                    <a:latin typeface="Cambria Math" panose="02040503050406030204" pitchFamily="18" charset="0"/>
                                  </a:rPr>
                                  <m:t>𝑓</m:t>
                                </m:r>
                              </m:e>
                            </m:d>
                          </m:den>
                        </m:f>
                        <m:r>
                          <a:rPr lang="en-US" sz="1500" b="0" i="1" smtClean="0">
                            <a:latin typeface="Cambria Math" panose="02040503050406030204" pitchFamily="18" charset="0"/>
                          </a:rPr>
                          <m:t> </m:t>
                        </m:r>
                      </m:e>
                    </m:d>
                  </m:oMath>
                </a14:m>
                <a:endParaRPr lang="en-US" sz="1500" b="0" dirty="0"/>
              </a:p>
              <a:p>
                <a:pPr>
                  <a:buClr>
                    <a:srgbClr val="006699"/>
                  </a:buClr>
                  <a:buSzPct val="80000"/>
                </a:pPr>
                <a:endParaRPr lang="en-US" sz="1250" dirty="0"/>
              </a:p>
              <a:p>
                <a:pPr>
                  <a:buClr>
                    <a:srgbClr val="006699"/>
                  </a:buClr>
                  <a:buSzPct val="80000"/>
                </a:pPr>
                <a:endParaRPr lang="en-US" sz="1250" dirty="0"/>
              </a:p>
              <a:p>
                <a:pPr marL="285750" indent="-285750">
                  <a:buClr>
                    <a:srgbClr val="006699"/>
                  </a:buClr>
                  <a:buSzPct val="80000"/>
                  <a:buFont typeface="Arial" panose="020B0604020202020204" pitchFamily="34" charset="0"/>
                  <a:buChar char="•"/>
                </a:pPr>
                <a:r>
                  <a:rPr lang="en-US" sz="1250" dirty="0"/>
                  <a:t>The transmitted force is approximate given that modal damping is commonly used, and there is no exact method to convert modal damping into discrete dashpots</a:t>
                </a:r>
              </a:p>
              <a:p>
                <a:pPr>
                  <a:buClr>
                    <a:srgbClr val="006699"/>
                  </a:buClr>
                  <a:buSzPct val="80000"/>
                </a:pPr>
                <a:endParaRPr lang="en-US" sz="1250" dirty="0"/>
              </a:p>
            </p:txBody>
          </p:sp>
        </mc:Choice>
        <mc:Fallback xmlns="">
          <p:sp>
            <p:nvSpPr>
              <p:cNvPr id="45" name="TextBox 44">
                <a:extLst>
                  <a:ext uri="{FF2B5EF4-FFF2-40B4-BE49-F238E27FC236}">
                    <a16:creationId xmlns:a16="http://schemas.microsoft.com/office/drawing/2014/main" id="{D52B09C9-E4C6-2982-5D97-9B1E082C5E13}"/>
                  </a:ext>
                </a:extLst>
              </p:cNvPr>
              <p:cNvSpPr txBox="1">
                <a:spLocks noRot="1" noChangeAspect="1" noMove="1" noResize="1" noEditPoints="1" noAdjustHandles="1" noChangeArrowheads="1" noChangeShapeType="1" noTextEdit="1"/>
              </p:cNvSpPr>
              <p:nvPr/>
            </p:nvSpPr>
            <p:spPr>
              <a:xfrm>
                <a:off x="3657600" y="1600200"/>
                <a:ext cx="4323652" cy="2604367"/>
              </a:xfrm>
              <a:prstGeom prst="rect">
                <a:avLst/>
              </a:prstGeom>
              <a:blipFill>
                <a:blip r:embed="rId3"/>
                <a:stretch>
                  <a:fillRect t="-234"/>
                </a:stretch>
              </a:blipFill>
            </p:spPr>
            <p:txBody>
              <a:bodyPr/>
              <a:lstStyle/>
              <a:p>
                <a:r>
                  <a:rPr lang="en-US">
                    <a:noFill/>
                  </a:rPr>
                  <a:t> </a:t>
                </a:r>
              </a:p>
            </p:txBody>
          </p:sp>
        </mc:Fallback>
      </mc:AlternateContent>
      <p:sp>
        <p:nvSpPr>
          <p:cNvPr id="46" name="TextBox 45">
            <a:extLst>
              <a:ext uri="{FF2B5EF4-FFF2-40B4-BE49-F238E27FC236}">
                <a16:creationId xmlns:a16="http://schemas.microsoft.com/office/drawing/2014/main" id="{D7DC3E64-E7E7-0D99-C2E6-C92241AE7838}"/>
              </a:ext>
            </a:extLst>
          </p:cNvPr>
          <p:cNvSpPr txBox="1"/>
          <p:nvPr/>
        </p:nvSpPr>
        <p:spPr>
          <a:xfrm>
            <a:off x="2207596" y="3556704"/>
            <a:ext cx="1066102" cy="292388"/>
          </a:xfrm>
          <a:prstGeom prst="rect">
            <a:avLst/>
          </a:prstGeom>
          <a:noFill/>
        </p:spPr>
        <p:txBody>
          <a:bodyPr wrap="square" rtlCol="0">
            <a:spAutoFit/>
          </a:bodyPr>
          <a:lstStyle/>
          <a:p>
            <a:r>
              <a:rPr lang="en-US" sz="1300" i="1" dirty="0"/>
              <a:t>Shaker table</a:t>
            </a:r>
          </a:p>
        </p:txBody>
      </p:sp>
      <p:sp>
        <p:nvSpPr>
          <p:cNvPr id="47" name="TextBox 46">
            <a:extLst>
              <a:ext uri="{FF2B5EF4-FFF2-40B4-BE49-F238E27FC236}">
                <a16:creationId xmlns:a16="http://schemas.microsoft.com/office/drawing/2014/main" id="{B5D6F2BB-50AA-4702-6844-506B1061479B}"/>
              </a:ext>
            </a:extLst>
          </p:cNvPr>
          <p:cNvSpPr txBox="1"/>
          <p:nvPr/>
        </p:nvSpPr>
        <p:spPr>
          <a:xfrm>
            <a:off x="2237355" y="2570660"/>
            <a:ext cx="1066102" cy="292388"/>
          </a:xfrm>
          <a:prstGeom prst="rect">
            <a:avLst/>
          </a:prstGeom>
          <a:noFill/>
        </p:spPr>
        <p:txBody>
          <a:bodyPr wrap="square" rtlCol="0">
            <a:spAutoFit/>
          </a:bodyPr>
          <a:lstStyle/>
          <a:p>
            <a:r>
              <a:rPr lang="en-US" sz="1300" i="1" dirty="0"/>
              <a:t>Test item</a:t>
            </a:r>
          </a:p>
        </p:txBody>
      </p:sp>
      <p:sp>
        <p:nvSpPr>
          <p:cNvPr id="48" name="Right Brace 47">
            <a:extLst>
              <a:ext uri="{FF2B5EF4-FFF2-40B4-BE49-F238E27FC236}">
                <a16:creationId xmlns:a16="http://schemas.microsoft.com/office/drawing/2014/main" id="{077D2CF4-A743-ACF7-90DE-5EE605FA8204}"/>
              </a:ext>
            </a:extLst>
          </p:cNvPr>
          <p:cNvSpPr/>
          <p:nvPr/>
        </p:nvSpPr>
        <p:spPr>
          <a:xfrm>
            <a:off x="1930463" y="1911240"/>
            <a:ext cx="225964" cy="153184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Right Brace 48">
            <a:extLst>
              <a:ext uri="{FF2B5EF4-FFF2-40B4-BE49-F238E27FC236}">
                <a16:creationId xmlns:a16="http://schemas.microsoft.com/office/drawing/2014/main" id="{105D5250-11E7-1729-4D62-FEAB75B11E22}"/>
              </a:ext>
            </a:extLst>
          </p:cNvPr>
          <p:cNvSpPr/>
          <p:nvPr/>
        </p:nvSpPr>
        <p:spPr>
          <a:xfrm>
            <a:off x="1925160" y="3462828"/>
            <a:ext cx="225964" cy="441864"/>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1049779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F75A0-1EF7-D2A3-F4AD-147096742237}"/>
            </a:ext>
          </a:extLst>
        </p:cNvPr>
        <p:cNvGrpSpPr/>
        <p:nvPr/>
      </p:nvGrpSpPr>
      <p:grpSpPr>
        <a:xfrm>
          <a:off x="0" y="0"/>
          <a:ext cx="0" cy="0"/>
          <a:chOff x="0" y="0"/>
          <a:chExt cx="0" cy="0"/>
        </a:xfrm>
      </p:grpSpPr>
      <p:sp>
        <p:nvSpPr>
          <p:cNvPr id="5122" name="Slide Number Placeholder 5">
            <a:extLst>
              <a:ext uri="{FF2B5EF4-FFF2-40B4-BE49-F238E27FC236}">
                <a16:creationId xmlns:a16="http://schemas.microsoft.com/office/drawing/2014/main" id="{D27F1DAD-D489-F635-000D-6EFAC97076DB}"/>
              </a:ext>
            </a:extLst>
          </p:cNvPr>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15000"/>
              </a:spcBef>
              <a:buClr>
                <a:srgbClr val="003399"/>
              </a:buClr>
              <a:buSzPct val="50000"/>
              <a:buFont typeface="Monotype Sorts"/>
              <a:defRPr kumimoji="1" sz="1200" b="1">
                <a:solidFill>
                  <a:schemeClr val="bg2"/>
                </a:solidFill>
                <a:latin typeface="Arial" panose="020B0604020202020204" pitchFamily="34" charset="0"/>
              </a:defRPr>
            </a:lvl1pPr>
            <a:lvl2pPr marL="557101" indent="-214270">
              <a:spcBef>
                <a:spcPct val="15000"/>
              </a:spcBef>
              <a:buClr>
                <a:srgbClr val="003399"/>
              </a:buClr>
              <a:buSzPct val="75000"/>
              <a:buFont typeface="Monotype Sorts"/>
              <a:defRPr kumimoji="1" sz="1200">
                <a:solidFill>
                  <a:schemeClr val="bg2"/>
                </a:solidFill>
                <a:latin typeface="Arial" panose="020B0604020202020204" pitchFamily="34" charset="0"/>
              </a:defRPr>
            </a:lvl2pPr>
            <a:lvl3pPr marL="857078" indent="-171416">
              <a:spcBef>
                <a:spcPct val="20000"/>
              </a:spcBef>
              <a:buClr>
                <a:schemeClr val="bg2"/>
              </a:buClr>
              <a:buSzPct val="65000"/>
              <a:buFont typeface="Monotype Sorts"/>
              <a:defRPr kumimoji="1" sz="1200">
                <a:solidFill>
                  <a:schemeClr val="bg2"/>
                </a:solidFill>
                <a:latin typeface="Arial" panose="020B0604020202020204" pitchFamily="34" charset="0"/>
              </a:defRPr>
            </a:lvl3pPr>
            <a:lvl4pPr marL="1199910" indent="-171416">
              <a:spcBef>
                <a:spcPct val="20000"/>
              </a:spcBef>
              <a:buClr>
                <a:schemeClr val="bg2"/>
              </a:buClr>
              <a:buSzPct val="100000"/>
              <a:defRPr kumimoji="1" sz="1200">
                <a:solidFill>
                  <a:schemeClr val="bg2"/>
                </a:solidFill>
                <a:latin typeface="Arial" panose="020B0604020202020204" pitchFamily="34" charset="0"/>
              </a:defRPr>
            </a:lvl4pPr>
            <a:lvl5pPr marL="1542742" indent="-171416">
              <a:spcBef>
                <a:spcPct val="20000"/>
              </a:spcBef>
              <a:buClr>
                <a:schemeClr val="bg2"/>
              </a:buClr>
              <a:buSzPct val="100000"/>
              <a:defRPr kumimoji="1" sz="1200">
                <a:solidFill>
                  <a:schemeClr val="bg2"/>
                </a:solidFill>
                <a:latin typeface="Arial" panose="020B0604020202020204" pitchFamily="34" charset="0"/>
              </a:defRPr>
            </a:lvl5pPr>
            <a:lvl6pPr marL="1885573"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6pPr>
            <a:lvl7pPr marL="2228405"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7pPr>
            <a:lvl8pPr marL="2571236"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8pPr>
            <a:lvl9pPr marL="2914067" indent="-171416" eaLnBrk="0" fontAlgn="base" hangingPunct="0">
              <a:spcBef>
                <a:spcPct val="20000"/>
              </a:spcBef>
              <a:spcAft>
                <a:spcPct val="0"/>
              </a:spcAft>
              <a:buClr>
                <a:schemeClr val="bg2"/>
              </a:buClr>
              <a:buSzPct val="100000"/>
              <a:defRPr kumimoji="1" sz="1200">
                <a:solidFill>
                  <a:schemeClr val="bg2"/>
                </a:solidFill>
                <a:latin typeface="Arial" panose="020B0604020202020204" pitchFamily="34" charset="0"/>
              </a:defRPr>
            </a:lvl9pPr>
          </a:lstStyle>
          <a:p>
            <a:pPr defTabSz="685663" fontAlgn="base">
              <a:spcBef>
                <a:spcPct val="0"/>
              </a:spcBef>
              <a:spcAft>
                <a:spcPct val="0"/>
              </a:spcAft>
              <a:buClrTx/>
              <a:buSzTx/>
            </a:pPr>
            <a:fld id="{E3D90F3B-6652-4395-B795-06D4A8A53E9A}" type="slidenum">
              <a:rPr kumimoji="0" lang="en-US" altLang="en-US" sz="1050" b="0">
                <a:solidFill>
                  <a:srgbClr val="010000"/>
                </a:solidFill>
                <a:latin typeface="Times New Roman" panose="02020603050405020304" pitchFamily="18" charset="0"/>
                <a:cs typeface="Arial" panose="020B0604020202020204" pitchFamily="34" charset="0"/>
              </a:rPr>
              <a:pPr defTabSz="685663" fontAlgn="base">
                <a:spcBef>
                  <a:spcPct val="0"/>
                </a:spcBef>
                <a:spcAft>
                  <a:spcPct val="0"/>
                </a:spcAft>
                <a:buClrTx/>
                <a:buSzTx/>
              </a:pPr>
              <a:t>9</a:t>
            </a:fld>
            <a:endParaRPr kumimoji="0" lang="en-US" altLang="en-US" sz="1050" b="0" dirty="0">
              <a:solidFill>
                <a:srgbClr val="010000"/>
              </a:solidFill>
              <a:latin typeface="Times New Roman" panose="02020603050405020304" pitchFamily="18" charset="0"/>
              <a:cs typeface="Arial" panose="020B0604020202020204" pitchFamily="34" charset="0"/>
            </a:endParaRPr>
          </a:p>
        </p:txBody>
      </p:sp>
      <p:sp>
        <p:nvSpPr>
          <p:cNvPr id="2" name="Rectangle 1">
            <a:extLst>
              <a:ext uri="{FF2B5EF4-FFF2-40B4-BE49-F238E27FC236}">
                <a16:creationId xmlns:a16="http://schemas.microsoft.com/office/drawing/2014/main" id="{57E9DFE1-476F-5234-7F74-C85532249BE5}"/>
              </a:ext>
            </a:extLst>
          </p:cNvPr>
          <p:cNvSpPr/>
          <p:nvPr/>
        </p:nvSpPr>
        <p:spPr>
          <a:xfrm>
            <a:off x="457200" y="351252"/>
            <a:ext cx="3428554" cy="400110"/>
          </a:xfrm>
          <a:prstGeom prst="rect">
            <a:avLst/>
          </a:prstGeom>
        </p:spPr>
        <p:txBody>
          <a:bodyPr>
            <a:spAutoFit/>
          </a:bodyPr>
          <a:lstStyle/>
          <a:p>
            <a:pPr defTabSz="685800">
              <a:spcBef>
                <a:spcPts val="150"/>
              </a:spcBef>
              <a:spcAft>
                <a:spcPts val="150"/>
              </a:spcAft>
            </a:pPr>
            <a:r>
              <a:rPr lang="en-US" sz="2000" b="1" dirty="0">
                <a:solidFill>
                  <a:srgbClr val="4BACC6">
                    <a:lumMod val="75000"/>
                  </a:srgbClr>
                </a:solidFill>
                <a:cs typeface="Arial" pitchFamily="34" charset="0"/>
              </a:rPr>
              <a:t>Variables</a:t>
            </a:r>
          </a:p>
        </p:txBody>
      </p:sp>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23255F52-199D-F30C-7080-9C0FBD888723}"/>
                  </a:ext>
                </a:extLst>
              </p:cNvPr>
              <p:cNvSpPr txBox="1"/>
              <p:nvPr/>
            </p:nvSpPr>
            <p:spPr>
              <a:xfrm>
                <a:off x="762001" y="963741"/>
                <a:ext cx="7543800" cy="3039999"/>
              </a:xfrm>
              <a:prstGeom prst="rect">
                <a:avLst/>
              </a:prstGeom>
              <a:noFill/>
            </p:spPr>
            <p:txBody>
              <a:bodyPr wrap="square" rtlCol="0">
                <a:spAutoFit/>
              </a:bodyPr>
              <a:lstStyle/>
              <a:p>
                <a:pPr>
                  <a:spcBef>
                    <a:spcPts val="300"/>
                  </a:spcBef>
                  <a:spcAft>
                    <a:spcPts val="300"/>
                  </a:spcAft>
                </a:pPr>
                <a14:m>
                  <m:oMath xmlns:m="http://schemas.openxmlformats.org/officeDocument/2006/math">
                    <m:sSub>
                      <m:sSubPr>
                        <m:ctrlPr>
                          <a:rPr lang="ar-AE" sz="1250" i="1" smtClean="0">
                            <a:latin typeface="Cambria Math" panose="02040503050406030204" pitchFamily="18" charset="0"/>
                          </a:rPr>
                        </m:ctrlPr>
                      </m:sSubPr>
                      <m:e>
                        <m:r>
                          <a:rPr lang="ar-AE" sz="1250" b="0" i="1" smtClean="0">
                            <a:latin typeface="Cambria Math" panose="02040503050406030204" pitchFamily="18" charset="0"/>
                          </a:rPr>
                          <m:t>𝑆</m:t>
                        </m:r>
                      </m:e>
                      <m:sub>
                        <m:r>
                          <a:rPr lang="ar-AE" sz="1250" b="0" i="1" smtClean="0">
                            <a:latin typeface="Cambria Math" panose="02040503050406030204" pitchFamily="18" charset="0"/>
                          </a:rPr>
                          <m:t>𝐹𝐹</m:t>
                        </m:r>
                        <m:r>
                          <a:rPr lang="en-US" sz="1250" b="0" i="1" smtClean="0">
                            <a:latin typeface="Cambria Math" panose="02040503050406030204" pitchFamily="18" charset="0"/>
                          </a:rPr>
                          <m:t>,   </m:t>
                        </m:r>
                        <m:r>
                          <a:rPr lang="en-US" sz="1250" b="0" i="1" smtClean="0">
                            <a:latin typeface="Cambria Math" panose="02040503050406030204" pitchFamily="18" charset="0"/>
                          </a:rPr>
                          <m:t>𝑢𝑛𝑛𝑜𝑡𝑐</m:t>
                        </m:r>
                        <m:r>
                          <a:rPr lang="en-US" sz="1250" b="0" i="1" smtClean="0">
                            <a:latin typeface="Cambria Math" panose="02040503050406030204" pitchFamily="18" charset="0"/>
                          </a:rPr>
                          <m:t>h</m:t>
                        </m:r>
                        <m:r>
                          <a:rPr lang="en-US" sz="1250" b="0" i="1" smtClean="0">
                            <a:latin typeface="Cambria Math" panose="02040503050406030204" pitchFamily="18" charset="0"/>
                          </a:rPr>
                          <m:t>𝑒𝑑</m:t>
                        </m:r>
                        <m:r>
                          <a:rPr lang="en-US" sz="1250" b="0" i="1" smtClean="0">
                            <a:latin typeface="Cambria Math" panose="02040503050406030204" pitchFamily="18" charset="0"/>
                          </a:rPr>
                          <m:t>   </m:t>
                        </m:r>
                      </m:sub>
                    </m:sSub>
                  </m:oMath>
                </a14:m>
                <a:r>
                  <a:rPr lang="en-US" sz="1250" dirty="0"/>
                  <a:t> = </a:t>
                </a:r>
                <a:r>
                  <a:rPr lang="ar-AE" sz="1250" dirty="0"/>
                  <a:t> </a:t>
                </a:r>
                <a:r>
                  <a:rPr lang="en-US" sz="1250" i="1" dirty="0"/>
                  <a:t>Force Power Spectral Density Unnotched</a:t>
                </a:r>
                <a:endParaRPr lang="en-US" sz="1250" dirty="0"/>
              </a:p>
              <a:p>
                <a:pPr lvl="1">
                  <a:spcBef>
                    <a:spcPts val="300"/>
                  </a:spcBef>
                  <a:spcAft>
                    <a:spcPts val="300"/>
                  </a:spcAft>
                </a:pPr>
                <a:r>
                  <a:rPr lang="en-US" sz="1250" dirty="0"/>
                  <a:t>Units: </a:t>
                </a:r>
                <a14:m>
                  <m:oMath xmlns:m="http://schemas.openxmlformats.org/officeDocument/2006/math">
                    <m:sSup>
                      <m:sSupPr>
                        <m:ctrlPr>
                          <a:rPr lang="ar-AE" sz="1250" i="1">
                            <a:latin typeface="Cambria Math" panose="02040503050406030204" pitchFamily="18" charset="0"/>
                          </a:rPr>
                        </m:ctrlPr>
                      </m:sSupPr>
                      <m:e>
                        <m:r>
                          <m:rPr>
                            <m:nor/>
                          </m:rPr>
                          <a:rPr lang="en-US" sz="1250" b="0" i="0" smtClean="0">
                            <a:latin typeface="Cambria Math" panose="02040503050406030204" pitchFamily="18" charset="0"/>
                          </a:rPr>
                          <m:t>  </m:t>
                        </m:r>
                        <m:r>
                          <m:rPr>
                            <m:nor/>
                          </m:rPr>
                          <a:rPr lang="en-US" sz="1250" i="0"/>
                          <m:t>lbf</m:t>
                        </m:r>
                      </m:e>
                      <m:sup>
                        <m:r>
                          <a:rPr lang="ar-AE" sz="1250" b="0" i="0" smtClean="0">
                            <a:latin typeface="Cambria Math" panose="02040503050406030204" pitchFamily="18" charset="0"/>
                          </a:rPr>
                          <m:t>2</m:t>
                        </m:r>
                      </m:sup>
                    </m:sSup>
                    <m:r>
                      <a:rPr lang="ar-AE" sz="1250" b="0" i="0" smtClean="0">
                        <a:latin typeface="Cambria Math" panose="02040503050406030204" pitchFamily="18" charset="0"/>
                      </a:rPr>
                      <m:t>/</m:t>
                    </m:r>
                    <m:r>
                      <m:rPr>
                        <m:nor/>
                      </m:rPr>
                      <a:rPr lang="en-US" sz="1250" i="0"/>
                      <m:t>Hz</m:t>
                    </m:r>
                    <m:r>
                      <m:rPr>
                        <m:nor/>
                      </m:rPr>
                      <a:rPr lang="en-US" sz="1250" b="0" i="0" smtClean="0"/>
                      <m:t> </m:t>
                    </m:r>
                  </m:oMath>
                </a14:m>
                <a:r>
                  <a:rPr lang="en-US" sz="1250" dirty="0"/>
                  <a:t>or </a:t>
                </a:r>
                <a14:m>
                  <m:oMath xmlns:m="http://schemas.openxmlformats.org/officeDocument/2006/math">
                    <m:sSup>
                      <m:sSupPr>
                        <m:ctrlPr>
                          <a:rPr lang="ar-AE" sz="1250" i="1">
                            <a:latin typeface="Cambria Math" panose="02040503050406030204" pitchFamily="18" charset="0"/>
                          </a:rPr>
                        </m:ctrlPr>
                      </m:sSupPr>
                      <m:e>
                        <m:r>
                          <m:rPr>
                            <m:nor/>
                          </m:rPr>
                          <a:rPr lang="en-US" sz="1250" b="0" i="0" smtClean="0">
                            <a:latin typeface="Cambria Math" panose="02040503050406030204" pitchFamily="18" charset="0"/>
                          </a:rPr>
                          <m:t> </m:t>
                        </m:r>
                        <m:r>
                          <m:rPr>
                            <m:nor/>
                          </m:rPr>
                          <a:rPr lang="en-US" sz="1250" i="0"/>
                          <m:t>N</m:t>
                        </m:r>
                      </m:e>
                      <m:sup>
                        <m:r>
                          <a:rPr lang="ar-AE" sz="1250" b="0" i="0" smtClean="0">
                            <a:latin typeface="Cambria Math" panose="02040503050406030204" pitchFamily="18" charset="0"/>
                          </a:rPr>
                          <m:t>2</m:t>
                        </m:r>
                      </m:sup>
                    </m:sSup>
                    <m:r>
                      <a:rPr lang="ar-AE" sz="1250" b="0" i="0" smtClean="0">
                        <a:latin typeface="Cambria Math" panose="02040503050406030204" pitchFamily="18" charset="0"/>
                      </a:rPr>
                      <m:t>/</m:t>
                    </m:r>
                    <m:r>
                      <m:rPr>
                        <m:nor/>
                      </m:rPr>
                      <a:rPr lang="en-US" sz="1250" i="0"/>
                      <m:t>Hz</m:t>
                    </m:r>
                  </m:oMath>
                </a14:m>
                <a:endParaRPr lang="en-US" sz="1250" dirty="0"/>
              </a:p>
              <a:p>
                <a:pPr lvl="1">
                  <a:spcBef>
                    <a:spcPts val="300"/>
                  </a:spcBef>
                  <a:spcAft>
                    <a:spcPts val="300"/>
                  </a:spcAft>
                </a:pPr>
                <a:r>
                  <a:rPr lang="en-US" sz="1250" dirty="0"/>
                  <a:t>Represents the predicted interface force spectrum between shaker and test item</a:t>
                </a:r>
              </a:p>
              <a:p>
                <a:pPr lvl="1">
                  <a:spcBef>
                    <a:spcPts val="300"/>
                  </a:spcBef>
                  <a:spcAft>
                    <a:spcPts val="300"/>
                  </a:spcAft>
                </a:pPr>
                <a:r>
                  <a:rPr lang="en-US" sz="1250" dirty="0"/>
                  <a:t> </a:t>
                </a:r>
              </a:p>
              <a:p>
                <a:pPr marL="0" lvl="1">
                  <a:spcBef>
                    <a:spcPts val="700"/>
                  </a:spcBef>
                  <a:spcAft>
                    <a:spcPts val="400"/>
                  </a:spcAft>
                </a:pPr>
                <a14:m>
                  <m:oMath xmlns:m="http://schemas.openxmlformats.org/officeDocument/2006/math">
                    <m:sSub>
                      <m:sSubPr>
                        <m:ctrlPr>
                          <a:rPr lang="en-US" sz="1250" i="1">
                            <a:latin typeface="Cambria Math" panose="02040503050406030204" pitchFamily="18" charset="0"/>
                          </a:rPr>
                        </m:ctrlPr>
                      </m:sSubPr>
                      <m:e>
                        <m:r>
                          <a:rPr lang="en-US" sz="1250" i="1">
                            <a:latin typeface="Cambria Math" panose="02040503050406030204" pitchFamily="18" charset="0"/>
                          </a:rPr>
                          <m:t>𝑆</m:t>
                        </m:r>
                      </m:e>
                      <m:sub>
                        <m:r>
                          <a:rPr lang="en-US" sz="1250" i="1">
                            <a:latin typeface="Cambria Math" panose="02040503050406030204" pitchFamily="18" charset="0"/>
                          </a:rPr>
                          <m:t>𝐹𝐹</m:t>
                        </m:r>
                        <m:r>
                          <a:rPr lang="en-US" sz="1250" i="1">
                            <a:latin typeface="Cambria Math" panose="02040503050406030204" pitchFamily="18" charset="0"/>
                          </a:rPr>
                          <m:t>,   </m:t>
                        </m:r>
                        <m:r>
                          <a:rPr lang="en-US" sz="1250" i="1">
                            <a:latin typeface="Cambria Math" panose="02040503050406030204" pitchFamily="18" charset="0"/>
                          </a:rPr>
                          <m:t>𝑙𝑖𝑚𝑖𝑡</m:t>
                        </m:r>
                      </m:sub>
                    </m:sSub>
                    <m:r>
                      <a:rPr lang="en-US" sz="1250" i="1">
                        <a:latin typeface="Cambria Math" panose="02040503050406030204" pitchFamily="18" charset="0"/>
                      </a:rPr>
                      <m:t> </m:t>
                    </m:r>
                    <m:r>
                      <a:rPr lang="en-US" sz="1250" b="0" i="1" smtClean="0">
                        <a:latin typeface="Cambria Math" panose="02040503050406030204" pitchFamily="18" charset="0"/>
                      </a:rPr>
                      <m:t>= </m:t>
                    </m:r>
                  </m:oMath>
                </a14:m>
                <a:r>
                  <a:rPr lang="en-US" sz="1250" dirty="0"/>
                  <a:t>safe force limit</a:t>
                </a:r>
              </a:p>
              <a:p>
                <a:pPr marL="0" lvl="1">
                  <a:spcBef>
                    <a:spcPts val="700"/>
                  </a:spcBef>
                  <a:spcAft>
                    <a:spcPts val="400"/>
                  </a:spcAft>
                </a:pPr>
                <a:endParaRPr lang="en-US" sz="1250" dirty="0"/>
              </a:p>
              <a:p>
                <a:pPr marL="461963" lvl="1" indent="-461963">
                  <a:spcBef>
                    <a:spcPts val="700"/>
                  </a:spcBef>
                  <a:spcAft>
                    <a:spcPts val="400"/>
                  </a:spcAft>
                  <a:tabLst>
                    <a:tab pos="461963" algn="l"/>
                  </a:tabLst>
                </a:pPr>
                <a14:m>
                  <m:oMath xmlns:m="http://schemas.openxmlformats.org/officeDocument/2006/math">
                    <m:sSub>
                      <m:sSubPr>
                        <m:ctrlPr>
                          <a:rPr lang="en-US" sz="1400" i="1">
                            <a:latin typeface="Cambria Math" panose="02040503050406030204" pitchFamily="18" charset="0"/>
                          </a:rPr>
                        </m:ctrlPr>
                      </m:sSubPr>
                      <m:e>
                        <m:r>
                          <a:rPr lang="en-US" sz="1400" i="1">
                            <a:latin typeface="Cambria Math" panose="02040503050406030204" pitchFamily="18" charset="0"/>
                          </a:rPr>
                          <m:t>𝑆</m:t>
                        </m:r>
                      </m:e>
                      <m:sub>
                        <m:r>
                          <a:rPr lang="en-US" sz="1400" i="1">
                            <a:latin typeface="Cambria Math" panose="02040503050406030204" pitchFamily="18" charset="0"/>
                          </a:rPr>
                          <m:t>𝐹𝐹</m:t>
                        </m:r>
                        <m:r>
                          <a:rPr lang="en-US" sz="1400" i="1">
                            <a:latin typeface="Cambria Math" panose="02040503050406030204" pitchFamily="18" charset="0"/>
                          </a:rPr>
                          <m:t>,   </m:t>
                        </m:r>
                        <m:r>
                          <a:rPr lang="en-US" sz="1400" i="1">
                            <a:latin typeface="Cambria Math" panose="02040503050406030204" pitchFamily="18" charset="0"/>
                          </a:rPr>
                          <m:t>𝑙𝑖𝑚𝑖𝑡</m:t>
                        </m:r>
                      </m:sub>
                    </m:sSub>
                    <m:r>
                      <a:rPr lang="en-US" sz="1400" b="0" i="1" smtClean="0">
                        <a:latin typeface="Cambria Math" panose="02040503050406030204" pitchFamily="18" charset="0"/>
                      </a:rPr>
                      <m:t> </m:t>
                    </m:r>
                    <m:r>
                      <a:rPr lang="en-US" sz="1400" i="1">
                        <a:latin typeface="Cambria Math" panose="02040503050406030204" pitchFamily="18" charset="0"/>
                      </a:rPr>
                      <m:t> </m:t>
                    </m:r>
                  </m:oMath>
                </a14:m>
                <a:r>
                  <a:rPr lang="en-US" sz="1250" dirty="0"/>
                  <a:t>is intended to represent a flight-like envelope of the total interface force between the test article and its real mounting structure, with suitable test margin</a:t>
                </a:r>
              </a:p>
              <a:p>
                <a:pPr marL="0" lvl="1">
                  <a:spcBef>
                    <a:spcPts val="700"/>
                  </a:spcBef>
                  <a:spcAft>
                    <a:spcPts val="400"/>
                  </a:spcAft>
                </a:pPr>
                <a:r>
                  <a:rPr lang="en-US" sz="1250" dirty="0"/>
                  <a:t>NASA-HDBK-7004C states that the force limit is analogous to the acceleration specification: acceleration is the envelope of flight interface acceleration, while force limit is the envelope of flight total force at that same interface.</a:t>
                </a:r>
              </a:p>
            </p:txBody>
          </p:sp>
        </mc:Choice>
        <mc:Fallback xmlns="">
          <p:sp>
            <p:nvSpPr>
              <p:cNvPr id="7" name="TextBox 6">
                <a:extLst>
                  <a:ext uri="{FF2B5EF4-FFF2-40B4-BE49-F238E27FC236}">
                    <a16:creationId xmlns:a16="http://schemas.microsoft.com/office/drawing/2014/main" id="{23255F52-199D-F30C-7080-9C0FBD888723}"/>
                  </a:ext>
                </a:extLst>
              </p:cNvPr>
              <p:cNvSpPr txBox="1">
                <a:spLocks noRot="1" noChangeAspect="1" noMove="1" noResize="1" noEditPoints="1" noAdjustHandles="1" noChangeArrowheads="1" noChangeShapeType="1" noTextEdit="1"/>
              </p:cNvSpPr>
              <p:nvPr/>
            </p:nvSpPr>
            <p:spPr>
              <a:xfrm>
                <a:off x="762001" y="963741"/>
                <a:ext cx="7543800" cy="3039999"/>
              </a:xfrm>
              <a:prstGeom prst="rect">
                <a:avLst/>
              </a:prstGeom>
              <a:blipFill>
                <a:blip r:embed="rId3"/>
                <a:stretch>
                  <a:fillRect l="-81" t="-200" b="-802"/>
                </a:stretch>
              </a:blipFill>
            </p:spPr>
            <p:txBody>
              <a:bodyPr/>
              <a:lstStyle/>
              <a:p>
                <a:r>
                  <a:rPr lang="en-US">
                    <a:noFill/>
                  </a:rPr>
                  <a:t> </a:t>
                </a:r>
              </a:p>
            </p:txBody>
          </p:sp>
        </mc:Fallback>
      </mc:AlternateContent>
    </p:spTree>
    <p:extLst>
      <p:ext uri="{BB962C8B-B14F-4D97-AF65-F5344CB8AC3E}">
        <p14:creationId xmlns:p14="http://schemas.microsoft.com/office/powerpoint/2010/main" val="21215147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VIDEO_FILES_RECORD" val="&lt;Videos&gt;&lt;Video Name=&quot;HS_SRS_421_1_09937.flv&quot; Position=&quot;1&quot; SlideID=&quot;421&quot;/&gt;&lt;/Videos&gt;&#10;"/>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ZGODQ4OCIvPg0KCQk8dWljb2xvciBuYW1lPSJnbG93IiB2YWx1ZT0iMHgzNUQzMzQiLz4NCgkJPHVpY29sb3IgbmFtZT0idGV4dCIgdmFsdWU9IjB4RkZGRkZGIi8+DQoJCTx1aWNvbG9yIG5hbWU9ImxpZ2h0IiB2YWx1ZT0iMHg0RTVENjAiLz4NCgkJPHVpY29sb3IgbmFtZT0ic2hhZG93IiB2YWx1ZT0iMHgwMDAwMDAiLz4NCgkJPHVpY29sb3IgbmFtZT0iYmFja2dyb3VuZCIgdmFsdWU9IjB4NzI3OTcx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Unit 21 SRS Classical Pulses&quot;/&gt;&lt;property id=&quot;20144&quot; value=&quot;1&quot;/&gt;&lt;property id=&quot;20146&quot; value=&quot;0&quot;/&gt;&lt;property id=&quot;20147&quot; value=&quot;0&quot;/&gt;&lt;property id=&quot;20148&quot; value=&quot;5&quot;/&gt;&lt;property id=&quot;20184&quot; value=&quot;7&quot;/&gt;&lt;property id=&quot;20224&quot; value=&quot;C:\Users\Tom Irvine\Documents\My Adobe Presentations\u3&quot;/&gt;&lt;property id=&quot;20226&quot; value=&quot;C:\unit_21\NA_Unit_21_PP.pptx&quot;/&gt;&lt;property id=&quot;20250&quot; value=&quot;7&quot;/&gt;&lt;property id=&quot;20251&quot; value=&quot;0&quot;/&gt;&lt;property id=&quot;20259&quot; value=&quot;0&quot;/&gt;&lt;property id=&quot;20501&quot; value=&quot;C:\Unit_21\&quot;/&gt;&lt;object type=&quot;8&quot; unique_id=&quot;10122&quot;&gt;&lt;/object&gt;&lt;object type=&quot;2&quot; unique_id=&quot;10123&quot;&gt;&lt;object type=&quot;3&quot; unique_id=&quot;10124&quot;&gt;&lt;property id=&quot;20148&quot; value=&quot;5&quot;/&gt;&lt;property id=&quot;20300&quot; value=&quot;Slide 1&quot;/&gt;&lt;property id=&quot;20301&quot; value=&quot;Title Page&quot;/&gt;&lt;property id=&quot;20303&quot; value=&quot;-1&quot;/&gt;&lt;property id=&quot;20307&quot; value=&quot;256&quot;/&gt;&lt;property id=&quot;20309&quot; value=&quot;-1&quot;/&gt;&lt;/object&gt;&lt;object type=&quot;3&quot; unique_id=&quot;10357&quot;&gt;&lt;property id=&quot;20148&quot; value=&quot;5&quot;/&gt;&lt;property id=&quot;20300&quot; value=&quot;Slide 2 - &amp;quot;This presentation is sponsored by&amp;quot;&quot;/&gt;&lt;property id=&quot;20301&quot; value=&quot;Sponsor&quot;/&gt;&lt;property id=&quot;20303&quot; value=&quot;-1&quot;/&gt;&lt;property id=&quot;20307&quot; value=&quot;275&quot;/&gt;&lt;property id=&quot;20309&quot; value=&quot;-1&quot;/&gt;&lt;/object&gt;&lt;object type=&quot;3&quot; unique_id=&quot;10358&quot;&gt;&lt;property id=&quot;20148&quot; value=&quot;5&quot;/&gt;&lt;property id=&quot;20300&quot; value=&quot;Slide 3 - &amp;quot;      Contact Information&amp;quot;&quot;/&gt;&lt;property id=&quot;20301&quot; value=&quot;Contact&quot;/&gt;&lt;property id=&quot;20303&quot; value=&quot;-1&quot;/&gt;&lt;property id=&quot;20307&quot; value=&quot;276&quot;/&gt;&lt;property id=&quot;20309&quot; value=&quot;-1&quot;/&gt;&lt;/object&gt;&lt;object type=&quot;3&quot; unique_id=&quot;41685&quot;&gt;&lt;property id=&quot;20148&quot; value=&quot;5&quot;/&gt;&lt;property id=&quot;20300&quot; value=&quot;Slide 4&quot;/&gt;&lt;property id=&quot;20301&quot; value=&quot;Classical Pulse Introduction &quot;/&gt;&lt;property id=&quot;20303&quot; value=&quot;-1&quot;/&gt;&lt;property id=&quot;20307&quot; value=&quot;405&quot;/&gt;&lt;property id=&quot;20309&quot; value=&quot;-1&quot;/&gt;&lt;/object&gt;&lt;object type=&quot;3&quot; unique_id=&quot;47517&quot;&gt;&lt;property id=&quot;20148&quot; value=&quot;5&quot;/&gt;&lt;property id=&quot;20300&quot; value=&quot;Slide 15&quot;/&gt;&lt;property id=&quot;20301&quot; value=&quot;SDOF System &quot;/&gt;&lt;property id=&quot;20303&quot; value=&quot;-1&quot;/&gt;&lt;property id=&quot;20307&quot; value=&quot;407&quot;/&gt;&lt;property id=&quot;20309&quot; value=&quot;-1&quot;/&gt;&lt;/object&gt;&lt;object type=&quot;3&quot; unique_id=&quot;47683&quot;&gt;&lt;property id=&quot;20148&quot; value=&quot;5&quot;/&gt;&lt;property id=&quot;20300&quot; value=&quot;Slide 16&quot;/&gt;&lt;property id=&quot;20301&quot; value=&quot;Free Body Diagram &quot;/&gt;&lt;property id=&quot;20303&quot; value=&quot;-1&quot;/&gt;&lt;property id=&quot;20307&quot; value=&quot;410&quot;/&gt;&lt;property id=&quot;20309&quot; value=&quot;-1&quot;/&gt;&lt;/object&gt;&lt;object type=&quot;3&quot; unique_id=&quot;47684&quot;&gt;&lt;property id=&quot;20148&quot; value=&quot;5&quot;/&gt;&lt;property id=&quot;20300&quot; value=&quot;Slide 17&quot;/&gt;&lt;property id=&quot;20301&quot; value=&quot;Derivation&quot;/&gt;&lt;property id=&quot;20303&quot; value=&quot;-1&quot;/&gt;&lt;property id=&quot;20307&quot; value=&quot;412&quot;/&gt;&lt;property id=&quot;20309&quot; value=&quot;-1&quot;/&gt;&lt;/object&gt;&lt;object type=&quot;3&quot; unique_id=&quot;47685&quot;&gt;&lt;property id=&quot;20148&quot; value=&quot;5&quot;/&gt;&lt;property id=&quot;20300&quot; value=&quot;Slide 19&quot;/&gt;&lt;property id=&quot;20301&quot; value=&quot;Base Excitation &quot;/&gt;&lt;property id=&quot;20303&quot; value=&quot;-1&quot;/&gt;&lt;property id=&quot;20307&quot; value=&quot;413&quot;/&gt;&lt;property id=&quot;20309&quot; value=&quot;-1&quot;/&gt;&lt;/object&gt;&lt;object type=&quot;3&quot; unique_id=&quot;47686&quot;&gt;&lt;property id=&quot;20148&quot; value=&quot;5&quot;/&gt;&lt;property id=&quot;20300&quot; value=&quot;Slide 5&quot;/&gt;&lt;property id=&quot;20301&quot; value=&quot;Shock Test Machine &quot;/&gt;&lt;property id=&quot;20303&quot; value=&quot;-1&quot;/&gt;&lt;property id=&quot;20307&quot; value=&quot;414&quot;/&gt;&lt;property id=&quot;20309&quot; value=&quot;-1&quot;/&gt;&lt;/object&gt;&lt;object type=&quot;3&quot; unique_id=&quot;47687&quot;&gt;&lt;property id=&quot;20148&quot; value=&quot;5&quot;/&gt;&lt;property id=&quot;20300&quot; value=&quot;Slide 28&quot;/&gt;&lt;property id=&quot;20301&quot; value=&quot;Program Summary &quot;/&gt;&lt;property id=&quot;20303&quot; value=&quot;-1&quot;/&gt;&lt;property id=&quot;20307&quot; value=&quot;411&quot;/&gt;&lt;property id=&quot;20309&quot; value=&quot;-1&quot;/&gt;&lt;/object&gt;&lt;object type=&quot;3&quot; unique_id=&quot;47824&quot;&gt;&lt;property id=&quot;20148&quot; value=&quot;5&quot;/&gt;&lt;property id=&quot;20300&quot; value=&quot;Slide 22&quot;/&gt;&lt;property id=&quot;20301&quot; value=&quot;SDOF Response 10 Hz&quot;/&gt;&lt;property id=&quot;20303&quot; value=&quot;-1&quot;/&gt;&lt;property id=&quot;20307&quot; value=&quot;415&quot;/&gt;&lt;property id=&quot;20309&quot; value=&quot;-1&quot;/&gt;&lt;/object&gt;&lt;object type=&quot;3&quot; unique_id=&quot;47825&quot;&gt;&lt;property id=&quot;20148&quot; value=&quot;5&quot;/&gt;&lt;property id=&quot;20300&quot; value=&quot;Slide 26&quot;/&gt;&lt;property id=&quot;20301&quot; value=&quot;halfsine.m - SRS&quot;/&gt;&lt;property id=&quot;20303&quot; value=&quot;-1&quot;/&gt;&lt;property id=&quot;20307&quot; value=&quot;416&quot;/&gt;&lt;property id=&quot;20309&quot; value=&quot;-1&quot;/&gt;&lt;/object&gt;&lt;object type=&quot;3&quot; unique_id=&quot;48282&quot;&gt;&lt;property id=&quot;20148&quot; value=&quot;5&quot;/&gt;&lt;property id=&quot;20300&quot; value=&quot;Slide 6&quot;/&gt;&lt;property id=&quot;20301&quot; value=&quot;Half-sine Base Input &quot;/&gt;&lt;property id=&quot;20303&quot; value=&quot;-1&quot;/&gt;&lt;property id=&quot;20307&quot; value=&quot;420&quot;/&gt;&lt;property id=&quot;20309&quot; value=&quot;-1&quot;/&gt;&lt;/object&gt;&lt;object type=&quot;3&quot; unique_id=&quot;48284&quot;&gt;&lt;property id=&quot;20148&quot; value=&quot;5&quot;/&gt;&lt;property id=&quot;20300&quot; value=&quot;Slide 9&quot;/&gt;&lt;property id=&quot;20301&quot; value=&quot;SDOF Systems at Rest&quot;/&gt;&lt;property id=&quot;20303&quot; value=&quot;-1&quot;/&gt;&lt;property id=&quot;20307&quot; value=&quot;422&quot;/&gt;&lt;property id=&quot;20309&quot; value=&quot;-1&quot;/&gt;&lt;/object&gt;&lt;object type=&quot;3&quot; unique_id=&quot;48285&quot;&gt;&lt;property id=&quot;20148&quot; value=&quot;5&quot;/&gt;&lt;property id=&quot;20300&quot; value=&quot;Slide 10&quot;/&gt;&lt;property id=&quot;20301&quot; value=&quot;SDOF Responses at Peak Input&quot;/&gt;&lt;property id=&quot;20303&quot; value=&quot;-1&quot;/&gt;&lt;property id=&quot;20307&quot; value=&quot;423&quot;/&gt;&lt;property id=&quot;20309&quot; value=&quot;-1&quot;/&gt;&lt;/object&gt;&lt;object type=&quot;3&quot; unique_id=&quot;48286&quot;&gt;&lt;property id=&quot;20148&quot; value=&quot;5&quot;/&gt;&lt;property id=&quot;20300&quot; value=&quot;Slide 11&quot;/&gt;&lt;property id=&quot;20301&quot; value=&quot;SDOF Responses Near End&quot;/&gt;&lt;property id=&quot;20303&quot; value=&quot;-1&quot;/&gt;&lt;property id=&quot;20307&quot; value=&quot;424&quot;/&gt;&lt;property id=&quot;20309&quot; value=&quot;-1&quot;/&gt;&lt;/object&gt;&lt;object type=&quot;3&quot; unique_id=&quot;48287&quot;&gt;&lt;property id=&quot;20148&quot; value=&quot;5&quot;/&gt;&lt;property id=&quot;20300&quot; value=&quot;Slide 12&quot;/&gt;&lt;property id=&quot;20301&quot; value=&quot;Soft Mounted Systems &quot;/&gt;&lt;property id=&quot;20303&quot; value=&quot;-1&quot;/&gt;&lt;property id=&quot;20307&quot; value=&quot;425&quot;/&gt;&lt;property id=&quot;20309&quot; value=&quot;-1&quot;/&gt;&lt;/object&gt;&lt;object type=&quot;3&quot; unique_id=&quot;49090&quot;&gt;&lt;property id=&quot;20148&quot; value=&quot;5&quot;/&gt;&lt;property id=&quot;20300&quot; value=&quot;Slide 7&quot;/&gt;&lt;property id=&quot;20301&quot; value=&quot;SDOF Systems at Rest&quot;/&gt;&lt;property id=&quot;20303&quot; value=&quot;-1&quot;/&gt;&lt;property id=&quot;20307&quot; value=&quot;428&quot;/&gt;&lt;property id=&quot;20309&quot; value=&quot;-1&quot;/&gt;&lt;/object&gt;&lt;object type=&quot;3&quot; unique_id=&quot;49533&quot;&gt;&lt;property id=&quot;20148&quot; value=&quot;5&quot;/&gt;&lt;property id=&quot;20300&quot; value=&quot;Slide 13&quot;/&gt;&lt;property id=&quot;20301&quot; value=&quot;Isolated Avionics Box&quot;/&gt;&lt;property id=&quot;20303&quot; value=&quot;-1&quot;/&gt;&lt;property id=&quot;20307&quot; value=&quot;429&quot;/&gt;&lt;property id=&quot;20309&quot; value=&quot;-1&quot;/&gt;&lt;/object&gt;&lt;object type=&quot;3&quot; unique_id=&quot;49534&quot;&gt;&lt;property id=&quot;20148&quot; value=&quot;5&quot;/&gt;&lt;property id=&quot;20300&quot; value=&quot;Slide 14&quot;/&gt;&lt;property id=&quot;20301&quot; value=&quot;Hardmounted Systems&quot;/&gt;&lt;property id=&quot;20303&quot; value=&quot;-1&quot;/&gt;&lt;property id=&quot;20307&quot; value=&quot;430&quot;/&gt;&lt;property id=&quot;20309&quot; value=&quot;-1&quot;/&gt;&lt;/object&gt;&lt;object type=&quot;3&quot; unique_id=&quot;49685&quot;&gt;&lt;property id=&quot;20148&quot; value=&quot;5&quot;/&gt;&lt;property id=&quot;20300&quot; value=&quot;Slide 18&quot;/&gt;&lt;property id=&quot;20301&quot; value=&quot;Derivation (cont.) &quot;/&gt;&lt;property id=&quot;20303&quot; value=&quot;-1&quot;/&gt;&lt;property id=&quot;20307&quot; value=&quot;431&quot;/&gt;&lt;property id=&quot;20309&quot; value=&quot;-1&quot;/&gt;&lt;/object&gt;&lt;object type=&quot;3&quot; unique_id=&quot;50609&quot;&gt;&lt;property id=&quot;20148&quot; value=&quot;5&quot;/&gt;&lt;property id=&quot;20300&quot; value=&quot;Slide 20&quot;/&gt;&lt;property id=&quot;20301&quot; value=&quot;SDOF Example &quot;/&gt;&lt;property id=&quot;20303&quot; value=&quot;-1&quot;/&gt;&lt;property id=&quot;20307&quot; value=&quot;432&quot;/&gt;&lt;property id=&quot;20309&quot; value=&quot;-1&quot;/&gt;&lt;/object&gt;&lt;object type=&quot;3&quot; unique_id=&quot;50611&quot;&gt;&lt;property id=&quot;20148&quot; value=&quot;5&quot;/&gt;&lt;property id=&quot;20300&quot; value=&quot;Slide 25&quot;/&gt;&lt;property id=&quot;20301&quot; value=&quot;Summary of Three Cases&quot;/&gt;&lt;property id=&quot;20303&quot; value=&quot;-1&quot;/&gt;&lt;property id=&quot;20307&quot; value=&quot;434&quot;/&gt;&lt;property id=&quot;20309&quot; value=&quot;-1&quot;/&gt;&lt;/object&gt;&lt;object type=&quot;3&quot; unique_id=&quot;50612&quot;&gt;&lt;property id=&quot;20148&quot; value=&quot;5&quot;/&gt;&lt;property id=&quot;20300&quot; value=&quot;Slide 27&quot;/&gt;&lt;property id=&quot;20301&quot; value=&quot;SRS Plot&quot;/&gt;&lt;property id=&quot;20303&quot; value=&quot;-1&quot;/&gt;&lt;property id=&quot;20307&quot; value=&quot;435&quot;/&gt;&lt;property id=&quot;20309&quot; value=&quot;-1&quot;/&gt;&lt;/object&gt;&lt;object type=&quot;3&quot; unique_id=&quot;50684&quot;&gt;&lt;property id=&quot;20148&quot; value=&quot;5&quot;/&gt;&lt;property id=&quot;20300&quot; value=&quot;Slide 23&quot;/&gt;&lt;property id=&quot;20301&quot; value=&quot;SDOF Response 80 Hz&quot;/&gt;&lt;property id=&quot;20303&quot; value=&quot;-1&quot;/&gt;&lt;property id=&quot;20307&quot; value=&quot;436&quot;/&gt;&lt;property id=&quot;20309&quot; value=&quot;-1&quot;/&gt;&lt;/object&gt;&lt;object type=&quot;3&quot; unique_id=&quot;50685&quot;&gt;&lt;property id=&quot;20148&quot; value=&quot;5&quot;/&gt;&lt;property id=&quot;20300&quot; value=&quot;Slide 24&quot;/&gt;&lt;property id=&quot;20301&quot; value=&quot;SDOF Response 500 Hz&quot;/&gt;&lt;property id=&quot;20303&quot; value=&quot;-1&quot;/&gt;&lt;property id=&quot;20307&quot; value=&quot;437&quot;/&gt;&lt;property id=&quot;20309&quot; value=&quot;-1&quot;/&gt;&lt;/object&gt;&lt;object type=&quot;3&quot; unique_id=&quot;51212&quot;&gt;&lt;property id=&quot;20148&quot; value=&quot;5&quot;/&gt;&lt;property id=&quot;20300&quot; value=&quot;Slide 21&quot;/&gt;&lt;property id=&quot;20301&quot; value=&quot;halfsine.m - time history&quot;/&gt;&lt;property id=&quot;20303&quot; value=&quot;-1&quot;/&gt;&lt;property id=&quot;20307&quot; value=&quot;439&quot;/&gt;&lt;property id=&quot;20309&quot; value=&quot;-1&quot;/&gt;&lt;/object&gt;&lt;object type=&quot;3&quot; unique_id=&quot;51463&quot;&gt;&lt;property id=&quot;20148&quot; value=&quot;5&quot;/&gt;&lt;property id=&quot;20300&quot; value=&quot;Slide 8&quot;/&gt;&lt;property id=&quot;20301&quot; value=&quot;SDOF Response Video&quot;/&gt;&lt;property id=&quot;20303&quot; value=&quot;-1&quot;/&gt;&lt;property id=&quot;20307&quot; value=&quot;440&quot;/&gt;&lt;property id=&quot;20309&quot; value=&quot;-1&quot;/&gt;&lt;/object&gt;&lt;/object&gt;&lt;object type=&quot;10&quot; unique_id=&quot;10469&quot;&gt;&lt;object type=&quot;11&quot; unique_id=&quot;10470&quot;&gt;&lt;property id=&quot;20180&quot; value=&quot;0&quot;/&gt;&lt;property id=&quot;20181&quot; value=&quot;1浥䘌಍⻀శ⌐&quot;/&gt;&lt;property id=&quot;20182&quot; value=&quot;0&quot;/&gt;&lt;property id=&quot;20183&quot; value=&quot;1&quot;/&gt;&lt;/object&gt;&lt;object type=&quot;13&quot; unique_id=&quot;10840&quot;&gt;&lt;/object&gt;&lt;object type=&quot;12&quot; unique_id=&quot;15016&quot;&gt;&lt;/object&gt;&lt;/object&gt;&lt;object type=&quot;4&quot; unique_id=&quot;10471&quo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PSNARRATIONPROPS" val="C:\unit_21\s1c.mp3"/>
  <p:tag name="PPSNARRATION" val="100,1126764742,C:\unit_21\NA_Unit_21_PP_pptx\Media.ppcx"/>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C3C43E05-7142-4312-AC50-E27107F3EF30}&quot;/&gt;&lt;filename val=&quot;C:\Users\TOMIRV~1\AppData\Local\Temp\PR\data\asimages\{C3C43E05-7142-4312-AC50-E27107F3EF30}.png&quot;/&gt;&lt;hasEffects val=&quot;1&quot;/&gt;&lt;left val=&quot;89.28&quot;/&gt;&lt;top val=&quot;171.72&quot;/&gt;&lt;width val=&quot;502.8&quot;/&gt;&lt;height val=&quot;222.36&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41428</TotalTime>
  <Words>3739</Words>
  <Application>Microsoft Office PowerPoint</Application>
  <PresentationFormat>On-screen Show (4:3)</PresentationFormat>
  <Paragraphs>611</Paragraphs>
  <Slides>49</Slides>
  <Notes>49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49</vt:i4>
      </vt:variant>
    </vt:vector>
  </HeadingPairs>
  <TitlesOfParts>
    <vt:vector size="58" baseType="lpstr">
      <vt:lpstr>Aptos Narrow</vt:lpstr>
      <vt:lpstr>Arial</vt:lpstr>
      <vt:lpstr>Calibri</vt:lpstr>
      <vt:lpstr>Cambria</vt:lpstr>
      <vt:lpstr>Cambria Math</vt:lpstr>
      <vt:lpstr>Helvetica</vt:lpstr>
      <vt:lpstr>Monotype Sorts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Grizli777</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Irvine</dc:creator>
  <cp:lastModifiedBy>Tom Irvine</cp:lastModifiedBy>
  <cp:revision>1007</cp:revision>
  <dcterms:created xsi:type="dcterms:W3CDTF">2010-11-01T13:18:21Z</dcterms:created>
  <dcterms:modified xsi:type="dcterms:W3CDTF">2026-07-13T22:32:24Z</dcterms:modified>
</cp:coreProperties>
</file>