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70" r:id="rId3"/>
    <p:sldId id="257" r:id="rId4"/>
    <p:sldId id="271" r:id="rId5"/>
    <p:sldId id="258" r:id="rId6"/>
    <p:sldId id="276" r:id="rId7"/>
    <p:sldId id="272" r:id="rId8"/>
    <p:sldId id="277" r:id="rId9"/>
    <p:sldId id="259" r:id="rId10"/>
    <p:sldId id="273" r:id="rId11"/>
    <p:sldId id="278" r:id="rId12"/>
    <p:sldId id="279" r:id="rId13"/>
    <p:sldId id="280" r:id="rId14"/>
    <p:sldId id="260" r:id="rId15"/>
    <p:sldId id="274" r:id="rId16"/>
    <p:sldId id="261" r:id="rId17"/>
    <p:sldId id="275" r:id="rId18"/>
    <p:sldId id="262" r:id="rId19"/>
    <p:sldId id="263" r:id="rId20"/>
    <p:sldId id="281" r:id="rId21"/>
    <p:sldId id="265" r:id="rId22"/>
    <p:sldId id="266" r:id="rId23"/>
    <p:sldId id="267" r:id="rId24"/>
    <p:sldId id="268" r:id="rId25"/>
    <p:sldId id="269" r:id="rId2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512258-3156-4D17-BD18-EA29D68E18C4}" v="32" dt="2026-07-18T13:52:51.4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6" d="100"/>
          <a:sy n="96" d="100"/>
        </p:scale>
        <p:origin x="3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 Irvine" userId="262373fcfcd015cf" providerId="LiveId" clId="{3C89AC9C-B2C6-431B-938B-B7A22FB5427C}"/>
    <pc:docChg chg="undo custSel addSld delSld modSld">
      <pc:chgData name="Tom Irvine" userId="262373fcfcd015cf" providerId="LiveId" clId="{3C89AC9C-B2C6-431B-938B-B7A22FB5427C}" dt="2026-07-18T14:00:44.038" v="306" actId="20577"/>
      <pc:docMkLst>
        <pc:docMk/>
      </pc:docMkLst>
      <pc:sldChg chg="addSp mod">
        <pc:chgData name="Tom Irvine" userId="262373fcfcd015cf" providerId="LiveId" clId="{3C89AC9C-B2C6-431B-938B-B7A22FB5427C}" dt="2026-07-18T13:11:30.270" v="184" actId="22"/>
        <pc:sldMkLst>
          <pc:docMk/>
          <pc:sldMk cId="0" sldId="258"/>
        </pc:sldMkLst>
        <pc:spChg chg="add">
          <ac:chgData name="Tom Irvine" userId="262373fcfcd015cf" providerId="LiveId" clId="{3C89AC9C-B2C6-431B-938B-B7A22FB5427C}" dt="2026-07-18T13:11:30.270" v="184" actId="22"/>
          <ac:spMkLst>
            <pc:docMk/>
            <pc:sldMk cId="0" sldId="258"/>
            <ac:spMk id="16" creationId="{29983549-8281-A779-C181-1EAA1A1D7E2E}"/>
          </ac:spMkLst>
        </pc:spChg>
      </pc:sldChg>
      <pc:sldChg chg="modSp mod">
        <pc:chgData name="Tom Irvine" userId="262373fcfcd015cf" providerId="LiveId" clId="{3C89AC9C-B2C6-431B-938B-B7A22FB5427C}" dt="2026-07-18T13:18:07.033" v="191" actId="1076"/>
        <pc:sldMkLst>
          <pc:docMk/>
          <pc:sldMk cId="0" sldId="259"/>
        </pc:sldMkLst>
        <pc:spChg chg="mod">
          <ac:chgData name="Tom Irvine" userId="262373fcfcd015cf" providerId="LiveId" clId="{3C89AC9C-B2C6-431B-938B-B7A22FB5427C}" dt="2026-07-18T13:18:07.033" v="191" actId="1076"/>
          <ac:spMkLst>
            <pc:docMk/>
            <pc:sldMk cId="0" sldId="259"/>
            <ac:spMk id="12" creationId="{00000000-0000-0000-0000-000000000000}"/>
          </ac:spMkLst>
        </pc:spChg>
      </pc:sldChg>
      <pc:sldChg chg="modSp mod">
        <pc:chgData name="Tom Irvine" userId="262373fcfcd015cf" providerId="LiveId" clId="{3C89AC9C-B2C6-431B-938B-B7A22FB5427C}" dt="2026-07-18T13:26:54.081" v="193" actId="255"/>
        <pc:sldMkLst>
          <pc:docMk/>
          <pc:sldMk cId="0" sldId="260"/>
        </pc:sldMkLst>
        <pc:spChg chg="mod">
          <ac:chgData name="Tom Irvine" userId="262373fcfcd015cf" providerId="LiveId" clId="{3C89AC9C-B2C6-431B-938B-B7A22FB5427C}" dt="2026-07-18T13:26:54.081" v="193" actId="255"/>
          <ac:spMkLst>
            <pc:docMk/>
            <pc:sldMk cId="0" sldId="260"/>
            <ac:spMk id="2" creationId="{00000000-0000-0000-0000-000000000000}"/>
          </ac:spMkLst>
        </pc:spChg>
      </pc:sldChg>
      <pc:sldChg chg="del">
        <pc:chgData name="Tom Irvine" userId="262373fcfcd015cf" providerId="LiveId" clId="{3C89AC9C-B2C6-431B-938B-B7A22FB5427C}" dt="2026-07-18T13:52:54.424" v="232" actId="2696"/>
        <pc:sldMkLst>
          <pc:docMk/>
          <pc:sldMk cId="0" sldId="264"/>
        </pc:sldMkLst>
      </pc:sldChg>
      <pc:sldChg chg="modSp mod">
        <pc:chgData name="Tom Irvine" userId="262373fcfcd015cf" providerId="LiveId" clId="{3C89AC9C-B2C6-431B-938B-B7A22FB5427C}" dt="2026-07-18T14:00:44.038" v="306" actId="20577"/>
        <pc:sldMkLst>
          <pc:docMk/>
          <pc:sldMk cId="0" sldId="265"/>
        </pc:sldMkLst>
        <pc:spChg chg="mod">
          <ac:chgData name="Tom Irvine" userId="262373fcfcd015cf" providerId="LiveId" clId="{3C89AC9C-B2C6-431B-938B-B7A22FB5427C}" dt="2026-07-18T14:00:44.038" v="306" actId="20577"/>
          <ac:spMkLst>
            <pc:docMk/>
            <pc:sldMk cId="0" sldId="265"/>
            <ac:spMk id="9" creationId="{00000000-0000-0000-0000-000000000000}"/>
          </ac:spMkLst>
        </pc:spChg>
      </pc:sldChg>
      <pc:sldChg chg="addSp modSp new mod">
        <pc:chgData name="Tom Irvine" userId="262373fcfcd015cf" providerId="LiveId" clId="{3C89AC9C-B2C6-431B-938B-B7A22FB5427C}" dt="2026-07-14T19:23:43.445" v="62" actId="1076"/>
        <pc:sldMkLst>
          <pc:docMk/>
          <pc:sldMk cId="3038545059" sldId="270"/>
        </pc:sldMkLst>
        <pc:spChg chg="add mod">
          <ac:chgData name="Tom Irvine" userId="262373fcfcd015cf" providerId="LiveId" clId="{3C89AC9C-B2C6-431B-938B-B7A22FB5427C}" dt="2026-07-14T19:19:47.752" v="42" actId="1076"/>
          <ac:spMkLst>
            <pc:docMk/>
            <pc:sldMk cId="3038545059" sldId="270"/>
            <ac:spMk id="3" creationId="{9A9F0045-1C6B-6A5B-D846-E8D5D1183F48}"/>
          </ac:spMkLst>
        </pc:spChg>
        <pc:spChg chg="add mod">
          <ac:chgData name="Tom Irvine" userId="262373fcfcd015cf" providerId="LiveId" clId="{3C89AC9C-B2C6-431B-938B-B7A22FB5427C}" dt="2026-07-14T19:23:43.445" v="62" actId="1076"/>
          <ac:spMkLst>
            <pc:docMk/>
            <pc:sldMk cId="3038545059" sldId="270"/>
            <ac:spMk id="4" creationId="{351A3AA1-54F3-699A-5979-8E3E3BD50A86}"/>
          </ac:spMkLst>
        </pc:spChg>
        <pc:picChg chg="add mod">
          <ac:chgData name="Tom Irvine" userId="262373fcfcd015cf" providerId="LiveId" clId="{3C89AC9C-B2C6-431B-938B-B7A22FB5427C}" dt="2026-07-14T19:19:49.454" v="43" actId="1076"/>
          <ac:picMkLst>
            <pc:docMk/>
            <pc:sldMk cId="3038545059" sldId="270"/>
            <ac:picMk id="2" creationId="{9546AA62-7BE2-3C3F-9654-4AE12421F74A}"/>
          </ac:picMkLst>
        </pc:picChg>
      </pc:sldChg>
      <pc:sldChg chg="addSp modSp add mod">
        <pc:chgData name="Tom Irvine" userId="262373fcfcd015cf" providerId="LiveId" clId="{3C89AC9C-B2C6-431B-938B-B7A22FB5427C}" dt="2026-07-14T19:15:40.022" v="34" actId="1076"/>
        <pc:sldMkLst>
          <pc:docMk/>
          <pc:sldMk cId="1555210518" sldId="271"/>
        </pc:sldMkLst>
        <pc:spChg chg="add mod">
          <ac:chgData name="Tom Irvine" userId="262373fcfcd015cf" providerId="LiveId" clId="{3C89AC9C-B2C6-431B-938B-B7A22FB5427C}" dt="2026-07-14T19:15:40.022" v="34" actId="1076"/>
          <ac:spMkLst>
            <pc:docMk/>
            <pc:sldMk cId="1555210518" sldId="271"/>
            <ac:spMk id="3" creationId="{AC973714-585F-5C2F-7FB5-12B37FDB3F12}"/>
          </ac:spMkLst>
        </pc:spChg>
        <pc:picChg chg="add mod">
          <ac:chgData name="Tom Irvine" userId="262373fcfcd015cf" providerId="LiveId" clId="{3C89AC9C-B2C6-431B-938B-B7A22FB5427C}" dt="2026-07-14T19:13:20.096" v="11" actId="1076"/>
          <ac:picMkLst>
            <pc:docMk/>
            <pc:sldMk cId="1555210518" sldId="271"/>
            <ac:picMk id="2" creationId="{3FA787E2-82B6-608E-AF1D-A1CDB4FAA792}"/>
          </ac:picMkLst>
        </pc:picChg>
      </pc:sldChg>
      <pc:sldChg chg="addSp modSp add mod">
        <pc:chgData name="Tom Irvine" userId="262373fcfcd015cf" providerId="LiveId" clId="{3C89AC9C-B2C6-431B-938B-B7A22FB5427C}" dt="2026-07-14T19:27:15.671" v="84" actId="14100"/>
        <pc:sldMkLst>
          <pc:docMk/>
          <pc:sldMk cId="3490448263" sldId="272"/>
        </pc:sldMkLst>
        <pc:spChg chg="add mod">
          <ac:chgData name="Tom Irvine" userId="262373fcfcd015cf" providerId="LiveId" clId="{3C89AC9C-B2C6-431B-938B-B7A22FB5427C}" dt="2026-07-14T19:26:30.213" v="73" actId="1076"/>
          <ac:spMkLst>
            <pc:docMk/>
            <pc:sldMk cId="3490448263" sldId="272"/>
            <ac:spMk id="3" creationId="{EE6E501B-EF47-5401-E5D1-7B93D9EC59DE}"/>
          </ac:spMkLst>
        </pc:spChg>
        <pc:spChg chg="add mod">
          <ac:chgData name="Tom Irvine" userId="262373fcfcd015cf" providerId="LiveId" clId="{3C89AC9C-B2C6-431B-938B-B7A22FB5427C}" dt="2026-07-14T19:27:15.671" v="84" actId="14100"/>
          <ac:spMkLst>
            <pc:docMk/>
            <pc:sldMk cId="3490448263" sldId="272"/>
            <ac:spMk id="4" creationId="{D5241206-C38A-2613-5AA1-3427C548A8A9}"/>
          </ac:spMkLst>
        </pc:spChg>
        <pc:picChg chg="add mod">
          <ac:chgData name="Tom Irvine" userId="262373fcfcd015cf" providerId="LiveId" clId="{3C89AC9C-B2C6-431B-938B-B7A22FB5427C}" dt="2026-07-14T19:26:28.015" v="72" actId="14100"/>
          <ac:picMkLst>
            <pc:docMk/>
            <pc:sldMk cId="3490448263" sldId="272"/>
            <ac:picMk id="2" creationId="{7C401047-401C-AFB7-4D16-9386652AA49A}"/>
          </ac:picMkLst>
        </pc:picChg>
      </pc:sldChg>
      <pc:sldChg chg="addSp delSp modSp add mod">
        <pc:chgData name="Tom Irvine" userId="262373fcfcd015cf" providerId="LiveId" clId="{3C89AC9C-B2C6-431B-938B-B7A22FB5427C}" dt="2026-07-14T19:40:05.518" v="112" actId="1076"/>
        <pc:sldMkLst>
          <pc:docMk/>
          <pc:sldMk cId="3875470597" sldId="273"/>
        </pc:sldMkLst>
        <pc:spChg chg="add mod">
          <ac:chgData name="Tom Irvine" userId="262373fcfcd015cf" providerId="LiveId" clId="{3C89AC9C-B2C6-431B-938B-B7A22FB5427C}" dt="2026-07-14T19:40:03.193" v="111" actId="1076"/>
          <ac:spMkLst>
            <pc:docMk/>
            <pc:sldMk cId="3875470597" sldId="273"/>
            <ac:spMk id="6" creationId="{D272AB68-2E25-8B5B-99C2-24AEA3577F4D}"/>
          </ac:spMkLst>
        </pc:spChg>
        <pc:spChg chg="add mod">
          <ac:chgData name="Tom Irvine" userId="262373fcfcd015cf" providerId="LiveId" clId="{3C89AC9C-B2C6-431B-938B-B7A22FB5427C}" dt="2026-07-14T19:40:05.518" v="112" actId="1076"/>
          <ac:spMkLst>
            <pc:docMk/>
            <pc:sldMk cId="3875470597" sldId="273"/>
            <ac:spMk id="7" creationId="{5E91640E-BA4B-761F-8E61-65BF3E66340C}"/>
          </ac:spMkLst>
        </pc:spChg>
        <pc:picChg chg="add mod">
          <ac:chgData name="Tom Irvine" userId="262373fcfcd015cf" providerId="LiveId" clId="{3C89AC9C-B2C6-431B-938B-B7A22FB5427C}" dt="2026-07-14T19:40:01.038" v="110" actId="14100"/>
          <ac:picMkLst>
            <pc:docMk/>
            <pc:sldMk cId="3875470597" sldId="273"/>
            <ac:picMk id="5" creationId="{9E322748-2C6A-5038-18DE-05610BD1F407}"/>
          </ac:picMkLst>
        </pc:picChg>
      </pc:sldChg>
      <pc:sldChg chg="addSp modSp add mod">
        <pc:chgData name="Tom Irvine" userId="262373fcfcd015cf" providerId="LiveId" clId="{3C89AC9C-B2C6-431B-938B-B7A22FB5427C}" dt="2026-07-18T13:32:50.253" v="230" actId="20577"/>
        <pc:sldMkLst>
          <pc:docMk/>
          <pc:sldMk cId="2899760949" sldId="274"/>
        </pc:sldMkLst>
        <pc:spChg chg="add mod">
          <ac:chgData name="Tom Irvine" userId="262373fcfcd015cf" providerId="LiveId" clId="{3C89AC9C-B2C6-431B-938B-B7A22FB5427C}" dt="2026-07-14T19:46:22.446" v="124" actId="255"/>
          <ac:spMkLst>
            <pc:docMk/>
            <pc:sldMk cId="2899760949" sldId="274"/>
            <ac:spMk id="3" creationId="{0D2A12EE-3883-5955-778A-6DC6B7351128}"/>
          </ac:spMkLst>
        </pc:spChg>
        <pc:spChg chg="add mod">
          <ac:chgData name="Tom Irvine" userId="262373fcfcd015cf" providerId="LiveId" clId="{3C89AC9C-B2C6-431B-938B-B7A22FB5427C}" dt="2026-07-18T13:32:50.253" v="230" actId="20577"/>
          <ac:spMkLst>
            <pc:docMk/>
            <pc:sldMk cId="2899760949" sldId="274"/>
            <ac:spMk id="4" creationId="{C40A1710-11C0-86B2-5129-50EF87806ABF}"/>
          </ac:spMkLst>
        </pc:spChg>
        <pc:picChg chg="add mod">
          <ac:chgData name="Tom Irvine" userId="262373fcfcd015cf" providerId="LiveId" clId="{3C89AC9C-B2C6-431B-938B-B7A22FB5427C}" dt="2026-07-14T19:46:08.302" v="121" actId="14100"/>
          <ac:picMkLst>
            <pc:docMk/>
            <pc:sldMk cId="2899760949" sldId="274"/>
            <ac:picMk id="2" creationId="{08EFCA8A-A738-BE0D-9FF1-055600A10146}"/>
          </ac:picMkLst>
        </pc:picChg>
      </pc:sldChg>
      <pc:sldChg chg="addSp modSp add mod">
        <pc:chgData name="Tom Irvine" userId="262373fcfcd015cf" providerId="LiveId" clId="{3C89AC9C-B2C6-431B-938B-B7A22FB5427C}" dt="2026-07-14T19:56:05.891" v="182" actId="113"/>
        <pc:sldMkLst>
          <pc:docMk/>
          <pc:sldMk cId="1047043654" sldId="275"/>
        </pc:sldMkLst>
        <pc:spChg chg="add mod">
          <ac:chgData name="Tom Irvine" userId="262373fcfcd015cf" providerId="LiveId" clId="{3C89AC9C-B2C6-431B-938B-B7A22FB5427C}" dt="2026-07-14T19:51:39.968" v="144" actId="255"/>
          <ac:spMkLst>
            <pc:docMk/>
            <pc:sldMk cId="1047043654" sldId="275"/>
            <ac:spMk id="3" creationId="{FFA3B24D-FE1B-297A-4252-5D35AA0F3C8C}"/>
          </ac:spMkLst>
        </pc:spChg>
        <pc:spChg chg="add mod">
          <ac:chgData name="Tom Irvine" userId="262373fcfcd015cf" providerId="LiveId" clId="{3C89AC9C-B2C6-431B-938B-B7A22FB5427C}" dt="2026-07-14T19:56:05.891" v="182" actId="113"/>
          <ac:spMkLst>
            <pc:docMk/>
            <pc:sldMk cId="1047043654" sldId="275"/>
            <ac:spMk id="4" creationId="{2D762C62-058F-600F-8E57-470FCC4A8F64}"/>
          </ac:spMkLst>
        </pc:spChg>
        <pc:picChg chg="add mod">
          <ac:chgData name="Tom Irvine" userId="262373fcfcd015cf" providerId="LiveId" clId="{3C89AC9C-B2C6-431B-938B-B7A22FB5427C}" dt="2026-07-14T19:54:00.255" v="169" actId="1076"/>
          <ac:picMkLst>
            <pc:docMk/>
            <pc:sldMk cId="1047043654" sldId="275"/>
            <ac:picMk id="2" creationId="{6F52999B-7531-D61D-7954-0A5A8714F258}"/>
          </ac:picMkLst>
        </pc:picChg>
      </pc:sldChg>
      <pc:sldChg chg="addSp delSp modSp new mod">
        <pc:chgData name="Tom Irvine" userId="262373fcfcd015cf" providerId="LiveId" clId="{3C89AC9C-B2C6-431B-938B-B7A22FB5427C}" dt="2026-07-18T13:12:26.378" v="190" actId="1076"/>
        <pc:sldMkLst>
          <pc:docMk/>
          <pc:sldMk cId="3565293491" sldId="276"/>
        </pc:sldMkLst>
        <pc:spChg chg="add del">
          <ac:chgData name="Tom Irvine" userId="262373fcfcd015cf" providerId="LiveId" clId="{3C89AC9C-B2C6-431B-938B-B7A22FB5427C}" dt="2026-07-18T13:11:49.231" v="188" actId="22"/>
          <ac:spMkLst>
            <pc:docMk/>
            <pc:sldMk cId="3565293491" sldId="276"/>
            <ac:spMk id="3" creationId="{A68E8C37-AA5E-24F0-45AE-BABD2FCE50C9}"/>
          </ac:spMkLst>
        </pc:spChg>
        <pc:picChg chg="add mod">
          <ac:chgData name="Tom Irvine" userId="262373fcfcd015cf" providerId="LiveId" clId="{3C89AC9C-B2C6-431B-938B-B7A22FB5427C}" dt="2026-07-18T13:12:26.378" v="190" actId="1076"/>
          <ac:picMkLst>
            <pc:docMk/>
            <pc:sldMk cId="3565293491" sldId="276"/>
            <ac:picMk id="5" creationId="{7367B600-42AF-47BD-400B-D452AFEBB90A}"/>
          </ac:picMkLst>
        </pc:picChg>
      </pc:sldChg>
      <pc:sldChg chg="add">
        <pc:chgData name="Tom Irvine" userId="262373fcfcd015cf" providerId="LiveId" clId="{3C89AC9C-B2C6-431B-938B-B7A22FB5427C}" dt="2026-07-18T13:19:08.481" v="192"/>
        <pc:sldMkLst>
          <pc:docMk/>
          <pc:sldMk cId="0" sldId="277"/>
        </pc:sldMkLst>
      </pc:sldChg>
      <pc:sldChg chg="add">
        <pc:chgData name="Tom Irvine" userId="262373fcfcd015cf" providerId="LiveId" clId="{3C89AC9C-B2C6-431B-938B-B7A22FB5427C}" dt="2026-07-18T13:30:31.959" v="194"/>
        <pc:sldMkLst>
          <pc:docMk/>
          <pc:sldMk cId="0" sldId="278"/>
        </pc:sldMkLst>
      </pc:sldChg>
      <pc:sldChg chg="add">
        <pc:chgData name="Tom Irvine" userId="262373fcfcd015cf" providerId="LiveId" clId="{3C89AC9C-B2C6-431B-938B-B7A22FB5427C}" dt="2026-07-18T13:30:31.959" v="194"/>
        <pc:sldMkLst>
          <pc:docMk/>
          <pc:sldMk cId="0" sldId="279"/>
        </pc:sldMkLst>
      </pc:sldChg>
      <pc:sldChg chg="add">
        <pc:chgData name="Tom Irvine" userId="262373fcfcd015cf" providerId="LiveId" clId="{3C89AC9C-B2C6-431B-938B-B7A22FB5427C}" dt="2026-07-18T13:30:31.959" v="194"/>
        <pc:sldMkLst>
          <pc:docMk/>
          <pc:sldMk cId="0" sldId="280"/>
        </pc:sldMkLst>
      </pc:sldChg>
      <pc:sldChg chg="modSp add mod">
        <pc:chgData name="Tom Irvine" userId="262373fcfcd015cf" providerId="LiveId" clId="{3C89AC9C-B2C6-431B-938B-B7A22FB5427C}" dt="2026-07-18T13:53:47.007" v="238" actId="1076"/>
        <pc:sldMkLst>
          <pc:docMk/>
          <pc:sldMk cId="0" sldId="281"/>
        </pc:sldMkLst>
        <pc:spChg chg="mod">
          <ac:chgData name="Tom Irvine" userId="262373fcfcd015cf" providerId="LiveId" clId="{3C89AC9C-B2C6-431B-938B-B7A22FB5427C}" dt="2026-07-18T13:53:05.170" v="235" actId="255"/>
          <ac:spMkLst>
            <pc:docMk/>
            <pc:sldMk cId="0" sldId="281"/>
            <ac:spMk id="2" creationId="{00000000-0000-0000-0000-000000000000}"/>
          </ac:spMkLst>
        </pc:spChg>
        <pc:spChg chg="mod">
          <ac:chgData name="Tom Irvine" userId="262373fcfcd015cf" providerId="LiveId" clId="{3C89AC9C-B2C6-431B-938B-B7A22FB5427C}" dt="2026-07-18T13:52:59.174" v="234" actId="1076"/>
          <ac:spMkLst>
            <pc:docMk/>
            <pc:sldMk cId="0" sldId="281"/>
            <ac:spMk id="3" creationId="{00000000-0000-0000-0000-000000000000}"/>
          </ac:spMkLst>
        </pc:spChg>
        <pc:spChg chg="mod">
          <ac:chgData name="Tom Irvine" userId="262373fcfcd015cf" providerId="LiveId" clId="{3C89AC9C-B2C6-431B-938B-B7A22FB5427C}" dt="2026-07-18T13:53:31.384" v="237" actId="20577"/>
          <ac:spMkLst>
            <pc:docMk/>
            <pc:sldMk cId="0" sldId="281"/>
            <ac:spMk id="11" creationId="{00000000-0000-0000-0000-000000000000}"/>
          </ac:spMkLst>
        </pc:spChg>
        <pc:spChg chg="mod">
          <ac:chgData name="Tom Irvine" userId="262373fcfcd015cf" providerId="LiveId" clId="{3C89AC9C-B2C6-431B-938B-B7A22FB5427C}" dt="2026-07-18T13:53:47.007" v="238" actId="1076"/>
          <ac:spMkLst>
            <pc:docMk/>
            <pc:sldMk cId="0" sldId="281"/>
            <ac:spMk id="1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0860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Ductility demand ratio mu equals delta max over delta yield. Delta max is the peak inelastic displacement reached during the event. Delta yield is the displacement at first significant yield on the idealized force-displacement curve. The ratio is dimensionless. Typical capacities: unreinforced masonry 1.0 to 1.5, ordinary RC moment frame 2 to 3, special RC moment frame 5 to 8, special steel moment frame 6 to 10. Note that the ASCE 7 R factor is related but not identical, since R also embeds overstrength and redundancy. The doublet argument turns on what fraction of the ductility budget the first shock consumed, with no stiffness recovery and no opportunity for assessment before the second event.</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Guaira tower, Venezuela earthquake doublet. Failure mode is geotechnical rather than structural: bearing capacity loss in saturated coastal alluvium produced bodily rotation. Mitigations are foundation redesign (piles, mat, grade beams) or ground improvement (densification, drainage, grouting), plus site-specific response and liquefaction triggering analysis in design.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Infill failure mode: unreinforced masonry, bonded to the frame, unmodeled. The wall attracts load it cannot carry, cracks, loses coherence, then sheds out of plane. Two coherent strategies: isolate with drift gaps plus out-of-plane restraint, or reinforce and model the infill as part of the lateral system. The failure is the halfway condition.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Reinforcing bars were available and codified long before this construction. Bed-joint wire, vertical bars in grouted cells, confined masonry tie elements, and frame anchorage are all low cost at construction time. The caveat: reinforcement addresses out-of-plane collapse but leaves the in-plane stiffness and irregularity problems untouched, so it must be paired with explicit modeling.</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process failures: not modeling the infill, checking out-of-plane demand against ground motion rather than floor acceleration, and permitting plan and elevation irregularity in the wall layout. Equivalent strut models in ASCE 41 and Eurocode 8 capture period shift, torsion, and short-column effects.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88952" cy="2286000"/>
          </a:xfrm>
          <a:prstGeom prst="rect">
            <a:avLst/>
          </a:prstGeom>
          <a:solidFill>
            <a:srgbClr val="1B2A4A"/>
          </a:solidFill>
          <a:ln/>
        </p:spPr>
        <p:txBody>
          <a:bodyPr/>
          <a:lstStyle/>
          <a:p>
            <a:endParaRPr lang="en-US"/>
          </a:p>
        </p:txBody>
      </p:sp>
      <p:sp>
        <p:nvSpPr>
          <p:cNvPr id="3" name="Text 1"/>
          <p:cNvSpPr/>
          <p:nvPr/>
        </p:nvSpPr>
        <p:spPr>
          <a:xfrm>
            <a:off x="640080" y="685800"/>
            <a:ext cx="10972800" cy="640080"/>
          </a:xfrm>
          <a:prstGeom prst="rect">
            <a:avLst/>
          </a:prstGeom>
          <a:noFill/>
          <a:ln/>
        </p:spPr>
        <p:txBody>
          <a:bodyPr wrap="square" rtlCol="0" anchor="ctr"/>
          <a:lstStyle/>
          <a:p>
            <a:pPr marL="0" indent="0">
              <a:buNone/>
            </a:pPr>
            <a:r>
              <a:rPr lang="en-US" sz="3400" b="1" dirty="0">
                <a:solidFill>
                  <a:srgbClr val="FFFFFF"/>
                </a:solidFill>
                <a:latin typeface="Arial" pitchFamily="34" charset="0"/>
                <a:ea typeface="Arial" pitchFamily="34" charset="-122"/>
                <a:cs typeface="Arial" pitchFamily="34" charset="-120"/>
              </a:rPr>
              <a:t>THE 2026 VENEZUELA EARTHQUAKE DOUBLET</a:t>
            </a:r>
            <a:endParaRPr lang="en-US" sz="3400" dirty="0"/>
          </a:p>
        </p:txBody>
      </p:sp>
      <p:sp>
        <p:nvSpPr>
          <p:cNvPr id="4" name="Text 2"/>
          <p:cNvSpPr/>
          <p:nvPr/>
        </p:nvSpPr>
        <p:spPr>
          <a:xfrm>
            <a:off x="658368" y="1371600"/>
            <a:ext cx="10972800" cy="365760"/>
          </a:xfrm>
          <a:prstGeom prst="rect">
            <a:avLst/>
          </a:prstGeom>
          <a:noFill/>
          <a:ln/>
        </p:spPr>
        <p:txBody>
          <a:bodyPr wrap="square" rtlCol="0" anchor="ctr"/>
          <a:lstStyle/>
          <a:p>
            <a:pPr marL="0" indent="0">
              <a:buNone/>
            </a:pPr>
            <a:r>
              <a:rPr lang="en-US" sz="1500" i="1" dirty="0">
                <a:solidFill>
                  <a:srgbClr val="BBCCDD"/>
                </a:solidFill>
                <a:latin typeface="Georgia" pitchFamily="34" charset="0"/>
                <a:ea typeface="Georgia" pitchFamily="34" charset="-122"/>
                <a:cs typeface="Georgia" pitchFamily="34" charset="-120"/>
              </a:rPr>
              <a:t>A Structural Dynamics Case Study  —  Mechanisms, Failure Modes, and Lessons Learned</a:t>
            </a:r>
            <a:endParaRPr lang="en-US" sz="1500" dirty="0"/>
          </a:p>
        </p:txBody>
      </p:sp>
      <p:sp>
        <p:nvSpPr>
          <p:cNvPr id="5" name="Text 3"/>
          <p:cNvSpPr/>
          <p:nvPr/>
        </p:nvSpPr>
        <p:spPr>
          <a:xfrm>
            <a:off x="640080" y="2743200"/>
            <a:ext cx="7863840" cy="2377440"/>
          </a:xfrm>
          <a:prstGeom prst="rect">
            <a:avLst/>
          </a:prstGeom>
          <a:noFill/>
          <a:ln/>
        </p:spPr>
        <p:txBody>
          <a:bodyPr wrap="square" rtlCol="0" anchor="t"/>
          <a:lstStyle/>
          <a:p>
            <a:pPr marL="0" indent="0">
              <a:spcAft>
                <a:spcPts val="1200"/>
              </a:spcAft>
              <a:buNone/>
            </a:pPr>
            <a:r>
              <a:rPr lang="en-US" sz="1700" b="1" dirty="0">
                <a:solidFill>
                  <a:srgbClr val="1B4F8A"/>
                </a:solidFill>
                <a:latin typeface="Georgia" pitchFamily="34" charset="0"/>
                <a:ea typeface="Georgia" pitchFamily="34" charset="-122"/>
                <a:cs typeface="Georgia" pitchFamily="34" charset="-120"/>
              </a:rPr>
              <a:t>24 June 2026  —  M7.2 followed 39 seconds later by M7.5</a:t>
            </a:r>
            <a:endParaRPr lang="en-US" sz="1700" dirty="0"/>
          </a:p>
          <a:p>
            <a:pPr marL="0" indent="0">
              <a:spcAft>
                <a:spcPts val="1400"/>
              </a:spcAft>
              <a:buNone/>
            </a:pPr>
            <a:r>
              <a:rPr lang="en-US" sz="1350" dirty="0">
                <a:solidFill>
                  <a:srgbClr val="1A1A1A"/>
                </a:solidFill>
                <a:latin typeface="Georgia" pitchFamily="34" charset="0"/>
                <a:ea typeface="Georgia" pitchFamily="34" charset="-122"/>
                <a:cs typeface="Georgia" pitchFamily="34" charset="-120"/>
              </a:rPr>
              <a:t>Nearly every mechanism we teach appeared in one event:  rupture directivity, soft-soil site amplification, resonance with building fundamental periods, soft-story collapse, non-ductile concrete — and the accumulated-damage problem of back-to-back shaking.</a:t>
            </a:r>
            <a:endParaRPr lang="en-US" sz="1700" dirty="0"/>
          </a:p>
          <a:p>
            <a:pPr marL="0" indent="0">
              <a:buNone/>
            </a:pPr>
            <a:r>
              <a:rPr lang="en-US" sz="1200" i="1" dirty="0">
                <a:solidFill>
                  <a:srgbClr val="8B1A1A"/>
                </a:solidFill>
                <a:latin typeface="Georgia" pitchFamily="34" charset="0"/>
                <a:ea typeface="Georgia" pitchFamily="34" charset="-122"/>
                <a:cs typeface="Georgia" pitchFamily="34" charset="-120"/>
              </a:rPr>
              <a:t>Reconnaissance is ongoing.  Casualty and damage figures remain provisional and are evolving.</a:t>
            </a:r>
            <a:endParaRPr lang="en-US" sz="1700" dirty="0"/>
          </a:p>
        </p:txBody>
      </p:sp>
      <p:sp>
        <p:nvSpPr>
          <p:cNvPr id="6" name="Shape 4"/>
          <p:cNvSpPr/>
          <p:nvPr/>
        </p:nvSpPr>
        <p:spPr>
          <a:xfrm>
            <a:off x="8869680" y="2743200"/>
            <a:ext cx="2834640" cy="2377440"/>
          </a:xfrm>
          <a:prstGeom prst="roundRect">
            <a:avLst>
              <a:gd name="adj" fmla="val 1923"/>
            </a:avLst>
          </a:prstGeom>
          <a:solidFill>
            <a:srgbClr val="F2F4F8"/>
          </a:solidFill>
          <a:ln w="12700">
            <a:solidFill>
              <a:srgbClr val="0D6E7A"/>
            </a:solidFill>
            <a:prstDash val="solid"/>
          </a:ln>
        </p:spPr>
        <p:txBody>
          <a:bodyPr/>
          <a:lstStyle/>
          <a:p>
            <a:endParaRPr lang="en-US"/>
          </a:p>
        </p:txBody>
      </p:sp>
      <p:sp>
        <p:nvSpPr>
          <p:cNvPr id="7" name="Text 5"/>
          <p:cNvSpPr/>
          <p:nvPr/>
        </p:nvSpPr>
        <p:spPr>
          <a:xfrm>
            <a:off x="9006840" y="2852928"/>
            <a:ext cx="2560320" cy="2194560"/>
          </a:xfrm>
          <a:prstGeom prst="rect">
            <a:avLst/>
          </a:prstGeom>
          <a:noFill/>
          <a:ln/>
        </p:spPr>
        <p:txBody>
          <a:bodyPr wrap="square" rtlCol="0" anchor="t"/>
          <a:lstStyle/>
          <a:p>
            <a:pPr marL="0" indent="0" algn="ctr">
              <a:spcAft>
                <a:spcPts val="800"/>
              </a:spcAft>
              <a:buNone/>
            </a:pPr>
            <a:r>
              <a:rPr lang="en-US" sz="1200" b="1" dirty="0">
                <a:solidFill>
                  <a:srgbClr val="0D6E7A"/>
                </a:solidFill>
                <a:latin typeface="Arial" pitchFamily="34" charset="0"/>
                <a:ea typeface="Arial" pitchFamily="34" charset="-122"/>
                <a:cs typeface="Arial" pitchFamily="34" charset="-120"/>
              </a:rPr>
              <a:t>AT A GLANCE</a:t>
            </a:r>
            <a:endParaRPr lang="en-US" sz="1200" dirty="0"/>
          </a:p>
          <a:p>
            <a:pPr marL="0" indent="0">
              <a:spcAft>
                <a:spcPts val="400"/>
              </a:spcAft>
              <a:buNone/>
            </a:pPr>
            <a:r>
              <a:rPr lang="en-US" sz="1200" b="1" dirty="0">
                <a:solidFill>
                  <a:srgbClr val="1A1A1A"/>
                </a:solidFill>
                <a:latin typeface="Georgia" pitchFamily="34" charset="0"/>
                <a:ea typeface="Georgia" pitchFamily="34" charset="-122"/>
                <a:cs typeface="Georgia" pitchFamily="34" charset="-120"/>
              </a:rPr>
              <a:t>3,889  confirmed dead</a:t>
            </a:r>
            <a:endParaRPr lang="en-US" sz="1200" dirty="0"/>
          </a:p>
          <a:p>
            <a:pPr marL="0" indent="0">
              <a:spcAft>
                <a:spcPts val="400"/>
              </a:spcAft>
              <a:buNone/>
            </a:pPr>
            <a:r>
              <a:rPr lang="en-US" sz="1200" dirty="0">
                <a:solidFill>
                  <a:srgbClr val="1A1A1A"/>
                </a:solidFill>
                <a:latin typeface="Georgia" pitchFamily="34" charset="0"/>
                <a:ea typeface="Georgia" pitchFamily="34" charset="-122"/>
                <a:cs typeface="Georgia" pitchFamily="34" charset="-120"/>
              </a:rPr>
              <a:t>16,000+  injured</a:t>
            </a:r>
            <a:endParaRPr lang="en-US" sz="1200" dirty="0"/>
          </a:p>
          <a:p>
            <a:pPr marL="0" indent="0">
              <a:spcAft>
                <a:spcPts val="400"/>
              </a:spcAft>
              <a:buNone/>
            </a:pPr>
            <a:r>
              <a:rPr lang="en-US" sz="1200" dirty="0">
                <a:solidFill>
                  <a:srgbClr val="1A1A1A"/>
                </a:solidFill>
                <a:latin typeface="Georgia" pitchFamily="34" charset="0"/>
                <a:ea typeface="Georgia" pitchFamily="34" charset="-122"/>
                <a:cs typeface="Georgia" pitchFamily="34" charset="-120"/>
              </a:rPr>
              <a:t>~800  buildings collapsed</a:t>
            </a:r>
            <a:endParaRPr lang="en-US" sz="1200" dirty="0"/>
          </a:p>
          <a:p>
            <a:pPr marL="0" indent="0">
              <a:spcAft>
                <a:spcPts val="400"/>
              </a:spcAft>
              <a:buNone/>
            </a:pPr>
            <a:r>
              <a:rPr lang="en-US" sz="1200" dirty="0">
                <a:solidFill>
                  <a:srgbClr val="1A1A1A"/>
                </a:solidFill>
                <a:latin typeface="Georgia" pitchFamily="34" charset="0"/>
                <a:ea typeface="Georgia" pitchFamily="34" charset="-122"/>
                <a:cs typeface="Georgia" pitchFamily="34" charset="-120"/>
              </a:rPr>
              <a:t>189  completely leveled</a:t>
            </a:r>
            <a:endParaRPr lang="en-US" sz="1200" dirty="0"/>
          </a:p>
          <a:p>
            <a:pPr marL="0" indent="0">
              <a:spcAft>
                <a:spcPts val="800"/>
              </a:spcAft>
              <a:buNone/>
            </a:pPr>
            <a:r>
              <a:rPr lang="en-US" sz="1200" dirty="0">
                <a:solidFill>
                  <a:srgbClr val="1A1A1A"/>
                </a:solidFill>
                <a:latin typeface="Georgia" pitchFamily="34" charset="0"/>
                <a:ea typeface="Georgia" pitchFamily="34" charset="-122"/>
                <a:cs typeface="Georgia" pitchFamily="34" charset="-120"/>
              </a:rPr>
              <a:t>$37 B  direct damages</a:t>
            </a:r>
            <a:endParaRPr lang="en-US" sz="1200" dirty="0"/>
          </a:p>
          <a:p>
            <a:pPr marL="0" indent="0">
              <a:buNone/>
            </a:pPr>
            <a:r>
              <a:rPr lang="en-US" sz="950" i="1" dirty="0">
                <a:solidFill>
                  <a:srgbClr val="595959"/>
                </a:solidFill>
                <a:latin typeface="Georgia" pitchFamily="34" charset="0"/>
                <a:ea typeface="Georgia" pitchFamily="34" charset="-122"/>
                <a:cs typeface="Georgia" pitchFamily="34" charset="-120"/>
              </a:rPr>
              <a:t>as of 9 July 2026;  USGS PAGER projects final fatalities may exceed 10,000</a:t>
            </a:r>
            <a:endParaRPr lang="en-US" sz="1200" dirty="0"/>
          </a:p>
        </p:txBody>
      </p:sp>
      <p:sp>
        <p:nvSpPr>
          <p:cNvPr id="8" name="Text 6"/>
          <p:cNvSpPr/>
          <p:nvPr/>
        </p:nvSpPr>
        <p:spPr>
          <a:xfrm>
            <a:off x="640080" y="6309360"/>
            <a:ext cx="7315200" cy="274320"/>
          </a:xfrm>
          <a:prstGeom prst="rect">
            <a:avLst/>
          </a:prstGeom>
          <a:noFill/>
          <a:ln/>
        </p:spPr>
        <p:txBody>
          <a:bodyPr wrap="square" rtlCol="0" anchor="ctr"/>
          <a:lstStyle/>
          <a:p>
            <a:pPr marL="0" indent="0">
              <a:buNone/>
            </a:pPr>
            <a:r>
              <a:rPr lang="en-US" sz="1100" i="1" dirty="0">
                <a:solidFill>
                  <a:srgbClr val="595959"/>
                </a:solidFill>
                <a:latin typeface="Georgia" pitchFamily="34" charset="0"/>
                <a:ea typeface="Georgia" pitchFamily="34" charset="-122"/>
                <a:cs typeface="Georgia" pitchFamily="34" charset="-120"/>
              </a:rPr>
              <a:t>Tom Irvine  |  Vibrationdata  |  July 2026</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87FBB-0678-AC82-69D0-D94EE727CFF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E322748-2C6A-5038-18DE-05610BD1F407}"/>
              </a:ext>
            </a:extLst>
          </p:cNvPr>
          <p:cNvPicPr>
            <a:picLocks noChangeAspect="1"/>
          </p:cNvPicPr>
          <p:nvPr/>
        </p:nvPicPr>
        <p:blipFill>
          <a:blip r:embed="rId2"/>
          <a:stretch>
            <a:fillRect/>
          </a:stretch>
        </p:blipFill>
        <p:spPr>
          <a:xfrm>
            <a:off x="539013" y="707456"/>
            <a:ext cx="7036069" cy="3957789"/>
          </a:xfrm>
          <a:prstGeom prst="rect">
            <a:avLst/>
          </a:prstGeom>
        </p:spPr>
      </p:pic>
      <p:sp>
        <p:nvSpPr>
          <p:cNvPr id="6" name="TextBox 5">
            <a:extLst>
              <a:ext uri="{FF2B5EF4-FFF2-40B4-BE49-F238E27FC236}">
                <a16:creationId xmlns:a16="http://schemas.microsoft.com/office/drawing/2014/main" id="{D272AB68-2E25-8B5B-99C2-24AEA3577F4D}"/>
              </a:ext>
            </a:extLst>
          </p:cNvPr>
          <p:cNvSpPr txBox="1"/>
          <p:nvPr/>
        </p:nvSpPr>
        <p:spPr>
          <a:xfrm>
            <a:off x="731519" y="5361474"/>
            <a:ext cx="6323799" cy="538609"/>
          </a:xfrm>
          <a:prstGeom prst="rect">
            <a:avLst/>
          </a:prstGeom>
          <a:noFill/>
        </p:spPr>
        <p:txBody>
          <a:bodyPr wrap="square" rtlCol="0">
            <a:spAutoFit/>
          </a:bodyPr>
          <a:lstStyle/>
          <a:p>
            <a:r>
              <a:rPr lang="en-US" sz="1450" dirty="0"/>
              <a:t>https://will.illinois.edu/21stshow/story/after-earthquakes-illinois-man-worries-over-countrymen-in-venezuela</a:t>
            </a:r>
          </a:p>
        </p:txBody>
      </p:sp>
      <p:sp>
        <p:nvSpPr>
          <p:cNvPr id="7" name="TextBox 6">
            <a:extLst>
              <a:ext uri="{FF2B5EF4-FFF2-40B4-BE49-F238E27FC236}">
                <a16:creationId xmlns:a16="http://schemas.microsoft.com/office/drawing/2014/main" id="{5E91640E-BA4B-761F-8E61-65BF3E66340C}"/>
              </a:ext>
            </a:extLst>
          </p:cNvPr>
          <p:cNvSpPr txBox="1"/>
          <p:nvPr/>
        </p:nvSpPr>
        <p:spPr>
          <a:xfrm>
            <a:off x="8065970" y="1301355"/>
            <a:ext cx="3330342" cy="2769989"/>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450" dirty="0"/>
              <a:t>Unreinforced masonry infill shaken clear of a concrete frame that remained standing</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The walls were designed as non-structural, but they are heavy, brittle, and bonded to the frame — so they attract load they cannot carry, then shed it</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The frame survived; the building did not</a:t>
            </a:r>
          </a:p>
        </p:txBody>
      </p:sp>
    </p:spTree>
    <p:extLst>
      <p:ext uri="{BB962C8B-B14F-4D97-AF65-F5344CB8AC3E}">
        <p14:creationId xmlns:p14="http://schemas.microsoft.com/office/powerpoint/2010/main" val="3875470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292608"/>
            <a:ext cx="11155680" cy="457200"/>
          </a:xfrm>
          <a:prstGeom prst="rect">
            <a:avLst/>
          </a:prstGeom>
          <a:noFill/>
          <a:ln/>
        </p:spPr>
        <p:txBody>
          <a:bodyPr wrap="square" lIns="0" tIns="0" rIns="0" bIns="0" rtlCol="0" anchor="ctr"/>
          <a:lstStyle/>
          <a:p>
            <a:pPr marL="0" indent="0">
              <a:buNone/>
            </a:pPr>
            <a:r>
              <a:rPr lang="en-US" sz="2800" b="1" dirty="0">
                <a:solidFill>
                  <a:srgbClr val="1B4F8A"/>
                </a:solidFill>
                <a:latin typeface="Arial" pitchFamily="34" charset="0"/>
                <a:ea typeface="Arial" pitchFamily="34" charset="-122"/>
                <a:cs typeface="Arial" pitchFamily="34" charset="-120"/>
              </a:rPr>
              <a:t>UNREINFORCED MASONRY INFILL — MITIGATION</a:t>
            </a:r>
            <a:endParaRPr lang="en-US" sz="2800" dirty="0"/>
          </a:p>
        </p:txBody>
      </p:sp>
      <p:sp>
        <p:nvSpPr>
          <p:cNvPr id="3" name="Text 1"/>
          <p:cNvSpPr/>
          <p:nvPr/>
        </p:nvSpPr>
        <p:spPr>
          <a:xfrm>
            <a:off x="502920" y="777240"/>
            <a:ext cx="11155680" cy="320040"/>
          </a:xfrm>
          <a:prstGeom prst="rect">
            <a:avLst/>
          </a:prstGeom>
          <a:noFill/>
          <a:ln/>
        </p:spPr>
        <p:txBody>
          <a:bodyPr wrap="square" lIns="0" tIns="0" rIns="0" bIns="0" rtlCol="0" anchor="ctr"/>
          <a:lstStyle/>
          <a:p>
            <a:pPr marL="0" indent="0">
              <a:buNone/>
            </a:pPr>
            <a:r>
              <a:rPr lang="en-US" sz="1400" i="1" dirty="0">
                <a:solidFill>
                  <a:srgbClr val="555555"/>
                </a:solidFill>
                <a:latin typeface="Georgia" pitchFamily="34" charset="0"/>
                <a:ea typeface="Georgia" pitchFamily="34" charset="-122"/>
                <a:cs typeface="Georgia" pitchFamily="34" charset="-120"/>
              </a:rPr>
              <a:t>Breaking the unintended composite action between infill and frame</a:t>
            </a:r>
            <a:endParaRPr lang="en-US" sz="1400" dirty="0"/>
          </a:p>
        </p:txBody>
      </p:sp>
      <p:pic>
        <p:nvPicPr>
          <p:cNvPr id="4" name="Image 0" descr="photo2.png"/>
          <p:cNvPicPr>
            <a:picLocks noChangeAspect="1"/>
          </p:cNvPicPr>
          <p:nvPr/>
        </p:nvPicPr>
        <p:blipFill>
          <a:blip r:embed="rId3"/>
          <a:stretch>
            <a:fillRect/>
          </a:stretch>
        </p:blipFill>
        <p:spPr>
          <a:xfrm>
            <a:off x="502920" y="1298448"/>
            <a:ext cx="5394960" cy="3035808"/>
          </a:xfrm>
          <a:prstGeom prst="rect">
            <a:avLst/>
          </a:prstGeom>
        </p:spPr>
      </p:pic>
      <p:sp>
        <p:nvSpPr>
          <p:cNvPr id="5" name="Text 2"/>
          <p:cNvSpPr/>
          <p:nvPr/>
        </p:nvSpPr>
        <p:spPr>
          <a:xfrm>
            <a:off x="502920" y="4407408"/>
            <a:ext cx="5394960" cy="457200"/>
          </a:xfrm>
          <a:prstGeom prst="rect">
            <a:avLst/>
          </a:prstGeom>
          <a:noFill/>
          <a:ln/>
        </p:spPr>
        <p:txBody>
          <a:bodyPr wrap="square" lIns="0" tIns="0" rIns="0" bIns="0" rtlCol="0" anchor="ctr"/>
          <a:lstStyle/>
          <a:p>
            <a:pPr marL="0" indent="0">
              <a:buNone/>
            </a:pPr>
            <a:r>
              <a:rPr lang="en-US" sz="1100" i="1" dirty="0">
                <a:solidFill>
                  <a:srgbClr val="555555"/>
                </a:solidFill>
                <a:latin typeface="Georgia" pitchFamily="34" charset="0"/>
                <a:ea typeface="Georgia" pitchFamily="34" charset="-122"/>
                <a:cs typeface="Georgia" pitchFamily="34" charset="-120"/>
              </a:rPr>
              <a:t>Infill shaken clear of a frame that remained standing. The frame survived; the building did not.</a:t>
            </a:r>
            <a:endParaRPr lang="en-US" sz="1100" dirty="0"/>
          </a:p>
        </p:txBody>
      </p:sp>
      <p:sp>
        <p:nvSpPr>
          <p:cNvPr id="6" name="Text 3"/>
          <p:cNvSpPr/>
          <p:nvPr/>
        </p:nvSpPr>
        <p:spPr>
          <a:xfrm>
            <a:off x="6263640" y="1298448"/>
            <a:ext cx="5394960" cy="274320"/>
          </a:xfrm>
          <a:prstGeom prst="rect">
            <a:avLst/>
          </a:prstGeom>
          <a:noFill/>
          <a:ln/>
        </p:spPr>
        <p:txBody>
          <a:bodyPr wrap="square" lIns="0" tIns="0" rIns="0" bIns="0" rtlCol="0" anchor="ctr"/>
          <a:lstStyle/>
          <a:p>
            <a:pPr marL="0" indent="0">
              <a:buNone/>
            </a:pPr>
            <a:r>
              <a:rPr lang="en-US" sz="1350" b="1" dirty="0">
                <a:solidFill>
                  <a:srgbClr val="1B4F8A"/>
                </a:solidFill>
                <a:latin typeface="Arial" pitchFamily="34" charset="0"/>
                <a:ea typeface="Arial" pitchFamily="34" charset="-122"/>
                <a:cs typeface="Arial" pitchFamily="34" charset="-120"/>
              </a:rPr>
              <a:t>ISOLATE THE INFILL — PREFERRED FOR NEW DESIGN</a:t>
            </a:r>
            <a:endParaRPr lang="en-US" sz="1350" dirty="0"/>
          </a:p>
        </p:txBody>
      </p:sp>
      <p:sp>
        <p:nvSpPr>
          <p:cNvPr id="7" name="Text 4"/>
          <p:cNvSpPr/>
          <p:nvPr/>
        </p:nvSpPr>
        <p:spPr>
          <a:xfrm>
            <a:off x="6263640" y="1627632"/>
            <a:ext cx="5394960" cy="1691640"/>
          </a:xfrm>
          <a:prstGeom prst="rect">
            <a:avLst/>
          </a:prstGeom>
          <a:noFill/>
          <a:ln/>
        </p:spPr>
        <p:txBody>
          <a:bodyPr wrap="square" lIns="0" tIns="0" rIns="0" bIns="0" rtlCol="0" anchor="ctr"/>
          <a:lstStyle/>
          <a:p>
            <a:pPr marL="342900" indent="-342900">
              <a:spcAft>
                <a:spcPts val="600"/>
              </a:spcAft>
              <a:buSzPct val="100000"/>
              <a:buChar char="•"/>
            </a:pPr>
            <a:r>
              <a:rPr lang="en-US" sz="1200" dirty="0">
                <a:solidFill>
                  <a:srgbClr val="1A1A1A"/>
                </a:solidFill>
                <a:latin typeface="Georgia" pitchFamily="34" charset="0"/>
                <a:ea typeface="Georgia" pitchFamily="34" charset="-122"/>
                <a:cs typeface="Georgia" pitchFamily="34" charset="-120"/>
              </a:rPr>
              <a:t>Gap detailing — compressible seam of 20 to 40 mm, sized for design story drift, at the beam soffit and column faces. No diagonal compression strut forms</a:t>
            </a:r>
            <a:endParaRPr lang="en-US" sz="1200" dirty="0"/>
          </a:p>
          <a:p>
            <a:pPr marL="342900" indent="-342900">
              <a:spcAft>
                <a:spcPts val="600"/>
              </a:spcAft>
              <a:buSzPct val="100000"/>
              <a:buChar char="•"/>
            </a:pPr>
            <a:r>
              <a:rPr lang="en-US" sz="1200" dirty="0">
                <a:solidFill>
                  <a:srgbClr val="1A1A1A"/>
                </a:solidFill>
                <a:latin typeface="Georgia" pitchFamily="34" charset="0"/>
                <a:ea typeface="Georgia" pitchFamily="34" charset="-122"/>
                <a:cs typeface="Georgia" pitchFamily="34" charset="-120"/>
              </a:rPr>
              <a:t>Out-of-plane restraint at those gaps — sliding clips or dowels in slotted holes. Omitting this is why isolated infills topple</a:t>
            </a:r>
            <a:endParaRPr lang="en-US" sz="1200" dirty="0"/>
          </a:p>
          <a:p>
            <a:pPr marL="342900" indent="-342900">
              <a:spcAft>
                <a:spcPts val="600"/>
              </a:spcAft>
              <a:buSzPct val="100000"/>
              <a:buChar char="•"/>
            </a:pPr>
            <a:r>
              <a:rPr lang="en-US" sz="1200" dirty="0">
                <a:solidFill>
                  <a:srgbClr val="1A1A1A"/>
                </a:solidFill>
                <a:latin typeface="Georgia" pitchFamily="34" charset="0"/>
                <a:ea typeface="Georgia" pitchFamily="34" charset="-122"/>
                <a:cs typeface="Georgia" pitchFamily="34" charset="-120"/>
              </a:rPr>
              <a:t>Sub-panel the wall with intermediate ties or bond beams to limit unbraced slenderness</a:t>
            </a:r>
            <a:endParaRPr lang="en-US" sz="1200" dirty="0"/>
          </a:p>
        </p:txBody>
      </p:sp>
      <p:sp>
        <p:nvSpPr>
          <p:cNvPr id="8" name="Text 5"/>
          <p:cNvSpPr/>
          <p:nvPr/>
        </p:nvSpPr>
        <p:spPr>
          <a:xfrm>
            <a:off x="6263640" y="3611880"/>
            <a:ext cx="5394960" cy="274320"/>
          </a:xfrm>
          <a:prstGeom prst="rect">
            <a:avLst/>
          </a:prstGeom>
          <a:noFill/>
          <a:ln/>
        </p:spPr>
        <p:txBody>
          <a:bodyPr wrap="square" lIns="0" tIns="0" rIns="0" bIns="0" rtlCol="0" anchor="ctr"/>
          <a:lstStyle/>
          <a:p>
            <a:pPr marL="0" indent="0">
              <a:buNone/>
            </a:pPr>
            <a:r>
              <a:rPr lang="en-US" sz="1350" b="1" dirty="0">
                <a:solidFill>
                  <a:srgbClr val="1B4F8A"/>
                </a:solidFill>
                <a:latin typeface="Arial" pitchFamily="34" charset="0"/>
                <a:ea typeface="Arial" pitchFamily="34" charset="-122"/>
                <a:cs typeface="Arial" pitchFamily="34" charset="-120"/>
              </a:rPr>
              <a:t>REINFORCE THE INFILL — PREFERRED FOR RETROFIT</a:t>
            </a:r>
            <a:endParaRPr lang="en-US" sz="1350" dirty="0"/>
          </a:p>
        </p:txBody>
      </p:sp>
      <p:sp>
        <p:nvSpPr>
          <p:cNvPr id="9" name="Text 6"/>
          <p:cNvSpPr/>
          <p:nvPr/>
        </p:nvSpPr>
        <p:spPr>
          <a:xfrm>
            <a:off x="6263640" y="3941064"/>
            <a:ext cx="5394960" cy="2011680"/>
          </a:xfrm>
          <a:prstGeom prst="rect">
            <a:avLst/>
          </a:prstGeom>
          <a:noFill/>
          <a:ln/>
        </p:spPr>
        <p:txBody>
          <a:bodyPr wrap="square" lIns="0" tIns="0" rIns="0" bIns="0" rtlCol="0" anchor="ctr"/>
          <a:lstStyle/>
          <a:p>
            <a:pPr marL="342900" indent="-342900">
              <a:spcAft>
                <a:spcPts val="600"/>
              </a:spcAft>
              <a:buSzPct val="100000"/>
              <a:buChar char="•"/>
            </a:pPr>
            <a:r>
              <a:rPr lang="en-US" sz="1200" dirty="0">
                <a:solidFill>
                  <a:srgbClr val="1A1A1A"/>
                </a:solidFill>
                <a:latin typeface="Georgia" pitchFamily="34" charset="0"/>
                <a:ea typeface="Georgia" pitchFamily="34" charset="-122"/>
                <a:cs typeface="Georgia" pitchFamily="34" charset="-120"/>
              </a:rPr>
              <a:t>Bed-joint wire reinforcement plus vertical bars in grouted cells</a:t>
            </a:r>
            <a:endParaRPr lang="en-US" sz="1200" dirty="0"/>
          </a:p>
          <a:p>
            <a:pPr marL="342900" indent="-342900">
              <a:spcAft>
                <a:spcPts val="600"/>
              </a:spcAft>
              <a:buSzPct val="100000"/>
              <a:buChar char="•"/>
            </a:pPr>
            <a:r>
              <a:rPr lang="en-US" sz="1200" dirty="0">
                <a:solidFill>
                  <a:srgbClr val="1A1A1A"/>
                </a:solidFill>
                <a:latin typeface="Georgia" pitchFamily="34" charset="0"/>
                <a:ea typeface="Georgia" pitchFamily="34" charset="-122"/>
                <a:cs typeface="Georgia" pitchFamily="34" charset="-120"/>
              </a:rPr>
              <a:t>Confined masonry — tie-columns and tie-beams cast against completed masonry</a:t>
            </a:r>
            <a:endParaRPr lang="en-US" sz="1200" dirty="0"/>
          </a:p>
          <a:p>
            <a:pPr marL="342900" indent="-342900">
              <a:spcAft>
                <a:spcPts val="600"/>
              </a:spcAft>
              <a:buSzPct val="100000"/>
              <a:buChar char="•"/>
            </a:pPr>
            <a:r>
              <a:rPr lang="en-US" sz="1200" dirty="0">
                <a:solidFill>
                  <a:srgbClr val="1A1A1A"/>
                </a:solidFill>
                <a:latin typeface="Georgia" pitchFamily="34" charset="0"/>
                <a:ea typeface="Georgia" pitchFamily="34" charset="-122"/>
                <a:cs typeface="Georgia" pitchFamily="34" charset="-120"/>
              </a:rPr>
              <a:t>Welded wire mesh with shotcrete, ferrocement, or FRP overlay, anchored to the frame</a:t>
            </a:r>
            <a:endParaRPr lang="en-US" sz="1200" dirty="0"/>
          </a:p>
        </p:txBody>
      </p:sp>
      <p:sp>
        <p:nvSpPr>
          <p:cNvPr id="10" name="Shape 7"/>
          <p:cNvSpPr/>
          <p:nvPr/>
        </p:nvSpPr>
        <p:spPr>
          <a:xfrm>
            <a:off x="502920" y="4956048"/>
            <a:ext cx="5394960" cy="1170432"/>
          </a:xfrm>
          <a:prstGeom prst="rect">
            <a:avLst/>
          </a:prstGeom>
          <a:solidFill>
            <a:srgbClr val="FFFFFF"/>
          </a:solidFill>
          <a:ln w="19050">
            <a:solidFill>
              <a:srgbClr val="B22222"/>
            </a:solidFill>
            <a:prstDash val="solid"/>
          </a:ln>
        </p:spPr>
        <p:txBody>
          <a:bodyPr/>
          <a:lstStyle/>
          <a:p>
            <a:endParaRPr lang="en-US"/>
          </a:p>
        </p:txBody>
      </p:sp>
      <p:sp>
        <p:nvSpPr>
          <p:cNvPr id="11" name="Text 8"/>
          <p:cNvSpPr/>
          <p:nvPr/>
        </p:nvSpPr>
        <p:spPr>
          <a:xfrm>
            <a:off x="658368" y="5047488"/>
            <a:ext cx="5084064" cy="987552"/>
          </a:xfrm>
          <a:prstGeom prst="rect">
            <a:avLst/>
          </a:prstGeom>
          <a:noFill/>
          <a:ln/>
        </p:spPr>
        <p:txBody>
          <a:bodyPr wrap="square" lIns="0" tIns="0" rIns="0" bIns="0" rtlCol="0" anchor="ctr"/>
          <a:lstStyle/>
          <a:p>
            <a:pPr marL="0" indent="0">
              <a:buNone/>
            </a:pPr>
            <a:r>
              <a:rPr lang="en-US" sz="1200" b="1" dirty="0">
                <a:solidFill>
                  <a:srgbClr val="B22222"/>
                </a:solidFill>
                <a:latin typeface="Arial" pitchFamily="34" charset="0"/>
                <a:ea typeface="Arial" pitchFamily="34" charset="-122"/>
                <a:cs typeface="Arial" pitchFamily="34" charset="-120"/>
              </a:rPr>
              <a:t>KEY POINT   </a:t>
            </a:r>
            <a:r>
              <a:rPr lang="en-US" sz="1100" dirty="0">
                <a:solidFill>
                  <a:srgbClr val="1A1A1A"/>
                </a:solidFill>
                <a:latin typeface="Georgia" pitchFamily="34" charset="0"/>
                <a:ea typeface="Georgia" pitchFamily="34" charset="-122"/>
                <a:cs typeface="Georgia" pitchFamily="34" charset="-120"/>
              </a:rPr>
              <a:t>Two competing lateral systems were never reconciled. The frame was designed to deform; the walls were built rigid. The stiffer one takes load first — here it was the one with no capacity and no ductility. Commit to the walls as structure, or genuinely detach them.</a:t>
            </a:r>
            <a:endParaRPr lang="en-US" sz="1200" dirty="0"/>
          </a:p>
        </p:txBody>
      </p:sp>
      <p:sp>
        <p:nvSpPr>
          <p:cNvPr id="12" name="Text 9"/>
          <p:cNvSpPr/>
          <p:nvPr/>
        </p:nvSpPr>
        <p:spPr>
          <a:xfrm>
            <a:off x="502920" y="6355080"/>
            <a:ext cx="11155680" cy="274320"/>
          </a:xfrm>
          <a:prstGeom prst="rect">
            <a:avLst/>
          </a:prstGeom>
          <a:noFill/>
          <a:ln/>
        </p:spPr>
        <p:txBody>
          <a:bodyPr wrap="square" lIns="0" tIns="0" rIns="0" bIns="0" rtlCol="0" anchor="ctr"/>
          <a:lstStyle/>
          <a:p>
            <a:pPr marL="0" indent="0">
              <a:buNone/>
            </a:pPr>
            <a:r>
              <a:rPr lang="en-US" sz="900" dirty="0">
                <a:solidFill>
                  <a:srgbClr val="555555"/>
                </a:solidFill>
                <a:latin typeface="Arial" pitchFamily="34" charset="0"/>
                <a:ea typeface="Arial" pitchFamily="34" charset="-122"/>
                <a:cs typeface="Arial" pitchFamily="34" charset="-120"/>
              </a:rPr>
              <a:t>Photo: will.illinois.edu / The 21st Show — Venezuela earthquake coverage   |   Tom Irvine, VibrationData   |   blog.vibrationdata.com</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292608"/>
            <a:ext cx="11155680" cy="457200"/>
          </a:xfrm>
          <a:prstGeom prst="rect">
            <a:avLst/>
          </a:prstGeom>
          <a:noFill/>
          <a:ln/>
        </p:spPr>
        <p:txBody>
          <a:bodyPr wrap="square" lIns="0" tIns="0" rIns="0" bIns="0" rtlCol="0" anchor="ctr"/>
          <a:lstStyle/>
          <a:p>
            <a:pPr marL="0" indent="0">
              <a:buNone/>
            </a:pPr>
            <a:r>
              <a:rPr lang="en-US" sz="2500" b="1" dirty="0">
                <a:solidFill>
                  <a:srgbClr val="1B4F8A"/>
                </a:solidFill>
                <a:latin typeface="Arial" pitchFamily="34" charset="0"/>
                <a:ea typeface="Arial" pitchFamily="34" charset="-122"/>
                <a:cs typeface="Arial" pitchFamily="34" charset="-120"/>
              </a:rPr>
              <a:t>COULD REINFORCING BARS HAVE BEEN IN THE ORIGINAL DESIGN?</a:t>
            </a:r>
            <a:endParaRPr lang="en-US" sz="2500" dirty="0"/>
          </a:p>
        </p:txBody>
      </p:sp>
      <p:sp>
        <p:nvSpPr>
          <p:cNvPr id="3" name="Text 1"/>
          <p:cNvSpPr/>
          <p:nvPr/>
        </p:nvSpPr>
        <p:spPr>
          <a:xfrm>
            <a:off x="502920" y="777240"/>
            <a:ext cx="11155680" cy="320040"/>
          </a:xfrm>
          <a:prstGeom prst="rect">
            <a:avLst/>
          </a:prstGeom>
          <a:noFill/>
          <a:ln/>
        </p:spPr>
        <p:txBody>
          <a:bodyPr wrap="square" lIns="0" tIns="0" rIns="0" bIns="0" rtlCol="0" anchor="ctr"/>
          <a:lstStyle/>
          <a:p>
            <a:pPr marL="0" indent="0">
              <a:buNone/>
            </a:pPr>
            <a:r>
              <a:rPr lang="en-US" sz="1400" i="1" dirty="0">
                <a:solidFill>
                  <a:srgbClr val="555555"/>
                </a:solidFill>
                <a:latin typeface="Georgia" pitchFamily="34" charset="0"/>
                <a:ea typeface="Georgia" pitchFamily="34" charset="-122"/>
                <a:cs typeface="Georgia" pitchFamily="34" charset="-120"/>
              </a:rPr>
              <a:t>Yes — reinforced infill masonry was established practice long before this building was designed</a:t>
            </a:r>
            <a:endParaRPr lang="en-US" sz="1400" dirty="0"/>
          </a:p>
        </p:txBody>
      </p:sp>
      <p:sp>
        <p:nvSpPr>
          <p:cNvPr id="4" name="Text 2"/>
          <p:cNvSpPr/>
          <p:nvPr/>
        </p:nvSpPr>
        <p:spPr>
          <a:xfrm>
            <a:off x="502920" y="1280160"/>
            <a:ext cx="5394960" cy="274320"/>
          </a:xfrm>
          <a:prstGeom prst="rect">
            <a:avLst/>
          </a:prstGeom>
          <a:noFill/>
          <a:ln/>
        </p:spPr>
        <p:txBody>
          <a:bodyPr wrap="square" lIns="0" tIns="0" rIns="0" bIns="0" rtlCol="0" anchor="ctr"/>
          <a:lstStyle/>
          <a:p>
            <a:pPr marL="0" indent="0">
              <a:buNone/>
            </a:pPr>
            <a:r>
              <a:rPr lang="en-US" sz="1350" b="1" dirty="0">
                <a:solidFill>
                  <a:srgbClr val="1B4F8A"/>
                </a:solidFill>
                <a:latin typeface="Arial" pitchFamily="34" charset="0"/>
                <a:ea typeface="Arial" pitchFamily="34" charset="-122"/>
                <a:cs typeface="Arial" pitchFamily="34" charset="-120"/>
              </a:rPr>
              <a:t>WHAT COULD HAVE BEEN ON THE ORIGINAL DRAWINGS</a:t>
            </a:r>
            <a:endParaRPr lang="en-US" sz="1350" dirty="0"/>
          </a:p>
        </p:txBody>
      </p:sp>
      <p:sp>
        <p:nvSpPr>
          <p:cNvPr id="5" name="Text 3"/>
          <p:cNvSpPr/>
          <p:nvPr/>
        </p:nvSpPr>
        <p:spPr>
          <a:xfrm>
            <a:off x="502920" y="1609344"/>
            <a:ext cx="5394960" cy="3383280"/>
          </a:xfrm>
          <a:prstGeom prst="rect">
            <a:avLst/>
          </a:prstGeom>
          <a:noFill/>
          <a:ln/>
        </p:spPr>
        <p:txBody>
          <a:bodyPr wrap="square" lIns="0" tIns="0" rIns="0" bIns="0" rtlCol="0" anchor="ctr"/>
          <a:lstStyle/>
          <a:p>
            <a:pPr marL="342900" indent="-342900">
              <a:spcAft>
                <a:spcPts val="600"/>
              </a:spcAft>
              <a:buSzPct val="100000"/>
              <a:buChar char="•"/>
            </a:pPr>
            <a:r>
              <a:rPr lang="en-US" sz="1050" dirty="0">
                <a:solidFill>
                  <a:srgbClr val="1A1A1A"/>
                </a:solidFill>
                <a:latin typeface="Georgia" pitchFamily="34" charset="0"/>
                <a:ea typeface="Georgia" pitchFamily="34" charset="-122"/>
                <a:cs typeface="Georgia" pitchFamily="34" charset="-120"/>
              </a:rPr>
              <a:t>Bed-joint reinforcement — 2-wire ladder or truss wire every second or third course, roughly 400 to 600 mm vertical spacing. Negligible cost at construction. Holds the panel together after first cracking</a:t>
            </a:r>
            <a:endParaRPr lang="en-US" sz="1050" dirty="0"/>
          </a:p>
          <a:p>
            <a:pPr marL="342900" indent="-342900">
              <a:spcAft>
                <a:spcPts val="600"/>
              </a:spcAft>
              <a:buSzPct val="100000"/>
              <a:buChar char="•"/>
            </a:pPr>
            <a:r>
              <a:rPr lang="en-US" sz="1050" dirty="0">
                <a:solidFill>
                  <a:srgbClr val="1A1A1A"/>
                </a:solidFill>
                <a:latin typeface="Georgia" pitchFamily="34" charset="0"/>
                <a:ea typeface="Georgia" pitchFamily="34" charset="-122"/>
                <a:cs typeface="Georgia" pitchFamily="34" charset="-120"/>
              </a:rPr>
              <a:t>Vertical bars in grouted cells — one bar every 800 to 1200 mm, hooked into the beam above and the slab below. Converts a wall that topples into one that spans vertically like a one-way slab</a:t>
            </a:r>
            <a:endParaRPr lang="en-US" sz="1050" dirty="0"/>
          </a:p>
          <a:p>
            <a:pPr marL="342900" indent="-342900">
              <a:spcAft>
                <a:spcPts val="600"/>
              </a:spcAft>
              <a:buSzPct val="100000"/>
              <a:buChar char="•"/>
            </a:pPr>
            <a:r>
              <a:rPr lang="en-US" sz="1050" dirty="0">
                <a:solidFill>
                  <a:srgbClr val="1A1A1A"/>
                </a:solidFill>
                <a:latin typeface="Georgia" pitchFamily="34" charset="0"/>
                <a:ea typeface="Georgia" pitchFamily="34" charset="-122"/>
                <a:cs typeface="Georgia" pitchFamily="34" charset="-120"/>
              </a:rPr>
              <a:t>Confined masonry tie-columns and tie-beams — concrete cast against completed masonry so mortar keys into it. Standard practice across Latin America and codified in the Venezuelan COVENIN standards</a:t>
            </a:r>
            <a:endParaRPr lang="en-US" sz="1050" dirty="0"/>
          </a:p>
          <a:p>
            <a:pPr marL="342900" indent="-342900">
              <a:spcAft>
                <a:spcPts val="600"/>
              </a:spcAft>
              <a:buSzPct val="100000"/>
              <a:buChar char="•"/>
            </a:pPr>
            <a:r>
              <a:rPr lang="en-US" sz="1050" dirty="0">
                <a:solidFill>
                  <a:srgbClr val="1A1A1A"/>
                </a:solidFill>
                <a:latin typeface="Georgia" pitchFamily="34" charset="0"/>
                <a:ea typeface="Georgia" pitchFamily="34" charset="-122"/>
                <a:cs typeface="Georgia" pitchFamily="34" charset="-120"/>
              </a:rPr>
              <a:t>Frame anchorage — dowels or wall ties from column faces into bed joints, developing the panel edge rather than butting it against the concrete</a:t>
            </a:r>
            <a:endParaRPr lang="en-US" sz="1050" dirty="0"/>
          </a:p>
        </p:txBody>
      </p:sp>
      <p:sp>
        <p:nvSpPr>
          <p:cNvPr id="6" name="Text 4"/>
          <p:cNvSpPr/>
          <p:nvPr/>
        </p:nvSpPr>
        <p:spPr>
          <a:xfrm>
            <a:off x="6263640" y="1280160"/>
            <a:ext cx="5394960" cy="274320"/>
          </a:xfrm>
          <a:prstGeom prst="rect">
            <a:avLst/>
          </a:prstGeom>
          <a:noFill/>
          <a:ln/>
        </p:spPr>
        <p:txBody>
          <a:bodyPr wrap="square" lIns="0" tIns="0" rIns="0" bIns="0" rtlCol="0" anchor="ctr"/>
          <a:lstStyle/>
          <a:p>
            <a:pPr marL="0" indent="0">
              <a:buNone/>
            </a:pPr>
            <a:r>
              <a:rPr lang="en-US" sz="1350" b="1" dirty="0">
                <a:solidFill>
                  <a:srgbClr val="1B4F8A"/>
                </a:solidFill>
                <a:latin typeface="Arial" pitchFamily="34" charset="0"/>
                <a:ea typeface="Arial" pitchFamily="34" charset="-122"/>
                <a:cs typeface="Arial" pitchFamily="34" charset="-120"/>
              </a:rPr>
              <a:t>THE IMPORTANT CAVEAT</a:t>
            </a:r>
            <a:endParaRPr lang="en-US" sz="1350" dirty="0"/>
          </a:p>
        </p:txBody>
      </p:sp>
      <p:sp>
        <p:nvSpPr>
          <p:cNvPr id="7" name="Text 5"/>
          <p:cNvSpPr/>
          <p:nvPr/>
        </p:nvSpPr>
        <p:spPr>
          <a:xfrm>
            <a:off x="6263640" y="1609344"/>
            <a:ext cx="5394960" cy="1371600"/>
          </a:xfrm>
          <a:prstGeom prst="rect">
            <a:avLst/>
          </a:prstGeom>
          <a:noFill/>
          <a:ln/>
        </p:spPr>
        <p:txBody>
          <a:bodyPr wrap="square" lIns="0" tIns="0" rIns="0" bIns="0" rtlCol="0" anchor="ctr"/>
          <a:lstStyle/>
          <a:p>
            <a:pPr marL="342900" indent="-342900">
              <a:spcAft>
                <a:spcPts val="600"/>
              </a:spcAft>
              <a:buSzPct val="100000"/>
              <a:buChar char="•"/>
            </a:pPr>
            <a:r>
              <a:rPr lang="en-US" sz="1150" dirty="0">
                <a:solidFill>
                  <a:srgbClr val="1A1A1A"/>
                </a:solidFill>
                <a:latin typeface="Georgia" pitchFamily="34" charset="0"/>
                <a:ea typeface="Georgia" pitchFamily="34" charset="-122"/>
                <a:cs typeface="Georgia" pitchFamily="34" charset="-120"/>
              </a:rPr>
              <a:t>Reinforcement solves out-of-plane collapse very effectively. It does not solve the in-plane interaction problem</a:t>
            </a:r>
            <a:endParaRPr lang="en-US" sz="1150" dirty="0"/>
          </a:p>
          <a:p>
            <a:pPr marL="342900" indent="-342900">
              <a:spcAft>
                <a:spcPts val="600"/>
              </a:spcAft>
              <a:buSzPct val="100000"/>
              <a:buChar char="•"/>
            </a:pPr>
            <a:r>
              <a:rPr lang="en-US" sz="1150" dirty="0">
                <a:solidFill>
                  <a:srgbClr val="1A1A1A"/>
                </a:solidFill>
                <a:latin typeface="Georgia" pitchFamily="34" charset="0"/>
                <a:ea typeface="Georgia" pitchFamily="34" charset="-122"/>
                <a:cs typeface="Georgia" pitchFamily="34" charset="-120"/>
              </a:rPr>
              <a:t>A reinforced, bonded infill is still stiff. It still forms a compression strut, still shifts the building period, and still creates short-column and soft-story hazards where the layout is irregular</a:t>
            </a:r>
            <a:endParaRPr lang="en-US" sz="1150" dirty="0"/>
          </a:p>
        </p:txBody>
      </p:sp>
      <p:sp>
        <p:nvSpPr>
          <p:cNvPr id="8" name="Text 6"/>
          <p:cNvSpPr/>
          <p:nvPr/>
        </p:nvSpPr>
        <p:spPr>
          <a:xfrm>
            <a:off x="6263640" y="2926080"/>
            <a:ext cx="5394960" cy="274320"/>
          </a:xfrm>
          <a:prstGeom prst="rect">
            <a:avLst/>
          </a:prstGeom>
          <a:noFill/>
          <a:ln/>
        </p:spPr>
        <p:txBody>
          <a:bodyPr wrap="square" lIns="0" tIns="0" rIns="0" bIns="0" rtlCol="0" anchor="ctr"/>
          <a:lstStyle/>
          <a:p>
            <a:pPr marL="0" indent="0">
              <a:buNone/>
            </a:pPr>
            <a:r>
              <a:rPr lang="en-US" sz="1350" b="1" dirty="0">
                <a:solidFill>
                  <a:srgbClr val="1B4F8A"/>
                </a:solidFill>
                <a:latin typeface="Arial" pitchFamily="34" charset="0"/>
                <a:ea typeface="Arial" pitchFamily="34" charset="-122"/>
                <a:cs typeface="Arial" pitchFamily="34" charset="-120"/>
              </a:rPr>
              <a:t>TWO COHERENT STRATEGIES</a:t>
            </a:r>
            <a:endParaRPr lang="en-US" sz="1350" dirty="0"/>
          </a:p>
        </p:txBody>
      </p:sp>
      <p:sp>
        <p:nvSpPr>
          <p:cNvPr id="9" name="Text 7"/>
          <p:cNvSpPr/>
          <p:nvPr/>
        </p:nvSpPr>
        <p:spPr>
          <a:xfrm>
            <a:off x="6263640" y="3255264"/>
            <a:ext cx="5394960" cy="1097280"/>
          </a:xfrm>
          <a:prstGeom prst="rect">
            <a:avLst/>
          </a:prstGeom>
          <a:noFill/>
          <a:ln/>
        </p:spPr>
        <p:txBody>
          <a:bodyPr wrap="square" lIns="0" tIns="0" rIns="0" bIns="0" rtlCol="0" anchor="ctr"/>
          <a:lstStyle/>
          <a:p>
            <a:pPr marL="342900" indent="-342900">
              <a:spcAft>
                <a:spcPts val="600"/>
              </a:spcAft>
              <a:buSzPct val="100000"/>
              <a:buChar char="•"/>
            </a:pPr>
            <a:r>
              <a:rPr lang="en-US" sz="1150" dirty="0">
                <a:solidFill>
                  <a:srgbClr val="1A1A1A"/>
                </a:solidFill>
                <a:latin typeface="Georgia" pitchFamily="34" charset="0"/>
                <a:ea typeface="Georgia" pitchFamily="34" charset="-122"/>
                <a:cs typeface="Georgia" pitchFamily="34" charset="-120"/>
              </a:rPr>
              <a:t>Reinforce and account for it — bars plus explicit modeling of the infill as part of the lateral system</a:t>
            </a:r>
            <a:endParaRPr lang="en-US" sz="1150" dirty="0"/>
          </a:p>
          <a:p>
            <a:pPr marL="342900" indent="-342900">
              <a:spcAft>
                <a:spcPts val="600"/>
              </a:spcAft>
              <a:buSzPct val="100000"/>
              <a:buChar char="•"/>
            </a:pPr>
            <a:r>
              <a:rPr lang="en-US" sz="1150" dirty="0">
                <a:solidFill>
                  <a:srgbClr val="1A1A1A"/>
                </a:solidFill>
                <a:latin typeface="Georgia" pitchFamily="34" charset="0"/>
                <a:ea typeface="Georgia" pitchFamily="34" charset="-122"/>
                <a:cs typeface="Georgia" pitchFamily="34" charset="-120"/>
              </a:rPr>
              <a:t>Isolate and restrain — drift gaps for in-plane freedom, plus connections and reinforcement for out-of-plane demand only</a:t>
            </a:r>
            <a:endParaRPr lang="en-US" sz="1150" dirty="0"/>
          </a:p>
        </p:txBody>
      </p:sp>
      <p:sp>
        <p:nvSpPr>
          <p:cNvPr id="10" name="Text 8"/>
          <p:cNvSpPr/>
          <p:nvPr/>
        </p:nvSpPr>
        <p:spPr>
          <a:xfrm>
            <a:off x="6263640" y="4370832"/>
            <a:ext cx="5394960" cy="274320"/>
          </a:xfrm>
          <a:prstGeom prst="rect">
            <a:avLst/>
          </a:prstGeom>
          <a:noFill/>
          <a:ln/>
        </p:spPr>
        <p:txBody>
          <a:bodyPr wrap="square" lIns="0" tIns="0" rIns="0" bIns="0" rtlCol="0" anchor="ctr"/>
          <a:lstStyle/>
          <a:p>
            <a:pPr marL="0" indent="0">
              <a:buNone/>
            </a:pPr>
            <a:r>
              <a:rPr lang="en-US" sz="1350" b="1" dirty="0">
                <a:solidFill>
                  <a:srgbClr val="1B4F8A"/>
                </a:solidFill>
                <a:latin typeface="Arial" pitchFamily="34" charset="0"/>
                <a:ea typeface="Arial" pitchFamily="34" charset="-122"/>
                <a:cs typeface="Arial" pitchFamily="34" charset="-120"/>
              </a:rPr>
              <a:t>RETROFIT OF EXISTING STOCK</a:t>
            </a:r>
            <a:endParaRPr lang="en-US" sz="1350" dirty="0"/>
          </a:p>
        </p:txBody>
      </p:sp>
      <p:sp>
        <p:nvSpPr>
          <p:cNvPr id="11" name="Text 9"/>
          <p:cNvSpPr/>
          <p:nvPr/>
        </p:nvSpPr>
        <p:spPr>
          <a:xfrm>
            <a:off x="6263640" y="4700016"/>
            <a:ext cx="5394960" cy="1005840"/>
          </a:xfrm>
          <a:prstGeom prst="rect">
            <a:avLst/>
          </a:prstGeom>
          <a:noFill/>
          <a:ln/>
        </p:spPr>
        <p:txBody>
          <a:bodyPr wrap="square" lIns="0" tIns="0" rIns="0" bIns="0" rtlCol="0" anchor="ctr"/>
          <a:lstStyle/>
          <a:p>
            <a:pPr marL="342900" indent="-342900">
              <a:spcAft>
                <a:spcPts val="600"/>
              </a:spcAft>
              <a:buSzPct val="100000"/>
              <a:buChar char="•"/>
            </a:pPr>
            <a:r>
              <a:rPr lang="en-US" sz="1150" dirty="0">
                <a:solidFill>
                  <a:srgbClr val="1A1A1A"/>
                </a:solidFill>
                <a:latin typeface="Georgia" pitchFamily="34" charset="0"/>
                <a:ea typeface="Georgia" pitchFamily="34" charset="-122"/>
                <a:cs typeface="Georgia" pitchFamily="34" charset="-120"/>
              </a:rPr>
              <a:t>Embedded steel becomes surface treatment — mesh and shotcrete overlays, near-surface-mounted bars in cut grooves, or FRP strips</a:t>
            </a:r>
            <a:endParaRPr lang="en-US" sz="1150" dirty="0"/>
          </a:p>
          <a:p>
            <a:pPr marL="342900" indent="-342900">
              <a:spcAft>
                <a:spcPts val="600"/>
              </a:spcAft>
              <a:buSzPct val="100000"/>
              <a:buChar char="•"/>
            </a:pPr>
            <a:r>
              <a:rPr lang="en-US" sz="1150" dirty="0">
                <a:solidFill>
                  <a:srgbClr val="1A1A1A"/>
                </a:solidFill>
                <a:latin typeface="Georgia" pitchFamily="34" charset="0"/>
                <a:ea typeface="Georgia" pitchFamily="34" charset="-122"/>
                <a:cs typeface="Georgia" pitchFamily="34" charset="-120"/>
              </a:rPr>
              <a:t>Less efficient than getting it right originally, but the same mechanics</a:t>
            </a:r>
            <a:endParaRPr lang="en-US" sz="1150" dirty="0"/>
          </a:p>
        </p:txBody>
      </p:sp>
      <p:sp>
        <p:nvSpPr>
          <p:cNvPr id="12" name="Shape 10"/>
          <p:cNvSpPr/>
          <p:nvPr/>
        </p:nvSpPr>
        <p:spPr>
          <a:xfrm>
            <a:off x="502920" y="5138928"/>
            <a:ext cx="5394960" cy="932688"/>
          </a:xfrm>
          <a:prstGeom prst="rect">
            <a:avLst/>
          </a:prstGeom>
          <a:solidFill>
            <a:srgbClr val="FFFFFF"/>
          </a:solidFill>
          <a:ln w="19050">
            <a:solidFill>
              <a:srgbClr val="B22222"/>
            </a:solidFill>
            <a:prstDash val="solid"/>
          </a:ln>
        </p:spPr>
        <p:txBody>
          <a:bodyPr/>
          <a:lstStyle/>
          <a:p>
            <a:endParaRPr lang="en-US"/>
          </a:p>
        </p:txBody>
      </p:sp>
      <p:sp>
        <p:nvSpPr>
          <p:cNvPr id="13" name="Text 11"/>
          <p:cNvSpPr/>
          <p:nvPr/>
        </p:nvSpPr>
        <p:spPr>
          <a:xfrm>
            <a:off x="658368" y="5212080"/>
            <a:ext cx="5084064" cy="786384"/>
          </a:xfrm>
          <a:prstGeom prst="rect">
            <a:avLst/>
          </a:prstGeom>
          <a:noFill/>
          <a:ln/>
        </p:spPr>
        <p:txBody>
          <a:bodyPr wrap="square" lIns="0" tIns="0" rIns="0" bIns="0" rtlCol="0" anchor="ctr"/>
          <a:lstStyle/>
          <a:p>
            <a:pPr marL="0" indent="0">
              <a:buNone/>
            </a:pPr>
            <a:r>
              <a:rPr lang="en-US" sz="1200" b="1" dirty="0">
                <a:solidFill>
                  <a:srgbClr val="B22222"/>
                </a:solidFill>
                <a:latin typeface="Arial" pitchFamily="34" charset="0"/>
                <a:ea typeface="Arial" pitchFamily="34" charset="-122"/>
                <a:cs typeface="Arial" pitchFamily="34" charset="-120"/>
              </a:rPr>
              <a:t>KEY POINT   </a:t>
            </a:r>
            <a:r>
              <a:rPr lang="en-US" sz="1150" dirty="0">
                <a:solidFill>
                  <a:srgbClr val="1A1A1A"/>
                </a:solidFill>
                <a:latin typeface="Georgia" pitchFamily="34" charset="0"/>
                <a:ea typeface="Georgia" pitchFamily="34" charset="-122"/>
                <a:cs typeface="Georgia" pitchFamily="34" charset="-120"/>
              </a:rPr>
              <a:t>Reinforcement appears in both strategies, for different reasons. What fails is the third option that was actually built — unreinforced, bonded, and unmodeled.</a:t>
            </a:r>
            <a:endParaRPr lang="en-US" sz="1200" dirty="0"/>
          </a:p>
        </p:txBody>
      </p:sp>
      <p:sp>
        <p:nvSpPr>
          <p:cNvPr id="14" name="Text 12"/>
          <p:cNvSpPr/>
          <p:nvPr/>
        </p:nvSpPr>
        <p:spPr>
          <a:xfrm>
            <a:off x="502920" y="6355080"/>
            <a:ext cx="11155680" cy="274320"/>
          </a:xfrm>
          <a:prstGeom prst="rect">
            <a:avLst/>
          </a:prstGeom>
          <a:noFill/>
          <a:ln/>
        </p:spPr>
        <p:txBody>
          <a:bodyPr wrap="square" lIns="0" tIns="0" rIns="0" bIns="0" rtlCol="0" anchor="ctr"/>
          <a:lstStyle/>
          <a:p>
            <a:pPr marL="0" indent="0">
              <a:buNone/>
            </a:pPr>
            <a:r>
              <a:rPr lang="en-US" sz="900" dirty="0">
                <a:solidFill>
                  <a:srgbClr val="555555"/>
                </a:solidFill>
                <a:latin typeface="Arial" pitchFamily="34" charset="0"/>
                <a:ea typeface="Arial" pitchFamily="34" charset="-122"/>
                <a:cs typeface="Arial" pitchFamily="34" charset="-120"/>
              </a:rPr>
              <a:t>Tom Irvine, VibrationData   |   blog.vibrationdata.com   |   Free ebooks: blog.vibrationdata.com/2025/11/27/toms-ebooks/</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292608"/>
            <a:ext cx="11155680" cy="457200"/>
          </a:xfrm>
          <a:prstGeom prst="rect">
            <a:avLst/>
          </a:prstGeom>
          <a:noFill/>
          <a:ln/>
        </p:spPr>
        <p:txBody>
          <a:bodyPr wrap="square" lIns="0" tIns="0" rIns="0" bIns="0" rtlCol="0" anchor="ctr"/>
          <a:lstStyle/>
          <a:p>
            <a:pPr marL="0" indent="0">
              <a:buNone/>
            </a:pPr>
            <a:r>
              <a:rPr lang="en-US" sz="2800" b="1" dirty="0">
                <a:solidFill>
                  <a:srgbClr val="1B4F8A"/>
                </a:solidFill>
                <a:latin typeface="Arial" pitchFamily="34" charset="0"/>
                <a:ea typeface="Arial" pitchFamily="34" charset="-122"/>
                <a:cs typeface="Arial" pitchFamily="34" charset="-120"/>
              </a:rPr>
              <a:t>DESIGN PROCESS — THE ROOT ERROR</a:t>
            </a:r>
            <a:endParaRPr lang="en-US" sz="2800" dirty="0"/>
          </a:p>
        </p:txBody>
      </p:sp>
      <p:sp>
        <p:nvSpPr>
          <p:cNvPr id="3" name="Text 1"/>
          <p:cNvSpPr/>
          <p:nvPr/>
        </p:nvSpPr>
        <p:spPr>
          <a:xfrm>
            <a:off x="502920" y="777240"/>
            <a:ext cx="11155680" cy="320040"/>
          </a:xfrm>
          <a:prstGeom prst="rect">
            <a:avLst/>
          </a:prstGeom>
          <a:noFill/>
          <a:ln/>
        </p:spPr>
        <p:txBody>
          <a:bodyPr wrap="square" lIns="0" tIns="0" rIns="0" bIns="0" rtlCol="0" anchor="ctr"/>
          <a:lstStyle/>
          <a:p>
            <a:pPr marL="0" indent="0">
              <a:buNone/>
            </a:pPr>
            <a:r>
              <a:rPr lang="en-US" sz="1400" i="1" dirty="0">
                <a:solidFill>
                  <a:srgbClr val="555555"/>
                </a:solidFill>
                <a:latin typeface="Georgia" pitchFamily="34" charset="0"/>
                <a:ea typeface="Georgia" pitchFamily="34" charset="-122"/>
                <a:cs typeface="Georgia" pitchFamily="34" charset="-120"/>
              </a:rPr>
              <a:t>Treating masonry as nonstructural dead load</a:t>
            </a:r>
            <a:endParaRPr lang="en-US" sz="1400" dirty="0"/>
          </a:p>
        </p:txBody>
      </p:sp>
      <p:sp>
        <p:nvSpPr>
          <p:cNvPr id="4" name="Text 2"/>
          <p:cNvSpPr/>
          <p:nvPr/>
        </p:nvSpPr>
        <p:spPr>
          <a:xfrm>
            <a:off x="502920" y="1371600"/>
            <a:ext cx="5394960" cy="274320"/>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MODEL THE INFILL</a:t>
            </a:r>
            <a:endParaRPr lang="en-US" sz="1400" dirty="0"/>
          </a:p>
        </p:txBody>
      </p:sp>
      <p:sp>
        <p:nvSpPr>
          <p:cNvPr id="5" name="Text 3"/>
          <p:cNvSpPr/>
          <p:nvPr/>
        </p:nvSpPr>
        <p:spPr>
          <a:xfrm>
            <a:off x="502920" y="1719072"/>
            <a:ext cx="5394960" cy="2377440"/>
          </a:xfrm>
          <a:prstGeom prst="rect">
            <a:avLst/>
          </a:prstGeom>
          <a:noFill/>
          <a:ln/>
        </p:spPr>
        <p:txBody>
          <a:bodyPr wrap="square" lIns="0" tIns="0" rIns="0" bIns="0" rtlCol="0" anchor="ctr"/>
          <a:lstStyle/>
          <a:p>
            <a:pPr marL="342900" indent="-342900">
              <a:spcAft>
                <a:spcPts val="800"/>
              </a:spcAft>
              <a:buSzPct val="100000"/>
              <a:buChar char="•"/>
            </a:pPr>
            <a:r>
              <a:rPr lang="en-US" sz="1200" dirty="0">
                <a:solidFill>
                  <a:srgbClr val="1A1A1A"/>
                </a:solidFill>
                <a:latin typeface="Georgia" pitchFamily="34" charset="0"/>
                <a:ea typeface="Georgia" pitchFamily="34" charset="-122"/>
                <a:cs typeface="Georgia" pitchFamily="34" charset="-120"/>
              </a:rPr>
              <a:t>Equivalent diagonal strut models per FEMA 356, ASCE 41, or Eurocode 8 provisions</a:t>
            </a:r>
            <a:endParaRPr lang="en-US" sz="1200" dirty="0"/>
          </a:p>
          <a:p>
            <a:pPr marL="342900" indent="-342900">
              <a:spcAft>
                <a:spcPts val="800"/>
              </a:spcAft>
              <a:buSzPct val="100000"/>
              <a:buChar char="•"/>
            </a:pPr>
            <a:r>
              <a:rPr lang="en-US" sz="1200" dirty="0">
                <a:solidFill>
                  <a:srgbClr val="1A1A1A"/>
                </a:solidFill>
                <a:latin typeface="Georgia" pitchFamily="34" charset="0"/>
                <a:ea typeface="Georgia" pitchFamily="34" charset="-122"/>
                <a:cs typeface="Georgia" pitchFamily="34" charset="-120"/>
              </a:rPr>
              <a:t>Captures the added stiffness and the resulting period shift</a:t>
            </a:r>
            <a:endParaRPr lang="en-US" sz="1200" dirty="0"/>
          </a:p>
          <a:p>
            <a:pPr marL="342900" indent="-342900">
              <a:spcAft>
                <a:spcPts val="800"/>
              </a:spcAft>
              <a:buSzPct val="100000"/>
              <a:buChar char="•"/>
            </a:pPr>
            <a:r>
              <a:rPr lang="en-US" sz="1200" dirty="0">
                <a:solidFill>
                  <a:srgbClr val="1A1A1A"/>
                </a:solidFill>
                <a:latin typeface="Georgia" pitchFamily="34" charset="0"/>
                <a:ea typeface="Georgia" pitchFamily="34" charset="-122"/>
                <a:cs typeface="Georgia" pitchFamily="34" charset="-120"/>
              </a:rPr>
              <a:t>Captures torsional eccentricity from irregular wall layouts</a:t>
            </a:r>
            <a:endParaRPr lang="en-US" sz="1200" dirty="0"/>
          </a:p>
          <a:p>
            <a:pPr marL="342900" indent="-342900">
              <a:spcAft>
                <a:spcPts val="800"/>
              </a:spcAft>
              <a:buSzPct val="100000"/>
              <a:buChar char="•"/>
            </a:pPr>
            <a:r>
              <a:rPr lang="en-US" sz="1200" dirty="0">
                <a:solidFill>
                  <a:srgbClr val="1A1A1A"/>
                </a:solidFill>
                <a:latin typeface="Georgia" pitchFamily="34" charset="0"/>
                <a:ea typeface="Georgia" pitchFamily="34" charset="-122"/>
                <a:cs typeface="Georgia" pitchFamily="34" charset="-120"/>
              </a:rPr>
              <a:t>Captures the short-column effect, where partial-height infill leaves a stub column that fails in shear</a:t>
            </a:r>
            <a:endParaRPr lang="en-US" sz="1200" dirty="0"/>
          </a:p>
        </p:txBody>
      </p:sp>
      <p:sp>
        <p:nvSpPr>
          <p:cNvPr id="6" name="Text 4"/>
          <p:cNvSpPr/>
          <p:nvPr/>
        </p:nvSpPr>
        <p:spPr>
          <a:xfrm>
            <a:off x="6263640" y="1371600"/>
            <a:ext cx="5394960" cy="274320"/>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CHECK OUT-OF-PLANE DEMAND EXPLICITLY</a:t>
            </a:r>
            <a:endParaRPr lang="en-US" sz="1400" dirty="0"/>
          </a:p>
        </p:txBody>
      </p:sp>
      <p:sp>
        <p:nvSpPr>
          <p:cNvPr id="7" name="Text 5"/>
          <p:cNvSpPr/>
          <p:nvPr/>
        </p:nvSpPr>
        <p:spPr>
          <a:xfrm>
            <a:off x="6263640" y="1719072"/>
            <a:ext cx="5394960" cy="1188720"/>
          </a:xfrm>
          <a:prstGeom prst="rect">
            <a:avLst/>
          </a:prstGeom>
          <a:noFill/>
          <a:ln/>
        </p:spPr>
        <p:txBody>
          <a:bodyPr wrap="square" lIns="0" tIns="0" rIns="0" bIns="0" rtlCol="0" anchor="ctr"/>
          <a:lstStyle/>
          <a:p>
            <a:pPr marL="342900" indent="-342900">
              <a:spcAft>
                <a:spcPts val="800"/>
              </a:spcAft>
              <a:buSzPct val="100000"/>
              <a:buChar char="•"/>
            </a:pPr>
            <a:r>
              <a:rPr lang="en-US" sz="1200" dirty="0">
                <a:solidFill>
                  <a:srgbClr val="1A1A1A"/>
                </a:solidFill>
                <a:latin typeface="Georgia" pitchFamily="34" charset="0"/>
                <a:ea typeface="Georgia" pitchFamily="34" charset="-122"/>
                <a:cs typeface="Georgia" pitchFamily="34" charset="-120"/>
              </a:rPr>
              <a:t>Use the floor acceleration at each level, not the ground motion</a:t>
            </a:r>
            <a:endParaRPr lang="en-US" sz="1200" dirty="0"/>
          </a:p>
          <a:p>
            <a:pPr marL="342900" indent="-342900">
              <a:spcAft>
                <a:spcPts val="800"/>
              </a:spcAft>
              <a:buSzPct val="100000"/>
              <a:buChar char="•"/>
            </a:pPr>
            <a:r>
              <a:rPr lang="en-US" sz="1200" dirty="0">
                <a:solidFill>
                  <a:srgbClr val="1A1A1A"/>
                </a:solidFill>
                <a:latin typeface="Georgia" pitchFamily="34" charset="0"/>
                <a:ea typeface="Georgia" pitchFamily="34" charset="-122"/>
                <a:cs typeface="Georgia" pitchFamily="34" charset="-120"/>
              </a:rPr>
              <a:t>Upper-story infill sees strong amplification and governs the panel design</a:t>
            </a:r>
            <a:endParaRPr lang="en-US" sz="1200" dirty="0"/>
          </a:p>
        </p:txBody>
      </p:sp>
      <p:sp>
        <p:nvSpPr>
          <p:cNvPr id="8" name="Text 6"/>
          <p:cNvSpPr/>
          <p:nvPr/>
        </p:nvSpPr>
        <p:spPr>
          <a:xfrm>
            <a:off x="6263640" y="2971800"/>
            <a:ext cx="5394960" cy="274320"/>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ENFORCE REGULARITY</a:t>
            </a:r>
            <a:endParaRPr lang="en-US" sz="1400" dirty="0"/>
          </a:p>
        </p:txBody>
      </p:sp>
      <p:sp>
        <p:nvSpPr>
          <p:cNvPr id="9" name="Text 7"/>
          <p:cNvSpPr/>
          <p:nvPr/>
        </p:nvSpPr>
        <p:spPr>
          <a:xfrm>
            <a:off x="6263640" y="3319272"/>
            <a:ext cx="5394960" cy="1371600"/>
          </a:xfrm>
          <a:prstGeom prst="rect">
            <a:avLst/>
          </a:prstGeom>
          <a:noFill/>
          <a:ln/>
        </p:spPr>
        <p:txBody>
          <a:bodyPr wrap="square" lIns="0" tIns="0" rIns="0" bIns="0" rtlCol="0" anchor="ctr"/>
          <a:lstStyle/>
          <a:p>
            <a:pPr marL="342900" indent="-342900">
              <a:spcAft>
                <a:spcPts val="800"/>
              </a:spcAft>
              <a:buSzPct val="100000"/>
              <a:buChar char="•"/>
            </a:pPr>
            <a:r>
              <a:rPr lang="en-US" sz="1200" dirty="0">
                <a:solidFill>
                  <a:srgbClr val="1A1A1A"/>
                </a:solidFill>
                <a:latin typeface="Georgia" pitchFamily="34" charset="0"/>
                <a:ea typeface="Georgia" pitchFamily="34" charset="-122"/>
                <a:cs typeface="Georgia" pitchFamily="34" charset="-120"/>
              </a:rPr>
              <a:t>Infill must not be concentrated on some faces and absent on others — that is a torsional irregularity</a:t>
            </a:r>
            <a:endParaRPr lang="en-US" sz="1200" dirty="0"/>
          </a:p>
          <a:p>
            <a:pPr marL="342900" indent="-342900">
              <a:spcAft>
                <a:spcPts val="800"/>
              </a:spcAft>
              <a:buSzPct val="100000"/>
              <a:buChar char="•"/>
            </a:pPr>
            <a:r>
              <a:rPr lang="en-US" sz="1200" dirty="0">
                <a:solidFill>
                  <a:srgbClr val="1A1A1A"/>
                </a:solidFill>
                <a:latin typeface="Georgia" pitchFamily="34" charset="0"/>
                <a:ea typeface="Georgia" pitchFamily="34" charset="-122"/>
                <a:cs typeface="Georgia" pitchFamily="34" charset="-120"/>
              </a:rPr>
              <a:t>Infill must not be absent at ground level for retail or parking — that is a soft story</a:t>
            </a:r>
            <a:endParaRPr lang="en-US" sz="1200" dirty="0"/>
          </a:p>
        </p:txBody>
      </p:sp>
      <p:sp>
        <p:nvSpPr>
          <p:cNvPr id="10" name="Shape 8"/>
          <p:cNvSpPr/>
          <p:nvPr/>
        </p:nvSpPr>
        <p:spPr>
          <a:xfrm>
            <a:off x="502920" y="4617720"/>
            <a:ext cx="11155680" cy="1234440"/>
          </a:xfrm>
          <a:prstGeom prst="rect">
            <a:avLst/>
          </a:prstGeom>
          <a:solidFill>
            <a:srgbClr val="FFFFFF"/>
          </a:solidFill>
          <a:ln w="19050">
            <a:solidFill>
              <a:srgbClr val="B22222"/>
            </a:solidFill>
            <a:prstDash val="solid"/>
          </a:ln>
        </p:spPr>
        <p:txBody>
          <a:bodyPr/>
          <a:lstStyle/>
          <a:p>
            <a:endParaRPr lang="en-US"/>
          </a:p>
        </p:txBody>
      </p:sp>
      <p:sp>
        <p:nvSpPr>
          <p:cNvPr id="11" name="Text 9"/>
          <p:cNvSpPr/>
          <p:nvPr/>
        </p:nvSpPr>
        <p:spPr>
          <a:xfrm>
            <a:off x="685800" y="4709160"/>
            <a:ext cx="10789920" cy="1051560"/>
          </a:xfrm>
          <a:prstGeom prst="rect">
            <a:avLst/>
          </a:prstGeom>
          <a:noFill/>
          <a:ln/>
        </p:spPr>
        <p:txBody>
          <a:bodyPr wrap="square" lIns="0" tIns="0" rIns="0" bIns="0" rtlCol="0" anchor="ctr"/>
          <a:lstStyle/>
          <a:p>
            <a:pPr marL="0" indent="0">
              <a:buNone/>
            </a:pPr>
            <a:r>
              <a:rPr lang="en-US" sz="1250" b="1" dirty="0">
                <a:solidFill>
                  <a:srgbClr val="B22222"/>
                </a:solidFill>
                <a:latin typeface="Arial" pitchFamily="34" charset="0"/>
                <a:ea typeface="Arial" pitchFamily="34" charset="-122"/>
                <a:cs typeface="Arial" pitchFamily="34" charset="-120"/>
              </a:rPr>
              <a:t>KEY POINT   </a:t>
            </a:r>
            <a:r>
              <a:rPr lang="en-US" sz="1250" dirty="0">
                <a:solidFill>
                  <a:srgbClr val="1A1A1A"/>
                </a:solidFill>
                <a:latin typeface="Georgia" pitchFamily="34" charset="0"/>
                <a:ea typeface="Georgia" pitchFamily="34" charset="-122"/>
                <a:cs typeface="Georgia" pitchFamily="34" charset="-120"/>
              </a:rPr>
              <a:t>The frame survived; the building did not. Life safety and post-event functionality were both lost to elements the analysis never included. Whichever lateral system is stiffer takes the load first — so the infill must either be modeled and detailed as structure, or genuinely detached from it. The halfway condition is the failure mode.</a:t>
            </a:r>
            <a:endParaRPr lang="en-US" sz="1250" dirty="0"/>
          </a:p>
        </p:txBody>
      </p:sp>
      <p:sp>
        <p:nvSpPr>
          <p:cNvPr id="12" name="Text 10"/>
          <p:cNvSpPr/>
          <p:nvPr/>
        </p:nvSpPr>
        <p:spPr>
          <a:xfrm>
            <a:off x="502920" y="6355080"/>
            <a:ext cx="11155680" cy="274320"/>
          </a:xfrm>
          <a:prstGeom prst="rect">
            <a:avLst/>
          </a:prstGeom>
          <a:noFill/>
          <a:ln/>
        </p:spPr>
        <p:txBody>
          <a:bodyPr wrap="square" lIns="0" tIns="0" rIns="0" bIns="0" rtlCol="0" anchor="ctr"/>
          <a:lstStyle/>
          <a:p>
            <a:pPr marL="0" indent="0">
              <a:buNone/>
            </a:pPr>
            <a:r>
              <a:rPr lang="en-US" sz="900" dirty="0">
                <a:solidFill>
                  <a:srgbClr val="555555"/>
                </a:solidFill>
                <a:latin typeface="Arial" pitchFamily="34" charset="0"/>
                <a:ea typeface="Arial" pitchFamily="34" charset="-122"/>
                <a:cs typeface="Arial" pitchFamily="34" charset="-120"/>
              </a:rPr>
              <a:t>Tom Irvine, VibrationData   |   blog.vibrationdata.com   |   Free ebooks: blog.vibrationdata.com/2025/11/27/toms-ebooks/</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200" b="1" dirty="0">
                <a:solidFill>
                  <a:srgbClr val="1B4F8A"/>
                </a:solidFill>
                <a:latin typeface="Arial" pitchFamily="34" charset="0"/>
                <a:ea typeface="Arial" pitchFamily="34" charset="-122"/>
                <a:cs typeface="Arial" pitchFamily="34" charset="-120"/>
              </a:rPr>
              <a:t>Why the Ground Motion Was So Damaging  —  Three Compounding Factors</a:t>
            </a:r>
            <a:endParaRPr lang="en-US" sz="22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None of these mechanisms is exotic.  Each is taught in every earthquake engineering course.  They arrived together.</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5</a:t>
            </a:r>
            <a:endParaRPr lang="en-US" sz="900" dirty="0"/>
          </a:p>
        </p:txBody>
      </p:sp>
      <p:sp>
        <p:nvSpPr>
          <p:cNvPr id="7" name="Shape 5"/>
          <p:cNvSpPr/>
          <p:nvPr/>
        </p:nvSpPr>
        <p:spPr>
          <a:xfrm>
            <a:off x="411480" y="1325880"/>
            <a:ext cx="3703320" cy="4709160"/>
          </a:xfrm>
          <a:prstGeom prst="roundRect">
            <a:avLst>
              <a:gd name="adj" fmla="val 1235"/>
            </a:avLst>
          </a:prstGeom>
          <a:solidFill>
            <a:srgbClr val="F2F4F8"/>
          </a:solidFill>
          <a:ln/>
        </p:spPr>
        <p:txBody>
          <a:bodyPr/>
          <a:lstStyle/>
          <a:p>
            <a:endParaRPr lang="en-US"/>
          </a:p>
        </p:txBody>
      </p:sp>
      <p:sp>
        <p:nvSpPr>
          <p:cNvPr id="8" name="Shape 6"/>
          <p:cNvSpPr/>
          <p:nvPr/>
        </p:nvSpPr>
        <p:spPr>
          <a:xfrm>
            <a:off x="411480" y="1325880"/>
            <a:ext cx="370332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348386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①  Shallow Depth</a:t>
            </a:r>
            <a:endParaRPr lang="en-US" sz="1250" dirty="0"/>
          </a:p>
        </p:txBody>
      </p:sp>
      <p:sp>
        <p:nvSpPr>
          <p:cNvPr id="10" name="Text 8"/>
          <p:cNvSpPr/>
          <p:nvPr/>
        </p:nvSpPr>
        <p:spPr>
          <a:xfrm>
            <a:off x="566928" y="1810512"/>
            <a:ext cx="3392424" cy="4114800"/>
          </a:xfrm>
          <a:prstGeom prst="rect">
            <a:avLst/>
          </a:prstGeom>
          <a:noFill/>
          <a:ln/>
        </p:spPr>
        <p:txBody>
          <a:bodyPr wrap="square" rtlCol="0" anchor="t"/>
          <a:lstStyle/>
          <a:p>
            <a:pPr marL="0" indent="0">
              <a:spcAft>
                <a:spcPts val="700"/>
              </a:spcAft>
              <a:buNone/>
            </a:pPr>
            <a:r>
              <a:rPr lang="en-US" sz="1200" b="1" dirty="0">
                <a:solidFill>
                  <a:srgbClr val="0D6E7A"/>
                </a:solidFill>
                <a:latin typeface="Georgia" pitchFamily="34" charset="0"/>
                <a:ea typeface="Georgia" pitchFamily="34" charset="-122"/>
                <a:cs typeface="Georgia" pitchFamily="34" charset="-120"/>
              </a:rPr>
              <a:t>10–20 km focal depth.</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A crustal rupture delivers its energy almost directly to the surface, with very little geometric attenuation.</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Contrast with a deep subduction event, which spreads and dissipates energy over a much longer travel path before it reaches the built environment.</a:t>
            </a:r>
            <a:endParaRPr lang="en-US" sz="1200" dirty="0"/>
          </a:p>
          <a:p>
            <a:pPr marL="0" indent="0">
              <a:buNone/>
            </a:pPr>
            <a:r>
              <a:rPr lang="en-US" sz="1150" i="1" dirty="0">
                <a:solidFill>
                  <a:srgbClr val="8B1A1A"/>
                </a:solidFill>
                <a:latin typeface="Georgia" pitchFamily="34" charset="0"/>
                <a:ea typeface="Georgia" pitchFamily="34" charset="-122"/>
                <a:cs typeface="Georgia" pitchFamily="34" charset="-120"/>
              </a:rPr>
              <a:t>The mainshock was the SHALLOWER of the two (10 km vs 20 km) — and the larger.  The worst possible pairing.</a:t>
            </a:r>
            <a:endParaRPr lang="en-US" sz="1200" dirty="0"/>
          </a:p>
        </p:txBody>
      </p:sp>
      <p:sp>
        <p:nvSpPr>
          <p:cNvPr id="11" name="Shape 9"/>
          <p:cNvSpPr/>
          <p:nvPr/>
        </p:nvSpPr>
        <p:spPr>
          <a:xfrm>
            <a:off x="4251960" y="1325880"/>
            <a:ext cx="3703320" cy="4709160"/>
          </a:xfrm>
          <a:prstGeom prst="roundRect">
            <a:avLst>
              <a:gd name="adj" fmla="val 1235"/>
            </a:avLst>
          </a:prstGeom>
          <a:solidFill>
            <a:srgbClr val="F2F4F8"/>
          </a:solidFill>
          <a:ln/>
        </p:spPr>
        <p:txBody>
          <a:bodyPr/>
          <a:lstStyle/>
          <a:p>
            <a:endParaRPr lang="en-US"/>
          </a:p>
        </p:txBody>
      </p:sp>
      <p:sp>
        <p:nvSpPr>
          <p:cNvPr id="12" name="Shape 10"/>
          <p:cNvSpPr/>
          <p:nvPr/>
        </p:nvSpPr>
        <p:spPr>
          <a:xfrm>
            <a:off x="4251960" y="1325880"/>
            <a:ext cx="3703320" cy="347472"/>
          </a:xfrm>
          <a:prstGeom prst="roundRect">
            <a:avLst>
              <a:gd name="adj" fmla="val 26316"/>
            </a:avLst>
          </a:prstGeom>
          <a:solidFill>
            <a:srgbClr val="0D6E7A"/>
          </a:solidFill>
          <a:ln/>
        </p:spPr>
        <p:txBody>
          <a:bodyPr/>
          <a:lstStyle/>
          <a:p>
            <a:endParaRPr lang="en-US"/>
          </a:p>
        </p:txBody>
      </p:sp>
      <p:sp>
        <p:nvSpPr>
          <p:cNvPr id="13" name="Text 11"/>
          <p:cNvSpPr/>
          <p:nvPr/>
        </p:nvSpPr>
        <p:spPr>
          <a:xfrm>
            <a:off x="4361688" y="1344168"/>
            <a:ext cx="348386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②  Rupture Directivity</a:t>
            </a:r>
            <a:endParaRPr lang="en-US" sz="1250" dirty="0"/>
          </a:p>
        </p:txBody>
      </p:sp>
      <p:sp>
        <p:nvSpPr>
          <p:cNvPr id="14" name="Text 12"/>
          <p:cNvSpPr/>
          <p:nvPr/>
        </p:nvSpPr>
        <p:spPr>
          <a:xfrm>
            <a:off x="4407408" y="1810512"/>
            <a:ext cx="3392424" cy="4114800"/>
          </a:xfrm>
          <a:prstGeom prst="rect">
            <a:avLst/>
          </a:prstGeom>
          <a:noFill/>
          <a:ln/>
        </p:spPr>
        <p:txBody>
          <a:bodyPr wrap="square" rtlCol="0" anchor="t"/>
          <a:lstStyle/>
          <a:p>
            <a:pPr marL="0" indent="0">
              <a:spcAft>
                <a:spcPts val="700"/>
              </a:spcAft>
              <a:buNone/>
            </a:pPr>
            <a:r>
              <a:rPr lang="en-US" sz="1200" b="1" dirty="0">
                <a:solidFill>
                  <a:srgbClr val="0D6E7A"/>
                </a:solidFill>
                <a:latin typeface="Georgia" pitchFamily="34" charset="0"/>
                <a:ea typeface="Georgia" pitchFamily="34" charset="-122"/>
                <a:cs typeface="Georgia" pitchFamily="34" charset="-120"/>
              </a:rPr>
              <a:t>Rupture ran east — at the cities.</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Unilateral propagation toward La Guaira and Caracas means sites in the forward direction receive seismic radiation compressed in time.</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The result is a short, high-amplitude VELOCITY PULSE rather than a long train of small cycles.</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Forward-directivity pulses are especially punishing:  they concentrate the entire energy demand into one or two large displacement excursions, giving the structure no opportunity to dissipate energy gradually.</a:t>
            </a:r>
            <a:endParaRPr lang="en-US" sz="1200" dirty="0"/>
          </a:p>
          <a:p>
            <a:pPr marL="0" indent="0">
              <a:buNone/>
            </a:pPr>
            <a:r>
              <a:rPr lang="en-US" sz="1150" i="1" dirty="0">
                <a:solidFill>
                  <a:srgbClr val="8A5C00"/>
                </a:solidFill>
                <a:latin typeface="Georgia" pitchFamily="34" charset="0"/>
                <a:ea typeface="Georgia" pitchFamily="34" charset="-122"/>
                <a:cs typeface="Georgia" pitchFamily="34" charset="-120"/>
              </a:rPr>
              <a:t>This is the seismic analogue of a shock pulse rather than a random vibration exposure.</a:t>
            </a:r>
            <a:endParaRPr lang="en-US" sz="1200" dirty="0"/>
          </a:p>
        </p:txBody>
      </p:sp>
      <p:sp>
        <p:nvSpPr>
          <p:cNvPr id="15" name="Shape 13"/>
          <p:cNvSpPr/>
          <p:nvPr/>
        </p:nvSpPr>
        <p:spPr>
          <a:xfrm>
            <a:off x="8092440" y="1325880"/>
            <a:ext cx="3703320" cy="4709160"/>
          </a:xfrm>
          <a:prstGeom prst="roundRect">
            <a:avLst>
              <a:gd name="adj" fmla="val 1235"/>
            </a:avLst>
          </a:prstGeom>
          <a:solidFill>
            <a:srgbClr val="F2F4F8"/>
          </a:solidFill>
          <a:ln/>
        </p:spPr>
        <p:txBody>
          <a:bodyPr/>
          <a:lstStyle/>
          <a:p>
            <a:endParaRPr lang="en-US"/>
          </a:p>
        </p:txBody>
      </p:sp>
      <p:sp>
        <p:nvSpPr>
          <p:cNvPr id="16" name="Shape 14"/>
          <p:cNvSpPr/>
          <p:nvPr/>
        </p:nvSpPr>
        <p:spPr>
          <a:xfrm>
            <a:off x="8092440" y="1325880"/>
            <a:ext cx="3703320" cy="347472"/>
          </a:xfrm>
          <a:prstGeom prst="roundRect">
            <a:avLst>
              <a:gd name="adj" fmla="val 26316"/>
            </a:avLst>
          </a:prstGeom>
          <a:solidFill>
            <a:srgbClr val="0D6E7A"/>
          </a:solidFill>
          <a:ln/>
        </p:spPr>
        <p:txBody>
          <a:bodyPr/>
          <a:lstStyle/>
          <a:p>
            <a:endParaRPr lang="en-US"/>
          </a:p>
        </p:txBody>
      </p:sp>
      <p:sp>
        <p:nvSpPr>
          <p:cNvPr id="17" name="Text 15"/>
          <p:cNvSpPr/>
          <p:nvPr/>
        </p:nvSpPr>
        <p:spPr>
          <a:xfrm>
            <a:off x="8202168" y="1344168"/>
            <a:ext cx="348386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③  Site Amplification</a:t>
            </a:r>
            <a:endParaRPr lang="en-US" sz="1250" dirty="0"/>
          </a:p>
        </p:txBody>
      </p:sp>
      <p:sp>
        <p:nvSpPr>
          <p:cNvPr id="18" name="Text 16"/>
          <p:cNvSpPr/>
          <p:nvPr/>
        </p:nvSpPr>
        <p:spPr>
          <a:xfrm>
            <a:off x="8247888" y="1810512"/>
            <a:ext cx="3392424" cy="4114800"/>
          </a:xfrm>
          <a:prstGeom prst="rect">
            <a:avLst/>
          </a:prstGeom>
          <a:noFill/>
          <a:ln/>
        </p:spPr>
        <p:txBody>
          <a:bodyPr wrap="square" rtlCol="0" anchor="t"/>
          <a:lstStyle/>
          <a:p>
            <a:pPr marL="0" indent="0">
              <a:spcAft>
                <a:spcPts val="700"/>
              </a:spcAft>
              <a:buNone/>
            </a:pPr>
            <a:r>
              <a:rPr lang="en-US" sz="1200" b="1" dirty="0">
                <a:solidFill>
                  <a:srgbClr val="0D6E7A"/>
                </a:solidFill>
                <a:latin typeface="Georgia" pitchFamily="34" charset="0"/>
                <a:ea typeface="Georgia" pitchFamily="34" charset="-122"/>
                <a:cs typeface="Georgia" pitchFamily="34" charset="-120"/>
              </a:rPr>
              <a:t>Soft, saturated alluvium.</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Much of La Guaira and parts of Caracas sit on soft alluvium and reclaimed land, trapped between the coastal mountains and the sea.</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A soft soil column both AMPLIFIES the motion and LENGTHENS its predominant period.</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Loose sand and gravel slowed the waves while increasing their amplitude; partial soil softening under strong shaking made it worse still.</a:t>
            </a:r>
            <a:endParaRPr lang="en-US" sz="1200" dirty="0"/>
          </a:p>
          <a:p>
            <a:pPr marL="0" indent="0">
              <a:buNone/>
            </a:pPr>
            <a:r>
              <a:rPr lang="en-US" sz="1100" i="1" dirty="0">
                <a:solidFill>
                  <a:srgbClr val="595959"/>
                </a:solidFill>
                <a:latin typeface="Georgia" pitchFamily="34" charset="0"/>
                <a:ea typeface="Georgia" pitchFamily="34" charset="-122"/>
                <a:cs typeface="Georgia" pitchFamily="34" charset="-120"/>
              </a:rPr>
              <a:t>Microsoft AI for Good Lab: satellite analysis of Catia La Mar found ~1/3 of its ~30,000 structures damaged.</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10B27-8C45-5FF0-C84E-97B30FB06D4E}"/>
            </a:ext>
          </a:extLst>
        </p:cNvPr>
        <p:cNvGrpSpPr/>
        <p:nvPr/>
      </p:nvGrpSpPr>
      <p:grpSpPr>
        <a:xfrm>
          <a:off x="0" y="0"/>
          <a:ext cx="0" cy="0"/>
          <a:chOff x="0" y="0"/>
          <a:chExt cx="0" cy="0"/>
        </a:xfrm>
      </p:grpSpPr>
      <p:pic>
        <p:nvPicPr>
          <p:cNvPr id="2" name="Picture 1" descr="A view shows a heavily damaged apartment building following an earthquake in Catia La Mar, La Guaira state, about 30 km northwest of Caracas, on June 25, 2026. A twin earthquake that was Venezuela’s largest in over a century has killed at least 164 people and destroyed multiple buildings near the capital, where residents searched on June 25 for missing relatives.">
            <a:extLst>
              <a:ext uri="{FF2B5EF4-FFF2-40B4-BE49-F238E27FC236}">
                <a16:creationId xmlns:a16="http://schemas.microsoft.com/office/drawing/2014/main" id="{08EFCA8A-A738-BE0D-9FF1-055600A10146}"/>
              </a:ext>
            </a:extLst>
          </p:cNvPr>
          <p:cNvPicPr>
            <a:picLocks noChangeAspect="1"/>
          </p:cNvPicPr>
          <p:nvPr/>
        </p:nvPicPr>
        <p:blipFill>
          <a:blip r:embed="rId2"/>
          <a:stretch>
            <a:fillRect/>
          </a:stretch>
        </p:blipFill>
        <p:spPr>
          <a:xfrm>
            <a:off x="708136" y="818148"/>
            <a:ext cx="6007245" cy="3378467"/>
          </a:xfrm>
          <a:prstGeom prst="rect">
            <a:avLst/>
          </a:prstGeom>
        </p:spPr>
      </p:pic>
      <p:sp>
        <p:nvSpPr>
          <p:cNvPr id="3" name="TextBox 2">
            <a:extLst>
              <a:ext uri="{FF2B5EF4-FFF2-40B4-BE49-F238E27FC236}">
                <a16:creationId xmlns:a16="http://schemas.microsoft.com/office/drawing/2014/main" id="{0D2A12EE-3883-5955-778A-6DC6B7351128}"/>
              </a:ext>
            </a:extLst>
          </p:cNvPr>
          <p:cNvSpPr txBox="1"/>
          <p:nvPr/>
        </p:nvSpPr>
        <p:spPr>
          <a:xfrm>
            <a:off x="1386038" y="4957011"/>
            <a:ext cx="4620127" cy="477054"/>
          </a:xfrm>
          <a:prstGeom prst="rect">
            <a:avLst/>
          </a:prstGeom>
          <a:noFill/>
        </p:spPr>
        <p:txBody>
          <a:bodyPr wrap="square" rtlCol="0">
            <a:spAutoFit/>
          </a:bodyPr>
          <a:lstStyle/>
          <a:p>
            <a:r>
              <a:rPr lang="en-US" sz="1250" dirty="0"/>
              <a:t>https://www.surfer.com/news/venezuela-earthquake-ocean-footage-video</a:t>
            </a:r>
          </a:p>
        </p:txBody>
      </p:sp>
      <p:sp>
        <p:nvSpPr>
          <p:cNvPr id="4" name="TextBox 3">
            <a:extLst>
              <a:ext uri="{FF2B5EF4-FFF2-40B4-BE49-F238E27FC236}">
                <a16:creationId xmlns:a16="http://schemas.microsoft.com/office/drawing/2014/main" id="{C40A1710-11C0-86B2-5129-50EF87806ABF}"/>
              </a:ext>
            </a:extLst>
          </p:cNvPr>
          <p:cNvSpPr txBox="1"/>
          <p:nvPr/>
        </p:nvSpPr>
        <p:spPr>
          <a:xfrm>
            <a:off x="7180446" y="1511166"/>
            <a:ext cx="4437247" cy="2323713"/>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450" dirty="0"/>
              <a:t>Two bay of columns on opposite sides failed and the floors above cascaded straight down through that line, while the adjacent bay stood plumb</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The clean vertical fracture is a measure of how little redundancy existed across it — no alternate load path caught the falling slabs</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In a ductile frame, damage spreads and is absorbed; here it propagated</a:t>
            </a:r>
          </a:p>
        </p:txBody>
      </p:sp>
    </p:spTree>
    <p:extLst>
      <p:ext uri="{BB962C8B-B14F-4D97-AF65-F5344CB8AC3E}">
        <p14:creationId xmlns:p14="http://schemas.microsoft.com/office/powerpoint/2010/main" val="2899760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Resonance  —  When the Site Period Meets the Building Period</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Site amplification alone is not lethal.  It becomes lethal when the amplified band coincides with the fundamental period of the building stock sitting on it.</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6</a:t>
            </a:r>
            <a:endParaRPr lang="en-US" sz="900" dirty="0"/>
          </a:p>
        </p:txBody>
      </p:sp>
      <p:sp>
        <p:nvSpPr>
          <p:cNvPr id="7" name="Shape 5"/>
          <p:cNvSpPr/>
          <p:nvPr/>
        </p:nvSpPr>
        <p:spPr>
          <a:xfrm>
            <a:off x="411480" y="1325880"/>
            <a:ext cx="5577840" cy="4709160"/>
          </a:xfrm>
          <a:prstGeom prst="roundRect">
            <a:avLst>
              <a:gd name="adj" fmla="val 971"/>
            </a:avLst>
          </a:prstGeom>
          <a:solidFill>
            <a:srgbClr val="F2F4F8"/>
          </a:solidFill>
          <a:ln/>
        </p:spPr>
        <p:txBody>
          <a:bodyPr/>
          <a:lstStyle/>
          <a:p>
            <a:endParaRPr lang="en-US"/>
          </a:p>
        </p:txBody>
      </p:sp>
      <p:sp>
        <p:nvSpPr>
          <p:cNvPr id="8" name="Shape 6"/>
          <p:cNvSpPr/>
          <p:nvPr/>
        </p:nvSpPr>
        <p:spPr>
          <a:xfrm>
            <a:off x="411480" y="1325880"/>
            <a:ext cx="557784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Period-Matching Problem</a:t>
            </a:r>
            <a:endParaRPr lang="en-US" sz="1250" dirty="0"/>
          </a:p>
        </p:txBody>
      </p:sp>
      <p:sp>
        <p:nvSpPr>
          <p:cNvPr id="10" name="Text 8"/>
          <p:cNvSpPr/>
          <p:nvPr/>
        </p:nvSpPr>
        <p:spPr>
          <a:xfrm>
            <a:off x="566928" y="1810512"/>
            <a:ext cx="5266944" cy="1280160"/>
          </a:xfrm>
          <a:prstGeom prst="rect">
            <a:avLst/>
          </a:prstGeom>
          <a:noFill/>
          <a:ln/>
        </p:spPr>
        <p:txBody>
          <a:bodyPr wrap="square" rtlCol="0" anchor="t"/>
          <a:lstStyle/>
          <a:p>
            <a:pPr marL="0" indent="0">
              <a:spcAft>
                <a:spcPts val="800"/>
              </a:spcAft>
              <a:buNone/>
            </a:pPr>
            <a:r>
              <a:rPr lang="en-US" sz="1200" dirty="0">
                <a:solidFill>
                  <a:srgbClr val="1A1A1A"/>
                </a:solidFill>
                <a:latin typeface="Georgia" pitchFamily="34" charset="0"/>
                <a:ea typeface="Georgia" pitchFamily="34" charset="-122"/>
                <a:cs typeface="Georgia" pitchFamily="34" charset="-120"/>
              </a:rPr>
              <a:t>The familiar rule of thumb for the fundamental period of an N-story building:</a:t>
            </a:r>
            <a:endParaRPr lang="en-US" sz="1200" dirty="0"/>
          </a:p>
        </p:txBody>
      </p:sp>
      <p:sp>
        <p:nvSpPr>
          <p:cNvPr id="11" name="Shape 9"/>
          <p:cNvSpPr/>
          <p:nvPr/>
        </p:nvSpPr>
        <p:spPr>
          <a:xfrm>
            <a:off x="685800" y="2286000"/>
            <a:ext cx="5029200" cy="685800"/>
          </a:xfrm>
          <a:prstGeom prst="roundRect">
            <a:avLst>
              <a:gd name="adj" fmla="val 8000"/>
            </a:avLst>
          </a:prstGeom>
          <a:solidFill>
            <a:srgbClr val="FFFFFF"/>
          </a:solidFill>
          <a:ln w="12700">
            <a:solidFill>
              <a:srgbClr val="0D6E7A"/>
            </a:solidFill>
            <a:prstDash val="solid"/>
          </a:ln>
        </p:spPr>
        <p:txBody>
          <a:bodyPr/>
          <a:lstStyle/>
          <a:p>
            <a:endParaRPr lang="en-US"/>
          </a:p>
        </p:txBody>
      </p:sp>
      <p:sp>
        <p:nvSpPr>
          <p:cNvPr id="12" name="Text 10"/>
          <p:cNvSpPr/>
          <p:nvPr/>
        </p:nvSpPr>
        <p:spPr>
          <a:xfrm>
            <a:off x="685800" y="2286000"/>
            <a:ext cx="5029200" cy="685800"/>
          </a:xfrm>
          <a:prstGeom prst="rect">
            <a:avLst/>
          </a:prstGeom>
          <a:noFill/>
          <a:ln/>
        </p:spPr>
        <p:txBody>
          <a:bodyPr wrap="square" rtlCol="0" anchor="ctr"/>
          <a:lstStyle/>
          <a:p>
            <a:pPr marL="0" indent="0" algn="ctr">
              <a:buNone/>
            </a:pPr>
            <a:r>
              <a:rPr lang="en-US" sz="2100" i="1" dirty="0">
                <a:solidFill>
                  <a:srgbClr val="1A1A1A"/>
                </a:solidFill>
                <a:latin typeface="Cambria" pitchFamily="34" charset="0"/>
                <a:ea typeface="Cambria" pitchFamily="34" charset="-122"/>
                <a:cs typeface="Cambria" pitchFamily="34" charset="-120"/>
              </a:rPr>
              <a:t>Tₙ  ≈  0.1 N   seconds</a:t>
            </a:r>
            <a:endParaRPr lang="en-US" sz="2100" dirty="0"/>
          </a:p>
        </p:txBody>
      </p:sp>
      <p:sp>
        <p:nvSpPr>
          <p:cNvPr id="13" name="Text 11"/>
          <p:cNvSpPr/>
          <p:nvPr/>
        </p:nvSpPr>
        <p:spPr>
          <a:xfrm>
            <a:off x="566928" y="3108960"/>
            <a:ext cx="5266944" cy="2834640"/>
          </a:xfrm>
          <a:prstGeom prst="rect">
            <a:avLst/>
          </a:prstGeom>
          <a:noFill/>
          <a:ln/>
        </p:spPr>
        <p:txBody>
          <a:bodyPr wrap="square" rtlCol="0" anchor="t"/>
          <a:lstStyle/>
          <a:p>
            <a:pPr marL="0" indent="0">
              <a:spcAft>
                <a:spcPts val="600"/>
              </a:spcAft>
              <a:buNone/>
            </a:pPr>
            <a:r>
              <a:rPr lang="en-US" sz="1200" dirty="0">
                <a:solidFill>
                  <a:srgbClr val="1A1A1A"/>
                </a:solidFill>
                <a:latin typeface="Georgia" pitchFamily="34" charset="0"/>
                <a:ea typeface="Georgia" pitchFamily="34" charset="-122"/>
                <a:cs typeface="Georgia" pitchFamily="34" charset="-120"/>
              </a:rPr>
              <a:t>•  A 5–15 story building therefore has Tₙ ≈ 0.5–1.5 seconds.</a:t>
            </a:r>
            <a:endParaRPr lang="en-US" sz="1200" dirty="0"/>
          </a:p>
          <a:p>
            <a:pPr marL="0" indent="0">
              <a:spcAft>
                <a:spcPts val="600"/>
              </a:spcAft>
              <a:buNone/>
            </a:pPr>
            <a:r>
              <a:rPr lang="en-US" sz="1200" dirty="0">
                <a:solidFill>
                  <a:srgbClr val="1A1A1A"/>
                </a:solidFill>
                <a:latin typeface="Georgia" pitchFamily="34" charset="0"/>
                <a:ea typeface="Georgia" pitchFamily="34" charset="-122"/>
                <a:cs typeface="Georgia" pitchFamily="34" charset="-120"/>
              </a:rPr>
              <a:t>•  That band is squarely where deep soft-soil sites concentrate their amplified response.</a:t>
            </a:r>
            <a:endParaRPr lang="en-US" sz="1200" dirty="0"/>
          </a:p>
          <a:p>
            <a:pPr marL="0" indent="0">
              <a:spcAft>
                <a:spcPts val="600"/>
              </a:spcAft>
              <a:buNone/>
            </a:pPr>
            <a:r>
              <a:rPr lang="en-US" sz="1200" dirty="0">
                <a:solidFill>
                  <a:srgbClr val="1A1A1A"/>
                </a:solidFill>
                <a:latin typeface="Georgia" pitchFamily="34" charset="0"/>
                <a:ea typeface="Georgia" pitchFamily="34" charset="-122"/>
                <a:cs typeface="Georgia" pitchFamily="34" charset="-120"/>
              </a:rPr>
              <a:t>•  When the site period matches the structure period, the building is driven near resonance — displacement demand grows with each cycle, like a swing pushed at exactly the right moment.</a:t>
            </a:r>
            <a:endParaRPr lang="en-US" sz="1200" dirty="0"/>
          </a:p>
          <a:p>
            <a:pPr marL="0" indent="0">
              <a:buNone/>
            </a:pPr>
            <a:r>
              <a:rPr lang="en-US" sz="1200" dirty="0">
                <a:solidFill>
                  <a:srgbClr val="1A1A1A"/>
                </a:solidFill>
                <a:latin typeface="Georgia" pitchFamily="34" charset="0"/>
                <a:ea typeface="Georgia" pitchFamily="34" charset="-122"/>
                <a:cs typeface="Georgia" pitchFamily="34" charset="-120"/>
              </a:rPr>
              <a:t>•  La Guaira and Caracas are full of mid-rise construction on exactly this kind of soil.</a:t>
            </a:r>
            <a:endParaRPr lang="en-US" sz="1200" dirty="0"/>
          </a:p>
        </p:txBody>
      </p:sp>
      <p:sp>
        <p:nvSpPr>
          <p:cNvPr id="14" name="Shape 12"/>
          <p:cNvSpPr/>
          <p:nvPr/>
        </p:nvSpPr>
        <p:spPr>
          <a:xfrm>
            <a:off x="6217920" y="1325880"/>
            <a:ext cx="5577840" cy="2331720"/>
          </a:xfrm>
          <a:prstGeom prst="roundRect">
            <a:avLst>
              <a:gd name="adj" fmla="val 1961"/>
            </a:avLst>
          </a:prstGeom>
          <a:solidFill>
            <a:srgbClr val="F2F4F8"/>
          </a:solidFill>
          <a:ln/>
        </p:spPr>
        <p:txBody>
          <a:bodyPr/>
          <a:lstStyle/>
          <a:p>
            <a:endParaRPr lang="en-US"/>
          </a:p>
        </p:txBody>
      </p:sp>
      <p:sp>
        <p:nvSpPr>
          <p:cNvPr id="15" name="Shape 13"/>
          <p:cNvSpPr/>
          <p:nvPr/>
        </p:nvSpPr>
        <p:spPr>
          <a:xfrm>
            <a:off x="6217920" y="1325880"/>
            <a:ext cx="5577840" cy="347472"/>
          </a:xfrm>
          <a:prstGeom prst="roundRect">
            <a:avLst>
              <a:gd name="adj" fmla="val 26316"/>
            </a:avLst>
          </a:prstGeom>
          <a:solidFill>
            <a:srgbClr val="8A5C00"/>
          </a:solidFill>
          <a:ln/>
        </p:spPr>
        <p:txBody>
          <a:bodyPr/>
          <a:lstStyle/>
          <a:p>
            <a:endParaRPr lang="en-US"/>
          </a:p>
        </p:txBody>
      </p:sp>
      <p:sp>
        <p:nvSpPr>
          <p:cNvPr id="16" name="Text 14"/>
          <p:cNvSpPr/>
          <p:nvPr/>
        </p:nvSpPr>
        <p:spPr>
          <a:xfrm>
            <a:off x="632764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Cruel Second-Order Effect</a:t>
            </a:r>
            <a:endParaRPr lang="en-US" sz="1250" dirty="0"/>
          </a:p>
        </p:txBody>
      </p:sp>
      <p:sp>
        <p:nvSpPr>
          <p:cNvPr id="17" name="Text 15"/>
          <p:cNvSpPr/>
          <p:nvPr/>
        </p:nvSpPr>
        <p:spPr>
          <a:xfrm>
            <a:off x="6373368" y="1783080"/>
            <a:ext cx="5266944" cy="1828800"/>
          </a:xfrm>
          <a:prstGeom prst="rect">
            <a:avLst/>
          </a:prstGeom>
          <a:noFill/>
          <a:ln/>
        </p:spPr>
        <p:txBody>
          <a:bodyPr wrap="square" rtlCol="0" anchor="t"/>
          <a:lstStyle/>
          <a:p>
            <a:pPr marL="0" indent="0">
              <a:spcAft>
                <a:spcPts val="700"/>
              </a:spcAft>
              <a:buNone/>
            </a:pPr>
            <a:r>
              <a:rPr lang="en-US" sz="1150" dirty="0">
                <a:solidFill>
                  <a:srgbClr val="1A1A1A"/>
                </a:solidFill>
                <a:latin typeface="Georgia" pitchFamily="34" charset="0"/>
                <a:ea typeface="Georgia" pitchFamily="34" charset="-122"/>
                <a:cs typeface="Georgia" pitchFamily="34" charset="-120"/>
              </a:rPr>
              <a:t>A damaged structure is a SOFTER structure.  Cracked concrete and yielded reinforcement reduce stiffness, which LENGTHENS the natural period.</a:t>
            </a:r>
            <a:endParaRPr lang="en-US" sz="1150" dirty="0"/>
          </a:p>
          <a:p>
            <a:pPr marL="0" indent="0">
              <a:buNone/>
            </a:pPr>
            <a:r>
              <a:rPr lang="en-US" sz="1150" b="1" dirty="0">
                <a:solidFill>
                  <a:srgbClr val="8A5C00"/>
                </a:solidFill>
                <a:latin typeface="Georgia" pitchFamily="34" charset="0"/>
                <a:ea typeface="Georgia" pitchFamily="34" charset="-122"/>
                <a:cs typeface="Georgia" pitchFamily="34" charset="-120"/>
              </a:rPr>
              <a:t>On a soft-soil site, period lengthening can move a building FURTHER INTO the amplified band rather than out of it.  The first shock can tune the structure to the second.</a:t>
            </a:r>
            <a:endParaRPr lang="en-US" sz="1150" dirty="0"/>
          </a:p>
        </p:txBody>
      </p:sp>
      <p:sp>
        <p:nvSpPr>
          <p:cNvPr id="18" name="Shape 16"/>
          <p:cNvSpPr/>
          <p:nvPr/>
        </p:nvSpPr>
        <p:spPr>
          <a:xfrm>
            <a:off x="6217920" y="3840480"/>
            <a:ext cx="5577840" cy="2194560"/>
          </a:xfrm>
          <a:prstGeom prst="roundRect">
            <a:avLst>
              <a:gd name="adj" fmla="val 2083"/>
            </a:avLst>
          </a:prstGeom>
          <a:solidFill>
            <a:srgbClr val="F2F4F8"/>
          </a:solidFill>
          <a:ln/>
        </p:spPr>
        <p:txBody>
          <a:bodyPr/>
          <a:lstStyle/>
          <a:p>
            <a:endParaRPr lang="en-US"/>
          </a:p>
        </p:txBody>
      </p:sp>
      <p:sp>
        <p:nvSpPr>
          <p:cNvPr id="19" name="Shape 17"/>
          <p:cNvSpPr/>
          <p:nvPr/>
        </p:nvSpPr>
        <p:spPr>
          <a:xfrm>
            <a:off x="6217920" y="3840480"/>
            <a:ext cx="5577840" cy="347472"/>
          </a:xfrm>
          <a:prstGeom prst="roundRect">
            <a:avLst>
              <a:gd name="adj" fmla="val 26316"/>
            </a:avLst>
          </a:prstGeom>
          <a:solidFill>
            <a:srgbClr val="0D6E7A"/>
          </a:solidFill>
          <a:ln/>
        </p:spPr>
        <p:txBody>
          <a:bodyPr/>
          <a:lstStyle/>
          <a:p>
            <a:endParaRPr lang="en-US"/>
          </a:p>
        </p:txBody>
      </p:sp>
      <p:sp>
        <p:nvSpPr>
          <p:cNvPr id="20" name="Text 18"/>
          <p:cNvSpPr/>
          <p:nvPr/>
        </p:nvSpPr>
        <p:spPr>
          <a:xfrm>
            <a:off x="6327648" y="38587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Familiar Territory</a:t>
            </a:r>
            <a:endParaRPr lang="en-US" sz="1250" dirty="0"/>
          </a:p>
        </p:txBody>
      </p:sp>
      <p:sp>
        <p:nvSpPr>
          <p:cNvPr id="21" name="Text 19"/>
          <p:cNvSpPr/>
          <p:nvPr/>
        </p:nvSpPr>
        <p:spPr>
          <a:xfrm>
            <a:off x="6373368" y="4297680"/>
            <a:ext cx="5266944" cy="1691640"/>
          </a:xfrm>
          <a:prstGeom prst="rect">
            <a:avLst/>
          </a:prstGeom>
          <a:noFill/>
          <a:ln/>
        </p:spPr>
        <p:txBody>
          <a:bodyPr wrap="square" rtlCol="0" anchor="t"/>
          <a:lstStyle/>
          <a:p>
            <a:pPr marL="0" indent="0">
              <a:spcAft>
                <a:spcPts val="700"/>
              </a:spcAft>
              <a:buNone/>
            </a:pPr>
            <a:r>
              <a:rPr lang="en-US" sz="1150" dirty="0">
                <a:solidFill>
                  <a:srgbClr val="1A1A1A"/>
                </a:solidFill>
                <a:latin typeface="Georgia" pitchFamily="34" charset="0"/>
                <a:ea typeface="Georgia" pitchFamily="34" charset="-122"/>
                <a:cs typeface="Georgia" pitchFamily="34" charset="-120"/>
              </a:rPr>
              <a:t>This is the same physics as any base-excited SDOF problem:  a transmissibility peak at the coincidence of forcing and natural frequency, with the peak amplitude set by damping.</a:t>
            </a:r>
            <a:endParaRPr lang="en-US" sz="1150" dirty="0"/>
          </a:p>
          <a:p>
            <a:pPr marL="0" indent="0">
              <a:buNone/>
            </a:pPr>
            <a:r>
              <a:rPr lang="en-US" sz="1150" i="1" dirty="0">
                <a:solidFill>
                  <a:srgbClr val="0D6E7A"/>
                </a:solidFill>
                <a:latin typeface="Georgia" pitchFamily="34" charset="0"/>
                <a:ea typeface="Georgia" pitchFamily="34" charset="-122"/>
                <a:cs typeface="Georgia" pitchFamily="34" charset="-120"/>
              </a:rPr>
              <a:t>The difference is that a building's “damping” in a major earthquake is largely HYSTERETIC — it is bought with permanent damage.</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614C2-F928-5A19-15BC-8D7180963936}"/>
            </a:ext>
          </a:extLst>
        </p:cNvPr>
        <p:cNvGrpSpPr/>
        <p:nvPr/>
      </p:nvGrpSpPr>
      <p:grpSpPr>
        <a:xfrm>
          <a:off x="0" y="0"/>
          <a:ext cx="0" cy="0"/>
          <a:chOff x="0" y="0"/>
          <a:chExt cx="0" cy="0"/>
        </a:xfrm>
      </p:grpSpPr>
      <p:pic>
        <p:nvPicPr>
          <p:cNvPr id="2" name="Picture 1" descr="r/StructuralEngineering - Textbook Capacity Design - Venezuela Earthquakes">
            <a:extLst>
              <a:ext uri="{FF2B5EF4-FFF2-40B4-BE49-F238E27FC236}">
                <a16:creationId xmlns:a16="http://schemas.microsoft.com/office/drawing/2014/main" id="{6F52999B-7531-D61D-7954-0A5A8714F258}"/>
              </a:ext>
            </a:extLst>
          </p:cNvPr>
          <p:cNvPicPr>
            <a:picLocks noChangeAspect="1"/>
          </p:cNvPicPr>
          <p:nvPr/>
        </p:nvPicPr>
        <p:blipFill>
          <a:blip r:embed="rId2"/>
          <a:stretch>
            <a:fillRect/>
          </a:stretch>
        </p:blipFill>
        <p:spPr>
          <a:xfrm>
            <a:off x="1233627" y="1003021"/>
            <a:ext cx="3048022" cy="3124223"/>
          </a:xfrm>
          <a:prstGeom prst="rect">
            <a:avLst/>
          </a:prstGeom>
        </p:spPr>
      </p:pic>
      <p:sp>
        <p:nvSpPr>
          <p:cNvPr id="3" name="TextBox 2">
            <a:extLst>
              <a:ext uri="{FF2B5EF4-FFF2-40B4-BE49-F238E27FC236}">
                <a16:creationId xmlns:a16="http://schemas.microsoft.com/office/drawing/2014/main" id="{FFA3B24D-FE1B-297A-4252-5D35AA0F3C8C}"/>
              </a:ext>
            </a:extLst>
          </p:cNvPr>
          <p:cNvSpPr txBox="1"/>
          <p:nvPr/>
        </p:nvSpPr>
        <p:spPr>
          <a:xfrm>
            <a:off x="702644" y="5457524"/>
            <a:ext cx="7430703" cy="477054"/>
          </a:xfrm>
          <a:prstGeom prst="rect">
            <a:avLst/>
          </a:prstGeom>
          <a:noFill/>
        </p:spPr>
        <p:txBody>
          <a:bodyPr wrap="square" rtlCol="0">
            <a:spAutoFit/>
          </a:bodyPr>
          <a:lstStyle/>
          <a:p>
            <a:r>
              <a:rPr lang="en-US" sz="1250" dirty="0"/>
              <a:t>https://www.reddit.com/r/StructuralEngineering/comments/1uj8ub1/textbook_capacity_design_venezuela_earthquakes/</a:t>
            </a:r>
          </a:p>
        </p:txBody>
      </p:sp>
      <p:sp>
        <p:nvSpPr>
          <p:cNvPr id="4" name="TextBox 3">
            <a:extLst>
              <a:ext uri="{FF2B5EF4-FFF2-40B4-BE49-F238E27FC236}">
                <a16:creationId xmlns:a16="http://schemas.microsoft.com/office/drawing/2014/main" id="{2D762C62-058F-600F-8E57-470FCC4A8F64}"/>
              </a:ext>
            </a:extLst>
          </p:cNvPr>
          <p:cNvSpPr txBox="1"/>
          <p:nvPr/>
        </p:nvSpPr>
        <p:spPr>
          <a:xfrm>
            <a:off x="5091765" y="1003021"/>
            <a:ext cx="4822256" cy="3439403"/>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450" dirty="0"/>
              <a:t>The damage gradient — intact above, gutted below — traces the </a:t>
            </a:r>
            <a:r>
              <a:rPr lang="en-US" sz="1450" dirty="0" err="1"/>
              <a:t>interstory</a:t>
            </a:r>
            <a:r>
              <a:rPr lang="en-US" sz="1450" dirty="0"/>
              <a:t> drift profile</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Drift demand accumulates toward the base, and drift ratio Δ/h, not peak acceleration, is what damages a frame</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The permanent lean says the lower columns yielded and stayed yielded</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The ductility capacity has been well spent, and none of it is coming back</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A conditional success: The frame met its life-safety objective — it deformed inelastically rather than pancaking, and people got out </a:t>
            </a:r>
          </a:p>
        </p:txBody>
      </p:sp>
    </p:spTree>
    <p:extLst>
      <p:ext uri="{BB962C8B-B14F-4D97-AF65-F5344CB8AC3E}">
        <p14:creationId xmlns:p14="http://schemas.microsoft.com/office/powerpoint/2010/main" val="1047043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Structural Failure Mode  ①  —  Soft-Story (Weak-Story) Collapse</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The single most common configuration flaw in the collapse inventory — and one of the best-understood, most economically fixable defects in earthquake engineering.</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7</a:t>
            </a:r>
            <a:endParaRPr lang="en-US" sz="900" dirty="0"/>
          </a:p>
        </p:txBody>
      </p:sp>
      <p:sp>
        <p:nvSpPr>
          <p:cNvPr id="7" name="Shape 5"/>
          <p:cNvSpPr/>
          <p:nvPr/>
        </p:nvSpPr>
        <p:spPr>
          <a:xfrm>
            <a:off x="411480" y="1325880"/>
            <a:ext cx="5577840" cy="4709160"/>
          </a:xfrm>
          <a:prstGeom prst="roundRect">
            <a:avLst>
              <a:gd name="adj" fmla="val 971"/>
            </a:avLst>
          </a:prstGeom>
          <a:solidFill>
            <a:srgbClr val="F2F4F8"/>
          </a:solidFill>
          <a:ln/>
        </p:spPr>
        <p:txBody>
          <a:bodyPr/>
          <a:lstStyle/>
          <a:p>
            <a:endParaRPr lang="en-US"/>
          </a:p>
        </p:txBody>
      </p:sp>
      <p:sp>
        <p:nvSpPr>
          <p:cNvPr id="8" name="Shape 6"/>
          <p:cNvSpPr/>
          <p:nvPr/>
        </p:nvSpPr>
        <p:spPr>
          <a:xfrm>
            <a:off x="411480" y="1325880"/>
            <a:ext cx="557784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Mechanism</a:t>
            </a:r>
            <a:endParaRPr lang="en-US" sz="1250" dirty="0"/>
          </a:p>
        </p:txBody>
      </p:sp>
      <p:sp>
        <p:nvSpPr>
          <p:cNvPr id="10" name="Text 8"/>
          <p:cNvSpPr/>
          <p:nvPr/>
        </p:nvSpPr>
        <p:spPr>
          <a:xfrm>
            <a:off x="566928" y="1810512"/>
            <a:ext cx="5266944" cy="4114800"/>
          </a:xfrm>
          <a:prstGeom prst="rect">
            <a:avLst/>
          </a:prstGeom>
          <a:noFill/>
          <a:ln/>
        </p:spPr>
        <p:txBody>
          <a:bodyPr wrap="square" rtlCol="0" anchor="t"/>
          <a:lstStyle/>
          <a:p>
            <a:pPr marL="0" indent="0">
              <a:spcAft>
                <a:spcPts val="800"/>
              </a:spcAft>
              <a:buNone/>
            </a:pPr>
            <a:r>
              <a:rPr lang="en-US" sz="1200" dirty="0">
                <a:solidFill>
                  <a:srgbClr val="1A1A1A"/>
                </a:solidFill>
                <a:latin typeface="Georgia" pitchFamily="34" charset="0"/>
                <a:ea typeface="Georgia" pitchFamily="34" charset="-122"/>
                <a:cs typeface="Georgia" pitchFamily="34" charset="-120"/>
              </a:rPr>
              <a:t>Many collapsed buildings had open ground floors — garages, retail, parking — with far fewer walls and columns than the stories above.</a:t>
            </a:r>
            <a:endParaRPr lang="en-US" sz="1200" dirty="0"/>
          </a:p>
          <a:p>
            <a:pPr marL="0" indent="0">
              <a:spcAft>
                <a:spcPts val="800"/>
              </a:spcAft>
              <a:buNone/>
            </a:pPr>
            <a:r>
              <a:rPr lang="en-US" sz="1200" b="1" dirty="0">
                <a:solidFill>
                  <a:srgbClr val="0D6E7A"/>
                </a:solidFill>
                <a:latin typeface="Georgia" pitchFamily="34" charset="0"/>
                <a:ea typeface="Georgia" pitchFamily="34" charset="-122"/>
                <a:cs typeface="Georgia" pitchFamily="34" charset="-120"/>
              </a:rPr>
              <a:t>A lateral stiffness discontinuity at one level does not share drift.  It CONCENTRATES the entire interstory drift demand into that single story.</a:t>
            </a:r>
            <a:endParaRPr lang="en-US" sz="1200" dirty="0"/>
          </a:p>
          <a:p>
            <a:pPr marL="0" indent="0">
              <a:spcAft>
                <a:spcPts val="800"/>
              </a:spcAft>
              <a:buNone/>
            </a:pPr>
            <a:r>
              <a:rPr lang="en-US" sz="1200" dirty="0">
                <a:solidFill>
                  <a:srgbClr val="1A1A1A"/>
                </a:solidFill>
                <a:latin typeface="Georgia" pitchFamily="34" charset="0"/>
                <a:ea typeface="Georgia" pitchFamily="34" charset="-122"/>
                <a:cs typeface="Georgia" pitchFamily="34" charset="-120"/>
              </a:rPr>
              <a:t>The ground-floor columns must absorb the displacement that would otherwise be distributed over the full height of the building.</a:t>
            </a:r>
            <a:endParaRPr lang="en-US" sz="1200" dirty="0"/>
          </a:p>
          <a:p>
            <a:pPr marL="0" indent="0">
              <a:spcAft>
                <a:spcPts val="800"/>
              </a:spcAft>
              <a:buNone/>
            </a:pPr>
            <a:r>
              <a:rPr lang="en-US" sz="1200" dirty="0">
                <a:solidFill>
                  <a:srgbClr val="1A1A1A"/>
                </a:solidFill>
                <a:latin typeface="Georgia" pitchFamily="34" charset="0"/>
                <a:ea typeface="Georgia" pitchFamily="34" charset="-122"/>
                <a:cs typeface="Georgia" pitchFamily="34" charset="-120"/>
              </a:rPr>
              <a:t>When those columns fail, the stories above pancake.  There is no alternate load path.</a:t>
            </a:r>
            <a:endParaRPr lang="en-US" sz="1200" dirty="0"/>
          </a:p>
          <a:p>
            <a:pPr marL="0" indent="0">
              <a:buNone/>
            </a:pPr>
            <a:r>
              <a:rPr lang="en-US" sz="1150" i="1" dirty="0">
                <a:solidFill>
                  <a:srgbClr val="595959"/>
                </a:solidFill>
                <a:latin typeface="Georgia" pitchFamily="34" charset="0"/>
                <a:ea typeface="Georgia" pitchFamily="34" charset="-122"/>
                <a:cs typeface="Georgia" pitchFamily="34" charset="-120"/>
              </a:rPr>
              <a:t>Stanford's Eduardo Miranda:  soft stories are prevalent in Venezuela, and combined with soft soils they are a recipe for collapse.</a:t>
            </a:r>
            <a:endParaRPr lang="en-US" sz="1200" dirty="0"/>
          </a:p>
        </p:txBody>
      </p:sp>
      <p:sp>
        <p:nvSpPr>
          <p:cNvPr id="11" name="Shape 9"/>
          <p:cNvSpPr/>
          <p:nvPr/>
        </p:nvSpPr>
        <p:spPr>
          <a:xfrm>
            <a:off x="6217920" y="1325880"/>
            <a:ext cx="5577840" cy="2651760"/>
          </a:xfrm>
          <a:prstGeom prst="roundRect">
            <a:avLst>
              <a:gd name="adj" fmla="val 1724"/>
            </a:avLst>
          </a:prstGeom>
          <a:solidFill>
            <a:srgbClr val="F2F4F8"/>
          </a:solidFill>
          <a:ln/>
        </p:spPr>
        <p:txBody>
          <a:bodyPr/>
          <a:lstStyle/>
          <a:p>
            <a:endParaRPr lang="en-US"/>
          </a:p>
        </p:txBody>
      </p:sp>
      <p:sp>
        <p:nvSpPr>
          <p:cNvPr id="12" name="Shape 10"/>
          <p:cNvSpPr/>
          <p:nvPr/>
        </p:nvSpPr>
        <p:spPr>
          <a:xfrm>
            <a:off x="6217920" y="1325880"/>
            <a:ext cx="5577840" cy="347472"/>
          </a:xfrm>
          <a:prstGeom prst="roundRect">
            <a:avLst>
              <a:gd name="adj" fmla="val 26316"/>
            </a:avLst>
          </a:prstGeom>
          <a:solidFill>
            <a:srgbClr val="0D6E7A"/>
          </a:solidFill>
          <a:ln/>
        </p:spPr>
        <p:txBody>
          <a:bodyPr/>
          <a:lstStyle/>
          <a:p>
            <a:endParaRPr lang="en-US"/>
          </a:p>
        </p:txBody>
      </p:sp>
      <p:sp>
        <p:nvSpPr>
          <p:cNvPr id="13" name="Text 11"/>
          <p:cNvSpPr/>
          <p:nvPr/>
        </p:nvSpPr>
        <p:spPr>
          <a:xfrm>
            <a:off x="632764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This Is Not a New Discovery</a:t>
            </a:r>
            <a:endParaRPr lang="en-US" sz="1250" dirty="0"/>
          </a:p>
        </p:txBody>
      </p:sp>
      <p:sp>
        <p:nvSpPr>
          <p:cNvPr id="14" name="Text 12"/>
          <p:cNvSpPr/>
          <p:nvPr/>
        </p:nvSpPr>
        <p:spPr>
          <a:xfrm>
            <a:off x="6373368" y="1783080"/>
            <a:ext cx="5266944" cy="2103120"/>
          </a:xfrm>
          <a:prstGeom prst="rect">
            <a:avLst/>
          </a:prstGeom>
          <a:noFill/>
          <a:ln/>
        </p:spPr>
        <p:txBody>
          <a:bodyPr wrap="square" rtlCol="0" anchor="t"/>
          <a:lstStyle/>
          <a:p>
            <a:pPr marL="0" indent="0">
              <a:spcAft>
                <a:spcPts val="800"/>
              </a:spcAft>
              <a:buNone/>
            </a:pPr>
            <a:r>
              <a:rPr lang="en-US" sz="1200" dirty="0">
                <a:solidFill>
                  <a:srgbClr val="1A1A1A"/>
                </a:solidFill>
                <a:latin typeface="Georgia" pitchFamily="34" charset="0"/>
                <a:ea typeface="Georgia" pitchFamily="34" charset="-122"/>
                <a:cs typeface="Georgia" pitchFamily="34" charset="-120"/>
              </a:rPr>
              <a:t>Soft-story collapse dominated the 1967 Caracas earthquake — the event that prompted Venezuela's modern seismic code.</a:t>
            </a:r>
            <a:endParaRPr lang="en-US" sz="1200" dirty="0"/>
          </a:p>
          <a:p>
            <a:pPr marL="0" indent="0">
              <a:spcAft>
                <a:spcPts val="800"/>
              </a:spcAft>
              <a:buNone/>
            </a:pPr>
            <a:r>
              <a:rPr lang="en-US" sz="1200" dirty="0">
                <a:solidFill>
                  <a:srgbClr val="1A1A1A"/>
                </a:solidFill>
                <a:latin typeface="Georgia" pitchFamily="34" charset="0"/>
                <a:ea typeface="Georgia" pitchFamily="34" charset="-122"/>
                <a:cs typeface="Georgia" pitchFamily="34" charset="-120"/>
              </a:rPr>
              <a:t>It has dominated the damage in countless earthquakes since, worldwide.</a:t>
            </a:r>
            <a:endParaRPr lang="en-US" sz="1200" dirty="0"/>
          </a:p>
          <a:p>
            <a:pPr marL="0" indent="0">
              <a:buNone/>
            </a:pPr>
            <a:r>
              <a:rPr lang="en-US" sz="1250" b="1" dirty="0">
                <a:solidFill>
                  <a:srgbClr val="8B1A1A"/>
                </a:solidFill>
                <a:latin typeface="Georgia" pitchFamily="34" charset="0"/>
                <a:ea typeface="Georgia" pitchFamily="34" charset="-122"/>
                <a:cs typeface="Georgia" pitchFamily="34" charset="-120"/>
              </a:rPr>
              <a:t>It is a SOLVED problem that keeps killing people.</a:t>
            </a:r>
            <a:endParaRPr lang="en-US" sz="1200" dirty="0"/>
          </a:p>
        </p:txBody>
      </p:sp>
      <p:sp>
        <p:nvSpPr>
          <p:cNvPr id="15" name="Shape 13"/>
          <p:cNvSpPr/>
          <p:nvPr/>
        </p:nvSpPr>
        <p:spPr>
          <a:xfrm>
            <a:off x="6217920" y="4160520"/>
            <a:ext cx="5577840" cy="1874520"/>
          </a:xfrm>
          <a:prstGeom prst="roundRect">
            <a:avLst>
              <a:gd name="adj" fmla="val 2439"/>
            </a:avLst>
          </a:prstGeom>
          <a:solidFill>
            <a:srgbClr val="F2F4F8"/>
          </a:solidFill>
          <a:ln/>
        </p:spPr>
        <p:txBody>
          <a:bodyPr/>
          <a:lstStyle/>
          <a:p>
            <a:endParaRPr lang="en-US"/>
          </a:p>
        </p:txBody>
      </p:sp>
      <p:sp>
        <p:nvSpPr>
          <p:cNvPr id="16" name="Shape 14"/>
          <p:cNvSpPr/>
          <p:nvPr/>
        </p:nvSpPr>
        <p:spPr>
          <a:xfrm>
            <a:off x="6217920" y="4160520"/>
            <a:ext cx="5577840" cy="347472"/>
          </a:xfrm>
          <a:prstGeom prst="roundRect">
            <a:avLst>
              <a:gd name="adj" fmla="val 26316"/>
            </a:avLst>
          </a:prstGeom>
          <a:solidFill>
            <a:srgbClr val="0D6E7A"/>
          </a:solidFill>
          <a:ln/>
        </p:spPr>
        <p:txBody>
          <a:bodyPr/>
          <a:lstStyle/>
          <a:p>
            <a:endParaRPr lang="en-US"/>
          </a:p>
        </p:txBody>
      </p:sp>
      <p:sp>
        <p:nvSpPr>
          <p:cNvPr id="17" name="Text 15"/>
          <p:cNvSpPr/>
          <p:nvPr/>
        </p:nvSpPr>
        <p:spPr>
          <a:xfrm>
            <a:off x="6327648" y="417880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Fix Is Known and Cheap</a:t>
            </a:r>
            <a:endParaRPr lang="en-US" sz="1250" dirty="0"/>
          </a:p>
        </p:txBody>
      </p:sp>
      <p:sp>
        <p:nvSpPr>
          <p:cNvPr id="18" name="Text 16"/>
          <p:cNvSpPr/>
          <p:nvPr/>
        </p:nvSpPr>
        <p:spPr>
          <a:xfrm>
            <a:off x="6373368" y="4617720"/>
            <a:ext cx="5266944" cy="1371600"/>
          </a:xfrm>
          <a:prstGeom prst="rect">
            <a:avLst/>
          </a:prstGeom>
          <a:noFill/>
          <a:ln/>
        </p:spPr>
        <p:txBody>
          <a:bodyPr wrap="square" rtlCol="0" anchor="t"/>
          <a:lstStyle/>
          <a:p>
            <a:pPr marL="0" indent="0">
              <a:spcAft>
                <a:spcPts val="500"/>
              </a:spcAft>
              <a:buNone/>
            </a:pPr>
            <a:r>
              <a:rPr lang="en-US" sz="1150" dirty="0">
                <a:solidFill>
                  <a:srgbClr val="1A1A1A"/>
                </a:solidFill>
                <a:latin typeface="Georgia" pitchFamily="34" charset="0"/>
                <a:ea typeface="Georgia" pitchFamily="34" charset="-122"/>
                <a:cs typeface="Georgia" pitchFamily="34" charset="-120"/>
              </a:rPr>
              <a:t>•  Add moment frames or shear walls at the open level.  Jacket the columns.</a:t>
            </a:r>
            <a:endParaRPr lang="en-US" sz="1150" dirty="0"/>
          </a:p>
          <a:p>
            <a:pPr marL="0" indent="0">
              <a:spcAft>
                <a:spcPts val="500"/>
              </a:spcAft>
              <a:buNone/>
            </a:pPr>
            <a:r>
              <a:rPr lang="en-US" sz="1150" dirty="0">
                <a:solidFill>
                  <a:srgbClr val="1A1A1A"/>
                </a:solidFill>
                <a:latin typeface="Georgia" pitchFamily="34" charset="0"/>
                <a:ea typeface="Georgia" pitchFamily="34" charset="-122"/>
                <a:cs typeface="Georgia" pitchFamily="34" charset="-120"/>
              </a:rPr>
              <a:t>•  Los Angeles and San Francisco have MANDATORY soft-story retrofit ordinances.</a:t>
            </a:r>
            <a:endParaRPr lang="en-US" sz="1150" dirty="0"/>
          </a:p>
          <a:p>
            <a:pPr marL="0" indent="0">
              <a:buNone/>
            </a:pPr>
            <a:r>
              <a:rPr lang="en-US" sz="1150" dirty="0">
                <a:solidFill>
                  <a:srgbClr val="1A1A1A"/>
                </a:solidFill>
                <a:latin typeface="Georgia" pitchFamily="34" charset="0"/>
                <a:ea typeface="Georgia" pitchFamily="34" charset="-122"/>
                <a:cs typeface="Georgia" pitchFamily="34" charset="-120"/>
              </a:rPr>
              <a:t>•  Screening a building inventory for this one configuration flaw is among the highest-leverage seismic interventions available anywhere.</a:t>
            </a:r>
            <a:endParaRPr lang="en-US" sz="11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Structural Failure Mode  ②  —  Non-Ductile Reinforced Concrete</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A large fraction of the Caracas building stock dates from the 1950s–60s boom — built before modern seismic detailing existed.</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8</a:t>
            </a:r>
            <a:endParaRPr lang="en-US" sz="900" dirty="0"/>
          </a:p>
        </p:txBody>
      </p:sp>
      <p:sp>
        <p:nvSpPr>
          <p:cNvPr id="7" name="Shape 5"/>
          <p:cNvSpPr/>
          <p:nvPr/>
        </p:nvSpPr>
        <p:spPr>
          <a:xfrm>
            <a:off x="411480" y="1325880"/>
            <a:ext cx="5577840" cy="4709160"/>
          </a:xfrm>
          <a:prstGeom prst="roundRect">
            <a:avLst>
              <a:gd name="adj" fmla="val 971"/>
            </a:avLst>
          </a:prstGeom>
          <a:solidFill>
            <a:srgbClr val="F2F4F8"/>
          </a:solidFill>
          <a:ln/>
        </p:spPr>
        <p:txBody>
          <a:bodyPr/>
          <a:lstStyle/>
          <a:p>
            <a:endParaRPr lang="en-US"/>
          </a:p>
        </p:txBody>
      </p:sp>
      <p:sp>
        <p:nvSpPr>
          <p:cNvPr id="8" name="Shape 6"/>
          <p:cNvSpPr/>
          <p:nvPr/>
        </p:nvSpPr>
        <p:spPr>
          <a:xfrm>
            <a:off x="411480" y="1325880"/>
            <a:ext cx="557784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What Modern Detailing Buys You</a:t>
            </a:r>
            <a:endParaRPr lang="en-US" sz="1250" dirty="0"/>
          </a:p>
        </p:txBody>
      </p:sp>
      <p:sp>
        <p:nvSpPr>
          <p:cNvPr id="10" name="Text 8"/>
          <p:cNvSpPr/>
          <p:nvPr/>
        </p:nvSpPr>
        <p:spPr>
          <a:xfrm>
            <a:off x="566928" y="1810512"/>
            <a:ext cx="5266944" cy="4114800"/>
          </a:xfrm>
          <a:prstGeom prst="rect">
            <a:avLst/>
          </a:prstGeom>
          <a:noFill/>
          <a:ln/>
        </p:spPr>
        <p:txBody>
          <a:bodyPr wrap="square" rtlCol="0" anchor="t"/>
          <a:lstStyle/>
          <a:p>
            <a:pPr marL="0" indent="0">
              <a:spcAft>
                <a:spcPts val="600"/>
              </a:spcAft>
              <a:buNone/>
            </a:pPr>
            <a:r>
              <a:rPr lang="en-US" sz="1250" b="1" dirty="0">
                <a:solidFill>
                  <a:srgbClr val="0D6E7A"/>
                </a:solidFill>
                <a:latin typeface="Georgia" pitchFamily="34" charset="0"/>
                <a:ea typeface="Georgia" pitchFamily="34" charset="-122"/>
                <a:cs typeface="Georgia" pitchFamily="34" charset="-120"/>
              </a:rPr>
              <a:t>Capacity design:  “strong column, weak beam.”</a:t>
            </a:r>
            <a:endParaRPr lang="en-US" sz="1250" dirty="0"/>
          </a:p>
          <a:p>
            <a:pPr marL="0" indent="0">
              <a:spcAft>
                <a:spcPts val="800"/>
              </a:spcAft>
              <a:buNone/>
            </a:pPr>
            <a:r>
              <a:rPr lang="en-US" sz="1200" dirty="0">
                <a:solidFill>
                  <a:srgbClr val="1A1A1A"/>
                </a:solidFill>
                <a:latin typeface="Georgia" pitchFamily="34" charset="0"/>
                <a:ea typeface="Georgia" pitchFamily="34" charset="-122"/>
                <a:cs typeface="Georgia" pitchFamily="34" charset="-120"/>
              </a:rPr>
              <a:t>The intended behavior is that plastic hinges form in the BEAMS, dissipating energy hysteretically through many inelastic cycles, while the COLUMNS remain essentially elastic and the gravity load system survives.</a:t>
            </a:r>
            <a:endParaRPr lang="en-US" sz="1250" dirty="0"/>
          </a:p>
          <a:p>
            <a:pPr marL="0" indent="0">
              <a:spcAft>
                <a:spcPts val="1000"/>
              </a:spcAft>
              <a:buNone/>
            </a:pPr>
            <a:r>
              <a:rPr lang="en-US" sz="1200" dirty="0">
                <a:solidFill>
                  <a:srgbClr val="1A1A1A"/>
                </a:solidFill>
                <a:latin typeface="Georgia" pitchFamily="34" charset="0"/>
                <a:ea typeface="Georgia" pitchFamily="34" charset="-122"/>
                <a:cs typeface="Georgia" pitchFamily="34" charset="-120"/>
              </a:rPr>
              <a:t>This requires confinement reinforcement (closely spaced, properly anchored transverse hoops), competent beam-column joint detailing, and a deliberate strength hierarchy.</a:t>
            </a:r>
            <a:endParaRPr lang="en-US" sz="1250" dirty="0"/>
          </a:p>
          <a:p>
            <a:pPr marL="0" indent="0">
              <a:spcAft>
                <a:spcPts val="600"/>
              </a:spcAft>
              <a:buNone/>
            </a:pPr>
            <a:r>
              <a:rPr lang="en-US" sz="1250" b="1" dirty="0">
                <a:solidFill>
                  <a:srgbClr val="8B1A1A"/>
                </a:solidFill>
                <a:latin typeface="Georgia" pitchFamily="34" charset="0"/>
                <a:ea typeface="Georgia" pitchFamily="34" charset="-122"/>
                <a:cs typeface="Georgia" pitchFamily="34" charset="-120"/>
              </a:rPr>
              <a:t>Without that hierarchy:</a:t>
            </a:r>
            <a:endParaRPr lang="en-US" sz="1250" dirty="0"/>
          </a:p>
          <a:p>
            <a:pPr marL="0" indent="0">
              <a:buNone/>
            </a:pPr>
            <a:r>
              <a:rPr lang="en-US" sz="1200" dirty="0">
                <a:solidFill>
                  <a:srgbClr val="1A1A1A"/>
                </a:solidFill>
                <a:latin typeface="Georgia" pitchFamily="34" charset="0"/>
                <a:ea typeface="Georgia" pitchFamily="34" charset="-122"/>
                <a:cs typeface="Georgia" pitchFamily="34" charset="-120"/>
              </a:rPr>
              <a:t>Hinges form in the COLUMNS instead.  And a column hinge is not an energy-dissipation mechanism — it is a story-collapse mechanism.</a:t>
            </a:r>
            <a:endParaRPr lang="en-US" sz="1250" dirty="0"/>
          </a:p>
        </p:txBody>
      </p:sp>
      <p:sp>
        <p:nvSpPr>
          <p:cNvPr id="11" name="Shape 9"/>
          <p:cNvSpPr/>
          <p:nvPr/>
        </p:nvSpPr>
        <p:spPr>
          <a:xfrm>
            <a:off x="6217920" y="1325880"/>
            <a:ext cx="5577840" cy="4709160"/>
          </a:xfrm>
          <a:prstGeom prst="roundRect">
            <a:avLst>
              <a:gd name="adj" fmla="val 971"/>
            </a:avLst>
          </a:prstGeom>
          <a:solidFill>
            <a:srgbClr val="F2F4F8"/>
          </a:solidFill>
          <a:ln/>
        </p:spPr>
        <p:txBody>
          <a:bodyPr/>
          <a:lstStyle/>
          <a:p>
            <a:endParaRPr lang="en-US"/>
          </a:p>
        </p:txBody>
      </p:sp>
      <p:sp>
        <p:nvSpPr>
          <p:cNvPr id="12" name="Shape 10"/>
          <p:cNvSpPr/>
          <p:nvPr/>
        </p:nvSpPr>
        <p:spPr>
          <a:xfrm>
            <a:off x="6217920" y="1325880"/>
            <a:ext cx="5577840" cy="347472"/>
          </a:xfrm>
          <a:prstGeom prst="roundRect">
            <a:avLst>
              <a:gd name="adj" fmla="val 26316"/>
            </a:avLst>
          </a:prstGeom>
          <a:solidFill>
            <a:srgbClr val="0D6E7A"/>
          </a:solidFill>
          <a:ln/>
        </p:spPr>
        <p:txBody>
          <a:bodyPr/>
          <a:lstStyle/>
          <a:p>
            <a:endParaRPr lang="en-US"/>
          </a:p>
        </p:txBody>
      </p:sp>
      <p:sp>
        <p:nvSpPr>
          <p:cNvPr id="13" name="Text 11"/>
          <p:cNvSpPr/>
          <p:nvPr/>
        </p:nvSpPr>
        <p:spPr>
          <a:xfrm>
            <a:off x="632764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Why Old Concrete Fails Brittlely</a:t>
            </a:r>
            <a:endParaRPr lang="en-US" sz="1250" dirty="0"/>
          </a:p>
        </p:txBody>
      </p:sp>
      <p:sp>
        <p:nvSpPr>
          <p:cNvPr id="14" name="Text 12"/>
          <p:cNvSpPr/>
          <p:nvPr/>
        </p:nvSpPr>
        <p:spPr>
          <a:xfrm>
            <a:off x="6373368" y="1810512"/>
            <a:ext cx="5266944" cy="4114800"/>
          </a:xfrm>
          <a:prstGeom prst="rect">
            <a:avLst/>
          </a:prstGeom>
          <a:noFill/>
          <a:ln/>
        </p:spPr>
        <p:txBody>
          <a:bodyPr wrap="square" rtlCol="0" anchor="t"/>
          <a:lstStyle/>
          <a:p>
            <a:pPr marL="0" indent="0">
              <a:spcAft>
                <a:spcPts val="300"/>
              </a:spcAft>
              <a:buNone/>
            </a:pPr>
            <a:r>
              <a:rPr lang="en-US" sz="1200" b="1" dirty="0">
                <a:solidFill>
                  <a:srgbClr val="0D6E7A"/>
                </a:solidFill>
                <a:latin typeface="Georgia" pitchFamily="34" charset="0"/>
                <a:ea typeface="Georgia" pitchFamily="34" charset="-122"/>
                <a:cs typeface="Georgia" pitchFamily="34" charset="-120"/>
              </a:rPr>
              <a:t>Inadequate confinement.</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Widely spaced ties with 90° hooks that open under load.  The core concrete is unconfined, so it crushes and spalls, and the longitudinal bars buckle.</a:t>
            </a:r>
            <a:endParaRPr lang="en-US" sz="1200" dirty="0"/>
          </a:p>
          <a:p>
            <a:pPr marL="0" indent="0">
              <a:spcAft>
                <a:spcPts val="300"/>
              </a:spcAft>
              <a:buNone/>
            </a:pPr>
            <a:r>
              <a:rPr lang="en-US" sz="1200" b="1" dirty="0">
                <a:solidFill>
                  <a:srgbClr val="0D6E7A"/>
                </a:solidFill>
                <a:latin typeface="Georgia" pitchFamily="34" charset="0"/>
                <a:ea typeface="Georgia" pitchFamily="34" charset="-122"/>
                <a:cs typeface="Georgia" pitchFamily="34" charset="-120"/>
              </a:rPr>
              <a:t>Poor joint detailing.</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Beam-column joints with no transverse steel shear off before either member reaches capacity.</a:t>
            </a:r>
            <a:endParaRPr lang="en-US" sz="1200" dirty="0"/>
          </a:p>
          <a:p>
            <a:pPr marL="0" indent="0">
              <a:spcAft>
                <a:spcPts val="300"/>
              </a:spcAft>
              <a:buNone/>
            </a:pPr>
            <a:r>
              <a:rPr lang="en-US" sz="1200" b="1" dirty="0">
                <a:solidFill>
                  <a:srgbClr val="0D6E7A"/>
                </a:solidFill>
                <a:latin typeface="Georgia" pitchFamily="34" charset="0"/>
                <a:ea typeface="Georgia" pitchFamily="34" charset="-122"/>
                <a:cs typeface="Georgia" pitchFamily="34" charset="-120"/>
              </a:rPr>
              <a:t>Smooth bars, short laps, corrosion.</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Bond failure and lap splice pullout eliminate the composite action the design assumed.</a:t>
            </a:r>
            <a:endParaRPr lang="en-US" sz="1200" dirty="0"/>
          </a:p>
          <a:p>
            <a:pPr marL="0" indent="0">
              <a:spcAft>
                <a:spcPts val="300"/>
              </a:spcAft>
              <a:buNone/>
            </a:pPr>
            <a:r>
              <a:rPr lang="en-US" sz="1200" b="1" dirty="0">
                <a:solidFill>
                  <a:srgbClr val="8B1A1A"/>
                </a:solidFill>
                <a:latin typeface="Georgia" pitchFamily="34" charset="0"/>
                <a:ea typeface="Georgia" pitchFamily="34" charset="-122"/>
                <a:cs typeface="Georgia" pitchFamily="34" charset="-120"/>
              </a:rPr>
              <a:t>Net result:</a:t>
            </a:r>
            <a:endParaRPr lang="en-US" sz="1200" dirty="0"/>
          </a:p>
          <a:p>
            <a:pPr marL="0" indent="0">
              <a:buNone/>
            </a:pPr>
            <a:r>
              <a:rPr lang="en-US" sz="1150" dirty="0">
                <a:solidFill>
                  <a:srgbClr val="1A1A1A"/>
                </a:solidFill>
                <a:latin typeface="Georgia" pitchFamily="34" charset="0"/>
                <a:ea typeface="Georgia" pitchFamily="34" charset="-122"/>
                <a:cs typeface="Georgia" pitchFamily="34" charset="-120"/>
              </a:rPr>
              <a:t>Little to no ductility capacity.  The structure has essentially one elastic cycle of resistance, then it loses gravity load capacity.  There is no reserve for a second shock.</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llustration of a map of Venezuela showing earthquake epicenters of 7.2 and 7.5 magnitude near Puerto Cabello, with a smaller inset map showing Venezuela within South America and a photo of a collapsed building in Caracas.">
            <a:extLst>
              <a:ext uri="{FF2B5EF4-FFF2-40B4-BE49-F238E27FC236}">
                <a16:creationId xmlns:a16="http://schemas.microsoft.com/office/drawing/2014/main" id="{9546AA62-7BE2-3C3F-9654-4AE12421F74A}"/>
              </a:ext>
            </a:extLst>
          </p:cNvPr>
          <p:cNvPicPr>
            <a:picLocks noChangeAspect="1"/>
          </p:cNvPicPr>
          <p:nvPr/>
        </p:nvPicPr>
        <p:blipFill>
          <a:blip r:embed="rId2"/>
          <a:stretch>
            <a:fillRect/>
          </a:stretch>
        </p:blipFill>
        <p:spPr>
          <a:xfrm>
            <a:off x="673768" y="313170"/>
            <a:ext cx="4336669" cy="5147111"/>
          </a:xfrm>
          <a:prstGeom prst="rect">
            <a:avLst/>
          </a:prstGeom>
        </p:spPr>
      </p:pic>
      <p:sp>
        <p:nvSpPr>
          <p:cNvPr id="3" name="TextBox 2">
            <a:extLst>
              <a:ext uri="{FF2B5EF4-FFF2-40B4-BE49-F238E27FC236}">
                <a16:creationId xmlns:a16="http://schemas.microsoft.com/office/drawing/2014/main" id="{9A9F0045-1C6B-6A5B-D846-E8D5D1183F48}"/>
              </a:ext>
            </a:extLst>
          </p:cNvPr>
          <p:cNvSpPr txBox="1"/>
          <p:nvPr/>
        </p:nvSpPr>
        <p:spPr>
          <a:xfrm>
            <a:off x="673768" y="5890661"/>
            <a:ext cx="4523873" cy="461665"/>
          </a:xfrm>
          <a:prstGeom prst="rect">
            <a:avLst/>
          </a:prstGeom>
          <a:noFill/>
        </p:spPr>
        <p:txBody>
          <a:bodyPr wrap="square" rtlCol="0">
            <a:spAutoFit/>
          </a:bodyPr>
          <a:lstStyle/>
          <a:p>
            <a:r>
              <a:rPr lang="en-US" sz="1200" dirty="0"/>
              <a:t>https://www.thesun.co.uk/news/39546906/satellite-pics-venezuela-earthquake-destruction/</a:t>
            </a:r>
          </a:p>
        </p:txBody>
      </p:sp>
      <p:sp>
        <p:nvSpPr>
          <p:cNvPr id="4" name="TextBox 3">
            <a:extLst>
              <a:ext uri="{FF2B5EF4-FFF2-40B4-BE49-F238E27FC236}">
                <a16:creationId xmlns:a16="http://schemas.microsoft.com/office/drawing/2014/main" id="{351A3AA1-54F3-699A-5979-8E3E3BD50A86}"/>
              </a:ext>
            </a:extLst>
          </p:cNvPr>
          <p:cNvSpPr txBox="1"/>
          <p:nvPr/>
        </p:nvSpPr>
        <p:spPr>
          <a:xfrm>
            <a:off x="5855368" y="2267143"/>
            <a:ext cx="5422232" cy="2323713"/>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450" dirty="0"/>
              <a:t>The circles mark rupture </a:t>
            </a:r>
            <a:r>
              <a:rPr lang="en-US" sz="1450" i="1" dirty="0"/>
              <a:t>initiation</a:t>
            </a:r>
            <a:r>
              <a:rPr lang="en-US" sz="1450" dirty="0"/>
              <a:t>, ~160 km west of Caracas</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The M7.5 then ruptured ~175 km eastward — toward the city</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Epicentral distance badly understates the demand; what governs is rupture distance to the fault plane, and the plane extended nearly to Caracas</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The eastward direction also placed the capital in the forward-directivity lobe</a:t>
            </a:r>
          </a:p>
        </p:txBody>
      </p:sp>
    </p:spTree>
    <p:extLst>
      <p:ext uri="{BB962C8B-B14F-4D97-AF65-F5344CB8AC3E}">
        <p14:creationId xmlns:p14="http://schemas.microsoft.com/office/powerpoint/2010/main" val="3038545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274320"/>
            <a:ext cx="11155680" cy="457200"/>
          </a:xfrm>
          <a:prstGeom prst="rect">
            <a:avLst/>
          </a:prstGeom>
          <a:noFill/>
          <a:ln/>
        </p:spPr>
        <p:txBody>
          <a:bodyPr wrap="square" lIns="0" tIns="0" rIns="0" bIns="0" rtlCol="0" anchor="ctr"/>
          <a:lstStyle/>
          <a:p>
            <a:pPr marL="0" indent="0">
              <a:buNone/>
            </a:pPr>
            <a:r>
              <a:rPr lang="en-US" sz="2200" b="1" dirty="0">
                <a:solidFill>
                  <a:srgbClr val="1B4F8A"/>
                </a:solidFill>
                <a:latin typeface="Arial" pitchFamily="34" charset="0"/>
                <a:ea typeface="Arial" pitchFamily="34" charset="-122"/>
                <a:cs typeface="Arial" pitchFamily="34" charset="-120"/>
              </a:rPr>
              <a:t>The Doublet Problem  —  Damage Accumulation and Low-Cycle Fatigue</a:t>
            </a:r>
            <a:endParaRPr lang="en-US" sz="2200" dirty="0"/>
          </a:p>
        </p:txBody>
      </p:sp>
      <p:sp>
        <p:nvSpPr>
          <p:cNvPr id="3" name="Shape 1"/>
          <p:cNvSpPr/>
          <p:nvPr/>
        </p:nvSpPr>
        <p:spPr>
          <a:xfrm>
            <a:off x="502920" y="768096"/>
            <a:ext cx="11155680" cy="0"/>
          </a:xfrm>
          <a:prstGeom prst="line">
            <a:avLst/>
          </a:prstGeom>
          <a:noFill/>
          <a:ln w="15875">
            <a:solidFill>
              <a:srgbClr val="1B4F8A"/>
            </a:solidFill>
            <a:prstDash val="solid"/>
          </a:ln>
        </p:spPr>
        <p:txBody>
          <a:bodyPr/>
          <a:lstStyle/>
          <a:p>
            <a:endParaRPr lang="en-US"/>
          </a:p>
        </p:txBody>
      </p:sp>
      <p:sp>
        <p:nvSpPr>
          <p:cNvPr id="4" name="Text 2"/>
          <p:cNvSpPr/>
          <p:nvPr/>
        </p:nvSpPr>
        <p:spPr>
          <a:xfrm>
            <a:off x="502920" y="841248"/>
            <a:ext cx="11155680" cy="274320"/>
          </a:xfrm>
          <a:prstGeom prst="rect">
            <a:avLst/>
          </a:prstGeom>
          <a:noFill/>
          <a:ln/>
        </p:spPr>
        <p:txBody>
          <a:bodyPr wrap="square" lIns="0" tIns="0" rIns="0" bIns="0" rtlCol="0" anchor="ctr"/>
          <a:lstStyle/>
          <a:p>
            <a:pPr marL="0" indent="0">
              <a:buNone/>
            </a:pPr>
            <a:r>
              <a:rPr lang="en-US" sz="1250" i="1" dirty="0">
                <a:solidFill>
                  <a:srgbClr val="555555"/>
                </a:solidFill>
                <a:latin typeface="Georgia" pitchFamily="34" charset="0"/>
                <a:ea typeface="Georgia" pitchFamily="34" charset="-122"/>
                <a:cs typeface="Georgia" pitchFamily="34" charset="-120"/>
              </a:rPr>
              <a:t>The 39-second spacing converts a strength problem into a cumulative-damage problem.  This is the slide that connects the event to our usual territory.</a:t>
            </a:r>
            <a:endParaRPr lang="en-US" sz="1250" dirty="0"/>
          </a:p>
        </p:txBody>
      </p:sp>
      <p:sp>
        <p:nvSpPr>
          <p:cNvPr id="5" name="Shape 3"/>
          <p:cNvSpPr/>
          <p:nvPr/>
        </p:nvSpPr>
        <p:spPr>
          <a:xfrm>
            <a:off x="502920" y="1298448"/>
            <a:ext cx="5532120" cy="384048"/>
          </a:xfrm>
          <a:prstGeom prst="rect">
            <a:avLst/>
          </a:prstGeom>
          <a:solidFill>
            <a:srgbClr val="0F7080"/>
          </a:solidFill>
          <a:ln w="12700">
            <a:solidFill>
              <a:srgbClr val="0F7080"/>
            </a:solidFill>
            <a:prstDash val="solid"/>
          </a:ln>
        </p:spPr>
        <p:txBody>
          <a:bodyPr/>
          <a:lstStyle/>
          <a:p>
            <a:endParaRPr lang="en-US"/>
          </a:p>
        </p:txBody>
      </p:sp>
      <p:sp>
        <p:nvSpPr>
          <p:cNvPr id="6" name="Text 4"/>
          <p:cNvSpPr/>
          <p:nvPr/>
        </p:nvSpPr>
        <p:spPr>
          <a:xfrm>
            <a:off x="667512" y="1298448"/>
            <a:ext cx="5202936" cy="384048"/>
          </a:xfrm>
          <a:prstGeom prst="rect">
            <a:avLst/>
          </a:prstGeom>
          <a:noFill/>
          <a:ln/>
        </p:spPr>
        <p:txBody>
          <a:bodyPr wrap="square" lIns="0" tIns="0" rIns="0" bIns="0" rtlCol="0" anchor="ctr"/>
          <a:lstStyle/>
          <a:p>
            <a:pPr marL="0" indent="0">
              <a:buNone/>
            </a:pPr>
            <a:r>
              <a:rPr lang="en-US" sz="1350" b="1" dirty="0">
                <a:solidFill>
                  <a:srgbClr val="FFFFFF"/>
                </a:solidFill>
                <a:latin typeface="Arial" pitchFamily="34" charset="0"/>
                <a:ea typeface="Arial" pitchFamily="34" charset="-122"/>
                <a:cs typeface="Arial" pitchFamily="34" charset="-120"/>
              </a:rPr>
              <a:t>The Ductility Budget</a:t>
            </a:r>
            <a:endParaRPr lang="en-US" sz="1350" dirty="0"/>
          </a:p>
        </p:txBody>
      </p:sp>
      <p:sp>
        <p:nvSpPr>
          <p:cNvPr id="7" name="Shape 5"/>
          <p:cNvSpPr/>
          <p:nvPr/>
        </p:nvSpPr>
        <p:spPr>
          <a:xfrm>
            <a:off x="502920" y="1682496"/>
            <a:ext cx="5532120" cy="4315968"/>
          </a:xfrm>
          <a:prstGeom prst="rect">
            <a:avLst/>
          </a:prstGeom>
          <a:solidFill>
            <a:srgbClr val="F2F4F7"/>
          </a:solidFill>
          <a:ln w="12700">
            <a:solidFill>
              <a:srgbClr val="F2F4F7"/>
            </a:solidFill>
            <a:prstDash val="solid"/>
          </a:ln>
        </p:spPr>
        <p:txBody>
          <a:bodyPr/>
          <a:lstStyle/>
          <a:p>
            <a:endParaRPr lang="en-US"/>
          </a:p>
        </p:txBody>
      </p:sp>
      <p:sp>
        <p:nvSpPr>
          <p:cNvPr id="8" name="Text 6"/>
          <p:cNvSpPr/>
          <p:nvPr/>
        </p:nvSpPr>
        <p:spPr>
          <a:xfrm>
            <a:off x="704088" y="1810512"/>
            <a:ext cx="5129784" cy="566928"/>
          </a:xfrm>
          <a:prstGeom prst="rect">
            <a:avLst/>
          </a:prstGeom>
          <a:noFill/>
          <a:ln/>
        </p:spPr>
        <p:txBody>
          <a:bodyPr wrap="square" lIns="0" tIns="0" rIns="0" bIns="0" rtlCol="0" anchor="ctr"/>
          <a:lstStyle/>
          <a:p>
            <a:pPr marL="0" indent="0">
              <a:buNone/>
            </a:pPr>
            <a:r>
              <a:rPr lang="en-US" sz="1200" dirty="0">
                <a:solidFill>
                  <a:srgbClr val="1A1A1A"/>
                </a:solidFill>
                <a:latin typeface="Georgia" pitchFamily="34" charset="0"/>
                <a:ea typeface="Georgia" pitchFamily="34" charset="-122"/>
                <a:cs typeface="Georgia" pitchFamily="34" charset="-120"/>
              </a:rPr>
              <a:t>A code-designed building survives a major earthquake by responding INELASTICALLY.  It trades permanent damage for survival.  The ductility demand ratio:</a:t>
            </a:r>
            <a:endParaRPr lang="en-US" sz="1200" dirty="0"/>
          </a:p>
        </p:txBody>
      </p:sp>
      <p:sp>
        <p:nvSpPr>
          <p:cNvPr id="9" name="Shape 7"/>
          <p:cNvSpPr/>
          <p:nvPr/>
        </p:nvSpPr>
        <p:spPr>
          <a:xfrm>
            <a:off x="777240" y="2395728"/>
            <a:ext cx="4983480" cy="786384"/>
          </a:xfrm>
          <a:prstGeom prst="roundRect">
            <a:avLst>
              <a:gd name="adj" fmla="val 6977"/>
            </a:avLst>
          </a:prstGeom>
          <a:solidFill>
            <a:srgbClr val="FFFFFF"/>
          </a:solidFill>
          <a:ln w="15875">
            <a:solidFill>
              <a:srgbClr val="0F7080"/>
            </a:solidFill>
            <a:prstDash val="solid"/>
          </a:ln>
        </p:spPr>
        <p:txBody>
          <a:bodyPr/>
          <a:lstStyle/>
          <a:p>
            <a:endParaRPr lang="en-US"/>
          </a:p>
        </p:txBody>
      </p:sp>
      <p:sp>
        <p:nvSpPr>
          <p:cNvPr id="10" name="Text 8"/>
          <p:cNvSpPr/>
          <p:nvPr/>
        </p:nvSpPr>
        <p:spPr>
          <a:xfrm>
            <a:off x="777240" y="2395728"/>
            <a:ext cx="4983480" cy="786384"/>
          </a:xfrm>
          <a:prstGeom prst="rect">
            <a:avLst/>
          </a:prstGeom>
          <a:noFill/>
          <a:ln/>
        </p:spPr>
        <p:txBody>
          <a:bodyPr wrap="square" lIns="0" tIns="0" rIns="0" bIns="0" rtlCol="0" anchor="ctr"/>
          <a:lstStyle/>
          <a:p>
            <a:pPr marL="0" indent="0" algn="ctr">
              <a:buNone/>
            </a:pPr>
            <a:r>
              <a:rPr lang="en-US" sz="2400" i="1" dirty="0">
                <a:solidFill>
                  <a:srgbClr val="1A1A1A"/>
                </a:solidFill>
                <a:latin typeface="Cambria Math" pitchFamily="34" charset="0"/>
                <a:ea typeface="Cambria Math" pitchFamily="34" charset="-122"/>
                <a:cs typeface="Cambria Math" pitchFamily="34" charset="-120"/>
              </a:rPr>
              <a:t>μ</a:t>
            </a:r>
            <a:r>
              <a:rPr lang="en-US" sz="2200" dirty="0">
                <a:solidFill>
                  <a:srgbClr val="1A1A1A"/>
                </a:solidFill>
                <a:latin typeface="Cambria Math" pitchFamily="34" charset="0"/>
                <a:ea typeface="Cambria Math" pitchFamily="34" charset="-122"/>
                <a:cs typeface="Cambria Math" pitchFamily="34" charset="-120"/>
              </a:rPr>
              <a:t>  =  </a:t>
            </a:r>
            <a:r>
              <a:rPr lang="en-US" sz="2400" i="1" dirty="0">
                <a:solidFill>
                  <a:srgbClr val="1A1A1A"/>
                </a:solidFill>
                <a:latin typeface="Cambria Math" pitchFamily="34" charset="0"/>
                <a:ea typeface="Cambria Math" pitchFamily="34" charset="-122"/>
                <a:cs typeface="Cambria Math" pitchFamily="34" charset="-120"/>
              </a:rPr>
              <a:t>δ</a:t>
            </a:r>
            <a:r>
              <a:rPr lang="en-US" sz="1400" baseline="-40000" dirty="0">
                <a:solidFill>
                  <a:srgbClr val="1A1A1A"/>
                </a:solidFill>
                <a:latin typeface="Cambria Math" pitchFamily="34" charset="0"/>
                <a:ea typeface="Cambria Math" pitchFamily="34" charset="-122"/>
                <a:cs typeface="Cambria Math" pitchFamily="34" charset="-120"/>
              </a:rPr>
              <a:t>max</a:t>
            </a:r>
            <a:r>
              <a:rPr lang="en-US" sz="2200" dirty="0">
                <a:solidFill>
                  <a:srgbClr val="1A1A1A"/>
                </a:solidFill>
                <a:latin typeface="Cambria Math" pitchFamily="34" charset="0"/>
                <a:ea typeface="Cambria Math" pitchFamily="34" charset="-122"/>
                <a:cs typeface="Cambria Math" pitchFamily="34" charset="-120"/>
              </a:rPr>
              <a:t>  /  </a:t>
            </a:r>
            <a:r>
              <a:rPr lang="en-US" sz="2400" i="1" dirty="0">
                <a:solidFill>
                  <a:srgbClr val="1A1A1A"/>
                </a:solidFill>
                <a:latin typeface="Cambria Math" pitchFamily="34" charset="0"/>
                <a:ea typeface="Cambria Math" pitchFamily="34" charset="-122"/>
                <a:cs typeface="Cambria Math" pitchFamily="34" charset="-120"/>
              </a:rPr>
              <a:t>δ</a:t>
            </a:r>
            <a:r>
              <a:rPr lang="en-US" sz="1400" baseline="-40000" dirty="0">
                <a:solidFill>
                  <a:srgbClr val="1A1A1A"/>
                </a:solidFill>
                <a:latin typeface="Cambria Math" pitchFamily="34" charset="0"/>
                <a:ea typeface="Cambria Math" pitchFamily="34" charset="-122"/>
                <a:cs typeface="Cambria Math" pitchFamily="34" charset="-120"/>
              </a:rPr>
              <a:t>yield</a:t>
            </a:r>
            <a:endParaRPr lang="en-US" sz="2400" dirty="0"/>
          </a:p>
        </p:txBody>
      </p:sp>
      <p:sp>
        <p:nvSpPr>
          <p:cNvPr id="11" name="Text 9"/>
          <p:cNvSpPr/>
          <p:nvPr/>
        </p:nvSpPr>
        <p:spPr>
          <a:xfrm>
            <a:off x="704088" y="3291840"/>
            <a:ext cx="5129784" cy="1005840"/>
          </a:xfrm>
          <a:prstGeom prst="rect">
            <a:avLst/>
          </a:prstGeom>
          <a:noFill/>
          <a:ln/>
        </p:spPr>
        <p:txBody>
          <a:bodyPr wrap="square" lIns="0" tIns="0" rIns="0" bIns="0" rtlCol="0" anchor="ctr"/>
          <a:lstStyle/>
          <a:p>
            <a:pPr marL="0" indent="0">
              <a:spcAft>
                <a:spcPts val="300"/>
              </a:spcAft>
              <a:buNone/>
            </a:pPr>
            <a:r>
              <a:rPr lang="en-US" sz="1200" b="1" i="1" dirty="0">
                <a:solidFill>
                  <a:srgbClr val="0F7080"/>
                </a:solidFill>
                <a:latin typeface="Cambria Math" pitchFamily="34" charset="0"/>
                <a:ea typeface="Cambria Math" pitchFamily="34" charset="-122"/>
                <a:cs typeface="Cambria Math" pitchFamily="34" charset="-120"/>
              </a:rPr>
              <a:t>μ</a:t>
            </a:r>
            <a:r>
              <a:rPr lang="en-US" sz="1150" dirty="0">
                <a:solidFill>
                  <a:srgbClr val="1A1A1A"/>
                </a:solidFill>
                <a:latin typeface="Georgia" pitchFamily="34" charset="0"/>
                <a:ea typeface="Georgia" pitchFamily="34" charset="-122"/>
                <a:cs typeface="Georgia" pitchFamily="34" charset="-120"/>
              </a:rPr>
              <a:t>   ductility demand ratio, dimensionless </a:t>
            </a:r>
            <a:r>
              <a:rPr lang="en-US" sz="1200" b="1" i="1" dirty="0" err="1">
                <a:solidFill>
                  <a:srgbClr val="0F7080"/>
                </a:solidFill>
                <a:latin typeface="Cambria Math" pitchFamily="34" charset="0"/>
                <a:ea typeface="Cambria Math" pitchFamily="34" charset="-122"/>
                <a:cs typeface="Cambria Math" pitchFamily="34" charset="-120"/>
              </a:rPr>
              <a:t>δmax</a:t>
            </a:r>
            <a:r>
              <a:rPr lang="en-US" sz="1150" dirty="0">
                <a:solidFill>
                  <a:srgbClr val="1A1A1A"/>
                </a:solidFill>
                <a:latin typeface="Georgia" pitchFamily="34" charset="0"/>
                <a:ea typeface="Georgia" pitchFamily="34" charset="-122"/>
                <a:cs typeface="Georgia" pitchFamily="34" charset="-120"/>
              </a:rPr>
              <a:t>   peak inelastic displacement reached during the event, measured as roof drift or story drift </a:t>
            </a:r>
            <a:r>
              <a:rPr lang="en-US" sz="1200" b="1" i="1" dirty="0" err="1">
                <a:solidFill>
                  <a:srgbClr val="0F7080"/>
                </a:solidFill>
                <a:latin typeface="Cambria Math" pitchFamily="34" charset="0"/>
                <a:ea typeface="Cambria Math" pitchFamily="34" charset="-122"/>
                <a:cs typeface="Cambria Math" pitchFamily="34" charset="-120"/>
              </a:rPr>
              <a:t>δyield</a:t>
            </a:r>
            <a:r>
              <a:rPr lang="en-US" sz="1150" dirty="0">
                <a:solidFill>
                  <a:srgbClr val="1A1A1A"/>
                </a:solidFill>
                <a:latin typeface="Georgia" pitchFamily="34" charset="0"/>
                <a:ea typeface="Georgia" pitchFamily="34" charset="-122"/>
                <a:cs typeface="Georgia" pitchFamily="34" charset="-120"/>
              </a:rPr>
              <a:t>   displacement at first significant yield, where the idealized force-displacement curve departs from linear</a:t>
            </a:r>
            <a:endParaRPr lang="en-US" sz="1200" dirty="0"/>
          </a:p>
        </p:txBody>
      </p:sp>
      <p:sp>
        <p:nvSpPr>
          <p:cNvPr id="12" name="Text 10"/>
          <p:cNvSpPr/>
          <p:nvPr/>
        </p:nvSpPr>
        <p:spPr>
          <a:xfrm>
            <a:off x="704088" y="4334256"/>
            <a:ext cx="5129784" cy="237744"/>
          </a:xfrm>
          <a:prstGeom prst="rect">
            <a:avLst/>
          </a:prstGeom>
          <a:noFill/>
          <a:ln/>
        </p:spPr>
        <p:txBody>
          <a:bodyPr wrap="square" lIns="0" tIns="0" rIns="0" bIns="0" rtlCol="0" anchor="ctr"/>
          <a:lstStyle/>
          <a:p>
            <a:pPr marL="0" indent="0">
              <a:buNone/>
            </a:pPr>
            <a:r>
              <a:rPr lang="en-US" sz="1200" dirty="0">
                <a:solidFill>
                  <a:srgbClr val="1A1A1A"/>
                </a:solidFill>
                <a:latin typeface="Georgia" pitchFamily="34" charset="0"/>
                <a:ea typeface="Georgia" pitchFamily="34" charset="-122"/>
                <a:cs typeface="Georgia" pitchFamily="34" charset="-120"/>
              </a:rPr>
              <a:t>After the first shock, many structures were STANDING BUT DEGRADED:</a:t>
            </a:r>
            <a:endParaRPr lang="en-US" sz="1200" dirty="0"/>
          </a:p>
        </p:txBody>
      </p:sp>
      <p:sp>
        <p:nvSpPr>
          <p:cNvPr id="13" name="Text 11"/>
          <p:cNvSpPr/>
          <p:nvPr/>
        </p:nvSpPr>
        <p:spPr>
          <a:xfrm>
            <a:off x="777240" y="4590288"/>
            <a:ext cx="5020056" cy="658368"/>
          </a:xfrm>
          <a:prstGeom prst="rect">
            <a:avLst/>
          </a:prstGeom>
          <a:noFill/>
          <a:ln/>
        </p:spPr>
        <p:txBody>
          <a:bodyPr wrap="square" lIns="0" tIns="0" rIns="0" bIns="0" rtlCol="0" anchor="ctr"/>
          <a:lstStyle/>
          <a:p>
            <a:pPr marL="342900" indent="-342900">
              <a:spcAft>
                <a:spcPts val="200"/>
              </a:spcAft>
              <a:buSzPct val="100000"/>
              <a:buChar char="•"/>
            </a:pPr>
            <a:r>
              <a:rPr lang="en-US" sz="1150" dirty="0">
                <a:solidFill>
                  <a:srgbClr val="1A1A1A"/>
                </a:solidFill>
                <a:latin typeface="Georgia" pitchFamily="34" charset="0"/>
                <a:ea typeface="Georgia" pitchFamily="34" charset="-122"/>
                <a:cs typeface="Georgia" pitchFamily="34" charset="-120"/>
              </a:rPr>
              <a:t>Cracked concrete, yielded reinforcement</a:t>
            </a:r>
            <a:endParaRPr lang="en-US" sz="1150" dirty="0"/>
          </a:p>
          <a:p>
            <a:pPr marL="342900" indent="-342900">
              <a:spcAft>
                <a:spcPts val="200"/>
              </a:spcAft>
              <a:buSzPct val="100000"/>
              <a:buChar char="•"/>
            </a:pPr>
            <a:r>
              <a:rPr lang="en-US" sz="1150" dirty="0">
                <a:solidFill>
                  <a:srgbClr val="1A1A1A"/>
                </a:solidFill>
                <a:latin typeface="Georgia" pitchFamily="34" charset="0"/>
                <a:ea typeface="Georgia" pitchFamily="34" charset="-122"/>
                <a:cs typeface="Georgia" pitchFamily="34" charset="-120"/>
              </a:rPr>
              <a:t>Reduced stiffness, lengthened period</a:t>
            </a:r>
            <a:endParaRPr lang="en-US" sz="1150" dirty="0"/>
          </a:p>
          <a:p>
            <a:pPr marL="342900" indent="-342900">
              <a:spcAft>
                <a:spcPts val="200"/>
              </a:spcAft>
              <a:buSzPct val="100000"/>
              <a:buChar char="•"/>
            </a:pPr>
            <a:r>
              <a:rPr lang="en-US" sz="1150" dirty="0">
                <a:solidFill>
                  <a:srgbClr val="1A1A1A"/>
                </a:solidFill>
                <a:latin typeface="Georgia" pitchFamily="34" charset="0"/>
                <a:ea typeface="Georgia" pitchFamily="34" charset="-122"/>
                <a:cs typeface="Georgia" pitchFamily="34" charset="-120"/>
              </a:rPr>
              <a:t>A substantial share of the inelastic budget already spent</a:t>
            </a:r>
            <a:endParaRPr lang="en-US" sz="1150" dirty="0"/>
          </a:p>
        </p:txBody>
      </p:sp>
      <p:sp>
        <p:nvSpPr>
          <p:cNvPr id="14" name="Text 12"/>
          <p:cNvSpPr/>
          <p:nvPr/>
        </p:nvSpPr>
        <p:spPr>
          <a:xfrm>
            <a:off x="704088" y="5394960"/>
            <a:ext cx="5129784" cy="621792"/>
          </a:xfrm>
          <a:prstGeom prst="rect">
            <a:avLst/>
          </a:prstGeom>
          <a:noFill/>
          <a:ln/>
        </p:spPr>
        <p:txBody>
          <a:bodyPr wrap="square" lIns="0" tIns="0" rIns="0" bIns="0" rtlCol="0" anchor="ctr"/>
          <a:lstStyle/>
          <a:p>
            <a:pPr marL="0" indent="0">
              <a:buNone/>
            </a:pPr>
            <a:r>
              <a:rPr lang="en-US" sz="1200" b="1" dirty="0">
                <a:solidFill>
                  <a:srgbClr val="A81C1C"/>
                </a:solidFill>
                <a:latin typeface="Georgia" pitchFamily="34" charset="0"/>
                <a:ea typeface="Georgia" pitchFamily="34" charset="-122"/>
                <a:cs typeface="Georgia" pitchFamily="34" charset="-120"/>
              </a:rPr>
              <a:t>The M7.5 arrived 39 seconds later — before any occupant could evacuate, before any structure could be assessed, and before anyone could know that the building's capacity was no longer what the drawings said.</a:t>
            </a:r>
            <a:endParaRPr lang="en-US" sz="1200" dirty="0"/>
          </a:p>
        </p:txBody>
      </p:sp>
      <p:sp>
        <p:nvSpPr>
          <p:cNvPr id="15" name="Shape 13"/>
          <p:cNvSpPr/>
          <p:nvPr/>
        </p:nvSpPr>
        <p:spPr>
          <a:xfrm>
            <a:off x="6309360" y="1298448"/>
            <a:ext cx="5349240" cy="384048"/>
          </a:xfrm>
          <a:prstGeom prst="rect">
            <a:avLst/>
          </a:prstGeom>
          <a:solidFill>
            <a:srgbClr val="8A6100"/>
          </a:solidFill>
          <a:ln w="12700">
            <a:solidFill>
              <a:srgbClr val="8A6100"/>
            </a:solidFill>
            <a:prstDash val="solid"/>
          </a:ln>
        </p:spPr>
        <p:txBody>
          <a:bodyPr/>
          <a:lstStyle/>
          <a:p>
            <a:endParaRPr lang="en-US"/>
          </a:p>
        </p:txBody>
      </p:sp>
      <p:sp>
        <p:nvSpPr>
          <p:cNvPr id="16" name="Text 14"/>
          <p:cNvSpPr/>
          <p:nvPr/>
        </p:nvSpPr>
        <p:spPr>
          <a:xfrm>
            <a:off x="6473952" y="1298448"/>
            <a:ext cx="5020056" cy="384048"/>
          </a:xfrm>
          <a:prstGeom prst="rect">
            <a:avLst/>
          </a:prstGeom>
          <a:noFill/>
          <a:ln/>
        </p:spPr>
        <p:txBody>
          <a:bodyPr wrap="square" lIns="0" tIns="0" rIns="0" bIns="0" rtlCol="0" anchor="ctr"/>
          <a:lstStyle/>
          <a:p>
            <a:pPr marL="0" indent="0">
              <a:buNone/>
            </a:pPr>
            <a:r>
              <a:rPr lang="en-US" sz="1350" b="1" dirty="0">
                <a:solidFill>
                  <a:srgbClr val="FFFFFF"/>
                </a:solidFill>
                <a:latin typeface="Arial" pitchFamily="34" charset="0"/>
                <a:ea typeface="Arial" pitchFamily="34" charset="-122"/>
                <a:cs typeface="Arial" pitchFamily="34" charset="-120"/>
              </a:rPr>
              <a:t>This Is Low-Cycle Fatigue</a:t>
            </a:r>
            <a:endParaRPr lang="en-US" sz="1350" dirty="0"/>
          </a:p>
        </p:txBody>
      </p:sp>
      <p:sp>
        <p:nvSpPr>
          <p:cNvPr id="17" name="Shape 15"/>
          <p:cNvSpPr/>
          <p:nvPr/>
        </p:nvSpPr>
        <p:spPr>
          <a:xfrm>
            <a:off x="6309360" y="1682496"/>
            <a:ext cx="5349240" cy="4315968"/>
          </a:xfrm>
          <a:prstGeom prst="rect">
            <a:avLst/>
          </a:prstGeom>
          <a:solidFill>
            <a:srgbClr val="F2F4F7"/>
          </a:solidFill>
          <a:ln w="12700">
            <a:solidFill>
              <a:srgbClr val="F2F4F7"/>
            </a:solidFill>
            <a:prstDash val="solid"/>
          </a:ln>
        </p:spPr>
        <p:txBody>
          <a:bodyPr/>
          <a:lstStyle/>
          <a:p>
            <a:endParaRPr lang="en-US"/>
          </a:p>
        </p:txBody>
      </p:sp>
      <p:sp>
        <p:nvSpPr>
          <p:cNvPr id="18" name="Text 16"/>
          <p:cNvSpPr/>
          <p:nvPr/>
        </p:nvSpPr>
        <p:spPr>
          <a:xfrm>
            <a:off x="6510528" y="1810512"/>
            <a:ext cx="4946904" cy="237744"/>
          </a:xfrm>
          <a:prstGeom prst="rect">
            <a:avLst/>
          </a:prstGeom>
          <a:noFill/>
          <a:ln/>
        </p:spPr>
        <p:txBody>
          <a:bodyPr wrap="square" lIns="0" tIns="0" rIns="0" bIns="0" rtlCol="0" anchor="ctr"/>
          <a:lstStyle/>
          <a:p>
            <a:pPr marL="0" indent="0">
              <a:buNone/>
            </a:pPr>
            <a:r>
              <a:rPr lang="en-US" sz="1300" b="1" dirty="0">
                <a:solidFill>
                  <a:srgbClr val="0F7080"/>
                </a:solidFill>
                <a:latin typeface="Georgia" pitchFamily="34" charset="0"/>
                <a:ea typeface="Georgia" pitchFamily="34" charset="-122"/>
                <a:cs typeface="Georgia" pitchFamily="34" charset="-120"/>
              </a:rPr>
              <a:t>Not an S-N problem.</a:t>
            </a:r>
            <a:endParaRPr lang="en-US" sz="1300" dirty="0"/>
          </a:p>
        </p:txBody>
      </p:sp>
      <p:sp>
        <p:nvSpPr>
          <p:cNvPr id="19" name="Text 17"/>
          <p:cNvSpPr/>
          <p:nvPr/>
        </p:nvSpPr>
        <p:spPr>
          <a:xfrm>
            <a:off x="6510528" y="2066544"/>
            <a:ext cx="4946904" cy="566928"/>
          </a:xfrm>
          <a:prstGeom prst="rect">
            <a:avLst/>
          </a:prstGeom>
          <a:noFill/>
          <a:ln/>
        </p:spPr>
        <p:txBody>
          <a:bodyPr wrap="square" lIns="0" tIns="0" rIns="0" bIns="0" rtlCol="0" anchor="ctr"/>
          <a:lstStyle/>
          <a:p>
            <a:pPr marL="0" indent="0">
              <a:buNone/>
            </a:pPr>
            <a:r>
              <a:rPr lang="en-US" sz="1150" dirty="0">
                <a:solidFill>
                  <a:srgbClr val="1A1A1A"/>
                </a:solidFill>
                <a:latin typeface="Georgia" pitchFamily="34" charset="0"/>
                <a:ea typeface="Georgia" pitchFamily="34" charset="-122"/>
                <a:cs typeface="Georgia" pitchFamily="34" charset="-120"/>
              </a:rPr>
              <a:t>A small number of very large inelastic strain reversals in the reinforcing steel and concrete.  Damage accumulates in a Coffin–Manson sense, not a high-cycle Basquin sense.</a:t>
            </a:r>
            <a:endParaRPr lang="en-US" sz="1150" dirty="0"/>
          </a:p>
        </p:txBody>
      </p:sp>
      <p:sp>
        <p:nvSpPr>
          <p:cNvPr id="20" name="Text 18"/>
          <p:cNvSpPr/>
          <p:nvPr/>
        </p:nvSpPr>
        <p:spPr>
          <a:xfrm>
            <a:off x="6510528" y="2688336"/>
            <a:ext cx="4946904" cy="237744"/>
          </a:xfrm>
          <a:prstGeom prst="rect">
            <a:avLst/>
          </a:prstGeom>
          <a:noFill/>
          <a:ln/>
        </p:spPr>
        <p:txBody>
          <a:bodyPr wrap="square" lIns="0" tIns="0" rIns="0" bIns="0" rtlCol="0" anchor="ctr"/>
          <a:lstStyle/>
          <a:p>
            <a:pPr marL="0" indent="0">
              <a:buNone/>
            </a:pPr>
            <a:r>
              <a:rPr lang="en-US" sz="1300" b="1" dirty="0">
                <a:solidFill>
                  <a:srgbClr val="0F7080"/>
                </a:solidFill>
                <a:latin typeface="Georgia" pitchFamily="34" charset="0"/>
                <a:ea typeface="Georgia" pitchFamily="34" charset="-122"/>
                <a:cs typeface="Georgia" pitchFamily="34" charset="-120"/>
              </a:rPr>
              <a:t>Miner-type summation applies.</a:t>
            </a:r>
            <a:endParaRPr lang="en-US" sz="1300" dirty="0"/>
          </a:p>
        </p:txBody>
      </p:sp>
      <p:sp>
        <p:nvSpPr>
          <p:cNvPr id="21" name="Text 19"/>
          <p:cNvSpPr/>
          <p:nvPr/>
        </p:nvSpPr>
        <p:spPr>
          <a:xfrm>
            <a:off x="6510528" y="2944368"/>
            <a:ext cx="4946904" cy="658368"/>
          </a:xfrm>
          <a:prstGeom prst="rect">
            <a:avLst/>
          </a:prstGeom>
          <a:noFill/>
          <a:ln/>
        </p:spPr>
        <p:txBody>
          <a:bodyPr wrap="square" lIns="0" tIns="0" rIns="0" bIns="0" rtlCol="0" anchor="ctr"/>
          <a:lstStyle/>
          <a:p>
            <a:pPr marL="0" indent="0">
              <a:buNone/>
            </a:pPr>
            <a:r>
              <a:rPr lang="en-US" sz="1150" dirty="0">
                <a:solidFill>
                  <a:srgbClr val="1A1A1A"/>
                </a:solidFill>
                <a:latin typeface="Georgia" pitchFamily="34" charset="0"/>
                <a:ea typeface="Georgia" pitchFamily="34" charset="-122"/>
                <a:cs typeface="Georgia" pitchFamily="34" charset="-120"/>
              </a:rPr>
              <a:t>Cumulative damage concepts from fatigue analysis map directly onto why doublets and strong aftershock sequences are disproportionately lethal compared with a single shock of the same peak intensity.</a:t>
            </a:r>
            <a:endParaRPr lang="en-US" sz="1150" dirty="0"/>
          </a:p>
        </p:txBody>
      </p:sp>
      <p:sp>
        <p:nvSpPr>
          <p:cNvPr id="22" name="Text 20"/>
          <p:cNvSpPr/>
          <p:nvPr/>
        </p:nvSpPr>
        <p:spPr>
          <a:xfrm>
            <a:off x="6510528" y="3639312"/>
            <a:ext cx="4946904" cy="237744"/>
          </a:xfrm>
          <a:prstGeom prst="rect">
            <a:avLst/>
          </a:prstGeom>
          <a:noFill/>
          <a:ln/>
        </p:spPr>
        <p:txBody>
          <a:bodyPr wrap="square" lIns="0" tIns="0" rIns="0" bIns="0" rtlCol="0" anchor="ctr"/>
          <a:lstStyle/>
          <a:p>
            <a:pPr marL="0" indent="0">
              <a:buNone/>
            </a:pPr>
            <a:r>
              <a:rPr lang="en-US" sz="1300" b="1" dirty="0">
                <a:solidFill>
                  <a:srgbClr val="8A6100"/>
                </a:solidFill>
                <a:latin typeface="Georgia" pitchFamily="34" charset="0"/>
                <a:ea typeface="Georgia" pitchFamily="34" charset="-122"/>
                <a:cs typeface="Georgia" pitchFamily="34" charset="-120"/>
              </a:rPr>
              <a:t>Typical ductility capacity.</a:t>
            </a:r>
            <a:endParaRPr lang="en-US" sz="1300" dirty="0"/>
          </a:p>
        </p:txBody>
      </p:sp>
      <p:sp>
        <p:nvSpPr>
          <p:cNvPr id="23" name="Text 21"/>
          <p:cNvSpPr/>
          <p:nvPr/>
        </p:nvSpPr>
        <p:spPr>
          <a:xfrm>
            <a:off x="6510528" y="3895344"/>
            <a:ext cx="4946904" cy="786384"/>
          </a:xfrm>
          <a:prstGeom prst="rect">
            <a:avLst/>
          </a:prstGeom>
          <a:noFill/>
          <a:ln/>
        </p:spPr>
        <p:txBody>
          <a:bodyPr wrap="square" lIns="0" tIns="0" rIns="0" bIns="0" rtlCol="0" anchor="ctr"/>
          <a:lstStyle/>
          <a:p>
            <a:pPr marL="0" indent="0">
              <a:buNone/>
            </a:pPr>
            <a:r>
              <a:rPr lang="en-US" sz="1150" dirty="0">
                <a:solidFill>
                  <a:srgbClr val="1A1A1A"/>
                </a:solidFill>
                <a:latin typeface="Georgia" pitchFamily="34" charset="0"/>
                <a:ea typeface="Georgia" pitchFamily="34" charset="-122"/>
                <a:cs typeface="Georgia" pitchFamily="34" charset="-120"/>
              </a:rPr>
              <a:t>Unreinforced masonry 1.0 to 1.5.  Ordinary RC moment frame 2 to 3.  Special RC moment frame 5 to 8.  Special steel moment frame 6 to 10.  If the first shock spent two-thirds of that budget, the second event met a different structure than the one that was designed.</a:t>
            </a:r>
            <a:endParaRPr lang="en-US" sz="1150" dirty="0"/>
          </a:p>
        </p:txBody>
      </p:sp>
      <p:sp>
        <p:nvSpPr>
          <p:cNvPr id="24" name="Text 22"/>
          <p:cNvSpPr/>
          <p:nvPr/>
        </p:nvSpPr>
        <p:spPr>
          <a:xfrm>
            <a:off x="6510528" y="4718304"/>
            <a:ext cx="4946904" cy="237744"/>
          </a:xfrm>
          <a:prstGeom prst="rect">
            <a:avLst/>
          </a:prstGeom>
          <a:noFill/>
          <a:ln/>
        </p:spPr>
        <p:txBody>
          <a:bodyPr wrap="square" lIns="0" tIns="0" rIns="0" bIns="0" rtlCol="0" anchor="ctr"/>
          <a:lstStyle/>
          <a:p>
            <a:pPr marL="0" indent="0">
              <a:buNone/>
            </a:pPr>
            <a:r>
              <a:rPr lang="en-US" sz="1300" b="1" dirty="0">
                <a:solidFill>
                  <a:srgbClr val="8A6100"/>
                </a:solidFill>
                <a:latin typeface="Georgia" pitchFamily="34" charset="0"/>
                <a:ea typeface="Georgia" pitchFamily="34" charset="-122"/>
                <a:cs typeface="Georgia" pitchFamily="34" charset="-120"/>
              </a:rPr>
              <a:t>The test-engineering framing.</a:t>
            </a:r>
            <a:endParaRPr lang="en-US" sz="1300" dirty="0"/>
          </a:p>
        </p:txBody>
      </p:sp>
      <p:sp>
        <p:nvSpPr>
          <p:cNvPr id="25" name="Text 23"/>
          <p:cNvSpPr/>
          <p:nvPr/>
        </p:nvSpPr>
        <p:spPr>
          <a:xfrm>
            <a:off x="6510528" y="4974336"/>
            <a:ext cx="4946904" cy="621792"/>
          </a:xfrm>
          <a:prstGeom prst="rect">
            <a:avLst/>
          </a:prstGeom>
          <a:noFill/>
          <a:ln/>
        </p:spPr>
        <p:txBody>
          <a:bodyPr wrap="square" lIns="0" tIns="0" rIns="0" bIns="0" rtlCol="0" anchor="ctr"/>
          <a:lstStyle/>
          <a:p>
            <a:pPr marL="0" indent="0">
              <a:buNone/>
            </a:pPr>
            <a:r>
              <a:rPr lang="en-US" sz="1150" dirty="0">
                <a:solidFill>
                  <a:srgbClr val="1A1A1A"/>
                </a:solidFill>
                <a:latin typeface="Georgia" pitchFamily="34" charset="0"/>
                <a:ea typeface="Georgia" pitchFamily="34" charset="-122"/>
                <a:cs typeface="Georgia" pitchFamily="34" charset="-120"/>
              </a:rPr>
              <a:t>This is a response-spectrum and damage-accumulation problem in which the test sequence was applied TWICE to a specimen qualified — at best — for ONE exposure.  No test engineer would accept that as a pass.</a:t>
            </a:r>
            <a:endParaRPr lang="en-US" sz="1150" dirty="0"/>
          </a:p>
        </p:txBody>
      </p:sp>
      <p:sp>
        <p:nvSpPr>
          <p:cNvPr id="26" name="Text 24"/>
          <p:cNvSpPr/>
          <p:nvPr/>
        </p:nvSpPr>
        <p:spPr>
          <a:xfrm>
            <a:off x="6510528" y="5596128"/>
            <a:ext cx="4946904" cy="365760"/>
          </a:xfrm>
          <a:prstGeom prst="rect">
            <a:avLst/>
          </a:prstGeom>
          <a:noFill/>
          <a:ln/>
        </p:spPr>
        <p:txBody>
          <a:bodyPr wrap="square" lIns="0" tIns="0" rIns="0" bIns="0" rtlCol="0" anchor="ctr"/>
          <a:lstStyle/>
          <a:p>
            <a:pPr marL="0" indent="0">
              <a:buNone/>
            </a:pPr>
            <a:r>
              <a:rPr lang="en-US" sz="1100" i="1" dirty="0">
                <a:solidFill>
                  <a:srgbClr val="555555"/>
                </a:solidFill>
                <a:latin typeface="Georgia" pitchFamily="34" charset="0"/>
                <a:ea typeface="Georgia" pitchFamily="34" charset="-122"/>
                <a:cs typeface="Georgia" pitchFamily="34" charset="-120"/>
              </a:rPr>
              <a:t>Turkey 2023 showed the identical signature:  buildings weakened by the first event were finished by the second.</a:t>
            </a:r>
            <a:endParaRPr lang="en-US" sz="1100" dirty="0"/>
          </a:p>
        </p:txBody>
      </p:sp>
      <p:sp>
        <p:nvSpPr>
          <p:cNvPr id="27" name="Text 25"/>
          <p:cNvSpPr/>
          <p:nvPr/>
        </p:nvSpPr>
        <p:spPr>
          <a:xfrm>
            <a:off x="502920" y="6309360"/>
            <a:ext cx="7315200" cy="274320"/>
          </a:xfrm>
          <a:prstGeom prst="rect">
            <a:avLst/>
          </a:prstGeom>
          <a:noFill/>
          <a:ln/>
        </p:spPr>
        <p:txBody>
          <a:bodyPr wrap="square" lIns="0" tIns="0" rIns="0" bIns="0" rtlCol="0" anchor="ctr"/>
          <a:lstStyle/>
          <a:p>
            <a:pPr marL="0" indent="0">
              <a:buNone/>
            </a:pPr>
            <a:r>
              <a:rPr lang="en-US" sz="1000" i="1" dirty="0">
                <a:solidFill>
                  <a:srgbClr val="555555"/>
                </a:solidFill>
                <a:latin typeface="Georgia" pitchFamily="34" charset="0"/>
                <a:ea typeface="Georgia" pitchFamily="34" charset="-122"/>
                <a:cs typeface="Georgia" pitchFamily="34" charset="-120"/>
              </a:rPr>
              <a:t>Vibrationdata  |  Tom Irvine  |  blog.vibrationdata.com</a:t>
            </a:r>
            <a:endParaRPr lang="en-US" sz="1000" dirty="0"/>
          </a:p>
        </p:txBody>
      </p:sp>
      <p:sp>
        <p:nvSpPr>
          <p:cNvPr id="28" name="Text 26"/>
          <p:cNvSpPr/>
          <p:nvPr/>
        </p:nvSpPr>
        <p:spPr>
          <a:xfrm>
            <a:off x="10972800" y="6309360"/>
            <a:ext cx="685800" cy="274320"/>
          </a:xfrm>
          <a:prstGeom prst="rect">
            <a:avLst/>
          </a:prstGeom>
          <a:noFill/>
          <a:ln/>
        </p:spPr>
        <p:txBody>
          <a:bodyPr wrap="square" lIns="0" tIns="0" rIns="0" bIns="0" rtlCol="0" anchor="ctr"/>
          <a:lstStyle/>
          <a:p>
            <a:pPr marL="0" indent="0" algn="r">
              <a:buNone/>
            </a:pPr>
            <a:r>
              <a:rPr lang="en-US" sz="1000" dirty="0">
                <a:solidFill>
                  <a:srgbClr val="555555"/>
                </a:solidFill>
                <a:latin typeface="Georgia" pitchFamily="34" charset="0"/>
                <a:ea typeface="Georgia" pitchFamily="34" charset="-122"/>
                <a:cs typeface="Georgia" pitchFamily="34" charset="-120"/>
              </a:rPr>
              <a:t>9</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Code Adequacy vs. Code Enforcement</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The dominant story does not appear to be the content of the code.  It appears to be enforcement, stock vulnerability, and construction quality.</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10</a:t>
            </a:r>
            <a:endParaRPr lang="en-US" sz="900" dirty="0"/>
          </a:p>
        </p:txBody>
      </p:sp>
      <p:sp>
        <p:nvSpPr>
          <p:cNvPr id="7" name="Shape 5"/>
          <p:cNvSpPr/>
          <p:nvPr/>
        </p:nvSpPr>
        <p:spPr>
          <a:xfrm>
            <a:off x="411480" y="1325880"/>
            <a:ext cx="5577840" cy="2331720"/>
          </a:xfrm>
          <a:prstGeom prst="roundRect">
            <a:avLst>
              <a:gd name="adj" fmla="val 1961"/>
            </a:avLst>
          </a:prstGeom>
          <a:solidFill>
            <a:srgbClr val="F2F4F8"/>
          </a:solidFill>
          <a:ln/>
        </p:spPr>
        <p:txBody>
          <a:bodyPr/>
          <a:lstStyle/>
          <a:p>
            <a:endParaRPr lang="en-US"/>
          </a:p>
        </p:txBody>
      </p:sp>
      <p:sp>
        <p:nvSpPr>
          <p:cNvPr id="8" name="Shape 6"/>
          <p:cNvSpPr/>
          <p:nvPr/>
        </p:nvSpPr>
        <p:spPr>
          <a:xfrm>
            <a:off x="411480" y="1325880"/>
            <a:ext cx="557784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Code May be Part of the Problem, But not the Whole Problem</a:t>
            </a:r>
            <a:endParaRPr lang="en-US" sz="1250" dirty="0"/>
          </a:p>
        </p:txBody>
      </p:sp>
      <p:sp>
        <p:nvSpPr>
          <p:cNvPr id="10" name="Text 8"/>
          <p:cNvSpPr/>
          <p:nvPr/>
        </p:nvSpPr>
        <p:spPr>
          <a:xfrm>
            <a:off x="566928" y="1783080"/>
            <a:ext cx="5266944" cy="1828800"/>
          </a:xfrm>
          <a:prstGeom prst="rect">
            <a:avLst/>
          </a:prstGeom>
          <a:noFill/>
          <a:ln/>
        </p:spPr>
        <p:txBody>
          <a:bodyPr wrap="square" rtlCol="0" anchor="t"/>
          <a:lstStyle/>
          <a:p>
            <a:pPr marL="0" indent="0">
              <a:spcAft>
                <a:spcPts val="700"/>
              </a:spcAft>
              <a:buNone/>
            </a:pPr>
            <a:r>
              <a:rPr lang="en-US" sz="1150" dirty="0">
                <a:solidFill>
                  <a:srgbClr val="1A1A1A"/>
                </a:solidFill>
                <a:latin typeface="Georgia" pitchFamily="34" charset="0"/>
                <a:ea typeface="Georgia" pitchFamily="34" charset="-122"/>
                <a:cs typeface="Georgia" pitchFamily="34" charset="-120"/>
              </a:rPr>
              <a:t>Venezuela revised its seismic code after the 1967 Caracas earthquake.  The current standard, COVENIN 1756, incorporates modern provisions aligned with international practice, including ACI-style concrete detailing.</a:t>
            </a:r>
            <a:endParaRPr lang="en-US" sz="1150" dirty="0"/>
          </a:p>
          <a:p>
            <a:pPr marL="0" indent="0">
              <a:buNone/>
            </a:pPr>
            <a:r>
              <a:rPr lang="en-US" sz="1150" dirty="0">
                <a:solidFill>
                  <a:srgbClr val="1A1A1A"/>
                </a:solidFill>
                <a:latin typeface="Georgia" pitchFamily="34" charset="0"/>
                <a:ea typeface="Georgia" pitchFamily="34" charset="-122"/>
                <a:cs typeface="Georgia" pitchFamily="34" charset="-120"/>
              </a:rPr>
              <a:t>The NZSEE reconnaissance team's comparison of the code's PGA zonation against USGS ShakeMap contours will be an important benchmark of whether the MAPPED HAZARD was actually exceeded.</a:t>
            </a:r>
            <a:endParaRPr lang="en-US" sz="1150" dirty="0"/>
          </a:p>
        </p:txBody>
      </p:sp>
      <p:sp>
        <p:nvSpPr>
          <p:cNvPr id="11" name="Shape 9"/>
          <p:cNvSpPr/>
          <p:nvPr/>
        </p:nvSpPr>
        <p:spPr>
          <a:xfrm>
            <a:off x="411480" y="3840480"/>
            <a:ext cx="5577840" cy="2194560"/>
          </a:xfrm>
          <a:prstGeom prst="roundRect">
            <a:avLst>
              <a:gd name="adj" fmla="val 2083"/>
            </a:avLst>
          </a:prstGeom>
          <a:solidFill>
            <a:srgbClr val="F2F4F8"/>
          </a:solidFill>
          <a:ln/>
        </p:spPr>
        <p:txBody>
          <a:bodyPr/>
          <a:lstStyle/>
          <a:p>
            <a:endParaRPr lang="en-US"/>
          </a:p>
        </p:txBody>
      </p:sp>
      <p:sp>
        <p:nvSpPr>
          <p:cNvPr id="12" name="Shape 10"/>
          <p:cNvSpPr/>
          <p:nvPr/>
        </p:nvSpPr>
        <p:spPr>
          <a:xfrm>
            <a:off x="411480" y="3840480"/>
            <a:ext cx="5577840" cy="347472"/>
          </a:xfrm>
          <a:prstGeom prst="roundRect">
            <a:avLst>
              <a:gd name="adj" fmla="val 26316"/>
            </a:avLst>
          </a:prstGeom>
          <a:solidFill>
            <a:srgbClr val="8A5C00"/>
          </a:solidFill>
          <a:ln/>
        </p:spPr>
        <p:txBody>
          <a:bodyPr/>
          <a:lstStyle/>
          <a:p>
            <a:endParaRPr lang="en-US"/>
          </a:p>
        </p:txBody>
      </p:sp>
      <p:sp>
        <p:nvSpPr>
          <p:cNvPr id="13" name="Text 11"/>
          <p:cNvSpPr/>
          <p:nvPr/>
        </p:nvSpPr>
        <p:spPr>
          <a:xfrm>
            <a:off x="521208" y="38587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What Engineers Are Reporting</a:t>
            </a:r>
            <a:endParaRPr lang="en-US" sz="1250" dirty="0"/>
          </a:p>
        </p:txBody>
      </p:sp>
      <p:sp>
        <p:nvSpPr>
          <p:cNvPr id="14" name="Text 12"/>
          <p:cNvSpPr/>
          <p:nvPr/>
        </p:nvSpPr>
        <p:spPr>
          <a:xfrm>
            <a:off x="566928" y="4297680"/>
            <a:ext cx="5266944" cy="1691640"/>
          </a:xfrm>
          <a:prstGeom prst="rect">
            <a:avLst/>
          </a:prstGeom>
          <a:noFill/>
          <a:ln/>
        </p:spPr>
        <p:txBody>
          <a:bodyPr wrap="square" rtlCol="0" anchor="t"/>
          <a:lstStyle/>
          <a:p>
            <a:pPr marL="0" indent="0">
              <a:spcAft>
                <a:spcPts val="500"/>
              </a:spcAft>
              <a:buNone/>
            </a:pPr>
            <a:r>
              <a:rPr lang="en-US" sz="1150" dirty="0">
                <a:solidFill>
                  <a:srgbClr val="1A1A1A"/>
                </a:solidFill>
                <a:latin typeface="Georgia" pitchFamily="34" charset="0"/>
                <a:ea typeface="Georgia" pitchFamily="34" charset="-122"/>
                <a:cs typeface="Georgia" pitchFamily="34" charset="-120"/>
              </a:rPr>
              <a:t>•  Post-1999 public housing built rapidly with limited inspection and quality control.</a:t>
            </a:r>
            <a:endParaRPr lang="en-US" sz="1150" dirty="0"/>
          </a:p>
          <a:p>
            <a:pPr marL="0" indent="0">
              <a:spcAft>
                <a:spcPts val="500"/>
              </a:spcAft>
              <a:buNone/>
            </a:pPr>
            <a:r>
              <a:rPr lang="en-US" sz="1150" dirty="0">
                <a:solidFill>
                  <a:srgbClr val="1A1A1A"/>
                </a:solidFill>
                <a:latin typeface="Georgia" pitchFamily="34" charset="0"/>
                <a:ea typeface="Georgia" pitchFamily="34" charset="-122"/>
                <a:cs typeface="Georgia" pitchFamily="34" charset="-120"/>
              </a:rPr>
              <a:t>•  Older buildings never retrofitted.</a:t>
            </a:r>
            <a:endParaRPr lang="en-US" sz="1150" dirty="0"/>
          </a:p>
          <a:p>
            <a:pPr marL="0" indent="0">
              <a:buNone/>
            </a:pPr>
            <a:r>
              <a:rPr lang="en-US" sz="1150" b="1" dirty="0">
                <a:solidFill>
                  <a:srgbClr val="8B1A1A"/>
                </a:solidFill>
                <a:latin typeface="Georgia" pitchFamily="34" charset="0"/>
                <a:ea typeface="Georgia" pitchFamily="34" charset="-122"/>
                <a:cs typeface="Georgia" pitchFamily="34" charset="-120"/>
              </a:rPr>
              <a:t>Most troubling:  a few RECENTLY DESIGNED, CODE-CONFORMING buildings also collapsed — which local engineers say warrants review of design and construction practice itself.</a:t>
            </a:r>
            <a:endParaRPr lang="en-US" sz="1150" dirty="0"/>
          </a:p>
        </p:txBody>
      </p:sp>
      <p:sp>
        <p:nvSpPr>
          <p:cNvPr id="15" name="Shape 13"/>
          <p:cNvSpPr/>
          <p:nvPr/>
        </p:nvSpPr>
        <p:spPr>
          <a:xfrm>
            <a:off x="6217920" y="1325880"/>
            <a:ext cx="5577840" cy="4709160"/>
          </a:xfrm>
          <a:prstGeom prst="roundRect">
            <a:avLst>
              <a:gd name="adj" fmla="val 971"/>
            </a:avLst>
          </a:prstGeom>
          <a:solidFill>
            <a:srgbClr val="F2F4F8"/>
          </a:solidFill>
          <a:ln/>
        </p:spPr>
        <p:txBody>
          <a:bodyPr/>
          <a:lstStyle/>
          <a:p>
            <a:endParaRPr lang="en-US"/>
          </a:p>
        </p:txBody>
      </p:sp>
      <p:sp>
        <p:nvSpPr>
          <p:cNvPr id="16" name="Shape 14"/>
          <p:cNvSpPr/>
          <p:nvPr/>
        </p:nvSpPr>
        <p:spPr>
          <a:xfrm>
            <a:off x="6217920" y="1325880"/>
            <a:ext cx="5577840" cy="347472"/>
          </a:xfrm>
          <a:prstGeom prst="roundRect">
            <a:avLst>
              <a:gd name="adj" fmla="val 26316"/>
            </a:avLst>
          </a:prstGeom>
          <a:solidFill>
            <a:srgbClr val="0D6E7A"/>
          </a:solidFill>
          <a:ln/>
        </p:spPr>
        <p:txBody>
          <a:bodyPr/>
          <a:lstStyle/>
          <a:p>
            <a:endParaRPr lang="en-US"/>
          </a:p>
        </p:txBody>
      </p:sp>
      <p:sp>
        <p:nvSpPr>
          <p:cNvPr id="17" name="Text 15"/>
          <p:cNvSpPr/>
          <p:nvPr/>
        </p:nvSpPr>
        <p:spPr>
          <a:xfrm>
            <a:off x="632764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Chile–Haiti Contrast, Again</a:t>
            </a:r>
            <a:endParaRPr lang="en-US" sz="125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6373368" y="1828800"/>
          <a:ext cx="5266944" cy="1243584"/>
        </p:xfrm>
        <a:graphic>
          <a:graphicData uri="http://schemas.openxmlformats.org/drawingml/2006/table">
            <a:tbl>
              <a:tblPr/>
              <a:tblGrid>
                <a:gridCol w="18288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2066544">
                  <a:extLst>
                    <a:ext uri="{9D8B030D-6E8A-4147-A177-3AD203B41FA5}">
                      <a16:colId xmlns:a16="http://schemas.microsoft.com/office/drawing/2014/main" val="20002"/>
                    </a:ext>
                  </a:extLst>
                </a:gridCol>
              </a:tblGrid>
              <a:tr h="310896">
                <a:tc>
                  <a:txBody>
                    <a:bodyPr/>
                    <a:lstStyle/>
                    <a:p>
                      <a:pPr marL="0" indent="0" algn="l">
                        <a:buNone/>
                      </a:pPr>
                      <a:r>
                        <a:rPr lang="en-US" sz="1100" b="1" dirty="0">
                          <a:solidFill>
                            <a:srgbClr val="FFFFFF"/>
                          </a:solidFill>
                          <a:latin typeface="Arial" pitchFamily="34" charset="0"/>
                          <a:ea typeface="Arial" pitchFamily="34" charset="-122"/>
                          <a:cs typeface="Arial" pitchFamily="34" charset="-120"/>
                        </a:rPr>
                        <a:t>Event</a:t>
                      </a:r>
                      <a:endParaRPr lang="en-US" sz="1100" dirty="0">
                        <a:latin typeface="Arial" charset="0"/>
                        <a:ea typeface="Arial" charset="0"/>
                        <a:cs typeface="Arial"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1B2A4A"/>
                    </a:solidFill>
                  </a:tcPr>
                </a:tc>
                <a:tc>
                  <a:txBody>
                    <a:bodyPr/>
                    <a:lstStyle/>
                    <a:p>
                      <a:pPr marL="0" indent="0" algn="l">
                        <a:buNone/>
                      </a:pPr>
                      <a:r>
                        <a:rPr lang="en-US" sz="1100" b="1" dirty="0">
                          <a:solidFill>
                            <a:srgbClr val="FFFFFF"/>
                          </a:solidFill>
                          <a:latin typeface="Arial" pitchFamily="34" charset="0"/>
                          <a:ea typeface="Arial" pitchFamily="34" charset="-122"/>
                          <a:cs typeface="Arial" pitchFamily="34" charset="-120"/>
                        </a:rPr>
                        <a:t>Magnitude</a:t>
                      </a:r>
                      <a:endParaRPr lang="en-US" sz="1100" dirty="0">
                        <a:latin typeface="Arial" charset="0"/>
                        <a:ea typeface="Arial" charset="0"/>
                        <a:cs typeface="Arial"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1B2A4A"/>
                    </a:solidFill>
                  </a:tcPr>
                </a:tc>
                <a:tc>
                  <a:txBody>
                    <a:bodyPr/>
                    <a:lstStyle/>
                    <a:p>
                      <a:pPr marL="0" indent="0" algn="l">
                        <a:buNone/>
                      </a:pPr>
                      <a:r>
                        <a:rPr lang="en-US" sz="1100" b="1" dirty="0">
                          <a:solidFill>
                            <a:srgbClr val="FFFFFF"/>
                          </a:solidFill>
                          <a:latin typeface="Arial" pitchFamily="34" charset="0"/>
                          <a:ea typeface="Arial" pitchFamily="34" charset="-122"/>
                          <a:cs typeface="Arial" pitchFamily="34" charset="-120"/>
                        </a:rPr>
                        <a:t>Deaths</a:t>
                      </a:r>
                      <a:endParaRPr lang="en-US" sz="1100" dirty="0">
                        <a:latin typeface="Arial" charset="0"/>
                        <a:ea typeface="Arial" charset="0"/>
                        <a:cs typeface="Arial"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1B2A4A"/>
                    </a:solidFill>
                  </a:tcPr>
                </a:tc>
                <a:extLst>
                  <a:ext uri="{0D108BD9-81ED-4DB2-BD59-A6C34878D82A}">
                    <a16:rowId xmlns:a16="http://schemas.microsoft.com/office/drawing/2014/main" val="10000"/>
                  </a:ext>
                </a:extLst>
              </a:tr>
              <a:tr h="310896">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Chile 2010</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M 8.8</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~525</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10896">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Haiti 2010</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M 7.0</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hundreds of thousands</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extLst>
                  <a:ext uri="{0D108BD9-81ED-4DB2-BD59-A6C34878D82A}">
                    <a16:rowId xmlns:a16="http://schemas.microsoft.com/office/drawing/2014/main" val="10002"/>
                  </a:ext>
                </a:extLst>
              </a:tr>
              <a:tr h="310896">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Venezuela 2026</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M 7.5</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3,889+  (evolving)</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19" name="Text 16"/>
          <p:cNvSpPr/>
          <p:nvPr/>
        </p:nvSpPr>
        <p:spPr>
          <a:xfrm>
            <a:off x="6373368" y="3291840"/>
            <a:ext cx="5266944" cy="2651760"/>
          </a:xfrm>
          <a:prstGeom prst="rect">
            <a:avLst/>
          </a:prstGeom>
          <a:noFill/>
          <a:ln/>
        </p:spPr>
        <p:txBody>
          <a:bodyPr wrap="square" rtlCol="0" anchor="t"/>
          <a:lstStyle/>
          <a:p>
            <a:pPr marL="0" indent="0">
              <a:spcAft>
                <a:spcPts val="800"/>
              </a:spcAft>
              <a:buNone/>
            </a:pPr>
            <a:r>
              <a:rPr lang="en-US" sz="1200" b="1" dirty="0">
                <a:solidFill>
                  <a:srgbClr val="0D6E7A"/>
                </a:solidFill>
                <a:latin typeface="Georgia" pitchFamily="34" charset="0"/>
                <a:ea typeface="Georgia" pitchFamily="34" charset="-122"/>
                <a:cs typeface="Georgia" pitchFamily="34" charset="-120"/>
              </a:rPr>
              <a:t>Fatality counts track building stock vulnerability and code enforcement far more closely than they track magnitude.</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Chile released roughly 500 times the energy of Haiti and killed a tiny fraction as many people.  The variable was not the earthquake.  It was the buildings.</a:t>
            </a:r>
            <a:endParaRPr lang="en-US" sz="1200" dirty="0"/>
          </a:p>
          <a:p>
            <a:pPr marL="0" indent="0">
              <a:buNone/>
            </a:pPr>
            <a:r>
              <a:rPr lang="en-US" sz="1150" dirty="0">
                <a:solidFill>
                  <a:srgbClr val="1A1A1A"/>
                </a:solidFill>
                <a:latin typeface="Georgia" pitchFamily="34" charset="0"/>
                <a:ea typeface="Georgia" pitchFamily="34" charset="-122"/>
                <a:cs typeface="Georgia" pitchFamily="34" charset="-120"/>
              </a:rPr>
              <a:t>Venezuela 2026 lands, tragically, closer to the Haiti end of that spectrum in its hardest-hit districts — roughly 80% of buildings in parts of La Guaira collapsed or were severely damaged.</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Lessons Learned  (1 of 2)</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Nothing about the physics of 24 June was exotic.  Every mechanism was documented in prior earthquakes and taught in every earthquake engineering course.</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11</a:t>
            </a:r>
            <a:endParaRPr lang="en-US" sz="900" dirty="0"/>
          </a:p>
        </p:txBody>
      </p:sp>
      <p:sp>
        <p:nvSpPr>
          <p:cNvPr id="7" name="Shape 5"/>
          <p:cNvSpPr/>
          <p:nvPr/>
        </p:nvSpPr>
        <p:spPr>
          <a:xfrm>
            <a:off x="411480" y="1325880"/>
            <a:ext cx="3703320" cy="4709160"/>
          </a:xfrm>
          <a:prstGeom prst="roundRect">
            <a:avLst>
              <a:gd name="adj" fmla="val 1235"/>
            </a:avLst>
          </a:prstGeom>
          <a:solidFill>
            <a:srgbClr val="F2F4F8"/>
          </a:solidFill>
          <a:ln/>
        </p:spPr>
        <p:txBody>
          <a:bodyPr/>
          <a:lstStyle/>
          <a:p>
            <a:endParaRPr lang="en-US"/>
          </a:p>
        </p:txBody>
      </p:sp>
      <p:sp>
        <p:nvSpPr>
          <p:cNvPr id="8" name="Shape 6"/>
          <p:cNvSpPr/>
          <p:nvPr/>
        </p:nvSpPr>
        <p:spPr>
          <a:xfrm>
            <a:off x="411480" y="1325880"/>
            <a:ext cx="370332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348386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①  Retrofit the Existing Stock</a:t>
            </a:r>
            <a:endParaRPr lang="en-US" sz="1250" dirty="0"/>
          </a:p>
        </p:txBody>
      </p:sp>
      <p:sp>
        <p:nvSpPr>
          <p:cNvPr id="10" name="Text 8"/>
          <p:cNvSpPr/>
          <p:nvPr/>
        </p:nvSpPr>
        <p:spPr>
          <a:xfrm>
            <a:off x="566928" y="1810512"/>
            <a:ext cx="3392424" cy="4114800"/>
          </a:xfrm>
          <a:prstGeom prst="rect">
            <a:avLst/>
          </a:prstGeom>
          <a:noFill/>
          <a:ln/>
        </p:spPr>
        <p:txBody>
          <a:bodyPr wrap="square" rtlCol="0" anchor="t"/>
          <a:lstStyle/>
          <a:p>
            <a:pPr marL="0" indent="0">
              <a:spcAft>
                <a:spcPts val="700"/>
              </a:spcAft>
              <a:buNone/>
            </a:pPr>
            <a:r>
              <a:rPr lang="en-US" sz="1200" b="1" dirty="0">
                <a:solidFill>
                  <a:srgbClr val="0D6E7A"/>
                </a:solidFill>
                <a:latin typeface="Georgia" pitchFamily="34" charset="0"/>
                <a:ea typeface="Georgia" pitchFamily="34" charset="-122"/>
                <a:cs typeface="Georgia" pitchFamily="34" charset="-120"/>
              </a:rPr>
              <a:t>The code only protects NEW construction.</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The deadliest buildings were built before, or outside, the modern code.  Seismic risk reduction in a country like Venezuela is overwhelmingly a RETROFIT problem.</a:t>
            </a:r>
            <a:endParaRPr lang="en-US" sz="1200" dirty="0"/>
          </a:p>
          <a:p>
            <a:pPr marL="0" indent="0">
              <a:spcAft>
                <a:spcPts val="400"/>
              </a:spcAft>
              <a:buNone/>
            </a:pPr>
            <a:r>
              <a:rPr lang="en-US" sz="1150" b="1" dirty="0">
                <a:solidFill>
                  <a:srgbClr val="1A1A1A"/>
                </a:solidFill>
                <a:latin typeface="Georgia" pitchFamily="34" charset="0"/>
                <a:ea typeface="Georgia" pitchFamily="34" charset="-122"/>
                <a:cs typeface="Georgia" pitchFamily="34" charset="-120"/>
              </a:rPr>
              <a:t>The toolkit:</a:t>
            </a:r>
            <a:endParaRPr lang="en-US" sz="1200" dirty="0"/>
          </a:p>
          <a:p>
            <a:pPr marL="0" indent="0">
              <a:spcAft>
                <a:spcPts val="300"/>
              </a:spcAft>
              <a:buNone/>
            </a:pPr>
            <a:r>
              <a:rPr lang="en-US" sz="1100" dirty="0">
                <a:solidFill>
                  <a:srgbClr val="1A1A1A"/>
                </a:solidFill>
                <a:latin typeface="Georgia" pitchFamily="34" charset="0"/>
                <a:ea typeface="Georgia" pitchFamily="34" charset="-122"/>
                <a:cs typeface="Georgia" pitchFamily="34" charset="-120"/>
              </a:rPr>
              <a:t>•  Add shear walls or bracing</a:t>
            </a:r>
            <a:endParaRPr lang="en-US" sz="1200" dirty="0"/>
          </a:p>
          <a:p>
            <a:pPr marL="0" indent="0">
              <a:spcAft>
                <a:spcPts val="300"/>
              </a:spcAft>
              <a:buNone/>
            </a:pPr>
            <a:r>
              <a:rPr lang="en-US" sz="1100" dirty="0">
                <a:solidFill>
                  <a:srgbClr val="1A1A1A"/>
                </a:solidFill>
                <a:latin typeface="Georgia" pitchFamily="34" charset="0"/>
                <a:ea typeface="Georgia" pitchFamily="34" charset="-122"/>
                <a:cs typeface="Georgia" pitchFamily="34" charset="-120"/>
              </a:rPr>
              <a:t>•  Jacket columns</a:t>
            </a:r>
            <a:endParaRPr lang="en-US" sz="1200" dirty="0"/>
          </a:p>
          <a:p>
            <a:pPr marL="0" indent="0">
              <a:spcAft>
                <a:spcPts val="300"/>
              </a:spcAft>
              <a:buNone/>
            </a:pPr>
            <a:r>
              <a:rPr lang="en-US" sz="1100" dirty="0">
                <a:solidFill>
                  <a:srgbClr val="1A1A1A"/>
                </a:solidFill>
                <a:latin typeface="Georgia" pitchFamily="34" charset="0"/>
                <a:ea typeface="Georgia" pitchFamily="34" charset="-122"/>
                <a:cs typeface="Georgia" pitchFamily="34" charset="-120"/>
              </a:rPr>
              <a:t>•  Close soft stories</a:t>
            </a:r>
            <a:endParaRPr lang="en-US" sz="1200" dirty="0"/>
          </a:p>
          <a:p>
            <a:pPr marL="0" indent="0">
              <a:spcAft>
                <a:spcPts val="800"/>
              </a:spcAft>
              <a:buNone/>
            </a:pPr>
            <a:r>
              <a:rPr lang="en-US" sz="1100" dirty="0">
                <a:solidFill>
                  <a:srgbClr val="1A1A1A"/>
                </a:solidFill>
                <a:latin typeface="Georgia" pitchFamily="34" charset="0"/>
                <a:ea typeface="Georgia" pitchFamily="34" charset="-122"/>
                <a:cs typeface="Georgia" pitchFamily="34" charset="-120"/>
              </a:rPr>
              <a:t>•  Base isolation and supplemental damping for critical facilities</a:t>
            </a:r>
            <a:endParaRPr lang="en-US" sz="1200" dirty="0"/>
          </a:p>
          <a:p>
            <a:pPr marL="0" indent="0">
              <a:buNone/>
            </a:pPr>
            <a:r>
              <a:rPr lang="en-US" sz="1050" i="1" dirty="0">
                <a:solidFill>
                  <a:srgbClr val="595959"/>
                </a:solidFill>
                <a:latin typeface="Georgia" pitchFamily="34" charset="0"/>
                <a:ea typeface="Georgia" pitchFamily="34" charset="-122"/>
                <a:cs typeface="Georgia" pitchFamily="34" charset="-120"/>
              </a:rPr>
              <a:t>Bristol's Raffaele De Risi:  base-isolated hospitals and power plants can remain not merely standing but OPERATIONAL — a performance level demonstrated repeatedly in recent earthquakes.</a:t>
            </a:r>
            <a:endParaRPr lang="en-US" sz="1200" dirty="0"/>
          </a:p>
        </p:txBody>
      </p:sp>
      <p:sp>
        <p:nvSpPr>
          <p:cNvPr id="11" name="Shape 9"/>
          <p:cNvSpPr/>
          <p:nvPr/>
        </p:nvSpPr>
        <p:spPr>
          <a:xfrm>
            <a:off x="4251960" y="1325880"/>
            <a:ext cx="3703320" cy="4709160"/>
          </a:xfrm>
          <a:prstGeom prst="roundRect">
            <a:avLst>
              <a:gd name="adj" fmla="val 1235"/>
            </a:avLst>
          </a:prstGeom>
          <a:solidFill>
            <a:srgbClr val="F2F4F8"/>
          </a:solidFill>
          <a:ln/>
        </p:spPr>
        <p:txBody>
          <a:bodyPr/>
          <a:lstStyle/>
          <a:p>
            <a:endParaRPr lang="en-US"/>
          </a:p>
        </p:txBody>
      </p:sp>
      <p:sp>
        <p:nvSpPr>
          <p:cNvPr id="12" name="Shape 10"/>
          <p:cNvSpPr/>
          <p:nvPr/>
        </p:nvSpPr>
        <p:spPr>
          <a:xfrm>
            <a:off x="4251960" y="1325880"/>
            <a:ext cx="3703320" cy="347472"/>
          </a:xfrm>
          <a:prstGeom prst="roundRect">
            <a:avLst>
              <a:gd name="adj" fmla="val 26316"/>
            </a:avLst>
          </a:prstGeom>
          <a:solidFill>
            <a:srgbClr val="0D6E7A"/>
          </a:solidFill>
          <a:ln/>
        </p:spPr>
        <p:txBody>
          <a:bodyPr/>
          <a:lstStyle/>
          <a:p>
            <a:endParaRPr lang="en-US"/>
          </a:p>
        </p:txBody>
      </p:sp>
      <p:sp>
        <p:nvSpPr>
          <p:cNvPr id="13" name="Text 11"/>
          <p:cNvSpPr/>
          <p:nvPr/>
        </p:nvSpPr>
        <p:spPr>
          <a:xfrm>
            <a:off x="4361688" y="1344168"/>
            <a:ext cx="348386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②  Soft Stories Keep Killing</a:t>
            </a:r>
            <a:endParaRPr lang="en-US" sz="1250" dirty="0"/>
          </a:p>
        </p:txBody>
      </p:sp>
      <p:sp>
        <p:nvSpPr>
          <p:cNvPr id="14" name="Text 12"/>
          <p:cNvSpPr/>
          <p:nvPr/>
        </p:nvSpPr>
        <p:spPr>
          <a:xfrm>
            <a:off x="4407408" y="1810512"/>
            <a:ext cx="3392424" cy="4114800"/>
          </a:xfrm>
          <a:prstGeom prst="rect">
            <a:avLst/>
          </a:prstGeom>
          <a:noFill/>
          <a:ln/>
        </p:spPr>
        <p:txBody>
          <a:bodyPr wrap="square" rtlCol="0" anchor="t"/>
          <a:lstStyle/>
          <a:p>
            <a:pPr marL="0" indent="0">
              <a:spcAft>
                <a:spcPts val="700"/>
              </a:spcAft>
              <a:buNone/>
            </a:pPr>
            <a:r>
              <a:rPr lang="en-US" sz="1200" b="1" dirty="0">
                <a:solidFill>
                  <a:srgbClr val="0D6E7A"/>
                </a:solidFill>
                <a:latin typeface="Georgia" pitchFamily="34" charset="0"/>
                <a:ea typeface="Georgia" pitchFamily="34" charset="-122"/>
                <a:cs typeface="Georgia" pitchFamily="34" charset="-120"/>
              </a:rPr>
              <a:t>A solved problem, unsolved in practice.</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The engineering fixes — moment frames or shear walls at the open level — are well understood and relatively economical.</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Jurisdictions including Los Angeles and San Francisco have MANDATORY soft-story retrofit ordinances.</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Screening a building inventory for this single configuration flaw is among the highest-leverage seismic interventions available.</a:t>
            </a:r>
            <a:endParaRPr lang="en-US" sz="1200" dirty="0"/>
          </a:p>
          <a:p>
            <a:pPr marL="0" indent="0">
              <a:buNone/>
            </a:pPr>
            <a:r>
              <a:rPr lang="en-US" sz="1100" i="1" dirty="0">
                <a:solidFill>
                  <a:srgbClr val="8B1A1A"/>
                </a:solidFill>
                <a:latin typeface="Georgia" pitchFamily="34" charset="0"/>
                <a:ea typeface="Georgia" pitchFamily="34" charset="-122"/>
                <a:cs typeface="Georgia" pitchFamily="34" charset="-120"/>
              </a:rPr>
              <a:t>It requires no analysis — only a walk-around.  That is what makes the continued fatality count so difficult to accept.</a:t>
            </a:r>
            <a:endParaRPr lang="en-US" sz="1200" dirty="0"/>
          </a:p>
        </p:txBody>
      </p:sp>
      <p:sp>
        <p:nvSpPr>
          <p:cNvPr id="15" name="Shape 13"/>
          <p:cNvSpPr/>
          <p:nvPr/>
        </p:nvSpPr>
        <p:spPr>
          <a:xfrm>
            <a:off x="8092440" y="1325880"/>
            <a:ext cx="3703320" cy="4709160"/>
          </a:xfrm>
          <a:prstGeom prst="roundRect">
            <a:avLst>
              <a:gd name="adj" fmla="val 1235"/>
            </a:avLst>
          </a:prstGeom>
          <a:solidFill>
            <a:srgbClr val="F2F4F8"/>
          </a:solidFill>
          <a:ln/>
        </p:spPr>
        <p:txBody>
          <a:bodyPr/>
          <a:lstStyle/>
          <a:p>
            <a:endParaRPr lang="en-US"/>
          </a:p>
        </p:txBody>
      </p:sp>
      <p:sp>
        <p:nvSpPr>
          <p:cNvPr id="16" name="Shape 14"/>
          <p:cNvSpPr/>
          <p:nvPr/>
        </p:nvSpPr>
        <p:spPr>
          <a:xfrm>
            <a:off x="8092440" y="1325880"/>
            <a:ext cx="3703320" cy="347472"/>
          </a:xfrm>
          <a:prstGeom prst="roundRect">
            <a:avLst>
              <a:gd name="adj" fmla="val 26316"/>
            </a:avLst>
          </a:prstGeom>
          <a:solidFill>
            <a:srgbClr val="0D6E7A"/>
          </a:solidFill>
          <a:ln/>
        </p:spPr>
        <p:txBody>
          <a:bodyPr/>
          <a:lstStyle/>
          <a:p>
            <a:endParaRPr lang="en-US"/>
          </a:p>
        </p:txBody>
      </p:sp>
      <p:sp>
        <p:nvSpPr>
          <p:cNvPr id="17" name="Text 15"/>
          <p:cNvSpPr/>
          <p:nvPr/>
        </p:nvSpPr>
        <p:spPr>
          <a:xfrm>
            <a:off x="8202168" y="1344168"/>
            <a:ext cx="348386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③  Site Effects Must Flow Through</a:t>
            </a:r>
            <a:endParaRPr lang="en-US" sz="1250" dirty="0"/>
          </a:p>
        </p:txBody>
      </p:sp>
      <p:sp>
        <p:nvSpPr>
          <p:cNvPr id="18" name="Text 16"/>
          <p:cNvSpPr/>
          <p:nvPr/>
        </p:nvSpPr>
        <p:spPr>
          <a:xfrm>
            <a:off x="8247888" y="1810512"/>
            <a:ext cx="3392424" cy="4114800"/>
          </a:xfrm>
          <a:prstGeom prst="rect">
            <a:avLst/>
          </a:prstGeom>
          <a:noFill/>
          <a:ln/>
        </p:spPr>
        <p:txBody>
          <a:bodyPr wrap="square" rtlCol="0" anchor="t"/>
          <a:lstStyle/>
          <a:p>
            <a:pPr marL="0" indent="0">
              <a:spcAft>
                <a:spcPts val="700"/>
              </a:spcAft>
              <a:buNone/>
            </a:pPr>
            <a:r>
              <a:rPr lang="en-US" sz="1200" b="1" dirty="0">
                <a:solidFill>
                  <a:srgbClr val="0D6E7A"/>
                </a:solidFill>
                <a:latin typeface="Georgia" pitchFamily="34" charset="0"/>
                <a:ea typeface="Georgia" pitchFamily="34" charset="-122"/>
                <a:cs typeface="Georgia" pitchFamily="34" charset="-120"/>
              </a:rPr>
              <a:t>Microzonation is not an academic product.</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Building dense mid-rise housing on soft coastal alluvium concentrates period-matched demand exactly where the vulnerable buildings are.</a:t>
            </a:r>
            <a:endParaRPr lang="en-US" sz="1200" dirty="0"/>
          </a:p>
          <a:p>
            <a:pPr marL="0" indent="0">
              <a:spcAft>
                <a:spcPts val="800"/>
              </a:spcAft>
              <a:buNone/>
            </a:pPr>
            <a:r>
              <a:rPr lang="en-US" sz="1150" b="1" dirty="0">
                <a:solidFill>
                  <a:srgbClr val="8B1A1A"/>
                </a:solidFill>
                <a:latin typeface="Georgia" pitchFamily="34" charset="0"/>
                <a:ea typeface="Georgia" pitchFamily="34" charset="-122"/>
                <a:cs typeface="Georgia" pitchFamily="34" charset="-120"/>
              </a:rPr>
              <a:t>Microzonation maps EXISTED for Caracas.</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The lesson is that microzonation must flow through to design forces and land-use decisions — not sit in a report.</a:t>
            </a:r>
            <a:endParaRPr lang="en-US" sz="1200" dirty="0"/>
          </a:p>
          <a:p>
            <a:pPr marL="0" indent="0">
              <a:buNone/>
            </a:pPr>
            <a:r>
              <a:rPr lang="en-US" sz="1100" i="1" dirty="0">
                <a:solidFill>
                  <a:srgbClr val="8A5C00"/>
                </a:solidFill>
                <a:latin typeface="Georgia" pitchFamily="34" charset="0"/>
                <a:ea typeface="Georgia" pitchFamily="34" charset="-122"/>
                <a:cs typeface="Georgia" pitchFamily="34" charset="-120"/>
              </a:rPr>
              <a:t>A hazard map that does not change what gets built, or how, has not reduced any risk.</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Lessons Learned  (2 of 2)</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The doublet's 39-second spacing added a cruel damage-accumulation twist — but the dominant variable, as always, was the vulnerability of the built environment.</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12</a:t>
            </a:r>
            <a:endParaRPr lang="en-US" sz="900" dirty="0"/>
          </a:p>
        </p:txBody>
      </p:sp>
      <p:sp>
        <p:nvSpPr>
          <p:cNvPr id="7" name="Shape 5"/>
          <p:cNvSpPr/>
          <p:nvPr/>
        </p:nvSpPr>
        <p:spPr>
          <a:xfrm>
            <a:off x="411480" y="1325880"/>
            <a:ext cx="3703320" cy="4709160"/>
          </a:xfrm>
          <a:prstGeom prst="roundRect">
            <a:avLst>
              <a:gd name="adj" fmla="val 1235"/>
            </a:avLst>
          </a:prstGeom>
          <a:solidFill>
            <a:srgbClr val="F2F4F8"/>
          </a:solidFill>
          <a:ln/>
        </p:spPr>
        <p:txBody>
          <a:bodyPr/>
          <a:lstStyle/>
          <a:p>
            <a:endParaRPr lang="en-US"/>
          </a:p>
        </p:txBody>
      </p:sp>
      <p:sp>
        <p:nvSpPr>
          <p:cNvPr id="8" name="Shape 6"/>
          <p:cNvSpPr/>
          <p:nvPr/>
        </p:nvSpPr>
        <p:spPr>
          <a:xfrm>
            <a:off x="411480" y="1325880"/>
            <a:ext cx="370332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348386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④  Damage-Accumulation Thinking</a:t>
            </a:r>
            <a:endParaRPr lang="en-US" sz="1250" dirty="0"/>
          </a:p>
        </p:txBody>
      </p:sp>
      <p:sp>
        <p:nvSpPr>
          <p:cNvPr id="10" name="Text 8"/>
          <p:cNvSpPr/>
          <p:nvPr/>
        </p:nvSpPr>
        <p:spPr>
          <a:xfrm>
            <a:off x="566928" y="1810512"/>
            <a:ext cx="3392424" cy="4114800"/>
          </a:xfrm>
          <a:prstGeom prst="rect">
            <a:avLst/>
          </a:prstGeom>
          <a:noFill/>
          <a:ln/>
        </p:spPr>
        <p:txBody>
          <a:bodyPr wrap="square" rtlCol="0" anchor="t"/>
          <a:lstStyle/>
          <a:p>
            <a:pPr marL="0" indent="0">
              <a:spcAft>
                <a:spcPts val="700"/>
              </a:spcAft>
              <a:buNone/>
            </a:pPr>
            <a:r>
              <a:rPr lang="en-US" sz="1200" b="1" dirty="0">
                <a:solidFill>
                  <a:srgbClr val="0D6E7A"/>
                </a:solidFill>
                <a:latin typeface="Georgia" pitchFamily="34" charset="0"/>
                <a:ea typeface="Georgia" pitchFamily="34" charset="-122"/>
                <a:cs typeface="Georgia" pitchFamily="34" charset="-120"/>
              </a:rPr>
              <a:t>Design assumes ONE design-level event.</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Assessment frameworks largely do too.  Doublets and strong aftershock sequences violate that assumption directly.</a:t>
            </a:r>
            <a:endParaRPr lang="en-US" sz="1200" dirty="0"/>
          </a:p>
          <a:p>
            <a:pPr marL="0" indent="0">
              <a:spcAft>
                <a:spcPts val="400"/>
              </a:spcAft>
              <a:buNone/>
            </a:pPr>
            <a:r>
              <a:rPr lang="en-US" sz="1150" b="1" dirty="0">
                <a:solidFill>
                  <a:srgbClr val="1A1A1A"/>
                </a:solidFill>
                <a:latin typeface="Georgia" pitchFamily="34" charset="0"/>
                <a:ea typeface="Georgia" pitchFamily="34" charset="-122"/>
                <a:cs typeface="Georgia" pitchFamily="34" charset="-120"/>
              </a:rPr>
              <a:t>What is needed:</a:t>
            </a:r>
            <a:endParaRPr lang="en-US" sz="1200" dirty="0"/>
          </a:p>
          <a:p>
            <a:pPr marL="0" indent="0">
              <a:spcAft>
                <a:spcPts val="400"/>
              </a:spcAft>
              <a:buNone/>
            </a:pPr>
            <a:r>
              <a:rPr lang="en-US" sz="1100" dirty="0">
                <a:solidFill>
                  <a:srgbClr val="1A1A1A"/>
                </a:solidFill>
                <a:latin typeface="Georgia" pitchFamily="34" charset="0"/>
                <a:ea typeface="Georgia" pitchFamily="34" charset="-122"/>
                <a:cs typeface="Georgia" pitchFamily="34" charset="-120"/>
              </a:rPr>
              <a:t>•  Rapid tagging (safe / restricted / unsafe) before reoccupation</a:t>
            </a:r>
            <a:endParaRPr lang="en-US" sz="1200" dirty="0"/>
          </a:p>
          <a:p>
            <a:pPr marL="0" indent="0">
              <a:spcAft>
                <a:spcPts val="400"/>
              </a:spcAft>
              <a:buNone/>
            </a:pPr>
            <a:r>
              <a:rPr lang="en-US" sz="1100" dirty="0">
                <a:solidFill>
                  <a:srgbClr val="1A1A1A"/>
                </a:solidFill>
                <a:latin typeface="Georgia" pitchFamily="34" charset="0"/>
                <a:ea typeface="Georgia" pitchFamily="34" charset="-122"/>
                <a:cs typeface="Georgia" pitchFamily="34" charset="-120"/>
              </a:rPr>
              <a:t>•  Performance-based methods that account for REDUCED capacity under aftershocks</a:t>
            </a:r>
            <a:endParaRPr lang="en-US" sz="1200" dirty="0"/>
          </a:p>
          <a:p>
            <a:pPr marL="0" indent="0">
              <a:spcAft>
                <a:spcPts val="800"/>
              </a:spcAft>
              <a:buNone/>
            </a:pPr>
            <a:r>
              <a:rPr lang="en-US" sz="1100" dirty="0">
                <a:solidFill>
                  <a:srgbClr val="1A1A1A"/>
                </a:solidFill>
                <a:latin typeface="Georgia" pitchFamily="34" charset="0"/>
                <a:ea typeface="Georgia" pitchFamily="34" charset="-122"/>
                <a:cs typeface="Georgia" pitchFamily="34" charset="-120"/>
              </a:rPr>
              <a:t>•  Mainshock-aftershock fragility — an active research area awaiting codification</a:t>
            </a:r>
            <a:endParaRPr lang="en-US" sz="1200" dirty="0"/>
          </a:p>
          <a:p>
            <a:pPr marL="0" indent="0">
              <a:buNone/>
            </a:pPr>
            <a:r>
              <a:rPr lang="en-US" sz="1100" i="1" dirty="0">
                <a:solidFill>
                  <a:srgbClr val="595959"/>
                </a:solidFill>
                <a:latin typeface="Georgia" pitchFamily="34" charset="0"/>
                <a:ea typeface="Georgia" pitchFamily="34" charset="-122"/>
                <a:cs typeface="Georgia" pitchFamily="34" charset="-120"/>
              </a:rPr>
              <a:t>Venezuela 2026 will become a benchmark dataset for exactly this.</a:t>
            </a:r>
            <a:endParaRPr lang="en-US" sz="1200" dirty="0"/>
          </a:p>
        </p:txBody>
      </p:sp>
      <p:sp>
        <p:nvSpPr>
          <p:cNvPr id="11" name="Shape 9"/>
          <p:cNvSpPr/>
          <p:nvPr/>
        </p:nvSpPr>
        <p:spPr>
          <a:xfrm>
            <a:off x="4251960" y="1325880"/>
            <a:ext cx="3703320" cy="4709160"/>
          </a:xfrm>
          <a:prstGeom prst="roundRect">
            <a:avLst>
              <a:gd name="adj" fmla="val 1235"/>
            </a:avLst>
          </a:prstGeom>
          <a:solidFill>
            <a:srgbClr val="F2F4F8"/>
          </a:solidFill>
          <a:ln/>
        </p:spPr>
        <p:txBody>
          <a:bodyPr/>
          <a:lstStyle/>
          <a:p>
            <a:endParaRPr lang="en-US"/>
          </a:p>
        </p:txBody>
      </p:sp>
      <p:sp>
        <p:nvSpPr>
          <p:cNvPr id="12" name="Shape 10"/>
          <p:cNvSpPr/>
          <p:nvPr/>
        </p:nvSpPr>
        <p:spPr>
          <a:xfrm>
            <a:off x="4251960" y="1325880"/>
            <a:ext cx="3703320" cy="347472"/>
          </a:xfrm>
          <a:prstGeom prst="roundRect">
            <a:avLst>
              <a:gd name="adj" fmla="val 26316"/>
            </a:avLst>
          </a:prstGeom>
          <a:solidFill>
            <a:srgbClr val="0D6E7A"/>
          </a:solidFill>
          <a:ln/>
        </p:spPr>
        <p:txBody>
          <a:bodyPr/>
          <a:lstStyle/>
          <a:p>
            <a:endParaRPr lang="en-US"/>
          </a:p>
        </p:txBody>
      </p:sp>
      <p:sp>
        <p:nvSpPr>
          <p:cNvPr id="13" name="Text 11"/>
          <p:cNvSpPr/>
          <p:nvPr/>
        </p:nvSpPr>
        <p:spPr>
          <a:xfrm>
            <a:off x="4361688" y="1344168"/>
            <a:ext cx="348386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⑤  QC Is a Structural Element</a:t>
            </a:r>
            <a:endParaRPr lang="en-US" sz="1250" dirty="0"/>
          </a:p>
        </p:txBody>
      </p:sp>
      <p:sp>
        <p:nvSpPr>
          <p:cNvPr id="14" name="Text 12"/>
          <p:cNvSpPr/>
          <p:nvPr/>
        </p:nvSpPr>
        <p:spPr>
          <a:xfrm>
            <a:off x="4407408" y="1810512"/>
            <a:ext cx="3392424" cy="4114800"/>
          </a:xfrm>
          <a:prstGeom prst="rect">
            <a:avLst/>
          </a:prstGeom>
          <a:noFill/>
          <a:ln/>
        </p:spPr>
        <p:txBody>
          <a:bodyPr wrap="square" rtlCol="0" anchor="t"/>
          <a:lstStyle/>
          <a:p>
            <a:pPr marL="0" indent="0">
              <a:spcAft>
                <a:spcPts val="800"/>
              </a:spcAft>
              <a:buNone/>
            </a:pPr>
            <a:r>
              <a:rPr lang="en-US" sz="1200" b="1" dirty="0">
                <a:solidFill>
                  <a:srgbClr val="8B1A1A"/>
                </a:solidFill>
                <a:latin typeface="Georgia" pitchFamily="34" charset="0"/>
                <a:ea typeface="Georgia" pitchFamily="34" charset="-122"/>
                <a:cs typeface="Georgia" pitchFamily="34" charset="-120"/>
              </a:rPr>
              <a:t>A code without inspection is a suggestion.</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Reports of rapid, poorly inspected public housing construction, corrosion, and absent quality control describe capacity that existed ON PAPER but not IN THE FIELD.</a:t>
            </a:r>
            <a:endParaRPr lang="en-US" sz="1200" dirty="0"/>
          </a:p>
          <a:p>
            <a:pPr marL="0" indent="0">
              <a:spcAft>
                <a:spcPts val="500"/>
              </a:spcAft>
              <a:buNone/>
            </a:pPr>
            <a:r>
              <a:rPr lang="en-US" sz="1150" dirty="0">
                <a:solidFill>
                  <a:srgbClr val="1A1A1A"/>
                </a:solidFill>
                <a:latin typeface="Georgia" pitchFamily="34" charset="0"/>
                <a:ea typeface="Georgia" pitchFamily="34" charset="-122"/>
                <a:cs typeface="Georgia" pitchFamily="34" charset="-120"/>
              </a:rPr>
              <a:t>The collapse of some reportedly code-conforming recent buildings argues for forensic review of:</a:t>
            </a:r>
            <a:endParaRPr lang="en-US" sz="1200" dirty="0"/>
          </a:p>
          <a:p>
            <a:pPr marL="0" indent="0">
              <a:spcAft>
                <a:spcPts val="300"/>
              </a:spcAft>
              <a:buNone/>
            </a:pPr>
            <a:r>
              <a:rPr lang="en-US" sz="1100" dirty="0">
                <a:solidFill>
                  <a:srgbClr val="1A1A1A"/>
                </a:solidFill>
                <a:latin typeface="Georgia" pitchFamily="34" charset="0"/>
                <a:ea typeface="Georgia" pitchFamily="34" charset="-122"/>
                <a:cs typeface="Georgia" pitchFamily="34" charset="-120"/>
              </a:rPr>
              <a:t>•  Design practice</a:t>
            </a:r>
            <a:endParaRPr lang="en-US" sz="1200" dirty="0"/>
          </a:p>
          <a:p>
            <a:pPr marL="0" indent="0">
              <a:spcAft>
                <a:spcPts val="300"/>
              </a:spcAft>
              <a:buNone/>
            </a:pPr>
            <a:r>
              <a:rPr lang="en-US" sz="1100" dirty="0">
                <a:solidFill>
                  <a:srgbClr val="1A1A1A"/>
                </a:solidFill>
                <a:latin typeface="Georgia" pitchFamily="34" charset="0"/>
                <a:ea typeface="Georgia" pitchFamily="34" charset="-122"/>
                <a:cs typeface="Georgia" pitchFamily="34" charset="-120"/>
              </a:rPr>
              <a:t>•  Materials</a:t>
            </a:r>
            <a:endParaRPr lang="en-US" sz="1200" dirty="0"/>
          </a:p>
          <a:p>
            <a:pPr marL="0" indent="0">
              <a:spcAft>
                <a:spcPts val="800"/>
              </a:spcAft>
              <a:buNone/>
            </a:pPr>
            <a:r>
              <a:rPr lang="en-US" sz="1100" dirty="0">
                <a:solidFill>
                  <a:srgbClr val="1A1A1A"/>
                </a:solidFill>
                <a:latin typeface="Georgia" pitchFamily="34" charset="0"/>
                <a:ea typeface="Georgia" pitchFamily="34" charset="-122"/>
                <a:cs typeface="Georgia" pitchFamily="34" charset="-120"/>
              </a:rPr>
              <a:t>•  As-built conformance</a:t>
            </a:r>
            <a:endParaRPr lang="en-US" sz="1200" dirty="0"/>
          </a:p>
          <a:p>
            <a:pPr marL="0" indent="0">
              <a:buNone/>
            </a:pPr>
            <a:r>
              <a:rPr lang="en-US" sz="1100" i="1" dirty="0">
                <a:solidFill>
                  <a:srgbClr val="595959"/>
                </a:solidFill>
                <a:latin typeface="Georgia" pitchFamily="34" charset="0"/>
                <a:ea typeface="Georgia" pitchFamily="34" charset="-122"/>
                <a:cs typeface="Georgia" pitchFamily="34" charset="-120"/>
              </a:rPr>
              <a:t>The reconnaissance reports over the next year will be essential reading.</a:t>
            </a:r>
            <a:endParaRPr lang="en-US" sz="1200" dirty="0"/>
          </a:p>
        </p:txBody>
      </p:sp>
      <p:sp>
        <p:nvSpPr>
          <p:cNvPr id="15" name="Shape 13"/>
          <p:cNvSpPr/>
          <p:nvPr/>
        </p:nvSpPr>
        <p:spPr>
          <a:xfrm>
            <a:off x="8092440" y="1325880"/>
            <a:ext cx="3703320" cy="4709160"/>
          </a:xfrm>
          <a:prstGeom prst="roundRect">
            <a:avLst>
              <a:gd name="adj" fmla="val 1235"/>
            </a:avLst>
          </a:prstGeom>
          <a:solidFill>
            <a:srgbClr val="F2F4F8"/>
          </a:solidFill>
          <a:ln/>
        </p:spPr>
        <p:txBody>
          <a:bodyPr/>
          <a:lstStyle/>
          <a:p>
            <a:endParaRPr lang="en-US"/>
          </a:p>
        </p:txBody>
      </p:sp>
      <p:sp>
        <p:nvSpPr>
          <p:cNvPr id="16" name="Shape 14"/>
          <p:cNvSpPr/>
          <p:nvPr/>
        </p:nvSpPr>
        <p:spPr>
          <a:xfrm>
            <a:off x="8092440" y="1325880"/>
            <a:ext cx="3703320" cy="347472"/>
          </a:xfrm>
          <a:prstGeom prst="roundRect">
            <a:avLst>
              <a:gd name="adj" fmla="val 26316"/>
            </a:avLst>
          </a:prstGeom>
          <a:solidFill>
            <a:srgbClr val="0D6E7A"/>
          </a:solidFill>
          <a:ln/>
        </p:spPr>
        <p:txBody>
          <a:bodyPr/>
          <a:lstStyle/>
          <a:p>
            <a:endParaRPr lang="en-US"/>
          </a:p>
        </p:txBody>
      </p:sp>
      <p:sp>
        <p:nvSpPr>
          <p:cNvPr id="17" name="Text 15"/>
          <p:cNvSpPr/>
          <p:nvPr/>
        </p:nvSpPr>
        <p:spPr>
          <a:xfrm>
            <a:off x="8202168" y="1344168"/>
            <a:ext cx="348386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⑥  Post-Event Mobilization</a:t>
            </a:r>
            <a:endParaRPr lang="en-US" sz="1250" dirty="0"/>
          </a:p>
        </p:txBody>
      </p:sp>
      <p:sp>
        <p:nvSpPr>
          <p:cNvPr id="18" name="Text 16"/>
          <p:cNvSpPr/>
          <p:nvPr/>
        </p:nvSpPr>
        <p:spPr>
          <a:xfrm>
            <a:off x="8247888" y="1810512"/>
            <a:ext cx="3392424" cy="4114800"/>
          </a:xfrm>
          <a:prstGeom prst="rect">
            <a:avLst/>
          </a:prstGeom>
          <a:noFill/>
          <a:ln/>
        </p:spPr>
        <p:txBody>
          <a:bodyPr wrap="square" rtlCol="0" anchor="t"/>
          <a:lstStyle/>
          <a:p>
            <a:pPr marL="0" indent="0">
              <a:spcAft>
                <a:spcPts val="700"/>
              </a:spcAft>
              <a:buNone/>
            </a:pPr>
            <a:r>
              <a:rPr lang="en-US" sz="1200" b="1" dirty="0">
                <a:solidFill>
                  <a:srgbClr val="0D6E7A"/>
                </a:solidFill>
                <a:latin typeface="Georgia" pitchFamily="34" charset="0"/>
                <a:ea typeface="Georgia" pitchFamily="34" charset="-122"/>
                <a:cs typeface="Georgia" pitchFamily="34" charset="-120"/>
              </a:rPr>
              <a:t>Preparedness is not only search-and-rescue.</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Venezuelan engineers and universities offered rapid assessment support that was slow to be taken up.</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Meanwhile residents reoccupied or sheltered near damaged structures — under ongoing aftershocks.</a:t>
            </a:r>
            <a:endParaRPr lang="en-US" sz="120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Pre-arranged protocols for engineer-led rapid safety evaluation (ATC-20 style) are as much a preparedness item as SAR capacity.</a:t>
            </a:r>
            <a:endParaRPr lang="en-US" sz="1200" dirty="0"/>
          </a:p>
          <a:p>
            <a:pPr marL="0" indent="0">
              <a:buNone/>
            </a:pPr>
            <a:r>
              <a:rPr lang="en-US" sz="1100" i="1" dirty="0">
                <a:solidFill>
                  <a:srgbClr val="8A5C00"/>
                </a:solidFill>
                <a:latin typeface="Georgia" pitchFamily="34" charset="0"/>
                <a:ea typeface="Georgia" pitchFamily="34" charset="-122"/>
                <a:cs typeface="Georgia" pitchFamily="34" charset="-120"/>
              </a:rPr>
              <a:t>The engineers were available.  The protocol to deploy them was not.</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Open Questions  —  What the Reconnaissance Should Answer</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This event will generate the datasets that answer several questions our field has been arguing about for years.</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13</a:t>
            </a:r>
            <a:endParaRPr lang="en-US" sz="900" dirty="0"/>
          </a:p>
        </p:txBody>
      </p:sp>
      <p:sp>
        <p:nvSpPr>
          <p:cNvPr id="7" name="Shape 5"/>
          <p:cNvSpPr/>
          <p:nvPr/>
        </p:nvSpPr>
        <p:spPr>
          <a:xfrm>
            <a:off x="411480" y="1325880"/>
            <a:ext cx="5577840" cy="4709160"/>
          </a:xfrm>
          <a:prstGeom prst="roundRect">
            <a:avLst>
              <a:gd name="adj" fmla="val 971"/>
            </a:avLst>
          </a:prstGeom>
          <a:solidFill>
            <a:srgbClr val="F2F4F8"/>
          </a:solidFill>
          <a:ln/>
        </p:spPr>
        <p:txBody>
          <a:bodyPr/>
          <a:lstStyle/>
          <a:p>
            <a:endParaRPr lang="en-US"/>
          </a:p>
        </p:txBody>
      </p:sp>
      <p:sp>
        <p:nvSpPr>
          <p:cNvPr id="8" name="Shape 6"/>
          <p:cNvSpPr/>
          <p:nvPr/>
        </p:nvSpPr>
        <p:spPr>
          <a:xfrm>
            <a:off x="411480" y="1325880"/>
            <a:ext cx="557784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Analyses to Wait For</a:t>
            </a:r>
            <a:endParaRPr lang="en-US" sz="1250" dirty="0"/>
          </a:p>
        </p:txBody>
      </p:sp>
      <p:sp>
        <p:nvSpPr>
          <p:cNvPr id="10" name="Text 8"/>
          <p:cNvSpPr/>
          <p:nvPr/>
        </p:nvSpPr>
        <p:spPr>
          <a:xfrm>
            <a:off x="566928" y="1810512"/>
            <a:ext cx="5266944" cy="4114800"/>
          </a:xfrm>
          <a:prstGeom prst="rect">
            <a:avLst/>
          </a:prstGeom>
          <a:noFill/>
          <a:ln/>
        </p:spPr>
        <p:txBody>
          <a:bodyPr wrap="square" rtlCol="0" anchor="t"/>
          <a:lstStyle/>
          <a:p>
            <a:pPr marL="0" indent="0">
              <a:spcAft>
                <a:spcPts val="400"/>
              </a:spcAft>
              <a:buNone/>
            </a:pPr>
            <a:r>
              <a:rPr lang="en-US" sz="1200" b="1" dirty="0">
                <a:solidFill>
                  <a:srgbClr val="0D6E7A"/>
                </a:solidFill>
                <a:latin typeface="Georgia" pitchFamily="34" charset="0"/>
                <a:ea typeface="Georgia" pitchFamily="34" charset="-122"/>
                <a:cs typeface="Georgia" pitchFamily="34" charset="-120"/>
              </a:rPr>
              <a:t>Recorded response spectra vs. COVENIN 1756 design spectra.</a:t>
            </a:r>
            <a:endParaRPr lang="en-US" sz="1200" dirty="0"/>
          </a:p>
          <a:p>
            <a:pPr marL="0" indent="0">
              <a:spcAft>
                <a:spcPts val="900"/>
              </a:spcAft>
              <a:buNone/>
            </a:pPr>
            <a:r>
              <a:rPr lang="en-US" sz="1150" dirty="0">
                <a:solidFill>
                  <a:srgbClr val="1A1A1A"/>
                </a:solidFill>
                <a:latin typeface="Georgia" pitchFamily="34" charset="0"/>
                <a:ea typeface="Georgia" pitchFamily="34" charset="-122"/>
                <a:cs typeface="Georgia" pitchFamily="34" charset="-120"/>
              </a:rPr>
              <a:t>The central question:  was the mapped hazard EXCEEDED, or was the hazard right and the buildings wrong?  These are very different policy conclusions.</a:t>
            </a:r>
            <a:endParaRPr lang="en-US" sz="1200" dirty="0"/>
          </a:p>
          <a:p>
            <a:pPr marL="0" indent="0">
              <a:spcAft>
                <a:spcPts val="400"/>
              </a:spcAft>
              <a:buNone/>
            </a:pPr>
            <a:r>
              <a:rPr lang="en-US" sz="1200" b="1" dirty="0">
                <a:solidFill>
                  <a:srgbClr val="0D6E7A"/>
                </a:solidFill>
                <a:latin typeface="Georgia" pitchFamily="34" charset="0"/>
                <a:ea typeface="Georgia" pitchFamily="34" charset="-122"/>
                <a:cs typeface="Georgia" pitchFamily="34" charset="-120"/>
              </a:rPr>
              <a:t>Directivity pulse characterization.</a:t>
            </a:r>
            <a:endParaRPr lang="en-US" sz="1200" dirty="0"/>
          </a:p>
          <a:p>
            <a:pPr marL="0" indent="0">
              <a:spcAft>
                <a:spcPts val="900"/>
              </a:spcAft>
              <a:buNone/>
            </a:pPr>
            <a:r>
              <a:rPr lang="en-US" sz="1150" dirty="0">
                <a:solidFill>
                  <a:srgbClr val="1A1A1A"/>
                </a:solidFill>
                <a:latin typeface="Georgia" pitchFamily="34" charset="0"/>
                <a:ea typeface="Georgia" pitchFamily="34" charset="-122"/>
                <a:cs typeface="Georgia" pitchFamily="34" charset="-120"/>
              </a:rPr>
              <a:t>Velocity pulse period and amplitude in the forward direction — and whether pulse period matched mid-rise Tₙ.</a:t>
            </a:r>
            <a:endParaRPr lang="en-US" sz="1200" dirty="0"/>
          </a:p>
          <a:p>
            <a:pPr marL="0" indent="0">
              <a:spcAft>
                <a:spcPts val="400"/>
              </a:spcAft>
              <a:buNone/>
            </a:pPr>
            <a:r>
              <a:rPr lang="en-US" sz="1200" b="1" dirty="0">
                <a:solidFill>
                  <a:srgbClr val="0D6E7A"/>
                </a:solidFill>
                <a:latin typeface="Georgia" pitchFamily="34" charset="0"/>
                <a:ea typeface="Georgia" pitchFamily="34" charset="-122"/>
                <a:cs typeface="Georgia" pitchFamily="34" charset="-120"/>
              </a:rPr>
              <a:t>The source model dispute.</a:t>
            </a:r>
            <a:endParaRPr lang="en-US" sz="1200" dirty="0"/>
          </a:p>
          <a:p>
            <a:pPr marL="0" indent="0">
              <a:spcAft>
                <a:spcPts val="900"/>
              </a:spcAft>
              <a:buNone/>
            </a:pPr>
            <a:r>
              <a:rPr lang="en-US" sz="1150" dirty="0">
                <a:solidFill>
                  <a:srgbClr val="1A1A1A"/>
                </a:solidFill>
                <a:latin typeface="Georgia" pitchFamily="34" charset="0"/>
                <a:ea typeface="Georgia" pitchFamily="34" charset="-122"/>
                <a:cs typeface="Georgia" pitchFamily="34" charset="-120"/>
              </a:rPr>
              <a:t>Two events (USGS), one composite Mw 7.6 (INGV InSAR), or a single cascading Mw 7.8 (GEOSCOPE SCARDEC)?  The strong-motion records should discriminate.</a:t>
            </a:r>
            <a:endParaRPr lang="en-US" sz="1200" dirty="0"/>
          </a:p>
          <a:p>
            <a:pPr marL="0" indent="0">
              <a:spcAft>
                <a:spcPts val="400"/>
              </a:spcAft>
              <a:buNone/>
            </a:pPr>
            <a:r>
              <a:rPr lang="en-US" sz="1200" b="1" dirty="0">
                <a:solidFill>
                  <a:srgbClr val="8B1A1A"/>
                </a:solidFill>
                <a:latin typeface="Georgia" pitchFamily="34" charset="0"/>
                <a:ea typeface="Georgia" pitchFamily="34" charset="-122"/>
                <a:cs typeface="Georgia" pitchFamily="34" charset="-120"/>
              </a:rPr>
              <a:t>Forensics on the code-conforming collapses.</a:t>
            </a:r>
            <a:endParaRPr lang="en-US" sz="1200" dirty="0"/>
          </a:p>
          <a:p>
            <a:pPr marL="0" indent="0">
              <a:buNone/>
            </a:pPr>
            <a:r>
              <a:rPr lang="en-US" sz="1150" dirty="0">
                <a:solidFill>
                  <a:srgbClr val="1A1A1A"/>
                </a:solidFill>
                <a:latin typeface="Georgia" pitchFamily="34" charset="0"/>
                <a:ea typeface="Georgia" pitchFamily="34" charset="-122"/>
                <a:cs typeface="Georgia" pitchFamily="34" charset="-120"/>
              </a:rPr>
              <a:t>If modern buildings failed, was it design, materials, workmanship — or a demand that genuinely exceeded the code basis?</a:t>
            </a:r>
            <a:endParaRPr lang="en-US" sz="1200" dirty="0"/>
          </a:p>
        </p:txBody>
      </p:sp>
      <p:sp>
        <p:nvSpPr>
          <p:cNvPr id="11" name="Shape 9"/>
          <p:cNvSpPr/>
          <p:nvPr/>
        </p:nvSpPr>
        <p:spPr>
          <a:xfrm>
            <a:off x="6217920" y="1325880"/>
            <a:ext cx="5577840" cy="3108960"/>
          </a:xfrm>
          <a:prstGeom prst="roundRect">
            <a:avLst>
              <a:gd name="adj" fmla="val 1471"/>
            </a:avLst>
          </a:prstGeom>
          <a:solidFill>
            <a:srgbClr val="F2F4F8"/>
          </a:solidFill>
          <a:ln/>
        </p:spPr>
        <p:txBody>
          <a:bodyPr/>
          <a:lstStyle/>
          <a:p>
            <a:endParaRPr lang="en-US"/>
          </a:p>
        </p:txBody>
      </p:sp>
      <p:sp>
        <p:nvSpPr>
          <p:cNvPr id="12" name="Shape 10"/>
          <p:cNvSpPr/>
          <p:nvPr/>
        </p:nvSpPr>
        <p:spPr>
          <a:xfrm>
            <a:off x="6217920" y="1325880"/>
            <a:ext cx="5577840" cy="347472"/>
          </a:xfrm>
          <a:prstGeom prst="roundRect">
            <a:avLst>
              <a:gd name="adj" fmla="val 26316"/>
            </a:avLst>
          </a:prstGeom>
          <a:solidFill>
            <a:srgbClr val="0D6E7A"/>
          </a:solidFill>
          <a:ln/>
        </p:spPr>
        <p:txBody>
          <a:bodyPr/>
          <a:lstStyle/>
          <a:p>
            <a:endParaRPr lang="en-US"/>
          </a:p>
        </p:txBody>
      </p:sp>
      <p:sp>
        <p:nvSpPr>
          <p:cNvPr id="13" name="Text 11"/>
          <p:cNvSpPr/>
          <p:nvPr/>
        </p:nvSpPr>
        <p:spPr>
          <a:xfrm>
            <a:off x="632764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For Our Community Specifically</a:t>
            </a:r>
            <a:endParaRPr lang="en-US" sz="1250" dirty="0"/>
          </a:p>
        </p:txBody>
      </p:sp>
      <p:sp>
        <p:nvSpPr>
          <p:cNvPr id="14" name="Text 12"/>
          <p:cNvSpPr/>
          <p:nvPr/>
        </p:nvSpPr>
        <p:spPr>
          <a:xfrm>
            <a:off x="6373368" y="1783080"/>
            <a:ext cx="5266944" cy="2560320"/>
          </a:xfrm>
          <a:prstGeom prst="rect">
            <a:avLst/>
          </a:prstGeom>
          <a:noFill/>
          <a:ln/>
        </p:spPr>
        <p:txBody>
          <a:bodyPr wrap="square" rtlCol="0" anchor="t"/>
          <a:lstStyle/>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The doublet is a natural experiment in cumulative damage that no laboratory would be permitted to run.</a:t>
            </a:r>
            <a:endParaRPr lang="en-US" sz="115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Mainshock-aftershock fragility curves, calibrated against a real two-shock sequence on a real building inventory, are the deliverable.</a:t>
            </a:r>
            <a:endParaRPr lang="en-US" sz="1150" dirty="0"/>
          </a:p>
          <a:p>
            <a:pPr marL="0" indent="0">
              <a:buNone/>
            </a:pPr>
            <a:r>
              <a:rPr lang="en-US" sz="1150" dirty="0">
                <a:solidFill>
                  <a:srgbClr val="1A1A1A"/>
                </a:solidFill>
                <a:latin typeface="Georgia" pitchFamily="34" charset="0"/>
                <a:ea typeface="Georgia" pitchFamily="34" charset="-122"/>
                <a:cs typeface="Georgia" pitchFamily="34" charset="-120"/>
              </a:rPr>
              <a:t>The framework already exists in fatigue analysis — Miner summation over inelastic excursions, Coffin–Manson strain-life.  The gap is codification into seismic assessment practice.</a:t>
            </a:r>
            <a:endParaRPr lang="en-US" sz="1150" dirty="0"/>
          </a:p>
        </p:txBody>
      </p:sp>
      <p:sp>
        <p:nvSpPr>
          <p:cNvPr id="15" name="Shape 13"/>
          <p:cNvSpPr/>
          <p:nvPr/>
        </p:nvSpPr>
        <p:spPr>
          <a:xfrm>
            <a:off x="6217920" y="4663440"/>
            <a:ext cx="5577840" cy="1371600"/>
          </a:xfrm>
          <a:prstGeom prst="rect">
            <a:avLst/>
          </a:prstGeom>
          <a:solidFill>
            <a:srgbClr val="FFF8F8"/>
          </a:solidFill>
          <a:ln w="19050">
            <a:solidFill>
              <a:srgbClr val="8B1A1A"/>
            </a:solidFill>
            <a:prstDash val="solid"/>
          </a:ln>
        </p:spPr>
        <p:txBody>
          <a:bodyPr/>
          <a:lstStyle/>
          <a:p>
            <a:endParaRPr lang="en-US"/>
          </a:p>
        </p:txBody>
      </p:sp>
      <p:sp>
        <p:nvSpPr>
          <p:cNvPr id="16" name="Text 14"/>
          <p:cNvSpPr/>
          <p:nvPr/>
        </p:nvSpPr>
        <p:spPr>
          <a:xfrm>
            <a:off x="6355080" y="4700016"/>
            <a:ext cx="5303520" cy="1298448"/>
          </a:xfrm>
          <a:prstGeom prst="rect">
            <a:avLst/>
          </a:prstGeom>
          <a:noFill/>
          <a:ln/>
        </p:spPr>
        <p:txBody>
          <a:bodyPr wrap="square" lIns="0" tIns="0" rIns="0" bIns="0" rtlCol="0" anchor="ctr"/>
          <a:lstStyle/>
          <a:p>
            <a:pPr marL="0" indent="0">
              <a:buNone/>
            </a:pPr>
            <a:r>
              <a:rPr lang="en-US" sz="1250" b="1" dirty="0">
                <a:solidFill>
                  <a:srgbClr val="8B1A1A"/>
                </a:solidFill>
                <a:latin typeface="Georgia" pitchFamily="34" charset="0"/>
                <a:ea typeface="Georgia" pitchFamily="34" charset="-122"/>
                <a:cs typeface="Georgia" pitchFamily="34" charset="-120"/>
              </a:rPr>
              <a:t>Closing thought.  </a:t>
            </a:r>
            <a:r>
              <a:rPr lang="en-US" sz="1250" dirty="0">
                <a:solidFill>
                  <a:srgbClr val="1A1A1A"/>
                </a:solidFill>
                <a:latin typeface="Georgia" pitchFamily="34" charset="0"/>
                <a:ea typeface="Georgia" pitchFamily="34" charset="-122"/>
                <a:cs typeface="Georgia" pitchFamily="34" charset="-120"/>
              </a:rPr>
              <a:t>Earthquakes don't kill people; buildings do.  There will be another event on this fault system.  The engineering community's job is to make sure it meets a different building stock.</a:t>
            </a:r>
            <a:endParaRPr lang="en-US" sz="12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Sources and Further Reading</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Reconnaissance is ongoing.  Casualty, damage, and source-model figures are provisional and continue to evolve.</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14</a:t>
            </a:r>
            <a:endParaRPr lang="en-US" sz="900" dirty="0"/>
          </a:p>
        </p:txBody>
      </p:sp>
      <p:sp>
        <p:nvSpPr>
          <p:cNvPr id="7" name="Shape 5"/>
          <p:cNvSpPr/>
          <p:nvPr/>
        </p:nvSpPr>
        <p:spPr>
          <a:xfrm>
            <a:off x="411480" y="1325880"/>
            <a:ext cx="5577840" cy="4709160"/>
          </a:xfrm>
          <a:prstGeom prst="roundRect">
            <a:avLst>
              <a:gd name="adj" fmla="val 971"/>
            </a:avLst>
          </a:prstGeom>
          <a:solidFill>
            <a:srgbClr val="F2F4F8"/>
          </a:solidFill>
          <a:ln/>
        </p:spPr>
        <p:txBody>
          <a:bodyPr/>
          <a:lstStyle/>
          <a:p>
            <a:endParaRPr lang="en-US"/>
          </a:p>
        </p:txBody>
      </p:sp>
      <p:sp>
        <p:nvSpPr>
          <p:cNvPr id="8" name="Shape 6"/>
          <p:cNvSpPr/>
          <p:nvPr/>
        </p:nvSpPr>
        <p:spPr>
          <a:xfrm>
            <a:off x="411480" y="1325880"/>
            <a:ext cx="557784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Primary Sources</a:t>
            </a:r>
            <a:endParaRPr lang="en-US" sz="1250" dirty="0"/>
          </a:p>
        </p:txBody>
      </p:sp>
      <p:sp>
        <p:nvSpPr>
          <p:cNvPr id="10" name="Text 8"/>
          <p:cNvSpPr/>
          <p:nvPr/>
        </p:nvSpPr>
        <p:spPr>
          <a:xfrm>
            <a:off x="566928" y="1810512"/>
            <a:ext cx="5266944" cy="4114800"/>
          </a:xfrm>
          <a:prstGeom prst="rect">
            <a:avLst/>
          </a:prstGeom>
          <a:noFill/>
          <a:ln/>
        </p:spPr>
        <p:txBody>
          <a:bodyPr wrap="square" rtlCol="0" anchor="t"/>
          <a:lstStyle/>
          <a:p>
            <a:pPr marL="0" indent="0">
              <a:spcAft>
                <a:spcPts val="300"/>
              </a:spcAft>
              <a:buNone/>
            </a:pPr>
            <a:r>
              <a:rPr lang="en-US" sz="1150" b="1" dirty="0">
                <a:solidFill>
                  <a:srgbClr val="0D6E7A"/>
                </a:solidFill>
                <a:latin typeface="Georgia" pitchFamily="34" charset="0"/>
                <a:ea typeface="Georgia" pitchFamily="34" charset="-122"/>
                <a:cs typeface="Georgia" pitchFamily="34" charset="-120"/>
              </a:rPr>
              <a:t>USGS event pages</a:t>
            </a:r>
            <a:endParaRPr lang="en-US" sz="1150" dirty="0"/>
          </a:p>
          <a:p>
            <a:pPr marL="0" indent="0">
              <a:spcAft>
                <a:spcPts val="800"/>
              </a:spcAft>
              <a:buNone/>
            </a:pPr>
            <a:r>
              <a:rPr lang="en-US" sz="1050" dirty="0">
                <a:solidFill>
                  <a:srgbClr val="1A1A1A"/>
                </a:solidFill>
                <a:latin typeface="Georgia" pitchFamily="34" charset="0"/>
                <a:ea typeface="Georgia" pitchFamily="34" charset="-122"/>
                <a:cs typeface="Georgia" pitchFamily="34" charset="-120"/>
              </a:rPr>
              <a:t>M7.2 foreshock (us6000t7zc);  M7.5 mainshock (us6000t7zp)</a:t>
            </a:r>
            <a:endParaRPr lang="en-US" sz="1150" dirty="0"/>
          </a:p>
          <a:p>
            <a:pPr marL="0" indent="0">
              <a:spcAft>
                <a:spcPts val="800"/>
              </a:spcAft>
              <a:buNone/>
            </a:pPr>
            <a:r>
              <a:rPr lang="en-US" sz="1050" dirty="0">
                <a:solidFill>
                  <a:srgbClr val="1A1A1A"/>
                </a:solidFill>
                <a:latin typeface="Georgia" pitchFamily="34" charset="0"/>
                <a:ea typeface="Georgia" pitchFamily="34" charset="-122"/>
                <a:cs typeface="Georgia" pitchFamily="34" charset="-120"/>
              </a:rPr>
              <a:t>earthquake.usgs.gov/earthquakes/eventpage/us6000t7zp/executive</a:t>
            </a:r>
            <a:endParaRPr lang="en-US" sz="1150" dirty="0"/>
          </a:p>
          <a:p>
            <a:pPr marL="0" indent="0">
              <a:spcAft>
                <a:spcPts val="300"/>
              </a:spcAft>
              <a:buNone/>
            </a:pPr>
            <a:r>
              <a:rPr lang="en-US" sz="1150" b="1" dirty="0">
                <a:solidFill>
                  <a:srgbClr val="0D6E7A"/>
                </a:solidFill>
                <a:latin typeface="Georgia" pitchFamily="34" charset="0"/>
                <a:ea typeface="Georgia" pitchFamily="34" charset="-122"/>
                <a:cs typeface="Georgia" pitchFamily="34" charset="-120"/>
              </a:rPr>
              <a:t>NZSEE Venezuela Earthquake Reconnaissance Team (VERT)</a:t>
            </a:r>
            <a:endParaRPr lang="en-US" sz="1150" dirty="0"/>
          </a:p>
          <a:p>
            <a:pPr marL="0" indent="0">
              <a:spcAft>
                <a:spcPts val="800"/>
              </a:spcAft>
              <a:buNone/>
            </a:pPr>
            <a:r>
              <a:rPr lang="en-US" sz="1050" dirty="0">
                <a:solidFill>
                  <a:srgbClr val="1A1A1A"/>
                </a:solidFill>
                <a:latin typeface="Georgia" pitchFamily="34" charset="0"/>
                <a:ea typeface="Georgia" pitchFamily="34" charset="-122"/>
                <a:cs typeface="Georgia" pitchFamily="34" charset="-120"/>
              </a:rPr>
              <a:t>Report Version 1.0, July 2026  —  nzsee.org.nz</a:t>
            </a:r>
            <a:endParaRPr lang="en-US" sz="1150" dirty="0"/>
          </a:p>
          <a:p>
            <a:pPr marL="0" indent="0">
              <a:spcAft>
                <a:spcPts val="300"/>
              </a:spcAft>
              <a:buNone/>
            </a:pPr>
            <a:r>
              <a:rPr lang="en-US" sz="1150" b="1" dirty="0">
                <a:solidFill>
                  <a:srgbClr val="0D6E7A"/>
                </a:solidFill>
                <a:latin typeface="Georgia" pitchFamily="34" charset="0"/>
                <a:ea typeface="Georgia" pitchFamily="34" charset="-122"/>
                <a:cs typeface="Georgia" pitchFamily="34" charset="-120"/>
              </a:rPr>
              <a:t>INGV (Italy)</a:t>
            </a:r>
            <a:endParaRPr lang="en-US" sz="1150" dirty="0"/>
          </a:p>
          <a:p>
            <a:pPr marL="0" indent="0">
              <a:spcAft>
                <a:spcPts val="800"/>
              </a:spcAft>
              <a:buNone/>
            </a:pPr>
            <a:r>
              <a:rPr lang="en-US" sz="1050" dirty="0">
                <a:solidFill>
                  <a:srgbClr val="1A1A1A"/>
                </a:solidFill>
                <a:latin typeface="Georgia" pitchFamily="34" charset="0"/>
                <a:ea typeface="Georgia" pitchFamily="34" charset="-122"/>
                <a:cs typeface="Georgia" pitchFamily="34" charset="-120"/>
              </a:rPr>
              <a:t>Sentinel-1 InSAR inversion;  composite Mw 7.6 rupture model</a:t>
            </a:r>
            <a:endParaRPr lang="en-US" sz="1150" dirty="0"/>
          </a:p>
          <a:p>
            <a:pPr marL="0" indent="0">
              <a:spcAft>
                <a:spcPts val="300"/>
              </a:spcAft>
              <a:buNone/>
            </a:pPr>
            <a:r>
              <a:rPr lang="en-US" sz="1150" b="1" dirty="0">
                <a:solidFill>
                  <a:srgbClr val="0D6E7A"/>
                </a:solidFill>
                <a:latin typeface="Georgia" pitchFamily="34" charset="0"/>
                <a:ea typeface="Georgia" pitchFamily="34" charset="-122"/>
                <a:cs typeface="Georgia" pitchFamily="34" charset="-120"/>
              </a:rPr>
              <a:t>GEOSCOPE / IPGP  —  SCARDEC</a:t>
            </a:r>
            <a:endParaRPr lang="en-US" sz="1150" dirty="0"/>
          </a:p>
          <a:p>
            <a:pPr marL="0" indent="0">
              <a:spcAft>
                <a:spcPts val="800"/>
              </a:spcAft>
              <a:buNone/>
            </a:pPr>
            <a:r>
              <a:rPr lang="en-US" sz="1050" dirty="0">
                <a:solidFill>
                  <a:srgbClr val="1A1A1A"/>
                </a:solidFill>
                <a:latin typeface="Georgia" pitchFamily="34" charset="0"/>
                <a:ea typeface="Georgia" pitchFamily="34" charset="-122"/>
                <a:cs typeface="Georgia" pitchFamily="34" charset="-120"/>
              </a:rPr>
              <a:t>Alternative single-rupture cascade model, Mw 7.8</a:t>
            </a:r>
            <a:endParaRPr lang="en-US" sz="1150" dirty="0"/>
          </a:p>
          <a:p>
            <a:pPr marL="0" indent="0">
              <a:spcAft>
                <a:spcPts val="300"/>
              </a:spcAft>
              <a:buNone/>
            </a:pPr>
            <a:r>
              <a:rPr lang="en-US" sz="1150" b="1" dirty="0">
                <a:solidFill>
                  <a:srgbClr val="0D6E7A"/>
                </a:solidFill>
                <a:latin typeface="Georgia" pitchFamily="34" charset="0"/>
                <a:ea typeface="Georgia" pitchFamily="34" charset="-122"/>
                <a:cs typeface="Georgia" pitchFamily="34" charset="-120"/>
              </a:rPr>
              <a:t>COVENIN 1756</a:t>
            </a:r>
            <a:endParaRPr lang="en-US" sz="1150" dirty="0"/>
          </a:p>
          <a:p>
            <a:pPr marL="0" indent="0">
              <a:buNone/>
            </a:pPr>
            <a:r>
              <a:rPr lang="en-US" sz="1050" dirty="0">
                <a:solidFill>
                  <a:srgbClr val="1A1A1A"/>
                </a:solidFill>
                <a:latin typeface="Georgia" pitchFamily="34" charset="0"/>
                <a:ea typeface="Georgia" pitchFamily="34" charset="-122"/>
                <a:cs typeface="Georgia" pitchFamily="34" charset="-120"/>
              </a:rPr>
              <a:t>Venezuelan seismic design code (post-1967 Caracas)</a:t>
            </a:r>
            <a:endParaRPr lang="en-US" sz="1150" dirty="0"/>
          </a:p>
        </p:txBody>
      </p:sp>
      <p:sp>
        <p:nvSpPr>
          <p:cNvPr id="11" name="Shape 9"/>
          <p:cNvSpPr/>
          <p:nvPr/>
        </p:nvSpPr>
        <p:spPr>
          <a:xfrm>
            <a:off x="6217920" y="1325880"/>
            <a:ext cx="5577840" cy="3200400"/>
          </a:xfrm>
          <a:prstGeom prst="roundRect">
            <a:avLst>
              <a:gd name="adj" fmla="val 1429"/>
            </a:avLst>
          </a:prstGeom>
          <a:solidFill>
            <a:srgbClr val="F2F4F8"/>
          </a:solidFill>
          <a:ln/>
        </p:spPr>
        <p:txBody>
          <a:bodyPr/>
          <a:lstStyle/>
          <a:p>
            <a:endParaRPr lang="en-US"/>
          </a:p>
        </p:txBody>
      </p:sp>
      <p:sp>
        <p:nvSpPr>
          <p:cNvPr id="12" name="Shape 10"/>
          <p:cNvSpPr/>
          <p:nvPr/>
        </p:nvSpPr>
        <p:spPr>
          <a:xfrm>
            <a:off x="6217920" y="1325880"/>
            <a:ext cx="5577840" cy="347472"/>
          </a:xfrm>
          <a:prstGeom prst="roundRect">
            <a:avLst>
              <a:gd name="adj" fmla="val 26316"/>
            </a:avLst>
          </a:prstGeom>
          <a:solidFill>
            <a:srgbClr val="0D6E7A"/>
          </a:solidFill>
          <a:ln/>
        </p:spPr>
        <p:txBody>
          <a:bodyPr/>
          <a:lstStyle/>
          <a:p>
            <a:endParaRPr lang="en-US"/>
          </a:p>
        </p:txBody>
      </p:sp>
      <p:sp>
        <p:nvSpPr>
          <p:cNvPr id="13" name="Text 11"/>
          <p:cNvSpPr/>
          <p:nvPr/>
        </p:nvSpPr>
        <p:spPr>
          <a:xfrm>
            <a:off x="632764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Commentary and Analysis</a:t>
            </a:r>
            <a:endParaRPr lang="en-US" sz="1250" dirty="0"/>
          </a:p>
        </p:txBody>
      </p:sp>
      <p:sp>
        <p:nvSpPr>
          <p:cNvPr id="14" name="Text 12"/>
          <p:cNvSpPr/>
          <p:nvPr/>
        </p:nvSpPr>
        <p:spPr>
          <a:xfrm>
            <a:off x="6373368" y="1783080"/>
            <a:ext cx="5266944" cy="2651760"/>
          </a:xfrm>
          <a:prstGeom prst="rect">
            <a:avLst/>
          </a:prstGeom>
          <a:noFill/>
          <a:ln/>
        </p:spPr>
        <p:txBody>
          <a:bodyPr wrap="square" rtlCol="0" anchor="t"/>
          <a:lstStyle/>
          <a:p>
            <a:pPr marL="0" indent="0">
              <a:spcAft>
                <a:spcPts val="500"/>
              </a:spcAft>
              <a:buNone/>
            </a:pPr>
            <a:r>
              <a:rPr lang="en-US" sz="1100" dirty="0">
                <a:solidFill>
                  <a:srgbClr val="1A1A1A"/>
                </a:solidFill>
                <a:latin typeface="Georgia" pitchFamily="34" charset="0"/>
                <a:ea typeface="Georgia" pitchFamily="34" charset="-122"/>
                <a:cs typeface="Georgia" pitchFamily="34" charset="-120"/>
              </a:rPr>
              <a:t>•  Eos — Venezuelan Earthquakes Struck in a Complex Zone of Faults</a:t>
            </a:r>
            <a:endParaRPr lang="en-US" sz="1100" dirty="0"/>
          </a:p>
          <a:p>
            <a:pPr marL="0" indent="0">
              <a:spcAft>
                <a:spcPts val="500"/>
              </a:spcAft>
              <a:buNone/>
            </a:pPr>
            <a:r>
              <a:rPr lang="en-US" sz="1100" dirty="0">
                <a:solidFill>
                  <a:srgbClr val="1A1A1A"/>
                </a:solidFill>
                <a:latin typeface="Georgia" pitchFamily="34" charset="0"/>
                <a:ea typeface="Georgia" pitchFamily="34" charset="-122"/>
                <a:cs typeface="Georgia" pitchFamily="34" charset="-120"/>
              </a:rPr>
              <a:t>•  The Conversation — Expert Q&amp;A, Raffaele De Risi (Bristol) on the building collapses</a:t>
            </a:r>
            <a:endParaRPr lang="en-US" sz="1100" dirty="0"/>
          </a:p>
          <a:p>
            <a:pPr marL="0" indent="0">
              <a:spcAft>
                <a:spcPts val="500"/>
              </a:spcAft>
              <a:buNone/>
            </a:pPr>
            <a:r>
              <a:rPr lang="en-US" sz="1100" dirty="0">
                <a:solidFill>
                  <a:srgbClr val="1A1A1A"/>
                </a:solidFill>
                <a:latin typeface="Georgia" pitchFamily="34" charset="0"/>
                <a:ea typeface="Georgia" pitchFamily="34" charset="-122"/>
                <a:cs typeface="Georgia" pitchFamily="34" charset="-120"/>
              </a:rPr>
              <a:t>•  Loughborough University — Dr. Andre Jesus (structural dynamics) on directivity and site effects</a:t>
            </a:r>
            <a:endParaRPr lang="en-US" sz="1100" dirty="0"/>
          </a:p>
          <a:p>
            <a:pPr marL="0" indent="0">
              <a:spcAft>
                <a:spcPts val="500"/>
              </a:spcAft>
              <a:buNone/>
            </a:pPr>
            <a:r>
              <a:rPr lang="en-US" sz="1100" dirty="0">
                <a:solidFill>
                  <a:srgbClr val="1A1A1A"/>
                </a:solidFill>
                <a:latin typeface="Georgia" pitchFamily="34" charset="0"/>
                <a:ea typeface="Georgia" pitchFamily="34" charset="-122"/>
                <a:cs typeface="Georgia" pitchFamily="34" charset="-120"/>
              </a:rPr>
              <a:t>•  Miyamoto International — Venezuela's Strongest Earthquake in 125 Years</a:t>
            </a:r>
            <a:endParaRPr lang="en-US" sz="1100" dirty="0"/>
          </a:p>
          <a:p>
            <a:pPr marL="0" indent="0">
              <a:buNone/>
            </a:pPr>
            <a:r>
              <a:rPr lang="en-US" sz="1100" dirty="0">
                <a:solidFill>
                  <a:srgbClr val="1A1A1A"/>
                </a:solidFill>
                <a:latin typeface="Georgia" pitchFamily="34" charset="0"/>
                <a:ea typeface="Georgia" pitchFamily="34" charset="-122"/>
                <a:cs typeface="Georgia" pitchFamily="34" charset="-120"/>
              </a:rPr>
              <a:t>•  AP / Reuters — reporting on substandard construction and risky geography</a:t>
            </a:r>
            <a:endParaRPr lang="en-US" sz="1100" dirty="0"/>
          </a:p>
        </p:txBody>
      </p:sp>
      <p:sp>
        <p:nvSpPr>
          <p:cNvPr id="15" name="Shape 13"/>
          <p:cNvSpPr/>
          <p:nvPr/>
        </p:nvSpPr>
        <p:spPr>
          <a:xfrm>
            <a:off x="6217920" y="4709160"/>
            <a:ext cx="5577840" cy="1325880"/>
          </a:xfrm>
          <a:prstGeom prst="roundRect">
            <a:avLst>
              <a:gd name="adj" fmla="val 3448"/>
            </a:avLst>
          </a:prstGeom>
          <a:solidFill>
            <a:srgbClr val="F2F4F8"/>
          </a:solidFill>
          <a:ln/>
        </p:spPr>
        <p:txBody>
          <a:bodyPr/>
          <a:lstStyle/>
          <a:p>
            <a:endParaRPr lang="en-US"/>
          </a:p>
        </p:txBody>
      </p:sp>
      <p:sp>
        <p:nvSpPr>
          <p:cNvPr id="16" name="Shape 14"/>
          <p:cNvSpPr/>
          <p:nvPr/>
        </p:nvSpPr>
        <p:spPr>
          <a:xfrm>
            <a:off x="6217920" y="4709160"/>
            <a:ext cx="5577840" cy="347472"/>
          </a:xfrm>
          <a:prstGeom prst="roundRect">
            <a:avLst>
              <a:gd name="adj" fmla="val 26316"/>
            </a:avLst>
          </a:prstGeom>
          <a:solidFill>
            <a:srgbClr val="0D6E7A"/>
          </a:solidFill>
          <a:ln/>
        </p:spPr>
        <p:txBody>
          <a:bodyPr/>
          <a:lstStyle/>
          <a:p>
            <a:endParaRPr lang="en-US"/>
          </a:p>
        </p:txBody>
      </p:sp>
      <p:sp>
        <p:nvSpPr>
          <p:cNvPr id="17" name="Text 15"/>
          <p:cNvSpPr/>
          <p:nvPr/>
        </p:nvSpPr>
        <p:spPr>
          <a:xfrm>
            <a:off x="6327648" y="472744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Related Vibrationdata Material</a:t>
            </a:r>
            <a:endParaRPr lang="en-US" sz="1250" dirty="0"/>
          </a:p>
        </p:txBody>
      </p:sp>
      <p:sp>
        <p:nvSpPr>
          <p:cNvPr id="18" name="Text 16"/>
          <p:cNvSpPr/>
          <p:nvPr/>
        </p:nvSpPr>
        <p:spPr>
          <a:xfrm>
            <a:off x="6373368" y="5138928"/>
            <a:ext cx="5266944" cy="868680"/>
          </a:xfrm>
          <a:prstGeom prst="rect">
            <a:avLst/>
          </a:prstGeom>
          <a:noFill/>
          <a:ln/>
        </p:spPr>
        <p:txBody>
          <a:bodyPr wrap="square" rtlCol="0" anchor="t"/>
          <a:lstStyle/>
          <a:p>
            <a:pPr marL="0" indent="0">
              <a:spcAft>
                <a:spcPts val="400"/>
              </a:spcAft>
              <a:buNone/>
            </a:pPr>
            <a:r>
              <a:rPr lang="en-US" sz="1050" dirty="0">
                <a:solidFill>
                  <a:srgbClr val="1A1A1A"/>
                </a:solidFill>
                <a:latin typeface="Georgia" pitchFamily="34" charset="0"/>
                <a:ea typeface="Georgia" pitchFamily="34" charset="-122"/>
                <a:cs typeface="Georgia" pitchFamily="34" charset="-120"/>
              </a:rPr>
              <a:t>Free ebooks (shock &amp; vibration response spectra, fatigue damage accumulation):</a:t>
            </a:r>
            <a:endParaRPr lang="en-US" sz="1050" dirty="0"/>
          </a:p>
          <a:p>
            <a:pPr marL="0" indent="0">
              <a:spcAft>
                <a:spcPts val="400"/>
              </a:spcAft>
              <a:buNone/>
            </a:pPr>
            <a:r>
              <a:rPr lang="en-US" sz="1050" dirty="0">
                <a:solidFill>
                  <a:srgbClr val="1A1A1A"/>
                </a:solidFill>
                <a:latin typeface="Georgia" pitchFamily="34" charset="0"/>
                <a:ea typeface="Georgia" pitchFamily="34" charset="-122"/>
                <a:cs typeface="Georgia" pitchFamily="34" charset="-120"/>
              </a:rPr>
              <a:t>blog.vibrationdata.com/2025/11/27/toms-ebooks/</a:t>
            </a:r>
            <a:endParaRPr lang="en-US" sz="1050" dirty="0"/>
          </a:p>
          <a:p>
            <a:pPr marL="0" indent="0">
              <a:buNone/>
            </a:pPr>
            <a:r>
              <a:rPr lang="en-US" sz="1050" i="1" dirty="0">
                <a:solidFill>
                  <a:srgbClr val="0D6E7A"/>
                </a:solidFill>
                <a:latin typeface="Georgia" pitchFamily="34" charset="0"/>
                <a:ea typeface="Georgia" pitchFamily="34" charset="-122"/>
                <a:cs typeface="Georgia" pitchFamily="34" charset="-120"/>
              </a:rPr>
              <a:t>Seismic &amp; Earthquake Engineering class — course series begins September 2026.</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The Event  —  Source Parameters</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Two major ruptures from essentially the same epicentral area, 39 seconds apart.  USGS formally treats the M7.2 as a foreshock of the M7.5 mainshock.</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2</a:t>
            </a:r>
            <a:endParaRPr lang="en-US" sz="9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411480" y="1325880"/>
          <a:ext cx="6766560" cy="2633472"/>
        </p:xfrm>
        <a:graphic>
          <a:graphicData uri="http://schemas.openxmlformats.org/drawingml/2006/table">
            <a:tbl>
              <a:tblPr/>
              <a:tblGrid>
                <a:gridCol w="1737360">
                  <a:extLst>
                    <a:ext uri="{9D8B030D-6E8A-4147-A177-3AD203B41FA5}">
                      <a16:colId xmlns:a16="http://schemas.microsoft.com/office/drawing/2014/main" val="20000"/>
                    </a:ext>
                  </a:extLst>
                </a:gridCol>
                <a:gridCol w="2377440">
                  <a:extLst>
                    <a:ext uri="{9D8B030D-6E8A-4147-A177-3AD203B41FA5}">
                      <a16:colId xmlns:a16="http://schemas.microsoft.com/office/drawing/2014/main" val="20001"/>
                    </a:ext>
                  </a:extLst>
                </a:gridCol>
                <a:gridCol w="2651760">
                  <a:extLst>
                    <a:ext uri="{9D8B030D-6E8A-4147-A177-3AD203B41FA5}">
                      <a16:colId xmlns:a16="http://schemas.microsoft.com/office/drawing/2014/main" val="20002"/>
                    </a:ext>
                  </a:extLst>
                </a:gridCol>
              </a:tblGrid>
              <a:tr h="292608">
                <a:tc>
                  <a:txBody>
                    <a:bodyPr/>
                    <a:lstStyle/>
                    <a:p>
                      <a:pPr marL="0" indent="0" algn="l">
                        <a:buNone/>
                      </a:pPr>
                      <a:r>
                        <a:rPr lang="en-US" sz="1100" b="1" dirty="0">
                          <a:solidFill>
                            <a:srgbClr val="FFFFFF"/>
                          </a:solidFill>
                          <a:latin typeface="Arial" pitchFamily="34" charset="0"/>
                          <a:ea typeface="Arial" pitchFamily="34" charset="-122"/>
                          <a:cs typeface="Arial" pitchFamily="34" charset="-120"/>
                        </a:rPr>
                        <a:t>Parameter</a:t>
                      </a:r>
                      <a:endParaRPr lang="en-US" sz="1100" dirty="0">
                        <a:latin typeface="Arial" charset="0"/>
                        <a:ea typeface="Arial" charset="0"/>
                        <a:cs typeface="Arial"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1B2A4A"/>
                    </a:solidFill>
                  </a:tcPr>
                </a:tc>
                <a:tc>
                  <a:txBody>
                    <a:bodyPr/>
                    <a:lstStyle/>
                    <a:p>
                      <a:pPr marL="0" indent="0" algn="l">
                        <a:buNone/>
                      </a:pPr>
                      <a:r>
                        <a:rPr lang="en-US" sz="1100" b="1" dirty="0">
                          <a:solidFill>
                            <a:srgbClr val="FFFFFF"/>
                          </a:solidFill>
                          <a:latin typeface="Arial" pitchFamily="34" charset="0"/>
                          <a:ea typeface="Arial" pitchFamily="34" charset="-122"/>
                          <a:cs typeface="Arial" pitchFamily="34" charset="-120"/>
                        </a:rPr>
                        <a:t>Foreshock</a:t>
                      </a:r>
                      <a:endParaRPr lang="en-US" sz="1100" dirty="0">
                        <a:latin typeface="Arial" charset="0"/>
                        <a:ea typeface="Arial" charset="0"/>
                        <a:cs typeface="Arial"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1B2A4A"/>
                    </a:solidFill>
                  </a:tcPr>
                </a:tc>
                <a:tc>
                  <a:txBody>
                    <a:bodyPr/>
                    <a:lstStyle/>
                    <a:p>
                      <a:pPr marL="0" indent="0" algn="l">
                        <a:buNone/>
                      </a:pPr>
                      <a:r>
                        <a:rPr lang="en-US" sz="1100" b="1" dirty="0">
                          <a:solidFill>
                            <a:srgbClr val="FFFFFF"/>
                          </a:solidFill>
                          <a:latin typeface="Arial" pitchFamily="34" charset="0"/>
                          <a:ea typeface="Arial" pitchFamily="34" charset="-122"/>
                          <a:cs typeface="Arial" pitchFamily="34" charset="-120"/>
                        </a:rPr>
                        <a:t>Mainshock</a:t>
                      </a:r>
                      <a:endParaRPr lang="en-US" sz="1100" dirty="0">
                        <a:latin typeface="Arial" charset="0"/>
                        <a:ea typeface="Arial" charset="0"/>
                        <a:cs typeface="Arial"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1B2A4A"/>
                    </a:solidFill>
                  </a:tcPr>
                </a:tc>
                <a:extLst>
                  <a:ext uri="{0D108BD9-81ED-4DB2-BD59-A6C34878D82A}">
                    <a16:rowId xmlns:a16="http://schemas.microsoft.com/office/drawing/2014/main" val="10000"/>
                  </a:ext>
                </a:extLst>
              </a:tr>
              <a:tr h="292608">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Origin time (UTC)</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22:04:33</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22:05:12  (+39 s)</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92608">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Local time</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6:04 PM</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6:05 PM</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extLst>
                  <a:ext uri="{0D108BD9-81ED-4DB2-BD59-A6C34878D82A}">
                    <a16:rowId xmlns:a16="http://schemas.microsoft.com/office/drawing/2014/main" val="10002"/>
                  </a:ext>
                </a:extLst>
              </a:tr>
              <a:tr h="292608">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Magnitude</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M 7.2</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M 7.5</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92608">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Focal depth</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~20.3 km</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~10 km  (shallower)</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extLst>
                  <a:ext uri="{0D108BD9-81ED-4DB2-BD59-A6C34878D82A}">
                    <a16:rowId xmlns:a16="http://schemas.microsoft.com/office/drawing/2014/main" val="10004"/>
                  </a:ext>
                </a:extLst>
              </a:tr>
              <a:tr h="292608">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Location</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Near San Felipe, Yaracuy</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Near Yumare, Yaracuy</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292608">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Distance to Caracas</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~160 km west</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~160 km west</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extLst>
                  <a:ext uri="{0D108BD9-81ED-4DB2-BD59-A6C34878D82A}">
                    <a16:rowId xmlns:a16="http://schemas.microsoft.com/office/drawing/2014/main" val="10006"/>
                  </a:ext>
                </a:extLst>
              </a:tr>
              <a:tr h="292608">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Mechanism</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Shallow strike-slip</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Shallow strike-slip</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292608">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USGS event ID</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us6000t7zc</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tc>
                  <a:txBody>
                    <a:bodyPr/>
                    <a:lstStyle/>
                    <a:p>
                      <a:pPr marL="0" indent="0" algn="l">
                        <a:buNone/>
                      </a:pPr>
                      <a:r>
                        <a:rPr lang="en-US" sz="1100" dirty="0">
                          <a:solidFill>
                            <a:srgbClr val="1A1A1A"/>
                          </a:solidFill>
                          <a:latin typeface="Georgia" pitchFamily="34" charset="0"/>
                          <a:ea typeface="Georgia" pitchFamily="34" charset="-122"/>
                          <a:cs typeface="Georgia" pitchFamily="34" charset="-120"/>
                        </a:rPr>
                        <a:t>us6000t7zp</a:t>
                      </a:r>
                      <a:endParaRPr lang="en-US" sz="1100" dirty="0">
                        <a:latin typeface="Georgia" charset="0"/>
                        <a:ea typeface="Georgia" charset="0"/>
                        <a:cs typeface="Georgia" charset="0"/>
                      </a:endParaRPr>
                    </a:p>
                  </a:txBody>
                  <a:tcPr marL="54864" marR="54864" marT="54864" marB="54864" anchor="ctr">
                    <a:lnL w="6350" cap="flat" cmpd="sng" algn="ctr">
                      <a:solidFill>
                        <a:srgbClr val="1B2A4A"/>
                      </a:solidFill>
                      <a:prstDash val="solid"/>
                      <a:round/>
                      <a:headEnd type="none" w="med" len="med"/>
                      <a:tailEnd type="none" w="med" len="med"/>
                    </a:lnL>
                    <a:lnR w="6350" cap="flat" cmpd="sng" algn="ctr">
                      <a:solidFill>
                        <a:srgbClr val="1B2A4A"/>
                      </a:solidFill>
                      <a:prstDash val="solid"/>
                      <a:round/>
                      <a:headEnd type="none" w="med" len="med"/>
                      <a:tailEnd type="none" w="med" len="med"/>
                    </a:lnR>
                    <a:lnT w="6350" cap="flat" cmpd="sng" algn="ctr">
                      <a:solidFill>
                        <a:srgbClr val="1B2A4A"/>
                      </a:solidFill>
                      <a:prstDash val="solid"/>
                      <a:round/>
                      <a:headEnd type="none" w="med" len="med"/>
                      <a:tailEnd type="none" w="med" len="med"/>
                    </a:lnT>
                    <a:lnB w="6350" cap="flat" cmpd="sng" algn="ctr">
                      <a:solidFill>
                        <a:srgbClr val="1B2A4A"/>
                      </a:solidFill>
                      <a:prstDash val="solid"/>
                      <a:round/>
                      <a:headEnd type="none" w="med" len="med"/>
                      <a:tailEnd type="none" w="med" len="med"/>
                    </a:lnB>
                    <a:solidFill>
                      <a:srgbClr val="EEF2F8"/>
                    </a:solidFill>
                  </a:tcPr>
                </a:tc>
                <a:extLst>
                  <a:ext uri="{0D108BD9-81ED-4DB2-BD59-A6C34878D82A}">
                    <a16:rowId xmlns:a16="http://schemas.microsoft.com/office/drawing/2014/main" val="10008"/>
                  </a:ext>
                </a:extLst>
              </a:tr>
            </a:tbl>
          </a:graphicData>
        </a:graphic>
      </p:graphicFrame>
      <p:sp>
        <p:nvSpPr>
          <p:cNvPr id="8" name="Shape 5"/>
          <p:cNvSpPr/>
          <p:nvPr/>
        </p:nvSpPr>
        <p:spPr>
          <a:xfrm>
            <a:off x="7452360" y="1325880"/>
            <a:ext cx="4343400" cy="2743200"/>
          </a:xfrm>
          <a:prstGeom prst="roundRect">
            <a:avLst>
              <a:gd name="adj" fmla="val 1667"/>
            </a:avLst>
          </a:prstGeom>
          <a:solidFill>
            <a:srgbClr val="F2F4F8"/>
          </a:solidFill>
          <a:ln/>
        </p:spPr>
        <p:txBody>
          <a:bodyPr/>
          <a:lstStyle/>
          <a:p>
            <a:endParaRPr lang="en-US"/>
          </a:p>
        </p:txBody>
      </p:sp>
      <p:sp>
        <p:nvSpPr>
          <p:cNvPr id="9" name="Shape 6"/>
          <p:cNvSpPr/>
          <p:nvPr/>
        </p:nvSpPr>
        <p:spPr>
          <a:xfrm>
            <a:off x="7452360" y="1325880"/>
            <a:ext cx="4343400" cy="347472"/>
          </a:xfrm>
          <a:prstGeom prst="roundRect">
            <a:avLst>
              <a:gd name="adj" fmla="val 26316"/>
            </a:avLst>
          </a:prstGeom>
          <a:solidFill>
            <a:srgbClr val="0D6E7A"/>
          </a:solidFill>
          <a:ln/>
        </p:spPr>
        <p:txBody>
          <a:bodyPr/>
          <a:lstStyle/>
          <a:p>
            <a:endParaRPr lang="en-US"/>
          </a:p>
        </p:txBody>
      </p:sp>
      <p:sp>
        <p:nvSpPr>
          <p:cNvPr id="10" name="Text 7"/>
          <p:cNvSpPr/>
          <p:nvPr/>
        </p:nvSpPr>
        <p:spPr>
          <a:xfrm>
            <a:off x="7562088" y="1344168"/>
            <a:ext cx="412394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Rupture Geometry (USGS)</a:t>
            </a:r>
            <a:endParaRPr lang="en-US" sz="1250" dirty="0"/>
          </a:p>
        </p:txBody>
      </p:sp>
      <p:sp>
        <p:nvSpPr>
          <p:cNvPr id="11" name="Text 8"/>
          <p:cNvSpPr/>
          <p:nvPr/>
        </p:nvSpPr>
        <p:spPr>
          <a:xfrm>
            <a:off x="7589520" y="1783080"/>
            <a:ext cx="4069080" cy="2194560"/>
          </a:xfrm>
          <a:prstGeom prst="rect">
            <a:avLst/>
          </a:prstGeom>
          <a:noFill/>
          <a:ln/>
        </p:spPr>
        <p:txBody>
          <a:bodyPr wrap="square" rtlCol="0" anchor="t"/>
          <a:lstStyle/>
          <a:p>
            <a:pPr marL="0" indent="0">
              <a:spcAft>
                <a:spcPts val="500"/>
              </a:spcAft>
              <a:buNone/>
            </a:pPr>
            <a:r>
              <a:rPr lang="en-US" sz="1150" dirty="0">
                <a:solidFill>
                  <a:srgbClr val="1A1A1A"/>
                </a:solidFill>
                <a:latin typeface="Georgia" pitchFamily="34" charset="0"/>
                <a:ea typeface="Georgia" pitchFamily="34" charset="-122"/>
                <a:cs typeface="Georgia" pitchFamily="34" charset="-120"/>
              </a:rPr>
              <a:t>•  Fault plane ~175 km long × 20 km wide.</a:t>
            </a:r>
            <a:endParaRPr lang="en-US" sz="1150" dirty="0"/>
          </a:p>
          <a:p>
            <a:pPr marL="0" indent="0">
              <a:spcAft>
                <a:spcPts val="500"/>
              </a:spcAft>
              <a:buNone/>
            </a:pPr>
            <a:r>
              <a:rPr lang="en-US" sz="1150" dirty="0">
                <a:solidFill>
                  <a:srgbClr val="1A1A1A"/>
                </a:solidFill>
                <a:latin typeface="Georgia" pitchFamily="34" charset="0"/>
                <a:ea typeface="Georgia" pitchFamily="34" charset="-122"/>
                <a:cs typeface="Georgia" pitchFamily="34" charset="-120"/>
              </a:rPr>
              <a:t>•  Propagated UNILATERALLY EASTWARD from an onshore epicenter, along the coast — toward the Caracas–La Guaira urban corridor.</a:t>
            </a:r>
            <a:endParaRPr lang="en-US" sz="1150" dirty="0"/>
          </a:p>
          <a:p>
            <a:pPr marL="0" indent="0">
              <a:spcAft>
                <a:spcPts val="500"/>
              </a:spcAft>
              <a:buNone/>
            </a:pPr>
            <a:r>
              <a:rPr lang="en-US" sz="1150" dirty="0">
                <a:solidFill>
                  <a:srgbClr val="1A1A1A"/>
                </a:solidFill>
                <a:latin typeface="Georgia" pitchFamily="34" charset="0"/>
                <a:ea typeface="Georgia" pitchFamily="34" charset="-122"/>
                <a:cs typeface="Georgia" pitchFamily="34" charset="-120"/>
              </a:rPr>
              <a:t>•  Started in the eastern Boconó or western San Sebastián system, then ran offshore onto the San Sebastián fault.</a:t>
            </a:r>
            <a:endParaRPr lang="en-US" sz="1150" dirty="0"/>
          </a:p>
          <a:p>
            <a:pPr marL="0" indent="0">
              <a:buNone/>
            </a:pPr>
            <a:r>
              <a:rPr lang="en-US" sz="1150" dirty="0">
                <a:solidFill>
                  <a:srgbClr val="1A1A1A"/>
                </a:solidFill>
                <a:latin typeface="Georgia" pitchFamily="34" charset="0"/>
                <a:ea typeface="Georgia" pitchFamily="34" charset="-122"/>
                <a:cs typeface="Georgia" pitchFamily="34" charset="-120"/>
              </a:rPr>
              <a:t>•  The offshore segment is why tsunami alerts reached Puerto Rico and the USVI.</a:t>
            </a:r>
            <a:endParaRPr lang="en-US" sz="1150" dirty="0"/>
          </a:p>
        </p:txBody>
      </p:sp>
      <p:sp>
        <p:nvSpPr>
          <p:cNvPr id="12" name="Shape 9"/>
          <p:cNvSpPr/>
          <p:nvPr/>
        </p:nvSpPr>
        <p:spPr>
          <a:xfrm>
            <a:off x="7452360" y="4251960"/>
            <a:ext cx="4343400" cy="1783080"/>
          </a:xfrm>
          <a:prstGeom prst="roundRect">
            <a:avLst>
              <a:gd name="adj" fmla="val 2564"/>
            </a:avLst>
          </a:prstGeom>
          <a:solidFill>
            <a:srgbClr val="F2F4F8"/>
          </a:solidFill>
          <a:ln/>
        </p:spPr>
        <p:txBody>
          <a:bodyPr/>
          <a:lstStyle/>
          <a:p>
            <a:endParaRPr lang="en-US"/>
          </a:p>
        </p:txBody>
      </p:sp>
      <p:sp>
        <p:nvSpPr>
          <p:cNvPr id="13" name="Shape 10"/>
          <p:cNvSpPr/>
          <p:nvPr/>
        </p:nvSpPr>
        <p:spPr>
          <a:xfrm>
            <a:off x="7452360" y="4251960"/>
            <a:ext cx="4343400" cy="347472"/>
          </a:xfrm>
          <a:prstGeom prst="roundRect">
            <a:avLst>
              <a:gd name="adj" fmla="val 26316"/>
            </a:avLst>
          </a:prstGeom>
          <a:solidFill>
            <a:srgbClr val="0D6E7A"/>
          </a:solidFill>
          <a:ln/>
        </p:spPr>
        <p:txBody>
          <a:bodyPr/>
          <a:lstStyle/>
          <a:p>
            <a:endParaRPr lang="en-US"/>
          </a:p>
        </p:txBody>
      </p:sp>
      <p:sp>
        <p:nvSpPr>
          <p:cNvPr id="14" name="Text 11"/>
          <p:cNvSpPr/>
          <p:nvPr/>
        </p:nvSpPr>
        <p:spPr>
          <a:xfrm>
            <a:off x="7562088" y="4270248"/>
            <a:ext cx="412394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Historical Context</a:t>
            </a:r>
            <a:endParaRPr lang="en-US" sz="1250" dirty="0"/>
          </a:p>
        </p:txBody>
      </p:sp>
      <p:sp>
        <p:nvSpPr>
          <p:cNvPr id="15" name="Text 12"/>
          <p:cNvSpPr/>
          <p:nvPr/>
        </p:nvSpPr>
        <p:spPr>
          <a:xfrm>
            <a:off x="7589520" y="4709160"/>
            <a:ext cx="4069080" cy="1280160"/>
          </a:xfrm>
          <a:prstGeom prst="rect">
            <a:avLst/>
          </a:prstGeom>
          <a:noFill/>
          <a:ln/>
        </p:spPr>
        <p:txBody>
          <a:bodyPr wrap="square" rtlCol="0" anchor="t"/>
          <a:lstStyle/>
          <a:p>
            <a:pPr marL="0" indent="0">
              <a:spcAft>
                <a:spcPts val="500"/>
              </a:spcAft>
              <a:buNone/>
            </a:pPr>
            <a:r>
              <a:rPr lang="en-US" sz="1150" dirty="0">
                <a:solidFill>
                  <a:srgbClr val="1A1A1A"/>
                </a:solidFill>
                <a:latin typeface="Georgia" pitchFamily="34" charset="0"/>
                <a:ea typeface="Georgia" pitchFamily="34" charset="-122"/>
                <a:cs typeface="Georgia" pitchFamily="34" charset="-120"/>
              </a:rPr>
              <a:t>•  Strongest Venezuelan earthquake since 1900 (M7.7).</a:t>
            </a:r>
            <a:endParaRPr lang="en-US" sz="1150" dirty="0"/>
          </a:p>
          <a:p>
            <a:pPr marL="0" indent="0">
              <a:buNone/>
            </a:pPr>
            <a:r>
              <a:rPr lang="en-US" sz="1150" dirty="0">
                <a:solidFill>
                  <a:srgbClr val="1A1A1A"/>
                </a:solidFill>
                <a:latin typeface="Georgia" pitchFamily="34" charset="0"/>
                <a:ea typeface="Georgia" pitchFamily="34" charset="-122"/>
                <a:cs typeface="Georgia" pitchFamily="34" charset="-120"/>
              </a:rPr>
              <a:t>•  Only seven M6+ events within 250 km in the past century — a long, quiet loading interval.</a:t>
            </a:r>
            <a:endParaRPr lang="en-US" sz="1150" dirty="0"/>
          </a:p>
        </p:txBody>
      </p:sp>
      <p:sp>
        <p:nvSpPr>
          <p:cNvPr id="16" name="Shape 13"/>
          <p:cNvSpPr/>
          <p:nvPr/>
        </p:nvSpPr>
        <p:spPr>
          <a:xfrm>
            <a:off x="411480" y="4434840"/>
            <a:ext cx="6766560" cy="1600200"/>
          </a:xfrm>
          <a:prstGeom prst="rect">
            <a:avLst/>
          </a:prstGeom>
          <a:solidFill>
            <a:srgbClr val="FFF8F8"/>
          </a:solidFill>
          <a:ln w="19050">
            <a:solidFill>
              <a:srgbClr val="8B1A1A"/>
            </a:solidFill>
            <a:prstDash val="solid"/>
          </a:ln>
        </p:spPr>
        <p:txBody>
          <a:bodyPr/>
          <a:lstStyle/>
          <a:p>
            <a:endParaRPr lang="en-US"/>
          </a:p>
        </p:txBody>
      </p:sp>
      <p:sp>
        <p:nvSpPr>
          <p:cNvPr id="17" name="Text 14"/>
          <p:cNvSpPr/>
          <p:nvPr/>
        </p:nvSpPr>
        <p:spPr>
          <a:xfrm>
            <a:off x="548640" y="4471416"/>
            <a:ext cx="6492240" cy="1527048"/>
          </a:xfrm>
          <a:prstGeom prst="rect">
            <a:avLst/>
          </a:prstGeom>
          <a:noFill/>
          <a:ln/>
        </p:spPr>
        <p:txBody>
          <a:bodyPr wrap="square" lIns="0" tIns="0" rIns="0" bIns="0" rtlCol="0" anchor="ctr"/>
          <a:lstStyle/>
          <a:p>
            <a:pPr marL="0" indent="0">
              <a:buNone/>
            </a:pPr>
            <a:r>
              <a:rPr lang="en-US" sz="1250" b="1" dirty="0">
                <a:solidFill>
                  <a:srgbClr val="8B1A1A"/>
                </a:solidFill>
                <a:latin typeface="Georgia" pitchFamily="34" charset="0"/>
                <a:ea typeface="Georgia" pitchFamily="34" charset="-122"/>
                <a:cs typeface="Georgia" pitchFamily="34" charset="-120"/>
              </a:rPr>
              <a:t>The 39 seconds is the whole story.  </a:t>
            </a:r>
            <a:r>
              <a:rPr lang="en-US" sz="1250" dirty="0">
                <a:solidFill>
                  <a:srgbClr val="1A1A1A"/>
                </a:solidFill>
                <a:latin typeface="Georgia" pitchFamily="34" charset="0"/>
                <a:ea typeface="Georgia" pitchFamily="34" charset="-122"/>
                <a:cs typeface="Georgia" pitchFamily="34" charset="-120"/>
              </a:rPr>
              <a:t>No occupant could evacuate. No structure could be inspected. No degraded building could be tagged. The larger event arrived while the first one was still ringing down — which converts a strength problem into a damage-accumulation problem (see slide 9).</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5A16B-155E-1327-1F16-57725F30E94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FA787E2-82B6-608E-AF1D-A1CDB4FAA792}"/>
              </a:ext>
            </a:extLst>
          </p:cNvPr>
          <p:cNvPicPr>
            <a:picLocks noChangeAspect="1"/>
          </p:cNvPicPr>
          <p:nvPr/>
        </p:nvPicPr>
        <p:blipFill>
          <a:blip r:embed="rId2"/>
          <a:stretch>
            <a:fillRect/>
          </a:stretch>
        </p:blipFill>
        <p:spPr>
          <a:xfrm>
            <a:off x="755182" y="574057"/>
            <a:ext cx="7239000" cy="4829175"/>
          </a:xfrm>
          <a:prstGeom prst="rect">
            <a:avLst/>
          </a:prstGeom>
        </p:spPr>
      </p:pic>
      <p:sp>
        <p:nvSpPr>
          <p:cNvPr id="3" name="TextBox 2">
            <a:extLst>
              <a:ext uri="{FF2B5EF4-FFF2-40B4-BE49-F238E27FC236}">
                <a16:creationId xmlns:a16="http://schemas.microsoft.com/office/drawing/2014/main" id="{AC973714-585F-5C2F-7FB5-12B37FDB3F12}"/>
              </a:ext>
            </a:extLst>
          </p:cNvPr>
          <p:cNvSpPr txBox="1"/>
          <p:nvPr/>
        </p:nvSpPr>
        <p:spPr>
          <a:xfrm>
            <a:off x="8296977" y="934235"/>
            <a:ext cx="3253339" cy="4108817"/>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450" dirty="0"/>
              <a:t>At left, a multi-story reinforced-concrete building has lost its ground level</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This is soft-story collapse: an open ground floor with fewer walls and columns than the levels above concentrates the entire </a:t>
            </a:r>
            <a:r>
              <a:rPr lang="en-US" sz="1450" dirty="0" err="1"/>
              <a:t>interstory</a:t>
            </a:r>
            <a:r>
              <a:rPr lang="en-US" sz="1450" dirty="0"/>
              <a:t> drift demand into a single level. </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At right, a complete pancake collapse: floor slabs stacked flat on one another with minimal void space and almost no surviving vertical elements between them</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This is column hinging rather than beam hinging</a:t>
            </a:r>
          </a:p>
        </p:txBody>
      </p:sp>
    </p:spTree>
    <p:extLst>
      <p:ext uri="{BB962C8B-B14F-4D97-AF65-F5344CB8AC3E}">
        <p14:creationId xmlns:p14="http://schemas.microsoft.com/office/powerpoint/2010/main" val="1555210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Tectonic Setting  —  A Distributed Transpressional Boundary</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Northern Venezuela is not a single fault line.  It is a 1,300 km wide zone of distributed right-lateral shear between the Caribbean and South American plates.</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3</a:t>
            </a:r>
            <a:endParaRPr lang="en-US" sz="900" dirty="0"/>
          </a:p>
        </p:txBody>
      </p:sp>
      <p:sp>
        <p:nvSpPr>
          <p:cNvPr id="7" name="Shape 5"/>
          <p:cNvSpPr/>
          <p:nvPr/>
        </p:nvSpPr>
        <p:spPr>
          <a:xfrm>
            <a:off x="411480" y="1325880"/>
            <a:ext cx="5577840" cy="4709160"/>
          </a:xfrm>
          <a:prstGeom prst="roundRect">
            <a:avLst>
              <a:gd name="adj" fmla="val 971"/>
            </a:avLst>
          </a:prstGeom>
          <a:solidFill>
            <a:srgbClr val="F2F4F8"/>
          </a:solidFill>
          <a:ln/>
        </p:spPr>
        <p:txBody>
          <a:bodyPr/>
          <a:lstStyle/>
          <a:p>
            <a:endParaRPr lang="en-US"/>
          </a:p>
        </p:txBody>
      </p:sp>
      <p:sp>
        <p:nvSpPr>
          <p:cNvPr id="8" name="Shape 6"/>
          <p:cNvSpPr/>
          <p:nvPr/>
        </p:nvSpPr>
        <p:spPr>
          <a:xfrm>
            <a:off x="411480" y="1325880"/>
            <a:ext cx="557784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Boconó–San Sebastián–El Pilar System</a:t>
            </a:r>
            <a:endParaRPr lang="en-US" sz="1250" dirty="0"/>
          </a:p>
        </p:txBody>
      </p:sp>
      <p:sp>
        <p:nvSpPr>
          <p:cNvPr id="10" name="Text 8"/>
          <p:cNvSpPr/>
          <p:nvPr/>
        </p:nvSpPr>
        <p:spPr>
          <a:xfrm>
            <a:off x="566928" y="1810512"/>
            <a:ext cx="5266944" cy="4114800"/>
          </a:xfrm>
          <a:prstGeom prst="rect">
            <a:avLst/>
          </a:prstGeom>
          <a:noFill/>
          <a:ln/>
        </p:spPr>
        <p:txBody>
          <a:bodyPr wrap="square" rtlCol="0" anchor="t"/>
          <a:lstStyle/>
          <a:p>
            <a:pPr marL="0" indent="0">
              <a:spcAft>
                <a:spcPts val="700"/>
              </a:spcAft>
              <a:buNone/>
            </a:pPr>
            <a:r>
              <a:rPr lang="en-US" sz="1200" dirty="0">
                <a:solidFill>
                  <a:srgbClr val="1A1A1A"/>
                </a:solidFill>
                <a:latin typeface="Georgia" pitchFamily="34" charset="0"/>
                <a:ea typeface="Georgia" pitchFamily="34" charset="-122"/>
                <a:cs typeface="Georgia" pitchFamily="34" charset="-120"/>
              </a:rPr>
              <a:t>•  Right-lateral (dextral) strike-slip with a compressional component — transpression.</a:t>
            </a:r>
            <a:endParaRPr lang="en-US" sz="1200" dirty="0"/>
          </a:p>
          <a:p>
            <a:pPr marL="0" indent="0">
              <a:spcAft>
                <a:spcPts val="700"/>
              </a:spcAft>
              <a:buNone/>
            </a:pPr>
            <a:r>
              <a:rPr lang="en-US" sz="1200" dirty="0">
                <a:solidFill>
                  <a:srgbClr val="1A1A1A"/>
                </a:solidFill>
                <a:latin typeface="Georgia" pitchFamily="34" charset="0"/>
                <a:ea typeface="Georgia" pitchFamily="34" charset="-122"/>
                <a:cs typeface="Georgia" pitchFamily="34" charset="-120"/>
              </a:rPr>
              <a:t>•  Extends &gt;1,300 km from the Venezuelan Andes to Trinidad, transferring slip east via the Los Bajos and Warm Springs faults.</a:t>
            </a:r>
            <a:endParaRPr lang="en-US" sz="1200" dirty="0"/>
          </a:p>
          <a:p>
            <a:pPr marL="0" indent="0">
              <a:spcAft>
                <a:spcPts val="700"/>
              </a:spcAft>
              <a:buNone/>
            </a:pPr>
            <a:r>
              <a:rPr lang="en-US" sz="1200" dirty="0">
                <a:solidFill>
                  <a:srgbClr val="1A1A1A"/>
                </a:solidFill>
                <a:latin typeface="Georgia" pitchFamily="34" charset="0"/>
                <a:ea typeface="Georgia" pitchFamily="34" charset="-122"/>
                <a:cs typeface="Georgia" pitchFamily="34" charset="-120"/>
              </a:rPr>
              <a:t>•  Accommodates roughly 10 mm/yr of the ~20 mm/yr plate motion — the rest is taken up on parallel strands.</a:t>
            </a:r>
            <a:endParaRPr lang="en-US" sz="1200" dirty="0"/>
          </a:p>
          <a:p>
            <a:pPr marL="0" indent="0">
              <a:spcAft>
                <a:spcPts val="1000"/>
              </a:spcAft>
              <a:buNone/>
            </a:pPr>
            <a:r>
              <a:rPr lang="en-US" sz="1200" dirty="0">
                <a:solidFill>
                  <a:srgbClr val="1A1A1A"/>
                </a:solidFill>
                <a:latin typeface="Georgia" pitchFamily="34" charset="0"/>
                <a:ea typeface="Georgia" pitchFamily="34" charset="-122"/>
                <a:cs typeface="Georgia" pitchFamily="34" charset="-120"/>
              </a:rPr>
              <a:t>•  The doublet struck where the NE-trending Boconó system converges with the E–W San Sebastián system — one of the most structurally complex corners of the entire boundary.</a:t>
            </a:r>
            <a:endParaRPr lang="en-US" sz="1200" dirty="0"/>
          </a:p>
          <a:p>
            <a:pPr marL="0" indent="0">
              <a:spcAft>
                <a:spcPts val="300"/>
              </a:spcAft>
              <a:buNone/>
            </a:pPr>
            <a:r>
              <a:rPr lang="en-US" sz="1250" b="1" dirty="0">
                <a:solidFill>
                  <a:srgbClr val="0D6E7A"/>
                </a:solidFill>
                <a:latin typeface="Georgia" pitchFamily="34" charset="0"/>
                <a:ea typeface="Georgia" pitchFamily="34" charset="-122"/>
                <a:cs typeface="Georgia" pitchFamily="34" charset="-120"/>
              </a:rPr>
              <a:t>Why complexity matters</a:t>
            </a:r>
            <a:endParaRPr lang="en-US" sz="1200" dirty="0"/>
          </a:p>
          <a:p>
            <a:pPr marL="0" indent="0">
              <a:buNone/>
            </a:pPr>
            <a:r>
              <a:rPr lang="en-US" sz="1200" dirty="0">
                <a:solidFill>
                  <a:srgbClr val="1A1A1A"/>
                </a:solidFill>
                <a:latin typeface="Georgia" pitchFamily="34" charset="0"/>
                <a:ea typeface="Georgia" pitchFamily="34" charset="-122"/>
                <a:cs typeface="Georgia" pitchFamily="34" charset="-120"/>
              </a:rPr>
              <a:t>A fault junction hosts multiple segments at different orientations and different states of stress.  That is precisely the geometry that permits one rupture to load and trigger a neighbor — the mechanism behind the doublet.</a:t>
            </a:r>
            <a:endParaRPr lang="en-US" sz="1200" dirty="0"/>
          </a:p>
        </p:txBody>
      </p:sp>
      <p:sp>
        <p:nvSpPr>
          <p:cNvPr id="11" name="Shape 9"/>
          <p:cNvSpPr/>
          <p:nvPr/>
        </p:nvSpPr>
        <p:spPr>
          <a:xfrm>
            <a:off x="6217920" y="1325880"/>
            <a:ext cx="5577840" cy="4709160"/>
          </a:xfrm>
          <a:prstGeom prst="roundRect">
            <a:avLst>
              <a:gd name="adj" fmla="val 971"/>
            </a:avLst>
          </a:prstGeom>
          <a:solidFill>
            <a:srgbClr val="F2F4F8"/>
          </a:solidFill>
          <a:ln/>
        </p:spPr>
        <p:txBody>
          <a:bodyPr/>
          <a:lstStyle/>
          <a:p>
            <a:endParaRPr lang="en-US"/>
          </a:p>
        </p:txBody>
      </p:sp>
      <p:sp>
        <p:nvSpPr>
          <p:cNvPr id="12" name="Shape 10"/>
          <p:cNvSpPr/>
          <p:nvPr/>
        </p:nvSpPr>
        <p:spPr>
          <a:xfrm>
            <a:off x="6217920" y="1325880"/>
            <a:ext cx="5577840" cy="347472"/>
          </a:xfrm>
          <a:prstGeom prst="roundRect">
            <a:avLst>
              <a:gd name="adj" fmla="val 26316"/>
            </a:avLst>
          </a:prstGeom>
          <a:solidFill>
            <a:srgbClr val="0D6E7A"/>
          </a:solidFill>
          <a:ln/>
        </p:spPr>
        <p:txBody>
          <a:bodyPr/>
          <a:lstStyle/>
          <a:p>
            <a:endParaRPr lang="en-US"/>
          </a:p>
        </p:txBody>
      </p:sp>
      <p:sp>
        <p:nvSpPr>
          <p:cNvPr id="13" name="Text 11"/>
          <p:cNvSpPr/>
          <p:nvPr/>
        </p:nvSpPr>
        <p:spPr>
          <a:xfrm>
            <a:off x="632764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Precedent on This Boundary</a:t>
            </a:r>
            <a:endParaRPr lang="en-US" sz="1250" dirty="0"/>
          </a:p>
        </p:txBody>
      </p:sp>
      <p:sp>
        <p:nvSpPr>
          <p:cNvPr id="14" name="Text 12"/>
          <p:cNvSpPr/>
          <p:nvPr/>
        </p:nvSpPr>
        <p:spPr>
          <a:xfrm>
            <a:off x="6373368" y="1810512"/>
            <a:ext cx="5266944" cy="4114800"/>
          </a:xfrm>
          <a:prstGeom prst="rect">
            <a:avLst/>
          </a:prstGeom>
          <a:noFill/>
          <a:ln/>
        </p:spPr>
        <p:txBody>
          <a:bodyPr wrap="square" rtlCol="0" anchor="t"/>
          <a:lstStyle/>
          <a:p>
            <a:pPr marL="0" indent="0">
              <a:spcAft>
                <a:spcPts val="300"/>
              </a:spcAft>
              <a:buNone/>
            </a:pPr>
            <a:r>
              <a:rPr lang="en-US" sz="1250" b="1" dirty="0">
                <a:solidFill>
                  <a:srgbClr val="0D6E7A"/>
                </a:solidFill>
                <a:latin typeface="Georgia" pitchFamily="34" charset="0"/>
                <a:ea typeface="Georgia" pitchFamily="34" charset="-122"/>
                <a:cs typeface="Georgia" pitchFamily="34" charset="-120"/>
              </a:rPr>
              <a:t>1812  Caracas</a:t>
            </a:r>
            <a:endParaRPr lang="en-US" sz="1250" dirty="0"/>
          </a:p>
          <a:p>
            <a:pPr marL="0" indent="0">
              <a:spcAft>
                <a:spcPts val="900"/>
              </a:spcAft>
              <a:buNone/>
            </a:pPr>
            <a:r>
              <a:rPr lang="en-US" sz="1200" dirty="0">
                <a:solidFill>
                  <a:srgbClr val="1A1A1A"/>
                </a:solidFill>
                <a:latin typeface="Georgia" pitchFamily="34" charset="0"/>
                <a:ea typeface="Georgia" pitchFamily="34" charset="-122"/>
                <a:cs typeface="Georgia" pitchFamily="34" charset="-120"/>
              </a:rPr>
              <a:t>The earthquake that devastated the city during the independence war is also believed to have comprised at least two large subevents.  This plate boundary has produced multi-event ruptures before.</a:t>
            </a:r>
            <a:endParaRPr lang="en-US" sz="1250" dirty="0"/>
          </a:p>
          <a:p>
            <a:pPr marL="0" indent="0">
              <a:spcAft>
                <a:spcPts val="300"/>
              </a:spcAft>
              <a:buNone/>
            </a:pPr>
            <a:r>
              <a:rPr lang="en-US" sz="1250" b="1" dirty="0">
                <a:solidFill>
                  <a:srgbClr val="0D6E7A"/>
                </a:solidFill>
                <a:latin typeface="Georgia" pitchFamily="34" charset="0"/>
                <a:ea typeface="Georgia" pitchFamily="34" charset="-122"/>
                <a:cs typeface="Georgia" pitchFamily="34" charset="-120"/>
              </a:rPr>
              <a:t>1900  M7.7</a:t>
            </a:r>
            <a:endParaRPr lang="en-US" sz="1250" dirty="0"/>
          </a:p>
          <a:p>
            <a:pPr marL="0" indent="0">
              <a:spcAft>
                <a:spcPts val="900"/>
              </a:spcAft>
              <a:buNone/>
            </a:pPr>
            <a:r>
              <a:rPr lang="en-US" sz="1200" dirty="0">
                <a:solidFill>
                  <a:srgbClr val="1A1A1A"/>
                </a:solidFill>
                <a:latin typeface="Georgia" pitchFamily="34" charset="0"/>
                <a:ea typeface="Georgia" pitchFamily="34" charset="-122"/>
                <a:cs typeface="Georgia" pitchFamily="34" charset="-120"/>
              </a:rPr>
              <a:t>The prior benchmark for the largest Venezuelan earthquake, now surpassed.</a:t>
            </a:r>
            <a:endParaRPr lang="en-US" sz="1250" dirty="0"/>
          </a:p>
          <a:p>
            <a:pPr marL="0" indent="0">
              <a:spcAft>
                <a:spcPts val="300"/>
              </a:spcAft>
              <a:buNone/>
            </a:pPr>
            <a:r>
              <a:rPr lang="en-US" sz="1250" b="1" dirty="0">
                <a:solidFill>
                  <a:srgbClr val="0D6E7A"/>
                </a:solidFill>
                <a:latin typeface="Georgia" pitchFamily="34" charset="0"/>
                <a:ea typeface="Georgia" pitchFamily="34" charset="-122"/>
                <a:cs typeface="Georgia" pitchFamily="34" charset="-120"/>
              </a:rPr>
              <a:t>1967  Caracas</a:t>
            </a:r>
            <a:endParaRPr lang="en-US" sz="1250" dirty="0"/>
          </a:p>
          <a:p>
            <a:pPr marL="0" indent="0">
              <a:spcAft>
                <a:spcPts val="900"/>
              </a:spcAft>
              <a:buNone/>
            </a:pPr>
            <a:r>
              <a:rPr lang="en-US" sz="1200" dirty="0">
                <a:solidFill>
                  <a:srgbClr val="1A1A1A"/>
                </a:solidFill>
                <a:latin typeface="Georgia" pitchFamily="34" charset="0"/>
                <a:ea typeface="Georgia" pitchFamily="34" charset="-122"/>
                <a:cs typeface="Georgia" pitchFamily="34" charset="-120"/>
              </a:rPr>
              <a:t>Prompted the modern seismic code.  Soft-story collapse dominated the damage — the same mode that dominated in 2026, 59 years later.</a:t>
            </a:r>
            <a:endParaRPr lang="en-US" sz="1250" dirty="0"/>
          </a:p>
          <a:p>
            <a:pPr marL="0" indent="0">
              <a:spcAft>
                <a:spcPts val="300"/>
              </a:spcAft>
              <a:buNone/>
            </a:pPr>
            <a:r>
              <a:rPr lang="en-US" sz="1250" b="1" dirty="0">
                <a:solidFill>
                  <a:srgbClr val="8B1A1A"/>
                </a:solidFill>
                <a:latin typeface="Georgia" pitchFamily="34" charset="0"/>
                <a:ea typeface="Georgia" pitchFamily="34" charset="-122"/>
                <a:cs typeface="Georgia" pitchFamily="34" charset="-120"/>
              </a:rPr>
              <a:t>September 2025  M6.2 + M6.3 doublet</a:t>
            </a:r>
            <a:endParaRPr lang="en-US" sz="1250" dirty="0"/>
          </a:p>
          <a:p>
            <a:pPr marL="0" indent="0">
              <a:buNone/>
            </a:pPr>
            <a:r>
              <a:rPr lang="en-US" sz="1200" dirty="0">
                <a:solidFill>
                  <a:srgbClr val="1A1A1A"/>
                </a:solidFill>
                <a:latin typeface="Georgia" pitchFamily="34" charset="0"/>
                <a:ea typeface="Georgia" pitchFamily="34" charset="-122"/>
                <a:cs typeface="Georgia" pitchFamily="34" charset="-120"/>
              </a:rPr>
              <a:t>WSW of the 2026 epicenter.  One fatality, 110+ injuries, extensive damage in Zulia and Lara.  The region had already demonstrated doublet behavior nine months earlier.</a:t>
            </a:r>
            <a:endParaRPr lang="en-US" sz="1250" dirty="0"/>
          </a:p>
        </p:txBody>
      </p:sp>
      <p:sp>
        <p:nvSpPr>
          <p:cNvPr id="16" name="TextBox 15">
            <a:extLst>
              <a:ext uri="{FF2B5EF4-FFF2-40B4-BE49-F238E27FC236}">
                <a16:creationId xmlns:a16="http://schemas.microsoft.com/office/drawing/2014/main" id="{29983549-8281-A779-C181-1EAA1A1D7E2E}"/>
              </a:ext>
            </a:extLst>
          </p:cNvPr>
          <p:cNvSpPr txBox="1"/>
          <p:nvPr/>
        </p:nvSpPr>
        <p:spPr>
          <a:xfrm>
            <a:off x="3047189" y="3286654"/>
            <a:ext cx="6094378" cy="284693"/>
          </a:xfrm>
          <a:prstGeom prst="rect">
            <a:avLst/>
          </a:prstGeom>
          <a:noFill/>
        </p:spPr>
        <p:txBody>
          <a:bodyPr wrap="square">
            <a:spAutoFit/>
          </a:bodyPr>
          <a:lstStyle/>
          <a:p>
            <a:pPr marL="0" indent="0">
              <a:buNone/>
            </a:pPr>
            <a:r>
              <a:rPr lang="en-US" sz="1250" b="1" dirty="0">
                <a:solidFill>
                  <a:srgbClr val="FFFFFF"/>
                </a:solidFill>
                <a:latin typeface="Arial" pitchFamily="34" charset="0"/>
                <a:ea typeface="Arial" pitchFamily="34" charset="-122"/>
                <a:cs typeface="Arial" pitchFamily="34" charset="-120"/>
              </a:rPr>
              <a:t>The </a:t>
            </a:r>
            <a:r>
              <a:rPr lang="en-US" sz="1250" b="1" dirty="0" err="1">
                <a:solidFill>
                  <a:srgbClr val="FFFFFF"/>
                </a:solidFill>
                <a:latin typeface="Arial" pitchFamily="34" charset="0"/>
                <a:ea typeface="Arial" pitchFamily="34" charset="-122"/>
                <a:cs typeface="Arial" pitchFamily="34" charset="-120"/>
              </a:rPr>
              <a:t>Boconó</a:t>
            </a:r>
            <a:r>
              <a:rPr lang="en-US" sz="1250" b="1" dirty="0">
                <a:solidFill>
                  <a:srgbClr val="FFFFFF"/>
                </a:solidFill>
                <a:latin typeface="Arial" pitchFamily="34" charset="0"/>
                <a:ea typeface="Arial" pitchFamily="34" charset="-122"/>
                <a:cs typeface="Arial" pitchFamily="34" charset="-120"/>
              </a:rPr>
              <a:t>–San Sebastián–El Pilar System</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67B600-42AF-47BD-400B-D452AFEBB90A}"/>
              </a:ext>
            </a:extLst>
          </p:cNvPr>
          <p:cNvPicPr>
            <a:picLocks noChangeAspect="1"/>
          </p:cNvPicPr>
          <p:nvPr/>
        </p:nvPicPr>
        <p:blipFill>
          <a:blip r:embed="rId2"/>
          <a:stretch>
            <a:fillRect/>
          </a:stretch>
        </p:blipFill>
        <p:spPr>
          <a:xfrm>
            <a:off x="2182238" y="1483569"/>
            <a:ext cx="6096000" cy="3209925"/>
          </a:xfrm>
          <a:prstGeom prst="rect">
            <a:avLst/>
          </a:prstGeom>
        </p:spPr>
      </p:pic>
    </p:spTree>
    <p:extLst>
      <p:ext uri="{BB962C8B-B14F-4D97-AF65-F5344CB8AC3E}">
        <p14:creationId xmlns:p14="http://schemas.microsoft.com/office/powerpoint/2010/main" val="3565293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1E219-42FE-DF12-7B41-E348AFEDC3A3}"/>
            </a:ext>
          </a:extLst>
        </p:cNvPr>
        <p:cNvGrpSpPr/>
        <p:nvPr/>
      </p:nvGrpSpPr>
      <p:grpSpPr>
        <a:xfrm>
          <a:off x="0" y="0"/>
          <a:ext cx="0" cy="0"/>
          <a:chOff x="0" y="0"/>
          <a:chExt cx="0" cy="0"/>
        </a:xfrm>
      </p:grpSpPr>
      <p:pic>
        <p:nvPicPr>
          <p:cNvPr id="2" name="Picture 1" descr="AFP__20260713__B9Z64J9__v1__MidRes__VenezuelaEarthquakeAftermath.jpg">
            <a:extLst>
              <a:ext uri="{FF2B5EF4-FFF2-40B4-BE49-F238E27FC236}">
                <a16:creationId xmlns:a16="http://schemas.microsoft.com/office/drawing/2014/main" id="{7C401047-401C-AFB7-4D16-9386652AA49A}"/>
              </a:ext>
            </a:extLst>
          </p:cNvPr>
          <p:cNvPicPr>
            <a:picLocks noChangeAspect="1"/>
          </p:cNvPicPr>
          <p:nvPr/>
        </p:nvPicPr>
        <p:blipFill>
          <a:blip r:embed="rId2"/>
          <a:stretch>
            <a:fillRect/>
          </a:stretch>
        </p:blipFill>
        <p:spPr>
          <a:xfrm>
            <a:off x="476100" y="837498"/>
            <a:ext cx="6776885" cy="3811504"/>
          </a:xfrm>
          <a:prstGeom prst="rect">
            <a:avLst/>
          </a:prstGeom>
        </p:spPr>
      </p:pic>
      <p:sp>
        <p:nvSpPr>
          <p:cNvPr id="3" name="TextBox 2">
            <a:extLst>
              <a:ext uri="{FF2B5EF4-FFF2-40B4-BE49-F238E27FC236}">
                <a16:creationId xmlns:a16="http://schemas.microsoft.com/office/drawing/2014/main" id="{EE6E501B-EF47-5401-E5D1-7B93D9EC59DE}"/>
              </a:ext>
            </a:extLst>
          </p:cNvPr>
          <p:cNvSpPr txBox="1"/>
          <p:nvPr/>
        </p:nvSpPr>
        <p:spPr>
          <a:xfrm>
            <a:off x="293219" y="5205711"/>
            <a:ext cx="7984507" cy="492443"/>
          </a:xfrm>
          <a:prstGeom prst="rect">
            <a:avLst/>
          </a:prstGeom>
          <a:noFill/>
        </p:spPr>
        <p:txBody>
          <a:bodyPr wrap="square" rtlCol="0">
            <a:spAutoFit/>
          </a:bodyPr>
          <a:lstStyle/>
          <a:p>
            <a:r>
              <a:rPr lang="en-US" sz="1300" dirty="0"/>
              <a:t>https://www.thedailystar.net/news/environment/climate-crisis/natural-disaster/news/venezuela-quake-death-toll-rises-4490-4222606</a:t>
            </a:r>
          </a:p>
        </p:txBody>
      </p:sp>
      <p:sp>
        <p:nvSpPr>
          <p:cNvPr id="4" name="TextBox 3">
            <a:extLst>
              <a:ext uri="{FF2B5EF4-FFF2-40B4-BE49-F238E27FC236}">
                <a16:creationId xmlns:a16="http://schemas.microsoft.com/office/drawing/2014/main" id="{D5241206-C38A-2613-5AA1-3427C548A8A9}"/>
              </a:ext>
            </a:extLst>
          </p:cNvPr>
          <p:cNvSpPr txBox="1"/>
          <p:nvPr/>
        </p:nvSpPr>
        <p:spPr>
          <a:xfrm>
            <a:off x="7892715" y="1183907"/>
            <a:ext cx="3561347" cy="1877437"/>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450" dirty="0"/>
              <a:t>A La Guaira tower rotated bodily at its base while the superstructure stayed square — the signature of foundation failure in soft, saturated coastal alluvium, not of structural collapse</a:t>
            </a:r>
          </a:p>
          <a:p>
            <a:pPr marL="285750" indent="-285750">
              <a:buClr>
                <a:srgbClr val="006699"/>
              </a:buClr>
              <a:buSzPct val="80000"/>
              <a:buFont typeface="Arial" panose="020B0604020202020204" pitchFamily="34" charset="0"/>
              <a:buChar char="•"/>
            </a:pPr>
            <a:endParaRPr lang="en-US" sz="1450" dirty="0"/>
          </a:p>
          <a:p>
            <a:pPr marL="285750" indent="-285750">
              <a:buClr>
                <a:srgbClr val="006699"/>
              </a:buClr>
              <a:buSzPct val="80000"/>
              <a:buFont typeface="Arial" panose="020B0604020202020204" pitchFamily="34" charset="0"/>
              <a:buChar char="•"/>
            </a:pPr>
            <a:r>
              <a:rPr lang="en-US" sz="1450" dirty="0"/>
              <a:t>The same soils that amplified the shaking also lost their bearing capacity beneath it</a:t>
            </a:r>
          </a:p>
        </p:txBody>
      </p:sp>
    </p:spTree>
    <p:extLst>
      <p:ext uri="{BB962C8B-B14F-4D97-AF65-F5344CB8AC3E}">
        <p14:creationId xmlns:p14="http://schemas.microsoft.com/office/powerpoint/2010/main" val="3490448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292608"/>
            <a:ext cx="11155680" cy="457200"/>
          </a:xfrm>
          <a:prstGeom prst="rect">
            <a:avLst/>
          </a:prstGeom>
          <a:noFill/>
          <a:ln/>
        </p:spPr>
        <p:txBody>
          <a:bodyPr wrap="square" lIns="0" tIns="0" rIns="0" bIns="0" rtlCol="0" anchor="ctr"/>
          <a:lstStyle/>
          <a:p>
            <a:pPr marL="0" indent="0">
              <a:buNone/>
            </a:pPr>
            <a:r>
              <a:rPr lang="en-US" sz="2800" b="1" dirty="0">
                <a:solidFill>
                  <a:srgbClr val="1B4F8A"/>
                </a:solidFill>
                <a:latin typeface="Arial" pitchFamily="34" charset="0"/>
                <a:ea typeface="Arial" pitchFamily="34" charset="-122"/>
                <a:cs typeface="Arial" pitchFamily="34" charset="-120"/>
              </a:rPr>
              <a:t>LA GUAIRA TOWER — DESIGN MITIGATION</a:t>
            </a:r>
            <a:endParaRPr lang="en-US" sz="2800" dirty="0"/>
          </a:p>
        </p:txBody>
      </p:sp>
      <p:sp>
        <p:nvSpPr>
          <p:cNvPr id="3" name="Text 1"/>
          <p:cNvSpPr/>
          <p:nvPr/>
        </p:nvSpPr>
        <p:spPr>
          <a:xfrm>
            <a:off x="502920" y="777240"/>
            <a:ext cx="11155680" cy="320040"/>
          </a:xfrm>
          <a:prstGeom prst="rect">
            <a:avLst/>
          </a:prstGeom>
          <a:noFill/>
          <a:ln/>
        </p:spPr>
        <p:txBody>
          <a:bodyPr wrap="square" lIns="0" tIns="0" rIns="0" bIns="0" rtlCol="0" anchor="ctr"/>
          <a:lstStyle/>
          <a:p>
            <a:pPr marL="0" indent="0">
              <a:buNone/>
            </a:pPr>
            <a:r>
              <a:rPr lang="en-US" sz="1400" i="1" dirty="0">
                <a:solidFill>
                  <a:srgbClr val="555555"/>
                </a:solidFill>
                <a:latin typeface="Georgia" pitchFamily="34" charset="0"/>
                <a:ea typeface="Georgia" pitchFamily="34" charset="-122"/>
                <a:cs typeface="Georgia" pitchFamily="34" charset="-120"/>
              </a:rPr>
              <a:t>Foundation rotation in saturated coastal alluvium, Venezuela M7.2/M7.5 doublet</a:t>
            </a:r>
            <a:endParaRPr lang="en-US" sz="1400" dirty="0"/>
          </a:p>
        </p:txBody>
      </p:sp>
      <p:pic>
        <p:nvPicPr>
          <p:cNvPr id="4" name="Image 0" descr="photo.png"/>
          <p:cNvPicPr>
            <a:picLocks noChangeAspect="1"/>
          </p:cNvPicPr>
          <p:nvPr/>
        </p:nvPicPr>
        <p:blipFill>
          <a:blip r:embed="rId3"/>
          <a:stretch>
            <a:fillRect/>
          </a:stretch>
        </p:blipFill>
        <p:spPr>
          <a:xfrm>
            <a:off x="502920" y="1298448"/>
            <a:ext cx="5394960" cy="3008376"/>
          </a:xfrm>
          <a:prstGeom prst="rect">
            <a:avLst/>
          </a:prstGeom>
        </p:spPr>
      </p:pic>
      <p:sp>
        <p:nvSpPr>
          <p:cNvPr id="5" name="Text 2"/>
          <p:cNvSpPr/>
          <p:nvPr/>
        </p:nvSpPr>
        <p:spPr>
          <a:xfrm>
            <a:off x="502920" y="4389120"/>
            <a:ext cx="5394960" cy="548640"/>
          </a:xfrm>
          <a:prstGeom prst="rect">
            <a:avLst/>
          </a:prstGeom>
          <a:noFill/>
          <a:ln/>
        </p:spPr>
        <p:txBody>
          <a:bodyPr wrap="square" lIns="0" tIns="0" rIns="0" bIns="0" rtlCol="0" anchor="ctr"/>
          <a:lstStyle/>
          <a:p>
            <a:pPr marL="0" indent="0">
              <a:buNone/>
            </a:pPr>
            <a:r>
              <a:rPr lang="en-US" sz="1100" i="1" dirty="0">
                <a:solidFill>
                  <a:srgbClr val="555555"/>
                </a:solidFill>
                <a:latin typeface="Georgia" pitchFamily="34" charset="0"/>
                <a:ea typeface="Georgia" pitchFamily="34" charset="-122"/>
                <a:cs typeface="Georgia" pitchFamily="34" charset="-120"/>
              </a:rPr>
              <a:t>Bodily rotation at the base with the superstructure square — the signature of bearing failure, not structural collapse.</a:t>
            </a:r>
            <a:endParaRPr lang="en-US" sz="1100" dirty="0"/>
          </a:p>
        </p:txBody>
      </p:sp>
      <p:sp>
        <p:nvSpPr>
          <p:cNvPr id="6" name="Text 3"/>
          <p:cNvSpPr/>
          <p:nvPr/>
        </p:nvSpPr>
        <p:spPr>
          <a:xfrm>
            <a:off x="6263640" y="1298448"/>
            <a:ext cx="5394960" cy="274320"/>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PRIMARY FIX — FOUNDATION REDESIGN</a:t>
            </a:r>
            <a:endParaRPr lang="en-US" sz="1400" dirty="0"/>
          </a:p>
        </p:txBody>
      </p:sp>
      <p:sp>
        <p:nvSpPr>
          <p:cNvPr id="7" name="Text 4"/>
          <p:cNvSpPr/>
          <p:nvPr/>
        </p:nvSpPr>
        <p:spPr>
          <a:xfrm>
            <a:off x="6263640" y="1627632"/>
            <a:ext cx="5394960" cy="1143000"/>
          </a:xfrm>
          <a:prstGeom prst="rect">
            <a:avLst/>
          </a:prstGeom>
          <a:noFill/>
          <a:ln/>
        </p:spPr>
        <p:txBody>
          <a:bodyPr wrap="square" lIns="0" tIns="0" rIns="0" bIns="0" rtlCol="0" anchor="ctr"/>
          <a:lstStyle/>
          <a:p>
            <a:pPr marL="342900" indent="-342900">
              <a:spcAft>
                <a:spcPts val="600"/>
              </a:spcAft>
              <a:buSzPct val="100000"/>
              <a:buChar char="•"/>
            </a:pPr>
            <a:r>
              <a:rPr lang="en-US" sz="1250" dirty="0">
                <a:solidFill>
                  <a:srgbClr val="1A1A1A"/>
                </a:solidFill>
                <a:latin typeface="Georgia" pitchFamily="34" charset="0"/>
                <a:ea typeface="Georgia" pitchFamily="34" charset="-122"/>
                <a:cs typeface="Georgia" pitchFamily="34" charset="-120"/>
              </a:rPr>
              <a:t>Deep foundations — driven or bored piles carrying load through the liquefiable alluvium into competent strata</a:t>
            </a:r>
            <a:endParaRPr lang="en-US" sz="1250" dirty="0"/>
          </a:p>
          <a:p>
            <a:pPr marL="342900" indent="-342900">
              <a:spcAft>
                <a:spcPts val="600"/>
              </a:spcAft>
              <a:buSzPct val="100000"/>
              <a:buChar char="•"/>
            </a:pPr>
            <a:r>
              <a:rPr lang="en-US" sz="1250" dirty="0">
                <a:solidFill>
                  <a:srgbClr val="1A1A1A"/>
                </a:solidFill>
                <a:latin typeface="Georgia" pitchFamily="34" charset="0"/>
                <a:ea typeface="Georgia" pitchFamily="34" charset="-122"/>
                <a:cs typeface="Georgia" pitchFamily="34" charset="-120"/>
              </a:rPr>
              <a:t>Stiff mat foundation with embedment, in place of isolated spread footings</a:t>
            </a:r>
            <a:endParaRPr lang="en-US" sz="1250" dirty="0"/>
          </a:p>
          <a:p>
            <a:pPr marL="342900" indent="-342900">
              <a:spcAft>
                <a:spcPts val="600"/>
              </a:spcAft>
              <a:buSzPct val="100000"/>
              <a:buChar char="•"/>
            </a:pPr>
            <a:r>
              <a:rPr lang="en-US" sz="1250" dirty="0">
                <a:solidFill>
                  <a:srgbClr val="1A1A1A"/>
                </a:solidFill>
                <a:latin typeface="Georgia" pitchFamily="34" charset="0"/>
                <a:ea typeface="Georgia" pitchFamily="34" charset="-122"/>
                <a:cs typeface="Georgia" pitchFamily="34" charset="-120"/>
              </a:rPr>
              <a:t>Grade beams tying footings so they cannot settle independently</a:t>
            </a:r>
            <a:endParaRPr lang="en-US" sz="1250" dirty="0"/>
          </a:p>
        </p:txBody>
      </p:sp>
      <p:sp>
        <p:nvSpPr>
          <p:cNvPr id="8" name="Text 5"/>
          <p:cNvSpPr/>
          <p:nvPr/>
        </p:nvSpPr>
        <p:spPr>
          <a:xfrm>
            <a:off x="6263640" y="2852928"/>
            <a:ext cx="5394960" cy="274320"/>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GROUND IMPROVEMENT — IF SHALLOW FOOTINGS RETAINED</a:t>
            </a:r>
            <a:endParaRPr lang="en-US" sz="1400" dirty="0"/>
          </a:p>
        </p:txBody>
      </p:sp>
      <p:sp>
        <p:nvSpPr>
          <p:cNvPr id="9" name="Text 6"/>
          <p:cNvSpPr/>
          <p:nvPr/>
        </p:nvSpPr>
        <p:spPr>
          <a:xfrm>
            <a:off x="6263640" y="3182112"/>
            <a:ext cx="5394960" cy="1143000"/>
          </a:xfrm>
          <a:prstGeom prst="rect">
            <a:avLst/>
          </a:prstGeom>
          <a:noFill/>
          <a:ln/>
        </p:spPr>
        <p:txBody>
          <a:bodyPr wrap="square" lIns="0" tIns="0" rIns="0" bIns="0" rtlCol="0" anchor="ctr"/>
          <a:lstStyle/>
          <a:p>
            <a:pPr marL="342900" indent="-342900">
              <a:spcAft>
                <a:spcPts val="600"/>
              </a:spcAft>
              <a:buSzPct val="100000"/>
              <a:buChar char="•"/>
            </a:pPr>
            <a:r>
              <a:rPr lang="en-US" sz="1250" dirty="0">
                <a:solidFill>
                  <a:srgbClr val="1A1A1A"/>
                </a:solidFill>
                <a:latin typeface="Georgia" pitchFamily="34" charset="0"/>
                <a:ea typeface="Georgia" pitchFamily="34" charset="-122"/>
                <a:cs typeface="Georgia" pitchFamily="34" charset="-120"/>
              </a:rPr>
              <a:t>Densification: stone columns, vibro-compaction, dynamic compaction</a:t>
            </a:r>
            <a:endParaRPr lang="en-US" sz="1250" dirty="0"/>
          </a:p>
          <a:p>
            <a:pPr marL="342900" indent="-342900">
              <a:spcAft>
                <a:spcPts val="600"/>
              </a:spcAft>
              <a:buSzPct val="100000"/>
              <a:buChar char="•"/>
            </a:pPr>
            <a:r>
              <a:rPr lang="en-US" sz="1250" dirty="0">
                <a:solidFill>
                  <a:srgbClr val="1A1A1A"/>
                </a:solidFill>
                <a:latin typeface="Georgia" pitchFamily="34" charset="0"/>
                <a:ea typeface="Georgia" pitchFamily="34" charset="-122"/>
                <a:cs typeface="Georgia" pitchFamily="34" charset="-120"/>
              </a:rPr>
              <a:t>Drainage: gravel or wick drains to dissipate excess pore pressure</a:t>
            </a:r>
            <a:endParaRPr lang="en-US" sz="1250" dirty="0"/>
          </a:p>
          <a:p>
            <a:pPr marL="342900" indent="-342900">
              <a:spcAft>
                <a:spcPts val="600"/>
              </a:spcAft>
              <a:buSzPct val="100000"/>
              <a:buChar char="•"/>
            </a:pPr>
            <a:r>
              <a:rPr lang="en-US" sz="1250" dirty="0">
                <a:solidFill>
                  <a:srgbClr val="1A1A1A"/>
                </a:solidFill>
                <a:latin typeface="Georgia" pitchFamily="34" charset="0"/>
                <a:ea typeface="Georgia" pitchFamily="34" charset="-122"/>
                <a:cs typeface="Georgia" pitchFamily="34" charset="-120"/>
              </a:rPr>
              <a:t>Jet or compaction grouting; excavate and replace thin weak layers</a:t>
            </a:r>
            <a:endParaRPr lang="en-US" sz="1250" dirty="0"/>
          </a:p>
        </p:txBody>
      </p:sp>
      <p:sp>
        <p:nvSpPr>
          <p:cNvPr id="10" name="Text 7"/>
          <p:cNvSpPr/>
          <p:nvPr/>
        </p:nvSpPr>
        <p:spPr>
          <a:xfrm>
            <a:off x="6263640" y="4315968"/>
            <a:ext cx="5394960" cy="274320"/>
          </a:xfrm>
          <a:prstGeom prst="rect">
            <a:avLst/>
          </a:prstGeom>
          <a:noFill/>
          <a:ln/>
        </p:spPr>
        <p:txBody>
          <a:bodyPr wrap="square" lIns="0" tIns="0" rIns="0" bIns="0" rtlCol="0" anchor="ctr"/>
          <a:lstStyle/>
          <a:p>
            <a:pPr marL="0" indent="0">
              <a:buNone/>
            </a:pPr>
            <a:r>
              <a:rPr lang="en-US" sz="1400" b="1" dirty="0">
                <a:solidFill>
                  <a:srgbClr val="1B4F8A"/>
                </a:solidFill>
                <a:latin typeface="Arial" pitchFamily="34" charset="0"/>
                <a:ea typeface="Arial" pitchFamily="34" charset="-122"/>
                <a:cs typeface="Arial" pitchFamily="34" charset="-120"/>
              </a:rPr>
              <a:t>DESIGN PROCESS</a:t>
            </a:r>
            <a:endParaRPr lang="en-US" sz="1400" dirty="0"/>
          </a:p>
        </p:txBody>
      </p:sp>
      <p:sp>
        <p:nvSpPr>
          <p:cNvPr id="11" name="Text 8"/>
          <p:cNvSpPr/>
          <p:nvPr/>
        </p:nvSpPr>
        <p:spPr>
          <a:xfrm>
            <a:off x="6263640" y="4645152"/>
            <a:ext cx="5394960" cy="868680"/>
          </a:xfrm>
          <a:prstGeom prst="rect">
            <a:avLst/>
          </a:prstGeom>
          <a:noFill/>
          <a:ln/>
        </p:spPr>
        <p:txBody>
          <a:bodyPr wrap="square" lIns="0" tIns="0" rIns="0" bIns="0" rtlCol="0" anchor="ctr"/>
          <a:lstStyle/>
          <a:p>
            <a:pPr marL="342900" indent="-342900">
              <a:spcAft>
                <a:spcPts val="600"/>
              </a:spcAft>
              <a:buSzPct val="100000"/>
              <a:buChar char="•"/>
            </a:pPr>
            <a:r>
              <a:rPr lang="en-US" sz="1250" dirty="0">
                <a:solidFill>
                  <a:srgbClr val="1A1A1A"/>
                </a:solidFill>
                <a:latin typeface="Georgia" pitchFamily="34" charset="0"/>
                <a:ea typeface="Georgia" pitchFamily="34" charset="-122"/>
                <a:cs typeface="Georgia" pitchFamily="34" charset="-120"/>
              </a:rPr>
              <a:t>Site-specific response analysis — soft coastal alluvium classifies as Site Class E/F</a:t>
            </a:r>
            <a:endParaRPr lang="en-US" sz="1250" dirty="0"/>
          </a:p>
          <a:p>
            <a:pPr marL="342900" indent="-342900">
              <a:spcAft>
                <a:spcPts val="600"/>
              </a:spcAft>
              <a:buSzPct val="100000"/>
              <a:buChar char="•"/>
            </a:pPr>
            <a:r>
              <a:rPr lang="en-US" sz="1250" dirty="0">
                <a:solidFill>
                  <a:srgbClr val="1A1A1A"/>
                </a:solidFill>
                <a:latin typeface="Georgia" pitchFamily="34" charset="0"/>
                <a:ea typeface="Georgia" pitchFamily="34" charset="-122"/>
                <a:cs typeface="Georgia" pitchFamily="34" charset="-120"/>
              </a:rPr>
              <a:t>Liquefaction triggering evaluation (Seed–Idriss / Boulanger–Idriss) from SPT or CPT data at design PGA</a:t>
            </a:r>
            <a:endParaRPr lang="en-US" sz="1250" dirty="0"/>
          </a:p>
        </p:txBody>
      </p:sp>
      <p:sp>
        <p:nvSpPr>
          <p:cNvPr id="12" name="Shape 9"/>
          <p:cNvSpPr/>
          <p:nvPr/>
        </p:nvSpPr>
        <p:spPr>
          <a:xfrm>
            <a:off x="502920" y="5047488"/>
            <a:ext cx="5394960" cy="1024128"/>
          </a:xfrm>
          <a:prstGeom prst="rect">
            <a:avLst/>
          </a:prstGeom>
          <a:solidFill>
            <a:srgbClr val="FFFFFF"/>
          </a:solidFill>
          <a:ln w="19050">
            <a:solidFill>
              <a:srgbClr val="B22222"/>
            </a:solidFill>
            <a:prstDash val="solid"/>
          </a:ln>
        </p:spPr>
        <p:txBody>
          <a:bodyPr/>
          <a:lstStyle/>
          <a:p>
            <a:endParaRPr lang="en-US"/>
          </a:p>
        </p:txBody>
      </p:sp>
      <p:sp>
        <p:nvSpPr>
          <p:cNvPr id="13" name="Text 10"/>
          <p:cNvSpPr/>
          <p:nvPr/>
        </p:nvSpPr>
        <p:spPr>
          <a:xfrm>
            <a:off x="658368" y="5138928"/>
            <a:ext cx="5084064" cy="841248"/>
          </a:xfrm>
          <a:prstGeom prst="rect">
            <a:avLst/>
          </a:prstGeom>
          <a:noFill/>
          <a:ln/>
        </p:spPr>
        <p:txBody>
          <a:bodyPr wrap="square" lIns="0" tIns="0" rIns="0" bIns="0" rtlCol="0" anchor="ctr"/>
          <a:lstStyle/>
          <a:p>
            <a:pPr marL="0" indent="0">
              <a:buNone/>
            </a:pPr>
            <a:r>
              <a:rPr lang="en-US" sz="1200" b="1" dirty="0">
                <a:solidFill>
                  <a:srgbClr val="B22222"/>
                </a:solidFill>
                <a:latin typeface="Arial" pitchFamily="34" charset="0"/>
                <a:ea typeface="Arial" pitchFamily="34" charset="-122"/>
                <a:cs typeface="Arial" pitchFamily="34" charset="-120"/>
              </a:rPr>
              <a:t>KEY POINT   </a:t>
            </a:r>
            <a:r>
              <a:rPr lang="en-US" sz="1200" dirty="0">
                <a:solidFill>
                  <a:srgbClr val="1A1A1A"/>
                </a:solidFill>
                <a:latin typeface="Georgia" pitchFamily="34" charset="0"/>
                <a:ea typeface="Georgia" pitchFamily="34" charset="-122"/>
                <a:cs typeface="Georgia" pitchFamily="34" charset="-120"/>
              </a:rPr>
              <a:t>The superstructure performed well. The frame had enough integrity to survive a large base rotation as a rigid body. The deficiency was upstream — in the geotechnical investigation and foundation design.</a:t>
            </a:r>
            <a:endParaRPr lang="en-US" sz="1200" dirty="0"/>
          </a:p>
        </p:txBody>
      </p:sp>
      <p:sp>
        <p:nvSpPr>
          <p:cNvPr id="14" name="Text 11"/>
          <p:cNvSpPr/>
          <p:nvPr/>
        </p:nvSpPr>
        <p:spPr>
          <a:xfrm>
            <a:off x="502920" y="6291072"/>
            <a:ext cx="11155680" cy="274320"/>
          </a:xfrm>
          <a:prstGeom prst="rect">
            <a:avLst/>
          </a:prstGeom>
          <a:noFill/>
          <a:ln/>
        </p:spPr>
        <p:txBody>
          <a:bodyPr wrap="square" lIns="0" tIns="0" rIns="0" bIns="0" rtlCol="0" anchor="ctr"/>
          <a:lstStyle/>
          <a:p>
            <a:pPr marL="0" indent="0">
              <a:buNone/>
            </a:pPr>
            <a:r>
              <a:rPr lang="en-US" sz="950" dirty="0">
                <a:solidFill>
                  <a:srgbClr val="555555"/>
                </a:solidFill>
                <a:latin typeface="Arial" pitchFamily="34" charset="0"/>
                <a:ea typeface="Arial" pitchFamily="34" charset="-122"/>
                <a:cs typeface="Arial" pitchFamily="34" charset="-120"/>
              </a:rPr>
              <a:t>Photo: thedailystar.net — Venezuela quake coverage   |   Tom Irvine, VibrationData   |   blog.vibrationdata.com</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56032"/>
            <a:ext cx="11338560" cy="457200"/>
          </a:xfrm>
          <a:prstGeom prst="rect">
            <a:avLst/>
          </a:prstGeom>
          <a:noFill/>
          <a:ln/>
        </p:spPr>
        <p:txBody>
          <a:bodyPr wrap="square" rtlCol="0" anchor="ctr"/>
          <a:lstStyle/>
          <a:p>
            <a:pPr marL="0" indent="0">
              <a:buNone/>
            </a:pPr>
            <a:r>
              <a:rPr lang="en-US" sz="2500" b="1" dirty="0">
                <a:solidFill>
                  <a:srgbClr val="1B4F8A"/>
                </a:solidFill>
                <a:latin typeface="Arial" pitchFamily="34" charset="0"/>
                <a:ea typeface="Arial" pitchFamily="34" charset="-122"/>
                <a:cs typeface="Arial" pitchFamily="34" charset="-120"/>
              </a:rPr>
              <a:t>Doublet Mechanics  —  Stress Triggering</a:t>
            </a:r>
            <a:endParaRPr lang="en-US" sz="2500" dirty="0"/>
          </a:p>
        </p:txBody>
      </p:sp>
      <p:sp>
        <p:nvSpPr>
          <p:cNvPr id="3" name="Shape 1"/>
          <p:cNvSpPr/>
          <p:nvPr/>
        </p:nvSpPr>
        <p:spPr>
          <a:xfrm>
            <a:off x="411480" y="749808"/>
            <a:ext cx="11384280" cy="18288"/>
          </a:xfrm>
          <a:prstGeom prst="rect">
            <a:avLst/>
          </a:prstGeom>
          <a:solidFill>
            <a:srgbClr val="1B2A4A"/>
          </a:solidFill>
          <a:ln/>
        </p:spPr>
        <p:txBody>
          <a:bodyPr/>
          <a:lstStyle/>
          <a:p>
            <a:endParaRPr lang="en-US"/>
          </a:p>
        </p:txBody>
      </p:sp>
      <p:sp>
        <p:nvSpPr>
          <p:cNvPr id="4" name="Text 2"/>
          <p:cNvSpPr/>
          <p:nvPr/>
        </p:nvSpPr>
        <p:spPr>
          <a:xfrm>
            <a:off x="411480" y="804672"/>
            <a:ext cx="11384280" cy="384048"/>
          </a:xfrm>
          <a:prstGeom prst="rect">
            <a:avLst/>
          </a:prstGeom>
          <a:noFill/>
          <a:ln/>
        </p:spPr>
        <p:txBody>
          <a:bodyPr wrap="square" rtlCol="0" anchor="t"/>
          <a:lstStyle/>
          <a:p>
            <a:pPr marL="0" indent="0">
              <a:buNone/>
            </a:pPr>
            <a:r>
              <a:rPr lang="en-US" sz="1200" i="1" dirty="0">
                <a:solidFill>
                  <a:srgbClr val="595959"/>
                </a:solidFill>
                <a:latin typeface="Georgia" pitchFamily="34" charset="0"/>
                <a:ea typeface="Georgia" pitchFamily="34" charset="-122"/>
                <a:cs typeface="Georgia" pitchFamily="34" charset="-120"/>
              </a:rPr>
              <a:t>A doublet is two earthquakes of similar magnitude, nearly coincident in time and location.  They are uncommon precisely because they require two fault segments to be simultaneously near critical stress.</a:t>
            </a:r>
            <a:endParaRPr lang="en-US" sz="1200" dirty="0"/>
          </a:p>
        </p:txBody>
      </p:sp>
      <p:sp>
        <p:nvSpPr>
          <p:cNvPr id="5" name="Text 3"/>
          <p:cNvSpPr/>
          <p:nvPr/>
        </p:nvSpPr>
        <p:spPr>
          <a:xfrm>
            <a:off x="411480" y="6473952"/>
            <a:ext cx="7315200" cy="228600"/>
          </a:xfrm>
          <a:prstGeom prst="rect">
            <a:avLst/>
          </a:prstGeom>
          <a:noFill/>
          <a:ln/>
        </p:spPr>
        <p:txBody>
          <a:bodyPr wrap="square" rtlCol="0" anchor="ctr"/>
          <a:lstStyle/>
          <a:p>
            <a:pPr marL="0" indent="0">
              <a:buNone/>
            </a:pPr>
            <a:r>
              <a:rPr lang="en-US" sz="900" i="1" dirty="0">
                <a:solidFill>
                  <a:srgbClr val="595959"/>
                </a:solidFill>
                <a:latin typeface="Georgia" pitchFamily="34" charset="0"/>
                <a:ea typeface="Georgia" pitchFamily="34" charset="-122"/>
                <a:cs typeface="Georgia" pitchFamily="34" charset="-120"/>
              </a:rPr>
              <a:t>Vibrationdata  |  Tom Irvine  |  blog.vibrationdata.com</a:t>
            </a:r>
            <a:endParaRPr lang="en-US" sz="900" dirty="0"/>
          </a:p>
        </p:txBody>
      </p:sp>
      <p:sp>
        <p:nvSpPr>
          <p:cNvPr id="6" name="Text 4"/>
          <p:cNvSpPr/>
          <p:nvPr/>
        </p:nvSpPr>
        <p:spPr>
          <a:xfrm>
            <a:off x="11338560" y="6473952"/>
            <a:ext cx="457200" cy="228600"/>
          </a:xfrm>
          <a:prstGeom prst="rect">
            <a:avLst/>
          </a:prstGeom>
          <a:noFill/>
          <a:ln/>
        </p:spPr>
        <p:txBody>
          <a:bodyPr wrap="square" rtlCol="0" anchor="ctr"/>
          <a:lstStyle/>
          <a:p>
            <a:pPr marL="0" indent="0" algn="r">
              <a:buNone/>
            </a:pPr>
            <a:r>
              <a:rPr lang="en-US" sz="900" dirty="0">
                <a:solidFill>
                  <a:srgbClr val="595959"/>
                </a:solidFill>
                <a:latin typeface="Georgia" pitchFamily="34" charset="0"/>
                <a:ea typeface="Georgia" pitchFamily="34" charset="-122"/>
                <a:cs typeface="Georgia" pitchFamily="34" charset="-120"/>
              </a:rPr>
              <a:t>4</a:t>
            </a:r>
            <a:endParaRPr lang="en-US" sz="900" dirty="0"/>
          </a:p>
        </p:txBody>
      </p:sp>
      <p:sp>
        <p:nvSpPr>
          <p:cNvPr id="7" name="Shape 5"/>
          <p:cNvSpPr/>
          <p:nvPr/>
        </p:nvSpPr>
        <p:spPr>
          <a:xfrm>
            <a:off x="411480" y="1325880"/>
            <a:ext cx="5577840" cy="2834640"/>
          </a:xfrm>
          <a:prstGeom prst="roundRect">
            <a:avLst>
              <a:gd name="adj" fmla="val 1613"/>
            </a:avLst>
          </a:prstGeom>
          <a:solidFill>
            <a:srgbClr val="F2F4F8"/>
          </a:solidFill>
          <a:ln/>
        </p:spPr>
        <p:txBody>
          <a:bodyPr/>
          <a:lstStyle/>
          <a:p>
            <a:endParaRPr lang="en-US"/>
          </a:p>
        </p:txBody>
      </p:sp>
      <p:sp>
        <p:nvSpPr>
          <p:cNvPr id="8" name="Shape 6"/>
          <p:cNvSpPr/>
          <p:nvPr/>
        </p:nvSpPr>
        <p:spPr>
          <a:xfrm>
            <a:off x="411480" y="1325880"/>
            <a:ext cx="5577840" cy="347472"/>
          </a:xfrm>
          <a:prstGeom prst="roundRect">
            <a:avLst>
              <a:gd name="adj" fmla="val 26316"/>
            </a:avLst>
          </a:prstGeom>
          <a:solidFill>
            <a:srgbClr val="0D6E7A"/>
          </a:solidFill>
          <a:ln/>
        </p:spPr>
        <p:txBody>
          <a:bodyPr/>
          <a:lstStyle/>
          <a:p>
            <a:endParaRPr lang="en-US"/>
          </a:p>
        </p:txBody>
      </p:sp>
      <p:sp>
        <p:nvSpPr>
          <p:cNvPr id="9" name="Text 7"/>
          <p:cNvSpPr/>
          <p:nvPr/>
        </p:nvSpPr>
        <p:spPr>
          <a:xfrm>
            <a:off x="52120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Triggering Hypothesis</a:t>
            </a:r>
            <a:endParaRPr lang="en-US" sz="1250" dirty="0"/>
          </a:p>
        </p:txBody>
      </p:sp>
      <p:sp>
        <p:nvSpPr>
          <p:cNvPr id="10" name="Text 8"/>
          <p:cNvSpPr/>
          <p:nvPr/>
        </p:nvSpPr>
        <p:spPr>
          <a:xfrm>
            <a:off x="566928" y="1810512"/>
            <a:ext cx="5266944" cy="2240280"/>
          </a:xfrm>
          <a:prstGeom prst="rect">
            <a:avLst/>
          </a:prstGeom>
          <a:noFill/>
          <a:ln/>
        </p:spPr>
        <p:txBody>
          <a:bodyPr wrap="square" rtlCol="0" anchor="t"/>
          <a:lstStyle/>
          <a:p>
            <a:pPr marL="0" indent="0">
              <a:spcAft>
                <a:spcPts val="700"/>
              </a:spcAft>
              <a:buNone/>
            </a:pPr>
            <a:r>
              <a:rPr lang="en-US" sz="1200" dirty="0">
                <a:solidFill>
                  <a:srgbClr val="1A1A1A"/>
                </a:solidFill>
                <a:latin typeface="Georgia" pitchFamily="34" charset="0"/>
                <a:ea typeface="Georgia" pitchFamily="34" charset="-122"/>
                <a:cs typeface="Georgia" pitchFamily="34" charset="-120"/>
              </a:rPr>
              <a:t>The prevailing interpretation is static and dynamic stress triggering:</a:t>
            </a:r>
            <a:endParaRPr lang="en-US" sz="1200" dirty="0"/>
          </a:p>
          <a:p>
            <a:pPr marL="0" indent="0">
              <a:spcAft>
                <a:spcPts val="500"/>
              </a:spcAft>
              <a:buNone/>
            </a:pPr>
            <a:r>
              <a:rPr lang="en-US" sz="1200" dirty="0">
                <a:solidFill>
                  <a:srgbClr val="1A1A1A"/>
                </a:solidFill>
                <a:latin typeface="Georgia" pitchFamily="34" charset="0"/>
                <a:ea typeface="Georgia" pitchFamily="34" charset="-122"/>
                <a:cs typeface="Georgia" pitchFamily="34" charset="-120"/>
              </a:rPr>
              <a:t>•  The first rupture raised the Coulomb failure stress on an adjacent, shallower segment.</a:t>
            </a:r>
            <a:endParaRPr lang="en-US" sz="1200" dirty="0"/>
          </a:p>
          <a:p>
            <a:pPr marL="0" indent="0">
              <a:spcAft>
                <a:spcPts val="500"/>
              </a:spcAft>
              <a:buNone/>
            </a:pPr>
            <a:r>
              <a:rPr lang="en-US" sz="1200" dirty="0">
                <a:solidFill>
                  <a:srgbClr val="1A1A1A"/>
                </a:solidFill>
                <a:latin typeface="Georgia" pitchFamily="34" charset="0"/>
                <a:ea typeface="Georgia" pitchFamily="34" charset="-122"/>
                <a:cs typeface="Georgia" pitchFamily="34" charset="-120"/>
              </a:rPr>
              <a:t>•  That segment — already close to failure after a long loading interval — broke 39 seconds later.</a:t>
            </a:r>
            <a:endParaRPr lang="en-US" sz="1200" dirty="0"/>
          </a:p>
          <a:p>
            <a:pPr marL="0" indent="0">
              <a:buNone/>
            </a:pPr>
            <a:r>
              <a:rPr lang="en-US" sz="1200" dirty="0">
                <a:solidFill>
                  <a:srgbClr val="1A1A1A"/>
                </a:solidFill>
                <a:latin typeface="Georgia" pitchFamily="34" charset="0"/>
                <a:ea typeface="Georgia" pitchFamily="34" charset="-122"/>
                <a:cs typeface="Georgia" pitchFamily="34" charset="-120"/>
              </a:rPr>
              <a:t>•  Dynamic (transient wave) stresses may also have contributed at such short delay.</a:t>
            </a:r>
            <a:endParaRPr lang="en-US" sz="1200" dirty="0"/>
          </a:p>
        </p:txBody>
      </p:sp>
      <p:sp>
        <p:nvSpPr>
          <p:cNvPr id="11" name="Shape 9"/>
          <p:cNvSpPr/>
          <p:nvPr/>
        </p:nvSpPr>
        <p:spPr>
          <a:xfrm>
            <a:off x="411480" y="4343400"/>
            <a:ext cx="5577840" cy="1691640"/>
          </a:xfrm>
          <a:prstGeom prst="roundRect">
            <a:avLst>
              <a:gd name="adj" fmla="val 2703"/>
            </a:avLst>
          </a:prstGeom>
          <a:solidFill>
            <a:srgbClr val="F2F4F8"/>
          </a:solidFill>
          <a:ln/>
        </p:spPr>
        <p:txBody>
          <a:bodyPr/>
          <a:lstStyle/>
          <a:p>
            <a:endParaRPr lang="en-US"/>
          </a:p>
        </p:txBody>
      </p:sp>
      <p:sp>
        <p:nvSpPr>
          <p:cNvPr id="12" name="Shape 10"/>
          <p:cNvSpPr/>
          <p:nvPr/>
        </p:nvSpPr>
        <p:spPr>
          <a:xfrm>
            <a:off x="411480" y="4336980"/>
            <a:ext cx="5577840" cy="347472"/>
          </a:xfrm>
          <a:prstGeom prst="roundRect">
            <a:avLst>
              <a:gd name="adj" fmla="val 26316"/>
            </a:avLst>
          </a:prstGeom>
          <a:solidFill>
            <a:srgbClr val="0D6E7A"/>
          </a:solidFill>
          <a:ln/>
        </p:spPr>
        <p:txBody>
          <a:bodyPr/>
          <a:lstStyle/>
          <a:p>
            <a:endParaRPr lang="en-US"/>
          </a:p>
        </p:txBody>
      </p:sp>
      <p:sp>
        <p:nvSpPr>
          <p:cNvPr id="13" name="Text 11"/>
          <p:cNvSpPr/>
          <p:nvPr/>
        </p:nvSpPr>
        <p:spPr>
          <a:xfrm>
            <a:off x="521208" y="436168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The Nearest Recent Analog</a:t>
            </a:r>
            <a:endParaRPr lang="en-US" sz="1250" dirty="0"/>
          </a:p>
        </p:txBody>
      </p:sp>
      <p:sp>
        <p:nvSpPr>
          <p:cNvPr id="14" name="Text 12"/>
          <p:cNvSpPr/>
          <p:nvPr/>
        </p:nvSpPr>
        <p:spPr>
          <a:xfrm>
            <a:off x="566928" y="4800600"/>
            <a:ext cx="5266944" cy="1188720"/>
          </a:xfrm>
          <a:prstGeom prst="rect">
            <a:avLst/>
          </a:prstGeom>
          <a:noFill/>
          <a:ln/>
        </p:spPr>
        <p:txBody>
          <a:bodyPr wrap="square" rtlCol="0" anchor="t"/>
          <a:lstStyle/>
          <a:p>
            <a:pPr marL="0" indent="0">
              <a:buNone/>
            </a:pPr>
            <a:r>
              <a:rPr lang="en-US" sz="1200" dirty="0">
                <a:solidFill>
                  <a:srgbClr val="1A1A1A"/>
                </a:solidFill>
                <a:latin typeface="Georgia" pitchFamily="34" charset="0"/>
                <a:ea typeface="Georgia" pitchFamily="34" charset="-122"/>
                <a:cs typeface="Georgia" pitchFamily="34" charset="-120"/>
              </a:rPr>
              <a:t>2023 Kahramanmaraş (Turkey/Syria):  M7.8 followed nine hours later by M7.5.  Nearly 60,000 dead.  The same signature — buildings weakened by the first event were finished off by the second.</a:t>
            </a:r>
            <a:endParaRPr lang="en-US" sz="1200" dirty="0"/>
          </a:p>
        </p:txBody>
      </p:sp>
      <p:sp>
        <p:nvSpPr>
          <p:cNvPr id="15" name="Shape 13"/>
          <p:cNvSpPr/>
          <p:nvPr/>
        </p:nvSpPr>
        <p:spPr>
          <a:xfrm>
            <a:off x="6217920" y="1325880"/>
            <a:ext cx="5577840" cy="4709160"/>
          </a:xfrm>
          <a:prstGeom prst="roundRect">
            <a:avLst>
              <a:gd name="adj" fmla="val 971"/>
            </a:avLst>
          </a:prstGeom>
          <a:solidFill>
            <a:srgbClr val="F2F4F8"/>
          </a:solidFill>
          <a:ln/>
        </p:spPr>
        <p:txBody>
          <a:bodyPr/>
          <a:lstStyle/>
          <a:p>
            <a:endParaRPr lang="en-US"/>
          </a:p>
        </p:txBody>
      </p:sp>
      <p:sp>
        <p:nvSpPr>
          <p:cNvPr id="16" name="Shape 14"/>
          <p:cNvSpPr/>
          <p:nvPr/>
        </p:nvSpPr>
        <p:spPr>
          <a:xfrm>
            <a:off x="6217920" y="1325880"/>
            <a:ext cx="5577840" cy="347472"/>
          </a:xfrm>
          <a:prstGeom prst="roundRect">
            <a:avLst>
              <a:gd name="adj" fmla="val 26316"/>
            </a:avLst>
          </a:prstGeom>
          <a:solidFill>
            <a:srgbClr val="8A5C00"/>
          </a:solidFill>
          <a:ln/>
        </p:spPr>
        <p:txBody>
          <a:bodyPr/>
          <a:lstStyle/>
          <a:p>
            <a:endParaRPr lang="en-US"/>
          </a:p>
        </p:txBody>
      </p:sp>
      <p:sp>
        <p:nvSpPr>
          <p:cNvPr id="17" name="Text 15"/>
          <p:cNvSpPr/>
          <p:nvPr/>
        </p:nvSpPr>
        <p:spPr>
          <a:xfrm>
            <a:off x="6327648" y="1344168"/>
            <a:ext cx="5358384" cy="310896"/>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Competing Rupture Interpretations</a:t>
            </a:r>
            <a:endParaRPr lang="en-US" sz="1250" dirty="0"/>
          </a:p>
        </p:txBody>
      </p:sp>
      <p:sp>
        <p:nvSpPr>
          <p:cNvPr id="18" name="Text 16"/>
          <p:cNvSpPr/>
          <p:nvPr/>
        </p:nvSpPr>
        <p:spPr>
          <a:xfrm>
            <a:off x="6373368" y="1810512"/>
            <a:ext cx="5266944" cy="4114800"/>
          </a:xfrm>
          <a:prstGeom prst="rect">
            <a:avLst/>
          </a:prstGeom>
          <a:noFill/>
          <a:ln/>
        </p:spPr>
        <p:txBody>
          <a:bodyPr wrap="square" rtlCol="0" anchor="t"/>
          <a:lstStyle/>
          <a:p>
            <a:pPr marL="0" indent="0">
              <a:spcAft>
                <a:spcPts val="900"/>
              </a:spcAft>
              <a:buNone/>
            </a:pPr>
            <a:r>
              <a:rPr lang="en-US" sz="1150" i="1" dirty="0">
                <a:solidFill>
                  <a:srgbClr val="595959"/>
                </a:solidFill>
                <a:latin typeface="Georgia" pitchFamily="34" charset="0"/>
                <a:ea typeface="Georgia" pitchFamily="34" charset="-122"/>
                <a:cs typeface="Georgia" pitchFamily="34" charset="-120"/>
              </a:rPr>
              <a:t>The source models do not fully agree — and the disagreement is instructive.</a:t>
            </a:r>
            <a:endParaRPr lang="en-US" sz="1150" dirty="0"/>
          </a:p>
          <a:p>
            <a:pPr marL="0" indent="0">
              <a:spcAft>
                <a:spcPts val="300"/>
              </a:spcAft>
              <a:buNone/>
            </a:pPr>
            <a:r>
              <a:rPr lang="en-US" sz="1200" b="1" dirty="0">
                <a:solidFill>
                  <a:srgbClr val="0D6E7A"/>
                </a:solidFill>
                <a:latin typeface="Georgia" pitchFamily="34" charset="0"/>
                <a:ea typeface="Georgia" pitchFamily="34" charset="-122"/>
                <a:cs typeface="Georgia" pitchFamily="34" charset="-120"/>
              </a:rPr>
              <a:t>USGS  —  two discrete events</a:t>
            </a:r>
            <a:endParaRPr lang="en-US" sz="115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M7.2 foreshock + M7.5 mainshock.  Finite fault: 175 × 20 km, unilateral east.</a:t>
            </a:r>
            <a:endParaRPr lang="en-US" sz="1150" dirty="0"/>
          </a:p>
          <a:p>
            <a:pPr marL="0" indent="0">
              <a:spcAft>
                <a:spcPts val="300"/>
              </a:spcAft>
              <a:buNone/>
            </a:pPr>
            <a:r>
              <a:rPr lang="en-US" sz="1200" b="1" dirty="0">
                <a:solidFill>
                  <a:srgbClr val="0D6E7A"/>
                </a:solidFill>
                <a:latin typeface="Georgia" pitchFamily="34" charset="0"/>
                <a:ea typeface="Georgia" pitchFamily="34" charset="-122"/>
                <a:cs typeface="Georgia" pitchFamily="34" charset="-120"/>
              </a:rPr>
              <a:t>INGV  —  one composite rupture, Mw 7.6</a:t>
            </a:r>
            <a:endParaRPr lang="en-US" sz="115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Inverting Sentinel-1 InSAR, the surface deformation from the two events is indistinguishable.  Modeled as a single rupture with two energy-release episodes over ~210 × 30 km, Morón to NE of Caracas.</a:t>
            </a:r>
            <a:endParaRPr lang="en-US" sz="1150" dirty="0"/>
          </a:p>
          <a:p>
            <a:pPr marL="0" indent="0">
              <a:spcAft>
                <a:spcPts val="300"/>
              </a:spcAft>
              <a:buNone/>
            </a:pPr>
            <a:r>
              <a:rPr lang="en-US" sz="1200" b="1" dirty="0">
                <a:solidFill>
                  <a:srgbClr val="8B1A1A"/>
                </a:solidFill>
                <a:latin typeface="Georgia" pitchFamily="34" charset="0"/>
                <a:ea typeface="Georgia" pitchFamily="34" charset="-122"/>
                <a:cs typeface="Georgia" pitchFamily="34" charset="-120"/>
              </a:rPr>
              <a:t>GEOSCOPE / IPGP (SCARDEC)  —  Mw 7.8 cascade</a:t>
            </a:r>
            <a:endParaRPr lang="en-US" sz="1150" dirty="0"/>
          </a:p>
          <a:p>
            <a:pPr marL="0" indent="0">
              <a:spcAft>
                <a:spcPts val="800"/>
              </a:spcAft>
              <a:buNone/>
            </a:pPr>
            <a:r>
              <a:rPr lang="en-US" sz="1150" dirty="0">
                <a:solidFill>
                  <a:srgbClr val="1A1A1A"/>
                </a:solidFill>
                <a:latin typeface="Georgia" pitchFamily="34" charset="0"/>
                <a:ea typeface="Georgia" pitchFamily="34" charset="-122"/>
                <a:cs typeface="Georgia" pitchFamily="34" charset="-120"/>
              </a:rPr>
              <a:t>Treats the entire moment release from 22:04:32 UTC as one prolonged, uninterrupted cascading rupture — several strong pulses over roughly two minutes.</a:t>
            </a:r>
            <a:endParaRPr lang="en-US" sz="1150" dirty="0"/>
          </a:p>
          <a:p>
            <a:pPr marL="0" indent="0">
              <a:buNone/>
            </a:pPr>
            <a:r>
              <a:rPr lang="en-US" sz="1150" i="1" dirty="0">
                <a:solidFill>
                  <a:srgbClr val="8A5C00"/>
                </a:solidFill>
                <a:latin typeface="Georgia" pitchFamily="34" charset="0"/>
                <a:ea typeface="Georgia" pitchFamily="34" charset="-122"/>
                <a:cs typeface="Georgia" pitchFamily="34" charset="-120"/>
              </a:rPr>
              <a:t>For the structural engineer the distinction is academic:  either way, the demand arrived as a long, multi-pulse input on a structure with one budget of ductility.</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123</TotalTime>
  <Words>5632</Words>
  <Application>Microsoft Office PowerPoint</Application>
  <PresentationFormat>Widescreen</PresentationFormat>
  <Paragraphs>440</Paragraphs>
  <Slides>25</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Cambria</vt:lpstr>
      <vt:lpstr>Cambria Math</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Tom Irvine</cp:lastModifiedBy>
  <cp:revision>1</cp:revision>
  <dcterms:created xsi:type="dcterms:W3CDTF">2026-07-14T19:04:00Z</dcterms:created>
  <dcterms:modified xsi:type="dcterms:W3CDTF">2026-07-18T14:00:52Z</dcterms:modified>
</cp:coreProperties>
</file>