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3.xml" ContentType="application/vnd.openxmlformats-officedocument.drawingml.chart+xml"/>
  <Override PartName="/ppt/notesSlides/notesSlide26.xml" ContentType="application/vnd.openxmlformats-officedocument.presentationml.notesSlide+xml"/>
  <Override PartName="/ppt/charts/chart4.xml" ContentType="application/vnd.openxmlformats-officedocument.drawingml.chart+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6" r:id="rId2"/>
    <p:sldId id="281" r:id="rId3"/>
    <p:sldId id="257" r:id="rId4"/>
    <p:sldId id="282" r:id="rId5"/>
    <p:sldId id="283" r:id="rId6"/>
    <p:sldId id="284" r:id="rId7"/>
    <p:sldId id="285" r:id="rId8"/>
    <p:sldId id="258" r:id="rId9"/>
    <p:sldId id="259" r:id="rId10"/>
    <p:sldId id="260" r:id="rId11"/>
    <p:sldId id="261" r:id="rId12"/>
    <p:sldId id="262" r:id="rId13"/>
    <p:sldId id="263" r:id="rId14"/>
    <p:sldId id="264" r:id="rId15"/>
    <p:sldId id="265" r:id="rId16"/>
    <p:sldId id="266" r:id="rId17"/>
    <p:sldId id="286" r:id="rId18"/>
    <p:sldId id="267" r:id="rId19"/>
    <p:sldId id="268" r:id="rId20"/>
    <p:sldId id="269" r:id="rId21"/>
    <p:sldId id="270" r:id="rId22"/>
    <p:sldId id="271" r:id="rId23"/>
    <p:sldId id="287" r:id="rId24"/>
    <p:sldId id="290" r:id="rId25"/>
    <p:sldId id="291" r:id="rId26"/>
    <p:sldId id="292" r:id="rId27"/>
    <p:sldId id="272" r:id="rId28"/>
    <p:sldId id="288" r:id="rId29"/>
    <p:sldId id="273" r:id="rId30"/>
    <p:sldId id="289" r:id="rId31"/>
    <p:sldId id="274" r:id="rId32"/>
    <p:sldId id="275" r:id="rId33"/>
    <p:sldId id="276" r:id="rId34"/>
    <p:sldId id="277" r:id="rId35"/>
    <p:sldId id="278" r:id="rId36"/>
    <p:sldId id="279" r:id="rId37"/>
    <p:sldId id="280" r:id="rId3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6794A2-3882-4891-BD30-17741AC0B458}" v="17" dt="2026-07-31T15:52:50.3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2" autoAdjust="0"/>
    <p:restoredTop sz="94610"/>
  </p:normalViewPr>
  <p:slideViewPr>
    <p:cSldViewPr snapToGrid="0" snapToObjects="1">
      <p:cViewPr>
        <p:scale>
          <a:sx n="97" d="100"/>
          <a:sy n="97" d="100"/>
        </p:scale>
        <p:origin x="96"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 Irvine" userId="262373fcfcd015cf" providerId="LiveId" clId="{3C89AC9C-B2C6-431B-938B-B7A22FB5427C}"/>
    <pc:docChg chg="undo custSel addSld modSld sldOrd">
      <pc:chgData name="Tom Irvine" userId="262373fcfcd015cf" providerId="LiveId" clId="{3C89AC9C-B2C6-431B-938B-B7A22FB5427C}" dt="2026-07-31T15:53:44.729" v="351" actId="255"/>
      <pc:docMkLst>
        <pc:docMk/>
      </pc:docMkLst>
      <pc:sldChg chg="addSp modSp mod">
        <pc:chgData name="Tom Irvine" userId="262373fcfcd015cf" providerId="LiveId" clId="{3C89AC9C-B2C6-431B-938B-B7A22FB5427C}" dt="2026-07-31T14:45:58.363" v="182" actId="255"/>
        <pc:sldMkLst>
          <pc:docMk/>
          <pc:sldMk cId="0" sldId="258"/>
        </pc:sldMkLst>
        <pc:spChg chg="mod">
          <ac:chgData name="Tom Irvine" userId="262373fcfcd015cf" providerId="LiveId" clId="{3C89AC9C-B2C6-431B-938B-B7A22FB5427C}" dt="2026-07-31T14:45:46.281" v="179" actId="14100"/>
          <ac:spMkLst>
            <pc:docMk/>
            <pc:sldMk cId="0" sldId="258"/>
            <ac:spMk id="3" creationId="{00000000-0000-0000-0000-000000000000}"/>
          </ac:spMkLst>
        </pc:spChg>
        <pc:spChg chg="mod">
          <ac:chgData name="Tom Irvine" userId="262373fcfcd015cf" providerId="LiveId" clId="{3C89AC9C-B2C6-431B-938B-B7A22FB5427C}" dt="2026-07-31T14:45:38.817" v="178" actId="1076"/>
          <ac:spMkLst>
            <pc:docMk/>
            <pc:sldMk cId="0" sldId="258"/>
            <ac:spMk id="8" creationId="{00000000-0000-0000-0000-000000000000}"/>
          </ac:spMkLst>
        </pc:spChg>
        <pc:spChg chg="mod">
          <ac:chgData name="Tom Irvine" userId="262373fcfcd015cf" providerId="LiveId" clId="{3C89AC9C-B2C6-431B-938B-B7A22FB5427C}" dt="2026-07-31T14:45:38.817" v="178" actId="1076"/>
          <ac:spMkLst>
            <pc:docMk/>
            <pc:sldMk cId="0" sldId="258"/>
            <ac:spMk id="10" creationId="{00000000-0000-0000-0000-000000000000}"/>
          </ac:spMkLst>
        </pc:spChg>
        <pc:spChg chg="mod">
          <ac:chgData name="Tom Irvine" userId="262373fcfcd015cf" providerId="LiveId" clId="{3C89AC9C-B2C6-431B-938B-B7A22FB5427C}" dt="2026-07-31T14:45:38.817" v="178" actId="1076"/>
          <ac:spMkLst>
            <pc:docMk/>
            <pc:sldMk cId="0" sldId="258"/>
            <ac:spMk id="24" creationId="{00000000-0000-0000-0000-000000000000}"/>
          </ac:spMkLst>
        </pc:spChg>
        <pc:spChg chg="mod">
          <ac:chgData name="Tom Irvine" userId="262373fcfcd015cf" providerId="LiveId" clId="{3C89AC9C-B2C6-431B-938B-B7A22FB5427C}" dt="2026-07-31T14:45:38.817" v="178" actId="1076"/>
          <ac:spMkLst>
            <pc:docMk/>
            <pc:sldMk cId="0" sldId="258"/>
            <ac:spMk id="28" creationId="{00000000-0000-0000-0000-000000000000}"/>
          </ac:spMkLst>
        </pc:spChg>
        <pc:spChg chg="mod">
          <ac:chgData name="Tom Irvine" userId="262373fcfcd015cf" providerId="LiveId" clId="{3C89AC9C-B2C6-431B-938B-B7A22FB5427C}" dt="2026-07-31T14:45:38.817" v="178" actId="1076"/>
          <ac:spMkLst>
            <pc:docMk/>
            <pc:sldMk cId="0" sldId="258"/>
            <ac:spMk id="38" creationId="{00000000-0000-0000-0000-000000000000}"/>
          </ac:spMkLst>
        </pc:spChg>
        <pc:spChg chg="mod">
          <ac:chgData name="Tom Irvine" userId="262373fcfcd015cf" providerId="LiveId" clId="{3C89AC9C-B2C6-431B-938B-B7A22FB5427C}" dt="2026-07-31T14:45:38.817" v="178" actId="1076"/>
          <ac:spMkLst>
            <pc:docMk/>
            <pc:sldMk cId="0" sldId="258"/>
            <ac:spMk id="39" creationId="{00000000-0000-0000-0000-000000000000}"/>
          </ac:spMkLst>
        </pc:spChg>
        <pc:spChg chg="mod">
          <ac:chgData name="Tom Irvine" userId="262373fcfcd015cf" providerId="LiveId" clId="{3C89AC9C-B2C6-431B-938B-B7A22FB5427C}" dt="2026-07-31T14:45:38.817" v="178" actId="1076"/>
          <ac:spMkLst>
            <pc:docMk/>
            <pc:sldMk cId="0" sldId="258"/>
            <ac:spMk id="42" creationId="{00000000-0000-0000-0000-000000000000}"/>
          </ac:spMkLst>
        </pc:spChg>
        <pc:spChg chg="mod">
          <ac:chgData name="Tom Irvine" userId="262373fcfcd015cf" providerId="LiveId" clId="{3C89AC9C-B2C6-431B-938B-B7A22FB5427C}" dt="2026-07-31T14:45:38.817" v="178" actId="1076"/>
          <ac:spMkLst>
            <pc:docMk/>
            <pc:sldMk cId="0" sldId="258"/>
            <ac:spMk id="45" creationId="{00000000-0000-0000-0000-000000000000}"/>
          </ac:spMkLst>
        </pc:spChg>
        <pc:spChg chg="mod">
          <ac:chgData name="Tom Irvine" userId="262373fcfcd015cf" providerId="LiveId" clId="{3C89AC9C-B2C6-431B-938B-B7A22FB5427C}" dt="2026-07-31T14:45:38.817" v="178" actId="1076"/>
          <ac:spMkLst>
            <pc:docMk/>
            <pc:sldMk cId="0" sldId="258"/>
            <ac:spMk id="51" creationId="{00000000-0000-0000-0000-000000000000}"/>
          </ac:spMkLst>
        </pc:spChg>
        <pc:spChg chg="mod">
          <ac:chgData name="Tom Irvine" userId="262373fcfcd015cf" providerId="LiveId" clId="{3C89AC9C-B2C6-431B-938B-B7A22FB5427C}" dt="2026-07-31T14:45:38.817" v="178" actId="1076"/>
          <ac:spMkLst>
            <pc:docMk/>
            <pc:sldMk cId="0" sldId="258"/>
            <ac:spMk id="52" creationId="{00000000-0000-0000-0000-000000000000}"/>
          </ac:spMkLst>
        </pc:spChg>
        <pc:spChg chg="add mod">
          <ac:chgData name="Tom Irvine" userId="262373fcfcd015cf" providerId="LiveId" clId="{3C89AC9C-B2C6-431B-938B-B7A22FB5427C}" dt="2026-07-31T14:45:58.363" v="182" actId="255"/>
          <ac:spMkLst>
            <pc:docMk/>
            <pc:sldMk cId="0" sldId="258"/>
            <ac:spMk id="55" creationId="{A1CFDD9C-507D-52EB-82A8-B86BA99F72BC}"/>
          </ac:spMkLst>
        </pc:spChg>
      </pc:sldChg>
      <pc:sldChg chg="addSp delSp mod">
        <pc:chgData name="Tom Irvine" userId="262373fcfcd015cf" providerId="LiveId" clId="{3C89AC9C-B2C6-431B-938B-B7A22FB5427C}" dt="2026-07-31T14:47:42.783" v="185" actId="22"/>
        <pc:sldMkLst>
          <pc:docMk/>
          <pc:sldMk cId="0" sldId="266"/>
        </pc:sldMkLst>
        <pc:picChg chg="add del">
          <ac:chgData name="Tom Irvine" userId="262373fcfcd015cf" providerId="LiveId" clId="{3C89AC9C-B2C6-431B-938B-B7A22FB5427C}" dt="2026-07-31T14:47:42.783" v="185" actId="22"/>
          <ac:picMkLst>
            <pc:docMk/>
            <pc:sldMk cId="0" sldId="266"/>
            <ac:picMk id="17" creationId="{C8F7445B-A343-8FBD-9AB1-D48FCF0AA73C}"/>
          </ac:picMkLst>
        </pc:picChg>
      </pc:sldChg>
      <pc:sldChg chg="addSp delSp modSp new mod">
        <pc:chgData name="Tom Irvine" userId="262373fcfcd015cf" providerId="LiveId" clId="{3C89AC9C-B2C6-431B-938B-B7A22FB5427C}" dt="2026-07-31T15:51:53.424" v="344" actId="1076"/>
        <pc:sldMkLst>
          <pc:docMk/>
          <pc:sldMk cId="601393342" sldId="281"/>
        </pc:sldMkLst>
        <pc:spChg chg="add mod">
          <ac:chgData name="Tom Irvine" userId="262373fcfcd015cf" providerId="LiveId" clId="{3C89AC9C-B2C6-431B-938B-B7A22FB5427C}" dt="2026-07-31T15:51:53.424" v="344" actId="1076"/>
          <ac:spMkLst>
            <pc:docMk/>
            <pc:sldMk cId="601393342" sldId="281"/>
            <ac:spMk id="4" creationId="{13209E27-8409-6C7F-F5F5-0AB79EC2D891}"/>
          </ac:spMkLst>
        </pc:spChg>
        <pc:picChg chg="add del mod">
          <ac:chgData name="Tom Irvine" userId="262373fcfcd015cf" providerId="LiveId" clId="{3C89AC9C-B2C6-431B-938B-B7A22FB5427C}" dt="2026-07-31T14:37:57.369" v="158" actId="21"/>
          <ac:picMkLst>
            <pc:docMk/>
            <pc:sldMk cId="601393342" sldId="281"/>
            <ac:picMk id="2" creationId="{2B8FC3FD-3406-86D2-E2EE-2F25DB7110C3}"/>
          </ac:picMkLst>
        </pc:picChg>
        <pc:picChg chg="add mod">
          <ac:chgData name="Tom Irvine" userId="262373fcfcd015cf" providerId="LiveId" clId="{3C89AC9C-B2C6-431B-938B-B7A22FB5427C}" dt="2026-07-31T14:38:03.101" v="160" actId="1076"/>
          <ac:picMkLst>
            <pc:docMk/>
            <pc:sldMk cId="601393342" sldId="281"/>
            <ac:picMk id="3" creationId="{293849AD-5D6C-A3C2-6D84-B0D22826EB60}"/>
          </ac:picMkLst>
        </pc:picChg>
      </pc:sldChg>
      <pc:sldChg chg="addSp delSp modSp add mod ord">
        <pc:chgData name="Tom Irvine" userId="262373fcfcd015cf" providerId="LiveId" clId="{3C89AC9C-B2C6-431B-938B-B7A22FB5427C}" dt="2026-07-31T14:31:14.304" v="150" actId="1076"/>
        <pc:sldMkLst>
          <pc:docMk/>
          <pc:sldMk cId="2170475158" sldId="282"/>
        </pc:sldMkLst>
        <pc:spChg chg="add mod">
          <ac:chgData name="Tom Irvine" userId="262373fcfcd015cf" providerId="LiveId" clId="{3C89AC9C-B2C6-431B-938B-B7A22FB5427C}" dt="2026-07-31T14:28:07.273" v="135" actId="1076"/>
          <ac:spMkLst>
            <pc:docMk/>
            <pc:sldMk cId="2170475158" sldId="282"/>
            <ac:spMk id="7" creationId="{3657EC66-8E39-035C-741F-5D6558AAB119}"/>
          </ac:spMkLst>
        </pc:spChg>
        <pc:spChg chg="add mod">
          <ac:chgData name="Tom Irvine" userId="262373fcfcd015cf" providerId="LiveId" clId="{3C89AC9C-B2C6-431B-938B-B7A22FB5427C}" dt="2026-07-31T14:28:07.273" v="135" actId="1076"/>
          <ac:spMkLst>
            <pc:docMk/>
            <pc:sldMk cId="2170475158" sldId="282"/>
            <ac:spMk id="9" creationId="{B090B619-B53A-ACBA-2EAA-C948AB85BEB0}"/>
          </ac:spMkLst>
        </pc:spChg>
        <pc:spChg chg="add mod">
          <ac:chgData name="Tom Irvine" userId="262373fcfcd015cf" providerId="LiveId" clId="{3C89AC9C-B2C6-431B-938B-B7A22FB5427C}" dt="2026-07-31T14:31:14.304" v="150" actId="1076"/>
          <ac:spMkLst>
            <pc:docMk/>
            <pc:sldMk cId="2170475158" sldId="282"/>
            <ac:spMk id="11" creationId="{A3C628E9-A5D8-24E6-BC69-1CE1471FA14A}"/>
          </ac:spMkLst>
        </pc:spChg>
        <pc:picChg chg="add mod">
          <ac:chgData name="Tom Irvine" userId="262373fcfcd015cf" providerId="LiveId" clId="{3C89AC9C-B2C6-431B-938B-B7A22FB5427C}" dt="2026-07-31T14:28:07.273" v="135" actId="1076"/>
          <ac:picMkLst>
            <pc:docMk/>
            <pc:sldMk cId="2170475158" sldId="282"/>
            <ac:picMk id="2" creationId="{3F3C1D1E-9E87-CB2C-09F5-0E8EC84BB55F}"/>
          </ac:picMkLst>
        </pc:picChg>
        <pc:picChg chg="add del mod">
          <ac:chgData name="Tom Irvine" userId="262373fcfcd015cf" providerId="LiveId" clId="{3C89AC9C-B2C6-431B-938B-B7A22FB5427C}" dt="2026-07-31T14:23:04.328" v="12" actId="21"/>
          <ac:picMkLst>
            <pc:docMk/>
            <pc:sldMk cId="2170475158" sldId="282"/>
            <ac:picMk id="4" creationId="{A3C44F4E-81C2-AE56-3E67-F1D4401F372F}"/>
          </ac:picMkLst>
        </pc:picChg>
        <pc:picChg chg="add mod">
          <ac:chgData name="Tom Irvine" userId="262373fcfcd015cf" providerId="LiveId" clId="{3C89AC9C-B2C6-431B-938B-B7A22FB5427C}" dt="2026-07-31T14:28:07.273" v="135" actId="1076"/>
          <ac:picMkLst>
            <pc:docMk/>
            <pc:sldMk cId="2170475158" sldId="282"/>
            <ac:picMk id="6" creationId="{1170F36F-5AFF-8673-279F-111EB4717C23}"/>
          </ac:picMkLst>
        </pc:picChg>
      </pc:sldChg>
      <pc:sldChg chg="add setBg">
        <pc:chgData name="Tom Irvine" userId="262373fcfcd015cf" providerId="LiveId" clId="{3C89AC9C-B2C6-431B-938B-B7A22FB5427C}" dt="2026-07-31T14:42:30.208" v="177"/>
        <pc:sldMkLst>
          <pc:docMk/>
          <pc:sldMk cId="0" sldId="283"/>
        </pc:sldMkLst>
      </pc:sldChg>
      <pc:sldChg chg="add setBg">
        <pc:chgData name="Tom Irvine" userId="262373fcfcd015cf" providerId="LiveId" clId="{3C89AC9C-B2C6-431B-938B-B7A22FB5427C}" dt="2026-07-31T14:42:30.208" v="177"/>
        <pc:sldMkLst>
          <pc:docMk/>
          <pc:sldMk cId="0" sldId="284"/>
        </pc:sldMkLst>
      </pc:sldChg>
      <pc:sldChg chg="add setBg">
        <pc:chgData name="Tom Irvine" userId="262373fcfcd015cf" providerId="LiveId" clId="{3C89AC9C-B2C6-431B-938B-B7A22FB5427C}" dt="2026-07-31T14:42:30.208" v="177"/>
        <pc:sldMkLst>
          <pc:docMk/>
          <pc:sldMk cId="0" sldId="285"/>
        </pc:sldMkLst>
      </pc:sldChg>
      <pc:sldChg chg="addSp modSp new mod">
        <pc:chgData name="Tom Irvine" userId="262373fcfcd015cf" providerId="LiveId" clId="{3C89AC9C-B2C6-431B-938B-B7A22FB5427C}" dt="2026-07-31T14:48:32.603" v="223" actId="255"/>
        <pc:sldMkLst>
          <pc:docMk/>
          <pc:sldMk cId="1551883307" sldId="286"/>
        </pc:sldMkLst>
        <pc:spChg chg="add mod">
          <ac:chgData name="Tom Irvine" userId="262373fcfcd015cf" providerId="LiveId" clId="{3C89AC9C-B2C6-431B-938B-B7A22FB5427C}" dt="2026-07-31T14:48:32.603" v="223" actId="255"/>
          <ac:spMkLst>
            <pc:docMk/>
            <pc:sldMk cId="1551883307" sldId="286"/>
            <ac:spMk id="4" creationId="{4EDFB0D4-18A3-8D8C-7FC7-A47DCB82F77E}"/>
          </ac:spMkLst>
        </pc:spChg>
        <pc:picChg chg="add mod">
          <ac:chgData name="Tom Irvine" userId="262373fcfcd015cf" providerId="LiveId" clId="{3C89AC9C-B2C6-431B-938B-B7A22FB5427C}" dt="2026-07-31T14:47:52.250" v="190" actId="1076"/>
          <ac:picMkLst>
            <pc:docMk/>
            <pc:sldMk cId="1551883307" sldId="286"/>
            <ac:picMk id="2" creationId="{A4360CA5-4F78-47BA-D679-B465405539EF}"/>
          </ac:picMkLst>
        </pc:picChg>
      </pc:sldChg>
      <pc:sldChg chg="addSp delSp modSp new mod">
        <pc:chgData name="Tom Irvine" userId="262373fcfcd015cf" providerId="LiveId" clId="{3C89AC9C-B2C6-431B-938B-B7A22FB5427C}" dt="2026-07-31T15:38:59.673" v="303" actId="20577"/>
        <pc:sldMkLst>
          <pc:docMk/>
          <pc:sldMk cId="136532396" sldId="287"/>
        </pc:sldMkLst>
        <pc:spChg chg="add mod">
          <ac:chgData name="Tom Irvine" userId="262373fcfcd015cf" providerId="LiveId" clId="{3C89AC9C-B2C6-431B-938B-B7A22FB5427C}" dt="2026-07-31T15:38:59.673" v="303" actId="20577"/>
          <ac:spMkLst>
            <pc:docMk/>
            <pc:sldMk cId="136532396" sldId="287"/>
            <ac:spMk id="6" creationId="{2769BCDC-FD9E-3E4B-6A5F-B2D02A50102C}"/>
          </ac:spMkLst>
        </pc:spChg>
        <pc:picChg chg="add del mod">
          <ac:chgData name="Tom Irvine" userId="262373fcfcd015cf" providerId="LiveId" clId="{3C89AC9C-B2C6-431B-938B-B7A22FB5427C}" dt="2026-07-31T14:53:15.469" v="233" actId="21"/>
          <ac:picMkLst>
            <pc:docMk/>
            <pc:sldMk cId="136532396" sldId="287"/>
            <ac:picMk id="2" creationId="{7886DF8B-9272-6487-0484-636322F1E7D2}"/>
          </ac:picMkLst>
        </pc:picChg>
        <pc:picChg chg="add del">
          <ac:chgData name="Tom Irvine" userId="262373fcfcd015cf" providerId="LiveId" clId="{3C89AC9C-B2C6-431B-938B-B7A22FB5427C}" dt="2026-07-31T14:52:41.909" v="230" actId="21"/>
          <ac:picMkLst>
            <pc:docMk/>
            <pc:sldMk cId="136532396" sldId="287"/>
            <ac:picMk id="3" creationId="{E296B784-1B48-58C4-CE31-B213E40B02D9}"/>
          </ac:picMkLst>
        </pc:picChg>
        <pc:picChg chg="add mod">
          <ac:chgData name="Tom Irvine" userId="262373fcfcd015cf" providerId="LiveId" clId="{3C89AC9C-B2C6-431B-938B-B7A22FB5427C}" dt="2026-07-31T14:53:17.220" v="234" actId="1076"/>
          <ac:picMkLst>
            <pc:docMk/>
            <pc:sldMk cId="136532396" sldId="287"/>
            <ac:picMk id="4" creationId="{CE4221AA-3098-E10C-4469-C79F00D93157}"/>
          </ac:picMkLst>
        </pc:picChg>
      </pc:sldChg>
      <pc:sldChg chg="addSp delSp modSp add mod">
        <pc:chgData name="Tom Irvine" userId="262373fcfcd015cf" providerId="LiveId" clId="{3C89AC9C-B2C6-431B-938B-B7A22FB5427C}" dt="2026-07-31T15:51:15.031" v="343" actId="1076"/>
        <pc:sldMkLst>
          <pc:docMk/>
          <pc:sldMk cId="3128496323" sldId="288"/>
        </pc:sldMkLst>
        <pc:spChg chg="add mod">
          <ac:chgData name="Tom Irvine" userId="262373fcfcd015cf" providerId="LiveId" clId="{3C89AC9C-B2C6-431B-938B-B7A22FB5427C}" dt="2026-07-31T15:51:13.046" v="342" actId="1076"/>
          <ac:spMkLst>
            <pc:docMk/>
            <pc:sldMk cId="3128496323" sldId="288"/>
            <ac:spMk id="3" creationId="{C6CB1274-38BD-C8D1-A4E7-EDFEDCA98548}"/>
          </ac:spMkLst>
        </pc:spChg>
        <pc:spChg chg="del">
          <ac:chgData name="Tom Irvine" userId="262373fcfcd015cf" providerId="LiveId" clId="{3C89AC9C-B2C6-431B-938B-B7A22FB5427C}" dt="2026-07-31T15:38:45.078" v="287" actId="21"/>
          <ac:spMkLst>
            <pc:docMk/>
            <pc:sldMk cId="3128496323" sldId="288"/>
            <ac:spMk id="6" creationId="{BE845621-FB39-2B15-247C-3C6443F16496}"/>
          </ac:spMkLst>
        </pc:spChg>
        <pc:picChg chg="add mod">
          <ac:chgData name="Tom Irvine" userId="262373fcfcd015cf" providerId="LiveId" clId="{3C89AC9C-B2C6-431B-938B-B7A22FB5427C}" dt="2026-07-31T15:51:15.031" v="343" actId="1076"/>
          <ac:picMkLst>
            <pc:docMk/>
            <pc:sldMk cId="3128496323" sldId="288"/>
            <ac:picMk id="2" creationId="{B572B468-3F83-E044-121C-AD237C74D4D9}"/>
          </ac:picMkLst>
        </pc:picChg>
        <pc:picChg chg="del">
          <ac:chgData name="Tom Irvine" userId="262373fcfcd015cf" providerId="LiveId" clId="{3C89AC9C-B2C6-431B-938B-B7A22FB5427C}" dt="2026-07-31T15:38:42.716" v="286" actId="21"/>
          <ac:picMkLst>
            <pc:docMk/>
            <pc:sldMk cId="3128496323" sldId="288"/>
            <ac:picMk id="4" creationId="{216266C9-8EF9-0B63-6235-56C381C4321E}"/>
          </ac:picMkLst>
        </pc:picChg>
      </pc:sldChg>
      <pc:sldChg chg="addSp modSp new mod">
        <pc:chgData name="Tom Irvine" userId="262373fcfcd015cf" providerId="LiveId" clId="{3C89AC9C-B2C6-431B-938B-B7A22FB5427C}" dt="2026-07-31T15:49:42.704" v="334" actId="14100"/>
        <pc:sldMkLst>
          <pc:docMk/>
          <pc:sldMk cId="1325798312" sldId="289"/>
        </pc:sldMkLst>
        <pc:spChg chg="add mod">
          <ac:chgData name="Tom Irvine" userId="262373fcfcd015cf" providerId="LiveId" clId="{3C89AC9C-B2C6-431B-938B-B7A22FB5427C}" dt="2026-07-31T15:49:02.547" v="329" actId="21"/>
          <ac:spMkLst>
            <pc:docMk/>
            <pc:sldMk cId="1325798312" sldId="289"/>
            <ac:spMk id="4" creationId="{2CCE87C2-069D-0F46-307E-DB7901CDD244}"/>
          </ac:spMkLst>
        </pc:spChg>
        <pc:spChg chg="add mod">
          <ac:chgData name="Tom Irvine" userId="262373fcfcd015cf" providerId="LiveId" clId="{3C89AC9C-B2C6-431B-938B-B7A22FB5427C}" dt="2026-07-31T15:49:42.704" v="334" actId="14100"/>
          <ac:spMkLst>
            <pc:docMk/>
            <pc:sldMk cId="1325798312" sldId="289"/>
            <ac:spMk id="5" creationId="{EE2029D5-DF35-F274-9631-9BD8B008377E}"/>
          </ac:spMkLst>
        </pc:spChg>
        <pc:picChg chg="add mod">
          <ac:chgData name="Tom Irvine" userId="262373fcfcd015cf" providerId="LiveId" clId="{3C89AC9C-B2C6-431B-938B-B7A22FB5427C}" dt="2026-07-31T15:47:30.107" v="315" actId="14100"/>
          <ac:picMkLst>
            <pc:docMk/>
            <pc:sldMk cId="1325798312" sldId="289"/>
            <ac:picMk id="3" creationId="{854D3EDC-6879-9C6A-F596-75652951CC8B}"/>
          </ac:picMkLst>
        </pc:picChg>
      </pc:sldChg>
      <pc:sldChg chg="modSp add mod setBg">
        <pc:chgData name="Tom Irvine" userId="262373fcfcd015cf" providerId="LiveId" clId="{3C89AC9C-B2C6-431B-938B-B7A22FB5427C}" dt="2026-07-31T15:53:19.652" v="347" actId="255"/>
        <pc:sldMkLst>
          <pc:docMk/>
          <pc:sldMk cId="0" sldId="290"/>
        </pc:sldMkLst>
        <pc:spChg chg="mod">
          <ac:chgData name="Tom Irvine" userId="262373fcfcd015cf" providerId="LiveId" clId="{3C89AC9C-B2C6-431B-938B-B7A22FB5427C}" dt="2026-07-31T15:53:16.194" v="346" actId="255"/>
          <ac:spMkLst>
            <pc:docMk/>
            <pc:sldMk cId="0" sldId="290"/>
            <ac:spMk id="18" creationId="{00000000-0000-0000-0000-000000000000}"/>
          </ac:spMkLst>
        </pc:spChg>
        <pc:spChg chg="mod">
          <ac:chgData name="Tom Irvine" userId="262373fcfcd015cf" providerId="LiveId" clId="{3C89AC9C-B2C6-431B-938B-B7A22FB5427C}" dt="2026-07-31T15:53:19.652" v="347" actId="255"/>
          <ac:spMkLst>
            <pc:docMk/>
            <pc:sldMk cId="0" sldId="290"/>
            <ac:spMk id="23" creationId="{00000000-0000-0000-0000-000000000000}"/>
          </ac:spMkLst>
        </pc:spChg>
      </pc:sldChg>
      <pc:sldChg chg="modSp add mod setBg">
        <pc:chgData name="Tom Irvine" userId="262373fcfcd015cf" providerId="LiveId" clId="{3C89AC9C-B2C6-431B-938B-B7A22FB5427C}" dt="2026-07-31T15:53:25.927" v="348" actId="255"/>
        <pc:sldMkLst>
          <pc:docMk/>
          <pc:sldMk cId="0" sldId="291"/>
        </pc:sldMkLst>
        <pc:spChg chg="mod">
          <ac:chgData name="Tom Irvine" userId="262373fcfcd015cf" providerId="LiveId" clId="{3C89AC9C-B2C6-431B-938B-B7A22FB5427C}" dt="2026-07-31T15:53:25.927" v="348" actId="255"/>
          <ac:spMkLst>
            <pc:docMk/>
            <pc:sldMk cId="0" sldId="291"/>
            <ac:spMk id="10" creationId="{00000000-0000-0000-0000-000000000000}"/>
          </ac:spMkLst>
        </pc:spChg>
      </pc:sldChg>
      <pc:sldChg chg="modSp add mod setBg">
        <pc:chgData name="Tom Irvine" userId="262373fcfcd015cf" providerId="LiveId" clId="{3C89AC9C-B2C6-431B-938B-B7A22FB5427C}" dt="2026-07-31T15:53:44.729" v="351" actId="255"/>
        <pc:sldMkLst>
          <pc:docMk/>
          <pc:sldMk cId="0" sldId="292"/>
        </pc:sldMkLst>
        <pc:spChg chg="mod">
          <ac:chgData name="Tom Irvine" userId="262373fcfcd015cf" providerId="LiveId" clId="{3C89AC9C-B2C6-431B-938B-B7A22FB5427C}" dt="2026-07-31T15:53:34.921" v="349" actId="255"/>
          <ac:spMkLst>
            <pc:docMk/>
            <pc:sldMk cId="0" sldId="292"/>
            <ac:spMk id="8" creationId="{00000000-0000-0000-0000-000000000000}"/>
          </ac:spMkLst>
        </pc:spChg>
        <pc:spChg chg="mod">
          <ac:chgData name="Tom Irvine" userId="262373fcfcd015cf" providerId="LiveId" clId="{3C89AC9C-B2C6-431B-938B-B7A22FB5427C}" dt="2026-07-31T15:53:40.633" v="350" actId="255"/>
          <ac:spMkLst>
            <pc:docMk/>
            <pc:sldMk cId="0" sldId="292"/>
            <ac:spMk id="13" creationId="{00000000-0000-0000-0000-000000000000}"/>
          </ac:spMkLst>
        </pc:spChg>
        <pc:spChg chg="mod">
          <ac:chgData name="Tom Irvine" userId="262373fcfcd015cf" providerId="LiveId" clId="{3C89AC9C-B2C6-431B-938B-B7A22FB5427C}" dt="2026-07-31T15:53:44.729" v="351" actId="255"/>
          <ac:spMkLst>
            <pc:docMk/>
            <pc:sldMk cId="0" sldId="292"/>
            <ac:spMk id="18"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1B4F8A"/>
                </a:solidFill>
                <a:latin typeface="Arial"/>
              </a:defRPr>
            </a:pPr>
            <a:r>
              <a:rPr lang="en-US" sz="1300" b="0" i="0" u="none" strike="noStrike">
                <a:solidFill>
                  <a:srgbClr val="1B4F8A"/>
                </a:solidFill>
                <a:latin typeface="Arial"/>
              </a:rPr>
              <a:t>Reported Peak Ground Acceleration</a:t>
            </a:r>
          </a:p>
        </c:rich>
      </c:tx>
      <c:overlay val="0"/>
    </c:title>
    <c:autoTitleDeleted val="0"/>
    <c:plotArea>
      <c:layout/>
      <c:barChart>
        <c:barDir val="col"/>
        <c:grouping val="clustered"/>
        <c:varyColors val="0"/>
        <c:ser>
          <c:idx val="0"/>
          <c:order val="0"/>
          <c:tx>
            <c:strRef>
              <c:f>Sheet1!$B$1</c:f>
              <c:strCache>
                <c:ptCount val="1"/>
                <c:pt idx="0">
                  <c:v>Peak ground acceleration (g)</c:v>
                </c:pt>
              </c:strCache>
            </c:strRef>
          </c:tx>
          <c:spPr>
            <a:solidFill>
              <a:srgbClr val="1B4F8A"/>
            </a:solidFill>
            <a:effectLst/>
          </c:spPr>
          <c:invertIfNegative val="0"/>
          <c:dLbls>
            <c:numFmt formatCode="#,##0" sourceLinked="0"/>
            <c:spPr>
              <a:noFill/>
              <a:ln>
                <a:noFill/>
              </a:ln>
              <a:effectLst/>
            </c:spPr>
            <c:txPr>
              <a:bodyPr/>
              <a:lstStyle/>
              <a:p>
                <a:pPr>
                  <a:defRPr sz="1000" b="0" i="0" u="none" strike="noStrike">
                    <a:solidFill>
                      <a:srgbClr val="26364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 foreshock
Mⱼ 6.5</c:v>
                </c:pt>
                <c:pt idx="1">
                  <c:v>2016 mainshock
Mⱼ 7.3</c:v>
                </c:pt>
                <c:pt idx="2">
                  <c:v>2026 event
Mⱼ 7.1 (station)</c:v>
                </c:pt>
                <c:pt idx="3">
                  <c:v>2026 event
(network peak)</c:v>
                </c:pt>
              </c:strCache>
            </c:strRef>
          </c:cat>
          <c:val>
            <c:numRef>
              <c:f>Sheet1!$B$2:$B$5</c:f>
              <c:numCache>
                <c:formatCode>General</c:formatCode>
                <c:ptCount val="4"/>
                <c:pt idx="0">
                  <c:v>1.61</c:v>
                </c:pt>
                <c:pt idx="1">
                  <c:v>1.83</c:v>
                </c:pt>
                <c:pt idx="2">
                  <c:v>0.70499999999999996</c:v>
                </c:pt>
                <c:pt idx="3">
                  <c:v>1.7</c:v>
                </c:pt>
              </c:numCache>
            </c:numRef>
          </c:val>
          <c:extLst>
            <c:ext xmlns:c16="http://schemas.microsoft.com/office/drawing/2014/chart" uri="{C3380CC4-5D6E-409C-BE32-E72D297353CC}">
              <c16:uniqueId val="{00000000-B363-4EFF-95A0-74B9AC043913}"/>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4C5C6B"/>
                </a:solidFill>
                <a:latin typeface="Arial"/>
              </a:defRPr>
            </a:pPr>
            <a:endParaRPr lang="en-US"/>
          </a:p>
        </c:txPr>
        <c:crossAx val="2094734552"/>
        <c:crosses val="autoZero"/>
        <c:auto val="1"/>
        <c:lblAlgn val="ctr"/>
        <c:lblOffset val="100"/>
        <c:noMultiLvlLbl val="1"/>
      </c:catAx>
      <c:valAx>
        <c:axId val="2094734552"/>
        <c:scaling>
          <c:orientation val="minMax"/>
          <c:max val="2"/>
        </c:scaling>
        <c:delete val="0"/>
        <c:axPos val="l"/>
        <c:majorGridlines>
          <c:spPr>
            <a:ln w="12700" cap="flat">
              <a:solidFill>
                <a:srgbClr val="DDE4EC"/>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4C5C6B"/>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1B4F8A"/>
                </a:solidFill>
                <a:latin typeface="Arial"/>
              </a:defRPr>
            </a:pPr>
            <a:r>
              <a:rPr lang="en-US" sz="1300" b="0" i="0" u="none" strike="noStrike">
                <a:solidFill>
                  <a:srgbClr val="1B4F8A"/>
                </a:solidFill>
                <a:latin typeface="Arial"/>
              </a:rPr>
              <a:t>NORMALIZED BENDING MOMENT VS. ELEVATION</a:t>
            </a:r>
          </a:p>
        </c:rich>
      </c:tx>
      <c:overlay val="0"/>
    </c:title>
    <c:autoTitleDeleted val="0"/>
    <c:plotArea>
      <c:layout/>
      <c:scatterChart>
        <c:scatterStyle val="lineMarker"/>
        <c:varyColors val="0"/>
        <c:ser>
          <c:idx val="0"/>
          <c:order val="0"/>
          <c:tx>
            <c:strRef>
              <c:f>Sheet1!$B$1</c:f>
              <c:strCache>
                <c:ptCount val="1"/>
                <c:pt idx="0">
                  <c:v>First mode only</c:v>
                </c:pt>
              </c:strCache>
            </c:strRef>
          </c:tx>
          <c:spPr>
            <a:ln w="34925" cap="flat">
              <a:solidFill>
                <a:srgbClr val="1B4F8A"/>
              </a:solidFill>
              <a:prstDash val="solid"/>
              <a:round/>
            </a:ln>
            <a:effectLst/>
          </c:spPr>
          <c:marker>
            <c:symbol val="none"/>
          </c:marker>
          <c:xVal>
            <c:numRef>
              <c:f>Sheet1!$A$2:$A$12</c:f>
              <c:numCache>
                <c:formatCode>General</c:formatCode>
                <c:ptCount val="11"/>
                <c:pt idx="0">
                  <c:v>0</c:v>
                </c:pt>
                <c:pt idx="1">
                  <c:v>0.1</c:v>
                </c:pt>
                <c:pt idx="2">
                  <c:v>0.2</c:v>
                </c:pt>
                <c:pt idx="3">
                  <c:v>0.3</c:v>
                </c:pt>
                <c:pt idx="4">
                  <c:v>0.4</c:v>
                </c:pt>
                <c:pt idx="5">
                  <c:v>0.5</c:v>
                </c:pt>
                <c:pt idx="6">
                  <c:v>0.6</c:v>
                </c:pt>
                <c:pt idx="7">
                  <c:v>0.7</c:v>
                </c:pt>
                <c:pt idx="8">
                  <c:v>0.8</c:v>
                </c:pt>
                <c:pt idx="9">
                  <c:v>0.9</c:v>
                </c:pt>
                <c:pt idx="10">
                  <c:v>1</c:v>
                </c:pt>
              </c:numCache>
            </c:numRef>
          </c:xVal>
          <c:yVal>
            <c:numRef>
              <c:f>Sheet1!$B$2:$B$12</c:f>
              <c:numCache>
                <c:formatCode>General</c:formatCode>
                <c:ptCount val="11"/>
                <c:pt idx="0">
                  <c:v>1</c:v>
                </c:pt>
                <c:pt idx="1">
                  <c:v>0.82</c:v>
                </c:pt>
                <c:pt idx="2">
                  <c:v>0.66</c:v>
                </c:pt>
                <c:pt idx="3">
                  <c:v>0.52</c:v>
                </c:pt>
                <c:pt idx="4">
                  <c:v>0.39</c:v>
                </c:pt>
                <c:pt idx="5">
                  <c:v>0.28000000000000003</c:v>
                </c:pt>
                <c:pt idx="6">
                  <c:v>0.19</c:v>
                </c:pt>
                <c:pt idx="7">
                  <c:v>0.12</c:v>
                </c:pt>
                <c:pt idx="8">
                  <c:v>0.06</c:v>
                </c:pt>
                <c:pt idx="9">
                  <c:v>0.02</c:v>
                </c:pt>
                <c:pt idx="10">
                  <c:v>0</c:v>
                </c:pt>
              </c:numCache>
            </c:numRef>
          </c:yVal>
          <c:smooth val="0"/>
          <c:extLst>
            <c:ext xmlns:c16="http://schemas.microsoft.com/office/drawing/2014/chart" uri="{C3380CC4-5D6E-409C-BE32-E72D297353CC}">
              <c16:uniqueId val="{00000000-9E03-468A-AF0D-688F6DE55D31}"/>
            </c:ext>
          </c:extLst>
        </c:ser>
        <c:ser>
          <c:idx val="1"/>
          <c:order val="1"/>
          <c:tx>
            <c:strRef>
              <c:f>Sheet1!$C$1</c:f>
              <c:strCache>
                <c:ptCount val="1"/>
                <c:pt idx="0">
                  <c:v>Multi-mode envelope</c:v>
                </c:pt>
              </c:strCache>
            </c:strRef>
          </c:tx>
          <c:spPr>
            <a:ln w="34925" cap="flat">
              <a:solidFill>
                <a:srgbClr val="B0281F"/>
              </a:solidFill>
              <a:prstDash val="solid"/>
              <a:round/>
            </a:ln>
            <a:effectLst/>
          </c:spPr>
          <c:marker>
            <c:symbol val="none"/>
          </c:marker>
          <c:xVal>
            <c:numRef>
              <c:f>Sheet1!$A$2:$A$12</c:f>
              <c:numCache>
                <c:formatCode>General</c:formatCode>
                <c:ptCount val="11"/>
                <c:pt idx="0">
                  <c:v>0</c:v>
                </c:pt>
                <c:pt idx="1">
                  <c:v>0.1</c:v>
                </c:pt>
                <c:pt idx="2">
                  <c:v>0.2</c:v>
                </c:pt>
                <c:pt idx="3">
                  <c:v>0.3</c:v>
                </c:pt>
                <c:pt idx="4">
                  <c:v>0.4</c:v>
                </c:pt>
                <c:pt idx="5">
                  <c:v>0.5</c:v>
                </c:pt>
                <c:pt idx="6">
                  <c:v>0.6</c:v>
                </c:pt>
                <c:pt idx="7">
                  <c:v>0.7</c:v>
                </c:pt>
                <c:pt idx="8">
                  <c:v>0.8</c:v>
                </c:pt>
                <c:pt idx="9">
                  <c:v>0.9</c:v>
                </c:pt>
                <c:pt idx="10">
                  <c:v>1</c:v>
                </c:pt>
              </c:numCache>
            </c:numRef>
          </c:xVal>
          <c:yVal>
            <c:numRef>
              <c:f>Sheet1!$C$2:$C$12</c:f>
              <c:numCache>
                <c:formatCode>General</c:formatCode>
                <c:ptCount val="11"/>
                <c:pt idx="0">
                  <c:v>1</c:v>
                </c:pt>
                <c:pt idx="1">
                  <c:v>0.85</c:v>
                </c:pt>
                <c:pt idx="2">
                  <c:v>0.72</c:v>
                </c:pt>
                <c:pt idx="3">
                  <c:v>0.61</c:v>
                </c:pt>
                <c:pt idx="4">
                  <c:v>0.52</c:v>
                </c:pt>
                <c:pt idx="5">
                  <c:v>0.44</c:v>
                </c:pt>
                <c:pt idx="6">
                  <c:v>0.37</c:v>
                </c:pt>
                <c:pt idx="7">
                  <c:v>0.28999999999999998</c:v>
                </c:pt>
                <c:pt idx="8">
                  <c:v>0.19</c:v>
                </c:pt>
                <c:pt idx="9">
                  <c:v>0.08</c:v>
                </c:pt>
                <c:pt idx="10">
                  <c:v>0</c:v>
                </c:pt>
              </c:numCache>
            </c:numRef>
          </c:yVal>
          <c:smooth val="0"/>
          <c:extLst>
            <c:ext xmlns:c16="http://schemas.microsoft.com/office/drawing/2014/chart" uri="{C3380CC4-5D6E-409C-BE32-E72D297353CC}">
              <c16:uniqueId val="{00000001-9E03-468A-AF0D-688F6DE55D31}"/>
            </c:ext>
          </c:extLst>
        </c:ser>
        <c:dLbls>
          <c:showLegendKey val="0"/>
          <c:showVal val="0"/>
          <c:showCatName val="0"/>
          <c:showSerName val="0"/>
          <c:showPercent val="0"/>
          <c:showBubbleSize val="0"/>
        </c:dLbls>
        <c:axId val="2094734554"/>
        <c:axId val="2094734552"/>
      </c:scatterChart>
      <c:valAx>
        <c:axId val="2094734554"/>
        <c:scaling>
          <c:orientation val="minMax"/>
          <c:max val="1"/>
          <c:min val="0"/>
        </c:scaling>
        <c:delete val="0"/>
        <c:axPos val="b"/>
        <c:title>
          <c:tx>
            <c:rich>
              <a:bodyPr/>
              <a:lstStyle/>
              <a:p>
                <a:pPr>
                  <a:defRPr sz="1100" b="0" i="0" u="none" strike="noStrike">
                    <a:solidFill>
                      <a:srgbClr val="5A6876"/>
                    </a:solidFill>
                    <a:latin typeface="Arial"/>
                  </a:defRPr>
                </a:pPr>
                <a:r>
                  <a:rPr lang="en-US" sz="1100" b="0" i="0" u="none" strike="noStrike">
                    <a:solidFill>
                      <a:srgbClr val="5A6876"/>
                    </a:solidFill>
                    <a:latin typeface="Arial"/>
                  </a:rPr>
                  <a:t>Elevation   z / H</a:t>
                </a:r>
              </a:p>
            </c:rich>
          </c:tx>
          <c:overlay val="0"/>
        </c:title>
        <c:numFmt formatCode="General" sourceLinked="1"/>
        <c:majorTickMark val="none"/>
        <c:minorTickMark val="none"/>
        <c:tickLblPos val="nextTo"/>
        <c:spPr>
          <a:ln w="12700" cap="flat">
            <a:solidFill>
              <a:srgbClr val="888888"/>
            </a:solidFill>
            <a:prstDash val="solid"/>
            <a:round/>
          </a:ln>
        </c:spPr>
        <c:txPr>
          <a:bodyPr/>
          <a:lstStyle/>
          <a:p>
            <a:pPr>
              <a:defRPr sz="1000" b="0" i="0" u="none" strike="noStrike">
                <a:solidFill>
                  <a:srgbClr val="5A6876"/>
                </a:solidFill>
                <a:latin typeface="Arial"/>
              </a:defRPr>
            </a:pPr>
            <a:endParaRPr lang="en-US"/>
          </a:p>
        </c:txPr>
        <c:crossAx val="2094734552"/>
        <c:crosses val="autoZero"/>
        <c:crossBetween val="midCat"/>
      </c:valAx>
      <c:valAx>
        <c:axId val="2094734552"/>
        <c:scaling>
          <c:orientation val="minMax"/>
          <c:max val="1"/>
          <c:min val="0"/>
        </c:scaling>
        <c:delete val="0"/>
        <c:axPos val="l"/>
        <c:majorGridlines>
          <c:spPr>
            <a:ln w="12700" cap="flat">
              <a:solidFill>
                <a:srgbClr val="DDE5EE"/>
              </a:solidFill>
              <a:prstDash val="solid"/>
              <a:round/>
            </a:ln>
          </c:spPr>
        </c:majorGridlines>
        <c:title>
          <c:tx>
            <c:rich>
              <a:bodyPr/>
              <a:lstStyle/>
              <a:p>
                <a:pPr>
                  <a:defRPr sz="1100" b="0" i="0" u="none" strike="noStrike">
                    <a:solidFill>
                      <a:srgbClr val="5A6876"/>
                    </a:solidFill>
                    <a:latin typeface="Arial"/>
                  </a:defRPr>
                </a:pPr>
                <a:r>
                  <a:rPr lang="en-US" sz="1100" b="0" i="0" u="none" strike="noStrike">
                    <a:solidFill>
                      <a:srgbClr val="5A6876"/>
                    </a:solidFill>
                    <a:latin typeface="Arial"/>
                  </a:rPr>
                  <a:t>M / M base</a:t>
                </a:r>
              </a:p>
            </c:rich>
          </c:tx>
          <c:overlay val="0"/>
        </c:title>
        <c:numFmt formatCode="General" sourceLinked="0"/>
        <c:majorTickMark val="none"/>
        <c:minorTickMark val="none"/>
        <c:tickLblPos val="nextTo"/>
        <c:spPr>
          <a:ln w="12700" cap="flat">
            <a:solidFill>
              <a:srgbClr val="888888"/>
            </a:solidFill>
            <a:prstDash val="solid"/>
            <a:round/>
          </a:ln>
        </c:spPr>
        <c:txPr>
          <a:bodyPr/>
          <a:lstStyle/>
          <a:p>
            <a:pPr>
              <a:defRPr sz="1000" b="0" i="0" u="none" strike="noStrike">
                <a:solidFill>
                  <a:srgbClr val="5A6876"/>
                </a:solidFill>
                <a:latin typeface="Arial"/>
              </a:defRPr>
            </a:pPr>
            <a:endParaRPr lang="en-US"/>
          </a:p>
        </c:txPr>
        <c:crossAx val="2094734554"/>
        <c:crosses val="autoZero"/>
        <c:crossBetween val="midCat"/>
      </c:valAx>
      <c:spPr>
        <a:noFill/>
        <a:ln>
          <a:noFill/>
        </a:ln>
        <a:effectLst/>
      </c:spPr>
    </c:plotArea>
    <c:legend>
      <c:legendPos val="b"/>
      <c:overlay val="0"/>
      <c:txPr>
        <a:bodyPr/>
        <a:lstStyle/>
        <a:p>
          <a:pPr>
            <a:defRPr sz="1100">
              <a:latin typeface="Calibri"/>
              <a:cs typeface="Calibri"/>
            </a:defRPr>
          </a:pPr>
          <a:endParaRPr lang="en-US"/>
        </a:p>
      </c:txPr>
    </c:legend>
    <c:plotVisOnly val="1"/>
    <c:dispBlanksAs val="span"/>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1B4F8A"/>
                </a:solidFill>
                <a:latin typeface="Arial"/>
              </a:defRPr>
            </a:pPr>
            <a:r>
              <a:rPr lang="en-US" sz="1300" b="0" i="0" u="none" strike="noStrike">
                <a:solidFill>
                  <a:srgbClr val="1B4F8A"/>
                </a:solidFill>
                <a:latin typeface="Arial"/>
              </a:rPr>
              <a:t>Lifeline Outages, Households (thousands)</a:t>
            </a:r>
          </a:p>
        </c:rich>
      </c:tx>
      <c:overlay val="0"/>
    </c:title>
    <c:autoTitleDeleted val="0"/>
    <c:plotArea>
      <c:layout/>
      <c:barChart>
        <c:barDir val="col"/>
        <c:grouping val="clustered"/>
        <c:varyColors val="0"/>
        <c:ser>
          <c:idx val="0"/>
          <c:order val="0"/>
          <c:tx>
            <c:strRef>
              <c:f>Sheet1!$B$1</c:f>
              <c:strCache>
                <c:ptCount val="1"/>
                <c:pt idx="0">
                  <c:v>Households affected (thousands)</c:v>
                </c:pt>
              </c:strCache>
            </c:strRef>
          </c:tx>
          <c:spPr>
            <a:solidFill>
              <a:srgbClr val="1B4F8A"/>
            </a:solidFill>
            <a:effectLst/>
          </c:spPr>
          <c:invertIfNegative val="0"/>
          <c:dLbls>
            <c:numFmt formatCode="#,##0" sourceLinked="0"/>
            <c:spPr>
              <a:noFill/>
              <a:ln>
                <a:noFill/>
              </a:ln>
              <a:effectLst/>
            </c:spPr>
            <c:txPr>
              <a:bodyPr/>
              <a:lstStyle/>
              <a:p>
                <a:pPr>
                  <a:defRPr sz="1000" b="0" i="0" u="none" strike="noStrike">
                    <a:solidFill>
                      <a:srgbClr val="26364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Water
(MLIT, 11 municipalities)</c:v>
                </c:pt>
                <c:pt idx="1">
                  <c:v>Power
(initial, Kyushu Electric)</c:v>
                </c:pt>
                <c:pt idx="2">
                  <c:v>Power
(day 2)</c:v>
                </c:pt>
                <c:pt idx="3">
                  <c:v>Gas</c:v>
                </c:pt>
              </c:strCache>
            </c:strRef>
          </c:cat>
          <c:val>
            <c:numRef>
              <c:f>Sheet1!$B$2:$B$5</c:f>
              <c:numCache>
                <c:formatCode>General</c:formatCode>
                <c:ptCount val="4"/>
                <c:pt idx="0">
                  <c:v>84</c:v>
                </c:pt>
                <c:pt idx="1">
                  <c:v>48.3</c:v>
                </c:pt>
                <c:pt idx="2">
                  <c:v>36.9</c:v>
                </c:pt>
                <c:pt idx="3">
                  <c:v>9.5</c:v>
                </c:pt>
              </c:numCache>
            </c:numRef>
          </c:val>
          <c:extLst>
            <c:ext xmlns:c16="http://schemas.microsoft.com/office/drawing/2014/chart" uri="{C3380CC4-5D6E-409C-BE32-E72D297353CC}">
              <c16:uniqueId val="{00000000-B17B-4C59-BC15-748C62DC81CD}"/>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4C5C6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DDE4EC"/>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4C5C6B"/>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250" b="0" i="0" u="none" strike="noStrike">
                <a:solidFill>
                  <a:srgbClr val="1B4F8A"/>
                </a:solidFill>
                <a:latin typeface="Arial"/>
              </a:defRPr>
            </a:pPr>
            <a:r>
              <a:rPr lang="en-US" sz="1250" b="0" i="0" u="none" strike="noStrike">
                <a:solidFill>
                  <a:srgbClr val="1B4F8A"/>
                </a:solidFill>
                <a:latin typeface="Arial"/>
              </a:rPr>
              <a:t>Events at Shindo ≥3 in the First 20 Hours</a:t>
            </a:r>
          </a:p>
        </c:rich>
      </c:tx>
      <c:overlay val="0"/>
    </c:title>
    <c:autoTitleDeleted val="0"/>
    <c:plotArea>
      <c:layout/>
      <c:barChart>
        <c:barDir val="col"/>
        <c:grouping val="clustered"/>
        <c:varyColors val="0"/>
        <c:ser>
          <c:idx val="0"/>
          <c:order val="0"/>
          <c:tx>
            <c:strRef>
              <c:f>Sheet1!$B$1</c:f>
              <c:strCache>
                <c:ptCount val="1"/>
                <c:pt idx="0">
                  <c:v>Events</c:v>
                </c:pt>
              </c:strCache>
            </c:strRef>
          </c:tx>
          <c:spPr>
            <a:solidFill>
              <a:srgbClr val="A83A1C"/>
            </a:solidFill>
            <a:effectLst/>
          </c:spPr>
          <c:invertIfNegative val="0"/>
          <c:dLbls>
            <c:numFmt formatCode="#,##0" sourceLinked="0"/>
            <c:spPr>
              <a:noFill/>
              <a:ln>
                <a:noFill/>
              </a:ln>
              <a:effectLst/>
            </c:spPr>
            <c:txPr>
              <a:bodyPr/>
              <a:lstStyle/>
              <a:p>
                <a:pPr>
                  <a:defRPr sz="1000" b="0" i="0" u="none" strike="noStrike">
                    <a:solidFill>
                      <a:srgbClr val="26364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Shindo 3</c:v>
                </c:pt>
                <c:pt idx="1">
                  <c:v>Shindo 4</c:v>
                </c:pt>
                <c:pt idx="2">
                  <c:v>Shindo 5-lower</c:v>
                </c:pt>
                <c:pt idx="3">
                  <c:v>Shindo 7</c:v>
                </c:pt>
              </c:strCache>
            </c:strRef>
          </c:cat>
          <c:val>
            <c:numRef>
              <c:f>Sheet1!$B$2:$B$5</c:f>
              <c:numCache>
                <c:formatCode>General</c:formatCode>
                <c:ptCount val="4"/>
                <c:pt idx="0">
                  <c:v>33</c:v>
                </c:pt>
                <c:pt idx="1">
                  <c:v>11</c:v>
                </c:pt>
                <c:pt idx="2">
                  <c:v>3</c:v>
                </c:pt>
                <c:pt idx="3">
                  <c:v>1</c:v>
                </c:pt>
              </c:numCache>
            </c:numRef>
          </c:val>
          <c:extLst>
            <c:ext xmlns:c16="http://schemas.microsoft.com/office/drawing/2014/chart" uri="{C3380CC4-5D6E-409C-BE32-E72D297353CC}">
              <c16:uniqueId val="{00000000-0B15-4588-91E1-8FEED7250753}"/>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50" b="0" i="0" u="none" strike="noStrike">
                <a:solidFill>
                  <a:srgbClr val="4C5C6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DDE4EC"/>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4C5C6B"/>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0958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frame. Emphasize that the event is three days old and every number is provisional.</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Vibrationdata through-line. Rev Q, the stress-velocity relationship, applied to a live event.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to-do list. It is what turns a news summary into engineering.</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indirect-death caveat is important. In 2016 indirect deaths eventually exceeded direct ones.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Contrast this with the mall, where nobody knew what the building had experienced.</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Sound barriers are the nonstructural lesson here - they did their acoustic job for decades and then fell on the track.</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VC curves - the fab is designed to VC-E or tighter in lithography bays.</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Deliberate juxtaposition - the evacuation succeeded, and then the building exploded 80 minutes later.</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Kobe 1995 is the precedent - fire and gas following the shaking caused a large share of the loss.</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expectations. This is a fast-turnaround technical review, not a reconnaissance report.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base-versus-mid-height distinction drives the whole diagnosis. A base failure points at anchor bolts and foundation. A break at elevation points at shell capacity, which is a different design check and a different retrofit.</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point of the chart: a first-mode design taper and the true multi-mode demand diverge most in the upper shell. Ratios approaching two are realistic for a slender stack.</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structure as the mall conclusion: the engineering fixes are real, but the consequence-side fix is cheaper, faster, and saves more lives.</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Formula is for a uniform cantilever; a real tapered stack needs a proper model. The point is the frequency band, not the number.</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Nonstructural components dominate injury counts and business interruption in almost every modern earthquake.</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Buried pipeline damage tracks ground strain and permanent displacement, not peak acceleration.</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Sequential-event capacity loss is an active research area and is not well handled by current codes.</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that connects structural engineering to actual outcomes.</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technical takeaways. Item 1 is the Vibrationdata thesis.</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operational lessons are transferable to any large facility anywhere.</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Sequence matters: the earthquake collapsed part of the second floor, but the explosion roughly 50 minutes later produced most of the visible destruction. Localization plus a radial debris field are the discriminators between blast and seismic damage.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argument. Deliver this one slowly.</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the ebooks link as usual.</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instructive part is that Japan already has the best gas-isolation infrastructure in the world, and the event still happened. That points downstream of the meter: zone-level isolation, ventilation, and detection interlocks.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Bottom line: the structure survived the earthquake and vented the blast. The fatalities came from a fifty-minute gap in re-entry control, which is an operational fix rather than an engineering one.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two very different PGA figures - a station value versus a network peak. Always ask which station, which component, which processing.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Schematic only - not to scale, not a substitute for the published fault maps.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rupture velocity arithmetic is the author's own, from the published geometry and duration.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the instrumentation point - a national dense array is why Japan can even report a 1.7 g peak.</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2C4B"/>
        </a:solidFill>
        <a:effectLst/>
      </p:bgPr>
    </p:bg>
    <p:spTree>
      <p:nvGrpSpPr>
        <p:cNvPr id="1" name=""/>
        <p:cNvGrpSpPr/>
        <p:nvPr/>
      </p:nvGrpSpPr>
      <p:grpSpPr>
        <a:xfrm>
          <a:off x="0" y="0"/>
          <a:ext cx="0" cy="0"/>
          <a:chOff x="0" y="0"/>
          <a:chExt cx="0" cy="0"/>
        </a:xfrm>
      </p:grpSpPr>
      <p:sp>
        <p:nvSpPr>
          <p:cNvPr id="2" name="Shape 0"/>
          <p:cNvSpPr/>
          <p:nvPr/>
        </p:nvSpPr>
        <p:spPr>
          <a:xfrm>
            <a:off x="0" y="0"/>
            <a:ext cx="12161520" cy="128016"/>
          </a:xfrm>
          <a:prstGeom prst="rect">
            <a:avLst/>
          </a:prstGeom>
          <a:solidFill>
            <a:srgbClr val="3E76B5"/>
          </a:solidFill>
          <a:ln/>
        </p:spPr>
        <p:txBody>
          <a:bodyPr/>
          <a:lstStyle/>
          <a:p>
            <a:endParaRPr lang="en-US"/>
          </a:p>
        </p:txBody>
      </p:sp>
      <p:sp>
        <p:nvSpPr>
          <p:cNvPr id="3" name="Text 1"/>
          <p:cNvSpPr/>
          <p:nvPr/>
        </p:nvSpPr>
        <p:spPr>
          <a:xfrm>
            <a:off x="548640" y="777240"/>
            <a:ext cx="5486400" cy="365760"/>
          </a:xfrm>
          <a:prstGeom prst="rect">
            <a:avLst/>
          </a:prstGeom>
          <a:noFill/>
          <a:ln/>
        </p:spPr>
        <p:txBody>
          <a:bodyPr wrap="square" lIns="0" tIns="0" rIns="0" bIns="0" rtlCol="0" anchor="ctr"/>
          <a:lstStyle/>
          <a:p>
            <a:pPr marL="0" indent="0">
              <a:buNone/>
            </a:pPr>
            <a:r>
              <a:rPr lang="en-US" sz="1500" b="1" kern="0" spc="300" dirty="0">
                <a:solidFill>
                  <a:srgbClr val="8FB6DC"/>
                </a:solidFill>
                <a:latin typeface="Arial" pitchFamily="34" charset="0"/>
                <a:ea typeface="Arial" pitchFamily="34" charset="-122"/>
                <a:cs typeface="Arial" pitchFamily="34" charset="-120"/>
              </a:rPr>
              <a:t>VIBRATIONDATA</a:t>
            </a:r>
            <a:endParaRPr lang="en-US" sz="1500" dirty="0"/>
          </a:p>
        </p:txBody>
      </p:sp>
      <p:sp>
        <p:nvSpPr>
          <p:cNvPr id="4" name="Text 2"/>
          <p:cNvSpPr/>
          <p:nvPr/>
        </p:nvSpPr>
        <p:spPr>
          <a:xfrm>
            <a:off x="548640" y="1417320"/>
            <a:ext cx="10515600" cy="1737360"/>
          </a:xfrm>
          <a:prstGeom prst="rect">
            <a:avLst/>
          </a:prstGeom>
          <a:noFill/>
          <a:ln/>
        </p:spPr>
        <p:txBody>
          <a:bodyPr wrap="square" lIns="0" tIns="0" rIns="0" bIns="0" rtlCol="0" anchor="ctr"/>
          <a:lstStyle/>
          <a:p>
            <a:pPr marL="0" indent="0">
              <a:lnSpc>
                <a:spcPts val="5000"/>
              </a:lnSpc>
              <a:buNone/>
            </a:pPr>
            <a:r>
              <a:rPr lang="en-US" sz="4600" b="1" kern="0" spc="50" dirty="0">
                <a:solidFill>
                  <a:srgbClr val="FFFFFF"/>
                </a:solidFill>
                <a:latin typeface="Arial" pitchFamily="34" charset="0"/>
                <a:ea typeface="Arial" pitchFamily="34" charset="-122"/>
                <a:cs typeface="Arial" pitchFamily="34" charset="-120"/>
              </a:rPr>
              <a:t>THE 2026 KUMAMOTO</a:t>
            </a:r>
            <a:endParaRPr lang="en-US" sz="4600" dirty="0"/>
          </a:p>
          <a:p>
            <a:pPr marL="0" indent="0">
              <a:lnSpc>
                <a:spcPts val="5000"/>
              </a:lnSpc>
              <a:buNone/>
            </a:pPr>
            <a:r>
              <a:rPr lang="en-US" sz="4600" b="1" kern="0" spc="50" dirty="0">
                <a:solidFill>
                  <a:srgbClr val="FFFFFF"/>
                </a:solidFill>
                <a:latin typeface="Arial" pitchFamily="34" charset="0"/>
                <a:ea typeface="Arial" pitchFamily="34" charset="-122"/>
                <a:cs typeface="Arial" pitchFamily="34" charset="-120"/>
              </a:rPr>
              <a:t>EARTHQUAKE</a:t>
            </a:r>
            <a:endParaRPr lang="en-US" sz="4600" dirty="0"/>
          </a:p>
        </p:txBody>
      </p:sp>
      <p:sp>
        <p:nvSpPr>
          <p:cNvPr id="5" name="Text 3"/>
          <p:cNvSpPr/>
          <p:nvPr/>
        </p:nvSpPr>
        <p:spPr>
          <a:xfrm>
            <a:off x="548640" y="3310128"/>
            <a:ext cx="10515600" cy="384048"/>
          </a:xfrm>
          <a:prstGeom prst="rect">
            <a:avLst/>
          </a:prstGeom>
          <a:noFill/>
          <a:ln/>
        </p:spPr>
        <p:txBody>
          <a:bodyPr wrap="square" lIns="0" tIns="0" rIns="0" bIns="0" rtlCol="0" anchor="ctr"/>
          <a:lstStyle/>
          <a:p>
            <a:pPr marL="0" indent="0">
              <a:buNone/>
            </a:pPr>
            <a:r>
              <a:rPr lang="en-US" sz="1900" dirty="0">
                <a:solidFill>
                  <a:srgbClr val="9BD4BC"/>
                </a:solidFill>
                <a:latin typeface="Arial" pitchFamily="34" charset="0"/>
                <a:ea typeface="Arial" pitchFamily="34" charset="-122"/>
                <a:cs typeface="Arial" pitchFamily="34" charset="-120"/>
              </a:rPr>
              <a:t>Kyushu, Japan  |  28 July 2026, 16:27 JST  |  Mⱼ 7.1 / Mw 6.8</a:t>
            </a:r>
            <a:endParaRPr lang="en-US" sz="1900" dirty="0"/>
          </a:p>
        </p:txBody>
      </p:sp>
      <p:sp>
        <p:nvSpPr>
          <p:cNvPr id="6" name="Text 4"/>
          <p:cNvSpPr/>
          <p:nvPr/>
        </p:nvSpPr>
        <p:spPr>
          <a:xfrm>
            <a:off x="548640" y="3794760"/>
            <a:ext cx="10515600" cy="384048"/>
          </a:xfrm>
          <a:prstGeom prst="rect">
            <a:avLst/>
          </a:prstGeom>
          <a:noFill/>
          <a:ln/>
        </p:spPr>
        <p:txBody>
          <a:bodyPr wrap="square" lIns="0" tIns="0" rIns="0" bIns="0" rtlCol="0" anchor="ctr"/>
          <a:lstStyle/>
          <a:p>
            <a:pPr marL="0" indent="0">
              <a:buNone/>
            </a:pPr>
            <a:r>
              <a:rPr lang="en-US" sz="1700" i="1" dirty="0">
                <a:solidFill>
                  <a:srgbClr val="C6D6E6"/>
                </a:solidFill>
                <a:latin typeface="Arial" pitchFamily="34" charset="0"/>
                <a:ea typeface="Arial" pitchFamily="34" charset="-122"/>
                <a:cs typeface="Arial" pitchFamily="34" charset="-120"/>
              </a:rPr>
              <a:t>An Engineering Review: Successes, Failures, and Lessons Learned</a:t>
            </a:r>
            <a:endParaRPr lang="en-US" sz="1700" dirty="0"/>
          </a:p>
        </p:txBody>
      </p:sp>
      <p:sp>
        <p:nvSpPr>
          <p:cNvPr id="7" name="Shape 5"/>
          <p:cNvSpPr/>
          <p:nvPr/>
        </p:nvSpPr>
        <p:spPr>
          <a:xfrm>
            <a:off x="548640" y="4434840"/>
            <a:ext cx="3840480" cy="27432"/>
          </a:xfrm>
          <a:prstGeom prst="rect">
            <a:avLst/>
          </a:prstGeom>
          <a:solidFill>
            <a:srgbClr val="3E76B5"/>
          </a:solidFill>
          <a:ln/>
        </p:spPr>
        <p:txBody>
          <a:bodyPr/>
          <a:lstStyle/>
          <a:p>
            <a:endParaRPr lang="en-US"/>
          </a:p>
        </p:txBody>
      </p:sp>
      <p:sp>
        <p:nvSpPr>
          <p:cNvPr id="8" name="Text 6"/>
          <p:cNvSpPr/>
          <p:nvPr/>
        </p:nvSpPr>
        <p:spPr>
          <a:xfrm>
            <a:off x="548640" y="4663440"/>
            <a:ext cx="6400800" cy="731520"/>
          </a:xfrm>
          <a:prstGeom prst="rect">
            <a:avLst/>
          </a:prstGeom>
          <a:noFill/>
          <a:ln/>
        </p:spPr>
        <p:txBody>
          <a:bodyPr wrap="square" lIns="0" tIns="0" rIns="0" bIns="0" rtlCol="0" anchor="ctr"/>
          <a:lstStyle/>
          <a:p>
            <a:pPr marL="0" indent="0">
              <a:lnSpc>
                <a:spcPts val="2000"/>
              </a:lnSpc>
              <a:buNone/>
            </a:pPr>
            <a:r>
              <a:rPr lang="en-US" sz="1300" dirty="0">
                <a:solidFill>
                  <a:srgbClr val="A9BDD1"/>
                </a:solidFill>
                <a:latin typeface="Arial" pitchFamily="34" charset="0"/>
                <a:ea typeface="Arial" pitchFamily="34" charset="-122"/>
                <a:cs typeface="Arial" pitchFamily="34" charset="-120"/>
              </a:rPr>
              <a:t>Tom Irvine  —  Vibrationdata</a:t>
            </a:r>
            <a:endParaRPr lang="en-US" sz="1300" dirty="0"/>
          </a:p>
          <a:p>
            <a:pPr marL="0" indent="0">
              <a:lnSpc>
                <a:spcPts val="2000"/>
              </a:lnSpc>
              <a:buNone/>
            </a:pPr>
            <a:r>
              <a:rPr lang="en-US" sz="1300" dirty="0">
                <a:solidFill>
                  <a:srgbClr val="A9BDD1"/>
                </a:solidFill>
                <a:latin typeface="Arial" pitchFamily="34" charset="0"/>
                <a:ea typeface="Arial" pitchFamily="34" charset="-122"/>
                <a:cs typeface="Arial" pitchFamily="34" charset="-120"/>
              </a:rPr>
              <a:t>Prepared 30 July 2026</a:t>
            </a:r>
            <a:endParaRPr lang="en-US" sz="1300" dirty="0"/>
          </a:p>
        </p:txBody>
      </p:sp>
      <p:sp>
        <p:nvSpPr>
          <p:cNvPr id="9" name="Text 7"/>
          <p:cNvSpPr/>
          <p:nvPr/>
        </p:nvSpPr>
        <p:spPr>
          <a:xfrm>
            <a:off x="548640" y="5715000"/>
            <a:ext cx="10515600" cy="548640"/>
          </a:xfrm>
          <a:prstGeom prst="rect">
            <a:avLst/>
          </a:prstGeom>
          <a:noFill/>
          <a:ln/>
        </p:spPr>
        <p:txBody>
          <a:bodyPr wrap="square" lIns="0" tIns="0" rIns="0" bIns="0" rtlCol="0" anchor="ctr"/>
          <a:lstStyle/>
          <a:p>
            <a:pPr marL="0" indent="0">
              <a:lnSpc>
                <a:spcPts val="1600"/>
              </a:lnSpc>
              <a:buNone/>
            </a:pPr>
            <a:r>
              <a:rPr lang="en-US" sz="1100" i="1" dirty="0">
                <a:solidFill>
                  <a:srgbClr val="D8B98A"/>
                </a:solidFill>
                <a:latin typeface="Arial" pitchFamily="34" charset="0"/>
                <a:ea typeface="Arial" pitchFamily="34" charset="-122"/>
                <a:cs typeface="Arial" pitchFamily="34" charset="-120"/>
              </a:rPr>
              <a:t>PRELIMINARY — based on agency and press reporting current to 30 July 2026.</a:t>
            </a:r>
            <a:endParaRPr lang="en-US" sz="1100" dirty="0"/>
          </a:p>
          <a:p>
            <a:pPr marL="0" indent="0">
              <a:lnSpc>
                <a:spcPts val="1600"/>
              </a:lnSpc>
              <a:buNone/>
            </a:pPr>
            <a:r>
              <a:rPr lang="en-US" sz="1100" i="1" dirty="0">
                <a:solidFill>
                  <a:srgbClr val="D8B98A"/>
                </a:solidFill>
                <a:latin typeface="Arial" pitchFamily="34" charset="0"/>
                <a:ea typeface="Arial" pitchFamily="34" charset="-122"/>
                <a:cs typeface="Arial" pitchFamily="34" charset="-120"/>
              </a:rPr>
              <a:t>Figures will change as official damage surveys and strong-motion records are released.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RUPTURE AND SOURCE PARAMETERS</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USGS finite-fault model, preliminary</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5</a:t>
            </a:r>
            <a:endParaRPr lang="en-US" sz="900" dirty="0"/>
          </a:p>
        </p:txBody>
      </p:sp>
      <p:sp>
        <p:nvSpPr>
          <p:cNvPr id="6" name="Shape 4"/>
          <p:cNvSpPr/>
          <p:nvPr/>
        </p:nvSpPr>
        <p:spPr>
          <a:xfrm>
            <a:off x="548640" y="1371600"/>
            <a:ext cx="3520440" cy="2286000"/>
          </a:xfrm>
          <a:prstGeom prst="roundRect">
            <a:avLst>
              <a:gd name="adj" fmla="val 2400"/>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7" name="Shape 5"/>
          <p:cNvSpPr/>
          <p:nvPr/>
        </p:nvSpPr>
        <p:spPr>
          <a:xfrm>
            <a:off x="768096" y="1627632"/>
            <a:ext cx="146304" cy="146304"/>
          </a:xfrm>
          <a:prstGeom prst="ellipse">
            <a:avLst/>
          </a:prstGeom>
          <a:solidFill>
            <a:srgbClr val="1B4F8A"/>
          </a:solidFill>
          <a:ln/>
        </p:spPr>
        <p:txBody>
          <a:bodyPr/>
          <a:lstStyle/>
          <a:p>
            <a:endParaRPr lang="en-US"/>
          </a:p>
        </p:txBody>
      </p:sp>
      <p:sp>
        <p:nvSpPr>
          <p:cNvPr id="8" name="Text 6"/>
          <p:cNvSpPr/>
          <p:nvPr/>
        </p:nvSpPr>
        <p:spPr>
          <a:xfrm>
            <a:off x="1005840" y="1536192"/>
            <a:ext cx="283464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RUPTURE GEOMETRY</a:t>
            </a:r>
            <a:endParaRPr lang="en-US" sz="1400" dirty="0"/>
          </a:p>
        </p:txBody>
      </p:sp>
      <p:sp>
        <p:nvSpPr>
          <p:cNvPr id="9" name="Text 7"/>
          <p:cNvSpPr/>
          <p:nvPr/>
        </p:nvSpPr>
        <p:spPr>
          <a:xfrm>
            <a:off x="804672" y="1938528"/>
            <a:ext cx="3008376" cy="155448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Slip distributed over approximately 40 × 15 km</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Northeast-trending fault plane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Bilateral propagation — outward NE and SW from the hypocenter</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Complete in just over 15 seconds</a:t>
            </a:r>
            <a:endParaRPr lang="en-US" sz="1150" dirty="0"/>
          </a:p>
        </p:txBody>
      </p:sp>
      <p:sp>
        <p:nvSpPr>
          <p:cNvPr id="10" name="Shape 8"/>
          <p:cNvSpPr/>
          <p:nvPr/>
        </p:nvSpPr>
        <p:spPr>
          <a:xfrm>
            <a:off x="4297680" y="1371600"/>
            <a:ext cx="3520440" cy="2286000"/>
          </a:xfrm>
          <a:prstGeom prst="roundRect">
            <a:avLst>
              <a:gd name="adj" fmla="val 2400"/>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1" name="Shape 9"/>
          <p:cNvSpPr/>
          <p:nvPr/>
        </p:nvSpPr>
        <p:spPr>
          <a:xfrm>
            <a:off x="4517136" y="1627632"/>
            <a:ext cx="146304" cy="146304"/>
          </a:xfrm>
          <a:prstGeom prst="ellipse">
            <a:avLst/>
          </a:prstGeom>
          <a:solidFill>
            <a:srgbClr val="1B4F8A"/>
          </a:solidFill>
          <a:ln/>
        </p:spPr>
        <p:txBody>
          <a:bodyPr/>
          <a:lstStyle/>
          <a:p>
            <a:endParaRPr lang="en-US"/>
          </a:p>
        </p:txBody>
      </p:sp>
      <p:sp>
        <p:nvSpPr>
          <p:cNvPr id="12" name="Text 10"/>
          <p:cNvSpPr/>
          <p:nvPr/>
        </p:nvSpPr>
        <p:spPr>
          <a:xfrm>
            <a:off x="4754880" y="1536192"/>
            <a:ext cx="283464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SLIP DISTRIBUTION</a:t>
            </a:r>
            <a:endParaRPr lang="en-US" sz="1400" dirty="0"/>
          </a:p>
        </p:txBody>
      </p:sp>
      <p:sp>
        <p:nvSpPr>
          <p:cNvPr id="13" name="Text 11"/>
          <p:cNvSpPr/>
          <p:nvPr/>
        </p:nvSpPr>
        <p:spPr>
          <a:xfrm>
            <a:off x="4553712" y="1938528"/>
            <a:ext cx="3008376" cy="155448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Maximum slip ~2 m, inferred at ~5 km depth near the hypocenter</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Slip tapers strongly toward the surface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Near-surface displacement peaked near 0.9 m</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Buried-rupture character limits surface fault rupture hazard</a:t>
            </a:r>
            <a:endParaRPr lang="en-US" sz="1150" dirty="0"/>
          </a:p>
        </p:txBody>
      </p:sp>
      <p:sp>
        <p:nvSpPr>
          <p:cNvPr id="14" name="Shape 12"/>
          <p:cNvSpPr/>
          <p:nvPr/>
        </p:nvSpPr>
        <p:spPr>
          <a:xfrm>
            <a:off x="8046720" y="1371600"/>
            <a:ext cx="3566160" cy="2286000"/>
          </a:xfrm>
          <a:prstGeom prst="roundRect">
            <a:avLst>
              <a:gd name="adj" fmla="val 2400"/>
            </a:avLst>
          </a:prstGeom>
          <a:solidFill>
            <a:srgbClr val="FBF3E2"/>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5" name="Shape 13"/>
          <p:cNvSpPr/>
          <p:nvPr/>
        </p:nvSpPr>
        <p:spPr>
          <a:xfrm>
            <a:off x="8266176" y="1627632"/>
            <a:ext cx="146304" cy="146304"/>
          </a:xfrm>
          <a:prstGeom prst="ellipse">
            <a:avLst/>
          </a:prstGeom>
          <a:solidFill>
            <a:srgbClr val="B8860B"/>
          </a:solidFill>
          <a:ln/>
        </p:spPr>
        <p:txBody>
          <a:bodyPr/>
          <a:lstStyle/>
          <a:p>
            <a:endParaRPr lang="en-US"/>
          </a:p>
        </p:txBody>
      </p:sp>
      <p:sp>
        <p:nvSpPr>
          <p:cNvPr id="16" name="Text 14"/>
          <p:cNvSpPr/>
          <p:nvPr/>
        </p:nvSpPr>
        <p:spPr>
          <a:xfrm>
            <a:off x="8503920" y="1536192"/>
            <a:ext cx="2880360" cy="347472"/>
          </a:xfrm>
          <a:prstGeom prst="rect">
            <a:avLst/>
          </a:prstGeom>
          <a:noFill/>
          <a:ln/>
        </p:spPr>
        <p:txBody>
          <a:bodyPr wrap="square" lIns="0" tIns="0" rIns="0" bIns="0" rtlCol="0" anchor="ctr"/>
          <a:lstStyle/>
          <a:p>
            <a:pPr marL="0" indent="0">
              <a:buNone/>
            </a:pPr>
            <a:r>
              <a:rPr lang="en-US" sz="1400" b="1" dirty="0">
                <a:solidFill>
                  <a:srgbClr val="B8860B"/>
                </a:solidFill>
                <a:latin typeface="Arial" pitchFamily="34" charset="0"/>
                <a:ea typeface="Arial" pitchFamily="34" charset="-122"/>
                <a:cs typeface="Arial" pitchFamily="34" charset="-120"/>
              </a:rPr>
              <a:t>MAGNITUDE BOOKKEEPING</a:t>
            </a:r>
            <a:endParaRPr lang="en-US" sz="1400" dirty="0"/>
          </a:p>
        </p:txBody>
      </p:sp>
      <p:sp>
        <p:nvSpPr>
          <p:cNvPr id="17" name="Text 15"/>
          <p:cNvSpPr/>
          <p:nvPr/>
        </p:nvSpPr>
        <p:spPr>
          <a:xfrm>
            <a:off x="8302752" y="1938528"/>
            <a:ext cx="3054096" cy="155448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JMA magnitude Mⱼ 7.1 — the domestic scale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USGS moment magnitude Mww 6.8; JMA moment tensor also gives Mw 6.8</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Same earthquake, different definitions — not a discrepancy</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Depth revised 10 km (flash) to 16 km (provisional) by JMA</a:t>
            </a:r>
            <a:endParaRPr lang="en-US" sz="1150" dirty="0"/>
          </a:p>
        </p:txBody>
      </p:sp>
      <p:sp>
        <p:nvSpPr>
          <p:cNvPr id="18" name="Text 16"/>
          <p:cNvSpPr/>
          <p:nvPr/>
        </p:nvSpPr>
        <p:spPr>
          <a:xfrm>
            <a:off x="548640" y="3931920"/>
            <a:ext cx="11064240" cy="320040"/>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ENERGY AND DURATION — A SANITY CHECK</a:t>
            </a:r>
            <a:endParaRPr lang="en-US" sz="1400" dirty="0"/>
          </a:p>
        </p:txBody>
      </p:sp>
      <p:sp>
        <p:nvSpPr>
          <p:cNvPr id="19" name="Text 17"/>
          <p:cNvSpPr/>
          <p:nvPr/>
        </p:nvSpPr>
        <p:spPr>
          <a:xfrm>
            <a:off x="548640" y="4315968"/>
            <a:ext cx="11064240" cy="1828800"/>
          </a:xfrm>
          <a:prstGeom prst="rect">
            <a:avLst/>
          </a:prstGeom>
          <a:noFill/>
          <a:ln/>
        </p:spPr>
        <p:txBody>
          <a:bodyPr wrap="square" lIns="0" tIns="0" rIns="0" bIns="0" rtlCol="0" anchor="ctr"/>
          <a:lstStyle/>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A 15-second rupture on a 40 km fault implies an average rupture velocity of roughly 1.3 km/s if unilateral — but the model is bilateral, so each front travels ~20 km, giving ~1.3–2.5 km/s depending on the asymmetry. That is a normal sub-shear rupture speed for a crustal strike-slip event.</a:t>
            </a:r>
            <a:endParaRPr lang="en-US" sz="1250" dirty="0"/>
          </a:p>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Strong-motion duration at a near-field site is therefore short: on the order of 10–20 seconds of significant shaking, not the 100+ seconds of a subduction megathrust. Cycle counts are low, and that has direct consequences for how you treat cumulative damage — see the aftershock discussion later in this package.</a:t>
            </a:r>
            <a:endParaRPr lang="en-US" sz="1250" dirty="0"/>
          </a:p>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Mw 6.8 releases roughly 1/6 the seismic moment of the Mw 7.0 mainshock of 2016. The observed damage is correspondingly less severe, but not proportionally so, because the controlling variable at a given site is local intensity, not magnitude.</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RECORDED GROUND MOTION</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Intensity distribution and peak parameters</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6</a:t>
            </a:r>
            <a:endParaRPr lang="en-US" sz="900" dirty="0"/>
          </a:p>
        </p:txBody>
      </p:sp>
      <p:sp>
        <p:nvSpPr>
          <p:cNvPr id="6" name="Shape 4"/>
          <p:cNvSpPr/>
          <p:nvPr/>
        </p:nvSpPr>
        <p:spPr>
          <a:xfrm>
            <a:off x="548640" y="1417320"/>
            <a:ext cx="5577840" cy="310896"/>
          </a:xfrm>
          <a:prstGeom prst="rect">
            <a:avLst/>
          </a:prstGeom>
          <a:solidFill>
            <a:srgbClr val="1B4F8A"/>
          </a:solidFill>
          <a:ln w="12700">
            <a:solidFill>
              <a:srgbClr val="333333"/>
            </a:solidFill>
            <a:prstDash val="solid"/>
          </a:ln>
        </p:spPr>
        <p:txBody>
          <a:bodyPr/>
          <a:lstStyle/>
          <a:p>
            <a:endParaRPr lang="en-US"/>
          </a:p>
        </p:txBody>
      </p:sp>
      <p:sp>
        <p:nvSpPr>
          <p:cNvPr id="7" name="Text 5"/>
          <p:cNvSpPr/>
          <p:nvPr/>
        </p:nvSpPr>
        <p:spPr>
          <a:xfrm>
            <a:off x="658368" y="1417320"/>
            <a:ext cx="1975104" cy="310896"/>
          </a:xfrm>
          <a:prstGeom prst="rect">
            <a:avLst/>
          </a:prstGeom>
          <a:noFill/>
          <a:ln/>
        </p:spPr>
        <p:txBody>
          <a:bodyPr wrap="square" lIns="0" tIns="0" rIns="0" bIns="0" rtlCol="0" anchor="ctr"/>
          <a:lstStyle/>
          <a:p>
            <a:pPr marL="0" indent="0">
              <a:buNone/>
            </a:pPr>
            <a:r>
              <a:rPr lang="en-US" sz="1100" b="1" dirty="0">
                <a:solidFill>
                  <a:srgbClr val="FFFFFF"/>
                </a:solidFill>
                <a:latin typeface="Arial" pitchFamily="34" charset="0"/>
                <a:ea typeface="Arial" pitchFamily="34" charset="-122"/>
                <a:cs typeface="Arial" pitchFamily="34" charset="-120"/>
              </a:rPr>
              <a:t>JMA INTENSITY</a:t>
            </a:r>
            <a:endParaRPr lang="en-US" sz="1100" dirty="0"/>
          </a:p>
        </p:txBody>
      </p:sp>
      <p:sp>
        <p:nvSpPr>
          <p:cNvPr id="8" name="Text 6"/>
          <p:cNvSpPr/>
          <p:nvPr/>
        </p:nvSpPr>
        <p:spPr>
          <a:xfrm>
            <a:off x="2852928" y="1417320"/>
            <a:ext cx="3163824" cy="310896"/>
          </a:xfrm>
          <a:prstGeom prst="rect">
            <a:avLst/>
          </a:prstGeom>
          <a:noFill/>
          <a:ln/>
        </p:spPr>
        <p:txBody>
          <a:bodyPr wrap="square" lIns="0" tIns="0" rIns="0" bIns="0" rtlCol="0" anchor="ctr"/>
          <a:lstStyle/>
          <a:p>
            <a:pPr marL="0" indent="0">
              <a:buNone/>
            </a:pPr>
            <a:r>
              <a:rPr lang="en-US" sz="1100" b="1" dirty="0">
                <a:solidFill>
                  <a:srgbClr val="FFFFFF"/>
                </a:solidFill>
                <a:latin typeface="Arial" pitchFamily="34" charset="0"/>
                <a:ea typeface="Arial" pitchFamily="34" charset="-122"/>
                <a:cs typeface="Arial" pitchFamily="34" charset="-120"/>
              </a:rPr>
              <a:t>LOCATIONS</a:t>
            </a:r>
            <a:endParaRPr lang="en-US" sz="1100" dirty="0"/>
          </a:p>
        </p:txBody>
      </p:sp>
      <p:sp>
        <p:nvSpPr>
          <p:cNvPr id="9" name="Shape 7"/>
          <p:cNvSpPr/>
          <p:nvPr/>
        </p:nvSpPr>
        <p:spPr>
          <a:xfrm>
            <a:off x="548640" y="1728216"/>
            <a:ext cx="5577840" cy="310896"/>
          </a:xfrm>
          <a:prstGeom prst="rect">
            <a:avLst/>
          </a:prstGeom>
          <a:solidFill>
            <a:srgbClr val="FFFFFF"/>
          </a:solidFill>
          <a:ln w="12700">
            <a:solidFill>
              <a:srgbClr val="333333"/>
            </a:solidFill>
            <a:prstDash val="solid"/>
          </a:ln>
        </p:spPr>
        <p:txBody>
          <a:bodyPr/>
          <a:lstStyle/>
          <a:p>
            <a:endParaRPr lang="en-US"/>
          </a:p>
        </p:txBody>
      </p:sp>
      <p:sp>
        <p:nvSpPr>
          <p:cNvPr id="10" name="Text 8"/>
          <p:cNvSpPr/>
          <p:nvPr/>
        </p:nvSpPr>
        <p:spPr>
          <a:xfrm>
            <a:off x="658368" y="1728216"/>
            <a:ext cx="19751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Shindo 7 (max)</a:t>
            </a:r>
            <a:endParaRPr lang="en-US" sz="1150" dirty="0"/>
          </a:p>
        </p:txBody>
      </p:sp>
      <p:sp>
        <p:nvSpPr>
          <p:cNvPr id="11" name="Text 9"/>
          <p:cNvSpPr/>
          <p:nvPr/>
        </p:nvSpPr>
        <p:spPr>
          <a:xfrm>
            <a:off x="2852928" y="1728216"/>
            <a:ext cx="31638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Uki City, Hikawa Town</a:t>
            </a:r>
            <a:endParaRPr lang="en-US" sz="1150" dirty="0"/>
          </a:p>
        </p:txBody>
      </p:sp>
      <p:sp>
        <p:nvSpPr>
          <p:cNvPr id="12" name="Shape 10"/>
          <p:cNvSpPr/>
          <p:nvPr/>
        </p:nvSpPr>
        <p:spPr>
          <a:xfrm>
            <a:off x="548640" y="2039112"/>
            <a:ext cx="5577840" cy="310896"/>
          </a:xfrm>
          <a:prstGeom prst="rect">
            <a:avLst/>
          </a:prstGeom>
          <a:solidFill>
            <a:srgbClr val="F3F5F8"/>
          </a:solidFill>
          <a:ln w="12700">
            <a:solidFill>
              <a:srgbClr val="333333"/>
            </a:solidFill>
            <a:prstDash val="solid"/>
          </a:ln>
        </p:spPr>
        <p:txBody>
          <a:bodyPr/>
          <a:lstStyle/>
          <a:p>
            <a:endParaRPr lang="en-US"/>
          </a:p>
        </p:txBody>
      </p:sp>
      <p:sp>
        <p:nvSpPr>
          <p:cNvPr id="13" name="Text 11"/>
          <p:cNvSpPr/>
          <p:nvPr/>
        </p:nvSpPr>
        <p:spPr>
          <a:xfrm>
            <a:off x="658368" y="2039112"/>
            <a:ext cx="19751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Shindo 6-upper</a:t>
            </a:r>
            <a:endParaRPr lang="en-US" sz="1150" dirty="0"/>
          </a:p>
        </p:txBody>
      </p:sp>
      <p:sp>
        <p:nvSpPr>
          <p:cNvPr id="14" name="Text 12"/>
          <p:cNvSpPr/>
          <p:nvPr/>
        </p:nvSpPr>
        <p:spPr>
          <a:xfrm>
            <a:off x="2852928" y="2039112"/>
            <a:ext cx="31638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Yatsushiro, Uto, Misato, Mashiki,</a:t>
            </a:r>
            <a:endParaRPr lang="en-US" sz="1150" dirty="0"/>
          </a:p>
        </p:txBody>
      </p:sp>
      <p:sp>
        <p:nvSpPr>
          <p:cNvPr id="15" name="Shape 13"/>
          <p:cNvSpPr/>
          <p:nvPr/>
        </p:nvSpPr>
        <p:spPr>
          <a:xfrm>
            <a:off x="548640" y="2350008"/>
            <a:ext cx="5577840" cy="310896"/>
          </a:xfrm>
          <a:prstGeom prst="rect">
            <a:avLst/>
          </a:prstGeom>
          <a:solidFill>
            <a:srgbClr val="FFFFFF"/>
          </a:solidFill>
          <a:ln w="12700">
            <a:solidFill>
              <a:srgbClr val="333333"/>
            </a:solidFill>
            <a:prstDash val="solid"/>
          </a:ln>
        </p:spPr>
        <p:txBody>
          <a:bodyPr/>
          <a:lstStyle/>
          <a:p>
            <a:endParaRPr lang="en-US"/>
          </a:p>
        </p:txBody>
      </p:sp>
      <p:sp>
        <p:nvSpPr>
          <p:cNvPr id="16" name="Text 14"/>
          <p:cNvSpPr/>
          <p:nvPr/>
        </p:nvSpPr>
        <p:spPr>
          <a:xfrm>
            <a:off x="658368" y="2350008"/>
            <a:ext cx="1975104" cy="310896"/>
          </a:xfrm>
          <a:prstGeom prst="rect">
            <a:avLst/>
          </a:prstGeom>
          <a:noFill/>
          <a:ln/>
        </p:spPr>
        <p:txBody>
          <a:bodyPr wrap="square" lIns="0" tIns="0" rIns="0" bIns="0" rtlCol="0" anchor="ctr"/>
          <a:lstStyle/>
          <a:p>
            <a:pPr marL="0" indent="0">
              <a:buNone/>
            </a:pPr>
            <a:endParaRPr lang="en-US" sz="1150" dirty="0"/>
          </a:p>
        </p:txBody>
      </p:sp>
      <p:sp>
        <p:nvSpPr>
          <p:cNvPr id="17" name="Text 15"/>
          <p:cNvSpPr/>
          <p:nvPr/>
        </p:nvSpPr>
        <p:spPr>
          <a:xfrm>
            <a:off x="2852928" y="2350008"/>
            <a:ext cx="31638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Kumamoto City Minami-ku</a:t>
            </a:r>
            <a:endParaRPr lang="en-US" sz="1150" dirty="0"/>
          </a:p>
        </p:txBody>
      </p:sp>
      <p:sp>
        <p:nvSpPr>
          <p:cNvPr id="18" name="Shape 16"/>
          <p:cNvSpPr/>
          <p:nvPr/>
        </p:nvSpPr>
        <p:spPr>
          <a:xfrm>
            <a:off x="548640" y="2660904"/>
            <a:ext cx="5577840" cy="310896"/>
          </a:xfrm>
          <a:prstGeom prst="rect">
            <a:avLst/>
          </a:prstGeom>
          <a:solidFill>
            <a:srgbClr val="F3F5F8"/>
          </a:solidFill>
          <a:ln w="12700">
            <a:solidFill>
              <a:srgbClr val="333333"/>
            </a:solidFill>
            <a:prstDash val="solid"/>
          </a:ln>
        </p:spPr>
        <p:txBody>
          <a:bodyPr/>
          <a:lstStyle/>
          <a:p>
            <a:endParaRPr lang="en-US"/>
          </a:p>
        </p:txBody>
      </p:sp>
      <p:sp>
        <p:nvSpPr>
          <p:cNvPr id="19" name="Text 17"/>
          <p:cNvSpPr/>
          <p:nvPr/>
        </p:nvSpPr>
        <p:spPr>
          <a:xfrm>
            <a:off x="658368" y="2660904"/>
            <a:ext cx="19751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Shindo 5-upper</a:t>
            </a:r>
            <a:endParaRPr lang="en-US" sz="1150" dirty="0"/>
          </a:p>
        </p:txBody>
      </p:sp>
      <p:sp>
        <p:nvSpPr>
          <p:cNvPr id="20" name="Text 18"/>
          <p:cNvSpPr/>
          <p:nvPr/>
        </p:nvSpPr>
        <p:spPr>
          <a:xfrm>
            <a:off x="2852928" y="2660904"/>
            <a:ext cx="31638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Kikuyo (TSMC JASM site)</a:t>
            </a:r>
            <a:endParaRPr lang="en-US" sz="1150" dirty="0"/>
          </a:p>
        </p:txBody>
      </p:sp>
      <p:sp>
        <p:nvSpPr>
          <p:cNvPr id="21" name="Shape 19"/>
          <p:cNvSpPr/>
          <p:nvPr/>
        </p:nvSpPr>
        <p:spPr>
          <a:xfrm>
            <a:off x="548640" y="2971800"/>
            <a:ext cx="5577840" cy="310896"/>
          </a:xfrm>
          <a:prstGeom prst="rect">
            <a:avLst/>
          </a:prstGeom>
          <a:solidFill>
            <a:srgbClr val="FFFFFF"/>
          </a:solidFill>
          <a:ln w="12700">
            <a:solidFill>
              <a:srgbClr val="333333"/>
            </a:solidFill>
            <a:prstDash val="solid"/>
          </a:ln>
        </p:spPr>
        <p:txBody>
          <a:bodyPr/>
          <a:lstStyle/>
          <a:p>
            <a:endParaRPr lang="en-US"/>
          </a:p>
        </p:txBody>
      </p:sp>
      <p:sp>
        <p:nvSpPr>
          <p:cNvPr id="22" name="Text 20"/>
          <p:cNvSpPr/>
          <p:nvPr/>
        </p:nvSpPr>
        <p:spPr>
          <a:xfrm>
            <a:off x="658368" y="2971800"/>
            <a:ext cx="19751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Shindo 5</a:t>
            </a:r>
            <a:endParaRPr lang="en-US" sz="1150" dirty="0"/>
          </a:p>
        </p:txBody>
      </p:sp>
      <p:sp>
        <p:nvSpPr>
          <p:cNvPr id="23" name="Text 21"/>
          <p:cNvSpPr/>
          <p:nvPr/>
        </p:nvSpPr>
        <p:spPr>
          <a:xfrm>
            <a:off x="2852928" y="2971800"/>
            <a:ext cx="31638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Miyazaki, Kagoshima, Nagasaki, Saga, Fukuoka</a:t>
            </a:r>
            <a:endParaRPr lang="en-US" sz="1150" dirty="0"/>
          </a:p>
        </p:txBody>
      </p:sp>
      <p:sp>
        <p:nvSpPr>
          <p:cNvPr id="24" name="Shape 22"/>
          <p:cNvSpPr/>
          <p:nvPr/>
        </p:nvSpPr>
        <p:spPr>
          <a:xfrm>
            <a:off x="548640" y="3282696"/>
            <a:ext cx="5577840" cy="310896"/>
          </a:xfrm>
          <a:prstGeom prst="rect">
            <a:avLst/>
          </a:prstGeom>
          <a:solidFill>
            <a:srgbClr val="F3F5F8"/>
          </a:solidFill>
          <a:ln w="12700">
            <a:solidFill>
              <a:srgbClr val="333333"/>
            </a:solidFill>
            <a:prstDash val="solid"/>
          </a:ln>
        </p:spPr>
        <p:txBody>
          <a:bodyPr/>
          <a:lstStyle/>
          <a:p>
            <a:endParaRPr lang="en-US"/>
          </a:p>
        </p:txBody>
      </p:sp>
      <p:sp>
        <p:nvSpPr>
          <p:cNvPr id="25" name="Text 23"/>
          <p:cNvSpPr/>
          <p:nvPr/>
        </p:nvSpPr>
        <p:spPr>
          <a:xfrm>
            <a:off x="658368" y="3282696"/>
            <a:ext cx="19751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Aftershock max</a:t>
            </a:r>
            <a:endParaRPr lang="en-US" sz="1150" dirty="0"/>
          </a:p>
        </p:txBody>
      </p:sp>
      <p:sp>
        <p:nvSpPr>
          <p:cNvPr id="26" name="Text 24"/>
          <p:cNvSpPr/>
          <p:nvPr/>
        </p:nvSpPr>
        <p:spPr>
          <a:xfrm>
            <a:off x="2852928" y="3282696"/>
            <a:ext cx="31638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Shindo 5-lower</a:t>
            </a:r>
            <a:endParaRPr lang="en-US" sz="1150" dirty="0"/>
          </a:p>
        </p:txBody>
      </p:sp>
      <p:sp>
        <p:nvSpPr>
          <p:cNvPr id="27" name="Shape 25"/>
          <p:cNvSpPr/>
          <p:nvPr/>
        </p:nvSpPr>
        <p:spPr>
          <a:xfrm>
            <a:off x="548640" y="1417320"/>
            <a:ext cx="5577840" cy="2176272"/>
          </a:xfrm>
          <a:prstGeom prst="rect">
            <a:avLst/>
          </a:prstGeom>
          <a:ln w="9525">
            <a:solidFill>
              <a:srgbClr val="C9D4E0"/>
            </a:solidFill>
            <a:prstDash val="solid"/>
          </a:ln>
        </p:spPr>
        <p:txBody>
          <a:bodyPr/>
          <a:lstStyle/>
          <a:p>
            <a:endParaRPr lang="en-US"/>
          </a:p>
        </p:txBody>
      </p:sp>
      <p:sp>
        <p:nvSpPr>
          <p:cNvPr id="28" name="Shape 26"/>
          <p:cNvSpPr/>
          <p:nvPr/>
        </p:nvSpPr>
        <p:spPr>
          <a:xfrm>
            <a:off x="6446520" y="1417320"/>
            <a:ext cx="4617720" cy="2194560"/>
          </a:xfrm>
          <a:prstGeom prst="roundRect">
            <a:avLst>
              <a:gd name="adj" fmla="val 2500"/>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29" name="Shape 27"/>
          <p:cNvSpPr/>
          <p:nvPr/>
        </p:nvSpPr>
        <p:spPr>
          <a:xfrm>
            <a:off x="6665976" y="1673352"/>
            <a:ext cx="146304" cy="146304"/>
          </a:xfrm>
          <a:prstGeom prst="ellipse">
            <a:avLst/>
          </a:prstGeom>
          <a:solidFill>
            <a:srgbClr val="1B4F8A"/>
          </a:solidFill>
          <a:ln/>
        </p:spPr>
        <p:txBody>
          <a:bodyPr/>
          <a:lstStyle/>
          <a:p>
            <a:endParaRPr lang="en-US"/>
          </a:p>
        </p:txBody>
      </p:sp>
      <p:sp>
        <p:nvSpPr>
          <p:cNvPr id="30" name="Text 28"/>
          <p:cNvSpPr/>
          <p:nvPr/>
        </p:nvSpPr>
        <p:spPr>
          <a:xfrm>
            <a:off x="6903720" y="1581912"/>
            <a:ext cx="393192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PEAK PARAMETERS</a:t>
            </a:r>
            <a:endParaRPr lang="en-US" sz="1400" dirty="0"/>
          </a:p>
        </p:txBody>
      </p:sp>
      <p:sp>
        <p:nvSpPr>
          <p:cNvPr id="31" name="Text 29"/>
          <p:cNvSpPr/>
          <p:nvPr/>
        </p:nvSpPr>
        <p:spPr>
          <a:xfrm>
            <a:off x="6702552" y="1984248"/>
            <a:ext cx="4105656" cy="146304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PGA 0.705 g — Mashiki station (USGS)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PGA ~1.7 g — peak on Japan's strong-motion seismograph network</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PGV 94.26 cm/s — Yatsushiro station (USGS)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For reference: 2016 mainshock PGA 1.83 g; foreshock 1.61 g</a:t>
            </a:r>
            <a:endParaRPr lang="en-US" sz="1150" dirty="0"/>
          </a:p>
        </p:txBody>
      </p:sp>
      <p:sp>
        <p:nvSpPr>
          <p:cNvPr id="32" name="Shape 30"/>
          <p:cNvSpPr/>
          <p:nvPr/>
        </p:nvSpPr>
        <p:spPr>
          <a:xfrm>
            <a:off x="548640" y="3794760"/>
            <a:ext cx="11064240" cy="1051560"/>
          </a:xfrm>
          <a:prstGeom prst="roundRect">
            <a:avLst>
              <a:gd name="adj" fmla="val 4348"/>
            </a:avLst>
          </a:prstGeom>
          <a:solidFill>
            <a:srgbClr val="F7E9E4"/>
          </a:solidFill>
          <a:ln w="12700">
            <a:solidFill>
              <a:srgbClr val="A83A1C"/>
            </a:solidFill>
            <a:prstDash val="solid"/>
          </a:ln>
        </p:spPr>
        <p:txBody>
          <a:bodyPr/>
          <a:lstStyle/>
          <a:p>
            <a:endParaRPr lang="en-US"/>
          </a:p>
        </p:txBody>
      </p:sp>
      <p:sp>
        <p:nvSpPr>
          <p:cNvPr id="33" name="Text 31"/>
          <p:cNvSpPr/>
          <p:nvPr/>
        </p:nvSpPr>
        <p:spPr>
          <a:xfrm>
            <a:off x="777240" y="3913632"/>
            <a:ext cx="10607040" cy="841248"/>
          </a:xfrm>
          <a:prstGeom prst="rect">
            <a:avLst/>
          </a:prstGeom>
          <a:noFill/>
          <a:ln/>
        </p:spPr>
        <p:txBody>
          <a:bodyPr wrap="square" lIns="0" tIns="0" rIns="0" bIns="0" rtlCol="0" anchor="ctr"/>
          <a:lstStyle/>
          <a:p>
            <a:pPr marL="0" indent="0">
              <a:lnSpc>
                <a:spcPts val="1700"/>
              </a:lnSpc>
              <a:buNone/>
            </a:pPr>
            <a:r>
              <a:rPr lang="en-US" sz="1250" b="1" dirty="0">
                <a:solidFill>
                  <a:srgbClr val="A83A1C"/>
                </a:solidFill>
                <a:latin typeface="Arial" pitchFamily="34" charset="0"/>
                <a:ea typeface="Arial" pitchFamily="34" charset="-122"/>
                <a:cs typeface="Arial" pitchFamily="34" charset="-120"/>
              </a:rPr>
              <a:t>Read the PGA numbers carefully.  </a:t>
            </a:r>
            <a:r>
              <a:rPr lang="en-US" sz="1250" dirty="0">
                <a:solidFill>
                  <a:srgbClr val="3A1A0C"/>
                </a:solidFill>
                <a:latin typeface="Arial" pitchFamily="34" charset="0"/>
                <a:ea typeface="Arial" pitchFamily="34" charset="-122"/>
                <a:cs typeface="Arial" pitchFamily="34" charset="-120"/>
              </a:rPr>
              <a:t>0.705 g and 1.7 g are not the same kind of quantity. One is a named-station value from one network; the other is the maximum across a dense national array of well over a thousand instruments, and very likely a resultant or a site with strong local amplification. Quoting a network maximum as 'the PGA of the earthquake' is a common and serious error.</a:t>
            </a:r>
            <a:endParaRPr lang="en-US" sz="1250" dirty="0"/>
          </a:p>
        </p:txBody>
      </p:sp>
      <p:sp>
        <p:nvSpPr>
          <p:cNvPr id="34" name="Text 32"/>
          <p:cNvSpPr/>
          <p:nvPr/>
        </p:nvSpPr>
        <p:spPr>
          <a:xfrm>
            <a:off x="548640" y="5029200"/>
            <a:ext cx="11064240" cy="292608"/>
          </a:xfrm>
          <a:prstGeom prst="rect">
            <a:avLst/>
          </a:prstGeom>
          <a:noFill/>
          <a:ln/>
        </p:spPr>
        <p:txBody>
          <a:bodyPr wrap="square" lIns="0" tIns="0" rIns="0" bIns="0" rtlCol="0" anchor="ctr"/>
          <a:lstStyle/>
          <a:p>
            <a:pPr marL="0" indent="0">
              <a:buNone/>
            </a:pPr>
            <a:r>
              <a:rPr lang="en-US" sz="1350" b="1" dirty="0">
                <a:solidFill>
                  <a:srgbClr val="1B4F8A"/>
                </a:solidFill>
                <a:latin typeface="Arial" pitchFamily="34" charset="0"/>
                <a:ea typeface="Arial" pitchFamily="34" charset="-122"/>
                <a:cs typeface="Arial" pitchFamily="34" charset="-120"/>
              </a:rPr>
              <a:t>WHAT SHINDO 7 MEANS PHYSICALLY</a:t>
            </a:r>
            <a:endParaRPr lang="en-US" sz="1350" dirty="0"/>
          </a:p>
        </p:txBody>
      </p:sp>
      <p:sp>
        <p:nvSpPr>
          <p:cNvPr id="35" name="Text 33"/>
          <p:cNvSpPr/>
          <p:nvPr/>
        </p:nvSpPr>
        <p:spPr>
          <a:xfrm>
            <a:off x="548640" y="5349240"/>
            <a:ext cx="11064240" cy="777240"/>
          </a:xfrm>
          <a:prstGeom prst="rect">
            <a:avLst/>
          </a:prstGeom>
          <a:noFill/>
          <a:ln/>
        </p:spPr>
        <p:txBody>
          <a:bodyPr wrap="square" lIns="0" tIns="0" rIns="0" bIns="0" rtlCol="0" anchor="ctr"/>
          <a:lstStyle/>
          <a:p>
            <a:pPr marL="0" indent="0">
              <a:lnSpc>
                <a:spcPts val="1700"/>
              </a:lnSpc>
              <a:buNone/>
            </a:pPr>
            <a:r>
              <a:rPr lang="en-US" sz="1250" dirty="0">
                <a:solidFill>
                  <a:srgbClr val="263640"/>
                </a:solidFill>
                <a:latin typeface="Arial" pitchFamily="34" charset="0"/>
                <a:ea typeface="Arial" pitchFamily="34" charset="-122"/>
                <a:cs typeface="Arial" pitchFamily="34" charset="-120"/>
              </a:rPr>
              <a:t>At JMA intensity 7, people cannot remain standing and may be thrown; unsecured furniture topples or is tossed; reinforced concrete walls may collapse. This was the first shindo 7 recorded in Japan since the Noto Peninsula earthquake of January 2024.</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WHY VELOCITY, NOT ACCELERATION</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The stress–velocity relationship applied to a 94 cm/s ground motion</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7</a:t>
            </a:r>
            <a:endParaRPr lang="en-US" sz="900" dirty="0"/>
          </a:p>
        </p:txBody>
      </p:sp>
      <p:sp>
        <p:nvSpPr>
          <p:cNvPr id="6" name="Shape 4"/>
          <p:cNvSpPr/>
          <p:nvPr/>
        </p:nvSpPr>
        <p:spPr>
          <a:xfrm>
            <a:off x="548640" y="1371600"/>
            <a:ext cx="5029200" cy="1371600"/>
          </a:xfrm>
          <a:prstGeom prst="roundRect">
            <a:avLst>
              <a:gd name="adj" fmla="val 4000"/>
            </a:avLst>
          </a:prstGeom>
          <a:solidFill>
            <a:srgbClr val="0E2C4B"/>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7" name="Text 5"/>
          <p:cNvSpPr/>
          <p:nvPr/>
        </p:nvSpPr>
        <p:spPr>
          <a:xfrm>
            <a:off x="731520" y="1481328"/>
            <a:ext cx="4663440" cy="658368"/>
          </a:xfrm>
          <a:prstGeom prst="rect">
            <a:avLst/>
          </a:prstGeom>
          <a:noFill/>
          <a:ln/>
        </p:spPr>
        <p:txBody>
          <a:bodyPr wrap="square" lIns="0" tIns="0" rIns="0" bIns="0" rtlCol="0" anchor="ctr"/>
          <a:lstStyle/>
          <a:p>
            <a:pPr marL="0" indent="0" algn="ctr">
              <a:buNone/>
            </a:pPr>
            <a:r>
              <a:rPr lang="en-US" sz="4000" b="1" dirty="0">
                <a:solidFill>
                  <a:srgbClr val="FFFFFF"/>
                </a:solidFill>
                <a:latin typeface="Times New Roman" pitchFamily="34" charset="0"/>
                <a:ea typeface="Times New Roman" pitchFamily="34" charset="-122"/>
                <a:cs typeface="Times New Roman" pitchFamily="34" charset="-120"/>
              </a:rPr>
              <a:t>σ  =  ρ c V</a:t>
            </a:r>
            <a:endParaRPr lang="en-US" sz="4000" dirty="0"/>
          </a:p>
        </p:txBody>
      </p:sp>
      <p:sp>
        <p:nvSpPr>
          <p:cNvPr id="8" name="Text 6"/>
          <p:cNvSpPr/>
          <p:nvPr/>
        </p:nvSpPr>
        <p:spPr>
          <a:xfrm>
            <a:off x="731520" y="2176272"/>
            <a:ext cx="4663440" cy="365760"/>
          </a:xfrm>
          <a:prstGeom prst="rect">
            <a:avLst/>
          </a:prstGeom>
          <a:noFill/>
          <a:ln/>
        </p:spPr>
        <p:txBody>
          <a:bodyPr wrap="square" lIns="0" tIns="0" rIns="0" bIns="0" rtlCol="0" anchor="ctr"/>
          <a:lstStyle/>
          <a:p>
            <a:pPr marL="0" indent="0" algn="ctr">
              <a:buNone/>
            </a:pPr>
            <a:r>
              <a:rPr lang="en-US" sz="1200" i="1" dirty="0">
                <a:solidFill>
                  <a:srgbClr val="9BD4BC"/>
                </a:solidFill>
                <a:latin typeface="Arial" pitchFamily="34" charset="0"/>
                <a:ea typeface="Arial" pitchFamily="34" charset="-122"/>
                <a:cs typeface="Arial" pitchFamily="34" charset="-120"/>
              </a:rPr>
              <a:t>stress = mass density × wave speed × velocity</a:t>
            </a:r>
            <a:endParaRPr lang="en-US" sz="1200" dirty="0"/>
          </a:p>
        </p:txBody>
      </p:sp>
      <p:sp>
        <p:nvSpPr>
          <p:cNvPr id="9" name="Text 7"/>
          <p:cNvSpPr/>
          <p:nvPr/>
        </p:nvSpPr>
        <p:spPr>
          <a:xfrm>
            <a:off x="548640" y="2926080"/>
            <a:ext cx="5029200" cy="2377440"/>
          </a:xfrm>
          <a:prstGeom prst="rect">
            <a:avLst/>
          </a:prstGeom>
          <a:noFill/>
          <a:ln/>
        </p:spPr>
        <p:txBody>
          <a:bodyPr wrap="square" lIns="0" tIns="0" rIns="0" bIns="0" rtlCol="0" anchor="ctr"/>
          <a:lstStyle/>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For a plane wave in an elastic medium, stress is proportional to particle velocity through the acoustic impedance ρc — a material constant, independent of frequency.</a:t>
            </a:r>
            <a:endParaRPr lang="en-US" sz="1250" dirty="0"/>
          </a:p>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For steel: ρc ≈ 146 psi per in/sec (39.7 MPa per m/sec).</a:t>
            </a:r>
            <a:endParaRPr lang="en-US" sz="1250" dirty="0"/>
          </a:p>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A structural response velocity of 94.3 cm/sec (37.1 in/sec) therefore maps to roughly 5,400 psi (37 MPa) of dynamic stress.</a:t>
            </a:r>
            <a:endParaRPr lang="en-US" sz="1250" dirty="0"/>
          </a:p>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Acceleration alone tells you almost nothing about stress without also knowing frequency. Velocity carries the stress information directly.</a:t>
            </a:r>
            <a:endParaRPr lang="en-US" sz="1250" dirty="0"/>
          </a:p>
        </p:txBody>
      </p:sp>
      <p:sp>
        <p:nvSpPr>
          <p:cNvPr id="10" name="Shape 8"/>
          <p:cNvSpPr/>
          <p:nvPr/>
        </p:nvSpPr>
        <p:spPr>
          <a:xfrm>
            <a:off x="5852160" y="1371600"/>
            <a:ext cx="5212080" cy="2286000"/>
          </a:xfrm>
          <a:prstGeom prst="roundRect">
            <a:avLst>
              <a:gd name="adj" fmla="val 2400"/>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1" name="Shape 9"/>
          <p:cNvSpPr/>
          <p:nvPr/>
        </p:nvSpPr>
        <p:spPr>
          <a:xfrm>
            <a:off x="6071616" y="1627632"/>
            <a:ext cx="146304" cy="146304"/>
          </a:xfrm>
          <a:prstGeom prst="ellipse">
            <a:avLst/>
          </a:prstGeom>
          <a:solidFill>
            <a:srgbClr val="A83A1C"/>
          </a:solidFill>
          <a:ln/>
        </p:spPr>
        <p:txBody>
          <a:bodyPr/>
          <a:lstStyle/>
          <a:p>
            <a:endParaRPr lang="en-US"/>
          </a:p>
        </p:txBody>
      </p:sp>
      <p:sp>
        <p:nvSpPr>
          <p:cNvPr id="12" name="Text 10"/>
          <p:cNvSpPr/>
          <p:nvPr/>
        </p:nvSpPr>
        <p:spPr>
          <a:xfrm>
            <a:off x="6309360" y="1536192"/>
            <a:ext cx="452628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THE CAVEAT THAT MATTERS</a:t>
            </a:r>
            <a:endParaRPr lang="en-US" sz="1400" dirty="0"/>
          </a:p>
        </p:txBody>
      </p:sp>
      <p:sp>
        <p:nvSpPr>
          <p:cNvPr id="13" name="Text 11"/>
          <p:cNvSpPr/>
          <p:nvPr/>
        </p:nvSpPr>
        <p:spPr>
          <a:xfrm>
            <a:off x="6108192" y="1938528"/>
            <a:ext cx="4700016" cy="155448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94.3 cm/sec is FREE-FIELD GROUND velocity, not the velocity of any structural member</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The relevant V is the response velocity of the element, which for a lightly damped structure tuned near the excitation can be several times the ground value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ρcV is a plane-wave result; for beam bending a mode-shape coefficient applies, typically pushing the estimate upward</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Treat 5,400 psi as an order-of-magnitude floor, not a design number</a:t>
            </a:r>
            <a:endParaRPr lang="en-US" sz="1150" dirty="0"/>
          </a:p>
        </p:txBody>
      </p:sp>
      <p:sp>
        <p:nvSpPr>
          <p:cNvPr id="14" name="Shape 12"/>
          <p:cNvSpPr/>
          <p:nvPr/>
        </p:nvSpPr>
        <p:spPr>
          <a:xfrm>
            <a:off x="5852160" y="3840480"/>
            <a:ext cx="5212080" cy="2286000"/>
          </a:xfrm>
          <a:prstGeom prst="roundRect">
            <a:avLst>
              <a:gd name="adj" fmla="val 2400"/>
            </a:avLst>
          </a:prstGeom>
          <a:solidFill>
            <a:srgbClr val="E7EEF6"/>
          </a:solidFill>
          <a:ln w="12700">
            <a:solidFill>
              <a:srgbClr val="333333"/>
            </a:solidFill>
            <a:prstDash val="solid"/>
          </a:ln>
        </p:spPr>
        <p:txBody>
          <a:bodyPr/>
          <a:lstStyle/>
          <a:p>
            <a:endParaRPr lang="en-US"/>
          </a:p>
        </p:txBody>
      </p:sp>
      <p:sp>
        <p:nvSpPr>
          <p:cNvPr id="15" name="Text 13"/>
          <p:cNvSpPr/>
          <p:nvPr/>
        </p:nvSpPr>
        <p:spPr>
          <a:xfrm>
            <a:off x="6053328" y="3977640"/>
            <a:ext cx="4846320" cy="292608"/>
          </a:xfrm>
          <a:prstGeom prst="rect">
            <a:avLst/>
          </a:prstGeom>
          <a:noFill/>
          <a:ln/>
        </p:spPr>
        <p:txBody>
          <a:bodyPr wrap="square" lIns="0" tIns="0" rIns="0" bIns="0" rtlCol="0" anchor="ctr"/>
          <a:lstStyle/>
          <a:p>
            <a:pPr marL="0" indent="0">
              <a:buNone/>
            </a:pPr>
            <a:r>
              <a:rPr lang="en-US" sz="1300" b="1" dirty="0">
                <a:solidFill>
                  <a:srgbClr val="1B4F8A"/>
                </a:solidFill>
                <a:latin typeface="Arial" pitchFamily="34" charset="0"/>
                <a:ea typeface="Arial" pitchFamily="34" charset="-122"/>
                <a:cs typeface="Arial" pitchFamily="34" charset="-120"/>
              </a:rPr>
              <a:t>THE PRACTICAL CONSEQUENCE</a:t>
            </a:r>
            <a:endParaRPr lang="en-US" sz="1300" dirty="0"/>
          </a:p>
        </p:txBody>
      </p:sp>
      <p:sp>
        <p:nvSpPr>
          <p:cNvPr id="16" name="Text 14"/>
          <p:cNvSpPr/>
          <p:nvPr/>
        </p:nvSpPr>
        <p:spPr>
          <a:xfrm>
            <a:off x="6053328" y="4315968"/>
            <a:ext cx="4846320" cy="1691640"/>
          </a:xfrm>
          <a:prstGeom prst="rect">
            <a:avLst/>
          </a:prstGeom>
          <a:noFill/>
          <a:ln/>
        </p:spPr>
        <p:txBody>
          <a:bodyPr wrap="square" lIns="0" tIns="0" rIns="0" bIns="0" rtlCol="0" anchor="ctr"/>
          <a:lstStyle/>
          <a:p>
            <a:pPr marL="0" indent="0">
              <a:lnSpc>
                <a:spcPts val="1700"/>
              </a:lnSpc>
              <a:buNone/>
            </a:pPr>
            <a:r>
              <a:rPr lang="en-US" sz="1250" dirty="0">
                <a:solidFill>
                  <a:srgbClr val="263640"/>
                </a:solidFill>
                <a:latin typeface="Arial" pitchFamily="34" charset="0"/>
                <a:ea typeface="Arial" pitchFamily="34" charset="-122"/>
                <a:cs typeface="Arial" pitchFamily="34" charset="-120"/>
              </a:rPr>
              <a:t>This is why PGV correlates better with observed damage than PGA does, why Japanese intensity is computed from a filtered acceleration record rather than raw peak, and why a pseudo-velocity response spectrum is the right first tool for looking at a near-field record. A 2 g spike at 40 Hz breaks nothing. A 1 g pulse at 1 Hz — the same acceleration, forty times the velocity — flattens a building.</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NEAR-FIELD CHARACTER AND RESPONSE SPECTRA</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What a shallow crustal strike-slip rupture does to a spectrum</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8</a:t>
            </a:r>
            <a:endParaRPr lang="en-US" sz="900" dirty="0"/>
          </a:p>
        </p:txBody>
      </p:sp>
      <p:sp>
        <p:nvSpPr>
          <p:cNvPr id="6" name="Shape 4"/>
          <p:cNvSpPr/>
          <p:nvPr/>
        </p:nvSpPr>
        <p:spPr>
          <a:xfrm>
            <a:off x="548640" y="1371600"/>
            <a:ext cx="3520440" cy="2423160"/>
          </a:xfrm>
          <a:prstGeom prst="roundRect">
            <a:avLst>
              <a:gd name="adj" fmla="val 2264"/>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7" name="Shape 5"/>
          <p:cNvSpPr/>
          <p:nvPr/>
        </p:nvSpPr>
        <p:spPr>
          <a:xfrm>
            <a:off x="768096" y="1627632"/>
            <a:ext cx="146304" cy="146304"/>
          </a:xfrm>
          <a:prstGeom prst="ellipse">
            <a:avLst/>
          </a:prstGeom>
          <a:solidFill>
            <a:srgbClr val="1B4F8A"/>
          </a:solidFill>
          <a:ln/>
        </p:spPr>
        <p:txBody>
          <a:bodyPr/>
          <a:lstStyle/>
          <a:p>
            <a:endParaRPr lang="en-US"/>
          </a:p>
        </p:txBody>
      </p:sp>
      <p:sp>
        <p:nvSpPr>
          <p:cNvPr id="8" name="Text 6"/>
          <p:cNvSpPr/>
          <p:nvPr/>
        </p:nvSpPr>
        <p:spPr>
          <a:xfrm>
            <a:off x="1005840" y="1536192"/>
            <a:ext cx="283464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PULSE-LIKE MOTION</a:t>
            </a:r>
            <a:endParaRPr lang="en-US" sz="1400" dirty="0"/>
          </a:p>
        </p:txBody>
      </p:sp>
      <p:sp>
        <p:nvSpPr>
          <p:cNvPr id="9" name="Text 7"/>
          <p:cNvSpPr/>
          <p:nvPr/>
        </p:nvSpPr>
        <p:spPr>
          <a:xfrm>
            <a:off x="804672" y="1938528"/>
            <a:ext cx="3008376" cy="169164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Shallow rupture at close distance produces a small number of large velocity excursions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Directivity concentrates energy in the direction of rupture propagation</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Fault-normal component typically exceeds fault-parallel</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Energy arrives in a short, intense burst rather than a long stationary train</a:t>
            </a:r>
            <a:endParaRPr lang="en-US" sz="1150" dirty="0"/>
          </a:p>
        </p:txBody>
      </p:sp>
      <p:sp>
        <p:nvSpPr>
          <p:cNvPr id="10" name="Shape 8"/>
          <p:cNvSpPr/>
          <p:nvPr/>
        </p:nvSpPr>
        <p:spPr>
          <a:xfrm>
            <a:off x="4297680" y="1371600"/>
            <a:ext cx="3520440" cy="2423160"/>
          </a:xfrm>
          <a:prstGeom prst="roundRect">
            <a:avLst>
              <a:gd name="adj" fmla="val 2264"/>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1" name="Shape 9"/>
          <p:cNvSpPr/>
          <p:nvPr/>
        </p:nvSpPr>
        <p:spPr>
          <a:xfrm>
            <a:off x="4517136" y="1627632"/>
            <a:ext cx="146304" cy="146304"/>
          </a:xfrm>
          <a:prstGeom prst="ellipse">
            <a:avLst/>
          </a:prstGeom>
          <a:solidFill>
            <a:srgbClr val="1B4F8A"/>
          </a:solidFill>
          <a:ln/>
        </p:spPr>
        <p:txBody>
          <a:bodyPr/>
          <a:lstStyle/>
          <a:p>
            <a:endParaRPr lang="en-US"/>
          </a:p>
        </p:txBody>
      </p:sp>
      <p:sp>
        <p:nvSpPr>
          <p:cNvPr id="12" name="Text 10"/>
          <p:cNvSpPr/>
          <p:nvPr/>
        </p:nvSpPr>
        <p:spPr>
          <a:xfrm>
            <a:off x="4754880" y="1536192"/>
            <a:ext cx="283464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SPECTRAL CONSEQUENCE</a:t>
            </a:r>
            <a:endParaRPr lang="en-US" sz="1400" dirty="0"/>
          </a:p>
        </p:txBody>
      </p:sp>
      <p:sp>
        <p:nvSpPr>
          <p:cNvPr id="13" name="Text 11"/>
          <p:cNvSpPr/>
          <p:nvPr/>
        </p:nvSpPr>
        <p:spPr>
          <a:xfrm>
            <a:off x="4553712" y="1938528"/>
            <a:ext cx="3008376" cy="169164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Velocity pulses put a broad hump in the 0.5–2 sec period band (0.5–2 Hz)</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That band contains mid-rise buildings, tall slender stacks, elevated highway piers, and long-period equipment mounts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Code design spectra built from broadband far-field data may not envelope this hump</a:t>
            </a:r>
            <a:endParaRPr lang="en-US" sz="1150" dirty="0"/>
          </a:p>
        </p:txBody>
      </p:sp>
      <p:sp>
        <p:nvSpPr>
          <p:cNvPr id="14" name="Shape 12"/>
          <p:cNvSpPr/>
          <p:nvPr/>
        </p:nvSpPr>
        <p:spPr>
          <a:xfrm>
            <a:off x="8046720" y="1371600"/>
            <a:ext cx="3566160" cy="2423160"/>
          </a:xfrm>
          <a:prstGeom prst="roundRect">
            <a:avLst>
              <a:gd name="adj" fmla="val 2264"/>
            </a:avLst>
          </a:prstGeom>
          <a:solidFill>
            <a:srgbClr val="FBF3E2"/>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5" name="Shape 13"/>
          <p:cNvSpPr/>
          <p:nvPr/>
        </p:nvSpPr>
        <p:spPr>
          <a:xfrm>
            <a:off x="8266176" y="1627632"/>
            <a:ext cx="146304" cy="146304"/>
          </a:xfrm>
          <a:prstGeom prst="ellipse">
            <a:avLst/>
          </a:prstGeom>
          <a:solidFill>
            <a:srgbClr val="B8860B"/>
          </a:solidFill>
          <a:ln/>
        </p:spPr>
        <p:txBody>
          <a:bodyPr/>
          <a:lstStyle/>
          <a:p>
            <a:endParaRPr lang="en-US"/>
          </a:p>
        </p:txBody>
      </p:sp>
      <p:sp>
        <p:nvSpPr>
          <p:cNvPr id="16" name="Text 14"/>
          <p:cNvSpPr/>
          <p:nvPr/>
        </p:nvSpPr>
        <p:spPr>
          <a:xfrm>
            <a:off x="8503920" y="1536192"/>
            <a:ext cx="2880360" cy="347472"/>
          </a:xfrm>
          <a:prstGeom prst="rect">
            <a:avLst/>
          </a:prstGeom>
          <a:noFill/>
          <a:ln/>
        </p:spPr>
        <p:txBody>
          <a:bodyPr wrap="square" lIns="0" tIns="0" rIns="0" bIns="0" rtlCol="0" anchor="ctr"/>
          <a:lstStyle/>
          <a:p>
            <a:pPr marL="0" indent="0">
              <a:buNone/>
            </a:pPr>
            <a:r>
              <a:rPr lang="en-US" sz="1400" b="1" dirty="0">
                <a:solidFill>
                  <a:srgbClr val="B8860B"/>
                </a:solidFill>
                <a:latin typeface="Arial" pitchFamily="34" charset="0"/>
                <a:ea typeface="Arial" pitchFamily="34" charset="-122"/>
                <a:cs typeface="Arial" pitchFamily="34" charset="-120"/>
              </a:rPr>
              <a:t>WHAT THE DAMAGE PATTERN SUGGESTS</a:t>
            </a:r>
            <a:endParaRPr lang="en-US" sz="1400" dirty="0"/>
          </a:p>
        </p:txBody>
      </p:sp>
      <p:sp>
        <p:nvSpPr>
          <p:cNvPr id="17" name="Text 15"/>
          <p:cNvSpPr/>
          <p:nvPr/>
        </p:nvSpPr>
        <p:spPr>
          <a:xfrm>
            <a:off x="8302752" y="1938528"/>
            <a:ext cx="3054096" cy="169164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 collapsed industrial chimney and a partial mall floor collapse are both consistent with strong 0.5–2 Hz demand</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Widespread cracked-but-standing modern construction is consistent with short duration and few damaging cycles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INFERENCE — to be tested against the released records</a:t>
            </a:r>
            <a:endParaRPr lang="en-US" sz="1150" dirty="0"/>
          </a:p>
        </p:txBody>
      </p:sp>
      <p:sp>
        <p:nvSpPr>
          <p:cNvPr id="18" name="Text 16"/>
          <p:cNvSpPr/>
          <p:nvPr/>
        </p:nvSpPr>
        <p:spPr>
          <a:xfrm>
            <a:off x="548640" y="4069080"/>
            <a:ext cx="11064240" cy="320040"/>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THE TEST TO RUN WHEN THE RECORDS ARE PUBLISHED</a:t>
            </a:r>
            <a:endParaRPr lang="en-US" sz="1400" dirty="0"/>
          </a:p>
        </p:txBody>
      </p:sp>
      <p:sp>
        <p:nvSpPr>
          <p:cNvPr id="19" name="Text 17"/>
          <p:cNvSpPr/>
          <p:nvPr/>
        </p:nvSpPr>
        <p:spPr>
          <a:xfrm>
            <a:off x="548640" y="4462272"/>
            <a:ext cx="11064240" cy="1737360"/>
          </a:xfrm>
          <a:prstGeom prst="rect">
            <a:avLst/>
          </a:prstGeom>
          <a:noFill/>
          <a:ln/>
        </p:spPr>
        <p:txBody>
          <a:bodyPr wrap="square" lIns="0" tIns="0" rIns="0" bIns="0" rtlCol="0" anchor="ctr"/>
          <a:lstStyle/>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Pull the K-NET and KiK-net records for Uki, Hikawa, Yatsushiro, and Mashiki. Compute pseudo-velocity response spectra at 5% damping, both horizontal components, and overlay the Japanese and ASCE 7-22 design spectra on the same axes.</a:t>
            </a:r>
            <a:endParaRPr lang="en-US" sz="1250" dirty="0"/>
          </a:p>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Then integrate the acceleration twice and look at the displacement time history directly — a fling step or a coherent velocity pulse shows up there far more clearly than in any spectrum.</a:t>
            </a:r>
            <a:endParaRPr lang="en-US" sz="1250" dirty="0"/>
          </a:p>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Finally, compare the 2026 spectra against the 2016 Mashiki record. Same fault system, same prefecture, ten years apart: a rare controlled comparison.</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2016 AND 2026 COMPARED</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Same prefecture, same fault system, very different outcome</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9</a:t>
            </a:r>
            <a:endParaRPr lang="en-US" sz="900" dirty="0"/>
          </a:p>
        </p:txBody>
      </p:sp>
      <p:graphicFrame>
        <p:nvGraphicFramePr>
          <p:cNvPr id="6" name="Chart 0"/>
          <p:cNvGraphicFramePr/>
          <p:nvPr/>
        </p:nvGraphicFramePr>
        <p:xfrm>
          <a:off x="548640" y="1371600"/>
          <a:ext cx="5486400" cy="292608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6400800" y="1691640"/>
            <a:ext cx="4663440" cy="310896"/>
          </a:xfrm>
          <a:prstGeom prst="rect">
            <a:avLst/>
          </a:prstGeom>
          <a:solidFill>
            <a:srgbClr val="1B4F8A"/>
          </a:solidFill>
          <a:ln w="12700">
            <a:solidFill>
              <a:srgbClr val="333333"/>
            </a:solidFill>
            <a:prstDash val="solid"/>
          </a:ln>
        </p:spPr>
        <p:txBody>
          <a:bodyPr/>
          <a:lstStyle/>
          <a:p>
            <a:endParaRPr lang="en-US"/>
          </a:p>
        </p:txBody>
      </p:sp>
      <p:sp>
        <p:nvSpPr>
          <p:cNvPr id="8" name="Text 5"/>
          <p:cNvSpPr/>
          <p:nvPr/>
        </p:nvSpPr>
        <p:spPr>
          <a:xfrm>
            <a:off x="6510528" y="1691640"/>
            <a:ext cx="1609344" cy="310896"/>
          </a:xfrm>
          <a:prstGeom prst="rect">
            <a:avLst/>
          </a:prstGeom>
          <a:noFill/>
          <a:ln/>
        </p:spPr>
        <p:txBody>
          <a:bodyPr wrap="square" lIns="0" tIns="0" rIns="0" bIns="0" rtlCol="0" anchor="ctr"/>
          <a:lstStyle/>
          <a:p>
            <a:pPr marL="0" indent="0">
              <a:buNone/>
            </a:pPr>
            <a:endParaRPr lang="en-US" sz="1100" dirty="0"/>
          </a:p>
        </p:txBody>
      </p:sp>
      <p:sp>
        <p:nvSpPr>
          <p:cNvPr id="9" name="Text 6"/>
          <p:cNvSpPr/>
          <p:nvPr/>
        </p:nvSpPr>
        <p:spPr>
          <a:xfrm>
            <a:off x="8339328" y="1691640"/>
            <a:ext cx="1243584" cy="310896"/>
          </a:xfrm>
          <a:prstGeom prst="rect">
            <a:avLst/>
          </a:prstGeom>
          <a:noFill/>
          <a:ln/>
        </p:spPr>
        <p:txBody>
          <a:bodyPr wrap="square" lIns="0" tIns="0" rIns="0" bIns="0" rtlCol="0" anchor="ctr"/>
          <a:lstStyle/>
          <a:p>
            <a:pPr marL="0" indent="0">
              <a:buNone/>
            </a:pPr>
            <a:r>
              <a:rPr lang="en-US" sz="1100" b="1" dirty="0">
                <a:solidFill>
                  <a:srgbClr val="FFFFFF"/>
                </a:solidFill>
                <a:latin typeface="Arial" pitchFamily="34" charset="0"/>
                <a:ea typeface="Arial" pitchFamily="34" charset="-122"/>
                <a:cs typeface="Arial" pitchFamily="34" charset="-120"/>
              </a:rPr>
              <a:t>2016</a:t>
            </a:r>
            <a:endParaRPr lang="en-US" sz="1100" dirty="0"/>
          </a:p>
        </p:txBody>
      </p:sp>
      <p:sp>
        <p:nvSpPr>
          <p:cNvPr id="10" name="Text 7"/>
          <p:cNvSpPr/>
          <p:nvPr/>
        </p:nvSpPr>
        <p:spPr>
          <a:xfrm>
            <a:off x="9802368" y="1691640"/>
            <a:ext cx="1152144" cy="310896"/>
          </a:xfrm>
          <a:prstGeom prst="rect">
            <a:avLst/>
          </a:prstGeom>
          <a:noFill/>
          <a:ln/>
        </p:spPr>
        <p:txBody>
          <a:bodyPr wrap="square" lIns="0" tIns="0" rIns="0" bIns="0" rtlCol="0" anchor="ctr"/>
          <a:lstStyle/>
          <a:p>
            <a:pPr marL="0" indent="0">
              <a:buNone/>
            </a:pPr>
            <a:r>
              <a:rPr lang="en-US" sz="1100" b="1" dirty="0">
                <a:solidFill>
                  <a:srgbClr val="FFFFFF"/>
                </a:solidFill>
                <a:latin typeface="Arial" pitchFamily="34" charset="0"/>
                <a:ea typeface="Arial" pitchFamily="34" charset="-122"/>
                <a:cs typeface="Arial" pitchFamily="34" charset="-120"/>
              </a:rPr>
              <a:t>2026</a:t>
            </a:r>
            <a:endParaRPr lang="en-US" sz="1100" dirty="0"/>
          </a:p>
        </p:txBody>
      </p:sp>
      <p:sp>
        <p:nvSpPr>
          <p:cNvPr id="11" name="Shape 8"/>
          <p:cNvSpPr/>
          <p:nvPr/>
        </p:nvSpPr>
        <p:spPr>
          <a:xfrm>
            <a:off x="6400800" y="2002536"/>
            <a:ext cx="4663440" cy="310896"/>
          </a:xfrm>
          <a:prstGeom prst="rect">
            <a:avLst/>
          </a:prstGeom>
          <a:solidFill>
            <a:srgbClr val="FFFFFF"/>
          </a:solidFill>
          <a:ln w="12700">
            <a:solidFill>
              <a:srgbClr val="333333"/>
            </a:solidFill>
            <a:prstDash val="solid"/>
          </a:ln>
        </p:spPr>
        <p:txBody>
          <a:bodyPr/>
          <a:lstStyle/>
          <a:p>
            <a:endParaRPr lang="en-US"/>
          </a:p>
        </p:txBody>
      </p:sp>
      <p:sp>
        <p:nvSpPr>
          <p:cNvPr id="12" name="Text 9"/>
          <p:cNvSpPr/>
          <p:nvPr/>
        </p:nvSpPr>
        <p:spPr>
          <a:xfrm>
            <a:off x="6510528" y="2002536"/>
            <a:ext cx="16093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Shindo 7 events</a:t>
            </a:r>
            <a:endParaRPr lang="en-US" sz="1150" dirty="0"/>
          </a:p>
        </p:txBody>
      </p:sp>
      <p:sp>
        <p:nvSpPr>
          <p:cNvPr id="13" name="Text 10"/>
          <p:cNvSpPr/>
          <p:nvPr/>
        </p:nvSpPr>
        <p:spPr>
          <a:xfrm>
            <a:off x="8339328" y="2002536"/>
            <a:ext cx="124358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2 (in 28 hours)</a:t>
            </a:r>
            <a:endParaRPr lang="en-US" sz="1150" dirty="0"/>
          </a:p>
        </p:txBody>
      </p:sp>
      <p:sp>
        <p:nvSpPr>
          <p:cNvPr id="14" name="Text 11"/>
          <p:cNvSpPr/>
          <p:nvPr/>
        </p:nvSpPr>
        <p:spPr>
          <a:xfrm>
            <a:off x="9802368" y="2002536"/>
            <a:ext cx="11521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1</a:t>
            </a:r>
            <a:endParaRPr lang="en-US" sz="1150" dirty="0"/>
          </a:p>
        </p:txBody>
      </p:sp>
      <p:sp>
        <p:nvSpPr>
          <p:cNvPr id="15" name="Shape 12"/>
          <p:cNvSpPr/>
          <p:nvPr/>
        </p:nvSpPr>
        <p:spPr>
          <a:xfrm>
            <a:off x="6400800" y="2313432"/>
            <a:ext cx="4663440" cy="310896"/>
          </a:xfrm>
          <a:prstGeom prst="rect">
            <a:avLst/>
          </a:prstGeom>
          <a:solidFill>
            <a:srgbClr val="F3F5F8"/>
          </a:solidFill>
          <a:ln w="12700">
            <a:solidFill>
              <a:srgbClr val="333333"/>
            </a:solidFill>
            <a:prstDash val="solid"/>
          </a:ln>
        </p:spPr>
        <p:txBody>
          <a:bodyPr/>
          <a:lstStyle/>
          <a:p>
            <a:endParaRPr lang="en-US"/>
          </a:p>
        </p:txBody>
      </p:sp>
      <p:sp>
        <p:nvSpPr>
          <p:cNvPr id="16" name="Text 13"/>
          <p:cNvSpPr/>
          <p:nvPr/>
        </p:nvSpPr>
        <p:spPr>
          <a:xfrm>
            <a:off x="6510528" y="2313432"/>
            <a:ext cx="16093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Mainshock Mⱼ</a:t>
            </a:r>
            <a:endParaRPr lang="en-US" sz="1150" dirty="0"/>
          </a:p>
        </p:txBody>
      </p:sp>
      <p:sp>
        <p:nvSpPr>
          <p:cNvPr id="17" name="Text 14"/>
          <p:cNvSpPr/>
          <p:nvPr/>
        </p:nvSpPr>
        <p:spPr>
          <a:xfrm>
            <a:off x="8339328" y="2313432"/>
            <a:ext cx="124358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7.3</a:t>
            </a:r>
            <a:endParaRPr lang="en-US" sz="1150" dirty="0"/>
          </a:p>
        </p:txBody>
      </p:sp>
      <p:sp>
        <p:nvSpPr>
          <p:cNvPr id="18" name="Text 15"/>
          <p:cNvSpPr/>
          <p:nvPr/>
        </p:nvSpPr>
        <p:spPr>
          <a:xfrm>
            <a:off x="9802368" y="2313432"/>
            <a:ext cx="11521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7.1</a:t>
            </a:r>
            <a:endParaRPr lang="en-US" sz="1150" dirty="0"/>
          </a:p>
        </p:txBody>
      </p:sp>
      <p:sp>
        <p:nvSpPr>
          <p:cNvPr id="19" name="Shape 16"/>
          <p:cNvSpPr/>
          <p:nvPr/>
        </p:nvSpPr>
        <p:spPr>
          <a:xfrm>
            <a:off x="6400800" y="2624328"/>
            <a:ext cx="4663440" cy="310896"/>
          </a:xfrm>
          <a:prstGeom prst="rect">
            <a:avLst/>
          </a:prstGeom>
          <a:solidFill>
            <a:srgbClr val="FFFFFF"/>
          </a:solidFill>
          <a:ln w="12700">
            <a:solidFill>
              <a:srgbClr val="333333"/>
            </a:solidFill>
            <a:prstDash val="solid"/>
          </a:ln>
        </p:spPr>
        <p:txBody>
          <a:bodyPr/>
          <a:lstStyle/>
          <a:p>
            <a:endParaRPr lang="en-US"/>
          </a:p>
        </p:txBody>
      </p:sp>
      <p:sp>
        <p:nvSpPr>
          <p:cNvPr id="20" name="Text 17"/>
          <p:cNvSpPr/>
          <p:nvPr/>
        </p:nvSpPr>
        <p:spPr>
          <a:xfrm>
            <a:off x="6510528" y="2624328"/>
            <a:ext cx="16093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Deaths</a:t>
            </a:r>
            <a:endParaRPr lang="en-US" sz="1150" dirty="0"/>
          </a:p>
        </p:txBody>
      </p:sp>
      <p:sp>
        <p:nvSpPr>
          <p:cNvPr id="21" name="Text 18"/>
          <p:cNvSpPr/>
          <p:nvPr/>
        </p:nvSpPr>
        <p:spPr>
          <a:xfrm>
            <a:off x="8339328" y="2624328"/>
            <a:ext cx="124358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277 (incl. indirect)</a:t>
            </a:r>
            <a:endParaRPr lang="en-US" sz="1150" dirty="0"/>
          </a:p>
        </p:txBody>
      </p:sp>
      <p:sp>
        <p:nvSpPr>
          <p:cNvPr id="22" name="Text 19"/>
          <p:cNvSpPr/>
          <p:nvPr/>
        </p:nvSpPr>
        <p:spPr>
          <a:xfrm>
            <a:off x="9802368" y="2624328"/>
            <a:ext cx="11521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34 (provisional)</a:t>
            </a:r>
            <a:endParaRPr lang="en-US" sz="1150" dirty="0"/>
          </a:p>
        </p:txBody>
      </p:sp>
      <p:sp>
        <p:nvSpPr>
          <p:cNvPr id="23" name="Shape 20"/>
          <p:cNvSpPr/>
          <p:nvPr/>
        </p:nvSpPr>
        <p:spPr>
          <a:xfrm>
            <a:off x="6400800" y="2935224"/>
            <a:ext cx="4663440" cy="310896"/>
          </a:xfrm>
          <a:prstGeom prst="rect">
            <a:avLst/>
          </a:prstGeom>
          <a:solidFill>
            <a:srgbClr val="F3F5F8"/>
          </a:solidFill>
          <a:ln w="12700">
            <a:solidFill>
              <a:srgbClr val="333333"/>
            </a:solidFill>
            <a:prstDash val="solid"/>
          </a:ln>
        </p:spPr>
        <p:txBody>
          <a:bodyPr/>
          <a:lstStyle/>
          <a:p>
            <a:endParaRPr lang="en-US"/>
          </a:p>
        </p:txBody>
      </p:sp>
      <p:sp>
        <p:nvSpPr>
          <p:cNvPr id="24" name="Text 21"/>
          <p:cNvSpPr/>
          <p:nvPr/>
        </p:nvSpPr>
        <p:spPr>
          <a:xfrm>
            <a:off x="6510528" y="2935224"/>
            <a:ext cx="16093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Injured</a:t>
            </a:r>
            <a:endParaRPr lang="en-US" sz="1150" dirty="0"/>
          </a:p>
        </p:txBody>
      </p:sp>
      <p:sp>
        <p:nvSpPr>
          <p:cNvPr id="25" name="Text 22"/>
          <p:cNvSpPr/>
          <p:nvPr/>
        </p:nvSpPr>
        <p:spPr>
          <a:xfrm>
            <a:off x="8339328" y="2935224"/>
            <a:ext cx="124358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2,809</a:t>
            </a:r>
            <a:endParaRPr lang="en-US" sz="1150" dirty="0"/>
          </a:p>
        </p:txBody>
      </p:sp>
      <p:sp>
        <p:nvSpPr>
          <p:cNvPr id="26" name="Text 23"/>
          <p:cNvSpPr/>
          <p:nvPr/>
        </p:nvSpPr>
        <p:spPr>
          <a:xfrm>
            <a:off x="9802368" y="2935224"/>
            <a:ext cx="11521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Hundreds</a:t>
            </a:r>
            <a:endParaRPr lang="en-US" sz="1150" dirty="0"/>
          </a:p>
        </p:txBody>
      </p:sp>
      <p:sp>
        <p:nvSpPr>
          <p:cNvPr id="27" name="Shape 24"/>
          <p:cNvSpPr/>
          <p:nvPr/>
        </p:nvSpPr>
        <p:spPr>
          <a:xfrm>
            <a:off x="6400800" y="3246120"/>
            <a:ext cx="4663440" cy="310896"/>
          </a:xfrm>
          <a:prstGeom prst="rect">
            <a:avLst/>
          </a:prstGeom>
          <a:solidFill>
            <a:srgbClr val="FFFFFF"/>
          </a:solidFill>
          <a:ln w="12700">
            <a:solidFill>
              <a:srgbClr val="333333"/>
            </a:solidFill>
            <a:prstDash val="solid"/>
          </a:ln>
        </p:spPr>
        <p:txBody>
          <a:bodyPr/>
          <a:lstStyle/>
          <a:p>
            <a:endParaRPr lang="en-US"/>
          </a:p>
        </p:txBody>
      </p:sp>
      <p:sp>
        <p:nvSpPr>
          <p:cNvPr id="28" name="Text 25"/>
          <p:cNvSpPr/>
          <p:nvPr/>
        </p:nvSpPr>
        <p:spPr>
          <a:xfrm>
            <a:off x="6510528" y="3246120"/>
            <a:ext cx="16093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Time of day</a:t>
            </a:r>
            <a:endParaRPr lang="en-US" sz="1150" dirty="0"/>
          </a:p>
        </p:txBody>
      </p:sp>
      <p:sp>
        <p:nvSpPr>
          <p:cNvPr id="29" name="Text 26"/>
          <p:cNvSpPr/>
          <p:nvPr/>
        </p:nvSpPr>
        <p:spPr>
          <a:xfrm>
            <a:off x="8339328" y="3246120"/>
            <a:ext cx="124358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01:25</a:t>
            </a:r>
            <a:endParaRPr lang="en-US" sz="1150" dirty="0"/>
          </a:p>
        </p:txBody>
      </p:sp>
      <p:sp>
        <p:nvSpPr>
          <p:cNvPr id="30" name="Text 27"/>
          <p:cNvSpPr/>
          <p:nvPr/>
        </p:nvSpPr>
        <p:spPr>
          <a:xfrm>
            <a:off x="9802368" y="3246120"/>
            <a:ext cx="11521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16:27</a:t>
            </a:r>
            <a:endParaRPr lang="en-US" sz="1150" dirty="0"/>
          </a:p>
        </p:txBody>
      </p:sp>
      <p:sp>
        <p:nvSpPr>
          <p:cNvPr id="31" name="Shape 28"/>
          <p:cNvSpPr/>
          <p:nvPr/>
        </p:nvSpPr>
        <p:spPr>
          <a:xfrm>
            <a:off x="6400800" y="1691640"/>
            <a:ext cx="4663440" cy="1865376"/>
          </a:xfrm>
          <a:prstGeom prst="rect">
            <a:avLst/>
          </a:prstGeom>
          <a:ln w="9525">
            <a:solidFill>
              <a:srgbClr val="C9D4E0"/>
            </a:solidFill>
            <a:prstDash val="solid"/>
          </a:ln>
        </p:spPr>
        <p:txBody>
          <a:bodyPr/>
          <a:lstStyle/>
          <a:p>
            <a:endParaRPr lang="en-US"/>
          </a:p>
        </p:txBody>
      </p:sp>
      <p:sp>
        <p:nvSpPr>
          <p:cNvPr id="32" name="Shape 29"/>
          <p:cNvSpPr/>
          <p:nvPr/>
        </p:nvSpPr>
        <p:spPr>
          <a:xfrm>
            <a:off x="548640" y="4572000"/>
            <a:ext cx="11064240" cy="1600200"/>
          </a:xfrm>
          <a:prstGeom prst="roundRect">
            <a:avLst>
              <a:gd name="adj" fmla="val 2857"/>
            </a:avLst>
          </a:prstGeom>
          <a:solidFill>
            <a:srgbClr val="E4EFEA"/>
          </a:solidFill>
          <a:ln w="12700">
            <a:solidFill>
              <a:srgbClr val="333333"/>
            </a:solidFill>
            <a:prstDash val="solid"/>
          </a:ln>
        </p:spPr>
        <p:txBody>
          <a:bodyPr/>
          <a:lstStyle/>
          <a:p>
            <a:endParaRPr lang="en-US"/>
          </a:p>
        </p:txBody>
      </p:sp>
      <p:sp>
        <p:nvSpPr>
          <p:cNvPr id="33" name="Text 30"/>
          <p:cNvSpPr/>
          <p:nvPr/>
        </p:nvSpPr>
        <p:spPr>
          <a:xfrm>
            <a:off x="777240" y="4709160"/>
            <a:ext cx="10607040" cy="1371600"/>
          </a:xfrm>
          <a:prstGeom prst="rect">
            <a:avLst/>
          </a:prstGeom>
          <a:noFill/>
          <a:ln/>
        </p:spPr>
        <p:txBody>
          <a:bodyPr wrap="square" lIns="0" tIns="0" rIns="0" bIns="0" rtlCol="0" anchor="ctr"/>
          <a:lstStyle/>
          <a:p>
            <a:pPr marL="0" indent="0">
              <a:lnSpc>
                <a:spcPts val="1700"/>
              </a:lnSpc>
              <a:buNone/>
            </a:pPr>
            <a:r>
              <a:rPr lang="en-US" sz="1250" b="1" dirty="0">
                <a:solidFill>
                  <a:srgbClr val="1C6A50"/>
                </a:solidFill>
                <a:latin typeface="Arial" pitchFamily="34" charset="0"/>
                <a:ea typeface="Arial" pitchFamily="34" charset="-122"/>
                <a:cs typeface="Arial" pitchFamily="34" charset="-120"/>
              </a:rPr>
              <a:t>The honest reading.  </a:t>
            </a:r>
            <a:r>
              <a:rPr lang="en-US" sz="1250" dirty="0">
                <a:solidFill>
                  <a:srgbClr val="1A3A2E"/>
                </a:solidFill>
                <a:latin typeface="Arial" pitchFamily="34" charset="0"/>
                <a:ea typeface="Arial" pitchFamily="34" charset="-122"/>
                <a:cs typeface="Arial" pitchFamily="34" charset="-120"/>
              </a:rPr>
              <a:t>The 2026 death toll is roughly an eighth of 2016's at a comparable magnitude. Some of that is engineering — a decade of post-2016 retrofit and replacement in the same prefecture. Some of it is luck: one shindo 7 instead of two, an afternoon rather than 01:25 when everyone was asleep in older houses, and a rupture that did not repeat. And a meaningful share of the 2016 total was indirect deaths accumulated over months in shelters — a category the 2026 count has barely begun to accrue, with 35 °C heat and a possible typhoon ahead. Do not declare victory on a three-day-old number.</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0">
    <p:bg>
      <p:bgPr>
        <a:solidFill>
          <a:srgbClr val="10402F"/>
        </a:solidFill>
        <a:effectLst/>
      </p:bgPr>
    </p:bg>
    <p:spTree>
      <p:nvGrpSpPr>
        <p:cNvPr id="1" name=""/>
        <p:cNvGrpSpPr/>
        <p:nvPr/>
      </p:nvGrpSpPr>
      <p:grpSpPr>
        <a:xfrm>
          <a:off x="0" y="0"/>
          <a:ext cx="0" cy="0"/>
          <a:chOff x="0" y="0"/>
          <a:chExt cx="0" cy="0"/>
        </a:xfrm>
      </p:grpSpPr>
      <p:sp>
        <p:nvSpPr>
          <p:cNvPr id="2" name="Shape 0"/>
          <p:cNvSpPr/>
          <p:nvPr/>
        </p:nvSpPr>
        <p:spPr>
          <a:xfrm>
            <a:off x="0" y="2788920"/>
            <a:ext cx="310896" cy="82296"/>
          </a:xfrm>
          <a:prstGeom prst="rect">
            <a:avLst/>
          </a:prstGeom>
          <a:solidFill>
            <a:srgbClr val="9BD4BC"/>
          </a:solidFill>
          <a:ln/>
        </p:spPr>
        <p:txBody>
          <a:bodyPr/>
          <a:lstStyle/>
          <a:p>
            <a:endParaRPr lang="en-US"/>
          </a:p>
        </p:txBody>
      </p:sp>
      <p:sp>
        <p:nvSpPr>
          <p:cNvPr id="3" name="Text 1"/>
          <p:cNvSpPr/>
          <p:nvPr/>
        </p:nvSpPr>
        <p:spPr>
          <a:xfrm>
            <a:off x="548640" y="2971800"/>
            <a:ext cx="11064240" cy="822960"/>
          </a:xfrm>
          <a:prstGeom prst="rect">
            <a:avLst/>
          </a:prstGeom>
          <a:noFill/>
          <a:ln/>
        </p:spPr>
        <p:txBody>
          <a:bodyPr wrap="square" lIns="0" tIns="0" rIns="0" bIns="0" rtlCol="0" anchor="ctr"/>
          <a:lstStyle/>
          <a:p>
            <a:pPr marL="0" indent="0">
              <a:buNone/>
            </a:pPr>
            <a:r>
              <a:rPr lang="en-US" sz="4000" b="1" kern="0" spc="100" dirty="0">
                <a:solidFill>
                  <a:srgbClr val="FFFFFF"/>
                </a:solidFill>
                <a:latin typeface="Arial" pitchFamily="34" charset="0"/>
                <a:ea typeface="Arial" pitchFamily="34" charset="-122"/>
                <a:cs typeface="Arial" pitchFamily="34" charset="-120"/>
              </a:rPr>
              <a:t>WHAT WORKED</a:t>
            </a:r>
            <a:endParaRPr lang="en-US" sz="4000" dirty="0"/>
          </a:p>
        </p:txBody>
      </p:sp>
      <p:sp>
        <p:nvSpPr>
          <p:cNvPr id="4" name="Text 2"/>
          <p:cNvSpPr/>
          <p:nvPr/>
        </p:nvSpPr>
        <p:spPr>
          <a:xfrm>
            <a:off x="548640" y="3840480"/>
            <a:ext cx="9601200" cy="822960"/>
          </a:xfrm>
          <a:prstGeom prst="rect">
            <a:avLst/>
          </a:prstGeom>
          <a:noFill/>
          <a:ln/>
        </p:spPr>
        <p:txBody>
          <a:bodyPr wrap="square" lIns="0" tIns="0" rIns="0" bIns="0" rtlCol="0" anchor="ctr"/>
          <a:lstStyle/>
          <a:p>
            <a:pPr marL="0" indent="0">
              <a:buNone/>
            </a:pPr>
            <a:r>
              <a:rPr lang="en-US" sz="1500" dirty="0">
                <a:solidFill>
                  <a:srgbClr val="BFE0D3"/>
                </a:solidFill>
                <a:latin typeface="Arial" pitchFamily="34" charset="0"/>
                <a:ea typeface="Arial" pitchFamily="34" charset="-122"/>
                <a:cs typeface="Arial" pitchFamily="34" charset="-120"/>
              </a:rPr>
              <a:t>Systems that absorbed a shindo 7 and kept their function — and why</a:t>
            </a:r>
            <a:endParaRPr lang="en-US" sz="15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10</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SUCCESS: NUCLEAR PLANT RESPONSE</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Sendai and Genkai stations, no abnormalities</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11</a:t>
            </a:r>
            <a:endParaRPr lang="en-US" sz="900" dirty="0"/>
          </a:p>
        </p:txBody>
      </p:sp>
      <p:sp>
        <p:nvSpPr>
          <p:cNvPr id="6" name="Shape 4"/>
          <p:cNvSpPr/>
          <p:nvPr/>
        </p:nvSpPr>
        <p:spPr>
          <a:xfrm>
            <a:off x="548640" y="1371600"/>
            <a:ext cx="5349240" cy="2286000"/>
          </a:xfrm>
          <a:prstGeom prst="roundRect">
            <a:avLst>
              <a:gd name="adj" fmla="val 2400"/>
            </a:avLst>
          </a:prstGeom>
          <a:solidFill>
            <a:srgbClr val="E4EFEA"/>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7" name="Shape 5"/>
          <p:cNvSpPr/>
          <p:nvPr/>
        </p:nvSpPr>
        <p:spPr>
          <a:xfrm>
            <a:off x="768096" y="1627632"/>
            <a:ext cx="146304" cy="146304"/>
          </a:xfrm>
          <a:prstGeom prst="ellipse">
            <a:avLst/>
          </a:prstGeom>
          <a:solidFill>
            <a:srgbClr val="1C6A50"/>
          </a:solidFill>
          <a:ln/>
        </p:spPr>
        <p:txBody>
          <a:bodyPr/>
          <a:lstStyle/>
          <a:p>
            <a:endParaRPr lang="en-US"/>
          </a:p>
        </p:txBody>
      </p:sp>
      <p:sp>
        <p:nvSpPr>
          <p:cNvPr id="8" name="Text 6"/>
          <p:cNvSpPr/>
          <p:nvPr/>
        </p:nvSpPr>
        <p:spPr>
          <a:xfrm>
            <a:off x="1005840" y="1536192"/>
            <a:ext cx="4663440" cy="347472"/>
          </a:xfrm>
          <a:prstGeom prst="rect">
            <a:avLst/>
          </a:prstGeom>
          <a:noFill/>
          <a:ln/>
        </p:spPr>
        <p:txBody>
          <a:bodyPr wrap="square" lIns="0" tIns="0" rIns="0" bIns="0" rtlCol="0" anchor="ctr"/>
          <a:lstStyle/>
          <a:p>
            <a:pPr marL="0" indent="0">
              <a:buNone/>
            </a:pPr>
            <a:r>
              <a:rPr lang="en-US" sz="1400" b="1" dirty="0">
                <a:solidFill>
                  <a:srgbClr val="1C6A50"/>
                </a:solidFill>
                <a:latin typeface="Arial" pitchFamily="34" charset="0"/>
                <a:ea typeface="Arial" pitchFamily="34" charset="-122"/>
                <a:cs typeface="Arial" pitchFamily="34" charset="-120"/>
              </a:rPr>
              <a:t>WHAT HAPPENED</a:t>
            </a:r>
            <a:endParaRPr lang="en-US" sz="1400" dirty="0"/>
          </a:p>
        </p:txBody>
      </p:sp>
      <p:sp>
        <p:nvSpPr>
          <p:cNvPr id="9" name="Text 7"/>
          <p:cNvSpPr/>
          <p:nvPr/>
        </p:nvSpPr>
        <p:spPr>
          <a:xfrm>
            <a:off x="804672" y="1938528"/>
            <a:ext cx="4837176" cy="155448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Kyushu Electric reported no abnormalities at the Sendai station (Satsumasendai, Kagoshima) or the Genkai station (Saga)</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Radiation levels around both stations unchanged</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Japan's Nuclear Regulation Authority notified the IAEA that Sendai was undamaged</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Both stations are on the same island, in adjacent prefectures, and both felt the event</a:t>
            </a:r>
            <a:endParaRPr lang="en-US" sz="1150" dirty="0"/>
          </a:p>
        </p:txBody>
      </p:sp>
      <p:sp>
        <p:nvSpPr>
          <p:cNvPr id="10" name="Shape 8"/>
          <p:cNvSpPr/>
          <p:nvPr/>
        </p:nvSpPr>
        <p:spPr>
          <a:xfrm>
            <a:off x="6080760" y="1371600"/>
            <a:ext cx="4983480" cy="2286000"/>
          </a:xfrm>
          <a:prstGeom prst="roundRect">
            <a:avLst>
              <a:gd name="adj" fmla="val 2400"/>
            </a:avLst>
          </a:prstGeom>
          <a:solidFill>
            <a:srgbClr val="E4EFEA"/>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1" name="Shape 9"/>
          <p:cNvSpPr/>
          <p:nvPr/>
        </p:nvSpPr>
        <p:spPr>
          <a:xfrm>
            <a:off x="6300216" y="1627632"/>
            <a:ext cx="146304" cy="146304"/>
          </a:xfrm>
          <a:prstGeom prst="ellipse">
            <a:avLst/>
          </a:prstGeom>
          <a:solidFill>
            <a:srgbClr val="1C6A50"/>
          </a:solidFill>
          <a:ln/>
        </p:spPr>
        <p:txBody>
          <a:bodyPr/>
          <a:lstStyle/>
          <a:p>
            <a:endParaRPr lang="en-US"/>
          </a:p>
        </p:txBody>
      </p:sp>
      <p:sp>
        <p:nvSpPr>
          <p:cNvPr id="12" name="Text 10"/>
          <p:cNvSpPr/>
          <p:nvPr/>
        </p:nvSpPr>
        <p:spPr>
          <a:xfrm>
            <a:off x="6537960" y="1536192"/>
            <a:ext cx="4297680" cy="347472"/>
          </a:xfrm>
          <a:prstGeom prst="rect">
            <a:avLst/>
          </a:prstGeom>
          <a:noFill/>
          <a:ln/>
        </p:spPr>
        <p:txBody>
          <a:bodyPr wrap="square" lIns="0" tIns="0" rIns="0" bIns="0" rtlCol="0" anchor="ctr"/>
          <a:lstStyle/>
          <a:p>
            <a:pPr marL="0" indent="0">
              <a:buNone/>
            </a:pPr>
            <a:r>
              <a:rPr lang="en-US" sz="1400" b="1" dirty="0">
                <a:solidFill>
                  <a:srgbClr val="1C6A50"/>
                </a:solidFill>
                <a:latin typeface="Arial" pitchFamily="34" charset="0"/>
                <a:ea typeface="Arial" pitchFamily="34" charset="-122"/>
                <a:cs typeface="Arial" pitchFamily="34" charset="-120"/>
              </a:rPr>
              <a:t>WHY IT WORKED</a:t>
            </a:r>
            <a:endParaRPr lang="en-US" sz="1400" dirty="0"/>
          </a:p>
        </p:txBody>
      </p:sp>
      <p:sp>
        <p:nvSpPr>
          <p:cNvPr id="13" name="Text 11"/>
          <p:cNvSpPr/>
          <p:nvPr/>
        </p:nvSpPr>
        <p:spPr>
          <a:xfrm>
            <a:off x="6336792" y="1938528"/>
            <a:ext cx="4471416" cy="155448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Post-Fukushima licensing basis raised design ground motion (Ss) substantially at both sites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Safety-class SSCs are qualified to a site-specific spectrum well above the general building code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Automatic scram on seismic trip is a proven, instrumented function</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Rapid public confirmation through NRA and IAEA channels prevented an information vacuum</a:t>
            </a:r>
            <a:endParaRPr lang="en-US" sz="1150" dirty="0"/>
          </a:p>
        </p:txBody>
      </p:sp>
      <p:sp>
        <p:nvSpPr>
          <p:cNvPr id="14" name="Shape 12"/>
          <p:cNvSpPr/>
          <p:nvPr/>
        </p:nvSpPr>
        <p:spPr>
          <a:xfrm>
            <a:off x="548640" y="3886200"/>
            <a:ext cx="11064240" cy="2194560"/>
          </a:xfrm>
          <a:prstGeom prst="roundRect">
            <a:avLst>
              <a:gd name="adj" fmla="val 2083"/>
            </a:avLst>
          </a:prstGeom>
          <a:solidFill>
            <a:srgbClr val="F3F5F8"/>
          </a:solidFill>
          <a:ln w="12700">
            <a:solidFill>
              <a:srgbClr val="333333"/>
            </a:solidFill>
            <a:prstDash val="solid"/>
          </a:ln>
        </p:spPr>
        <p:txBody>
          <a:bodyPr/>
          <a:lstStyle/>
          <a:p>
            <a:endParaRPr lang="en-US"/>
          </a:p>
        </p:txBody>
      </p:sp>
      <p:sp>
        <p:nvSpPr>
          <p:cNvPr id="15" name="Text 13"/>
          <p:cNvSpPr/>
          <p:nvPr/>
        </p:nvSpPr>
        <p:spPr>
          <a:xfrm>
            <a:off x="777240" y="4023360"/>
            <a:ext cx="10607040" cy="292608"/>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THE TRANSFERABLE LESSON</a:t>
            </a:r>
            <a:endParaRPr lang="en-US" sz="1400" dirty="0"/>
          </a:p>
        </p:txBody>
      </p:sp>
      <p:sp>
        <p:nvSpPr>
          <p:cNvPr id="16" name="Text 14"/>
          <p:cNvSpPr/>
          <p:nvPr/>
        </p:nvSpPr>
        <p:spPr>
          <a:xfrm>
            <a:off x="777240" y="4370832"/>
            <a:ext cx="10607040" cy="1600200"/>
          </a:xfrm>
          <a:prstGeom prst="rect">
            <a:avLst/>
          </a:prstGeom>
          <a:noFill/>
          <a:ln/>
        </p:spPr>
        <p:txBody>
          <a:bodyPr wrap="square" lIns="0" tIns="0" rIns="0" bIns="0" rtlCol="0" anchor="ctr"/>
          <a:lstStyle/>
          <a:p>
            <a:pPr marL="0" indent="0">
              <a:lnSpc>
                <a:spcPts val="1700"/>
              </a:lnSpc>
              <a:buNone/>
            </a:pPr>
            <a:r>
              <a:rPr lang="en-US" sz="1250" dirty="0">
                <a:solidFill>
                  <a:srgbClr val="263640"/>
                </a:solidFill>
                <a:latin typeface="Arial" pitchFamily="34" charset="0"/>
                <a:ea typeface="Arial" pitchFamily="34" charset="-122"/>
                <a:cs typeface="Arial" pitchFamily="34" charset="-120"/>
              </a:rPr>
              <a:t>Nuclear seismic qualification is the one domain where the industry routinely does what the rest of us only talk about: it defines a site-specific design basis from geology rather than from a map-derived code value, it qualifies equipment by test rather than by analogy, it instruments the plant so the actual demand is known within minutes, and it publishes the result. Every one of those four practices is available to any critical facility. Data centers, hospitals, telecom switches, and semiconductor fabs all have the same need and almost never have all four. Notice also what the plants did NOT have to do: they did not have to guess. A triggered accelerograph told them what they had been subjected to, so 'no abnormalities' was a measurement, not an opinion.</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hinkansen, Japan – Building the World">
            <a:extLst>
              <a:ext uri="{FF2B5EF4-FFF2-40B4-BE49-F238E27FC236}">
                <a16:creationId xmlns:a16="http://schemas.microsoft.com/office/drawing/2014/main" id="{A4360CA5-4F78-47BA-D679-B465405539EF}"/>
              </a:ext>
            </a:extLst>
          </p:cNvPr>
          <p:cNvPicPr>
            <a:picLocks noChangeAspect="1"/>
          </p:cNvPicPr>
          <p:nvPr/>
        </p:nvPicPr>
        <p:blipFill>
          <a:blip r:embed="rId2"/>
          <a:stretch>
            <a:fillRect/>
          </a:stretch>
        </p:blipFill>
        <p:spPr>
          <a:xfrm>
            <a:off x="622655" y="680883"/>
            <a:ext cx="7741371" cy="5147188"/>
          </a:xfrm>
          <a:prstGeom prst="rect">
            <a:avLst/>
          </a:prstGeom>
        </p:spPr>
      </p:pic>
      <p:sp>
        <p:nvSpPr>
          <p:cNvPr id="4" name="TextBox 3">
            <a:extLst>
              <a:ext uri="{FF2B5EF4-FFF2-40B4-BE49-F238E27FC236}">
                <a16:creationId xmlns:a16="http://schemas.microsoft.com/office/drawing/2014/main" id="{4EDFB0D4-18A3-8D8C-7FC7-A47DCB82F77E}"/>
              </a:ext>
            </a:extLst>
          </p:cNvPr>
          <p:cNvSpPr txBox="1"/>
          <p:nvPr/>
        </p:nvSpPr>
        <p:spPr>
          <a:xfrm>
            <a:off x="8819536" y="906291"/>
            <a:ext cx="2851355" cy="461665"/>
          </a:xfrm>
          <a:prstGeom prst="rect">
            <a:avLst/>
          </a:prstGeom>
          <a:noFill/>
        </p:spPr>
        <p:txBody>
          <a:bodyPr wrap="square">
            <a:spAutoFit/>
          </a:bodyPr>
          <a:lstStyle/>
          <a:p>
            <a:r>
              <a:rPr lang="en-US" sz="2400" b="1" kern="0" spc="40" dirty="0">
                <a:solidFill>
                  <a:srgbClr val="1B4F8A"/>
                </a:solidFill>
                <a:latin typeface="Arial" pitchFamily="34" charset="0"/>
                <a:cs typeface="Arial" pitchFamily="34" charset="-120"/>
              </a:rPr>
              <a:t>Shinkansen Train</a:t>
            </a:r>
            <a:endParaRPr lang="en-US" sz="2400" dirty="0"/>
          </a:p>
        </p:txBody>
      </p:sp>
    </p:spTree>
    <p:extLst>
      <p:ext uri="{BB962C8B-B14F-4D97-AF65-F5344CB8AC3E}">
        <p14:creationId xmlns:p14="http://schemas.microsoft.com/office/powerpoint/2010/main" val="1551883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SUCCESS: NO SHINKANSEN DERAILMENT</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Over 200 reports of snapped rail and collapsed sound barriers — and not one train off the track</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12</a:t>
            </a:r>
            <a:endParaRPr lang="en-US" sz="900" dirty="0"/>
          </a:p>
        </p:txBody>
      </p:sp>
      <p:sp>
        <p:nvSpPr>
          <p:cNvPr id="6" name="Shape 4"/>
          <p:cNvSpPr/>
          <p:nvPr/>
        </p:nvSpPr>
        <p:spPr>
          <a:xfrm>
            <a:off x="548640" y="1371600"/>
            <a:ext cx="2606040"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7" name="Text 5"/>
          <p:cNvSpPr/>
          <p:nvPr/>
        </p:nvSpPr>
        <p:spPr>
          <a:xfrm>
            <a:off x="640080" y="1499616"/>
            <a:ext cx="2423160" cy="640080"/>
          </a:xfrm>
          <a:prstGeom prst="rect">
            <a:avLst/>
          </a:prstGeom>
          <a:noFill/>
          <a:ln/>
        </p:spPr>
        <p:txBody>
          <a:bodyPr wrap="square" lIns="0" tIns="0" rIns="0" bIns="0" rtlCol="0" anchor="ctr"/>
          <a:lstStyle/>
          <a:p>
            <a:pPr marL="0" indent="0" algn="ctr">
              <a:buNone/>
            </a:pPr>
            <a:r>
              <a:rPr lang="en-US" sz="2900" b="1" dirty="0">
                <a:solidFill>
                  <a:srgbClr val="1C6A50"/>
                </a:solidFill>
                <a:latin typeface="Arial" pitchFamily="34" charset="0"/>
                <a:ea typeface="Arial" pitchFamily="34" charset="-122"/>
                <a:cs typeface="Arial" pitchFamily="34" charset="-120"/>
              </a:rPr>
              <a:t>0</a:t>
            </a:r>
            <a:endParaRPr lang="en-US" sz="2900" dirty="0"/>
          </a:p>
        </p:txBody>
      </p:sp>
      <p:sp>
        <p:nvSpPr>
          <p:cNvPr id="8" name="Text 6"/>
          <p:cNvSpPr/>
          <p:nvPr/>
        </p:nvSpPr>
        <p:spPr>
          <a:xfrm>
            <a:off x="658368" y="2157984"/>
            <a:ext cx="2386584"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Shinkansen derailments</a:t>
            </a:r>
            <a:endParaRPr lang="en-US" sz="1050" dirty="0"/>
          </a:p>
        </p:txBody>
      </p:sp>
      <p:sp>
        <p:nvSpPr>
          <p:cNvPr id="9" name="Shape 7"/>
          <p:cNvSpPr/>
          <p:nvPr/>
        </p:nvSpPr>
        <p:spPr>
          <a:xfrm>
            <a:off x="3337560" y="1371600"/>
            <a:ext cx="2606040"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10" name="Text 8"/>
          <p:cNvSpPr/>
          <p:nvPr/>
        </p:nvSpPr>
        <p:spPr>
          <a:xfrm>
            <a:off x="3429000" y="1499616"/>
            <a:ext cx="2423160" cy="640080"/>
          </a:xfrm>
          <a:prstGeom prst="rect">
            <a:avLst/>
          </a:prstGeom>
          <a:noFill/>
          <a:ln/>
        </p:spPr>
        <p:txBody>
          <a:bodyPr wrap="square" lIns="0" tIns="0" rIns="0" bIns="0" rtlCol="0" anchor="ctr"/>
          <a:lstStyle/>
          <a:p>
            <a:pPr marL="0" indent="0" algn="ctr">
              <a:buNone/>
            </a:pPr>
            <a:r>
              <a:rPr lang="en-US" sz="2900" b="1" dirty="0">
                <a:solidFill>
                  <a:srgbClr val="A83A1C"/>
                </a:solidFill>
                <a:latin typeface="Arial" pitchFamily="34" charset="0"/>
                <a:ea typeface="Arial" pitchFamily="34" charset="-122"/>
                <a:cs typeface="Arial" pitchFamily="34" charset="-120"/>
              </a:rPr>
              <a:t>200+</a:t>
            </a:r>
            <a:endParaRPr lang="en-US" sz="2900" dirty="0"/>
          </a:p>
        </p:txBody>
      </p:sp>
      <p:sp>
        <p:nvSpPr>
          <p:cNvPr id="11" name="Text 9"/>
          <p:cNvSpPr/>
          <p:nvPr/>
        </p:nvSpPr>
        <p:spPr>
          <a:xfrm>
            <a:off x="3447288" y="2157984"/>
            <a:ext cx="2386584"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Reports of snapped rail and</a:t>
            </a:r>
            <a:endParaRPr lang="en-US" sz="1050" dirty="0"/>
          </a:p>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downed sound barriers</a:t>
            </a:r>
            <a:endParaRPr lang="en-US" sz="1050" dirty="0"/>
          </a:p>
        </p:txBody>
      </p:sp>
      <p:sp>
        <p:nvSpPr>
          <p:cNvPr id="12" name="Shape 10"/>
          <p:cNvSpPr/>
          <p:nvPr/>
        </p:nvSpPr>
        <p:spPr>
          <a:xfrm>
            <a:off x="6126480" y="1371600"/>
            <a:ext cx="2606040"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13" name="Text 11"/>
          <p:cNvSpPr/>
          <p:nvPr/>
        </p:nvSpPr>
        <p:spPr>
          <a:xfrm>
            <a:off x="6217920" y="1499616"/>
            <a:ext cx="2423160" cy="640080"/>
          </a:xfrm>
          <a:prstGeom prst="rect">
            <a:avLst/>
          </a:prstGeom>
          <a:noFill/>
          <a:ln/>
        </p:spPr>
        <p:txBody>
          <a:bodyPr wrap="square" lIns="0" tIns="0" rIns="0" bIns="0" rtlCol="0" anchor="ctr"/>
          <a:lstStyle/>
          <a:p>
            <a:pPr marL="0" indent="0" algn="ctr">
              <a:buNone/>
            </a:pPr>
            <a:r>
              <a:rPr lang="en-US" sz="2900" b="1" dirty="0">
                <a:solidFill>
                  <a:srgbClr val="B8860B"/>
                </a:solidFill>
                <a:latin typeface="Arial" pitchFamily="34" charset="0"/>
                <a:ea typeface="Arial" pitchFamily="34" charset="-122"/>
                <a:cs typeface="Arial" pitchFamily="34" charset="-120"/>
              </a:rPr>
              <a:t>12</a:t>
            </a:r>
            <a:endParaRPr lang="en-US" sz="2900" dirty="0"/>
          </a:p>
        </p:txBody>
      </p:sp>
      <p:sp>
        <p:nvSpPr>
          <p:cNvPr id="14" name="Text 12"/>
          <p:cNvSpPr/>
          <p:nvPr/>
        </p:nvSpPr>
        <p:spPr>
          <a:xfrm>
            <a:off x="6236208" y="2157984"/>
            <a:ext cx="2386584"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Injuries on trains or at</a:t>
            </a:r>
            <a:endParaRPr lang="en-US" sz="1050" dirty="0"/>
          </a:p>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Shin-Yatsushiro Station</a:t>
            </a:r>
            <a:endParaRPr lang="en-US" sz="1050" dirty="0"/>
          </a:p>
        </p:txBody>
      </p:sp>
      <p:sp>
        <p:nvSpPr>
          <p:cNvPr id="15" name="Shape 13"/>
          <p:cNvSpPr/>
          <p:nvPr/>
        </p:nvSpPr>
        <p:spPr>
          <a:xfrm>
            <a:off x="8915400" y="1371600"/>
            <a:ext cx="2697480"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16" name="Text 14"/>
          <p:cNvSpPr/>
          <p:nvPr/>
        </p:nvSpPr>
        <p:spPr>
          <a:xfrm>
            <a:off x="9006840" y="1499616"/>
            <a:ext cx="2514600" cy="640080"/>
          </a:xfrm>
          <a:prstGeom prst="rect">
            <a:avLst/>
          </a:prstGeom>
          <a:noFill/>
          <a:ln/>
        </p:spPr>
        <p:txBody>
          <a:bodyPr wrap="square" lIns="0" tIns="0" rIns="0" bIns="0" rtlCol="0" anchor="ctr"/>
          <a:lstStyle/>
          <a:p>
            <a:pPr marL="0" indent="0" algn="ctr">
              <a:buNone/>
            </a:pPr>
            <a:r>
              <a:rPr lang="en-US" sz="2900" b="1" dirty="0">
                <a:solidFill>
                  <a:srgbClr val="1C6A50"/>
                </a:solidFill>
                <a:latin typeface="Arial" pitchFamily="34" charset="0"/>
                <a:ea typeface="Arial" pitchFamily="34" charset="-122"/>
                <a:cs typeface="Arial" pitchFamily="34" charset="-120"/>
              </a:rPr>
              <a:t>~26 hr</a:t>
            </a:r>
            <a:endParaRPr lang="en-US" sz="2900" dirty="0"/>
          </a:p>
        </p:txBody>
      </p:sp>
      <p:sp>
        <p:nvSpPr>
          <p:cNvPr id="17" name="Text 15"/>
          <p:cNvSpPr/>
          <p:nvPr/>
        </p:nvSpPr>
        <p:spPr>
          <a:xfrm>
            <a:off x="9025128" y="2157984"/>
            <a:ext cx="2478024"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To first partial line reopening</a:t>
            </a:r>
            <a:endParaRPr lang="en-US" sz="1050" dirty="0"/>
          </a:p>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(Hakata–Chikugo-Funagoya)</a:t>
            </a:r>
            <a:endParaRPr lang="en-US" sz="1050" dirty="0"/>
          </a:p>
        </p:txBody>
      </p:sp>
      <p:sp>
        <p:nvSpPr>
          <p:cNvPr id="18" name="Shape 16"/>
          <p:cNvSpPr/>
          <p:nvPr/>
        </p:nvSpPr>
        <p:spPr>
          <a:xfrm>
            <a:off x="548640" y="3154680"/>
            <a:ext cx="5349240" cy="2103120"/>
          </a:xfrm>
          <a:prstGeom prst="roundRect">
            <a:avLst>
              <a:gd name="adj" fmla="val 2609"/>
            </a:avLst>
          </a:prstGeom>
          <a:solidFill>
            <a:srgbClr val="E4EFEA"/>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9" name="Shape 17"/>
          <p:cNvSpPr/>
          <p:nvPr/>
        </p:nvSpPr>
        <p:spPr>
          <a:xfrm>
            <a:off x="768096" y="3410712"/>
            <a:ext cx="146304" cy="146304"/>
          </a:xfrm>
          <a:prstGeom prst="ellipse">
            <a:avLst/>
          </a:prstGeom>
          <a:solidFill>
            <a:srgbClr val="1C6A50"/>
          </a:solidFill>
          <a:ln/>
        </p:spPr>
        <p:txBody>
          <a:bodyPr/>
          <a:lstStyle/>
          <a:p>
            <a:endParaRPr lang="en-US"/>
          </a:p>
        </p:txBody>
      </p:sp>
      <p:sp>
        <p:nvSpPr>
          <p:cNvPr id="20" name="Text 18"/>
          <p:cNvSpPr/>
          <p:nvPr/>
        </p:nvSpPr>
        <p:spPr>
          <a:xfrm>
            <a:off x="1005840" y="3319272"/>
            <a:ext cx="4663440" cy="347472"/>
          </a:xfrm>
          <a:prstGeom prst="rect">
            <a:avLst/>
          </a:prstGeom>
          <a:noFill/>
          <a:ln/>
        </p:spPr>
        <p:txBody>
          <a:bodyPr wrap="square" lIns="0" tIns="0" rIns="0" bIns="0" rtlCol="0" anchor="ctr"/>
          <a:lstStyle/>
          <a:p>
            <a:pPr marL="0" indent="0">
              <a:buNone/>
            </a:pPr>
            <a:r>
              <a:rPr lang="en-US" sz="1400" b="1" dirty="0">
                <a:solidFill>
                  <a:srgbClr val="1C6A50"/>
                </a:solidFill>
                <a:latin typeface="Arial" pitchFamily="34" charset="0"/>
                <a:ea typeface="Arial" pitchFamily="34" charset="-122"/>
                <a:cs typeface="Arial" pitchFamily="34" charset="-120"/>
              </a:rPr>
              <a:t>THE DEFENCE IN DEPTH THAT PAID OFF</a:t>
            </a:r>
            <a:endParaRPr lang="en-US" sz="1400" dirty="0"/>
          </a:p>
        </p:txBody>
      </p:sp>
      <p:sp>
        <p:nvSpPr>
          <p:cNvPr id="21" name="Text 19"/>
          <p:cNvSpPr/>
          <p:nvPr/>
        </p:nvSpPr>
        <p:spPr>
          <a:xfrm>
            <a:off x="804672" y="3721608"/>
            <a:ext cx="4837176" cy="137160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Coastal and trackside seismometers trigger power cut and emergency braking on P-wave detection, before the S-wave arrives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Post-Chuetsu (2004) derailment-prevention hardware: L-shaped guides, rail-overturning restraints, vehicle guide devices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Viaduct column jacketing and retrofit programs across the network</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Conservative resumption policy — full line inspection before any service restart</a:t>
            </a:r>
            <a:endParaRPr lang="en-US" sz="1150" dirty="0"/>
          </a:p>
        </p:txBody>
      </p:sp>
      <p:sp>
        <p:nvSpPr>
          <p:cNvPr id="22" name="Shape 20"/>
          <p:cNvSpPr/>
          <p:nvPr/>
        </p:nvSpPr>
        <p:spPr>
          <a:xfrm>
            <a:off x="6080760" y="3154680"/>
            <a:ext cx="4983480" cy="2103120"/>
          </a:xfrm>
          <a:prstGeom prst="roundRect">
            <a:avLst>
              <a:gd name="adj" fmla="val 2609"/>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23" name="Shape 21"/>
          <p:cNvSpPr/>
          <p:nvPr/>
        </p:nvSpPr>
        <p:spPr>
          <a:xfrm>
            <a:off x="6300216" y="3410712"/>
            <a:ext cx="146304" cy="146304"/>
          </a:xfrm>
          <a:prstGeom prst="ellipse">
            <a:avLst/>
          </a:prstGeom>
          <a:solidFill>
            <a:srgbClr val="A83A1C"/>
          </a:solidFill>
          <a:ln/>
        </p:spPr>
        <p:txBody>
          <a:bodyPr/>
          <a:lstStyle/>
          <a:p>
            <a:endParaRPr lang="en-US"/>
          </a:p>
        </p:txBody>
      </p:sp>
      <p:sp>
        <p:nvSpPr>
          <p:cNvPr id="24" name="Text 22"/>
          <p:cNvSpPr/>
          <p:nvPr/>
        </p:nvSpPr>
        <p:spPr>
          <a:xfrm>
            <a:off x="6537960" y="3319272"/>
            <a:ext cx="429768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WHAT STILL BROKE</a:t>
            </a:r>
            <a:endParaRPr lang="en-US" sz="1400" dirty="0"/>
          </a:p>
        </p:txBody>
      </p:sp>
      <p:sp>
        <p:nvSpPr>
          <p:cNvPr id="25" name="Text 23"/>
          <p:cNvSpPr/>
          <p:nvPr/>
        </p:nvSpPr>
        <p:spPr>
          <a:xfrm>
            <a:off x="6336792" y="3721608"/>
            <a:ext cx="4471416" cy="137160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 freight train derailed near Yatsushiro Station — conventional line, not Shinkansen</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Bent rails at a Kumamoto depot and between Matsubashi and Ogawa on the Kagoshima Main Line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Sound barrier collapses — a non-structural element that becomes a track obstruction</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Whole Kyushu Shinkansen suspended; Kumamoto–Kagoshima-Chuo still closed on day 3</a:t>
            </a:r>
            <a:endParaRPr lang="en-US" sz="1150" dirty="0"/>
          </a:p>
        </p:txBody>
      </p:sp>
      <p:sp>
        <p:nvSpPr>
          <p:cNvPr id="26" name="Text 24"/>
          <p:cNvSpPr/>
          <p:nvPr/>
        </p:nvSpPr>
        <p:spPr>
          <a:xfrm>
            <a:off x="548640" y="5376672"/>
            <a:ext cx="11064240" cy="777240"/>
          </a:xfrm>
          <a:prstGeom prst="rect">
            <a:avLst/>
          </a:prstGeom>
          <a:noFill/>
          <a:ln/>
        </p:spPr>
        <p:txBody>
          <a:bodyPr wrap="square" lIns="0" tIns="0" rIns="0" bIns="0" rtlCol="0" anchor="ctr"/>
          <a:lstStyle/>
          <a:p>
            <a:pPr marL="0" indent="0">
              <a:lnSpc>
                <a:spcPts val="1800"/>
              </a:lnSpc>
              <a:buNone/>
            </a:pPr>
            <a:r>
              <a:rPr lang="en-US" sz="1250" i="1" dirty="0">
                <a:solidFill>
                  <a:srgbClr val="1C6A50"/>
                </a:solidFill>
                <a:latin typeface="Arial" pitchFamily="34" charset="0"/>
                <a:ea typeface="Arial" pitchFamily="34" charset="-122"/>
                <a:cs typeface="Arial" pitchFamily="34" charset="-120"/>
              </a:rPr>
              <a:t>The distinction is the point: the track was damaged in more than two hundred places and the vehicles still stayed on it. That is the signature of a system designed so that the failure of the infrastructure does not become the failure of the train.</a:t>
            </a:r>
            <a:endParaRPr lang="en-US" sz="12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SUCCESS: SEMICONDUCTOR AND INDUSTRIAL PLANT</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Shindo 5-upper at Kikuyo, and the fab structure held</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13</a:t>
            </a:r>
            <a:endParaRPr lang="en-US" sz="900" dirty="0"/>
          </a:p>
        </p:txBody>
      </p:sp>
      <p:sp>
        <p:nvSpPr>
          <p:cNvPr id="6" name="Shape 4"/>
          <p:cNvSpPr/>
          <p:nvPr/>
        </p:nvSpPr>
        <p:spPr>
          <a:xfrm>
            <a:off x="548640" y="1371600"/>
            <a:ext cx="3520440" cy="2377440"/>
          </a:xfrm>
          <a:prstGeom prst="roundRect">
            <a:avLst>
              <a:gd name="adj" fmla="val 2308"/>
            </a:avLst>
          </a:prstGeom>
          <a:solidFill>
            <a:srgbClr val="E4EFEA"/>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7" name="Shape 5"/>
          <p:cNvSpPr/>
          <p:nvPr/>
        </p:nvSpPr>
        <p:spPr>
          <a:xfrm>
            <a:off x="768096" y="1627632"/>
            <a:ext cx="146304" cy="146304"/>
          </a:xfrm>
          <a:prstGeom prst="ellipse">
            <a:avLst/>
          </a:prstGeom>
          <a:solidFill>
            <a:srgbClr val="1C6A50"/>
          </a:solidFill>
          <a:ln/>
        </p:spPr>
        <p:txBody>
          <a:bodyPr/>
          <a:lstStyle/>
          <a:p>
            <a:endParaRPr lang="en-US"/>
          </a:p>
        </p:txBody>
      </p:sp>
      <p:sp>
        <p:nvSpPr>
          <p:cNvPr id="8" name="Text 6"/>
          <p:cNvSpPr/>
          <p:nvPr/>
        </p:nvSpPr>
        <p:spPr>
          <a:xfrm>
            <a:off x="1005840" y="1536192"/>
            <a:ext cx="2834640" cy="347472"/>
          </a:xfrm>
          <a:prstGeom prst="rect">
            <a:avLst/>
          </a:prstGeom>
          <a:noFill/>
          <a:ln/>
        </p:spPr>
        <p:txBody>
          <a:bodyPr wrap="square" lIns="0" tIns="0" rIns="0" bIns="0" rtlCol="0" anchor="ctr"/>
          <a:lstStyle/>
          <a:p>
            <a:pPr marL="0" indent="0">
              <a:buNone/>
            </a:pPr>
            <a:r>
              <a:rPr lang="en-US" sz="1400" b="1" dirty="0">
                <a:solidFill>
                  <a:srgbClr val="1C6A50"/>
                </a:solidFill>
                <a:latin typeface="Arial" pitchFamily="34" charset="0"/>
                <a:ea typeface="Arial" pitchFamily="34" charset="-122"/>
                <a:cs typeface="Arial" pitchFamily="34" charset="-120"/>
              </a:rPr>
              <a:t>TSMC / JASM, KIKUYO</a:t>
            </a:r>
            <a:endParaRPr lang="en-US" sz="1400" dirty="0"/>
          </a:p>
        </p:txBody>
      </p:sp>
      <p:sp>
        <p:nvSpPr>
          <p:cNvPr id="9" name="Text 7"/>
          <p:cNvSpPr/>
          <p:nvPr/>
        </p:nvSpPr>
        <p:spPr>
          <a:xfrm>
            <a:off x="804672" y="1938528"/>
            <a:ext cx="3008376" cy="16459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Site recorded shindo 5-upper (TSMC cited max seismic intensity 5)</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Structural inspection confirmed no damage affecting building safety</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Water supply, power, and workplace safety systems functioning normally</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Fab 2 construction site unaffected; work resumed the following day</a:t>
            </a:r>
            <a:endParaRPr lang="en-US" sz="1150" dirty="0"/>
          </a:p>
        </p:txBody>
      </p:sp>
      <p:sp>
        <p:nvSpPr>
          <p:cNvPr id="10" name="Shape 8"/>
          <p:cNvSpPr/>
          <p:nvPr/>
        </p:nvSpPr>
        <p:spPr>
          <a:xfrm>
            <a:off x="4297680" y="1371600"/>
            <a:ext cx="3520440" cy="2377440"/>
          </a:xfrm>
          <a:prstGeom prst="roundRect">
            <a:avLst>
              <a:gd name="adj" fmla="val 2308"/>
            </a:avLst>
          </a:prstGeom>
          <a:solidFill>
            <a:srgbClr val="FBF3E2"/>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1" name="Shape 9"/>
          <p:cNvSpPr/>
          <p:nvPr/>
        </p:nvSpPr>
        <p:spPr>
          <a:xfrm>
            <a:off x="4517136" y="1627632"/>
            <a:ext cx="146304" cy="146304"/>
          </a:xfrm>
          <a:prstGeom prst="ellipse">
            <a:avLst/>
          </a:prstGeom>
          <a:solidFill>
            <a:srgbClr val="B8860B"/>
          </a:solidFill>
          <a:ln/>
        </p:spPr>
        <p:txBody>
          <a:bodyPr/>
          <a:lstStyle/>
          <a:p>
            <a:endParaRPr lang="en-US"/>
          </a:p>
        </p:txBody>
      </p:sp>
      <p:sp>
        <p:nvSpPr>
          <p:cNvPr id="12" name="Text 10"/>
          <p:cNvSpPr/>
          <p:nvPr/>
        </p:nvSpPr>
        <p:spPr>
          <a:xfrm>
            <a:off x="4754880" y="1536192"/>
            <a:ext cx="2834640" cy="347472"/>
          </a:xfrm>
          <a:prstGeom prst="rect">
            <a:avLst/>
          </a:prstGeom>
          <a:noFill/>
          <a:ln/>
        </p:spPr>
        <p:txBody>
          <a:bodyPr wrap="square" lIns="0" tIns="0" rIns="0" bIns="0" rtlCol="0" anchor="ctr"/>
          <a:lstStyle/>
          <a:p>
            <a:pPr marL="0" indent="0">
              <a:buNone/>
            </a:pPr>
            <a:r>
              <a:rPr lang="en-US" sz="1400" b="1" dirty="0">
                <a:solidFill>
                  <a:srgbClr val="B8860B"/>
                </a:solidFill>
                <a:latin typeface="Arial" pitchFamily="34" charset="0"/>
                <a:ea typeface="Arial" pitchFamily="34" charset="-122"/>
                <a:cs typeface="Arial" pitchFamily="34" charset="-120"/>
              </a:rPr>
              <a:t>THE PART THAT TAKES LONGER</a:t>
            </a:r>
            <a:endParaRPr lang="en-US" sz="1400" dirty="0"/>
          </a:p>
        </p:txBody>
      </p:sp>
      <p:sp>
        <p:nvSpPr>
          <p:cNvPr id="13" name="Text 11"/>
          <p:cNvSpPr/>
          <p:nvPr/>
        </p:nvSpPr>
        <p:spPr>
          <a:xfrm>
            <a:off x="4553712" y="1938528"/>
            <a:ext cx="3008376" cy="16459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TSMC noted that the relatively high seismic force means a significant period is needed for inspection and CALIBRATION</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Tool-level realignment, not structural repair, is the schedule driver</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Tokyo Electron halted two Kumamoto plants; Sony, Fujifilm evacuated; Honda paused motorcycle production</a:t>
            </a:r>
            <a:endParaRPr lang="en-US" sz="1150" dirty="0"/>
          </a:p>
        </p:txBody>
      </p:sp>
      <p:sp>
        <p:nvSpPr>
          <p:cNvPr id="14" name="Shape 12"/>
          <p:cNvSpPr/>
          <p:nvPr/>
        </p:nvSpPr>
        <p:spPr>
          <a:xfrm>
            <a:off x="8046720" y="1371600"/>
            <a:ext cx="3566160" cy="2377440"/>
          </a:xfrm>
          <a:prstGeom prst="roundRect">
            <a:avLst>
              <a:gd name="adj" fmla="val 2308"/>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5" name="Shape 13"/>
          <p:cNvSpPr/>
          <p:nvPr/>
        </p:nvSpPr>
        <p:spPr>
          <a:xfrm>
            <a:off x="8266176" y="1627632"/>
            <a:ext cx="146304" cy="146304"/>
          </a:xfrm>
          <a:prstGeom prst="ellipse">
            <a:avLst/>
          </a:prstGeom>
          <a:solidFill>
            <a:srgbClr val="1B4F8A"/>
          </a:solidFill>
          <a:ln/>
        </p:spPr>
        <p:txBody>
          <a:bodyPr/>
          <a:lstStyle/>
          <a:p>
            <a:endParaRPr lang="en-US"/>
          </a:p>
        </p:txBody>
      </p:sp>
      <p:sp>
        <p:nvSpPr>
          <p:cNvPr id="16" name="Text 14"/>
          <p:cNvSpPr/>
          <p:nvPr/>
        </p:nvSpPr>
        <p:spPr>
          <a:xfrm>
            <a:off x="8503920" y="1536192"/>
            <a:ext cx="288036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WHY FABS ARE DIFFERENT</a:t>
            </a:r>
            <a:endParaRPr lang="en-US" sz="1400" dirty="0"/>
          </a:p>
        </p:txBody>
      </p:sp>
      <p:sp>
        <p:nvSpPr>
          <p:cNvPr id="17" name="Text 15"/>
          <p:cNvSpPr/>
          <p:nvPr/>
        </p:nvSpPr>
        <p:spPr>
          <a:xfrm>
            <a:off x="8302752" y="1938528"/>
            <a:ext cx="3054096" cy="16459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 fab is designed to micro-g vibration criteria (VC curves) for lithography, far tighter than any life-safety requirement</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Waffle-slab floors, isolated tool plinths, and massive foundations give it enormous seismic reserve as a by-product</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The binding constraint is nanometre-scale alignment, not collapse</a:t>
            </a:r>
            <a:endParaRPr lang="en-US" sz="1150" dirty="0"/>
          </a:p>
        </p:txBody>
      </p:sp>
      <p:sp>
        <p:nvSpPr>
          <p:cNvPr id="18" name="Shape 16"/>
          <p:cNvSpPr/>
          <p:nvPr/>
        </p:nvSpPr>
        <p:spPr>
          <a:xfrm>
            <a:off x="548640" y="3977640"/>
            <a:ext cx="11064240" cy="2103120"/>
          </a:xfrm>
          <a:prstGeom prst="roundRect">
            <a:avLst>
              <a:gd name="adj" fmla="val 2174"/>
            </a:avLst>
          </a:prstGeom>
          <a:solidFill>
            <a:srgbClr val="F3F5F8"/>
          </a:solidFill>
          <a:ln w="12700">
            <a:solidFill>
              <a:srgbClr val="333333"/>
            </a:solidFill>
            <a:prstDash val="solid"/>
          </a:ln>
        </p:spPr>
        <p:txBody>
          <a:bodyPr/>
          <a:lstStyle/>
          <a:p>
            <a:endParaRPr lang="en-US"/>
          </a:p>
        </p:txBody>
      </p:sp>
      <p:sp>
        <p:nvSpPr>
          <p:cNvPr id="19" name="Text 17"/>
          <p:cNvSpPr/>
          <p:nvPr/>
        </p:nvSpPr>
        <p:spPr>
          <a:xfrm>
            <a:off x="777240" y="4114800"/>
            <a:ext cx="10607040" cy="292608"/>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THE VIBRATION ENGINEER'S OBSERVATION</a:t>
            </a:r>
            <a:endParaRPr lang="en-US" sz="1400" dirty="0"/>
          </a:p>
        </p:txBody>
      </p:sp>
      <p:sp>
        <p:nvSpPr>
          <p:cNvPr id="20" name="Text 18"/>
          <p:cNvSpPr/>
          <p:nvPr/>
        </p:nvSpPr>
        <p:spPr>
          <a:xfrm>
            <a:off x="777240" y="4462272"/>
            <a:ext cx="10607040" cy="1508760"/>
          </a:xfrm>
          <a:prstGeom prst="rect">
            <a:avLst/>
          </a:prstGeom>
          <a:noFill/>
          <a:ln/>
        </p:spPr>
        <p:txBody>
          <a:bodyPr wrap="square" lIns="0" tIns="0" rIns="0" bIns="0" rtlCol="0" anchor="ctr"/>
          <a:lstStyle/>
          <a:p>
            <a:pPr marL="0" indent="0">
              <a:lnSpc>
                <a:spcPts val="1700"/>
              </a:lnSpc>
              <a:buNone/>
            </a:pPr>
            <a:r>
              <a:rPr lang="en-US" sz="1250" dirty="0">
                <a:solidFill>
                  <a:srgbClr val="263640"/>
                </a:solidFill>
                <a:latin typeface="Arial" pitchFamily="34" charset="0"/>
                <a:ea typeface="Arial" pitchFamily="34" charset="-122"/>
                <a:cs typeface="Arial" pitchFamily="34" charset="-120"/>
              </a:rPr>
              <a:t>This is a useful case of a structure over-designed for one reason performing well for an entirely different one. Nobody sized a JASM waffle slab for a magnitude 7 earthquake — it was sized so that a stepper could resolve features a few nanometres across while forklifts run on the floor below. The seismic margin came free. The inverse should worry you: a facility with no ambient-vibration requirement has none of that free margin, and its equipment anchorage is exactly as good as somebody remembered to make it. Also note where the recovery time actually went. The building was cleared in a day. The tools will take considerably longer, because 'undamaged' and 'in calibration' are different states.</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Japan Earthquake: Magnitude 7.1 Quake Hits Kumamoto, Tsunami Advisory  Issued - Rediff.com">
            <a:extLst>
              <a:ext uri="{FF2B5EF4-FFF2-40B4-BE49-F238E27FC236}">
                <a16:creationId xmlns:a16="http://schemas.microsoft.com/office/drawing/2014/main" id="{293849AD-5D6C-A3C2-6D84-B0D22826EB60}"/>
              </a:ext>
            </a:extLst>
          </p:cNvPr>
          <p:cNvPicPr>
            <a:picLocks noChangeAspect="1"/>
          </p:cNvPicPr>
          <p:nvPr/>
        </p:nvPicPr>
        <p:blipFill>
          <a:blip r:embed="rId2"/>
          <a:stretch>
            <a:fillRect/>
          </a:stretch>
        </p:blipFill>
        <p:spPr>
          <a:xfrm>
            <a:off x="926690" y="885211"/>
            <a:ext cx="2895600" cy="4286250"/>
          </a:xfrm>
          <a:prstGeom prst="rect">
            <a:avLst/>
          </a:prstGeom>
        </p:spPr>
      </p:pic>
      <p:sp>
        <p:nvSpPr>
          <p:cNvPr id="4" name="TextBox 3">
            <a:extLst>
              <a:ext uri="{FF2B5EF4-FFF2-40B4-BE49-F238E27FC236}">
                <a16:creationId xmlns:a16="http://schemas.microsoft.com/office/drawing/2014/main" id="{13209E27-8409-6C7F-F5F5-0AB79EC2D891}"/>
              </a:ext>
            </a:extLst>
          </p:cNvPr>
          <p:cNvSpPr txBox="1"/>
          <p:nvPr/>
        </p:nvSpPr>
        <p:spPr>
          <a:xfrm>
            <a:off x="4336025" y="983534"/>
            <a:ext cx="6253316" cy="2308324"/>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400" dirty="0"/>
              <a:t>July 28, 2026</a:t>
            </a:r>
          </a:p>
          <a:p>
            <a:pPr marL="285750" indent="-285750">
              <a:buClr>
                <a:srgbClr val="006699"/>
              </a:buClr>
              <a:buSzPct val="80000"/>
              <a:buFont typeface="Arial" panose="020B0604020202020204" pitchFamily="34" charset="0"/>
              <a:buChar char="•"/>
            </a:pPr>
            <a:endParaRPr lang="en-US" sz="1400" dirty="0"/>
          </a:p>
          <a:p>
            <a:pPr marL="285750" indent="-285750">
              <a:buClr>
                <a:srgbClr val="006699"/>
              </a:buClr>
              <a:buSzPct val="80000"/>
              <a:buFont typeface="Arial" panose="020B0604020202020204" pitchFamily="34" charset="0"/>
              <a:buChar char="•"/>
            </a:pPr>
            <a:r>
              <a:rPr lang="en-US" sz="1400" dirty="0"/>
              <a:t>A magnitude 7.1 earthquake struck Japan's Kumamoto region, leading to a tsunami advisory for the Ariake Sea and </a:t>
            </a:r>
            <a:r>
              <a:rPr lang="en-US" sz="1400" dirty="0" err="1"/>
              <a:t>Yatsushiro</a:t>
            </a:r>
            <a:r>
              <a:rPr lang="en-US" sz="1400" dirty="0"/>
              <a:t> Sea</a:t>
            </a:r>
          </a:p>
          <a:p>
            <a:pPr marL="285750" indent="-285750">
              <a:buClr>
                <a:srgbClr val="006699"/>
              </a:buClr>
              <a:buSzPct val="80000"/>
              <a:buFont typeface="Arial" panose="020B0604020202020204" pitchFamily="34" charset="0"/>
              <a:buChar char="•"/>
            </a:pPr>
            <a:endParaRPr lang="en-US" sz="1400" dirty="0"/>
          </a:p>
          <a:p>
            <a:pPr marL="285750" indent="-285750">
              <a:buClr>
                <a:srgbClr val="006699"/>
              </a:buClr>
              <a:buSzPct val="80000"/>
              <a:buFont typeface="Arial" panose="020B0604020202020204" pitchFamily="34" charset="0"/>
              <a:buChar char="•"/>
            </a:pPr>
            <a:r>
              <a:rPr lang="en-US" sz="1400" dirty="0"/>
              <a:t>34 confirmed fatalities</a:t>
            </a:r>
          </a:p>
          <a:p>
            <a:pPr marL="285750" indent="-285750">
              <a:buClr>
                <a:srgbClr val="006699"/>
              </a:buClr>
              <a:buSzPct val="80000"/>
              <a:buFont typeface="Arial" panose="020B0604020202020204" pitchFamily="34" charset="0"/>
              <a:buChar char="•"/>
            </a:pPr>
            <a:endParaRPr lang="en-US" sz="1400" dirty="0"/>
          </a:p>
          <a:p>
            <a:pPr marL="285750" indent="-285750">
              <a:buClr>
                <a:srgbClr val="006699"/>
              </a:buClr>
              <a:buSzPct val="80000"/>
              <a:buFont typeface="Arial" panose="020B0604020202020204" pitchFamily="34" charset="0"/>
              <a:buChar char="•"/>
            </a:pPr>
            <a:r>
              <a:rPr lang="en-US" sz="1400" dirty="0"/>
              <a:t>Over 80 to 120 people have been reported injured, with several in serious condition</a:t>
            </a:r>
          </a:p>
          <a:p>
            <a:endParaRPr lang="en-US" dirty="0"/>
          </a:p>
        </p:txBody>
      </p:sp>
    </p:spTree>
    <p:extLst>
      <p:ext uri="{BB962C8B-B14F-4D97-AF65-F5344CB8AC3E}">
        <p14:creationId xmlns:p14="http://schemas.microsoft.com/office/powerpoint/2010/main" val="601393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SUCCESS: WARNING, EVACUATION, AND MOBILIZATION</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The organizational machinery moved faster than the structures failed</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14</a:t>
            </a:r>
            <a:endParaRPr lang="en-US" sz="900" dirty="0"/>
          </a:p>
        </p:txBody>
      </p:sp>
      <p:sp>
        <p:nvSpPr>
          <p:cNvPr id="6" name="Shape 4"/>
          <p:cNvSpPr/>
          <p:nvPr/>
        </p:nvSpPr>
        <p:spPr>
          <a:xfrm>
            <a:off x="548640" y="1371600"/>
            <a:ext cx="7589520" cy="402336"/>
          </a:xfrm>
          <a:prstGeom prst="roundRect">
            <a:avLst>
              <a:gd name="adj" fmla="val 9091"/>
            </a:avLst>
          </a:prstGeom>
          <a:solidFill>
            <a:srgbClr val="F3F5F8"/>
          </a:solidFill>
          <a:ln w="12700">
            <a:solidFill>
              <a:srgbClr val="333333"/>
            </a:solidFill>
            <a:prstDash val="solid"/>
          </a:ln>
        </p:spPr>
        <p:txBody>
          <a:bodyPr/>
          <a:lstStyle/>
          <a:p>
            <a:endParaRPr lang="en-US"/>
          </a:p>
        </p:txBody>
      </p:sp>
      <p:sp>
        <p:nvSpPr>
          <p:cNvPr id="7" name="Shape 5"/>
          <p:cNvSpPr/>
          <p:nvPr/>
        </p:nvSpPr>
        <p:spPr>
          <a:xfrm>
            <a:off x="676656" y="1508760"/>
            <a:ext cx="128016" cy="128016"/>
          </a:xfrm>
          <a:prstGeom prst="ellipse">
            <a:avLst/>
          </a:prstGeom>
          <a:solidFill>
            <a:srgbClr val="1C6A50"/>
          </a:solidFill>
          <a:ln/>
        </p:spPr>
        <p:txBody>
          <a:bodyPr/>
          <a:lstStyle/>
          <a:p>
            <a:endParaRPr lang="en-US"/>
          </a:p>
        </p:txBody>
      </p:sp>
      <p:sp>
        <p:nvSpPr>
          <p:cNvPr id="8" name="Text 6"/>
          <p:cNvSpPr/>
          <p:nvPr/>
        </p:nvSpPr>
        <p:spPr>
          <a:xfrm>
            <a:off x="932688" y="1371600"/>
            <a:ext cx="868680" cy="402336"/>
          </a:xfrm>
          <a:prstGeom prst="rect">
            <a:avLst/>
          </a:prstGeom>
          <a:noFill/>
          <a:ln/>
        </p:spPr>
        <p:txBody>
          <a:bodyPr wrap="square" lIns="0" tIns="0" rIns="0" bIns="0" rtlCol="0" anchor="ctr"/>
          <a:lstStyle/>
          <a:p>
            <a:pPr marL="0" indent="0">
              <a:buNone/>
            </a:pPr>
            <a:r>
              <a:rPr lang="en-US" sz="1200" b="1" dirty="0">
                <a:solidFill>
                  <a:srgbClr val="1C6A50"/>
                </a:solidFill>
                <a:latin typeface="Arial" pitchFamily="34" charset="0"/>
                <a:ea typeface="Arial" pitchFamily="34" charset="-122"/>
                <a:cs typeface="Arial" pitchFamily="34" charset="-120"/>
              </a:rPr>
              <a:t>16:27</a:t>
            </a:r>
            <a:endParaRPr lang="en-US" sz="1200" dirty="0"/>
          </a:p>
        </p:txBody>
      </p:sp>
      <p:sp>
        <p:nvSpPr>
          <p:cNvPr id="9" name="Text 7"/>
          <p:cNvSpPr/>
          <p:nvPr/>
        </p:nvSpPr>
        <p:spPr>
          <a:xfrm>
            <a:off x="1847088" y="1371600"/>
            <a:ext cx="6172200" cy="402336"/>
          </a:xfrm>
          <a:prstGeom prst="rect">
            <a:avLst/>
          </a:prstGeom>
          <a:noFill/>
          <a:ln/>
        </p:spPr>
        <p:txBody>
          <a:bodyPr wrap="square" lIns="0" tIns="0" rIns="0" bIns="0" rtlCol="0" anchor="ctr"/>
          <a:lstStyle/>
          <a:p>
            <a:pPr marL="0" indent="0">
              <a:buNone/>
            </a:pPr>
            <a:r>
              <a:rPr lang="en-US" sz="1200" dirty="0">
                <a:solidFill>
                  <a:srgbClr val="263640"/>
                </a:solidFill>
                <a:latin typeface="Arial" pitchFamily="34" charset="0"/>
                <a:ea typeface="Arial" pitchFamily="34" charset="-122"/>
                <a:cs typeface="Arial" pitchFamily="34" charset="-120"/>
              </a:rPr>
              <a:t>Earthquake origin time</a:t>
            </a:r>
            <a:endParaRPr lang="en-US" sz="1200" dirty="0"/>
          </a:p>
        </p:txBody>
      </p:sp>
      <p:sp>
        <p:nvSpPr>
          <p:cNvPr id="10" name="Shape 8"/>
          <p:cNvSpPr/>
          <p:nvPr/>
        </p:nvSpPr>
        <p:spPr>
          <a:xfrm>
            <a:off x="548640" y="1847088"/>
            <a:ext cx="7589520" cy="402336"/>
          </a:xfrm>
          <a:prstGeom prst="roundRect">
            <a:avLst>
              <a:gd name="adj" fmla="val 9091"/>
            </a:avLst>
          </a:prstGeom>
          <a:solidFill>
            <a:srgbClr val="FFFFFF"/>
          </a:solidFill>
          <a:ln w="12700">
            <a:solidFill>
              <a:srgbClr val="333333"/>
            </a:solidFill>
            <a:prstDash val="solid"/>
          </a:ln>
        </p:spPr>
        <p:txBody>
          <a:bodyPr/>
          <a:lstStyle/>
          <a:p>
            <a:endParaRPr lang="en-US"/>
          </a:p>
        </p:txBody>
      </p:sp>
      <p:sp>
        <p:nvSpPr>
          <p:cNvPr id="11" name="Shape 9"/>
          <p:cNvSpPr/>
          <p:nvPr/>
        </p:nvSpPr>
        <p:spPr>
          <a:xfrm>
            <a:off x="676656" y="1984248"/>
            <a:ext cx="128016" cy="128016"/>
          </a:xfrm>
          <a:prstGeom prst="ellipse">
            <a:avLst/>
          </a:prstGeom>
          <a:solidFill>
            <a:srgbClr val="1C6A50"/>
          </a:solidFill>
          <a:ln/>
        </p:spPr>
        <p:txBody>
          <a:bodyPr/>
          <a:lstStyle/>
          <a:p>
            <a:endParaRPr lang="en-US"/>
          </a:p>
        </p:txBody>
      </p:sp>
      <p:sp>
        <p:nvSpPr>
          <p:cNvPr id="12" name="Text 10"/>
          <p:cNvSpPr/>
          <p:nvPr/>
        </p:nvSpPr>
        <p:spPr>
          <a:xfrm>
            <a:off x="932688" y="1847088"/>
            <a:ext cx="868680" cy="402336"/>
          </a:xfrm>
          <a:prstGeom prst="rect">
            <a:avLst/>
          </a:prstGeom>
          <a:noFill/>
          <a:ln/>
        </p:spPr>
        <p:txBody>
          <a:bodyPr wrap="square" lIns="0" tIns="0" rIns="0" bIns="0" rtlCol="0" anchor="ctr"/>
          <a:lstStyle/>
          <a:p>
            <a:pPr marL="0" indent="0">
              <a:buNone/>
            </a:pPr>
            <a:r>
              <a:rPr lang="en-US" sz="1200" b="1" dirty="0">
                <a:solidFill>
                  <a:srgbClr val="1C6A50"/>
                </a:solidFill>
                <a:latin typeface="Arial" pitchFamily="34" charset="0"/>
                <a:ea typeface="Arial" pitchFamily="34" charset="-122"/>
                <a:cs typeface="Arial" pitchFamily="34" charset="-120"/>
              </a:rPr>
              <a:t>16:28</a:t>
            </a:r>
            <a:endParaRPr lang="en-US" sz="1200" dirty="0"/>
          </a:p>
        </p:txBody>
      </p:sp>
      <p:sp>
        <p:nvSpPr>
          <p:cNvPr id="13" name="Text 11"/>
          <p:cNvSpPr/>
          <p:nvPr/>
        </p:nvSpPr>
        <p:spPr>
          <a:xfrm>
            <a:off x="1847088" y="1847088"/>
            <a:ext cx="6172200" cy="402336"/>
          </a:xfrm>
          <a:prstGeom prst="rect">
            <a:avLst/>
          </a:prstGeom>
          <a:noFill/>
          <a:ln/>
        </p:spPr>
        <p:txBody>
          <a:bodyPr wrap="square" lIns="0" tIns="0" rIns="0" bIns="0" rtlCol="0" anchor="ctr"/>
          <a:lstStyle/>
          <a:p>
            <a:pPr marL="0" indent="0">
              <a:buNone/>
            </a:pPr>
            <a:r>
              <a:rPr lang="en-US" sz="1200" dirty="0">
                <a:solidFill>
                  <a:srgbClr val="263640"/>
                </a:solidFill>
                <a:latin typeface="Arial" pitchFamily="34" charset="0"/>
                <a:ea typeface="Arial" pitchFamily="34" charset="-122"/>
                <a:cs typeface="Arial" pitchFamily="34" charset="-120"/>
              </a:rPr>
              <a:t>Prime Minister's Office response office established — one minute</a:t>
            </a:r>
            <a:endParaRPr lang="en-US" sz="1200" dirty="0"/>
          </a:p>
        </p:txBody>
      </p:sp>
      <p:sp>
        <p:nvSpPr>
          <p:cNvPr id="14" name="Shape 12"/>
          <p:cNvSpPr/>
          <p:nvPr/>
        </p:nvSpPr>
        <p:spPr>
          <a:xfrm>
            <a:off x="548640" y="2322576"/>
            <a:ext cx="7589520" cy="402336"/>
          </a:xfrm>
          <a:prstGeom prst="roundRect">
            <a:avLst>
              <a:gd name="adj" fmla="val 9091"/>
            </a:avLst>
          </a:prstGeom>
          <a:solidFill>
            <a:srgbClr val="F3F5F8"/>
          </a:solidFill>
          <a:ln w="12700">
            <a:solidFill>
              <a:srgbClr val="333333"/>
            </a:solidFill>
            <a:prstDash val="solid"/>
          </a:ln>
        </p:spPr>
        <p:txBody>
          <a:bodyPr/>
          <a:lstStyle/>
          <a:p>
            <a:endParaRPr lang="en-US"/>
          </a:p>
        </p:txBody>
      </p:sp>
      <p:sp>
        <p:nvSpPr>
          <p:cNvPr id="15" name="Shape 13"/>
          <p:cNvSpPr/>
          <p:nvPr/>
        </p:nvSpPr>
        <p:spPr>
          <a:xfrm>
            <a:off x="676656" y="2459736"/>
            <a:ext cx="128016" cy="128016"/>
          </a:xfrm>
          <a:prstGeom prst="ellipse">
            <a:avLst/>
          </a:prstGeom>
          <a:solidFill>
            <a:srgbClr val="1C6A50"/>
          </a:solidFill>
          <a:ln/>
        </p:spPr>
        <p:txBody>
          <a:bodyPr/>
          <a:lstStyle/>
          <a:p>
            <a:endParaRPr lang="en-US"/>
          </a:p>
        </p:txBody>
      </p:sp>
      <p:sp>
        <p:nvSpPr>
          <p:cNvPr id="16" name="Text 14"/>
          <p:cNvSpPr/>
          <p:nvPr/>
        </p:nvSpPr>
        <p:spPr>
          <a:xfrm>
            <a:off x="932688" y="2322576"/>
            <a:ext cx="868680" cy="402336"/>
          </a:xfrm>
          <a:prstGeom prst="rect">
            <a:avLst/>
          </a:prstGeom>
          <a:noFill/>
          <a:ln/>
        </p:spPr>
        <p:txBody>
          <a:bodyPr wrap="square" lIns="0" tIns="0" rIns="0" bIns="0" rtlCol="0" anchor="ctr"/>
          <a:lstStyle/>
          <a:p>
            <a:pPr marL="0" indent="0">
              <a:buNone/>
            </a:pPr>
            <a:r>
              <a:rPr lang="en-US" sz="1200" b="1" dirty="0">
                <a:solidFill>
                  <a:srgbClr val="1C6A50"/>
                </a:solidFill>
                <a:latin typeface="Arial" pitchFamily="34" charset="0"/>
                <a:ea typeface="Arial" pitchFamily="34" charset="-122"/>
                <a:cs typeface="Arial" pitchFamily="34" charset="-120"/>
              </a:rPr>
              <a:t>16:29</a:t>
            </a:r>
            <a:endParaRPr lang="en-US" sz="1200" dirty="0"/>
          </a:p>
        </p:txBody>
      </p:sp>
      <p:sp>
        <p:nvSpPr>
          <p:cNvPr id="17" name="Text 15"/>
          <p:cNvSpPr/>
          <p:nvPr/>
        </p:nvSpPr>
        <p:spPr>
          <a:xfrm>
            <a:off x="1847088" y="2322576"/>
            <a:ext cx="6172200" cy="402336"/>
          </a:xfrm>
          <a:prstGeom prst="rect">
            <a:avLst/>
          </a:prstGeom>
          <a:noFill/>
          <a:ln/>
        </p:spPr>
        <p:txBody>
          <a:bodyPr wrap="square" lIns="0" tIns="0" rIns="0" bIns="0" rtlCol="0" anchor="ctr"/>
          <a:lstStyle/>
          <a:p>
            <a:pPr marL="0" indent="0">
              <a:buNone/>
            </a:pPr>
            <a:r>
              <a:rPr lang="en-US" sz="1200" dirty="0">
                <a:solidFill>
                  <a:srgbClr val="263640"/>
                </a:solidFill>
                <a:latin typeface="Arial" pitchFamily="34" charset="0"/>
                <a:ea typeface="Arial" pitchFamily="34" charset="-122"/>
                <a:cs typeface="Arial" pitchFamily="34" charset="-120"/>
              </a:rPr>
              <a:t>Tsunami advisory issued for the Ariake and Yatsushiro Seas</a:t>
            </a:r>
            <a:endParaRPr lang="en-US" sz="1200" dirty="0"/>
          </a:p>
        </p:txBody>
      </p:sp>
      <p:sp>
        <p:nvSpPr>
          <p:cNvPr id="18" name="Shape 16"/>
          <p:cNvSpPr/>
          <p:nvPr/>
        </p:nvSpPr>
        <p:spPr>
          <a:xfrm>
            <a:off x="548640" y="2798064"/>
            <a:ext cx="7589520" cy="402336"/>
          </a:xfrm>
          <a:prstGeom prst="roundRect">
            <a:avLst>
              <a:gd name="adj" fmla="val 9091"/>
            </a:avLst>
          </a:prstGeom>
          <a:solidFill>
            <a:srgbClr val="FFFFFF"/>
          </a:solidFill>
          <a:ln w="12700">
            <a:solidFill>
              <a:srgbClr val="333333"/>
            </a:solidFill>
            <a:prstDash val="solid"/>
          </a:ln>
        </p:spPr>
        <p:txBody>
          <a:bodyPr/>
          <a:lstStyle/>
          <a:p>
            <a:endParaRPr lang="en-US"/>
          </a:p>
        </p:txBody>
      </p:sp>
      <p:sp>
        <p:nvSpPr>
          <p:cNvPr id="19" name="Shape 17"/>
          <p:cNvSpPr/>
          <p:nvPr/>
        </p:nvSpPr>
        <p:spPr>
          <a:xfrm>
            <a:off x="676656" y="2935224"/>
            <a:ext cx="128016" cy="128016"/>
          </a:xfrm>
          <a:prstGeom prst="ellipse">
            <a:avLst/>
          </a:prstGeom>
          <a:solidFill>
            <a:srgbClr val="1C6A50"/>
          </a:solidFill>
          <a:ln/>
        </p:spPr>
        <p:txBody>
          <a:bodyPr/>
          <a:lstStyle/>
          <a:p>
            <a:endParaRPr lang="en-US"/>
          </a:p>
        </p:txBody>
      </p:sp>
      <p:sp>
        <p:nvSpPr>
          <p:cNvPr id="20" name="Text 18"/>
          <p:cNvSpPr/>
          <p:nvPr/>
        </p:nvSpPr>
        <p:spPr>
          <a:xfrm>
            <a:off x="932688" y="2798064"/>
            <a:ext cx="868680" cy="402336"/>
          </a:xfrm>
          <a:prstGeom prst="rect">
            <a:avLst/>
          </a:prstGeom>
          <a:noFill/>
          <a:ln/>
        </p:spPr>
        <p:txBody>
          <a:bodyPr wrap="square" lIns="0" tIns="0" rIns="0" bIns="0" rtlCol="0" anchor="ctr"/>
          <a:lstStyle/>
          <a:p>
            <a:pPr marL="0" indent="0">
              <a:buNone/>
            </a:pPr>
            <a:r>
              <a:rPr lang="en-US" sz="1200" b="1" dirty="0">
                <a:solidFill>
                  <a:srgbClr val="1C6A50"/>
                </a:solidFill>
                <a:latin typeface="Arial" pitchFamily="34" charset="0"/>
                <a:ea typeface="Arial" pitchFamily="34" charset="-122"/>
                <a:cs typeface="Arial" pitchFamily="34" charset="-120"/>
              </a:rPr>
              <a:t>~16:57</a:t>
            </a:r>
            <a:endParaRPr lang="en-US" sz="1200" dirty="0"/>
          </a:p>
        </p:txBody>
      </p:sp>
      <p:sp>
        <p:nvSpPr>
          <p:cNvPr id="21" name="Text 19"/>
          <p:cNvSpPr/>
          <p:nvPr/>
        </p:nvSpPr>
        <p:spPr>
          <a:xfrm>
            <a:off x="1847088" y="2798064"/>
            <a:ext cx="6172200" cy="402336"/>
          </a:xfrm>
          <a:prstGeom prst="rect">
            <a:avLst/>
          </a:prstGeom>
          <a:noFill/>
          <a:ln/>
        </p:spPr>
        <p:txBody>
          <a:bodyPr wrap="square" lIns="0" tIns="0" rIns="0" bIns="0" rtlCol="0" anchor="ctr"/>
          <a:lstStyle/>
          <a:p>
            <a:pPr marL="0" indent="0">
              <a:buNone/>
            </a:pPr>
            <a:r>
              <a:rPr lang="en-US" sz="1200" dirty="0">
                <a:solidFill>
                  <a:srgbClr val="263640"/>
                </a:solidFill>
                <a:latin typeface="Arial" pitchFamily="34" charset="0"/>
                <a:ea typeface="Arial" pitchFamily="34" charset="-122"/>
                <a:cs typeface="Arial" pitchFamily="34" charset="-120"/>
              </a:rPr>
              <a:t>Aeon Mall reports all ~3,000 customers evacuated — within 30 minutes</a:t>
            </a:r>
            <a:endParaRPr lang="en-US" sz="1200" dirty="0"/>
          </a:p>
        </p:txBody>
      </p:sp>
      <p:sp>
        <p:nvSpPr>
          <p:cNvPr id="22" name="Shape 20"/>
          <p:cNvSpPr/>
          <p:nvPr/>
        </p:nvSpPr>
        <p:spPr>
          <a:xfrm>
            <a:off x="548640" y="3273552"/>
            <a:ext cx="7589520" cy="402336"/>
          </a:xfrm>
          <a:prstGeom prst="roundRect">
            <a:avLst>
              <a:gd name="adj" fmla="val 9091"/>
            </a:avLst>
          </a:prstGeom>
          <a:solidFill>
            <a:srgbClr val="F3F5F8"/>
          </a:solidFill>
          <a:ln w="12700">
            <a:solidFill>
              <a:srgbClr val="333333"/>
            </a:solidFill>
            <a:prstDash val="solid"/>
          </a:ln>
        </p:spPr>
        <p:txBody>
          <a:bodyPr/>
          <a:lstStyle/>
          <a:p>
            <a:endParaRPr lang="en-US"/>
          </a:p>
        </p:txBody>
      </p:sp>
      <p:sp>
        <p:nvSpPr>
          <p:cNvPr id="23" name="Shape 21"/>
          <p:cNvSpPr/>
          <p:nvPr/>
        </p:nvSpPr>
        <p:spPr>
          <a:xfrm>
            <a:off x="676656" y="3410712"/>
            <a:ext cx="128016" cy="128016"/>
          </a:xfrm>
          <a:prstGeom prst="ellipse">
            <a:avLst/>
          </a:prstGeom>
          <a:solidFill>
            <a:srgbClr val="1C6A50"/>
          </a:solidFill>
          <a:ln/>
        </p:spPr>
        <p:txBody>
          <a:bodyPr/>
          <a:lstStyle/>
          <a:p>
            <a:endParaRPr lang="en-US"/>
          </a:p>
        </p:txBody>
      </p:sp>
      <p:sp>
        <p:nvSpPr>
          <p:cNvPr id="24" name="Text 22"/>
          <p:cNvSpPr/>
          <p:nvPr/>
        </p:nvSpPr>
        <p:spPr>
          <a:xfrm>
            <a:off x="932688" y="3273552"/>
            <a:ext cx="868680" cy="402336"/>
          </a:xfrm>
          <a:prstGeom prst="rect">
            <a:avLst/>
          </a:prstGeom>
          <a:noFill/>
          <a:ln/>
        </p:spPr>
        <p:txBody>
          <a:bodyPr wrap="square" lIns="0" tIns="0" rIns="0" bIns="0" rtlCol="0" anchor="ctr"/>
          <a:lstStyle/>
          <a:p>
            <a:pPr marL="0" indent="0">
              <a:buNone/>
            </a:pPr>
            <a:r>
              <a:rPr lang="en-US" sz="1200" b="1" dirty="0">
                <a:solidFill>
                  <a:srgbClr val="1C6A50"/>
                </a:solidFill>
                <a:latin typeface="Arial" pitchFamily="34" charset="0"/>
                <a:ea typeface="Arial" pitchFamily="34" charset="-122"/>
                <a:cs typeface="Arial" pitchFamily="34" charset="-120"/>
              </a:rPr>
              <a:t>18:10</a:t>
            </a:r>
            <a:endParaRPr lang="en-US" sz="1200" dirty="0"/>
          </a:p>
        </p:txBody>
      </p:sp>
      <p:sp>
        <p:nvSpPr>
          <p:cNvPr id="25" name="Text 23"/>
          <p:cNvSpPr/>
          <p:nvPr/>
        </p:nvSpPr>
        <p:spPr>
          <a:xfrm>
            <a:off x="1847088" y="3273552"/>
            <a:ext cx="6172200" cy="402336"/>
          </a:xfrm>
          <a:prstGeom prst="rect">
            <a:avLst/>
          </a:prstGeom>
          <a:noFill/>
          <a:ln/>
        </p:spPr>
        <p:txBody>
          <a:bodyPr wrap="square" lIns="0" tIns="0" rIns="0" bIns="0" rtlCol="0" anchor="ctr"/>
          <a:lstStyle/>
          <a:p>
            <a:pPr marL="0" indent="0">
              <a:buNone/>
            </a:pPr>
            <a:r>
              <a:rPr lang="en-US" sz="1200" dirty="0">
                <a:solidFill>
                  <a:srgbClr val="263640"/>
                </a:solidFill>
                <a:latin typeface="Arial" pitchFamily="34" charset="0"/>
                <a:ea typeface="Arial" pitchFamily="34" charset="-122"/>
                <a:cs typeface="Arial" pitchFamily="34" charset="-120"/>
              </a:rPr>
              <a:t>Tsunami advisory lifted, correctly and promptly</a:t>
            </a:r>
            <a:endParaRPr lang="en-US" sz="1200" dirty="0"/>
          </a:p>
        </p:txBody>
      </p:sp>
      <p:sp>
        <p:nvSpPr>
          <p:cNvPr id="26" name="Shape 24"/>
          <p:cNvSpPr/>
          <p:nvPr/>
        </p:nvSpPr>
        <p:spPr>
          <a:xfrm>
            <a:off x="548640" y="3749040"/>
            <a:ext cx="7589520" cy="402336"/>
          </a:xfrm>
          <a:prstGeom prst="roundRect">
            <a:avLst>
              <a:gd name="adj" fmla="val 9091"/>
            </a:avLst>
          </a:prstGeom>
          <a:solidFill>
            <a:srgbClr val="FFFFFF"/>
          </a:solidFill>
          <a:ln w="12700">
            <a:solidFill>
              <a:srgbClr val="333333"/>
            </a:solidFill>
            <a:prstDash val="solid"/>
          </a:ln>
        </p:spPr>
        <p:txBody>
          <a:bodyPr/>
          <a:lstStyle/>
          <a:p>
            <a:endParaRPr lang="en-US"/>
          </a:p>
        </p:txBody>
      </p:sp>
      <p:sp>
        <p:nvSpPr>
          <p:cNvPr id="27" name="Shape 25"/>
          <p:cNvSpPr/>
          <p:nvPr/>
        </p:nvSpPr>
        <p:spPr>
          <a:xfrm>
            <a:off x="676656" y="3886200"/>
            <a:ext cx="128016" cy="128016"/>
          </a:xfrm>
          <a:prstGeom prst="ellipse">
            <a:avLst/>
          </a:prstGeom>
          <a:solidFill>
            <a:srgbClr val="1C6A50"/>
          </a:solidFill>
          <a:ln/>
        </p:spPr>
        <p:txBody>
          <a:bodyPr/>
          <a:lstStyle/>
          <a:p>
            <a:endParaRPr lang="en-US"/>
          </a:p>
        </p:txBody>
      </p:sp>
      <p:sp>
        <p:nvSpPr>
          <p:cNvPr id="28" name="Text 26"/>
          <p:cNvSpPr/>
          <p:nvPr/>
        </p:nvSpPr>
        <p:spPr>
          <a:xfrm>
            <a:off x="932688" y="3749040"/>
            <a:ext cx="868680" cy="402336"/>
          </a:xfrm>
          <a:prstGeom prst="rect">
            <a:avLst/>
          </a:prstGeom>
          <a:noFill/>
          <a:ln/>
        </p:spPr>
        <p:txBody>
          <a:bodyPr wrap="square" lIns="0" tIns="0" rIns="0" bIns="0" rtlCol="0" anchor="ctr"/>
          <a:lstStyle/>
          <a:p>
            <a:pPr marL="0" indent="0">
              <a:buNone/>
            </a:pPr>
            <a:r>
              <a:rPr lang="en-US" sz="1200" b="1" dirty="0">
                <a:solidFill>
                  <a:srgbClr val="1C6A50"/>
                </a:solidFill>
                <a:latin typeface="Arial" pitchFamily="34" charset="0"/>
                <a:ea typeface="Arial" pitchFamily="34" charset="-122"/>
                <a:cs typeface="Arial" pitchFamily="34" charset="-120"/>
              </a:rPr>
              <a:t>18:20</a:t>
            </a:r>
            <a:endParaRPr lang="en-US" sz="1200" dirty="0"/>
          </a:p>
        </p:txBody>
      </p:sp>
      <p:sp>
        <p:nvSpPr>
          <p:cNvPr id="29" name="Text 27"/>
          <p:cNvSpPr/>
          <p:nvPr/>
        </p:nvSpPr>
        <p:spPr>
          <a:xfrm>
            <a:off x="1847088" y="3749040"/>
            <a:ext cx="6172200" cy="402336"/>
          </a:xfrm>
          <a:prstGeom prst="rect">
            <a:avLst/>
          </a:prstGeom>
          <a:noFill/>
          <a:ln/>
        </p:spPr>
        <p:txBody>
          <a:bodyPr wrap="square" lIns="0" tIns="0" rIns="0" bIns="0" rtlCol="0" anchor="ctr"/>
          <a:lstStyle/>
          <a:p>
            <a:pPr marL="0" indent="0">
              <a:buNone/>
            </a:pPr>
            <a:r>
              <a:rPr lang="en-US" sz="1200" dirty="0">
                <a:solidFill>
                  <a:srgbClr val="263640"/>
                </a:solidFill>
                <a:latin typeface="Arial" pitchFamily="34" charset="0"/>
                <a:ea typeface="Arial" pitchFamily="34" charset="-122"/>
                <a:cs typeface="Arial" pitchFamily="34" charset="-120"/>
              </a:rPr>
              <a:t>Extraordinary Disaster Management HQ established, chaired by the PM</a:t>
            </a:r>
            <a:endParaRPr lang="en-US" sz="1200" dirty="0"/>
          </a:p>
        </p:txBody>
      </p:sp>
      <p:sp>
        <p:nvSpPr>
          <p:cNvPr id="30" name="Shape 28"/>
          <p:cNvSpPr/>
          <p:nvPr/>
        </p:nvSpPr>
        <p:spPr>
          <a:xfrm>
            <a:off x="548640" y="4224528"/>
            <a:ext cx="7589520" cy="402336"/>
          </a:xfrm>
          <a:prstGeom prst="roundRect">
            <a:avLst>
              <a:gd name="adj" fmla="val 9091"/>
            </a:avLst>
          </a:prstGeom>
          <a:solidFill>
            <a:srgbClr val="F3F5F8"/>
          </a:solidFill>
          <a:ln w="12700">
            <a:solidFill>
              <a:srgbClr val="333333"/>
            </a:solidFill>
            <a:prstDash val="solid"/>
          </a:ln>
        </p:spPr>
        <p:txBody>
          <a:bodyPr/>
          <a:lstStyle/>
          <a:p>
            <a:endParaRPr lang="en-US"/>
          </a:p>
        </p:txBody>
      </p:sp>
      <p:sp>
        <p:nvSpPr>
          <p:cNvPr id="31" name="Shape 29"/>
          <p:cNvSpPr/>
          <p:nvPr/>
        </p:nvSpPr>
        <p:spPr>
          <a:xfrm>
            <a:off x="676656" y="4361688"/>
            <a:ext cx="128016" cy="128016"/>
          </a:xfrm>
          <a:prstGeom prst="ellipse">
            <a:avLst/>
          </a:prstGeom>
          <a:solidFill>
            <a:srgbClr val="1C6A50"/>
          </a:solidFill>
          <a:ln/>
        </p:spPr>
        <p:txBody>
          <a:bodyPr/>
          <a:lstStyle/>
          <a:p>
            <a:endParaRPr lang="en-US"/>
          </a:p>
        </p:txBody>
      </p:sp>
      <p:sp>
        <p:nvSpPr>
          <p:cNvPr id="32" name="Text 30"/>
          <p:cNvSpPr/>
          <p:nvPr/>
        </p:nvSpPr>
        <p:spPr>
          <a:xfrm>
            <a:off x="932688" y="4224528"/>
            <a:ext cx="868680" cy="402336"/>
          </a:xfrm>
          <a:prstGeom prst="rect">
            <a:avLst/>
          </a:prstGeom>
          <a:noFill/>
          <a:ln/>
        </p:spPr>
        <p:txBody>
          <a:bodyPr wrap="square" lIns="0" tIns="0" rIns="0" bIns="0" rtlCol="0" anchor="ctr"/>
          <a:lstStyle/>
          <a:p>
            <a:pPr marL="0" indent="0">
              <a:buNone/>
            </a:pPr>
            <a:r>
              <a:rPr lang="en-US" sz="1200" b="1" dirty="0">
                <a:solidFill>
                  <a:srgbClr val="1C6A50"/>
                </a:solidFill>
                <a:latin typeface="Arial" pitchFamily="34" charset="0"/>
                <a:ea typeface="Arial" pitchFamily="34" charset="-122"/>
                <a:cs typeface="Arial" pitchFamily="34" charset="-120"/>
              </a:rPr>
              <a:t>Day 2</a:t>
            </a:r>
            <a:endParaRPr lang="en-US" sz="1200" dirty="0"/>
          </a:p>
        </p:txBody>
      </p:sp>
      <p:sp>
        <p:nvSpPr>
          <p:cNvPr id="33" name="Text 31"/>
          <p:cNvSpPr/>
          <p:nvPr/>
        </p:nvSpPr>
        <p:spPr>
          <a:xfrm>
            <a:off x="1847088" y="4224528"/>
            <a:ext cx="6172200" cy="402336"/>
          </a:xfrm>
          <a:prstGeom prst="rect">
            <a:avLst/>
          </a:prstGeom>
          <a:noFill/>
          <a:ln/>
        </p:spPr>
        <p:txBody>
          <a:bodyPr wrap="square" lIns="0" tIns="0" rIns="0" bIns="0" rtlCol="0" anchor="ctr"/>
          <a:lstStyle/>
          <a:p>
            <a:pPr marL="0" indent="0">
              <a:buNone/>
            </a:pPr>
            <a:r>
              <a:rPr lang="en-US" sz="1200" dirty="0">
                <a:solidFill>
                  <a:srgbClr val="263640"/>
                </a:solidFill>
                <a:latin typeface="Arial" pitchFamily="34" charset="0"/>
                <a:ea typeface="Arial" pitchFamily="34" charset="-122"/>
                <a:cs typeface="Arial" pitchFamily="34" charset="-120"/>
              </a:rPr>
              <a:t>SDF deployment raised from ~3,600 to ~4,600 personnel</a:t>
            </a:r>
            <a:endParaRPr lang="en-US" sz="1200" dirty="0"/>
          </a:p>
        </p:txBody>
      </p:sp>
      <p:sp>
        <p:nvSpPr>
          <p:cNvPr id="34" name="Shape 32"/>
          <p:cNvSpPr/>
          <p:nvPr/>
        </p:nvSpPr>
        <p:spPr>
          <a:xfrm>
            <a:off x="8366760" y="1371600"/>
            <a:ext cx="2697480" cy="2286000"/>
          </a:xfrm>
          <a:prstGeom prst="roundRect">
            <a:avLst>
              <a:gd name="adj" fmla="val 2400"/>
            </a:avLst>
          </a:prstGeom>
          <a:solidFill>
            <a:srgbClr val="E4EFEA"/>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35" name="Shape 33"/>
          <p:cNvSpPr/>
          <p:nvPr/>
        </p:nvSpPr>
        <p:spPr>
          <a:xfrm>
            <a:off x="8586216" y="1627632"/>
            <a:ext cx="146304" cy="146304"/>
          </a:xfrm>
          <a:prstGeom prst="ellipse">
            <a:avLst/>
          </a:prstGeom>
          <a:solidFill>
            <a:srgbClr val="1C6A50"/>
          </a:solidFill>
          <a:ln/>
        </p:spPr>
        <p:txBody>
          <a:bodyPr/>
          <a:lstStyle/>
          <a:p>
            <a:endParaRPr lang="en-US"/>
          </a:p>
        </p:txBody>
      </p:sp>
      <p:sp>
        <p:nvSpPr>
          <p:cNvPr id="36" name="Text 34"/>
          <p:cNvSpPr/>
          <p:nvPr/>
        </p:nvSpPr>
        <p:spPr>
          <a:xfrm>
            <a:off x="8823960" y="1536192"/>
            <a:ext cx="2011680" cy="347472"/>
          </a:xfrm>
          <a:prstGeom prst="rect">
            <a:avLst/>
          </a:prstGeom>
          <a:noFill/>
          <a:ln/>
        </p:spPr>
        <p:txBody>
          <a:bodyPr wrap="square" lIns="0" tIns="0" rIns="0" bIns="0" rtlCol="0" anchor="ctr"/>
          <a:lstStyle/>
          <a:p>
            <a:pPr marL="0" indent="0">
              <a:buNone/>
            </a:pPr>
            <a:r>
              <a:rPr lang="en-US" sz="1400" b="1" dirty="0">
                <a:solidFill>
                  <a:srgbClr val="1C6A50"/>
                </a:solidFill>
                <a:latin typeface="Arial" pitchFamily="34" charset="0"/>
                <a:ea typeface="Arial" pitchFamily="34" charset="-122"/>
                <a:cs typeface="Arial" pitchFamily="34" charset="-120"/>
              </a:rPr>
              <a:t>ALSO WORKED</a:t>
            </a:r>
            <a:endParaRPr lang="en-US" sz="1400" dirty="0"/>
          </a:p>
        </p:txBody>
      </p:sp>
      <p:sp>
        <p:nvSpPr>
          <p:cNvPr id="37" name="Text 35"/>
          <p:cNvSpPr/>
          <p:nvPr/>
        </p:nvSpPr>
        <p:spPr>
          <a:xfrm>
            <a:off x="8622792" y="1938528"/>
            <a:ext cx="2185416" cy="155448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Earthquake early warning and Safety tips push alerts in 15 languages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24-hour prefectural interpreting line for foreign residents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Landslide warning thresholds provisionally lowered to 70–80% of normal</a:t>
            </a:r>
            <a:endParaRPr lang="en-US" sz="1150" dirty="0"/>
          </a:p>
        </p:txBody>
      </p:sp>
      <p:sp>
        <p:nvSpPr>
          <p:cNvPr id="38" name="Shape 36"/>
          <p:cNvSpPr/>
          <p:nvPr/>
        </p:nvSpPr>
        <p:spPr>
          <a:xfrm>
            <a:off x="8366760" y="3794760"/>
            <a:ext cx="2697480" cy="2286000"/>
          </a:xfrm>
          <a:prstGeom prst="roundRect">
            <a:avLst>
              <a:gd name="adj" fmla="val 2400"/>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39" name="Shape 37"/>
          <p:cNvSpPr/>
          <p:nvPr/>
        </p:nvSpPr>
        <p:spPr>
          <a:xfrm>
            <a:off x="8586216" y="4050792"/>
            <a:ext cx="146304" cy="146304"/>
          </a:xfrm>
          <a:prstGeom prst="ellipse">
            <a:avLst/>
          </a:prstGeom>
          <a:solidFill>
            <a:srgbClr val="A83A1C"/>
          </a:solidFill>
          <a:ln/>
        </p:spPr>
        <p:txBody>
          <a:bodyPr/>
          <a:lstStyle/>
          <a:p>
            <a:endParaRPr lang="en-US"/>
          </a:p>
        </p:txBody>
      </p:sp>
      <p:sp>
        <p:nvSpPr>
          <p:cNvPr id="40" name="Text 38"/>
          <p:cNvSpPr/>
          <p:nvPr/>
        </p:nvSpPr>
        <p:spPr>
          <a:xfrm>
            <a:off x="8823960" y="3959352"/>
            <a:ext cx="201168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THE HARD LIMIT</a:t>
            </a:r>
            <a:endParaRPr lang="en-US" sz="1400" dirty="0"/>
          </a:p>
        </p:txBody>
      </p:sp>
      <p:sp>
        <p:nvSpPr>
          <p:cNvPr id="41" name="Text 39"/>
          <p:cNvSpPr/>
          <p:nvPr/>
        </p:nvSpPr>
        <p:spPr>
          <a:xfrm>
            <a:off x="8622792" y="4361688"/>
            <a:ext cx="2185416" cy="155448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For a rupture directly beneath you, warning time is near zero</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EEW protects the far field; the near field gets the P-wave and the S-wave almost together</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In 2016, most people in the strongest shaking received no warning at all</a:t>
            </a:r>
            <a:endParaRPr lang="en-US" sz="1150" dirty="0"/>
          </a:p>
        </p:txBody>
      </p:sp>
      <p:sp>
        <p:nvSpPr>
          <p:cNvPr id="42" name="Text 40"/>
          <p:cNvSpPr/>
          <p:nvPr/>
        </p:nvSpPr>
        <p:spPr>
          <a:xfrm>
            <a:off x="548640" y="5029200"/>
            <a:ext cx="7589520" cy="1005840"/>
          </a:xfrm>
          <a:prstGeom prst="rect">
            <a:avLst/>
          </a:prstGeom>
          <a:noFill/>
          <a:ln/>
        </p:spPr>
        <p:txBody>
          <a:bodyPr wrap="square" lIns="0" tIns="0" rIns="0" bIns="0" rtlCol="0" anchor="ctr"/>
          <a:lstStyle/>
          <a:p>
            <a:pPr marL="0" indent="0">
              <a:lnSpc>
                <a:spcPts val="1800"/>
              </a:lnSpc>
              <a:buNone/>
            </a:pPr>
            <a:r>
              <a:rPr lang="en-US" sz="1250" i="1" dirty="0">
                <a:solidFill>
                  <a:srgbClr val="4C5C6B"/>
                </a:solidFill>
                <a:latin typeface="Arial" pitchFamily="34" charset="0"/>
                <a:ea typeface="Arial" pitchFamily="34" charset="-122"/>
                <a:cs typeface="Arial" pitchFamily="34" charset="-120"/>
              </a:rPr>
              <a:t>Evacuating three thousand people from a shopping mall in half an hour is a genuine achievement. It is also the reason this slide sits next to the one that follows.</a:t>
            </a:r>
            <a:endParaRPr lang="en-US" sz="12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5">
    <p:bg>
      <p:bgPr>
        <a:solidFill>
          <a:srgbClr val="5C2211"/>
        </a:solidFill>
        <a:effectLst/>
      </p:bgPr>
    </p:bg>
    <p:spTree>
      <p:nvGrpSpPr>
        <p:cNvPr id="1" name=""/>
        <p:cNvGrpSpPr/>
        <p:nvPr/>
      </p:nvGrpSpPr>
      <p:grpSpPr>
        <a:xfrm>
          <a:off x="0" y="0"/>
          <a:ext cx="0" cy="0"/>
          <a:chOff x="0" y="0"/>
          <a:chExt cx="0" cy="0"/>
        </a:xfrm>
      </p:grpSpPr>
      <p:sp>
        <p:nvSpPr>
          <p:cNvPr id="2" name="Shape 0"/>
          <p:cNvSpPr/>
          <p:nvPr/>
        </p:nvSpPr>
        <p:spPr>
          <a:xfrm>
            <a:off x="0" y="2788920"/>
            <a:ext cx="310896" cy="82296"/>
          </a:xfrm>
          <a:prstGeom prst="rect">
            <a:avLst/>
          </a:prstGeom>
          <a:solidFill>
            <a:srgbClr val="E8A38C"/>
          </a:solidFill>
          <a:ln/>
        </p:spPr>
        <p:txBody>
          <a:bodyPr/>
          <a:lstStyle/>
          <a:p>
            <a:endParaRPr lang="en-US"/>
          </a:p>
        </p:txBody>
      </p:sp>
      <p:sp>
        <p:nvSpPr>
          <p:cNvPr id="3" name="Text 1"/>
          <p:cNvSpPr/>
          <p:nvPr/>
        </p:nvSpPr>
        <p:spPr>
          <a:xfrm>
            <a:off x="548640" y="2971800"/>
            <a:ext cx="11064240" cy="822960"/>
          </a:xfrm>
          <a:prstGeom prst="rect">
            <a:avLst/>
          </a:prstGeom>
          <a:noFill/>
          <a:ln/>
        </p:spPr>
        <p:txBody>
          <a:bodyPr wrap="square" lIns="0" tIns="0" rIns="0" bIns="0" rtlCol="0" anchor="ctr"/>
          <a:lstStyle/>
          <a:p>
            <a:pPr marL="0" indent="0">
              <a:buNone/>
            </a:pPr>
            <a:r>
              <a:rPr lang="en-US" sz="4000" b="1" kern="0" spc="100" dirty="0">
                <a:solidFill>
                  <a:srgbClr val="FFFFFF"/>
                </a:solidFill>
                <a:latin typeface="Arial" pitchFamily="34" charset="0"/>
                <a:ea typeface="Arial" pitchFamily="34" charset="-122"/>
                <a:cs typeface="Arial" pitchFamily="34" charset="-120"/>
              </a:rPr>
              <a:t>WHAT FAILED</a:t>
            </a:r>
            <a:endParaRPr lang="en-US" sz="4000" dirty="0"/>
          </a:p>
        </p:txBody>
      </p:sp>
      <p:sp>
        <p:nvSpPr>
          <p:cNvPr id="4" name="Text 2"/>
          <p:cNvSpPr/>
          <p:nvPr/>
        </p:nvSpPr>
        <p:spPr>
          <a:xfrm>
            <a:off x="548640" y="3840480"/>
            <a:ext cx="9601200" cy="822960"/>
          </a:xfrm>
          <a:prstGeom prst="rect">
            <a:avLst/>
          </a:prstGeom>
          <a:noFill/>
          <a:ln/>
        </p:spPr>
        <p:txBody>
          <a:bodyPr wrap="square" lIns="0" tIns="0" rIns="0" bIns="0" rtlCol="0" anchor="ctr"/>
          <a:lstStyle/>
          <a:p>
            <a:pPr marL="0" indent="0">
              <a:buNone/>
            </a:pPr>
            <a:r>
              <a:rPr lang="en-US" sz="1500" dirty="0">
                <a:solidFill>
                  <a:srgbClr val="F0CFC4"/>
                </a:solidFill>
                <a:latin typeface="Arial" pitchFamily="34" charset="0"/>
                <a:ea typeface="Arial" pitchFamily="34" charset="-122"/>
                <a:cs typeface="Arial" pitchFamily="34" charset="-120"/>
              </a:rPr>
              <a:t>Where the losses actually occurred — and almost none of them were primary seismic collapse</a:t>
            </a:r>
            <a:endParaRPr lang="en-US" sz="15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15</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FAILURE: AEON MALL KASHIMA</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The building survived the earthquake and was destroyed eighty minutes later</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16</a:t>
            </a:r>
            <a:endParaRPr lang="en-US" sz="900" dirty="0"/>
          </a:p>
        </p:txBody>
      </p:sp>
      <p:sp>
        <p:nvSpPr>
          <p:cNvPr id="6" name="Shape 4"/>
          <p:cNvSpPr/>
          <p:nvPr/>
        </p:nvSpPr>
        <p:spPr>
          <a:xfrm>
            <a:off x="548640" y="1371600"/>
            <a:ext cx="6583680" cy="493776"/>
          </a:xfrm>
          <a:prstGeom prst="roundRect">
            <a:avLst>
              <a:gd name="adj" fmla="val 7407"/>
            </a:avLst>
          </a:prstGeom>
          <a:solidFill>
            <a:srgbClr val="F3F5F8"/>
          </a:solidFill>
          <a:ln w="12700">
            <a:solidFill>
              <a:srgbClr val="333333"/>
            </a:solidFill>
            <a:prstDash val="solid"/>
          </a:ln>
        </p:spPr>
        <p:txBody>
          <a:bodyPr/>
          <a:lstStyle/>
          <a:p>
            <a:endParaRPr lang="en-US"/>
          </a:p>
        </p:txBody>
      </p:sp>
      <p:sp>
        <p:nvSpPr>
          <p:cNvPr id="7" name="Text 5"/>
          <p:cNvSpPr/>
          <p:nvPr/>
        </p:nvSpPr>
        <p:spPr>
          <a:xfrm>
            <a:off x="713232" y="1371600"/>
            <a:ext cx="914400" cy="493776"/>
          </a:xfrm>
          <a:prstGeom prst="rect">
            <a:avLst/>
          </a:prstGeom>
          <a:noFill/>
          <a:ln/>
        </p:spPr>
        <p:txBody>
          <a:bodyPr wrap="square" lIns="0" tIns="0" rIns="0" bIns="0" rtlCol="0" anchor="ctr"/>
          <a:lstStyle/>
          <a:p>
            <a:pPr marL="0" indent="0">
              <a:buNone/>
            </a:pPr>
            <a:r>
              <a:rPr lang="en-US" sz="1200" b="1" dirty="0">
                <a:solidFill>
                  <a:srgbClr val="1B4F8A"/>
                </a:solidFill>
                <a:latin typeface="Arial" pitchFamily="34" charset="0"/>
                <a:ea typeface="Arial" pitchFamily="34" charset="-122"/>
                <a:cs typeface="Arial" pitchFamily="34" charset="-120"/>
              </a:rPr>
              <a:t>16:27</a:t>
            </a:r>
            <a:endParaRPr lang="en-US" sz="1200" dirty="0"/>
          </a:p>
        </p:txBody>
      </p:sp>
      <p:sp>
        <p:nvSpPr>
          <p:cNvPr id="8" name="Text 6"/>
          <p:cNvSpPr/>
          <p:nvPr/>
        </p:nvSpPr>
        <p:spPr>
          <a:xfrm>
            <a:off x="1664208" y="1371600"/>
            <a:ext cx="5349240" cy="49377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Earthquake. Mall shaken; structure stands. Staff begin evacuation.</a:t>
            </a:r>
            <a:endParaRPr lang="en-US" sz="1150" dirty="0"/>
          </a:p>
        </p:txBody>
      </p:sp>
      <p:sp>
        <p:nvSpPr>
          <p:cNvPr id="9" name="Shape 7"/>
          <p:cNvSpPr/>
          <p:nvPr/>
        </p:nvSpPr>
        <p:spPr>
          <a:xfrm>
            <a:off x="548640" y="1938528"/>
            <a:ext cx="6583680" cy="493776"/>
          </a:xfrm>
          <a:prstGeom prst="roundRect">
            <a:avLst>
              <a:gd name="adj" fmla="val 7407"/>
            </a:avLst>
          </a:prstGeom>
          <a:solidFill>
            <a:srgbClr val="F3F5F8"/>
          </a:solidFill>
          <a:ln w="12700">
            <a:solidFill>
              <a:srgbClr val="333333"/>
            </a:solidFill>
            <a:prstDash val="solid"/>
          </a:ln>
        </p:spPr>
        <p:txBody>
          <a:bodyPr/>
          <a:lstStyle/>
          <a:p>
            <a:endParaRPr lang="en-US"/>
          </a:p>
        </p:txBody>
      </p:sp>
      <p:sp>
        <p:nvSpPr>
          <p:cNvPr id="10" name="Text 8"/>
          <p:cNvSpPr/>
          <p:nvPr/>
        </p:nvSpPr>
        <p:spPr>
          <a:xfrm>
            <a:off x="713232" y="1938528"/>
            <a:ext cx="914400" cy="493776"/>
          </a:xfrm>
          <a:prstGeom prst="rect">
            <a:avLst/>
          </a:prstGeom>
          <a:noFill/>
          <a:ln/>
        </p:spPr>
        <p:txBody>
          <a:bodyPr wrap="square" lIns="0" tIns="0" rIns="0" bIns="0" rtlCol="0" anchor="ctr"/>
          <a:lstStyle/>
          <a:p>
            <a:pPr marL="0" indent="0">
              <a:buNone/>
            </a:pPr>
            <a:r>
              <a:rPr lang="en-US" sz="1200" b="1" dirty="0">
                <a:solidFill>
                  <a:srgbClr val="1B4F8A"/>
                </a:solidFill>
                <a:latin typeface="Arial" pitchFamily="34" charset="0"/>
                <a:ea typeface="Arial" pitchFamily="34" charset="-122"/>
                <a:cs typeface="Arial" pitchFamily="34" charset="-120"/>
              </a:rPr>
              <a:t>~16:57</a:t>
            </a:r>
            <a:endParaRPr lang="en-US" sz="1200" dirty="0"/>
          </a:p>
        </p:txBody>
      </p:sp>
      <p:sp>
        <p:nvSpPr>
          <p:cNvPr id="11" name="Text 9"/>
          <p:cNvSpPr/>
          <p:nvPr/>
        </p:nvSpPr>
        <p:spPr>
          <a:xfrm>
            <a:off x="1664208" y="1938528"/>
            <a:ext cx="5349240" cy="49377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Approximately 3,000 customers confirmed evacuated to the parking lot.</a:t>
            </a:r>
            <a:endParaRPr lang="en-US" sz="1150" dirty="0"/>
          </a:p>
        </p:txBody>
      </p:sp>
      <p:sp>
        <p:nvSpPr>
          <p:cNvPr id="12" name="Shape 10"/>
          <p:cNvSpPr/>
          <p:nvPr/>
        </p:nvSpPr>
        <p:spPr>
          <a:xfrm>
            <a:off x="548640" y="2505456"/>
            <a:ext cx="6583680" cy="493776"/>
          </a:xfrm>
          <a:prstGeom prst="roundRect">
            <a:avLst>
              <a:gd name="adj" fmla="val 7407"/>
            </a:avLst>
          </a:prstGeom>
          <a:solidFill>
            <a:srgbClr val="F7E9E4"/>
          </a:solidFill>
          <a:ln w="12700">
            <a:solidFill>
              <a:srgbClr val="333333"/>
            </a:solidFill>
            <a:prstDash val="solid"/>
          </a:ln>
        </p:spPr>
        <p:txBody>
          <a:bodyPr/>
          <a:lstStyle/>
          <a:p>
            <a:endParaRPr lang="en-US"/>
          </a:p>
        </p:txBody>
      </p:sp>
      <p:sp>
        <p:nvSpPr>
          <p:cNvPr id="13" name="Text 11"/>
          <p:cNvSpPr/>
          <p:nvPr/>
        </p:nvSpPr>
        <p:spPr>
          <a:xfrm>
            <a:off x="713232" y="2505456"/>
            <a:ext cx="914400" cy="493776"/>
          </a:xfrm>
          <a:prstGeom prst="rect">
            <a:avLst/>
          </a:prstGeom>
          <a:noFill/>
          <a:ln/>
        </p:spPr>
        <p:txBody>
          <a:bodyPr wrap="square" lIns="0" tIns="0" rIns="0" bIns="0" rtlCol="0" anchor="ctr"/>
          <a:lstStyle/>
          <a:p>
            <a:pPr marL="0" indent="0">
              <a:buNone/>
            </a:pPr>
            <a:r>
              <a:rPr lang="en-US" sz="1200" b="1" dirty="0">
                <a:solidFill>
                  <a:srgbClr val="A83A1C"/>
                </a:solidFill>
                <a:latin typeface="Arial" pitchFamily="34" charset="0"/>
                <a:ea typeface="Arial" pitchFamily="34" charset="-122"/>
                <a:cs typeface="Arial" pitchFamily="34" charset="-120"/>
              </a:rPr>
              <a:t>~17:47</a:t>
            </a:r>
            <a:endParaRPr lang="en-US" sz="1200" dirty="0"/>
          </a:p>
        </p:txBody>
      </p:sp>
      <p:sp>
        <p:nvSpPr>
          <p:cNvPr id="14" name="Text 12"/>
          <p:cNvSpPr/>
          <p:nvPr/>
        </p:nvSpPr>
        <p:spPr>
          <a:xfrm>
            <a:off x="1664208" y="2505456"/>
            <a:ext cx="5349240" cy="49377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Explosion tears through the building. Second floor partially collapses.</a:t>
            </a:r>
            <a:endParaRPr lang="en-US" sz="1150" dirty="0"/>
          </a:p>
        </p:txBody>
      </p:sp>
      <p:sp>
        <p:nvSpPr>
          <p:cNvPr id="15" name="Shape 13"/>
          <p:cNvSpPr/>
          <p:nvPr/>
        </p:nvSpPr>
        <p:spPr>
          <a:xfrm>
            <a:off x="548640" y="3072384"/>
            <a:ext cx="6583680" cy="493776"/>
          </a:xfrm>
          <a:prstGeom prst="roundRect">
            <a:avLst>
              <a:gd name="adj" fmla="val 7407"/>
            </a:avLst>
          </a:prstGeom>
          <a:solidFill>
            <a:srgbClr val="F3F5F8"/>
          </a:solidFill>
          <a:ln w="12700">
            <a:solidFill>
              <a:srgbClr val="333333"/>
            </a:solidFill>
            <a:prstDash val="solid"/>
          </a:ln>
        </p:spPr>
        <p:txBody>
          <a:bodyPr/>
          <a:lstStyle/>
          <a:p>
            <a:endParaRPr lang="en-US"/>
          </a:p>
        </p:txBody>
      </p:sp>
      <p:sp>
        <p:nvSpPr>
          <p:cNvPr id="16" name="Text 14"/>
          <p:cNvSpPr/>
          <p:nvPr/>
        </p:nvSpPr>
        <p:spPr>
          <a:xfrm>
            <a:off x="713232" y="3072384"/>
            <a:ext cx="914400" cy="493776"/>
          </a:xfrm>
          <a:prstGeom prst="rect">
            <a:avLst/>
          </a:prstGeom>
          <a:noFill/>
          <a:ln/>
        </p:spPr>
        <p:txBody>
          <a:bodyPr wrap="square" lIns="0" tIns="0" rIns="0" bIns="0" rtlCol="0" anchor="ctr"/>
          <a:lstStyle/>
          <a:p>
            <a:pPr marL="0" indent="0">
              <a:buNone/>
            </a:pPr>
            <a:r>
              <a:rPr lang="en-US" sz="1200" b="1" dirty="0">
                <a:solidFill>
                  <a:srgbClr val="1B4F8A"/>
                </a:solidFill>
                <a:latin typeface="Arial" pitchFamily="34" charset="0"/>
                <a:ea typeface="Arial" pitchFamily="34" charset="-122"/>
                <a:cs typeface="Arial" pitchFamily="34" charset="-120"/>
              </a:rPr>
              <a:t>Night 1</a:t>
            </a:r>
            <a:endParaRPr lang="en-US" sz="1200" dirty="0"/>
          </a:p>
        </p:txBody>
      </p:sp>
      <p:sp>
        <p:nvSpPr>
          <p:cNvPr id="17" name="Text 15"/>
          <p:cNvSpPr/>
          <p:nvPr/>
        </p:nvSpPr>
        <p:spPr>
          <a:xfrm>
            <a:off x="1664208" y="3072384"/>
            <a:ext cx="5349240" cy="49377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Responders hold back — aftershock and further-collapse risk.</a:t>
            </a:r>
            <a:endParaRPr lang="en-US" sz="1150" dirty="0"/>
          </a:p>
        </p:txBody>
      </p:sp>
      <p:sp>
        <p:nvSpPr>
          <p:cNvPr id="18" name="Shape 16"/>
          <p:cNvSpPr/>
          <p:nvPr/>
        </p:nvSpPr>
        <p:spPr>
          <a:xfrm>
            <a:off x="548640" y="3639312"/>
            <a:ext cx="6583680" cy="493776"/>
          </a:xfrm>
          <a:prstGeom prst="roundRect">
            <a:avLst>
              <a:gd name="adj" fmla="val 7407"/>
            </a:avLst>
          </a:prstGeom>
          <a:solidFill>
            <a:srgbClr val="F3F5F8"/>
          </a:solidFill>
          <a:ln w="12700">
            <a:solidFill>
              <a:srgbClr val="333333"/>
            </a:solidFill>
            <a:prstDash val="solid"/>
          </a:ln>
        </p:spPr>
        <p:txBody>
          <a:bodyPr/>
          <a:lstStyle/>
          <a:p>
            <a:endParaRPr lang="en-US"/>
          </a:p>
        </p:txBody>
      </p:sp>
      <p:sp>
        <p:nvSpPr>
          <p:cNvPr id="19" name="Text 17"/>
          <p:cNvSpPr/>
          <p:nvPr/>
        </p:nvSpPr>
        <p:spPr>
          <a:xfrm>
            <a:off x="713232" y="3639312"/>
            <a:ext cx="914400" cy="493776"/>
          </a:xfrm>
          <a:prstGeom prst="rect">
            <a:avLst/>
          </a:prstGeom>
          <a:noFill/>
          <a:ln/>
        </p:spPr>
        <p:txBody>
          <a:bodyPr wrap="square" lIns="0" tIns="0" rIns="0" bIns="0" rtlCol="0" anchor="ctr"/>
          <a:lstStyle/>
          <a:p>
            <a:pPr marL="0" indent="0">
              <a:buNone/>
            </a:pPr>
            <a:r>
              <a:rPr lang="en-US" sz="1200" b="1" dirty="0">
                <a:solidFill>
                  <a:srgbClr val="1B4F8A"/>
                </a:solidFill>
                <a:latin typeface="Arial" pitchFamily="34" charset="0"/>
                <a:ea typeface="Arial" pitchFamily="34" charset="-122"/>
                <a:cs typeface="Arial" pitchFamily="34" charset="-120"/>
              </a:rPr>
              <a:t>Day 2–3</a:t>
            </a:r>
            <a:endParaRPr lang="en-US" sz="1200" dirty="0"/>
          </a:p>
        </p:txBody>
      </p:sp>
      <p:sp>
        <p:nvSpPr>
          <p:cNvPr id="20" name="Text 18"/>
          <p:cNvSpPr/>
          <p:nvPr/>
        </p:nvSpPr>
        <p:spPr>
          <a:xfrm>
            <a:off x="1664208" y="3639312"/>
            <a:ext cx="5349240" cy="49377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11 people extracted. At least 7 dead. Around 170 SDF personnel on site.</a:t>
            </a:r>
            <a:endParaRPr lang="en-US" sz="1150" dirty="0"/>
          </a:p>
        </p:txBody>
      </p:sp>
      <p:sp>
        <p:nvSpPr>
          <p:cNvPr id="21" name="Shape 19"/>
          <p:cNvSpPr/>
          <p:nvPr/>
        </p:nvSpPr>
        <p:spPr>
          <a:xfrm>
            <a:off x="7360920" y="1371600"/>
            <a:ext cx="3703320" cy="2377440"/>
          </a:xfrm>
          <a:prstGeom prst="roundRect">
            <a:avLst>
              <a:gd name="adj" fmla="val 2308"/>
            </a:avLst>
          </a:prstGeom>
          <a:solidFill>
            <a:srgbClr val="FBF3E2"/>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22" name="Shape 20"/>
          <p:cNvSpPr/>
          <p:nvPr/>
        </p:nvSpPr>
        <p:spPr>
          <a:xfrm>
            <a:off x="7580376" y="1627632"/>
            <a:ext cx="146304" cy="146304"/>
          </a:xfrm>
          <a:prstGeom prst="ellipse">
            <a:avLst/>
          </a:prstGeom>
          <a:solidFill>
            <a:srgbClr val="B8860B"/>
          </a:solidFill>
          <a:ln/>
        </p:spPr>
        <p:txBody>
          <a:bodyPr/>
          <a:lstStyle/>
          <a:p>
            <a:endParaRPr lang="en-US"/>
          </a:p>
        </p:txBody>
      </p:sp>
      <p:sp>
        <p:nvSpPr>
          <p:cNvPr id="23" name="Text 21"/>
          <p:cNvSpPr/>
          <p:nvPr/>
        </p:nvSpPr>
        <p:spPr>
          <a:xfrm>
            <a:off x="7818120" y="1536192"/>
            <a:ext cx="3017520" cy="347472"/>
          </a:xfrm>
          <a:prstGeom prst="rect">
            <a:avLst/>
          </a:prstGeom>
          <a:noFill/>
          <a:ln/>
        </p:spPr>
        <p:txBody>
          <a:bodyPr wrap="square" lIns="0" tIns="0" rIns="0" bIns="0" rtlCol="0" anchor="ctr"/>
          <a:lstStyle/>
          <a:p>
            <a:pPr marL="0" indent="0">
              <a:buNone/>
            </a:pPr>
            <a:r>
              <a:rPr lang="en-US" sz="1400" b="1" dirty="0">
                <a:solidFill>
                  <a:srgbClr val="B8860B"/>
                </a:solidFill>
                <a:latin typeface="Arial" pitchFamily="34" charset="0"/>
                <a:ea typeface="Arial" pitchFamily="34" charset="-122"/>
                <a:cs typeface="Arial" pitchFamily="34" charset="-120"/>
              </a:rPr>
              <a:t>REPORTED CAUSE</a:t>
            </a:r>
            <a:endParaRPr lang="en-US" sz="1400" dirty="0"/>
          </a:p>
        </p:txBody>
      </p:sp>
      <p:sp>
        <p:nvSpPr>
          <p:cNvPr id="24" name="Text 22"/>
          <p:cNvSpPr/>
          <p:nvPr/>
        </p:nvSpPr>
        <p:spPr>
          <a:xfrm>
            <a:off x="7616952" y="1938528"/>
            <a:ext cx="3191256" cy="16459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No official cause determination has been issued</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Operator investigating a possible gas leak</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Responders reported the smell of gas at the site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Around 2,700 staff worked the site; ~200 tenants; 5,000-car parking deck</a:t>
            </a:r>
            <a:endParaRPr lang="en-US" sz="1150" dirty="0"/>
          </a:p>
        </p:txBody>
      </p:sp>
      <p:sp>
        <p:nvSpPr>
          <p:cNvPr id="25" name="Shape 23"/>
          <p:cNvSpPr/>
          <p:nvPr/>
        </p:nvSpPr>
        <p:spPr>
          <a:xfrm>
            <a:off x="7360920" y="3886200"/>
            <a:ext cx="3703320" cy="2194560"/>
          </a:xfrm>
          <a:prstGeom prst="roundRect">
            <a:avLst>
              <a:gd name="adj" fmla="val 2500"/>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26" name="Shape 24"/>
          <p:cNvSpPr/>
          <p:nvPr/>
        </p:nvSpPr>
        <p:spPr>
          <a:xfrm>
            <a:off x="7580376" y="4142232"/>
            <a:ext cx="146304" cy="146304"/>
          </a:xfrm>
          <a:prstGeom prst="ellipse">
            <a:avLst/>
          </a:prstGeom>
          <a:solidFill>
            <a:srgbClr val="A83A1C"/>
          </a:solidFill>
          <a:ln/>
        </p:spPr>
        <p:txBody>
          <a:bodyPr/>
          <a:lstStyle/>
          <a:p>
            <a:endParaRPr lang="en-US"/>
          </a:p>
        </p:txBody>
      </p:sp>
      <p:sp>
        <p:nvSpPr>
          <p:cNvPr id="27" name="Text 25"/>
          <p:cNvSpPr/>
          <p:nvPr/>
        </p:nvSpPr>
        <p:spPr>
          <a:xfrm>
            <a:off x="7818120" y="4050792"/>
            <a:ext cx="301752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WHY IT KILLED</a:t>
            </a:r>
            <a:endParaRPr lang="en-US" sz="1400" dirty="0"/>
          </a:p>
        </p:txBody>
      </p:sp>
      <p:sp>
        <p:nvSpPr>
          <p:cNvPr id="28" name="Text 26"/>
          <p:cNvSpPr/>
          <p:nvPr/>
        </p:nvSpPr>
        <p:spPr>
          <a:xfrm>
            <a:off x="7616952" y="4453128"/>
            <a:ext cx="3191256" cy="146304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Customers were out. Staff were not — the fatalities were people still inside working</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The blast, not the shaking, brought down the floor and exposed the steel frame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Aftershock risk delayed entry, extending time-to-rescue</a:t>
            </a:r>
            <a:endParaRPr lang="en-US" sz="1150" dirty="0"/>
          </a:p>
        </p:txBody>
      </p:sp>
      <p:sp>
        <p:nvSpPr>
          <p:cNvPr id="29" name="Shape 27"/>
          <p:cNvSpPr/>
          <p:nvPr/>
        </p:nvSpPr>
        <p:spPr>
          <a:xfrm>
            <a:off x="548640" y="4297680"/>
            <a:ext cx="6583680" cy="1783080"/>
          </a:xfrm>
          <a:prstGeom prst="roundRect">
            <a:avLst>
              <a:gd name="adj" fmla="val 2564"/>
            </a:avLst>
          </a:prstGeom>
          <a:solidFill>
            <a:srgbClr val="F7E9E4"/>
          </a:solidFill>
          <a:ln w="12700">
            <a:solidFill>
              <a:srgbClr val="A83A1C"/>
            </a:solidFill>
            <a:prstDash val="solid"/>
          </a:ln>
        </p:spPr>
        <p:txBody>
          <a:bodyPr/>
          <a:lstStyle/>
          <a:p>
            <a:endParaRPr lang="en-US"/>
          </a:p>
        </p:txBody>
      </p:sp>
      <p:sp>
        <p:nvSpPr>
          <p:cNvPr id="30" name="Text 28"/>
          <p:cNvSpPr/>
          <p:nvPr/>
        </p:nvSpPr>
        <p:spPr>
          <a:xfrm>
            <a:off x="749808" y="4434840"/>
            <a:ext cx="6181344" cy="1554480"/>
          </a:xfrm>
          <a:prstGeom prst="rect">
            <a:avLst/>
          </a:prstGeom>
          <a:noFill/>
          <a:ln/>
        </p:spPr>
        <p:txBody>
          <a:bodyPr wrap="square" lIns="0" tIns="0" rIns="0" bIns="0" rtlCol="0" anchor="ctr"/>
          <a:lstStyle/>
          <a:p>
            <a:pPr marL="0" indent="0">
              <a:lnSpc>
                <a:spcPts val="1600"/>
              </a:lnSpc>
              <a:buNone/>
            </a:pPr>
            <a:r>
              <a:rPr lang="en-US" sz="1200" b="1" dirty="0">
                <a:solidFill>
                  <a:srgbClr val="A83A1C"/>
                </a:solidFill>
                <a:latin typeface="Arial" pitchFamily="34" charset="0"/>
                <a:ea typeface="Arial" pitchFamily="34" charset="-122"/>
                <a:cs typeface="Arial" pitchFamily="34" charset="-120"/>
              </a:rPr>
              <a:t>The lesson, stated plainly.  </a:t>
            </a:r>
            <a:r>
              <a:rPr lang="en-US" sz="1200" dirty="0">
                <a:solidFill>
                  <a:srgbClr val="3A1A0C"/>
                </a:solidFill>
                <a:latin typeface="Arial" pitchFamily="34" charset="0"/>
                <a:ea typeface="Arial" pitchFamily="34" charset="-122"/>
                <a:cs typeface="Arial" pitchFamily="34" charset="-120"/>
              </a:rPr>
              <a:t>Life safety did not end when the shaking stopped. An eighty-minute gap between the event and the fatal consequence is enough time to have isolated utilities, swept the building for occupants, and enforced a cordon — and the gap is precisely where the system failed. Seismic gas shutoff exists in Japan at the meter; it evidently did not cover whatever line leaked here. Post-event utility isolation and occupant accountability are engineering requirements, not housekeeping.</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umamoto Prefecture Earthquake Leaves Scars on Infrastructure, People's  Lives - The Japan News">
            <a:extLst>
              <a:ext uri="{FF2B5EF4-FFF2-40B4-BE49-F238E27FC236}">
                <a16:creationId xmlns:a16="http://schemas.microsoft.com/office/drawing/2014/main" id="{CE4221AA-3098-E10C-4469-C79F00D93157}"/>
              </a:ext>
            </a:extLst>
          </p:cNvPr>
          <p:cNvPicPr>
            <a:picLocks noChangeAspect="1"/>
          </p:cNvPicPr>
          <p:nvPr/>
        </p:nvPicPr>
        <p:blipFill>
          <a:blip r:embed="rId2"/>
          <a:stretch>
            <a:fillRect/>
          </a:stretch>
        </p:blipFill>
        <p:spPr>
          <a:xfrm>
            <a:off x="650004" y="482395"/>
            <a:ext cx="6467475" cy="4305300"/>
          </a:xfrm>
          <a:prstGeom prst="rect">
            <a:avLst/>
          </a:prstGeom>
        </p:spPr>
      </p:pic>
      <p:sp>
        <p:nvSpPr>
          <p:cNvPr id="6" name="TextBox 5">
            <a:extLst>
              <a:ext uri="{FF2B5EF4-FFF2-40B4-BE49-F238E27FC236}">
                <a16:creationId xmlns:a16="http://schemas.microsoft.com/office/drawing/2014/main" id="{2769BCDC-FD9E-3E4B-6A5F-B2D02A50102C}"/>
              </a:ext>
            </a:extLst>
          </p:cNvPr>
          <p:cNvSpPr txBox="1"/>
          <p:nvPr/>
        </p:nvSpPr>
        <p:spPr>
          <a:xfrm>
            <a:off x="7698658" y="482395"/>
            <a:ext cx="3706761" cy="707886"/>
          </a:xfrm>
          <a:prstGeom prst="rect">
            <a:avLst/>
          </a:prstGeom>
          <a:noFill/>
        </p:spPr>
        <p:txBody>
          <a:bodyPr wrap="square">
            <a:spAutoFit/>
          </a:bodyPr>
          <a:lstStyle/>
          <a:p>
            <a:r>
              <a:rPr lang="en-US" sz="2000" b="1" kern="0" spc="40" dirty="0">
                <a:solidFill>
                  <a:srgbClr val="1B4F8A"/>
                </a:solidFill>
                <a:latin typeface="Arial" pitchFamily="34" charset="0"/>
                <a:cs typeface="Arial" pitchFamily="34" charset="-120"/>
              </a:rPr>
              <a:t>Chimney Mid Section Collapse at Paper Factory</a:t>
            </a:r>
            <a:endParaRPr lang="en-US" sz="2000" dirty="0"/>
          </a:p>
        </p:txBody>
      </p:sp>
    </p:spTree>
    <p:extLst>
      <p:ext uri="{BB962C8B-B14F-4D97-AF65-F5344CB8AC3E}">
        <p14:creationId xmlns:p14="http://schemas.microsoft.com/office/powerpoint/2010/main" val="136532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92608"/>
            <a:ext cx="11064240" cy="502920"/>
          </a:xfrm>
          <a:prstGeom prst="rect">
            <a:avLst/>
          </a:prstGeom>
          <a:noFill/>
          <a:ln/>
        </p:spPr>
        <p:txBody>
          <a:bodyPr wrap="square" lIns="0" tIns="0" rIns="0" bIns="0" rtlCol="0" anchor="ctr"/>
          <a:lstStyle/>
          <a:p>
            <a:pPr marL="0" indent="0" algn="l">
              <a:buNone/>
            </a:pPr>
            <a:r>
              <a:rPr lang="en-US" sz="2900" b="1" dirty="0">
                <a:solidFill>
                  <a:srgbClr val="1B4F8A"/>
                </a:solidFill>
                <a:latin typeface="Arial" pitchFamily="34" charset="0"/>
                <a:ea typeface="Arial" pitchFamily="34" charset="-122"/>
                <a:cs typeface="Arial" pitchFamily="34" charset="-120"/>
              </a:rPr>
              <a:t>PARTIAL COLLAPSE, NOT A TOPPLE</a:t>
            </a:r>
            <a:endParaRPr lang="en-US" sz="2900" dirty="0"/>
          </a:p>
        </p:txBody>
      </p:sp>
      <p:sp>
        <p:nvSpPr>
          <p:cNvPr id="3" name="Text 1"/>
          <p:cNvSpPr/>
          <p:nvPr/>
        </p:nvSpPr>
        <p:spPr>
          <a:xfrm>
            <a:off x="548640" y="841248"/>
            <a:ext cx="11064240" cy="274320"/>
          </a:xfrm>
          <a:prstGeom prst="rect">
            <a:avLst/>
          </a:prstGeom>
          <a:noFill/>
          <a:ln/>
        </p:spPr>
        <p:txBody>
          <a:bodyPr wrap="square" lIns="0" tIns="0" rIns="0" bIns="0" rtlCol="0" anchor="ctr"/>
          <a:lstStyle/>
          <a:p>
            <a:pPr marL="0" indent="0" algn="l">
              <a:buNone/>
            </a:pPr>
            <a:r>
              <a:rPr lang="en-US" sz="1300" i="1" dirty="0">
                <a:solidFill>
                  <a:srgbClr val="5A6876"/>
                </a:solidFill>
                <a:latin typeface="Calibri" pitchFamily="34" charset="0"/>
                <a:ea typeface="Calibri" pitchFamily="34" charset="-122"/>
                <a:cs typeface="Calibri" pitchFamily="34" charset="-120"/>
              </a:rPr>
              <a:t>Nippon Paper Industries, Yatsushiro Mill  •  28 July 2026  •  five killed, seven rescued from the debris</a:t>
            </a:r>
            <a:endParaRPr lang="en-US" sz="1300" dirty="0"/>
          </a:p>
        </p:txBody>
      </p:sp>
      <p:sp>
        <p:nvSpPr>
          <p:cNvPr id="4" name="Shape 2"/>
          <p:cNvSpPr/>
          <p:nvPr/>
        </p:nvSpPr>
        <p:spPr>
          <a:xfrm>
            <a:off x="1417320" y="1417320"/>
            <a:ext cx="640080" cy="3291840"/>
          </a:xfrm>
          <a:prstGeom prst="rect">
            <a:avLst/>
          </a:prstGeom>
          <a:solidFill>
            <a:srgbClr val="F2F5F8"/>
          </a:solidFill>
          <a:ln w="15875">
            <a:solidFill>
              <a:srgbClr val="8FA3B8"/>
            </a:solidFill>
            <a:prstDash val="solid"/>
          </a:ln>
        </p:spPr>
        <p:txBody>
          <a:bodyPr/>
          <a:lstStyle/>
          <a:p>
            <a:endParaRPr lang="en-US"/>
          </a:p>
        </p:txBody>
      </p:sp>
      <p:sp>
        <p:nvSpPr>
          <p:cNvPr id="5" name="Shape 3"/>
          <p:cNvSpPr/>
          <p:nvPr/>
        </p:nvSpPr>
        <p:spPr>
          <a:xfrm>
            <a:off x="1417320" y="1600200"/>
            <a:ext cx="640080" cy="256032"/>
          </a:xfrm>
          <a:prstGeom prst="rect">
            <a:avLst/>
          </a:prstGeom>
          <a:solidFill>
            <a:srgbClr val="D4622A"/>
          </a:solidFill>
          <a:ln w="9525">
            <a:solidFill>
              <a:srgbClr val="8FA3B8"/>
            </a:solidFill>
            <a:prstDash val="solid"/>
          </a:ln>
        </p:spPr>
        <p:txBody>
          <a:bodyPr/>
          <a:lstStyle/>
          <a:p>
            <a:endParaRPr lang="en-US"/>
          </a:p>
        </p:txBody>
      </p:sp>
      <p:sp>
        <p:nvSpPr>
          <p:cNvPr id="6" name="Shape 4"/>
          <p:cNvSpPr/>
          <p:nvPr/>
        </p:nvSpPr>
        <p:spPr>
          <a:xfrm>
            <a:off x="1417320" y="2212848"/>
            <a:ext cx="640080" cy="256032"/>
          </a:xfrm>
          <a:prstGeom prst="rect">
            <a:avLst/>
          </a:prstGeom>
          <a:solidFill>
            <a:srgbClr val="D4622A"/>
          </a:solidFill>
          <a:ln w="9525">
            <a:solidFill>
              <a:srgbClr val="8FA3B8"/>
            </a:solidFill>
            <a:prstDash val="solid"/>
          </a:ln>
        </p:spPr>
        <p:txBody>
          <a:bodyPr/>
          <a:lstStyle/>
          <a:p>
            <a:endParaRPr lang="en-US"/>
          </a:p>
        </p:txBody>
      </p:sp>
      <p:sp>
        <p:nvSpPr>
          <p:cNvPr id="7" name="Shape 5"/>
          <p:cNvSpPr/>
          <p:nvPr/>
        </p:nvSpPr>
        <p:spPr>
          <a:xfrm>
            <a:off x="1417320" y="2825496"/>
            <a:ext cx="640080" cy="256032"/>
          </a:xfrm>
          <a:prstGeom prst="rect">
            <a:avLst/>
          </a:prstGeom>
          <a:solidFill>
            <a:srgbClr val="D4622A"/>
          </a:solidFill>
          <a:ln w="9525">
            <a:solidFill>
              <a:srgbClr val="8FA3B8"/>
            </a:solidFill>
            <a:prstDash val="solid"/>
          </a:ln>
        </p:spPr>
        <p:txBody>
          <a:bodyPr/>
          <a:lstStyle/>
          <a:p>
            <a:endParaRPr lang="en-US"/>
          </a:p>
        </p:txBody>
      </p:sp>
      <p:sp>
        <p:nvSpPr>
          <p:cNvPr id="8" name="Shape 6"/>
          <p:cNvSpPr/>
          <p:nvPr/>
        </p:nvSpPr>
        <p:spPr>
          <a:xfrm>
            <a:off x="1417320" y="3438144"/>
            <a:ext cx="640080" cy="256032"/>
          </a:xfrm>
          <a:prstGeom prst="rect">
            <a:avLst/>
          </a:prstGeom>
          <a:solidFill>
            <a:srgbClr val="D4622A"/>
          </a:solidFill>
          <a:ln w="9525">
            <a:solidFill>
              <a:srgbClr val="8FA3B8"/>
            </a:solidFill>
            <a:prstDash val="solid"/>
          </a:ln>
        </p:spPr>
        <p:txBody>
          <a:bodyPr/>
          <a:lstStyle/>
          <a:p>
            <a:endParaRPr lang="en-US"/>
          </a:p>
        </p:txBody>
      </p:sp>
      <p:sp>
        <p:nvSpPr>
          <p:cNvPr id="9" name="Shape 7"/>
          <p:cNvSpPr/>
          <p:nvPr/>
        </p:nvSpPr>
        <p:spPr>
          <a:xfrm>
            <a:off x="1417320" y="4050792"/>
            <a:ext cx="640080" cy="256032"/>
          </a:xfrm>
          <a:prstGeom prst="rect">
            <a:avLst/>
          </a:prstGeom>
          <a:solidFill>
            <a:srgbClr val="D4622A"/>
          </a:solidFill>
          <a:ln w="9525">
            <a:solidFill>
              <a:srgbClr val="8FA3B8"/>
            </a:solidFill>
            <a:prstDash val="solid"/>
          </a:ln>
        </p:spPr>
        <p:txBody>
          <a:bodyPr/>
          <a:lstStyle/>
          <a:p>
            <a:endParaRPr lang="en-US"/>
          </a:p>
        </p:txBody>
      </p:sp>
      <p:sp>
        <p:nvSpPr>
          <p:cNvPr id="10" name="Shape 8"/>
          <p:cNvSpPr/>
          <p:nvPr/>
        </p:nvSpPr>
        <p:spPr>
          <a:xfrm>
            <a:off x="1252728" y="4709160"/>
            <a:ext cx="969264" cy="109728"/>
          </a:xfrm>
          <a:prstGeom prst="rect">
            <a:avLst/>
          </a:prstGeom>
          <a:solidFill>
            <a:srgbClr val="0F2E52"/>
          </a:solidFill>
          <a:ln/>
        </p:spPr>
        <p:txBody>
          <a:bodyPr/>
          <a:lstStyle/>
          <a:p>
            <a:endParaRPr lang="en-US"/>
          </a:p>
        </p:txBody>
      </p:sp>
      <p:sp>
        <p:nvSpPr>
          <p:cNvPr id="11" name="Shape 9"/>
          <p:cNvSpPr/>
          <p:nvPr/>
        </p:nvSpPr>
        <p:spPr>
          <a:xfrm>
            <a:off x="1307592" y="2743200"/>
            <a:ext cx="1024128" cy="0"/>
          </a:xfrm>
          <a:prstGeom prst="line">
            <a:avLst/>
          </a:prstGeom>
          <a:noFill/>
          <a:ln w="31750">
            <a:solidFill>
              <a:srgbClr val="B0281F"/>
            </a:solidFill>
            <a:prstDash val="dash"/>
          </a:ln>
        </p:spPr>
        <p:txBody>
          <a:bodyPr/>
          <a:lstStyle/>
          <a:p>
            <a:endParaRPr lang="en-US"/>
          </a:p>
        </p:txBody>
      </p:sp>
      <p:sp>
        <p:nvSpPr>
          <p:cNvPr id="12" name="Text 10"/>
          <p:cNvSpPr/>
          <p:nvPr/>
        </p:nvSpPr>
        <p:spPr>
          <a:xfrm>
            <a:off x="548640" y="2606040"/>
            <a:ext cx="713232" cy="274320"/>
          </a:xfrm>
          <a:prstGeom prst="rect">
            <a:avLst/>
          </a:prstGeom>
          <a:noFill/>
          <a:ln/>
        </p:spPr>
        <p:txBody>
          <a:bodyPr wrap="square" lIns="0" tIns="0" rIns="0" bIns="0" rtlCol="0" anchor="ctr"/>
          <a:lstStyle/>
          <a:p>
            <a:pPr marL="0" indent="0" algn="r">
              <a:buNone/>
            </a:pPr>
            <a:r>
              <a:rPr lang="en-US" sz="1000" b="1" dirty="0">
                <a:solidFill>
                  <a:srgbClr val="B0281F"/>
                </a:solidFill>
                <a:latin typeface="Arial" pitchFamily="34" charset="0"/>
                <a:ea typeface="Arial" pitchFamily="34" charset="-122"/>
                <a:cs typeface="Arial" pitchFamily="34" charset="-120"/>
              </a:rPr>
              <a:t>FRACTURE</a:t>
            </a:r>
            <a:endParaRPr lang="en-US" sz="1000" dirty="0"/>
          </a:p>
        </p:txBody>
      </p:sp>
      <p:sp>
        <p:nvSpPr>
          <p:cNvPr id="13" name="Text 11"/>
          <p:cNvSpPr/>
          <p:nvPr/>
        </p:nvSpPr>
        <p:spPr>
          <a:xfrm>
            <a:off x="548640" y="4901184"/>
            <a:ext cx="2194560" cy="475488"/>
          </a:xfrm>
          <a:prstGeom prst="rect">
            <a:avLst/>
          </a:prstGeom>
          <a:noFill/>
          <a:ln/>
        </p:spPr>
        <p:txBody>
          <a:bodyPr wrap="square" lIns="0" tIns="0" rIns="0" bIns="0" rtlCol="0" anchor="ctr"/>
          <a:lstStyle/>
          <a:p>
            <a:pPr marL="0" indent="0" algn="ctr">
              <a:lnSpc>
                <a:spcPts val="1300"/>
              </a:lnSpc>
              <a:buNone/>
            </a:pPr>
            <a:r>
              <a:rPr lang="en-US" sz="1050" i="1" dirty="0">
                <a:solidFill>
                  <a:srgbClr val="5A6876"/>
                </a:solidFill>
                <a:latin typeface="Calibri" pitchFamily="34" charset="0"/>
                <a:ea typeface="Calibri" pitchFamily="34" charset="-122"/>
                <a:cs typeface="Calibri" pitchFamily="34" charset="-120"/>
              </a:rPr>
              <a:t>Schematic. An upper section breaks off; the base and lower shell remain standing.</a:t>
            </a:r>
            <a:endParaRPr lang="en-US" sz="1050" dirty="0"/>
          </a:p>
        </p:txBody>
      </p:sp>
      <p:sp>
        <p:nvSpPr>
          <p:cNvPr id="14" name="Shape 12"/>
          <p:cNvSpPr/>
          <p:nvPr/>
        </p:nvSpPr>
        <p:spPr>
          <a:xfrm>
            <a:off x="2971800" y="1325880"/>
            <a:ext cx="4251960" cy="3977640"/>
          </a:xfrm>
          <a:prstGeom prst="roundRect">
            <a:avLst>
              <a:gd name="adj" fmla="val 1149"/>
            </a:avLst>
          </a:prstGeom>
          <a:solidFill>
            <a:srgbClr val="FFFFFF"/>
          </a:solidFill>
          <a:ln w="15875">
            <a:solidFill>
              <a:srgbClr val="C6D3E0"/>
            </a:solidFill>
            <a:prstDash val="solid"/>
          </a:ln>
        </p:spPr>
        <p:txBody>
          <a:bodyPr/>
          <a:lstStyle/>
          <a:p>
            <a:endParaRPr lang="en-US"/>
          </a:p>
        </p:txBody>
      </p:sp>
      <p:sp>
        <p:nvSpPr>
          <p:cNvPr id="15" name="Shape 13"/>
          <p:cNvSpPr/>
          <p:nvPr/>
        </p:nvSpPr>
        <p:spPr>
          <a:xfrm>
            <a:off x="3227832" y="1536192"/>
            <a:ext cx="384048" cy="384048"/>
          </a:xfrm>
          <a:prstGeom prst="ellipse">
            <a:avLst/>
          </a:prstGeom>
          <a:solidFill>
            <a:srgbClr val="1B4F8A"/>
          </a:solidFill>
          <a:ln/>
        </p:spPr>
        <p:txBody>
          <a:bodyPr/>
          <a:lstStyle/>
          <a:p>
            <a:endParaRPr lang="en-US"/>
          </a:p>
        </p:txBody>
      </p:sp>
      <p:sp>
        <p:nvSpPr>
          <p:cNvPr id="16" name="Text 14"/>
          <p:cNvSpPr/>
          <p:nvPr/>
        </p:nvSpPr>
        <p:spPr>
          <a:xfrm>
            <a:off x="3227832" y="1536192"/>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1</a:t>
            </a:r>
            <a:endParaRPr lang="en-US" sz="1500" dirty="0"/>
          </a:p>
        </p:txBody>
      </p:sp>
      <p:sp>
        <p:nvSpPr>
          <p:cNvPr id="17" name="Text 15"/>
          <p:cNvSpPr/>
          <p:nvPr/>
        </p:nvSpPr>
        <p:spPr>
          <a:xfrm>
            <a:off x="3721608" y="1536192"/>
            <a:ext cx="3337560" cy="384048"/>
          </a:xfrm>
          <a:prstGeom prst="rect">
            <a:avLst/>
          </a:prstGeom>
          <a:noFill/>
          <a:ln/>
        </p:spPr>
        <p:txBody>
          <a:bodyPr wrap="square" lIns="0" tIns="0" rIns="0" bIns="0" rtlCol="0" anchor="ctr"/>
          <a:lstStyle/>
          <a:p>
            <a:pPr marL="0" indent="0">
              <a:buNone/>
            </a:pPr>
            <a:r>
              <a:rPr lang="en-US" sz="1550" b="1" dirty="0">
                <a:solidFill>
                  <a:srgbClr val="1B4F8A"/>
                </a:solidFill>
                <a:latin typeface="Arial" pitchFamily="34" charset="0"/>
                <a:ea typeface="Arial" pitchFamily="34" charset="-122"/>
                <a:cs typeface="Arial" pitchFamily="34" charset="-120"/>
              </a:rPr>
              <a:t>WHAT THE EVIDENCE SHOWS</a:t>
            </a:r>
            <a:endParaRPr lang="en-US" sz="1550" dirty="0"/>
          </a:p>
        </p:txBody>
      </p:sp>
      <p:sp>
        <p:nvSpPr>
          <p:cNvPr id="18" name="Text 16"/>
          <p:cNvSpPr/>
          <p:nvPr/>
        </p:nvSpPr>
        <p:spPr>
          <a:xfrm>
            <a:off x="3246120" y="2084832"/>
            <a:ext cx="3703320" cy="310896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Reporting describes a partial collapse — an upper section broke off and fell onto mill buildings and infrastructure</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The fallen segment's near end is a torn fracture surface, not a base flange or anchor ring</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The stack base and lower shell remain standing in the aerial view</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Implication: a shell capacity failure at elevation, not anchor bolt or foundation failure</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The mill lies close to the epicenter; maximum shindo 7 was recorded in the prefecture</a:t>
            </a:r>
            <a:endParaRPr lang="en-US" sz="1300" dirty="0"/>
          </a:p>
        </p:txBody>
      </p:sp>
      <p:sp>
        <p:nvSpPr>
          <p:cNvPr id="19" name="Shape 17"/>
          <p:cNvSpPr/>
          <p:nvPr/>
        </p:nvSpPr>
        <p:spPr>
          <a:xfrm>
            <a:off x="7452360" y="1325880"/>
            <a:ext cx="4160520" cy="3977640"/>
          </a:xfrm>
          <a:prstGeom prst="roundRect">
            <a:avLst>
              <a:gd name="adj" fmla="val 1149"/>
            </a:avLst>
          </a:prstGeom>
          <a:solidFill>
            <a:srgbClr val="FFFFFF"/>
          </a:solidFill>
          <a:ln w="15875">
            <a:solidFill>
              <a:srgbClr val="C6D3E0"/>
            </a:solidFill>
            <a:prstDash val="solid"/>
          </a:ln>
        </p:spPr>
        <p:txBody>
          <a:bodyPr/>
          <a:lstStyle/>
          <a:p>
            <a:endParaRPr lang="en-US"/>
          </a:p>
        </p:txBody>
      </p:sp>
      <p:sp>
        <p:nvSpPr>
          <p:cNvPr id="20" name="Shape 18"/>
          <p:cNvSpPr/>
          <p:nvPr/>
        </p:nvSpPr>
        <p:spPr>
          <a:xfrm>
            <a:off x="7708392" y="1536192"/>
            <a:ext cx="384048" cy="384048"/>
          </a:xfrm>
          <a:prstGeom prst="ellipse">
            <a:avLst/>
          </a:prstGeom>
          <a:solidFill>
            <a:srgbClr val="1B4F8A"/>
          </a:solidFill>
          <a:ln/>
        </p:spPr>
        <p:txBody>
          <a:bodyPr/>
          <a:lstStyle/>
          <a:p>
            <a:endParaRPr lang="en-US"/>
          </a:p>
        </p:txBody>
      </p:sp>
      <p:sp>
        <p:nvSpPr>
          <p:cNvPr id="21" name="Text 19"/>
          <p:cNvSpPr/>
          <p:nvPr/>
        </p:nvSpPr>
        <p:spPr>
          <a:xfrm>
            <a:off x="7708392" y="1536192"/>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2</a:t>
            </a:r>
            <a:endParaRPr lang="en-US" sz="1500" dirty="0"/>
          </a:p>
        </p:txBody>
      </p:sp>
      <p:sp>
        <p:nvSpPr>
          <p:cNvPr id="22" name="Text 20"/>
          <p:cNvSpPr/>
          <p:nvPr/>
        </p:nvSpPr>
        <p:spPr>
          <a:xfrm>
            <a:off x="8202168" y="1536192"/>
            <a:ext cx="3246120" cy="384048"/>
          </a:xfrm>
          <a:prstGeom prst="rect">
            <a:avLst/>
          </a:prstGeom>
          <a:noFill/>
          <a:ln/>
        </p:spPr>
        <p:txBody>
          <a:bodyPr wrap="square" lIns="0" tIns="0" rIns="0" bIns="0" rtlCol="0" anchor="ctr"/>
          <a:lstStyle/>
          <a:p>
            <a:pPr marL="0" indent="0">
              <a:buNone/>
            </a:pPr>
            <a:r>
              <a:rPr lang="en-US" sz="1550" b="1" dirty="0">
                <a:solidFill>
                  <a:srgbClr val="1B4F8A"/>
                </a:solidFill>
                <a:latin typeface="Arial" pitchFamily="34" charset="0"/>
                <a:ea typeface="Arial" pitchFamily="34" charset="-122"/>
                <a:cs typeface="Arial" pitchFamily="34" charset="-120"/>
              </a:rPr>
              <a:t>CANDIDATE MECHANISMS</a:t>
            </a:r>
            <a:endParaRPr lang="en-US" sz="1550" dirty="0"/>
          </a:p>
        </p:txBody>
      </p:sp>
      <p:sp>
        <p:nvSpPr>
          <p:cNvPr id="23" name="Text 21"/>
          <p:cNvSpPr/>
          <p:nvPr/>
        </p:nvSpPr>
        <p:spPr>
          <a:xfrm>
            <a:off x="7726680" y="2084832"/>
            <a:ext cx="3611880" cy="310896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Higher-mode moment demand in the upper third — exactly where a first-mode taper leaves the shell thinnest</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Thickness step between plate courses acting as a geometric stress riser</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Internal corrosion thinning from acidic flue gas — non-uniform and invisible from outside</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High-cycle fatigue at circumferential welds from decades of vortex-induced vibration</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Possible residual low-cycle damage from the 2016 M 7.3 event in the same region</a:t>
            </a:r>
            <a:endParaRPr lang="en-US" sz="1300" dirty="0"/>
          </a:p>
        </p:txBody>
      </p:sp>
      <p:sp>
        <p:nvSpPr>
          <p:cNvPr id="24" name="Shape 22"/>
          <p:cNvSpPr/>
          <p:nvPr/>
        </p:nvSpPr>
        <p:spPr>
          <a:xfrm>
            <a:off x="548640" y="5486400"/>
            <a:ext cx="11064240" cy="932688"/>
          </a:xfrm>
          <a:prstGeom prst="roundRect">
            <a:avLst>
              <a:gd name="adj" fmla="val 4902"/>
            </a:avLst>
          </a:prstGeom>
          <a:solidFill>
            <a:srgbClr val="FBF0EE"/>
          </a:solidFill>
          <a:ln w="22225">
            <a:solidFill>
              <a:srgbClr val="B0281F"/>
            </a:solidFill>
            <a:prstDash val="solid"/>
          </a:ln>
        </p:spPr>
        <p:txBody>
          <a:bodyPr/>
          <a:lstStyle/>
          <a:p>
            <a:endParaRPr lang="en-US"/>
          </a:p>
        </p:txBody>
      </p:sp>
      <p:sp>
        <p:nvSpPr>
          <p:cNvPr id="25" name="Text 23"/>
          <p:cNvSpPr/>
          <p:nvPr/>
        </p:nvSpPr>
        <p:spPr>
          <a:xfrm>
            <a:off x="822960" y="5596128"/>
            <a:ext cx="7315200" cy="256032"/>
          </a:xfrm>
          <a:prstGeom prst="rect">
            <a:avLst/>
          </a:prstGeom>
          <a:noFill/>
          <a:ln/>
        </p:spPr>
        <p:txBody>
          <a:bodyPr wrap="square" lIns="0" tIns="0" rIns="0" bIns="0" rtlCol="0" anchor="ctr"/>
          <a:lstStyle/>
          <a:p>
            <a:pPr marL="0" indent="0">
              <a:buNone/>
            </a:pPr>
            <a:r>
              <a:rPr lang="en-US" sz="1200" b="1" dirty="0">
                <a:solidFill>
                  <a:srgbClr val="B0281F"/>
                </a:solidFill>
                <a:latin typeface="Arial" pitchFamily="34" charset="0"/>
                <a:ea typeface="Arial" pitchFamily="34" charset="-122"/>
                <a:cs typeface="Arial" pitchFamily="34" charset="-120"/>
              </a:rPr>
              <a:t>STATUS</a:t>
            </a:r>
            <a:endParaRPr lang="en-US" sz="1200" dirty="0"/>
          </a:p>
        </p:txBody>
      </p:sp>
      <p:sp>
        <p:nvSpPr>
          <p:cNvPr id="26" name="Text 24"/>
          <p:cNvSpPr/>
          <p:nvPr/>
        </p:nvSpPr>
        <p:spPr>
          <a:xfrm>
            <a:off x="822960" y="5870448"/>
            <a:ext cx="10515600" cy="457200"/>
          </a:xfrm>
          <a:prstGeom prst="rect">
            <a:avLst/>
          </a:prstGeom>
          <a:noFill/>
          <a:ln/>
        </p:spPr>
        <p:txBody>
          <a:bodyPr wrap="square" lIns="0" tIns="0" rIns="0" bIns="0" rtlCol="0" anchor="ctr"/>
          <a:lstStyle/>
          <a:p>
            <a:pPr marL="0" indent="0">
              <a:lnSpc>
                <a:spcPts val="1500"/>
              </a:lnSpc>
              <a:buNone/>
            </a:pPr>
            <a:r>
              <a:rPr lang="en-US" sz="1200" dirty="0">
                <a:solidFill>
                  <a:srgbClr val="24313F"/>
                </a:solidFill>
                <a:latin typeface="Calibri" pitchFamily="34" charset="0"/>
                <a:ea typeface="Calibri" pitchFamily="34" charset="-122"/>
                <a:cs typeface="Calibri" pitchFamily="34" charset="-120"/>
              </a:rPr>
              <a:t>The cause has not been established and the investigation is ongoing. Everything on these slides is generic stack vulnerability, not a finding about this structure.</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92608"/>
            <a:ext cx="11064240" cy="502920"/>
          </a:xfrm>
          <a:prstGeom prst="rect">
            <a:avLst/>
          </a:prstGeom>
          <a:noFill/>
          <a:ln/>
        </p:spPr>
        <p:txBody>
          <a:bodyPr wrap="square" lIns="0" tIns="0" rIns="0" bIns="0" rtlCol="0" anchor="ctr"/>
          <a:lstStyle/>
          <a:p>
            <a:pPr marL="0" indent="0" algn="l">
              <a:buNone/>
            </a:pPr>
            <a:r>
              <a:rPr lang="en-US" sz="2900" b="1" dirty="0">
                <a:solidFill>
                  <a:srgbClr val="1B4F8A"/>
                </a:solidFill>
                <a:latin typeface="Arial" pitchFamily="34" charset="0"/>
                <a:ea typeface="Arial" pitchFamily="34" charset="-122"/>
                <a:cs typeface="Arial" pitchFamily="34" charset="-120"/>
              </a:rPr>
              <a:t>WHY A STACK IS A DIFFICULT SEISMIC PROBLEM</a:t>
            </a:r>
            <a:endParaRPr lang="en-US" sz="2900" dirty="0"/>
          </a:p>
        </p:txBody>
      </p:sp>
      <p:sp>
        <p:nvSpPr>
          <p:cNvPr id="3" name="Text 1"/>
          <p:cNvSpPr/>
          <p:nvPr/>
        </p:nvSpPr>
        <p:spPr>
          <a:xfrm>
            <a:off x="548640" y="841248"/>
            <a:ext cx="11064240" cy="274320"/>
          </a:xfrm>
          <a:prstGeom prst="rect">
            <a:avLst/>
          </a:prstGeom>
          <a:noFill/>
          <a:ln/>
        </p:spPr>
        <p:txBody>
          <a:bodyPr wrap="square" lIns="0" tIns="0" rIns="0" bIns="0" rtlCol="0" anchor="ctr"/>
          <a:lstStyle/>
          <a:p>
            <a:pPr marL="0" indent="0" algn="l">
              <a:buNone/>
            </a:pPr>
            <a:r>
              <a:rPr lang="en-US" sz="1300" i="1" dirty="0">
                <a:solidFill>
                  <a:srgbClr val="5A6876"/>
                </a:solidFill>
                <a:latin typeface="Calibri" pitchFamily="34" charset="0"/>
                <a:ea typeface="Calibri" pitchFamily="34" charset="-122"/>
                <a:cs typeface="Calibri" pitchFamily="34" charset="-120"/>
              </a:rPr>
              <a:t>Low damping, a long fundamental period, and no alternate load path</a:t>
            </a:r>
            <a:endParaRPr lang="en-US" sz="1300" dirty="0"/>
          </a:p>
        </p:txBody>
      </p:sp>
      <p:graphicFrame>
        <p:nvGraphicFramePr>
          <p:cNvPr id="4" name="Chart 0"/>
          <p:cNvGraphicFramePr/>
          <p:nvPr/>
        </p:nvGraphicFramePr>
        <p:xfrm>
          <a:off x="548640" y="1325880"/>
          <a:ext cx="6035040" cy="358444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2"/>
          <p:cNvSpPr/>
          <p:nvPr/>
        </p:nvSpPr>
        <p:spPr>
          <a:xfrm>
            <a:off x="548640" y="4956048"/>
            <a:ext cx="6035040" cy="402336"/>
          </a:xfrm>
          <a:prstGeom prst="rect">
            <a:avLst/>
          </a:prstGeom>
          <a:noFill/>
          <a:ln/>
        </p:spPr>
        <p:txBody>
          <a:bodyPr wrap="square" lIns="0" tIns="0" rIns="0" bIns="0" rtlCol="0" anchor="ctr"/>
          <a:lstStyle/>
          <a:p>
            <a:pPr marL="0" indent="0">
              <a:lnSpc>
                <a:spcPts val="1300"/>
              </a:lnSpc>
              <a:buNone/>
            </a:pPr>
            <a:r>
              <a:rPr lang="en-US" sz="1050" i="1" dirty="0">
                <a:solidFill>
                  <a:srgbClr val="5A6876"/>
                </a:solidFill>
                <a:latin typeface="Calibri" pitchFamily="34" charset="0"/>
                <a:ea typeface="Calibri" pitchFamily="34" charset="-122"/>
                <a:cs typeface="Calibri" pitchFamily="34" charset="-120"/>
              </a:rPr>
              <a:t>Schematic, for illustration only. Higher modes push substantial moment into the upper shell — precisely where a first-mode taper leaves the least thickness.</a:t>
            </a:r>
            <a:endParaRPr lang="en-US" sz="1050" dirty="0"/>
          </a:p>
        </p:txBody>
      </p:sp>
      <p:sp>
        <p:nvSpPr>
          <p:cNvPr id="6" name="Shape 3"/>
          <p:cNvSpPr/>
          <p:nvPr/>
        </p:nvSpPr>
        <p:spPr>
          <a:xfrm>
            <a:off x="6858000" y="1325880"/>
            <a:ext cx="4754880" cy="3977640"/>
          </a:xfrm>
          <a:prstGeom prst="roundRect">
            <a:avLst>
              <a:gd name="adj" fmla="val 1149"/>
            </a:avLst>
          </a:prstGeom>
          <a:solidFill>
            <a:srgbClr val="FFFFFF"/>
          </a:solidFill>
          <a:ln w="15875">
            <a:solidFill>
              <a:srgbClr val="C6D3E0"/>
            </a:solidFill>
            <a:prstDash val="solid"/>
          </a:ln>
        </p:spPr>
        <p:txBody>
          <a:bodyPr/>
          <a:lstStyle/>
          <a:p>
            <a:endParaRPr lang="en-US"/>
          </a:p>
        </p:txBody>
      </p:sp>
      <p:sp>
        <p:nvSpPr>
          <p:cNvPr id="7" name="Shape 4"/>
          <p:cNvSpPr/>
          <p:nvPr/>
        </p:nvSpPr>
        <p:spPr>
          <a:xfrm>
            <a:off x="7114032" y="1536192"/>
            <a:ext cx="384048" cy="384048"/>
          </a:xfrm>
          <a:prstGeom prst="ellipse">
            <a:avLst/>
          </a:prstGeom>
          <a:solidFill>
            <a:srgbClr val="1B4F8A"/>
          </a:solidFill>
          <a:ln/>
        </p:spPr>
        <p:txBody>
          <a:bodyPr/>
          <a:lstStyle/>
          <a:p>
            <a:endParaRPr lang="en-US"/>
          </a:p>
        </p:txBody>
      </p:sp>
      <p:sp>
        <p:nvSpPr>
          <p:cNvPr id="8" name="Text 5"/>
          <p:cNvSpPr/>
          <p:nvPr/>
        </p:nvSpPr>
        <p:spPr>
          <a:xfrm>
            <a:off x="7114032" y="1536192"/>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1</a:t>
            </a:r>
            <a:endParaRPr lang="en-US" sz="1500" dirty="0"/>
          </a:p>
        </p:txBody>
      </p:sp>
      <p:sp>
        <p:nvSpPr>
          <p:cNvPr id="9" name="Text 6"/>
          <p:cNvSpPr/>
          <p:nvPr/>
        </p:nvSpPr>
        <p:spPr>
          <a:xfrm>
            <a:off x="7607808" y="1536192"/>
            <a:ext cx="3794760" cy="384048"/>
          </a:xfrm>
          <a:prstGeom prst="rect">
            <a:avLst/>
          </a:prstGeom>
          <a:noFill/>
          <a:ln/>
        </p:spPr>
        <p:txBody>
          <a:bodyPr wrap="square" lIns="0" tIns="0" rIns="0" bIns="0" rtlCol="0" anchor="ctr"/>
          <a:lstStyle/>
          <a:p>
            <a:pPr marL="0" indent="0">
              <a:buNone/>
            </a:pPr>
            <a:r>
              <a:rPr lang="en-US" sz="1500" b="1" dirty="0">
                <a:solidFill>
                  <a:srgbClr val="1B4F8A"/>
                </a:solidFill>
                <a:latin typeface="Arial" pitchFamily="34" charset="0"/>
                <a:ea typeface="Arial" pitchFamily="34" charset="-122"/>
                <a:cs typeface="Arial" pitchFamily="34" charset="-120"/>
              </a:rPr>
              <a:t>DYNAMIC CHARACTERISTICS</a:t>
            </a:r>
            <a:endParaRPr lang="en-US" sz="1500" dirty="0"/>
          </a:p>
        </p:txBody>
      </p:sp>
      <p:sp>
        <p:nvSpPr>
          <p:cNvPr id="10" name="Text 7"/>
          <p:cNvSpPr/>
          <p:nvPr/>
        </p:nvSpPr>
        <p:spPr>
          <a:xfrm>
            <a:off x="7132320" y="2084832"/>
            <a:ext cx="4206240" cy="310896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Damping is very low — roughly 0.5 to 1% of critical for welded steel stacks, lower still when unlined. Spectra that assume 5% badly overstate the reduction.</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Fundamental period of a 60 to 100 m self-supporting steel stack falls near 1 to 2.5 s</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Near-fault Kumamoto motions carry large long-period velocity pulse content in that band, as the 2016 Mashiki records showed</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No redundancy — a cantilever has one load path and no alternate route once a section is lost</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Vertical ground motion modulates the axial–moment interaction at the section being checked for buckling</a:t>
            </a:r>
            <a:endParaRPr lang="en-US" sz="1300" dirty="0"/>
          </a:p>
        </p:txBody>
      </p:sp>
      <p:sp>
        <p:nvSpPr>
          <p:cNvPr id="11" name="Shape 8"/>
          <p:cNvSpPr/>
          <p:nvPr/>
        </p:nvSpPr>
        <p:spPr>
          <a:xfrm>
            <a:off x="548640" y="5486400"/>
            <a:ext cx="11064240" cy="932688"/>
          </a:xfrm>
          <a:prstGeom prst="roundRect">
            <a:avLst>
              <a:gd name="adj" fmla="val 4902"/>
            </a:avLst>
          </a:prstGeom>
          <a:solidFill>
            <a:srgbClr val="FBF0EE"/>
          </a:solidFill>
          <a:ln w="22225">
            <a:solidFill>
              <a:srgbClr val="B0281F"/>
            </a:solidFill>
            <a:prstDash val="solid"/>
          </a:ln>
        </p:spPr>
        <p:txBody>
          <a:bodyPr/>
          <a:lstStyle/>
          <a:p>
            <a:endParaRPr lang="en-US"/>
          </a:p>
        </p:txBody>
      </p:sp>
      <p:sp>
        <p:nvSpPr>
          <p:cNvPr id="12" name="Text 9"/>
          <p:cNvSpPr/>
          <p:nvPr/>
        </p:nvSpPr>
        <p:spPr>
          <a:xfrm>
            <a:off x="822960" y="5596128"/>
            <a:ext cx="7315200" cy="256032"/>
          </a:xfrm>
          <a:prstGeom prst="rect">
            <a:avLst/>
          </a:prstGeom>
          <a:noFill/>
          <a:ln/>
        </p:spPr>
        <p:txBody>
          <a:bodyPr wrap="square" lIns="0" tIns="0" rIns="0" bIns="0" rtlCol="0" anchor="ctr"/>
          <a:lstStyle/>
          <a:p>
            <a:pPr marL="0" indent="0">
              <a:buNone/>
            </a:pPr>
            <a:r>
              <a:rPr lang="en-US" sz="1200" b="1" dirty="0">
                <a:solidFill>
                  <a:srgbClr val="B0281F"/>
                </a:solidFill>
                <a:latin typeface="Arial" pitchFamily="34" charset="0"/>
                <a:ea typeface="Arial" pitchFamily="34" charset="-122"/>
                <a:cs typeface="Arial" pitchFamily="34" charset="-120"/>
              </a:rPr>
              <a:t>DESIGN PRACTICE</a:t>
            </a:r>
            <a:endParaRPr lang="en-US" sz="1200" dirty="0"/>
          </a:p>
        </p:txBody>
      </p:sp>
      <p:sp>
        <p:nvSpPr>
          <p:cNvPr id="13" name="Text 10"/>
          <p:cNvSpPr/>
          <p:nvPr/>
        </p:nvSpPr>
        <p:spPr>
          <a:xfrm>
            <a:off x="822960" y="5870448"/>
            <a:ext cx="10515600" cy="457200"/>
          </a:xfrm>
          <a:prstGeom prst="rect">
            <a:avLst/>
          </a:prstGeom>
          <a:noFill/>
          <a:ln/>
        </p:spPr>
        <p:txBody>
          <a:bodyPr wrap="square" lIns="0" tIns="0" rIns="0" bIns="0" rtlCol="0" anchor="ctr"/>
          <a:lstStyle/>
          <a:p>
            <a:pPr marL="0" indent="0">
              <a:lnSpc>
                <a:spcPts val="1500"/>
              </a:lnSpc>
              <a:buNone/>
            </a:pPr>
            <a:r>
              <a:rPr lang="en-US" sz="1200" dirty="0">
                <a:solidFill>
                  <a:srgbClr val="24313F"/>
                </a:solidFill>
                <a:latin typeface="Calibri" pitchFamily="34" charset="0"/>
                <a:ea typeface="Calibri" pitchFamily="34" charset="-122"/>
                <a:cs typeface="Calibri" pitchFamily="34" charset="-120"/>
              </a:rPr>
              <a:t>ACI 307 and CICIND both require multi-mode response spectrum analysis for exactly this reason. An equivalent-static or single-mode check is systematically unconservative through the upper third of the shell.</a:t>
            </a:r>
            <a:endParaRPr lang="en-US"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92608"/>
            <a:ext cx="11064240" cy="502920"/>
          </a:xfrm>
          <a:prstGeom prst="rect">
            <a:avLst/>
          </a:prstGeom>
          <a:noFill/>
          <a:ln/>
        </p:spPr>
        <p:txBody>
          <a:bodyPr wrap="square" lIns="0" tIns="0" rIns="0" bIns="0" rtlCol="0" anchor="ctr"/>
          <a:lstStyle/>
          <a:p>
            <a:pPr marL="0" indent="0" algn="l">
              <a:buNone/>
            </a:pPr>
            <a:r>
              <a:rPr lang="en-US" sz="2900" b="1" dirty="0">
                <a:solidFill>
                  <a:srgbClr val="1B4F8A"/>
                </a:solidFill>
                <a:latin typeface="Arial" pitchFamily="34" charset="0"/>
                <a:ea typeface="Arial" pitchFamily="34" charset="-122"/>
                <a:cs typeface="Arial" pitchFamily="34" charset="-120"/>
              </a:rPr>
              <a:t>ASSESS, RETROFIT, AND MOVE THE PEOPLE</a:t>
            </a:r>
            <a:endParaRPr lang="en-US" sz="2900" dirty="0"/>
          </a:p>
        </p:txBody>
      </p:sp>
      <p:sp>
        <p:nvSpPr>
          <p:cNvPr id="3" name="Text 1"/>
          <p:cNvSpPr/>
          <p:nvPr/>
        </p:nvSpPr>
        <p:spPr>
          <a:xfrm>
            <a:off x="548640" y="841248"/>
            <a:ext cx="11064240" cy="274320"/>
          </a:xfrm>
          <a:prstGeom prst="rect">
            <a:avLst/>
          </a:prstGeom>
          <a:noFill/>
          <a:ln/>
        </p:spPr>
        <p:txBody>
          <a:bodyPr wrap="square" lIns="0" tIns="0" rIns="0" bIns="0" rtlCol="0" anchor="ctr"/>
          <a:lstStyle/>
          <a:p>
            <a:pPr marL="0" indent="0" algn="l">
              <a:buNone/>
            </a:pPr>
            <a:r>
              <a:rPr lang="en-US" sz="1300" i="1" dirty="0">
                <a:solidFill>
                  <a:srgbClr val="5A6876"/>
                </a:solidFill>
                <a:latin typeface="Calibri" pitchFamily="34" charset="0"/>
                <a:ea typeface="Calibri" pitchFamily="34" charset="-122"/>
                <a:cs typeface="Calibri" pitchFamily="34" charset="-120"/>
              </a:rPr>
              <a:t>Two structural levers and one that matters more than either</a:t>
            </a:r>
            <a:endParaRPr lang="en-US" sz="1300" dirty="0"/>
          </a:p>
        </p:txBody>
      </p:sp>
      <p:sp>
        <p:nvSpPr>
          <p:cNvPr id="4" name="Shape 2"/>
          <p:cNvSpPr/>
          <p:nvPr/>
        </p:nvSpPr>
        <p:spPr>
          <a:xfrm>
            <a:off x="548640" y="1325880"/>
            <a:ext cx="3712464" cy="3977640"/>
          </a:xfrm>
          <a:prstGeom prst="roundRect">
            <a:avLst>
              <a:gd name="adj" fmla="val 1232"/>
            </a:avLst>
          </a:prstGeom>
          <a:solidFill>
            <a:srgbClr val="FFFFFF"/>
          </a:solidFill>
          <a:ln w="15875">
            <a:solidFill>
              <a:srgbClr val="C6D3E0"/>
            </a:solidFill>
            <a:prstDash val="solid"/>
          </a:ln>
        </p:spPr>
        <p:txBody>
          <a:bodyPr/>
          <a:lstStyle/>
          <a:p>
            <a:endParaRPr lang="en-US"/>
          </a:p>
        </p:txBody>
      </p:sp>
      <p:sp>
        <p:nvSpPr>
          <p:cNvPr id="5" name="Shape 3"/>
          <p:cNvSpPr/>
          <p:nvPr/>
        </p:nvSpPr>
        <p:spPr>
          <a:xfrm>
            <a:off x="786384" y="1536192"/>
            <a:ext cx="384048" cy="384048"/>
          </a:xfrm>
          <a:prstGeom prst="ellipse">
            <a:avLst/>
          </a:prstGeom>
          <a:solidFill>
            <a:srgbClr val="1B4F8A"/>
          </a:solidFill>
          <a:ln/>
        </p:spPr>
        <p:txBody>
          <a:bodyPr/>
          <a:lstStyle/>
          <a:p>
            <a:endParaRPr lang="en-US"/>
          </a:p>
        </p:txBody>
      </p:sp>
      <p:sp>
        <p:nvSpPr>
          <p:cNvPr id="6" name="Text 4"/>
          <p:cNvSpPr/>
          <p:nvPr/>
        </p:nvSpPr>
        <p:spPr>
          <a:xfrm>
            <a:off x="786384" y="1536192"/>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1</a:t>
            </a:r>
            <a:endParaRPr lang="en-US" sz="1500" dirty="0"/>
          </a:p>
        </p:txBody>
      </p:sp>
      <p:sp>
        <p:nvSpPr>
          <p:cNvPr id="7" name="Text 5"/>
          <p:cNvSpPr/>
          <p:nvPr/>
        </p:nvSpPr>
        <p:spPr>
          <a:xfrm>
            <a:off x="1280160" y="1536192"/>
            <a:ext cx="2788920" cy="384048"/>
          </a:xfrm>
          <a:prstGeom prst="rect">
            <a:avLst/>
          </a:prstGeom>
          <a:noFill/>
          <a:ln/>
        </p:spPr>
        <p:txBody>
          <a:bodyPr wrap="square" lIns="0" tIns="0" rIns="0" bIns="0" rtlCol="0" anchor="ctr"/>
          <a:lstStyle/>
          <a:p>
            <a:pPr marL="0" indent="0">
              <a:buNone/>
            </a:pPr>
            <a:r>
              <a:rPr lang="en-US" sz="1500" b="1" dirty="0">
                <a:solidFill>
                  <a:srgbClr val="1B4F8A"/>
                </a:solidFill>
                <a:latin typeface="Arial" pitchFamily="34" charset="0"/>
                <a:ea typeface="Arial" pitchFamily="34" charset="-122"/>
                <a:cs typeface="Arial" pitchFamily="34" charset="-120"/>
              </a:rPr>
              <a:t>ASSESS</a:t>
            </a:r>
            <a:endParaRPr lang="en-US" sz="1500" dirty="0"/>
          </a:p>
        </p:txBody>
      </p:sp>
      <p:sp>
        <p:nvSpPr>
          <p:cNvPr id="8" name="Text 6"/>
          <p:cNvSpPr/>
          <p:nvPr/>
        </p:nvSpPr>
        <p:spPr>
          <a:xfrm>
            <a:off x="804672" y="2084832"/>
            <a:ext cx="3246120" cy="310896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Operational modal analysis — ambient vibration testing gives actual frequencies and damping to check against the design model, and sets a baseline for change detection</a:t>
            </a:r>
            <a:endParaRPr lang="en-US" sz="1200" dirty="0"/>
          </a:p>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UT thickness mapping weighted to condensation zones, the breaching opening, and every thickness step — not just the base</a:t>
            </a:r>
            <a:endParaRPr lang="en-US" sz="1200" dirty="0"/>
          </a:p>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MT or PT on circumferential welds at course transitions</a:t>
            </a:r>
            <a:endParaRPr lang="en-US" sz="1200" dirty="0"/>
          </a:p>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Anchor bolt tension, condition, and grout line</a:t>
            </a:r>
            <a:endParaRPr lang="en-US" sz="1200" dirty="0"/>
          </a:p>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Re-rate after every significant event; a visual survey is not sufficient</a:t>
            </a:r>
            <a:endParaRPr lang="en-US" sz="1200" dirty="0"/>
          </a:p>
        </p:txBody>
      </p:sp>
      <p:sp>
        <p:nvSpPr>
          <p:cNvPr id="9" name="Shape 7"/>
          <p:cNvSpPr/>
          <p:nvPr/>
        </p:nvSpPr>
        <p:spPr>
          <a:xfrm>
            <a:off x="4224528" y="1325880"/>
            <a:ext cx="3712464" cy="3977640"/>
          </a:xfrm>
          <a:prstGeom prst="roundRect">
            <a:avLst>
              <a:gd name="adj" fmla="val 1232"/>
            </a:avLst>
          </a:prstGeom>
          <a:solidFill>
            <a:srgbClr val="FFFFFF"/>
          </a:solidFill>
          <a:ln w="15875">
            <a:solidFill>
              <a:srgbClr val="C6D3E0"/>
            </a:solidFill>
            <a:prstDash val="solid"/>
          </a:ln>
        </p:spPr>
        <p:txBody>
          <a:bodyPr/>
          <a:lstStyle/>
          <a:p>
            <a:endParaRPr lang="en-US"/>
          </a:p>
        </p:txBody>
      </p:sp>
      <p:sp>
        <p:nvSpPr>
          <p:cNvPr id="10" name="Shape 8"/>
          <p:cNvSpPr/>
          <p:nvPr/>
        </p:nvSpPr>
        <p:spPr>
          <a:xfrm>
            <a:off x="4462272" y="1536192"/>
            <a:ext cx="384048" cy="384048"/>
          </a:xfrm>
          <a:prstGeom prst="ellipse">
            <a:avLst/>
          </a:prstGeom>
          <a:solidFill>
            <a:srgbClr val="1B4F8A"/>
          </a:solidFill>
          <a:ln/>
        </p:spPr>
        <p:txBody>
          <a:bodyPr/>
          <a:lstStyle/>
          <a:p>
            <a:endParaRPr lang="en-US"/>
          </a:p>
        </p:txBody>
      </p:sp>
      <p:sp>
        <p:nvSpPr>
          <p:cNvPr id="11" name="Text 9"/>
          <p:cNvSpPr/>
          <p:nvPr/>
        </p:nvSpPr>
        <p:spPr>
          <a:xfrm>
            <a:off x="4462272" y="1536192"/>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2</a:t>
            </a:r>
            <a:endParaRPr lang="en-US" sz="1500" dirty="0"/>
          </a:p>
        </p:txBody>
      </p:sp>
      <p:sp>
        <p:nvSpPr>
          <p:cNvPr id="12" name="Text 10"/>
          <p:cNvSpPr/>
          <p:nvPr/>
        </p:nvSpPr>
        <p:spPr>
          <a:xfrm>
            <a:off x="4956048" y="1536192"/>
            <a:ext cx="2788920" cy="384048"/>
          </a:xfrm>
          <a:prstGeom prst="rect">
            <a:avLst/>
          </a:prstGeom>
          <a:noFill/>
          <a:ln/>
        </p:spPr>
        <p:txBody>
          <a:bodyPr wrap="square" lIns="0" tIns="0" rIns="0" bIns="0" rtlCol="0" anchor="ctr"/>
          <a:lstStyle/>
          <a:p>
            <a:pPr marL="0" indent="0">
              <a:buNone/>
            </a:pPr>
            <a:r>
              <a:rPr lang="en-US" sz="1500" b="1" dirty="0">
                <a:solidFill>
                  <a:srgbClr val="1B4F8A"/>
                </a:solidFill>
                <a:latin typeface="Arial" pitchFamily="34" charset="0"/>
                <a:ea typeface="Arial" pitchFamily="34" charset="-122"/>
                <a:cs typeface="Arial" pitchFamily="34" charset="-120"/>
              </a:rPr>
              <a:t>RETROFIT</a:t>
            </a:r>
            <a:endParaRPr lang="en-US" sz="1500" dirty="0"/>
          </a:p>
        </p:txBody>
      </p:sp>
      <p:sp>
        <p:nvSpPr>
          <p:cNvPr id="13" name="Text 11"/>
          <p:cNvSpPr/>
          <p:nvPr/>
        </p:nvSpPr>
        <p:spPr>
          <a:xfrm>
            <a:off x="4480560" y="2084832"/>
            <a:ext cx="3246120" cy="310896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Add damping — the highest-leverage move on a 1% damped cantilever. A tuned mass damper at the top is often already justified for vortex shedding.</a:t>
            </a:r>
            <a:endParaRPr lang="en-US" sz="1200" dirty="0"/>
          </a:p>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Guy the stack: converts a cantilever to a multi-span system, cuts mid-height moment, and shifts the period out of the pulse band</a:t>
            </a:r>
            <a:endParaRPr lang="en-US" sz="1200" dirty="0"/>
          </a:p>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Reinforce critical courses; add stiffening rings at thickness transitions and at the breaching opening</a:t>
            </a:r>
            <a:endParaRPr lang="en-US" sz="1200" dirty="0"/>
          </a:p>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Strip obsolete platforms and ductwork — tip mass is disproportionately expensive in modal terms</a:t>
            </a:r>
            <a:endParaRPr lang="en-US" sz="1200" dirty="0"/>
          </a:p>
        </p:txBody>
      </p:sp>
      <p:sp>
        <p:nvSpPr>
          <p:cNvPr id="14" name="Shape 12"/>
          <p:cNvSpPr/>
          <p:nvPr/>
        </p:nvSpPr>
        <p:spPr>
          <a:xfrm>
            <a:off x="7900416" y="1325880"/>
            <a:ext cx="3712464" cy="3977640"/>
          </a:xfrm>
          <a:prstGeom prst="roundRect">
            <a:avLst>
              <a:gd name="adj" fmla="val 1232"/>
            </a:avLst>
          </a:prstGeom>
          <a:solidFill>
            <a:srgbClr val="FFFFFF"/>
          </a:solidFill>
          <a:ln w="15875">
            <a:solidFill>
              <a:srgbClr val="C6D3E0"/>
            </a:solidFill>
            <a:prstDash val="solid"/>
          </a:ln>
        </p:spPr>
        <p:txBody>
          <a:bodyPr/>
          <a:lstStyle/>
          <a:p>
            <a:endParaRPr lang="en-US"/>
          </a:p>
        </p:txBody>
      </p:sp>
      <p:sp>
        <p:nvSpPr>
          <p:cNvPr id="15" name="Shape 13"/>
          <p:cNvSpPr/>
          <p:nvPr/>
        </p:nvSpPr>
        <p:spPr>
          <a:xfrm>
            <a:off x="8138160" y="1536192"/>
            <a:ext cx="384048" cy="384048"/>
          </a:xfrm>
          <a:prstGeom prst="ellipse">
            <a:avLst/>
          </a:prstGeom>
          <a:solidFill>
            <a:srgbClr val="1B4F8A"/>
          </a:solidFill>
          <a:ln/>
        </p:spPr>
        <p:txBody>
          <a:bodyPr/>
          <a:lstStyle/>
          <a:p>
            <a:endParaRPr lang="en-US"/>
          </a:p>
        </p:txBody>
      </p:sp>
      <p:sp>
        <p:nvSpPr>
          <p:cNvPr id="16" name="Text 14"/>
          <p:cNvSpPr/>
          <p:nvPr/>
        </p:nvSpPr>
        <p:spPr>
          <a:xfrm>
            <a:off x="8138160" y="1536192"/>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3</a:t>
            </a:r>
            <a:endParaRPr lang="en-US" sz="1500" dirty="0"/>
          </a:p>
        </p:txBody>
      </p:sp>
      <p:sp>
        <p:nvSpPr>
          <p:cNvPr id="17" name="Text 15"/>
          <p:cNvSpPr/>
          <p:nvPr/>
        </p:nvSpPr>
        <p:spPr>
          <a:xfrm>
            <a:off x="8631936" y="1536192"/>
            <a:ext cx="2788920" cy="384048"/>
          </a:xfrm>
          <a:prstGeom prst="rect">
            <a:avLst/>
          </a:prstGeom>
          <a:noFill/>
          <a:ln/>
        </p:spPr>
        <p:txBody>
          <a:bodyPr wrap="square" lIns="0" tIns="0" rIns="0" bIns="0" rtlCol="0" anchor="ctr"/>
          <a:lstStyle/>
          <a:p>
            <a:pPr marL="0" indent="0">
              <a:buNone/>
            </a:pPr>
            <a:r>
              <a:rPr lang="en-US" sz="1500" b="1" dirty="0">
                <a:solidFill>
                  <a:srgbClr val="1B4F8A"/>
                </a:solidFill>
                <a:latin typeface="Arial" pitchFamily="34" charset="0"/>
                <a:ea typeface="Arial" pitchFamily="34" charset="-122"/>
                <a:cs typeface="Arial" pitchFamily="34" charset="-120"/>
              </a:rPr>
              <a:t>MOVE THE PEOPLE</a:t>
            </a:r>
            <a:endParaRPr lang="en-US" sz="1500" dirty="0"/>
          </a:p>
        </p:txBody>
      </p:sp>
      <p:sp>
        <p:nvSpPr>
          <p:cNvPr id="18" name="Text 16"/>
          <p:cNvSpPr/>
          <p:nvPr/>
        </p:nvSpPr>
        <p:spPr>
          <a:xfrm>
            <a:off x="8156448" y="2084832"/>
            <a:ext cx="3246120" cy="310896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The stack failing is a structural problem. Where it lands is what killed five people.</a:t>
            </a:r>
            <a:endParaRPr lang="en-US" sz="1200" dirty="0"/>
          </a:p>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Keep control rooms, MCCs, break rooms, and routine work positions outside a one-stack-height radius</a:t>
            </a:r>
            <a:endParaRPr lang="en-US" sz="1200" dirty="0"/>
          </a:p>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Automatic evacuation of the fall zone on an SI or intensity trigger, with re-entry barred until inspection</a:t>
            </a:r>
            <a:endParaRPr lang="en-US" sz="1200" dirty="0"/>
          </a:p>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Aftershocks finish partially damaged stacks — exactly when responders are underneath</a:t>
            </a:r>
            <a:endParaRPr lang="en-US" sz="1200" dirty="0"/>
          </a:p>
          <a:p>
            <a:pPr marL="342900" indent="-342900" algn="l">
              <a:lnSpc>
                <a:spcPts val="1700"/>
              </a:lnSpc>
              <a:spcAft>
                <a:spcPts val="700"/>
              </a:spcAft>
              <a:buSzPct val="100000"/>
              <a:buChar char="•"/>
            </a:pPr>
            <a:r>
              <a:rPr lang="en-US" sz="1200" dirty="0">
                <a:solidFill>
                  <a:srgbClr val="24313F"/>
                </a:solidFill>
                <a:latin typeface="Calibri" pitchFamily="34" charset="0"/>
                <a:ea typeface="Calibri" pitchFamily="34" charset="-122"/>
                <a:cs typeface="Calibri" pitchFamily="34" charset="-120"/>
              </a:rPr>
              <a:t>Assess a fractured shell by drone or telephoto from 200 m before anyone re-enters</a:t>
            </a:r>
            <a:endParaRPr lang="en-US" sz="1200" dirty="0"/>
          </a:p>
        </p:txBody>
      </p:sp>
      <p:sp>
        <p:nvSpPr>
          <p:cNvPr id="19" name="Shape 17"/>
          <p:cNvSpPr/>
          <p:nvPr/>
        </p:nvSpPr>
        <p:spPr>
          <a:xfrm>
            <a:off x="548640" y="5486400"/>
            <a:ext cx="11064240" cy="932688"/>
          </a:xfrm>
          <a:prstGeom prst="roundRect">
            <a:avLst>
              <a:gd name="adj" fmla="val 4902"/>
            </a:avLst>
          </a:prstGeom>
          <a:solidFill>
            <a:srgbClr val="FBF0EE"/>
          </a:solidFill>
          <a:ln w="22225">
            <a:solidFill>
              <a:srgbClr val="B0281F"/>
            </a:solidFill>
            <a:prstDash val="solid"/>
          </a:ln>
        </p:spPr>
        <p:txBody>
          <a:bodyPr/>
          <a:lstStyle/>
          <a:p>
            <a:endParaRPr lang="en-US"/>
          </a:p>
        </p:txBody>
      </p:sp>
      <p:sp>
        <p:nvSpPr>
          <p:cNvPr id="20" name="Text 18"/>
          <p:cNvSpPr/>
          <p:nvPr/>
        </p:nvSpPr>
        <p:spPr>
          <a:xfrm>
            <a:off x="822960" y="5596128"/>
            <a:ext cx="7315200" cy="256032"/>
          </a:xfrm>
          <a:prstGeom prst="rect">
            <a:avLst/>
          </a:prstGeom>
          <a:noFill/>
          <a:ln/>
        </p:spPr>
        <p:txBody>
          <a:bodyPr wrap="square" lIns="0" tIns="0" rIns="0" bIns="0" rtlCol="0" anchor="ctr"/>
          <a:lstStyle/>
          <a:p>
            <a:pPr marL="0" indent="0">
              <a:buNone/>
            </a:pPr>
            <a:r>
              <a:rPr lang="en-US" sz="1200" b="1" dirty="0">
                <a:solidFill>
                  <a:srgbClr val="B0281F"/>
                </a:solidFill>
                <a:latin typeface="Arial" pitchFamily="34" charset="0"/>
                <a:ea typeface="Arial" pitchFamily="34" charset="-122"/>
                <a:cs typeface="Arial" pitchFamily="34" charset="-120"/>
              </a:rPr>
              <a:t>BOTTOM LINE</a:t>
            </a:r>
            <a:endParaRPr lang="en-US" sz="1200" dirty="0"/>
          </a:p>
        </p:txBody>
      </p:sp>
      <p:sp>
        <p:nvSpPr>
          <p:cNvPr id="21" name="Text 19"/>
          <p:cNvSpPr/>
          <p:nvPr/>
        </p:nvSpPr>
        <p:spPr>
          <a:xfrm>
            <a:off x="822960" y="5870448"/>
            <a:ext cx="10515600" cy="457200"/>
          </a:xfrm>
          <a:prstGeom prst="rect">
            <a:avLst/>
          </a:prstGeom>
          <a:noFill/>
          <a:ln/>
        </p:spPr>
        <p:txBody>
          <a:bodyPr wrap="square" lIns="0" tIns="0" rIns="0" bIns="0" rtlCol="0" anchor="ctr"/>
          <a:lstStyle/>
          <a:p>
            <a:pPr marL="0" indent="0">
              <a:lnSpc>
                <a:spcPts val="1500"/>
              </a:lnSpc>
              <a:buNone/>
            </a:pPr>
            <a:r>
              <a:rPr lang="en-US" sz="1200" dirty="0">
                <a:solidFill>
                  <a:srgbClr val="24313F"/>
                </a:solidFill>
                <a:latin typeface="Calibri" pitchFamily="34" charset="0"/>
                <a:ea typeface="Calibri" pitchFamily="34" charset="-122"/>
                <a:cs typeface="Calibri" pitchFamily="34" charset="-120"/>
              </a:rPr>
              <a:t>Stacks fail at the section the designer treated as non-critical — and they kill people standing where nobody planned for the stack to land.</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FAILURE: INDUSTRIAL CHIMNEY COLLAPSE</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Nippon Paper Industries mill, Yatsushiro — the single deadliest structure in this event</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17</a:t>
            </a:r>
            <a:endParaRPr lang="en-US" sz="900" dirty="0"/>
          </a:p>
        </p:txBody>
      </p:sp>
      <p:sp>
        <p:nvSpPr>
          <p:cNvPr id="6" name="Shape 4"/>
          <p:cNvSpPr/>
          <p:nvPr/>
        </p:nvSpPr>
        <p:spPr>
          <a:xfrm>
            <a:off x="548640" y="1371600"/>
            <a:ext cx="2377440"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7" name="Text 5"/>
          <p:cNvSpPr/>
          <p:nvPr/>
        </p:nvSpPr>
        <p:spPr>
          <a:xfrm>
            <a:off x="640080" y="1499616"/>
            <a:ext cx="2194560" cy="640080"/>
          </a:xfrm>
          <a:prstGeom prst="rect">
            <a:avLst/>
          </a:prstGeom>
          <a:noFill/>
          <a:ln/>
        </p:spPr>
        <p:txBody>
          <a:bodyPr wrap="square" lIns="0" tIns="0" rIns="0" bIns="0" rtlCol="0" anchor="ctr"/>
          <a:lstStyle/>
          <a:p>
            <a:pPr marL="0" indent="0" algn="ctr">
              <a:buNone/>
            </a:pPr>
            <a:r>
              <a:rPr lang="en-US" sz="2900" b="1" dirty="0">
                <a:solidFill>
                  <a:srgbClr val="A83A1C"/>
                </a:solidFill>
                <a:latin typeface="Arial" pitchFamily="34" charset="0"/>
                <a:ea typeface="Arial" pitchFamily="34" charset="-122"/>
                <a:cs typeface="Arial" pitchFamily="34" charset="-120"/>
              </a:rPr>
              <a:t>8</a:t>
            </a:r>
            <a:endParaRPr lang="en-US" sz="2900" dirty="0"/>
          </a:p>
        </p:txBody>
      </p:sp>
      <p:sp>
        <p:nvSpPr>
          <p:cNvPr id="8" name="Text 6"/>
          <p:cNvSpPr/>
          <p:nvPr/>
        </p:nvSpPr>
        <p:spPr>
          <a:xfrm>
            <a:off x="658368" y="2157984"/>
            <a:ext cx="2157984"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Killed by the chimney collapse</a:t>
            </a:r>
            <a:endParaRPr lang="en-US" sz="1050" dirty="0"/>
          </a:p>
        </p:txBody>
      </p:sp>
      <p:sp>
        <p:nvSpPr>
          <p:cNvPr id="9" name="Shape 7"/>
          <p:cNvSpPr/>
          <p:nvPr/>
        </p:nvSpPr>
        <p:spPr>
          <a:xfrm>
            <a:off x="3090672" y="1371600"/>
            <a:ext cx="2377440"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10" name="Text 8"/>
          <p:cNvSpPr/>
          <p:nvPr/>
        </p:nvSpPr>
        <p:spPr>
          <a:xfrm>
            <a:off x="3182112" y="1499616"/>
            <a:ext cx="2194560" cy="640080"/>
          </a:xfrm>
          <a:prstGeom prst="rect">
            <a:avLst/>
          </a:prstGeom>
          <a:noFill/>
          <a:ln/>
        </p:spPr>
        <p:txBody>
          <a:bodyPr wrap="square" lIns="0" tIns="0" rIns="0" bIns="0" rtlCol="0" anchor="ctr"/>
          <a:lstStyle/>
          <a:p>
            <a:pPr marL="0" indent="0" algn="ctr">
              <a:buNone/>
            </a:pPr>
            <a:r>
              <a:rPr lang="en-US" sz="2900" b="1" dirty="0">
                <a:solidFill>
                  <a:srgbClr val="1C6A50"/>
                </a:solidFill>
                <a:latin typeface="Arial" pitchFamily="34" charset="0"/>
                <a:ea typeface="Arial" pitchFamily="34" charset="-122"/>
                <a:cs typeface="Arial" pitchFamily="34" charset="-120"/>
              </a:rPr>
              <a:t>10</a:t>
            </a:r>
            <a:endParaRPr lang="en-US" sz="2900" dirty="0"/>
          </a:p>
        </p:txBody>
      </p:sp>
      <p:sp>
        <p:nvSpPr>
          <p:cNvPr id="11" name="Text 9"/>
          <p:cNvSpPr/>
          <p:nvPr/>
        </p:nvSpPr>
        <p:spPr>
          <a:xfrm>
            <a:off x="3200400" y="2157984"/>
            <a:ext cx="2157984"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Rescued from the site</a:t>
            </a:r>
            <a:endParaRPr lang="en-US" sz="1050" dirty="0"/>
          </a:p>
        </p:txBody>
      </p:sp>
      <p:sp>
        <p:nvSpPr>
          <p:cNvPr id="12" name="Shape 10"/>
          <p:cNvSpPr/>
          <p:nvPr/>
        </p:nvSpPr>
        <p:spPr>
          <a:xfrm>
            <a:off x="5632704" y="1371600"/>
            <a:ext cx="2377440"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13" name="Text 11"/>
          <p:cNvSpPr/>
          <p:nvPr/>
        </p:nvSpPr>
        <p:spPr>
          <a:xfrm>
            <a:off x="5724144" y="1499616"/>
            <a:ext cx="2194560" cy="640080"/>
          </a:xfrm>
          <a:prstGeom prst="rect">
            <a:avLst/>
          </a:prstGeom>
          <a:noFill/>
          <a:ln/>
        </p:spPr>
        <p:txBody>
          <a:bodyPr wrap="square" lIns="0" tIns="0" rIns="0" bIns="0" rtlCol="0" anchor="ctr"/>
          <a:lstStyle/>
          <a:p>
            <a:pPr marL="0" indent="0" algn="ctr">
              <a:buNone/>
            </a:pPr>
            <a:r>
              <a:rPr lang="en-US" sz="2900" b="1" dirty="0">
                <a:solidFill>
                  <a:srgbClr val="A83A1C"/>
                </a:solidFill>
                <a:latin typeface="Arial" pitchFamily="34" charset="0"/>
                <a:ea typeface="Arial" pitchFamily="34" charset="-122"/>
                <a:cs typeface="Arial" pitchFamily="34" charset="-120"/>
              </a:rPr>
              <a:t>1</a:t>
            </a:r>
            <a:endParaRPr lang="en-US" sz="2900" dirty="0"/>
          </a:p>
        </p:txBody>
      </p:sp>
      <p:sp>
        <p:nvSpPr>
          <p:cNvPr id="14" name="Text 12"/>
          <p:cNvSpPr/>
          <p:nvPr/>
        </p:nvSpPr>
        <p:spPr>
          <a:xfrm>
            <a:off x="5742432" y="2157984"/>
            <a:ext cx="2157984"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Still missing</a:t>
            </a:r>
            <a:endParaRPr lang="en-US" sz="1050" dirty="0"/>
          </a:p>
        </p:txBody>
      </p:sp>
      <p:sp>
        <p:nvSpPr>
          <p:cNvPr id="15" name="Shape 13"/>
          <p:cNvSpPr/>
          <p:nvPr/>
        </p:nvSpPr>
        <p:spPr>
          <a:xfrm>
            <a:off x="8174736" y="1371600"/>
            <a:ext cx="3438144"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16" name="Text 14"/>
          <p:cNvSpPr/>
          <p:nvPr/>
        </p:nvSpPr>
        <p:spPr>
          <a:xfrm>
            <a:off x="8266176" y="1499616"/>
            <a:ext cx="3255264" cy="640080"/>
          </a:xfrm>
          <a:prstGeom prst="rect">
            <a:avLst/>
          </a:prstGeom>
          <a:noFill/>
          <a:ln/>
        </p:spPr>
        <p:txBody>
          <a:bodyPr wrap="square" lIns="0" tIns="0" rIns="0" bIns="0" rtlCol="0" anchor="ctr"/>
          <a:lstStyle/>
          <a:p>
            <a:pPr marL="0" indent="0" algn="ctr">
              <a:buNone/>
            </a:pPr>
            <a:r>
              <a:rPr lang="en-US" sz="2900" b="1" dirty="0">
                <a:solidFill>
                  <a:srgbClr val="1B4F8A"/>
                </a:solidFill>
                <a:latin typeface="Arial" pitchFamily="34" charset="0"/>
                <a:ea typeface="Arial" pitchFamily="34" charset="-122"/>
                <a:cs typeface="Arial" pitchFamily="34" charset="-120"/>
              </a:rPr>
              <a:t>Shindo 6+</a:t>
            </a:r>
            <a:endParaRPr lang="en-US" sz="2900" dirty="0"/>
          </a:p>
        </p:txBody>
      </p:sp>
      <p:sp>
        <p:nvSpPr>
          <p:cNvPr id="17" name="Text 15"/>
          <p:cNvSpPr/>
          <p:nvPr/>
        </p:nvSpPr>
        <p:spPr>
          <a:xfrm>
            <a:off x="8284464" y="2157984"/>
            <a:ext cx="3218688"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Recorded intensity at Yatsushiro</a:t>
            </a:r>
            <a:endParaRPr lang="en-US" sz="1050" dirty="0"/>
          </a:p>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PGV 94.3 cm/s</a:t>
            </a:r>
            <a:endParaRPr lang="en-US" sz="1050" dirty="0"/>
          </a:p>
        </p:txBody>
      </p:sp>
      <p:sp>
        <p:nvSpPr>
          <p:cNvPr id="18" name="Text 16"/>
          <p:cNvSpPr/>
          <p:nvPr/>
        </p:nvSpPr>
        <p:spPr>
          <a:xfrm>
            <a:off x="548640" y="3127248"/>
            <a:ext cx="11064240" cy="320040"/>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WHY TALL SLENDER STACKS ARE A KNOWN SEISMIC PROBLEM</a:t>
            </a:r>
            <a:endParaRPr lang="en-US" sz="1400" dirty="0"/>
          </a:p>
        </p:txBody>
      </p:sp>
      <p:sp>
        <p:nvSpPr>
          <p:cNvPr id="19" name="Shape 17"/>
          <p:cNvSpPr/>
          <p:nvPr/>
        </p:nvSpPr>
        <p:spPr>
          <a:xfrm>
            <a:off x="548640" y="3520440"/>
            <a:ext cx="3520440" cy="2560320"/>
          </a:xfrm>
          <a:prstGeom prst="roundRect">
            <a:avLst>
              <a:gd name="adj" fmla="val 2143"/>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20" name="Shape 18"/>
          <p:cNvSpPr/>
          <p:nvPr/>
        </p:nvSpPr>
        <p:spPr>
          <a:xfrm>
            <a:off x="768096" y="3776472"/>
            <a:ext cx="146304" cy="146304"/>
          </a:xfrm>
          <a:prstGeom prst="ellipse">
            <a:avLst/>
          </a:prstGeom>
          <a:solidFill>
            <a:srgbClr val="1B4F8A"/>
          </a:solidFill>
          <a:ln/>
        </p:spPr>
        <p:txBody>
          <a:bodyPr/>
          <a:lstStyle/>
          <a:p>
            <a:endParaRPr lang="en-US"/>
          </a:p>
        </p:txBody>
      </p:sp>
      <p:sp>
        <p:nvSpPr>
          <p:cNvPr id="21" name="Text 19"/>
          <p:cNvSpPr/>
          <p:nvPr/>
        </p:nvSpPr>
        <p:spPr>
          <a:xfrm>
            <a:off x="1005840" y="3685032"/>
            <a:ext cx="283464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DYNAMICS</a:t>
            </a:r>
            <a:endParaRPr lang="en-US" sz="1400" dirty="0"/>
          </a:p>
        </p:txBody>
      </p:sp>
      <p:sp>
        <p:nvSpPr>
          <p:cNvPr id="22" name="Text 20"/>
          <p:cNvSpPr/>
          <p:nvPr/>
        </p:nvSpPr>
        <p:spPr>
          <a:xfrm>
            <a:off x="804672" y="4087368"/>
            <a:ext cx="3008376" cy="182880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 stack is a tall cantilever: one dominant mode, very little redundancy, no alternate load path</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Uniform cantilever: f₁ = (1.875² / 2π) √(EI / mL⁴)</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 50–80 m industrial stack typically lands near 0.4–1.0 Hz — inside the near-field velocity pulse band</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Damping is low, often 2–3% for a bare RC or steel stack</a:t>
            </a:r>
            <a:endParaRPr lang="en-US" sz="1150" dirty="0"/>
          </a:p>
        </p:txBody>
      </p:sp>
      <p:sp>
        <p:nvSpPr>
          <p:cNvPr id="23" name="Shape 21"/>
          <p:cNvSpPr/>
          <p:nvPr/>
        </p:nvSpPr>
        <p:spPr>
          <a:xfrm>
            <a:off x="4297680" y="3520440"/>
            <a:ext cx="3520440" cy="2560320"/>
          </a:xfrm>
          <a:prstGeom prst="roundRect">
            <a:avLst>
              <a:gd name="adj" fmla="val 2143"/>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24" name="Shape 22"/>
          <p:cNvSpPr/>
          <p:nvPr/>
        </p:nvSpPr>
        <p:spPr>
          <a:xfrm>
            <a:off x="4517136" y="3776472"/>
            <a:ext cx="146304" cy="146304"/>
          </a:xfrm>
          <a:prstGeom prst="ellipse">
            <a:avLst/>
          </a:prstGeom>
          <a:solidFill>
            <a:srgbClr val="1B4F8A"/>
          </a:solidFill>
          <a:ln/>
        </p:spPr>
        <p:txBody>
          <a:bodyPr/>
          <a:lstStyle/>
          <a:p>
            <a:endParaRPr lang="en-US"/>
          </a:p>
        </p:txBody>
      </p:sp>
      <p:sp>
        <p:nvSpPr>
          <p:cNvPr id="25" name="Text 23"/>
          <p:cNvSpPr/>
          <p:nvPr/>
        </p:nvSpPr>
        <p:spPr>
          <a:xfrm>
            <a:off x="4754880" y="3685032"/>
            <a:ext cx="283464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DEMAND</a:t>
            </a:r>
            <a:endParaRPr lang="en-US" sz="1400" dirty="0"/>
          </a:p>
        </p:txBody>
      </p:sp>
      <p:sp>
        <p:nvSpPr>
          <p:cNvPr id="26" name="Text 24"/>
          <p:cNvSpPr/>
          <p:nvPr/>
        </p:nvSpPr>
        <p:spPr>
          <a:xfrm>
            <a:off x="4553712" y="4087368"/>
            <a:ext cx="3008376" cy="182880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Base overturning moment scales with height × mass × spectral acceleration — all three are unfavourable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Higher modes contribute meaningfully to shear near mid-height, which is where stacks often crack</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Vertical ground motion adds axial demand on a section already governed by flexural tension</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No occupancy inside means the failure consequence is entirely on what stands below it</a:t>
            </a:r>
            <a:endParaRPr lang="en-US" sz="1150" dirty="0"/>
          </a:p>
        </p:txBody>
      </p:sp>
      <p:sp>
        <p:nvSpPr>
          <p:cNvPr id="27" name="Shape 25"/>
          <p:cNvSpPr/>
          <p:nvPr/>
        </p:nvSpPr>
        <p:spPr>
          <a:xfrm>
            <a:off x="8046720" y="3520440"/>
            <a:ext cx="3566160" cy="2560320"/>
          </a:xfrm>
          <a:prstGeom prst="roundRect">
            <a:avLst>
              <a:gd name="adj" fmla="val 2143"/>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28" name="Shape 26"/>
          <p:cNvSpPr/>
          <p:nvPr/>
        </p:nvSpPr>
        <p:spPr>
          <a:xfrm>
            <a:off x="8266176" y="3776472"/>
            <a:ext cx="146304" cy="146304"/>
          </a:xfrm>
          <a:prstGeom prst="ellipse">
            <a:avLst/>
          </a:prstGeom>
          <a:solidFill>
            <a:srgbClr val="A83A1C"/>
          </a:solidFill>
          <a:ln/>
        </p:spPr>
        <p:txBody>
          <a:bodyPr/>
          <a:lstStyle/>
          <a:p>
            <a:endParaRPr lang="en-US"/>
          </a:p>
        </p:txBody>
      </p:sp>
      <p:sp>
        <p:nvSpPr>
          <p:cNvPr id="29" name="Text 27"/>
          <p:cNvSpPr/>
          <p:nvPr/>
        </p:nvSpPr>
        <p:spPr>
          <a:xfrm>
            <a:off x="8503920" y="3685032"/>
            <a:ext cx="288036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THE HARD QUESTION</a:t>
            </a:r>
            <a:endParaRPr lang="en-US" sz="1400" dirty="0"/>
          </a:p>
        </p:txBody>
      </p:sp>
      <p:sp>
        <p:nvSpPr>
          <p:cNvPr id="30" name="Text 28"/>
          <p:cNvSpPr/>
          <p:nvPr/>
        </p:nvSpPr>
        <p:spPr>
          <a:xfrm>
            <a:off x="8302752" y="4087368"/>
            <a:ext cx="3054096" cy="182880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Industrial stacks are frequently legacy assets that predate the current code and sit outside routine retrofit programs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They are inspected for corrosion and lining condition far more often than they are re-analyzed for seismic demand</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Their footprint of consequence — the radius they can fall into — is rarely kept clear</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INFERENCE: worth asking of every stack in a seismic region</a:t>
            </a:r>
            <a:endParaRPr lang="en-US" sz="11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E7160-429E-9105-41F5-6EE424A75908}"/>
            </a:ext>
          </a:extLst>
        </p:cNvPr>
        <p:cNvGrpSpPr/>
        <p:nvPr/>
      </p:nvGrpSpPr>
      <p:grpSpPr>
        <a:xfrm>
          <a:off x="0" y="0"/>
          <a:ext cx="0" cy="0"/>
          <a:chOff x="0" y="0"/>
          <a:chExt cx="0" cy="0"/>
        </a:xfrm>
      </p:grpSpPr>
      <p:pic>
        <p:nvPicPr>
          <p:cNvPr id="2" name="Picture 1" descr="Sanae Takaichi warns of 'race against time' to rescue Japan earthquake  survivors">
            <a:extLst>
              <a:ext uri="{FF2B5EF4-FFF2-40B4-BE49-F238E27FC236}">
                <a16:creationId xmlns:a16="http://schemas.microsoft.com/office/drawing/2014/main" id="{B572B468-3F83-E044-121C-AD237C74D4D9}"/>
              </a:ext>
            </a:extLst>
          </p:cNvPr>
          <p:cNvPicPr>
            <a:picLocks noChangeAspect="1"/>
          </p:cNvPicPr>
          <p:nvPr/>
        </p:nvPicPr>
        <p:blipFill>
          <a:blip r:embed="rId2"/>
          <a:stretch>
            <a:fillRect/>
          </a:stretch>
        </p:blipFill>
        <p:spPr>
          <a:xfrm>
            <a:off x="1376515" y="663063"/>
            <a:ext cx="8603227" cy="4839315"/>
          </a:xfrm>
          <a:prstGeom prst="rect">
            <a:avLst/>
          </a:prstGeom>
        </p:spPr>
      </p:pic>
      <p:sp>
        <p:nvSpPr>
          <p:cNvPr id="3" name="TextBox 2">
            <a:extLst>
              <a:ext uri="{FF2B5EF4-FFF2-40B4-BE49-F238E27FC236}">
                <a16:creationId xmlns:a16="http://schemas.microsoft.com/office/drawing/2014/main" id="{C6CB1274-38BD-C8D1-A4E7-EDFEDCA98548}"/>
              </a:ext>
            </a:extLst>
          </p:cNvPr>
          <p:cNvSpPr txBox="1"/>
          <p:nvPr/>
        </p:nvSpPr>
        <p:spPr>
          <a:xfrm>
            <a:off x="2959510" y="6144720"/>
            <a:ext cx="5928851" cy="284693"/>
          </a:xfrm>
          <a:prstGeom prst="rect">
            <a:avLst/>
          </a:prstGeom>
          <a:noFill/>
        </p:spPr>
        <p:txBody>
          <a:bodyPr wrap="square" rtlCol="0">
            <a:spAutoFit/>
          </a:bodyPr>
          <a:lstStyle/>
          <a:p>
            <a:r>
              <a:rPr lang="en-US" sz="1250" dirty="0"/>
              <a:t>https://www.ft.com/content/28e9fc2c-cf51-46d6-87ff-efa0e61dcb9b?syn-25a6b1a6=1</a:t>
            </a:r>
          </a:p>
        </p:txBody>
      </p:sp>
    </p:spTree>
    <p:extLst>
      <p:ext uri="{BB962C8B-B14F-4D97-AF65-F5344CB8AC3E}">
        <p14:creationId xmlns:p14="http://schemas.microsoft.com/office/powerpoint/2010/main" val="3128496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FAILURE: LEGACY CONSTRUCTION AND HERITAGE STRUCTURES</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The oldest things broke first — again</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18</a:t>
            </a:r>
            <a:endParaRPr lang="en-US" sz="900" dirty="0"/>
          </a:p>
        </p:txBody>
      </p:sp>
      <p:sp>
        <p:nvSpPr>
          <p:cNvPr id="6" name="Shape 4"/>
          <p:cNvSpPr/>
          <p:nvPr/>
        </p:nvSpPr>
        <p:spPr>
          <a:xfrm>
            <a:off x="548640" y="1371600"/>
            <a:ext cx="3520440" cy="2331720"/>
          </a:xfrm>
          <a:prstGeom prst="roundRect">
            <a:avLst>
              <a:gd name="adj" fmla="val 2353"/>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7" name="Shape 5"/>
          <p:cNvSpPr/>
          <p:nvPr/>
        </p:nvSpPr>
        <p:spPr>
          <a:xfrm>
            <a:off x="768096" y="1627632"/>
            <a:ext cx="146304" cy="146304"/>
          </a:xfrm>
          <a:prstGeom prst="ellipse">
            <a:avLst/>
          </a:prstGeom>
          <a:solidFill>
            <a:srgbClr val="A83A1C"/>
          </a:solidFill>
          <a:ln/>
        </p:spPr>
        <p:txBody>
          <a:bodyPr/>
          <a:lstStyle/>
          <a:p>
            <a:endParaRPr lang="en-US"/>
          </a:p>
        </p:txBody>
      </p:sp>
      <p:sp>
        <p:nvSpPr>
          <p:cNvPr id="8" name="Text 6"/>
          <p:cNvSpPr/>
          <p:nvPr/>
        </p:nvSpPr>
        <p:spPr>
          <a:xfrm>
            <a:off x="1005840" y="1536192"/>
            <a:ext cx="283464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RESIDENTIAL</a:t>
            </a:r>
            <a:endParaRPr lang="en-US" sz="1400" dirty="0"/>
          </a:p>
        </p:txBody>
      </p:sp>
      <p:sp>
        <p:nvSpPr>
          <p:cNvPr id="9" name="Text 7"/>
          <p:cNvSpPr/>
          <p:nvPr/>
        </p:nvSpPr>
        <p:spPr>
          <a:xfrm>
            <a:off x="804672" y="1938528"/>
            <a:ext cx="3008376" cy="160020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At least 12 homes collapsed (Kumamoto Prefectural Police)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Two house collapses in Uki left five people missing</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 house collapse in Yatsushiro killed one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No official damaged-building count yet — the prefecture lists it as under investigation</a:t>
            </a:r>
            <a:endParaRPr lang="en-US" sz="1150" dirty="0"/>
          </a:p>
        </p:txBody>
      </p:sp>
      <p:sp>
        <p:nvSpPr>
          <p:cNvPr id="10" name="Shape 8"/>
          <p:cNvSpPr/>
          <p:nvPr/>
        </p:nvSpPr>
        <p:spPr>
          <a:xfrm>
            <a:off x="4297680" y="1371600"/>
            <a:ext cx="3520440" cy="2331720"/>
          </a:xfrm>
          <a:prstGeom prst="roundRect">
            <a:avLst>
              <a:gd name="adj" fmla="val 2353"/>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1" name="Shape 9"/>
          <p:cNvSpPr/>
          <p:nvPr/>
        </p:nvSpPr>
        <p:spPr>
          <a:xfrm>
            <a:off x="4517136" y="1627632"/>
            <a:ext cx="146304" cy="146304"/>
          </a:xfrm>
          <a:prstGeom prst="ellipse">
            <a:avLst/>
          </a:prstGeom>
          <a:solidFill>
            <a:srgbClr val="A83A1C"/>
          </a:solidFill>
          <a:ln/>
        </p:spPr>
        <p:txBody>
          <a:bodyPr/>
          <a:lstStyle/>
          <a:p>
            <a:endParaRPr lang="en-US"/>
          </a:p>
        </p:txBody>
      </p:sp>
      <p:sp>
        <p:nvSpPr>
          <p:cNvPr id="12" name="Text 10"/>
          <p:cNvSpPr/>
          <p:nvPr/>
        </p:nvSpPr>
        <p:spPr>
          <a:xfrm>
            <a:off x="4754880" y="1536192"/>
            <a:ext cx="283464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HERITAGE</a:t>
            </a:r>
            <a:endParaRPr lang="en-US" sz="1400" dirty="0"/>
          </a:p>
        </p:txBody>
      </p:sp>
      <p:sp>
        <p:nvSpPr>
          <p:cNvPr id="13" name="Text 11"/>
          <p:cNvSpPr/>
          <p:nvPr/>
        </p:nvSpPr>
        <p:spPr>
          <a:xfrm>
            <a:off x="4553712" y="1938528"/>
            <a:ext cx="3008376" cy="160020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Kumamoto Castle outer walls damaged again, with visible dust clouds; site closed</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The worship hall of the 19th-century Yatsushiro-gu shrine damaged</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 shrine collapse reported elsewhere in the prefecture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Castle stonework was still under reconstruction from the 2016 damage</a:t>
            </a:r>
            <a:endParaRPr lang="en-US" sz="1150" dirty="0"/>
          </a:p>
        </p:txBody>
      </p:sp>
      <p:sp>
        <p:nvSpPr>
          <p:cNvPr id="14" name="Shape 12"/>
          <p:cNvSpPr/>
          <p:nvPr/>
        </p:nvSpPr>
        <p:spPr>
          <a:xfrm>
            <a:off x="8046720" y="1371600"/>
            <a:ext cx="3566160" cy="2331720"/>
          </a:xfrm>
          <a:prstGeom prst="roundRect">
            <a:avLst>
              <a:gd name="adj" fmla="val 2353"/>
            </a:avLst>
          </a:prstGeom>
          <a:solidFill>
            <a:srgbClr val="FBF3E2"/>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5" name="Shape 13"/>
          <p:cNvSpPr/>
          <p:nvPr/>
        </p:nvSpPr>
        <p:spPr>
          <a:xfrm>
            <a:off x="8266176" y="1627632"/>
            <a:ext cx="146304" cy="146304"/>
          </a:xfrm>
          <a:prstGeom prst="ellipse">
            <a:avLst/>
          </a:prstGeom>
          <a:solidFill>
            <a:srgbClr val="B8860B"/>
          </a:solidFill>
          <a:ln/>
        </p:spPr>
        <p:txBody>
          <a:bodyPr/>
          <a:lstStyle/>
          <a:p>
            <a:endParaRPr lang="en-US"/>
          </a:p>
        </p:txBody>
      </p:sp>
      <p:sp>
        <p:nvSpPr>
          <p:cNvPr id="16" name="Text 14"/>
          <p:cNvSpPr/>
          <p:nvPr/>
        </p:nvSpPr>
        <p:spPr>
          <a:xfrm>
            <a:off x="8503920" y="1536192"/>
            <a:ext cx="2880360" cy="347472"/>
          </a:xfrm>
          <a:prstGeom prst="rect">
            <a:avLst/>
          </a:prstGeom>
          <a:noFill/>
          <a:ln/>
        </p:spPr>
        <p:txBody>
          <a:bodyPr wrap="square" lIns="0" tIns="0" rIns="0" bIns="0" rtlCol="0" anchor="ctr"/>
          <a:lstStyle/>
          <a:p>
            <a:pPr marL="0" indent="0">
              <a:buNone/>
            </a:pPr>
            <a:r>
              <a:rPr lang="en-US" sz="1400" b="1" dirty="0">
                <a:solidFill>
                  <a:srgbClr val="B8860B"/>
                </a:solidFill>
                <a:latin typeface="Arial" pitchFamily="34" charset="0"/>
                <a:ea typeface="Arial" pitchFamily="34" charset="-122"/>
                <a:cs typeface="Arial" pitchFamily="34" charset="-120"/>
              </a:rPr>
              <a:t>NON-STRUCTURAL</a:t>
            </a:r>
            <a:endParaRPr lang="en-US" sz="1400" dirty="0"/>
          </a:p>
        </p:txBody>
      </p:sp>
      <p:sp>
        <p:nvSpPr>
          <p:cNvPr id="17" name="Text 15"/>
          <p:cNvSpPr/>
          <p:nvPr/>
        </p:nvSpPr>
        <p:spPr>
          <a:xfrm>
            <a:off x="8302752" y="1938528"/>
            <a:ext cx="3054096" cy="160020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Ceiling sections collapsed at Aeon Mall Uki — a different Aeon site from Kashima</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 shop exterior wall collapsed in Kumamoto City</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Sound barriers down along rail alignments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Furniture overturning is characteristic at shindo 7</a:t>
            </a:r>
            <a:endParaRPr lang="en-US" sz="1150" dirty="0"/>
          </a:p>
        </p:txBody>
      </p:sp>
      <p:sp>
        <p:nvSpPr>
          <p:cNvPr id="18" name="Shape 16"/>
          <p:cNvSpPr/>
          <p:nvPr/>
        </p:nvSpPr>
        <p:spPr>
          <a:xfrm>
            <a:off x="548640" y="3886200"/>
            <a:ext cx="6949440" cy="2194560"/>
          </a:xfrm>
          <a:prstGeom prst="roundRect">
            <a:avLst>
              <a:gd name="adj" fmla="val 2083"/>
            </a:avLst>
          </a:prstGeom>
          <a:solidFill>
            <a:srgbClr val="F3F5F8"/>
          </a:solidFill>
          <a:ln w="12700">
            <a:solidFill>
              <a:srgbClr val="333333"/>
            </a:solidFill>
            <a:prstDash val="solid"/>
          </a:ln>
        </p:spPr>
        <p:txBody>
          <a:bodyPr/>
          <a:lstStyle/>
          <a:p>
            <a:endParaRPr lang="en-US"/>
          </a:p>
        </p:txBody>
      </p:sp>
      <p:sp>
        <p:nvSpPr>
          <p:cNvPr id="19" name="Text 17"/>
          <p:cNvSpPr/>
          <p:nvPr/>
        </p:nvSpPr>
        <p:spPr>
          <a:xfrm>
            <a:off x="777240" y="4023360"/>
            <a:ext cx="6492240" cy="292608"/>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THE PATTERN IS NOT A MYSTERY</a:t>
            </a:r>
            <a:endParaRPr lang="en-US" sz="1400" dirty="0"/>
          </a:p>
        </p:txBody>
      </p:sp>
      <p:sp>
        <p:nvSpPr>
          <p:cNvPr id="20" name="Text 18"/>
          <p:cNvSpPr/>
          <p:nvPr/>
        </p:nvSpPr>
        <p:spPr>
          <a:xfrm>
            <a:off x="777240" y="4370832"/>
            <a:ext cx="6492240" cy="1600200"/>
          </a:xfrm>
          <a:prstGeom prst="rect">
            <a:avLst/>
          </a:prstGeom>
          <a:noFill/>
          <a:ln/>
        </p:spPr>
        <p:txBody>
          <a:bodyPr wrap="square" lIns="0" tIns="0" rIns="0" bIns="0" rtlCol="0" anchor="ctr"/>
          <a:lstStyle/>
          <a:p>
            <a:pPr marL="0" indent="0">
              <a:lnSpc>
                <a:spcPts val="1700"/>
              </a:lnSpc>
              <a:buNone/>
            </a:pPr>
            <a:r>
              <a:rPr lang="en-US" sz="1250" dirty="0">
                <a:solidFill>
                  <a:srgbClr val="263640"/>
                </a:solidFill>
                <a:latin typeface="Arial" pitchFamily="34" charset="0"/>
                <a:ea typeface="Arial" pitchFamily="34" charset="-122"/>
                <a:cs typeface="Arial" pitchFamily="34" charset="-120"/>
              </a:rPr>
              <a:t>Traditional Japanese wood-frame houses carry heavy clay tile roofs on light, flexible frames — a large mass at the top of a soft first storey, which is the textbook soft-storey collapse mechanism. Japan has known this since 1995 and has run subsidized retrofit programs for thirty years. Dry-stacked castle revetments have no tensile capacity at all and shed stone whenever the base accelerates hard. None of this is new information. The failures are concentrated in exactly the stock the codes cannot reach retroactively.</a:t>
            </a:r>
            <a:endParaRPr lang="en-US" sz="1250" dirty="0"/>
          </a:p>
        </p:txBody>
      </p:sp>
      <p:sp>
        <p:nvSpPr>
          <p:cNvPr id="21" name="Shape 19"/>
          <p:cNvSpPr/>
          <p:nvPr/>
        </p:nvSpPr>
        <p:spPr>
          <a:xfrm>
            <a:off x="7680960" y="3886200"/>
            <a:ext cx="3383280" cy="2194560"/>
          </a:xfrm>
          <a:prstGeom prst="roundRect">
            <a:avLst>
              <a:gd name="adj" fmla="val 2083"/>
            </a:avLst>
          </a:prstGeom>
          <a:solidFill>
            <a:srgbClr val="E7EEF6"/>
          </a:solidFill>
          <a:ln w="12700">
            <a:solidFill>
              <a:srgbClr val="333333"/>
            </a:solidFill>
            <a:prstDash val="solid"/>
          </a:ln>
        </p:spPr>
        <p:txBody>
          <a:bodyPr/>
          <a:lstStyle/>
          <a:p>
            <a:endParaRPr lang="en-US"/>
          </a:p>
        </p:txBody>
      </p:sp>
      <p:sp>
        <p:nvSpPr>
          <p:cNvPr id="22" name="Text 20"/>
          <p:cNvSpPr/>
          <p:nvPr/>
        </p:nvSpPr>
        <p:spPr>
          <a:xfrm>
            <a:off x="7882128" y="4023360"/>
            <a:ext cx="2980944" cy="292608"/>
          </a:xfrm>
          <a:prstGeom prst="rect">
            <a:avLst/>
          </a:prstGeom>
          <a:noFill/>
          <a:ln/>
        </p:spPr>
        <p:txBody>
          <a:bodyPr wrap="square" lIns="0" tIns="0" rIns="0" bIns="0" rtlCol="0" anchor="ctr"/>
          <a:lstStyle/>
          <a:p>
            <a:pPr marL="0" indent="0">
              <a:buNone/>
            </a:pPr>
            <a:r>
              <a:rPr lang="en-US" sz="1300" b="1" dirty="0">
                <a:solidFill>
                  <a:srgbClr val="1B4F8A"/>
                </a:solidFill>
                <a:latin typeface="Arial" pitchFamily="34" charset="0"/>
                <a:ea typeface="Arial" pitchFamily="34" charset="-122"/>
                <a:cs typeface="Arial" pitchFamily="34" charset="-120"/>
              </a:rPr>
              <a:t>THE CEILING PROBLEM</a:t>
            </a:r>
            <a:endParaRPr lang="en-US" sz="1300" dirty="0"/>
          </a:p>
        </p:txBody>
      </p:sp>
      <p:sp>
        <p:nvSpPr>
          <p:cNvPr id="23" name="Text 21"/>
          <p:cNvSpPr/>
          <p:nvPr/>
        </p:nvSpPr>
        <p:spPr>
          <a:xfrm>
            <a:off x="7882128" y="4370832"/>
            <a:ext cx="2980944" cy="1600200"/>
          </a:xfrm>
          <a:prstGeom prst="rect">
            <a:avLst/>
          </a:prstGeom>
          <a:noFill/>
          <a:ln/>
        </p:spPr>
        <p:txBody>
          <a:bodyPr wrap="square" lIns="0" tIns="0" rIns="0" bIns="0" rtlCol="0" anchor="ctr"/>
          <a:lstStyle/>
          <a:p>
            <a:pPr marL="0" indent="0">
              <a:lnSpc>
                <a:spcPts val="1500"/>
              </a:lnSpc>
              <a:buNone/>
            </a:pPr>
            <a:r>
              <a:rPr lang="en-US" sz="1150" dirty="0">
                <a:solidFill>
                  <a:srgbClr val="263640"/>
                </a:solidFill>
                <a:latin typeface="Arial" pitchFamily="34" charset="0"/>
                <a:ea typeface="Arial" pitchFamily="34" charset="-122"/>
                <a:cs typeface="Arial" pitchFamily="34" charset="-120"/>
              </a:rPr>
              <a:t>Japan tightened suspended-ceiling rules after the 2011 Tohoku collapses. A ceiling failure at Aeon Mall Uki says the legacy stock is still out there. The US analogue is ASCE 7 Chapter 13 — the same components, the same tendency to be treated as an architectural item rather than a structural one.</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SCOPE AND GROUND RULES</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What this package does, and what it deliberately does not do</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2</a:t>
            </a:r>
            <a:endParaRPr lang="en-US" sz="900" dirty="0"/>
          </a:p>
        </p:txBody>
      </p:sp>
      <p:sp>
        <p:nvSpPr>
          <p:cNvPr id="6" name="Shape 4"/>
          <p:cNvSpPr/>
          <p:nvPr/>
        </p:nvSpPr>
        <p:spPr>
          <a:xfrm>
            <a:off x="548640" y="1417320"/>
            <a:ext cx="3520440" cy="2148840"/>
          </a:xfrm>
          <a:prstGeom prst="roundRect">
            <a:avLst>
              <a:gd name="adj" fmla="val 2553"/>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7" name="Shape 5"/>
          <p:cNvSpPr/>
          <p:nvPr/>
        </p:nvSpPr>
        <p:spPr>
          <a:xfrm>
            <a:off x="768096" y="1673352"/>
            <a:ext cx="146304" cy="146304"/>
          </a:xfrm>
          <a:prstGeom prst="ellipse">
            <a:avLst/>
          </a:prstGeom>
          <a:solidFill>
            <a:srgbClr val="1B4F8A"/>
          </a:solidFill>
          <a:ln/>
        </p:spPr>
        <p:txBody>
          <a:bodyPr/>
          <a:lstStyle/>
          <a:p>
            <a:endParaRPr lang="en-US"/>
          </a:p>
        </p:txBody>
      </p:sp>
      <p:sp>
        <p:nvSpPr>
          <p:cNvPr id="8" name="Text 6"/>
          <p:cNvSpPr/>
          <p:nvPr/>
        </p:nvSpPr>
        <p:spPr>
          <a:xfrm>
            <a:off x="1005840" y="1581912"/>
            <a:ext cx="283464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PURPOSE</a:t>
            </a:r>
            <a:endParaRPr lang="en-US" sz="1400" dirty="0"/>
          </a:p>
        </p:txBody>
      </p:sp>
      <p:sp>
        <p:nvSpPr>
          <p:cNvPr id="9" name="Text 7"/>
          <p:cNvSpPr/>
          <p:nvPr/>
        </p:nvSpPr>
        <p:spPr>
          <a:xfrm>
            <a:off x="804672" y="1984248"/>
            <a:ext cx="3008376" cy="14173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Capture the structural-dynamics lessons while the event is fresh</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Separate primary seismic failures from secondary and cascading ones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Frame observations in terms usable by US practitioners</a:t>
            </a:r>
            <a:endParaRPr lang="en-US" sz="1150" dirty="0"/>
          </a:p>
        </p:txBody>
      </p:sp>
      <p:sp>
        <p:nvSpPr>
          <p:cNvPr id="10" name="Shape 8"/>
          <p:cNvSpPr/>
          <p:nvPr/>
        </p:nvSpPr>
        <p:spPr>
          <a:xfrm>
            <a:off x="4297680" y="1417320"/>
            <a:ext cx="3520440" cy="2148840"/>
          </a:xfrm>
          <a:prstGeom prst="roundRect">
            <a:avLst>
              <a:gd name="adj" fmla="val 2553"/>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1" name="Shape 9"/>
          <p:cNvSpPr/>
          <p:nvPr/>
        </p:nvSpPr>
        <p:spPr>
          <a:xfrm>
            <a:off x="4517136" y="1673352"/>
            <a:ext cx="146304" cy="146304"/>
          </a:xfrm>
          <a:prstGeom prst="ellipse">
            <a:avLst/>
          </a:prstGeom>
          <a:solidFill>
            <a:srgbClr val="1B4F8A"/>
          </a:solidFill>
          <a:ln/>
        </p:spPr>
        <p:txBody>
          <a:bodyPr/>
          <a:lstStyle/>
          <a:p>
            <a:endParaRPr lang="en-US"/>
          </a:p>
        </p:txBody>
      </p:sp>
      <p:sp>
        <p:nvSpPr>
          <p:cNvPr id="12" name="Text 10"/>
          <p:cNvSpPr/>
          <p:nvPr/>
        </p:nvSpPr>
        <p:spPr>
          <a:xfrm>
            <a:off x="4754880" y="1581912"/>
            <a:ext cx="283464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SOURCES</a:t>
            </a:r>
            <a:endParaRPr lang="en-US" sz="1400" dirty="0"/>
          </a:p>
        </p:txBody>
      </p:sp>
      <p:sp>
        <p:nvSpPr>
          <p:cNvPr id="13" name="Text 11"/>
          <p:cNvSpPr/>
          <p:nvPr/>
        </p:nvSpPr>
        <p:spPr>
          <a:xfrm>
            <a:off x="4553712" y="1984248"/>
            <a:ext cx="3008376" cy="14173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JMA, MLIT, FDMA, Kumamoto Prefecture bulletins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USGS event page and finite-fault model</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JR Kyushu, NEXCO West, Kyushu Electric operator notices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Wire reporting: Kyodo, Reuters, NHK, Japan Times</a:t>
            </a:r>
            <a:endParaRPr lang="en-US" sz="1150" dirty="0"/>
          </a:p>
        </p:txBody>
      </p:sp>
      <p:sp>
        <p:nvSpPr>
          <p:cNvPr id="14" name="Shape 12"/>
          <p:cNvSpPr/>
          <p:nvPr/>
        </p:nvSpPr>
        <p:spPr>
          <a:xfrm>
            <a:off x="8046720" y="1417320"/>
            <a:ext cx="3566160" cy="2148840"/>
          </a:xfrm>
          <a:prstGeom prst="roundRect">
            <a:avLst>
              <a:gd name="adj" fmla="val 2553"/>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5" name="Shape 13"/>
          <p:cNvSpPr/>
          <p:nvPr/>
        </p:nvSpPr>
        <p:spPr>
          <a:xfrm>
            <a:off x="8266176" y="1673352"/>
            <a:ext cx="146304" cy="146304"/>
          </a:xfrm>
          <a:prstGeom prst="ellipse">
            <a:avLst/>
          </a:prstGeom>
          <a:solidFill>
            <a:srgbClr val="A83A1C"/>
          </a:solidFill>
          <a:ln/>
        </p:spPr>
        <p:txBody>
          <a:bodyPr/>
          <a:lstStyle/>
          <a:p>
            <a:endParaRPr lang="en-US"/>
          </a:p>
        </p:txBody>
      </p:sp>
      <p:sp>
        <p:nvSpPr>
          <p:cNvPr id="16" name="Text 14"/>
          <p:cNvSpPr/>
          <p:nvPr/>
        </p:nvSpPr>
        <p:spPr>
          <a:xfrm>
            <a:off x="8503920" y="1581912"/>
            <a:ext cx="288036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NOT YET AVAILABLE</a:t>
            </a:r>
            <a:endParaRPr lang="en-US" sz="1400" dirty="0"/>
          </a:p>
        </p:txBody>
      </p:sp>
      <p:sp>
        <p:nvSpPr>
          <p:cNvPr id="17" name="Text 15"/>
          <p:cNvSpPr/>
          <p:nvPr/>
        </p:nvSpPr>
        <p:spPr>
          <a:xfrm>
            <a:off x="8302752" y="1984248"/>
            <a:ext cx="3054096" cy="14173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Official damaged-building counts (still 'under investigation')</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K-NET / KiK-net processed record set</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Cause determination for the mall explosion</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Any peer-reviewed reconnaissance report</a:t>
            </a:r>
            <a:endParaRPr lang="en-US" sz="1150" dirty="0"/>
          </a:p>
        </p:txBody>
      </p:sp>
      <p:sp>
        <p:nvSpPr>
          <p:cNvPr id="18" name="Shape 16"/>
          <p:cNvSpPr/>
          <p:nvPr/>
        </p:nvSpPr>
        <p:spPr>
          <a:xfrm>
            <a:off x="548640" y="3794760"/>
            <a:ext cx="11064240" cy="1234440"/>
          </a:xfrm>
          <a:prstGeom prst="roundRect">
            <a:avLst>
              <a:gd name="adj" fmla="val 3704"/>
            </a:avLst>
          </a:prstGeom>
          <a:solidFill>
            <a:srgbClr val="FBF3E2"/>
          </a:solidFill>
          <a:ln w="12700">
            <a:solidFill>
              <a:srgbClr val="B8860B"/>
            </a:solidFill>
            <a:prstDash val="solid"/>
          </a:ln>
        </p:spPr>
        <p:txBody>
          <a:bodyPr/>
          <a:lstStyle/>
          <a:p>
            <a:endParaRPr lang="en-US"/>
          </a:p>
        </p:txBody>
      </p:sp>
      <p:sp>
        <p:nvSpPr>
          <p:cNvPr id="19" name="Text 17"/>
          <p:cNvSpPr/>
          <p:nvPr/>
        </p:nvSpPr>
        <p:spPr>
          <a:xfrm>
            <a:off x="777240" y="3931920"/>
            <a:ext cx="10607040" cy="960120"/>
          </a:xfrm>
          <a:prstGeom prst="rect">
            <a:avLst/>
          </a:prstGeom>
          <a:noFill/>
          <a:ln/>
        </p:spPr>
        <p:txBody>
          <a:bodyPr wrap="square" lIns="0" tIns="0" rIns="0" bIns="0" rtlCol="0" anchor="ctr"/>
          <a:lstStyle/>
          <a:p>
            <a:pPr marL="0" indent="0">
              <a:lnSpc>
                <a:spcPts val="1700"/>
              </a:lnSpc>
              <a:buNone/>
            </a:pPr>
            <a:r>
              <a:rPr lang="en-US" sz="1250" b="1" dirty="0">
                <a:solidFill>
                  <a:srgbClr val="7A5A0A"/>
                </a:solidFill>
                <a:latin typeface="Arial" pitchFamily="34" charset="0"/>
                <a:ea typeface="Arial" pitchFamily="34" charset="-122"/>
                <a:cs typeface="Arial" pitchFamily="34" charset="-120"/>
              </a:rPr>
              <a:t>A note on discipline.  </a:t>
            </a:r>
            <a:r>
              <a:rPr lang="en-US" sz="1250" dirty="0">
                <a:solidFill>
                  <a:srgbClr val="5C4A16"/>
                </a:solidFill>
                <a:latin typeface="Arial" pitchFamily="34" charset="0"/>
                <a:ea typeface="Arial" pitchFamily="34" charset="-122"/>
                <a:cs typeface="Arial" pitchFamily="34" charset="-120"/>
              </a:rPr>
              <a:t>Casualty and outage counts in the first 72 hours are the number published by one particular body, current at one particular time. Different agencies count differently — Japan reports 'cardiopulmonary arrest' separately from confirmed death, and deaths under investigation for disaster linkage are tallied apart from confirmed ones. Numbers in this package carry their source and timestamp for that reason.</a:t>
            </a:r>
            <a:endParaRPr lang="en-US" sz="1250" dirty="0"/>
          </a:p>
        </p:txBody>
      </p:sp>
      <p:sp>
        <p:nvSpPr>
          <p:cNvPr id="20" name="Text 18"/>
          <p:cNvSpPr/>
          <p:nvPr/>
        </p:nvSpPr>
        <p:spPr>
          <a:xfrm>
            <a:off x="548640" y="5257800"/>
            <a:ext cx="11064240" cy="960120"/>
          </a:xfrm>
          <a:prstGeom prst="rect">
            <a:avLst/>
          </a:prstGeom>
          <a:noFill/>
          <a:ln/>
        </p:spPr>
        <p:txBody>
          <a:bodyPr wrap="square" lIns="0" tIns="0" rIns="0" bIns="0" rtlCol="0" anchor="ctr"/>
          <a:lstStyle/>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Engineering interpretation, dimensional estimates, and all first-principles calculations in this package are the author's, not the agencies'.</a:t>
            </a:r>
            <a:endParaRPr lang="en-US" sz="1250" dirty="0"/>
          </a:p>
          <a:p>
            <a:pPr marL="342900" indent="-342900">
              <a:spcAft>
                <a:spcPts val="800"/>
              </a:spcAft>
              <a:buSzPct val="100000"/>
              <a:buChar char="•"/>
            </a:pPr>
            <a:r>
              <a:rPr lang="en-US" sz="1250" dirty="0">
                <a:solidFill>
                  <a:srgbClr val="263640"/>
                </a:solidFill>
                <a:latin typeface="Arial" pitchFamily="34" charset="0"/>
                <a:ea typeface="Arial" pitchFamily="34" charset="-122"/>
                <a:cs typeface="Arial" pitchFamily="34" charset="-120"/>
              </a:rPr>
              <a:t>Where an inference is drawn beyond what has been reported, it is flagged as an inference.</a:t>
            </a:r>
            <a:endParaRPr lang="en-US" sz="12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4D3EDC-6879-9C6A-F596-75652951CC8B}"/>
              </a:ext>
            </a:extLst>
          </p:cNvPr>
          <p:cNvPicPr>
            <a:picLocks noChangeAspect="1"/>
          </p:cNvPicPr>
          <p:nvPr/>
        </p:nvPicPr>
        <p:blipFill>
          <a:blip r:embed="rId2"/>
          <a:stretch>
            <a:fillRect/>
          </a:stretch>
        </p:blipFill>
        <p:spPr>
          <a:xfrm>
            <a:off x="570885" y="514657"/>
            <a:ext cx="5641761" cy="3447743"/>
          </a:xfrm>
          <a:prstGeom prst="rect">
            <a:avLst/>
          </a:prstGeom>
        </p:spPr>
      </p:pic>
      <p:sp>
        <p:nvSpPr>
          <p:cNvPr id="4" name="TextBox 3">
            <a:extLst>
              <a:ext uri="{FF2B5EF4-FFF2-40B4-BE49-F238E27FC236}">
                <a16:creationId xmlns:a16="http://schemas.microsoft.com/office/drawing/2014/main" id="{2CCE87C2-069D-0F46-307E-DB7901CDD244}"/>
              </a:ext>
            </a:extLst>
          </p:cNvPr>
          <p:cNvSpPr txBox="1"/>
          <p:nvPr/>
        </p:nvSpPr>
        <p:spPr>
          <a:xfrm>
            <a:off x="6626941" y="484996"/>
            <a:ext cx="4916129" cy="5247590"/>
          </a:xfrm>
          <a:prstGeom prst="rect">
            <a:avLst/>
          </a:prstGeom>
          <a:noFill/>
        </p:spPr>
        <p:txBody>
          <a:bodyPr wrap="square" rtlCol="0">
            <a:spAutoFit/>
          </a:bodyPr>
          <a:lstStyle/>
          <a:p>
            <a:pPr marL="285750" lvl="0" indent="-285750">
              <a:spcBef>
                <a:spcPts val="600"/>
              </a:spcBef>
              <a:spcAft>
                <a:spcPts val="600"/>
              </a:spcAft>
              <a:buClr>
                <a:srgbClr val="006699"/>
              </a:buClr>
              <a:buSzPct val="80000"/>
              <a:buFont typeface="Arial" panose="020B0604020202020204" pitchFamily="34" charset="0"/>
              <a:buChar char="•"/>
            </a:pPr>
            <a:r>
              <a:rPr lang="en-US" sz="1400" dirty="0"/>
              <a:t>Transverse crack and vertical offset at the abutment — the approach fill has dropped relative to the bridge deck, with the barrier kinked and pulled apart at the same joint</a:t>
            </a:r>
          </a:p>
          <a:p>
            <a:pPr marL="285750" lvl="0" indent="-285750">
              <a:spcBef>
                <a:spcPts val="600"/>
              </a:spcBef>
              <a:spcAft>
                <a:spcPts val="600"/>
              </a:spcAft>
              <a:buClr>
                <a:srgbClr val="006699"/>
              </a:buClr>
              <a:buSzPct val="80000"/>
              <a:buFont typeface="Arial" panose="020B0604020202020204" pitchFamily="34" charset="0"/>
              <a:buChar char="•"/>
            </a:pPr>
            <a:r>
              <a:rPr lang="en-US" sz="1400" dirty="0"/>
              <a:t>Superstructure looks intact: no unseating, no visible pier distress, girders still bearing. The damage is entirely at the transition</a:t>
            </a:r>
          </a:p>
          <a:p>
            <a:pPr marL="285750" lvl="0" indent="-285750">
              <a:spcBef>
                <a:spcPts val="600"/>
              </a:spcBef>
              <a:spcAft>
                <a:spcPts val="600"/>
              </a:spcAft>
              <a:buClr>
                <a:srgbClr val="006699"/>
              </a:buClr>
              <a:buSzPct val="80000"/>
              <a:buFont typeface="Arial" panose="020B0604020202020204" pitchFamily="34" charset="0"/>
              <a:buChar char="•"/>
            </a:pPr>
            <a:r>
              <a:rPr lang="en-US" sz="1400" dirty="0"/>
              <a:t>Classic stiffness discontinuity — a pile-founded abutment on a dense stratum next to compacted fill on native soil. The two respond differently to shaking and part company at the joint</a:t>
            </a:r>
          </a:p>
          <a:p>
            <a:pPr marL="285750" lvl="0" indent="-285750">
              <a:spcBef>
                <a:spcPts val="600"/>
              </a:spcBef>
              <a:spcAft>
                <a:spcPts val="600"/>
              </a:spcAft>
              <a:buClr>
                <a:srgbClr val="006699"/>
              </a:buClr>
              <a:buSzPct val="80000"/>
              <a:buFont typeface="Arial" panose="020B0604020202020204" pitchFamily="34" charset="0"/>
              <a:buChar char="•"/>
            </a:pPr>
            <a:r>
              <a:rPr lang="en-US" sz="1400" dirty="0"/>
              <a:t>The lined channel below says the water table is high; elevated pore pressure in the fill is the obvious thing to check (inference, not proven by the photo)</a:t>
            </a:r>
          </a:p>
          <a:p>
            <a:pPr marL="285750" lvl="0" indent="-285750">
              <a:spcBef>
                <a:spcPts val="600"/>
              </a:spcBef>
              <a:spcAft>
                <a:spcPts val="600"/>
              </a:spcAft>
              <a:buClr>
                <a:srgbClr val="006699"/>
              </a:buClr>
              <a:buSzPct val="80000"/>
              <a:buFont typeface="Arial" panose="020B0604020202020204" pitchFamily="34" charset="0"/>
              <a:buChar char="•"/>
            </a:pPr>
            <a:r>
              <a:rPr lang="en-US" sz="1400" dirty="0"/>
              <a:t>A functional failure, not a structural one</a:t>
            </a:r>
          </a:p>
          <a:p>
            <a:pPr marL="285750" lvl="0" indent="-285750">
              <a:spcBef>
                <a:spcPts val="600"/>
              </a:spcBef>
              <a:spcAft>
                <a:spcPts val="600"/>
              </a:spcAft>
              <a:buClr>
                <a:srgbClr val="006699"/>
              </a:buClr>
              <a:buSzPct val="80000"/>
              <a:buFont typeface="Arial" panose="020B0604020202020204" pitchFamily="34" charset="0"/>
              <a:buChar char="•"/>
            </a:pPr>
            <a:r>
              <a:rPr lang="en-US" sz="1400" dirty="0"/>
              <a:t>The bridge would carry load today, but a 100–200 mm step at highway speed is a fatal hazard, so the road closes regardless</a:t>
            </a:r>
          </a:p>
          <a:p>
            <a:pPr marL="285750" lvl="0" indent="-285750">
              <a:spcBef>
                <a:spcPts val="600"/>
              </a:spcBef>
              <a:spcAft>
                <a:spcPts val="600"/>
              </a:spcAft>
              <a:buClr>
                <a:srgbClr val="006699"/>
              </a:buClr>
              <a:buSzPct val="80000"/>
              <a:buFont typeface="Arial" panose="020B0604020202020204" pitchFamily="34" charset="0"/>
              <a:buChar char="•"/>
            </a:pPr>
            <a:r>
              <a:rPr lang="en-US" sz="1400" dirty="0"/>
              <a:t>Post-Kobe retrofit bought the superstructure — seat width extension, unseating devices, restrainers, pier jacketing.</a:t>
            </a:r>
          </a:p>
          <a:p>
            <a:endParaRPr lang="en-US" dirty="0"/>
          </a:p>
        </p:txBody>
      </p:sp>
      <p:sp>
        <p:nvSpPr>
          <p:cNvPr id="5" name="TextBox 4">
            <a:extLst>
              <a:ext uri="{FF2B5EF4-FFF2-40B4-BE49-F238E27FC236}">
                <a16:creationId xmlns:a16="http://schemas.microsoft.com/office/drawing/2014/main" id="{EE2029D5-DF35-F274-9631-9BD8B008377E}"/>
              </a:ext>
            </a:extLst>
          </p:cNvPr>
          <p:cNvSpPr txBox="1"/>
          <p:nvPr/>
        </p:nvSpPr>
        <p:spPr>
          <a:xfrm>
            <a:off x="422787" y="4817806"/>
            <a:ext cx="5673213" cy="276999"/>
          </a:xfrm>
          <a:prstGeom prst="rect">
            <a:avLst/>
          </a:prstGeom>
          <a:noFill/>
        </p:spPr>
        <p:txBody>
          <a:bodyPr wrap="square" rtlCol="0">
            <a:spAutoFit/>
          </a:bodyPr>
          <a:lstStyle/>
          <a:p>
            <a:r>
              <a:rPr lang="en-US" sz="1200" dirty="0"/>
              <a:t>https://www.enr.com/articles/63387-magnitude-68-earthquake-rattles-southern-japan</a:t>
            </a:r>
          </a:p>
        </p:txBody>
      </p:sp>
    </p:spTree>
    <p:extLst>
      <p:ext uri="{BB962C8B-B14F-4D97-AF65-F5344CB8AC3E}">
        <p14:creationId xmlns:p14="http://schemas.microsoft.com/office/powerpoint/2010/main" val="1325798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FAILURE: TRANSPORT AND LIFELINE INFRASTRUCTURE</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Function lost across a wide area, with slow and uneven restoration</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19</a:t>
            </a:r>
            <a:endParaRPr lang="en-US" sz="900" dirty="0"/>
          </a:p>
        </p:txBody>
      </p:sp>
      <p:graphicFrame>
        <p:nvGraphicFramePr>
          <p:cNvPr id="6" name="Chart 0"/>
          <p:cNvGraphicFramePr/>
          <p:nvPr/>
        </p:nvGraphicFramePr>
        <p:xfrm>
          <a:off x="548640" y="1371600"/>
          <a:ext cx="557784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6309360" y="1371600"/>
            <a:ext cx="4754880" cy="1691640"/>
          </a:xfrm>
          <a:prstGeom prst="roundRect">
            <a:avLst>
              <a:gd name="adj" fmla="val 3243"/>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8" name="Shape 5"/>
          <p:cNvSpPr/>
          <p:nvPr/>
        </p:nvSpPr>
        <p:spPr>
          <a:xfrm>
            <a:off x="6528816" y="1627632"/>
            <a:ext cx="146304" cy="146304"/>
          </a:xfrm>
          <a:prstGeom prst="ellipse">
            <a:avLst/>
          </a:prstGeom>
          <a:solidFill>
            <a:srgbClr val="A83A1C"/>
          </a:solidFill>
          <a:ln/>
        </p:spPr>
        <p:txBody>
          <a:bodyPr/>
          <a:lstStyle/>
          <a:p>
            <a:endParaRPr lang="en-US"/>
          </a:p>
        </p:txBody>
      </p:sp>
      <p:sp>
        <p:nvSpPr>
          <p:cNvPr id="9" name="Text 6"/>
          <p:cNvSpPr/>
          <p:nvPr/>
        </p:nvSpPr>
        <p:spPr>
          <a:xfrm>
            <a:off x="6766560" y="1536192"/>
            <a:ext cx="406908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HIGHWAY</a:t>
            </a:r>
            <a:endParaRPr lang="en-US" sz="1400" dirty="0"/>
          </a:p>
        </p:txBody>
      </p:sp>
      <p:sp>
        <p:nvSpPr>
          <p:cNvPr id="10" name="Text 7"/>
          <p:cNvSpPr/>
          <p:nvPr/>
        </p:nvSpPr>
        <p:spPr>
          <a:xfrm>
            <a:off x="6565392" y="1938528"/>
            <a:ext cx="4242816" cy="9601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110.8 km of expressway closed across three routes (NEXCO West, day 2)</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MLIT reported 17 closed sections; large cracks on major roads including an elevated highway</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NEXCO stated there was no prospect of lifting closures at that time</a:t>
            </a:r>
            <a:endParaRPr lang="en-US" sz="1150" dirty="0"/>
          </a:p>
        </p:txBody>
      </p:sp>
      <p:sp>
        <p:nvSpPr>
          <p:cNvPr id="11" name="Shape 8"/>
          <p:cNvSpPr/>
          <p:nvPr/>
        </p:nvSpPr>
        <p:spPr>
          <a:xfrm>
            <a:off x="6309360" y="3200400"/>
            <a:ext cx="4754880" cy="1691640"/>
          </a:xfrm>
          <a:prstGeom prst="roundRect">
            <a:avLst>
              <a:gd name="adj" fmla="val 3243"/>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2" name="Shape 9"/>
          <p:cNvSpPr/>
          <p:nvPr/>
        </p:nvSpPr>
        <p:spPr>
          <a:xfrm>
            <a:off x="6528816" y="3456432"/>
            <a:ext cx="146304" cy="146304"/>
          </a:xfrm>
          <a:prstGeom prst="ellipse">
            <a:avLst/>
          </a:prstGeom>
          <a:solidFill>
            <a:srgbClr val="A83A1C"/>
          </a:solidFill>
          <a:ln/>
        </p:spPr>
        <p:txBody>
          <a:bodyPr/>
          <a:lstStyle/>
          <a:p>
            <a:endParaRPr lang="en-US"/>
          </a:p>
        </p:txBody>
      </p:sp>
      <p:sp>
        <p:nvSpPr>
          <p:cNvPr id="13" name="Text 10"/>
          <p:cNvSpPr/>
          <p:nvPr/>
        </p:nvSpPr>
        <p:spPr>
          <a:xfrm>
            <a:off x="6766560" y="3364992"/>
            <a:ext cx="406908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AIR, SEA, AND BUS</a:t>
            </a:r>
            <a:endParaRPr lang="en-US" sz="1400" dirty="0"/>
          </a:p>
        </p:txBody>
      </p:sp>
      <p:sp>
        <p:nvSpPr>
          <p:cNvPr id="14" name="Text 11"/>
          <p:cNvSpPr/>
          <p:nvPr/>
        </p:nvSpPr>
        <p:spPr>
          <a:xfrm>
            <a:off x="6565392" y="3767328"/>
            <a:ext cx="4242816" cy="9601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Kumamoto Airport runway temporarily closed; 14 flights cancelled on day 2</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27 intercity bus routes suspended across nine operators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Kumamoto Ferry cancelled all sailings for hull repairs</a:t>
            </a:r>
            <a:endParaRPr lang="en-US" sz="1150" dirty="0"/>
          </a:p>
        </p:txBody>
      </p:sp>
      <p:sp>
        <p:nvSpPr>
          <p:cNvPr id="15" name="Shape 12"/>
          <p:cNvSpPr/>
          <p:nvPr/>
        </p:nvSpPr>
        <p:spPr>
          <a:xfrm>
            <a:off x="548640" y="4343400"/>
            <a:ext cx="5577840" cy="1737360"/>
          </a:xfrm>
          <a:prstGeom prst="roundRect">
            <a:avLst>
              <a:gd name="adj" fmla="val 2632"/>
            </a:avLst>
          </a:prstGeom>
          <a:solidFill>
            <a:srgbClr val="F3F5F8"/>
          </a:solidFill>
          <a:ln w="12700">
            <a:solidFill>
              <a:srgbClr val="333333"/>
            </a:solidFill>
            <a:prstDash val="solid"/>
          </a:ln>
        </p:spPr>
        <p:txBody>
          <a:bodyPr/>
          <a:lstStyle/>
          <a:p>
            <a:endParaRPr lang="en-US"/>
          </a:p>
        </p:txBody>
      </p:sp>
      <p:sp>
        <p:nvSpPr>
          <p:cNvPr id="16" name="Text 13"/>
          <p:cNvSpPr/>
          <p:nvPr/>
        </p:nvSpPr>
        <p:spPr>
          <a:xfrm>
            <a:off x="749808" y="4462272"/>
            <a:ext cx="5175504" cy="274320"/>
          </a:xfrm>
          <a:prstGeom prst="rect">
            <a:avLst/>
          </a:prstGeom>
          <a:noFill/>
          <a:ln/>
        </p:spPr>
        <p:txBody>
          <a:bodyPr wrap="square" lIns="0" tIns="0" rIns="0" bIns="0" rtlCol="0" anchor="ctr"/>
          <a:lstStyle/>
          <a:p>
            <a:pPr marL="0" indent="0">
              <a:buNone/>
            </a:pPr>
            <a:r>
              <a:rPr lang="en-US" sz="1300" b="1" dirty="0">
                <a:solidFill>
                  <a:srgbClr val="1B4F8A"/>
                </a:solidFill>
                <a:latin typeface="Arial" pitchFamily="34" charset="0"/>
                <a:ea typeface="Arial" pitchFamily="34" charset="-122"/>
                <a:cs typeface="Arial" pitchFamily="34" charset="-120"/>
              </a:rPr>
              <a:t>EVACUATION LOAD</a:t>
            </a:r>
            <a:endParaRPr lang="en-US" sz="1300" dirty="0"/>
          </a:p>
        </p:txBody>
      </p:sp>
      <p:sp>
        <p:nvSpPr>
          <p:cNvPr id="17" name="Text 14"/>
          <p:cNvSpPr/>
          <p:nvPr/>
        </p:nvSpPr>
        <p:spPr>
          <a:xfrm>
            <a:off x="749808" y="4773168"/>
            <a:ext cx="5175504" cy="1188720"/>
          </a:xfrm>
          <a:prstGeom prst="rect">
            <a:avLst/>
          </a:prstGeom>
          <a:noFill/>
          <a:ln/>
        </p:spPr>
        <p:txBody>
          <a:bodyPr wrap="square" lIns="0" tIns="0" rIns="0" bIns="0" rtlCol="0" anchor="ctr"/>
          <a:lstStyle/>
          <a:p>
            <a:pPr marL="0" indent="0">
              <a:lnSpc>
                <a:spcPts val="1600"/>
              </a:lnSpc>
              <a:buNone/>
            </a:pPr>
            <a:r>
              <a:rPr lang="en-US" sz="1200" dirty="0">
                <a:solidFill>
                  <a:srgbClr val="263640"/>
                </a:solidFill>
                <a:latin typeface="Arial" pitchFamily="34" charset="0"/>
                <a:ea typeface="Arial" pitchFamily="34" charset="-122"/>
                <a:cs typeface="Arial" pitchFamily="34" charset="-120"/>
              </a:rPr>
              <a:t>465 shelters open with 9,872 evacuees. Evacuation orders covered 222,250 people in 107,032 households across three cities and three towns, with the stronger 'emergency safety securing' instruction issued to a further 92,743 people.</a:t>
            </a:r>
            <a:endParaRPr lang="en-US" sz="1200" dirty="0"/>
          </a:p>
        </p:txBody>
      </p:sp>
      <p:sp>
        <p:nvSpPr>
          <p:cNvPr id="18" name="Text 15"/>
          <p:cNvSpPr/>
          <p:nvPr/>
        </p:nvSpPr>
        <p:spPr>
          <a:xfrm>
            <a:off x="6309360" y="5029200"/>
            <a:ext cx="4754880" cy="1051560"/>
          </a:xfrm>
          <a:prstGeom prst="rect">
            <a:avLst/>
          </a:prstGeom>
          <a:noFill/>
          <a:ln/>
        </p:spPr>
        <p:txBody>
          <a:bodyPr wrap="square" lIns="0" tIns="0" rIns="0" bIns="0" rtlCol="0" anchor="ctr"/>
          <a:lstStyle/>
          <a:p>
            <a:pPr marL="0" indent="0">
              <a:lnSpc>
                <a:spcPts val="1600"/>
              </a:lnSpc>
              <a:buNone/>
            </a:pPr>
            <a:r>
              <a:rPr lang="en-US" sz="1200" i="1" dirty="0">
                <a:solidFill>
                  <a:srgbClr val="A83A1C"/>
                </a:solidFill>
                <a:latin typeface="Arial" pitchFamily="34" charset="0"/>
                <a:ea typeface="Arial" pitchFamily="34" charset="-122"/>
                <a:cs typeface="Arial" pitchFamily="34" charset="-120"/>
              </a:rPr>
              <a:t>Water outages outnumbered power outages by nearly two to one, and water is the harder utility to restore — buried, brittle, and leaking at every joint the ground displaced. In a 35 °C heat wave it is also the one that matters most.</a:t>
            </a:r>
            <a:endParaRPr lang="en-US"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CROSS-CUTTING: AFTERSHOCKS AND CUMULATIVE DAMAGE</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The JMA warned of a second shindo 7 for a full week</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20</a:t>
            </a:r>
            <a:endParaRPr lang="en-US" sz="900" dirty="0"/>
          </a:p>
        </p:txBody>
      </p:sp>
      <p:graphicFrame>
        <p:nvGraphicFramePr>
          <p:cNvPr id="6" name="Chart 0"/>
          <p:cNvGraphicFramePr/>
          <p:nvPr/>
        </p:nvGraphicFramePr>
        <p:xfrm>
          <a:off x="548640" y="1417320"/>
          <a:ext cx="5029200" cy="246888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5760720" y="1417320"/>
            <a:ext cx="5303520" cy="2468880"/>
          </a:xfrm>
          <a:prstGeom prst="roundRect">
            <a:avLst>
              <a:gd name="adj" fmla="val 2222"/>
            </a:avLst>
          </a:prstGeom>
          <a:solidFill>
            <a:srgbClr val="FBF3E2"/>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8" name="Shape 5"/>
          <p:cNvSpPr/>
          <p:nvPr/>
        </p:nvSpPr>
        <p:spPr>
          <a:xfrm>
            <a:off x="5980176" y="1673352"/>
            <a:ext cx="146304" cy="146304"/>
          </a:xfrm>
          <a:prstGeom prst="ellipse">
            <a:avLst/>
          </a:prstGeom>
          <a:solidFill>
            <a:srgbClr val="B8860B"/>
          </a:solidFill>
          <a:ln/>
        </p:spPr>
        <p:txBody>
          <a:bodyPr/>
          <a:lstStyle/>
          <a:p>
            <a:endParaRPr lang="en-US"/>
          </a:p>
        </p:txBody>
      </p:sp>
      <p:sp>
        <p:nvSpPr>
          <p:cNvPr id="9" name="Text 6"/>
          <p:cNvSpPr/>
          <p:nvPr/>
        </p:nvSpPr>
        <p:spPr>
          <a:xfrm>
            <a:off x="6217920" y="1581912"/>
            <a:ext cx="4617720" cy="347472"/>
          </a:xfrm>
          <a:prstGeom prst="rect">
            <a:avLst/>
          </a:prstGeom>
          <a:noFill/>
          <a:ln/>
        </p:spPr>
        <p:txBody>
          <a:bodyPr wrap="square" lIns="0" tIns="0" rIns="0" bIns="0" rtlCol="0" anchor="ctr"/>
          <a:lstStyle/>
          <a:p>
            <a:pPr marL="0" indent="0">
              <a:buNone/>
            </a:pPr>
            <a:r>
              <a:rPr lang="en-US" sz="1400" b="1" dirty="0">
                <a:solidFill>
                  <a:srgbClr val="B8860B"/>
                </a:solidFill>
                <a:latin typeface="Arial" pitchFamily="34" charset="0"/>
                <a:ea typeface="Arial" pitchFamily="34" charset="-122"/>
                <a:cs typeface="Arial" pitchFamily="34" charset="-120"/>
              </a:rPr>
              <a:t>THE JMA ADVISORY, PARAPHRASED</a:t>
            </a:r>
            <a:endParaRPr lang="en-US" sz="1400" dirty="0"/>
          </a:p>
        </p:txBody>
      </p:sp>
      <p:sp>
        <p:nvSpPr>
          <p:cNvPr id="10" name="Text 7"/>
          <p:cNvSpPr/>
          <p:nvPr/>
        </p:nvSpPr>
        <p:spPr>
          <a:xfrm>
            <a:off x="6016752" y="1984248"/>
            <a:ext cx="4791456" cy="173736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Be alert to earthquakes of up to around shindo 7 for about one week from the mainshock</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Strong shaking is especially likely in the first two to three days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The activity zone is wide; depending on where an event occurs, shaking may EXCEED the mainshock</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In 2016 this region recorded shindo 7 twice within 28 hours — the only such sequence in JMA observational history</a:t>
            </a:r>
            <a:endParaRPr lang="en-US" sz="1150" dirty="0"/>
          </a:p>
        </p:txBody>
      </p:sp>
      <p:sp>
        <p:nvSpPr>
          <p:cNvPr id="11" name="Shape 8"/>
          <p:cNvSpPr/>
          <p:nvPr/>
        </p:nvSpPr>
        <p:spPr>
          <a:xfrm>
            <a:off x="548640" y="4114800"/>
            <a:ext cx="11064240" cy="1965960"/>
          </a:xfrm>
          <a:prstGeom prst="roundRect">
            <a:avLst>
              <a:gd name="adj" fmla="val 2326"/>
            </a:avLst>
          </a:prstGeom>
          <a:solidFill>
            <a:srgbClr val="E7EEF6"/>
          </a:solidFill>
          <a:ln w="12700">
            <a:solidFill>
              <a:srgbClr val="333333"/>
            </a:solidFill>
            <a:prstDash val="solid"/>
          </a:ln>
        </p:spPr>
        <p:txBody>
          <a:bodyPr/>
          <a:lstStyle/>
          <a:p>
            <a:endParaRPr lang="en-US"/>
          </a:p>
        </p:txBody>
      </p:sp>
      <p:sp>
        <p:nvSpPr>
          <p:cNvPr id="12" name="Text 9"/>
          <p:cNvSpPr/>
          <p:nvPr/>
        </p:nvSpPr>
        <p:spPr>
          <a:xfrm>
            <a:off x="777240" y="4251960"/>
            <a:ext cx="10607040" cy="292608"/>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THE FATIGUE ENGINEER'S FRAMING</a:t>
            </a:r>
            <a:endParaRPr lang="en-US" sz="1400" dirty="0"/>
          </a:p>
        </p:txBody>
      </p:sp>
      <p:sp>
        <p:nvSpPr>
          <p:cNvPr id="13" name="Text 10"/>
          <p:cNvSpPr/>
          <p:nvPr/>
        </p:nvSpPr>
        <p:spPr>
          <a:xfrm>
            <a:off x="777240" y="4590288"/>
            <a:ext cx="10607040" cy="1371600"/>
          </a:xfrm>
          <a:prstGeom prst="rect">
            <a:avLst/>
          </a:prstGeom>
          <a:noFill/>
          <a:ln/>
        </p:spPr>
        <p:txBody>
          <a:bodyPr wrap="square" lIns="0" tIns="0" rIns="0" bIns="0" rtlCol="0" anchor="ctr"/>
          <a:lstStyle/>
          <a:p>
            <a:pPr marL="0" indent="0">
              <a:lnSpc>
                <a:spcPts val="1700"/>
              </a:lnSpc>
              <a:buNone/>
            </a:pPr>
            <a:r>
              <a:rPr lang="en-US" sz="1250" dirty="0">
                <a:solidFill>
                  <a:srgbClr val="263640"/>
                </a:solidFill>
                <a:latin typeface="Arial" pitchFamily="34" charset="0"/>
                <a:ea typeface="Arial" pitchFamily="34" charset="-122"/>
                <a:cs typeface="Arial" pitchFamily="34" charset="-120"/>
              </a:rPr>
              <a:t>A structure that survived the mainshock is not the structure that was there before it. Cracked concrete, yielded reinforcement, loosened connections, and degraded hysteresis all mean reduced stiffness, a lengthened fundamental period, and less capacity to absorb the next event. This is low-cycle fatigue with a very small number of very large cycles — a regime where a linear Miner's-rule accumulation is a poor model and the damage is better described by ductility demand and energy dissipated. Practically: the aftershock demand should be checked against the DAMAGED structure, not the as-designed one. That is exactly why Japan runs a red / yellow / green emergency risk assessment before re-occupancy, and why the JMA's advice is to stay out of damaged buildings even when they are still standing.</a:t>
            </a:r>
            <a:endParaRPr lang="en-US" sz="12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CROSS-CUTTING: COMPOUNDING HAZARDS</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Heat, then a typhoon — the disaster is not over when the shaking stops</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21</a:t>
            </a:r>
            <a:endParaRPr lang="en-US" sz="900" dirty="0"/>
          </a:p>
        </p:txBody>
      </p:sp>
      <p:sp>
        <p:nvSpPr>
          <p:cNvPr id="6" name="Shape 4"/>
          <p:cNvSpPr/>
          <p:nvPr/>
        </p:nvSpPr>
        <p:spPr>
          <a:xfrm>
            <a:off x="548640" y="1371600"/>
            <a:ext cx="3520440" cy="2377440"/>
          </a:xfrm>
          <a:prstGeom prst="roundRect">
            <a:avLst>
              <a:gd name="adj" fmla="val 2308"/>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7" name="Shape 5"/>
          <p:cNvSpPr/>
          <p:nvPr/>
        </p:nvSpPr>
        <p:spPr>
          <a:xfrm>
            <a:off x="768096" y="1627632"/>
            <a:ext cx="146304" cy="146304"/>
          </a:xfrm>
          <a:prstGeom prst="ellipse">
            <a:avLst/>
          </a:prstGeom>
          <a:solidFill>
            <a:srgbClr val="A83A1C"/>
          </a:solidFill>
          <a:ln/>
        </p:spPr>
        <p:txBody>
          <a:bodyPr/>
          <a:lstStyle/>
          <a:p>
            <a:endParaRPr lang="en-US"/>
          </a:p>
        </p:txBody>
      </p:sp>
      <p:sp>
        <p:nvSpPr>
          <p:cNvPr id="8" name="Text 6"/>
          <p:cNvSpPr/>
          <p:nvPr/>
        </p:nvSpPr>
        <p:spPr>
          <a:xfrm>
            <a:off x="1005840" y="1536192"/>
            <a:ext cx="283464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EXTREME HEAT</a:t>
            </a:r>
            <a:endParaRPr lang="en-US" sz="1400" dirty="0"/>
          </a:p>
        </p:txBody>
      </p:sp>
      <p:sp>
        <p:nvSpPr>
          <p:cNvPr id="9" name="Text 7"/>
          <p:cNvSpPr/>
          <p:nvPr/>
        </p:nvSpPr>
        <p:spPr>
          <a:xfrm>
            <a:off x="804672" y="1938528"/>
            <a:ext cx="3008376" cy="16459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Highs of 35 °C or above forecast 29 July through 5 August; 40 °C expected on 2 August</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Tens of thousands of households without power or water in that heat</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300 spot coolers airlifted from Iruma Air Base; ~300 more air conditioning units pledged</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Shelters starting to run short of emergency food on day 3</a:t>
            </a:r>
            <a:endParaRPr lang="en-US" sz="1150" dirty="0"/>
          </a:p>
        </p:txBody>
      </p:sp>
      <p:sp>
        <p:nvSpPr>
          <p:cNvPr id="10" name="Shape 8"/>
          <p:cNvSpPr/>
          <p:nvPr/>
        </p:nvSpPr>
        <p:spPr>
          <a:xfrm>
            <a:off x="4297680" y="1371600"/>
            <a:ext cx="3520440" cy="2377440"/>
          </a:xfrm>
          <a:prstGeom prst="roundRect">
            <a:avLst>
              <a:gd name="adj" fmla="val 2308"/>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1" name="Shape 9"/>
          <p:cNvSpPr/>
          <p:nvPr/>
        </p:nvSpPr>
        <p:spPr>
          <a:xfrm>
            <a:off x="4517136" y="1627632"/>
            <a:ext cx="146304" cy="146304"/>
          </a:xfrm>
          <a:prstGeom prst="ellipse">
            <a:avLst/>
          </a:prstGeom>
          <a:solidFill>
            <a:srgbClr val="A83A1C"/>
          </a:solidFill>
          <a:ln/>
        </p:spPr>
        <p:txBody>
          <a:bodyPr/>
          <a:lstStyle/>
          <a:p>
            <a:endParaRPr lang="en-US"/>
          </a:p>
        </p:txBody>
      </p:sp>
      <p:sp>
        <p:nvSpPr>
          <p:cNvPr id="12" name="Text 10"/>
          <p:cNvSpPr/>
          <p:nvPr/>
        </p:nvSpPr>
        <p:spPr>
          <a:xfrm>
            <a:off x="4754880" y="1536192"/>
            <a:ext cx="283464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TYPHOON RISK</a:t>
            </a:r>
            <a:endParaRPr lang="en-US" sz="1400" dirty="0"/>
          </a:p>
        </p:txBody>
      </p:sp>
      <p:sp>
        <p:nvSpPr>
          <p:cNvPr id="13" name="Text 11"/>
          <p:cNvSpPr/>
          <p:nvPr/>
        </p:nvSpPr>
        <p:spPr>
          <a:xfrm>
            <a:off x="4553712" y="1938528"/>
            <a:ext cx="3008376" cy="16459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MLIT noted Typhoon No. 13 may affect Japan the following week</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Landslide warning thresholds already provisionally lowered to 70–80% of normal in 26 municipalities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Rain on shaken slopes is the classic secondary killer</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Damaged roofs and tarped buildings have no weather envelope</a:t>
            </a:r>
            <a:endParaRPr lang="en-US" sz="1150" dirty="0"/>
          </a:p>
        </p:txBody>
      </p:sp>
      <p:sp>
        <p:nvSpPr>
          <p:cNvPr id="14" name="Shape 12"/>
          <p:cNvSpPr/>
          <p:nvPr/>
        </p:nvSpPr>
        <p:spPr>
          <a:xfrm>
            <a:off x="8046720" y="1371600"/>
            <a:ext cx="3566160" cy="2377440"/>
          </a:xfrm>
          <a:prstGeom prst="roundRect">
            <a:avLst>
              <a:gd name="adj" fmla="val 2308"/>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5" name="Shape 13"/>
          <p:cNvSpPr/>
          <p:nvPr/>
        </p:nvSpPr>
        <p:spPr>
          <a:xfrm>
            <a:off x="8266176" y="1627632"/>
            <a:ext cx="146304" cy="146304"/>
          </a:xfrm>
          <a:prstGeom prst="ellipse">
            <a:avLst/>
          </a:prstGeom>
          <a:solidFill>
            <a:srgbClr val="A83A1C"/>
          </a:solidFill>
          <a:ln/>
        </p:spPr>
        <p:txBody>
          <a:bodyPr/>
          <a:lstStyle/>
          <a:p>
            <a:endParaRPr lang="en-US"/>
          </a:p>
        </p:txBody>
      </p:sp>
      <p:sp>
        <p:nvSpPr>
          <p:cNvPr id="16" name="Text 14"/>
          <p:cNvSpPr/>
          <p:nvPr/>
        </p:nvSpPr>
        <p:spPr>
          <a:xfrm>
            <a:off x="8503920" y="1536192"/>
            <a:ext cx="288036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HEALTH CASCADE</a:t>
            </a:r>
            <a:endParaRPr lang="en-US" sz="1400" dirty="0"/>
          </a:p>
        </p:txBody>
      </p:sp>
      <p:sp>
        <p:nvSpPr>
          <p:cNvPr id="17" name="Text 15"/>
          <p:cNvSpPr/>
          <p:nvPr/>
        </p:nvSpPr>
        <p:spPr>
          <a:xfrm>
            <a:off x="8302752" y="1938528"/>
            <a:ext cx="3054096" cy="16459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Deep vein thrombosis from sleeping in cars — a documented cause of death in 2016</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Heatstroke and dehydration among elderly evacuees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Medical teams touring shelters specifically to screen for both</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These become 'disaster-related deaths' weeks later</a:t>
            </a:r>
            <a:endParaRPr lang="en-US" sz="1150" dirty="0"/>
          </a:p>
        </p:txBody>
      </p:sp>
      <p:sp>
        <p:nvSpPr>
          <p:cNvPr id="18" name="Shape 16"/>
          <p:cNvSpPr/>
          <p:nvPr/>
        </p:nvSpPr>
        <p:spPr>
          <a:xfrm>
            <a:off x="548640" y="3977640"/>
            <a:ext cx="11064240" cy="2103120"/>
          </a:xfrm>
          <a:prstGeom prst="roundRect">
            <a:avLst>
              <a:gd name="adj" fmla="val 2174"/>
            </a:avLst>
          </a:prstGeom>
          <a:solidFill>
            <a:srgbClr val="0E2C4B"/>
          </a:solidFill>
          <a:ln w="12700">
            <a:solidFill>
              <a:srgbClr val="333333"/>
            </a:solidFill>
            <a:prstDash val="solid"/>
          </a:ln>
        </p:spPr>
        <p:txBody>
          <a:bodyPr/>
          <a:lstStyle/>
          <a:p>
            <a:endParaRPr lang="en-US"/>
          </a:p>
        </p:txBody>
      </p:sp>
      <p:sp>
        <p:nvSpPr>
          <p:cNvPr id="19" name="Text 17"/>
          <p:cNvSpPr/>
          <p:nvPr/>
        </p:nvSpPr>
        <p:spPr>
          <a:xfrm>
            <a:off x="804672" y="4114800"/>
            <a:ext cx="10552176" cy="320040"/>
          </a:xfrm>
          <a:prstGeom prst="rect">
            <a:avLst/>
          </a:prstGeom>
          <a:noFill/>
          <a:ln/>
        </p:spPr>
        <p:txBody>
          <a:bodyPr wrap="square" lIns="0" tIns="0" rIns="0" bIns="0" rtlCol="0" anchor="ctr"/>
          <a:lstStyle/>
          <a:p>
            <a:pPr marL="0" indent="0">
              <a:buNone/>
            </a:pPr>
            <a:r>
              <a:rPr lang="en-US" sz="1400" b="1" dirty="0">
                <a:solidFill>
                  <a:srgbClr val="9BD4BC"/>
                </a:solidFill>
                <a:latin typeface="Arial" pitchFamily="34" charset="0"/>
                <a:ea typeface="Arial" pitchFamily="34" charset="-122"/>
                <a:cs typeface="Arial" pitchFamily="34" charset="-120"/>
              </a:rPr>
              <a:t>MULTI-HAZARD IS THE NORMAL CASE, NOT THE EDGE CASE</a:t>
            </a:r>
            <a:endParaRPr lang="en-US" sz="1400" dirty="0"/>
          </a:p>
        </p:txBody>
      </p:sp>
      <p:sp>
        <p:nvSpPr>
          <p:cNvPr id="20" name="Text 18"/>
          <p:cNvSpPr/>
          <p:nvPr/>
        </p:nvSpPr>
        <p:spPr>
          <a:xfrm>
            <a:off x="804672" y="4480560"/>
            <a:ext cx="10552176" cy="1463040"/>
          </a:xfrm>
          <a:prstGeom prst="rect">
            <a:avLst/>
          </a:prstGeom>
          <a:noFill/>
          <a:ln/>
        </p:spPr>
        <p:txBody>
          <a:bodyPr wrap="square" lIns="0" tIns="0" rIns="0" bIns="0" rtlCol="0" anchor="ctr"/>
          <a:lstStyle/>
          <a:p>
            <a:pPr marL="0" indent="0">
              <a:lnSpc>
                <a:spcPts val="1700"/>
              </a:lnSpc>
              <a:buNone/>
            </a:pPr>
            <a:r>
              <a:rPr lang="en-US" sz="1250" dirty="0">
                <a:solidFill>
                  <a:srgbClr val="D7E3EF"/>
                </a:solidFill>
                <a:latin typeface="Arial" pitchFamily="34" charset="0"/>
                <a:ea typeface="Arial" pitchFamily="34" charset="-122"/>
                <a:cs typeface="Arial" pitchFamily="34" charset="-120"/>
              </a:rPr>
              <a:t>We design for the earthquake. The region then has to live through the earthquake plus a heat wave plus a typhoon plus a week of aftershocks, simultaneously, with degraded lifelines. In 2016 Kumamoto, indirect deaths eventually exceeded direct ones. Any resilience metric that stops at 'did the building collapse' is measuring the wrong thing. The right questions are: how long until water is back, can the building be occupied in August without air conditioning, and does the roof still keep rain out when the storm arrives.</a:t>
            </a:r>
            <a:endParaRPr lang="en-US" sz="12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LESSONS LEARNED — TECHNICAL</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What a structural dynamicist should take from this event</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22</a:t>
            </a:r>
            <a:endParaRPr lang="en-US" sz="900" dirty="0"/>
          </a:p>
        </p:txBody>
      </p:sp>
      <p:sp>
        <p:nvSpPr>
          <p:cNvPr id="6" name="Shape 4"/>
          <p:cNvSpPr/>
          <p:nvPr/>
        </p:nvSpPr>
        <p:spPr>
          <a:xfrm>
            <a:off x="548640" y="1325880"/>
            <a:ext cx="11064240" cy="859536"/>
          </a:xfrm>
          <a:prstGeom prst="roundRect">
            <a:avLst>
              <a:gd name="adj" fmla="val 4255"/>
            </a:avLst>
          </a:prstGeom>
          <a:solidFill>
            <a:srgbClr val="F3F5F8"/>
          </a:solidFill>
          <a:ln w="12700">
            <a:solidFill>
              <a:srgbClr val="333333"/>
            </a:solidFill>
            <a:prstDash val="solid"/>
          </a:ln>
        </p:spPr>
        <p:txBody>
          <a:bodyPr/>
          <a:lstStyle/>
          <a:p>
            <a:endParaRPr lang="en-US"/>
          </a:p>
        </p:txBody>
      </p:sp>
      <p:sp>
        <p:nvSpPr>
          <p:cNvPr id="7" name="Text 5"/>
          <p:cNvSpPr/>
          <p:nvPr/>
        </p:nvSpPr>
        <p:spPr>
          <a:xfrm>
            <a:off x="685800" y="1325880"/>
            <a:ext cx="548640" cy="859536"/>
          </a:xfrm>
          <a:prstGeom prst="rect">
            <a:avLst/>
          </a:prstGeom>
          <a:noFill/>
          <a:ln/>
        </p:spPr>
        <p:txBody>
          <a:bodyPr wrap="square" lIns="0" tIns="0" rIns="0" bIns="0" rtlCol="0" anchor="ctr"/>
          <a:lstStyle/>
          <a:p>
            <a:pPr marL="0" indent="0" algn="ctr">
              <a:buNone/>
            </a:pPr>
            <a:r>
              <a:rPr lang="en-US" sz="2000" b="1" dirty="0">
                <a:solidFill>
                  <a:srgbClr val="BFCEDD"/>
                </a:solidFill>
                <a:latin typeface="Arial" pitchFamily="34" charset="0"/>
                <a:ea typeface="Arial" pitchFamily="34" charset="-122"/>
                <a:cs typeface="Arial" pitchFamily="34" charset="-120"/>
              </a:rPr>
              <a:t>01</a:t>
            </a:r>
            <a:endParaRPr lang="en-US" sz="2000" dirty="0"/>
          </a:p>
        </p:txBody>
      </p:sp>
      <p:sp>
        <p:nvSpPr>
          <p:cNvPr id="8" name="Text 6"/>
          <p:cNvSpPr/>
          <p:nvPr/>
        </p:nvSpPr>
        <p:spPr>
          <a:xfrm>
            <a:off x="1325880" y="1399032"/>
            <a:ext cx="4114800" cy="731520"/>
          </a:xfrm>
          <a:prstGeom prst="rect">
            <a:avLst/>
          </a:prstGeom>
          <a:noFill/>
          <a:ln/>
        </p:spPr>
        <p:txBody>
          <a:bodyPr wrap="square" lIns="0" tIns="0" rIns="0" bIns="0" rtlCol="0" anchor="ctr"/>
          <a:lstStyle/>
          <a:p>
            <a:pPr marL="0" indent="0">
              <a:buNone/>
            </a:pPr>
            <a:r>
              <a:rPr lang="en-US" sz="1300" b="1" dirty="0">
                <a:solidFill>
                  <a:srgbClr val="1B4F8A"/>
                </a:solidFill>
                <a:latin typeface="Arial" pitchFamily="34" charset="0"/>
                <a:ea typeface="Arial" pitchFamily="34" charset="-122"/>
                <a:cs typeface="Arial" pitchFamily="34" charset="-120"/>
              </a:rPr>
              <a:t>Velocity is the damage parameter.</a:t>
            </a:r>
            <a:endParaRPr lang="en-US" sz="1300" dirty="0"/>
          </a:p>
        </p:txBody>
      </p:sp>
      <p:sp>
        <p:nvSpPr>
          <p:cNvPr id="9" name="Text 7"/>
          <p:cNvSpPr/>
          <p:nvPr/>
        </p:nvSpPr>
        <p:spPr>
          <a:xfrm>
            <a:off x="5532120" y="1380744"/>
            <a:ext cx="5943600" cy="768096"/>
          </a:xfrm>
          <a:prstGeom prst="rect">
            <a:avLst/>
          </a:prstGeom>
          <a:noFill/>
          <a:ln/>
        </p:spPr>
        <p:txBody>
          <a:bodyPr wrap="square" lIns="0" tIns="0" rIns="0" bIns="0" rtlCol="0" anchor="ctr"/>
          <a:lstStyle/>
          <a:p>
            <a:pPr marL="0" indent="0">
              <a:lnSpc>
                <a:spcPts val="1400"/>
              </a:lnSpc>
              <a:buNone/>
            </a:pPr>
            <a:r>
              <a:rPr lang="en-US" sz="1100" dirty="0">
                <a:solidFill>
                  <a:srgbClr val="263640"/>
                </a:solidFill>
                <a:latin typeface="Arial" pitchFamily="34" charset="0"/>
                <a:ea typeface="Arial" pitchFamily="34" charset="-122"/>
                <a:cs typeface="Arial" pitchFamily="34" charset="-120"/>
              </a:rPr>
              <a:t>PGV 94 cm/s tells you more about what the ground did to structures than either PGA figure. Compute pseudo-velocity spectra from the records when they are released, and read them against σ = ρcV.</a:t>
            </a:r>
            <a:endParaRPr lang="en-US" sz="1100" dirty="0"/>
          </a:p>
        </p:txBody>
      </p:sp>
      <p:sp>
        <p:nvSpPr>
          <p:cNvPr id="10" name="Shape 8"/>
          <p:cNvSpPr/>
          <p:nvPr/>
        </p:nvSpPr>
        <p:spPr>
          <a:xfrm>
            <a:off x="548640" y="2295144"/>
            <a:ext cx="11064240" cy="859536"/>
          </a:xfrm>
          <a:prstGeom prst="roundRect">
            <a:avLst>
              <a:gd name="adj" fmla="val 4255"/>
            </a:avLst>
          </a:prstGeom>
          <a:solidFill>
            <a:srgbClr val="FFFFFF"/>
          </a:solidFill>
          <a:ln w="12700">
            <a:solidFill>
              <a:srgbClr val="333333"/>
            </a:solidFill>
            <a:prstDash val="solid"/>
          </a:ln>
        </p:spPr>
        <p:txBody>
          <a:bodyPr/>
          <a:lstStyle/>
          <a:p>
            <a:endParaRPr lang="en-US"/>
          </a:p>
        </p:txBody>
      </p:sp>
      <p:sp>
        <p:nvSpPr>
          <p:cNvPr id="11" name="Text 9"/>
          <p:cNvSpPr/>
          <p:nvPr/>
        </p:nvSpPr>
        <p:spPr>
          <a:xfrm>
            <a:off x="685800" y="2295144"/>
            <a:ext cx="548640" cy="859536"/>
          </a:xfrm>
          <a:prstGeom prst="rect">
            <a:avLst/>
          </a:prstGeom>
          <a:noFill/>
          <a:ln/>
        </p:spPr>
        <p:txBody>
          <a:bodyPr wrap="square" lIns="0" tIns="0" rIns="0" bIns="0" rtlCol="0" anchor="ctr"/>
          <a:lstStyle/>
          <a:p>
            <a:pPr marL="0" indent="0" algn="ctr">
              <a:buNone/>
            </a:pPr>
            <a:r>
              <a:rPr lang="en-US" sz="2000" b="1" dirty="0">
                <a:solidFill>
                  <a:srgbClr val="BFCEDD"/>
                </a:solidFill>
                <a:latin typeface="Arial" pitchFamily="34" charset="0"/>
                <a:ea typeface="Arial" pitchFamily="34" charset="-122"/>
                <a:cs typeface="Arial" pitchFamily="34" charset="-120"/>
              </a:rPr>
              <a:t>02</a:t>
            </a:r>
            <a:endParaRPr lang="en-US" sz="2000" dirty="0"/>
          </a:p>
        </p:txBody>
      </p:sp>
      <p:sp>
        <p:nvSpPr>
          <p:cNvPr id="12" name="Text 10"/>
          <p:cNvSpPr/>
          <p:nvPr/>
        </p:nvSpPr>
        <p:spPr>
          <a:xfrm>
            <a:off x="1325880" y="2368296"/>
            <a:ext cx="4114800" cy="731520"/>
          </a:xfrm>
          <a:prstGeom prst="rect">
            <a:avLst/>
          </a:prstGeom>
          <a:noFill/>
          <a:ln/>
        </p:spPr>
        <p:txBody>
          <a:bodyPr wrap="square" lIns="0" tIns="0" rIns="0" bIns="0" rtlCol="0" anchor="ctr"/>
          <a:lstStyle/>
          <a:p>
            <a:pPr marL="0" indent="0">
              <a:buNone/>
            </a:pPr>
            <a:r>
              <a:rPr lang="en-US" sz="1300" b="1" dirty="0">
                <a:solidFill>
                  <a:srgbClr val="1B4F8A"/>
                </a:solidFill>
                <a:latin typeface="Arial" pitchFamily="34" charset="0"/>
                <a:ea typeface="Arial" pitchFamily="34" charset="-122"/>
                <a:cs typeface="Arial" pitchFamily="34" charset="-120"/>
              </a:rPr>
              <a:t>Near-field is a different design problem.</a:t>
            </a:r>
            <a:endParaRPr lang="en-US" sz="1300" dirty="0"/>
          </a:p>
        </p:txBody>
      </p:sp>
      <p:sp>
        <p:nvSpPr>
          <p:cNvPr id="13" name="Text 11"/>
          <p:cNvSpPr/>
          <p:nvPr/>
        </p:nvSpPr>
        <p:spPr>
          <a:xfrm>
            <a:off x="5532120" y="2350008"/>
            <a:ext cx="5943600" cy="768096"/>
          </a:xfrm>
          <a:prstGeom prst="rect">
            <a:avLst/>
          </a:prstGeom>
          <a:noFill/>
          <a:ln/>
        </p:spPr>
        <p:txBody>
          <a:bodyPr wrap="square" lIns="0" tIns="0" rIns="0" bIns="0" rtlCol="0" anchor="ctr"/>
          <a:lstStyle/>
          <a:p>
            <a:pPr marL="0" indent="0">
              <a:lnSpc>
                <a:spcPts val="1400"/>
              </a:lnSpc>
              <a:buNone/>
            </a:pPr>
            <a:r>
              <a:rPr lang="en-US" sz="1100" dirty="0">
                <a:solidFill>
                  <a:srgbClr val="263640"/>
                </a:solidFill>
                <a:latin typeface="Arial" pitchFamily="34" charset="0"/>
                <a:ea typeface="Arial" pitchFamily="34" charset="-122"/>
                <a:cs typeface="Arial" pitchFamily="34" charset="-120"/>
              </a:rPr>
              <a:t>A shallow crustal rupture under a basin delivers a small number of large velocity pulses in the 0.5–2 second band. Broadband code spectra built on far-field data can miss this. Check the 0.5–2 Hz range explicitly.</a:t>
            </a:r>
            <a:endParaRPr lang="en-US" sz="1100" dirty="0"/>
          </a:p>
        </p:txBody>
      </p:sp>
      <p:sp>
        <p:nvSpPr>
          <p:cNvPr id="14" name="Shape 12"/>
          <p:cNvSpPr/>
          <p:nvPr/>
        </p:nvSpPr>
        <p:spPr>
          <a:xfrm>
            <a:off x="548640" y="3264408"/>
            <a:ext cx="11064240" cy="859536"/>
          </a:xfrm>
          <a:prstGeom prst="roundRect">
            <a:avLst>
              <a:gd name="adj" fmla="val 4255"/>
            </a:avLst>
          </a:prstGeom>
          <a:solidFill>
            <a:srgbClr val="F3F5F8"/>
          </a:solidFill>
          <a:ln w="12700">
            <a:solidFill>
              <a:srgbClr val="333333"/>
            </a:solidFill>
            <a:prstDash val="solid"/>
          </a:ln>
        </p:spPr>
        <p:txBody>
          <a:bodyPr/>
          <a:lstStyle/>
          <a:p>
            <a:endParaRPr lang="en-US"/>
          </a:p>
        </p:txBody>
      </p:sp>
      <p:sp>
        <p:nvSpPr>
          <p:cNvPr id="15" name="Text 13"/>
          <p:cNvSpPr/>
          <p:nvPr/>
        </p:nvSpPr>
        <p:spPr>
          <a:xfrm>
            <a:off x="685800" y="3264408"/>
            <a:ext cx="548640" cy="859536"/>
          </a:xfrm>
          <a:prstGeom prst="rect">
            <a:avLst/>
          </a:prstGeom>
          <a:noFill/>
          <a:ln/>
        </p:spPr>
        <p:txBody>
          <a:bodyPr wrap="square" lIns="0" tIns="0" rIns="0" bIns="0" rtlCol="0" anchor="ctr"/>
          <a:lstStyle/>
          <a:p>
            <a:pPr marL="0" indent="0" algn="ctr">
              <a:buNone/>
            </a:pPr>
            <a:r>
              <a:rPr lang="en-US" sz="2000" b="1" dirty="0">
                <a:solidFill>
                  <a:srgbClr val="BFCEDD"/>
                </a:solidFill>
                <a:latin typeface="Arial" pitchFamily="34" charset="0"/>
                <a:ea typeface="Arial" pitchFamily="34" charset="-122"/>
                <a:cs typeface="Arial" pitchFamily="34" charset="-120"/>
              </a:rPr>
              <a:t>03</a:t>
            </a:r>
            <a:endParaRPr lang="en-US" sz="2000" dirty="0"/>
          </a:p>
        </p:txBody>
      </p:sp>
      <p:sp>
        <p:nvSpPr>
          <p:cNvPr id="16" name="Text 14"/>
          <p:cNvSpPr/>
          <p:nvPr/>
        </p:nvSpPr>
        <p:spPr>
          <a:xfrm>
            <a:off x="1325880" y="3337560"/>
            <a:ext cx="4114800" cy="731520"/>
          </a:xfrm>
          <a:prstGeom prst="rect">
            <a:avLst/>
          </a:prstGeom>
          <a:noFill/>
          <a:ln/>
        </p:spPr>
        <p:txBody>
          <a:bodyPr wrap="square" lIns="0" tIns="0" rIns="0" bIns="0" rtlCol="0" anchor="ctr"/>
          <a:lstStyle/>
          <a:p>
            <a:pPr marL="0" indent="0">
              <a:buNone/>
            </a:pPr>
            <a:r>
              <a:rPr lang="en-US" sz="1300" b="1" dirty="0">
                <a:solidFill>
                  <a:srgbClr val="1B4F8A"/>
                </a:solidFill>
                <a:latin typeface="Arial" pitchFamily="34" charset="0"/>
                <a:ea typeface="Arial" pitchFamily="34" charset="-122"/>
                <a:cs typeface="Arial" pitchFamily="34" charset="-120"/>
              </a:rPr>
              <a:t>Tall slender cantilevers remain the exposed class.</a:t>
            </a:r>
            <a:endParaRPr lang="en-US" sz="1300" dirty="0"/>
          </a:p>
        </p:txBody>
      </p:sp>
      <p:sp>
        <p:nvSpPr>
          <p:cNvPr id="17" name="Text 15"/>
          <p:cNvSpPr/>
          <p:nvPr/>
        </p:nvSpPr>
        <p:spPr>
          <a:xfrm>
            <a:off x="5532120" y="3319272"/>
            <a:ext cx="5943600" cy="768096"/>
          </a:xfrm>
          <a:prstGeom prst="rect">
            <a:avLst/>
          </a:prstGeom>
          <a:noFill/>
          <a:ln/>
        </p:spPr>
        <p:txBody>
          <a:bodyPr wrap="square" lIns="0" tIns="0" rIns="0" bIns="0" rtlCol="0" anchor="ctr"/>
          <a:lstStyle/>
          <a:p>
            <a:pPr marL="0" indent="0">
              <a:lnSpc>
                <a:spcPts val="1400"/>
              </a:lnSpc>
              <a:buNone/>
            </a:pPr>
            <a:r>
              <a:rPr lang="en-US" sz="1100" dirty="0">
                <a:solidFill>
                  <a:srgbClr val="263640"/>
                </a:solidFill>
                <a:latin typeface="Arial" pitchFamily="34" charset="0"/>
                <a:ea typeface="Arial" pitchFamily="34" charset="-122"/>
                <a:cs typeface="Arial" pitchFamily="34" charset="-120"/>
              </a:rPr>
              <a:t>The single deadliest structure was an industrial chimney. One mode, no redundancy, low damping, and a frequency that sits right in the pulse band — and typically a legacy asset outside any retrofit program.</a:t>
            </a:r>
            <a:endParaRPr lang="en-US" sz="1100" dirty="0"/>
          </a:p>
        </p:txBody>
      </p:sp>
      <p:sp>
        <p:nvSpPr>
          <p:cNvPr id="18" name="Shape 16"/>
          <p:cNvSpPr/>
          <p:nvPr/>
        </p:nvSpPr>
        <p:spPr>
          <a:xfrm>
            <a:off x="548640" y="4233672"/>
            <a:ext cx="11064240" cy="859536"/>
          </a:xfrm>
          <a:prstGeom prst="roundRect">
            <a:avLst>
              <a:gd name="adj" fmla="val 4255"/>
            </a:avLst>
          </a:prstGeom>
          <a:solidFill>
            <a:srgbClr val="FFFFFF"/>
          </a:solidFill>
          <a:ln w="12700">
            <a:solidFill>
              <a:srgbClr val="333333"/>
            </a:solidFill>
            <a:prstDash val="solid"/>
          </a:ln>
        </p:spPr>
        <p:txBody>
          <a:bodyPr/>
          <a:lstStyle/>
          <a:p>
            <a:endParaRPr lang="en-US"/>
          </a:p>
        </p:txBody>
      </p:sp>
      <p:sp>
        <p:nvSpPr>
          <p:cNvPr id="19" name="Text 17"/>
          <p:cNvSpPr/>
          <p:nvPr/>
        </p:nvSpPr>
        <p:spPr>
          <a:xfrm>
            <a:off x="685800" y="4233672"/>
            <a:ext cx="548640" cy="859536"/>
          </a:xfrm>
          <a:prstGeom prst="rect">
            <a:avLst/>
          </a:prstGeom>
          <a:noFill/>
          <a:ln/>
        </p:spPr>
        <p:txBody>
          <a:bodyPr wrap="square" lIns="0" tIns="0" rIns="0" bIns="0" rtlCol="0" anchor="ctr"/>
          <a:lstStyle/>
          <a:p>
            <a:pPr marL="0" indent="0" algn="ctr">
              <a:buNone/>
            </a:pPr>
            <a:r>
              <a:rPr lang="en-US" sz="2000" b="1" dirty="0">
                <a:solidFill>
                  <a:srgbClr val="BFCEDD"/>
                </a:solidFill>
                <a:latin typeface="Arial" pitchFamily="34" charset="0"/>
                <a:ea typeface="Arial" pitchFamily="34" charset="-122"/>
                <a:cs typeface="Arial" pitchFamily="34" charset="-120"/>
              </a:rPr>
              <a:t>04</a:t>
            </a:r>
            <a:endParaRPr lang="en-US" sz="2000" dirty="0"/>
          </a:p>
        </p:txBody>
      </p:sp>
      <p:sp>
        <p:nvSpPr>
          <p:cNvPr id="20" name="Text 18"/>
          <p:cNvSpPr/>
          <p:nvPr/>
        </p:nvSpPr>
        <p:spPr>
          <a:xfrm>
            <a:off x="1325880" y="4306824"/>
            <a:ext cx="4114800" cy="731520"/>
          </a:xfrm>
          <a:prstGeom prst="rect">
            <a:avLst/>
          </a:prstGeom>
          <a:noFill/>
          <a:ln/>
        </p:spPr>
        <p:txBody>
          <a:bodyPr wrap="square" lIns="0" tIns="0" rIns="0" bIns="0" rtlCol="0" anchor="ctr"/>
          <a:lstStyle/>
          <a:p>
            <a:pPr marL="0" indent="0">
              <a:buNone/>
            </a:pPr>
            <a:r>
              <a:rPr lang="en-US" sz="1300" b="1" dirty="0">
                <a:solidFill>
                  <a:srgbClr val="1B4F8A"/>
                </a:solidFill>
                <a:latin typeface="Arial" pitchFamily="34" charset="0"/>
                <a:ea typeface="Arial" pitchFamily="34" charset="-122"/>
                <a:cs typeface="Arial" pitchFamily="34" charset="-120"/>
              </a:rPr>
              <a:t>Non-structural failure dominates the injury and downtime counts.</a:t>
            </a:r>
            <a:endParaRPr lang="en-US" sz="1300" dirty="0"/>
          </a:p>
        </p:txBody>
      </p:sp>
      <p:sp>
        <p:nvSpPr>
          <p:cNvPr id="21" name="Text 19"/>
          <p:cNvSpPr/>
          <p:nvPr/>
        </p:nvSpPr>
        <p:spPr>
          <a:xfrm>
            <a:off x="5532120" y="4288536"/>
            <a:ext cx="5943600" cy="768096"/>
          </a:xfrm>
          <a:prstGeom prst="rect">
            <a:avLst/>
          </a:prstGeom>
          <a:noFill/>
          <a:ln/>
        </p:spPr>
        <p:txBody>
          <a:bodyPr wrap="square" lIns="0" tIns="0" rIns="0" bIns="0" rtlCol="0" anchor="ctr"/>
          <a:lstStyle/>
          <a:p>
            <a:pPr marL="0" indent="0">
              <a:lnSpc>
                <a:spcPts val="1400"/>
              </a:lnSpc>
              <a:buNone/>
            </a:pPr>
            <a:r>
              <a:rPr lang="en-US" sz="1100" dirty="0">
                <a:solidFill>
                  <a:srgbClr val="263640"/>
                </a:solidFill>
                <a:latin typeface="Arial" pitchFamily="34" charset="0"/>
                <a:ea typeface="Arial" pitchFamily="34" charset="-122"/>
                <a:cs typeface="Arial" pitchFamily="34" charset="-120"/>
              </a:rPr>
              <a:t>Ceilings, sound barriers, exterior wall panels, furniture, and equipment anchorage. None of these threaten collapse; all of them cause injuries, block access, and stop operations.</a:t>
            </a:r>
            <a:endParaRPr lang="en-US" sz="1100" dirty="0"/>
          </a:p>
        </p:txBody>
      </p:sp>
      <p:sp>
        <p:nvSpPr>
          <p:cNvPr id="22" name="Shape 20"/>
          <p:cNvSpPr/>
          <p:nvPr/>
        </p:nvSpPr>
        <p:spPr>
          <a:xfrm>
            <a:off x="548640" y="5202936"/>
            <a:ext cx="11064240" cy="859536"/>
          </a:xfrm>
          <a:prstGeom prst="roundRect">
            <a:avLst>
              <a:gd name="adj" fmla="val 4255"/>
            </a:avLst>
          </a:prstGeom>
          <a:solidFill>
            <a:srgbClr val="F3F5F8"/>
          </a:solidFill>
          <a:ln w="12700">
            <a:solidFill>
              <a:srgbClr val="333333"/>
            </a:solidFill>
            <a:prstDash val="solid"/>
          </a:ln>
        </p:spPr>
        <p:txBody>
          <a:bodyPr/>
          <a:lstStyle/>
          <a:p>
            <a:endParaRPr lang="en-US"/>
          </a:p>
        </p:txBody>
      </p:sp>
      <p:sp>
        <p:nvSpPr>
          <p:cNvPr id="23" name="Text 21"/>
          <p:cNvSpPr/>
          <p:nvPr/>
        </p:nvSpPr>
        <p:spPr>
          <a:xfrm>
            <a:off x="685800" y="5202936"/>
            <a:ext cx="548640" cy="859536"/>
          </a:xfrm>
          <a:prstGeom prst="rect">
            <a:avLst/>
          </a:prstGeom>
          <a:noFill/>
          <a:ln/>
        </p:spPr>
        <p:txBody>
          <a:bodyPr wrap="square" lIns="0" tIns="0" rIns="0" bIns="0" rtlCol="0" anchor="ctr"/>
          <a:lstStyle/>
          <a:p>
            <a:pPr marL="0" indent="0" algn="ctr">
              <a:buNone/>
            </a:pPr>
            <a:r>
              <a:rPr lang="en-US" sz="2000" b="1" dirty="0">
                <a:solidFill>
                  <a:srgbClr val="BFCEDD"/>
                </a:solidFill>
                <a:latin typeface="Arial" pitchFamily="34" charset="0"/>
                <a:ea typeface="Arial" pitchFamily="34" charset="-122"/>
                <a:cs typeface="Arial" pitchFamily="34" charset="-120"/>
              </a:rPr>
              <a:t>05</a:t>
            </a:r>
            <a:endParaRPr lang="en-US" sz="2000" dirty="0"/>
          </a:p>
        </p:txBody>
      </p:sp>
      <p:sp>
        <p:nvSpPr>
          <p:cNvPr id="24" name="Text 22"/>
          <p:cNvSpPr/>
          <p:nvPr/>
        </p:nvSpPr>
        <p:spPr>
          <a:xfrm>
            <a:off x="1325880" y="5276088"/>
            <a:ext cx="4114800" cy="731520"/>
          </a:xfrm>
          <a:prstGeom prst="rect">
            <a:avLst/>
          </a:prstGeom>
          <a:noFill/>
          <a:ln/>
        </p:spPr>
        <p:txBody>
          <a:bodyPr wrap="square" lIns="0" tIns="0" rIns="0" bIns="0" rtlCol="0" anchor="ctr"/>
          <a:lstStyle/>
          <a:p>
            <a:pPr marL="0" indent="0">
              <a:buNone/>
            </a:pPr>
            <a:r>
              <a:rPr lang="en-US" sz="1300" b="1" dirty="0">
                <a:solidFill>
                  <a:srgbClr val="1B4F8A"/>
                </a:solidFill>
                <a:latin typeface="Arial" pitchFamily="34" charset="0"/>
                <a:ea typeface="Arial" pitchFamily="34" charset="-122"/>
                <a:cs typeface="Arial" pitchFamily="34" charset="-120"/>
              </a:rPr>
              <a:t>Post-event capacity is not design capacity.</a:t>
            </a:r>
            <a:endParaRPr lang="en-US" sz="1300" dirty="0"/>
          </a:p>
        </p:txBody>
      </p:sp>
      <p:sp>
        <p:nvSpPr>
          <p:cNvPr id="25" name="Text 23"/>
          <p:cNvSpPr/>
          <p:nvPr/>
        </p:nvSpPr>
        <p:spPr>
          <a:xfrm>
            <a:off x="5532120" y="5257800"/>
            <a:ext cx="5943600" cy="768096"/>
          </a:xfrm>
          <a:prstGeom prst="rect">
            <a:avLst/>
          </a:prstGeom>
          <a:noFill/>
          <a:ln/>
        </p:spPr>
        <p:txBody>
          <a:bodyPr wrap="square" lIns="0" tIns="0" rIns="0" bIns="0" rtlCol="0" anchor="ctr"/>
          <a:lstStyle/>
          <a:p>
            <a:pPr marL="0" indent="0">
              <a:lnSpc>
                <a:spcPts val="1400"/>
              </a:lnSpc>
              <a:buNone/>
            </a:pPr>
            <a:r>
              <a:rPr lang="en-US" sz="1100" dirty="0">
                <a:solidFill>
                  <a:srgbClr val="263640"/>
                </a:solidFill>
                <a:latin typeface="Arial" pitchFamily="34" charset="0"/>
                <a:ea typeface="Arial" pitchFamily="34" charset="-122"/>
                <a:cs typeface="Arial" pitchFamily="34" charset="-120"/>
              </a:rPr>
              <a:t>With a one-week shindo 7 advisory in force, aftershock demand must be assessed against the damaged structure. Reduced stiffness, lengthened period, degraded hysteresis — and no code gives you a clean method for it.</a:t>
            </a:r>
            <a:endParaRPr lang="en-US" sz="11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LESSONS LEARNED — OPERATIONAL</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The engineering was mostly adequate. The gaps were procedural.</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23</a:t>
            </a:r>
            <a:endParaRPr lang="en-US" sz="900" dirty="0"/>
          </a:p>
        </p:txBody>
      </p:sp>
      <p:sp>
        <p:nvSpPr>
          <p:cNvPr id="6" name="Shape 4"/>
          <p:cNvSpPr/>
          <p:nvPr/>
        </p:nvSpPr>
        <p:spPr>
          <a:xfrm>
            <a:off x="548640" y="1371600"/>
            <a:ext cx="5349240" cy="2331720"/>
          </a:xfrm>
          <a:prstGeom prst="roundRect">
            <a:avLst>
              <a:gd name="adj" fmla="val 2353"/>
            </a:avLst>
          </a:prstGeom>
          <a:solidFill>
            <a:srgbClr val="F7E9E4"/>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7" name="Shape 5"/>
          <p:cNvSpPr/>
          <p:nvPr/>
        </p:nvSpPr>
        <p:spPr>
          <a:xfrm>
            <a:off x="768096" y="1627632"/>
            <a:ext cx="146304" cy="146304"/>
          </a:xfrm>
          <a:prstGeom prst="ellipse">
            <a:avLst/>
          </a:prstGeom>
          <a:solidFill>
            <a:srgbClr val="A83A1C"/>
          </a:solidFill>
          <a:ln/>
        </p:spPr>
        <p:txBody>
          <a:bodyPr/>
          <a:lstStyle/>
          <a:p>
            <a:endParaRPr lang="en-US"/>
          </a:p>
        </p:txBody>
      </p:sp>
      <p:sp>
        <p:nvSpPr>
          <p:cNvPr id="8" name="Text 6"/>
          <p:cNvSpPr/>
          <p:nvPr/>
        </p:nvSpPr>
        <p:spPr>
          <a:xfrm>
            <a:off x="1005840" y="1536192"/>
            <a:ext cx="4663440" cy="347472"/>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THE EIGHTY-MINUTE GAP</a:t>
            </a:r>
            <a:endParaRPr lang="en-US" sz="1400" dirty="0"/>
          </a:p>
        </p:txBody>
      </p:sp>
      <p:sp>
        <p:nvSpPr>
          <p:cNvPr id="9" name="Text 7"/>
          <p:cNvSpPr/>
          <p:nvPr/>
        </p:nvSpPr>
        <p:spPr>
          <a:xfrm>
            <a:off x="804672" y="1938528"/>
            <a:ext cx="4837176" cy="160020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Evacuation of customers was fast and effective. Utility isolation and staff accountability were not.</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Seismic gas shutoff at the meter does not cover every line in a large commercial building</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Nobody should be inside a shindo-7 building 80 minutes later without a completed structural and utility sweep</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ACTION: write post-event utility isolation and occupant accountability into the emergency plan, with named responsibility</a:t>
            </a:r>
            <a:endParaRPr lang="en-US" sz="1150" dirty="0"/>
          </a:p>
        </p:txBody>
      </p:sp>
      <p:sp>
        <p:nvSpPr>
          <p:cNvPr id="10" name="Shape 8"/>
          <p:cNvSpPr/>
          <p:nvPr/>
        </p:nvSpPr>
        <p:spPr>
          <a:xfrm>
            <a:off x="6080760" y="1371600"/>
            <a:ext cx="4983480" cy="2331720"/>
          </a:xfrm>
          <a:prstGeom prst="roundRect">
            <a:avLst>
              <a:gd name="adj" fmla="val 2353"/>
            </a:avLst>
          </a:prstGeom>
          <a:solidFill>
            <a:srgbClr val="E4EFEA"/>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1" name="Shape 9"/>
          <p:cNvSpPr/>
          <p:nvPr/>
        </p:nvSpPr>
        <p:spPr>
          <a:xfrm>
            <a:off x="6300216" y="1627632"/>
            <a:ext cx="146304" cy="146304"/>
          </a:xfrm>
          <a:prstGeom prst="ellipse">
            <a:avLst/>
          </a:prstGeom>
          <a:solidFill>
            <a:srgbClr val="1C6A50"/>
          </a:solidFill>
          <a:ln/>
        </p:spPr>
        <p:txBody>
          <a:bodyPr/>
          <a:lstStyle/>
          <a:p>
            <a:endParaRPr lang="en-US"/>
          </a:p>
        </p:txBody>
      </p:sp>
      <p:sp>
        <p:nvSpPr>
          <p:cNvPr id="12" name="Text 10"/>
          <p:cNvSpPr/>
          <p:nvPr/>
        </p:nvSpPr>
        <p:spPr>
          <a:xfrm>
            <a:off x="6537960" y="1536192"/>
            <a:ext cx="4297680" cy="347472"/>
          </a:xfrm>
          <a:prstGeom prst="rect">
            <a:avLst/>
          </a:prstGeom>
          <a:noFill/>
          <a:ln/>
        </p:spPr>
        <p:txBody>
          <a:bodyPr wrap="square" lIns="0" tIns="0" rIns="0" bIns="0" rtlCol="0" anchor="ctr"/>
          <a:lstStyle/>
          <a:p>
            <a:pPr marL="0" indent="0">
              <a:buNone/>
            </a:pPr>
            <a:r>
              <a:rPr lang="en-US" sz="1400" b="1" dirty="0">
                <a:solidFill>
                  <a:srgbClr val="1C6A50"/>
                </a:solidFill>
                <a:latin typeface="Arial" pitchFamily="34" charset="0"/>
                <a:ea typeface="Arial" pitchFamily="34" charset="-122"/>
                <a:cs typeface="Arial" pitchFamily="34" charset="-120"/>
              </a:rPr>
              <a:t>INSTRUMENT YOUR OWN FACILITY</a:t>
            </a:r>
            <a:endParaRPr lang="en-US" sz="1400" dirty="0"/>
          </a:p>
        </p:txBody>
      </p:sp>
      <p:sp>
        <p:nvSpPr>
          <p:cNvPr id="13" name="Text 11"/>
          <p:cNvSpPr/>
          <p:nvPr/>
        </p:nvSpPr>
        <p:spPr>
          <a:xfrm>
            <a:off x="6336792" y="1938528"/>
            <a:ext cx="4471416" cy="160020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The nuclear stations could say 'no abnormalities' because they measured it</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The fab could clear its structure in a day because it knew its demand</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 few triggered accelerographs and a pre-agreed threshold matrix convert a guess into a decision</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ACTION: define, in advance, what intensity triggers what inspection and who authorizes re-entry</a:t>
            </a:r>
            <a:endParaRPr lang="en-US" sz="1150" dirty="0"/>
          </a:p>
        </p:txBody>
      </p:sp>
      <p:sp>
        <p:nvSpPr>
          <p:cNvPr id="14" name="Shape 12"/>
          <p:cNvSpPr/>
          <p:nvPr/>
        </p:nvSpPr>
        <p:spPr>
          <a:xfrm>
            <a:off x="548640" y="3931920"/>
            <a:ext cx="5349240" cy="2148840"/>
          </a:xfrm>
          <a:prstGeom prst="roundRect">
            <a:avLst>
              <a:gd name="adj" fmla="val 2553"/>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5" name="Shape 13"/>
          <p:cNvSpPr/>
          <p:nvPr/>
        </p:nvSpPr>
        <p:spPr>
          <a:xfrm>
            <a:off x="768096" y="4187952"/>
            <a:ext cx="146304" cy="146304"/>
          </a:xfrm>
          <a:prstGeom prst="ellipse">
            <a:avLst/>
          </a:prstGeom>
          <a:solidFill>
            <a:srgbClr val="1B4F8A"/>
          </a:solidFill>
          <a:ln/>
        </p:spPr>
        <p:txBody>
          <a:bodyPr/>
          <a:lstStyle/>
          <a:p>
            <a:endParaRPr lang="en-US"/>
          </a:p>
        </p:txBody>
      </p:sp>
      <p:sp>
        <p:nvSpPr>
          <p:cNvPr id="16" name="Text 14"/>
          <p:cNvSpPr/>
          <p:nvPr/>
        </p:nvSpPr>
        <p:spPr>
          <a:xfrm>
            <a:off x="1005840" y="4096512"/>
            <a:ext cx="466344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RECOVERY TIME LIVES IN THE EQUIPMENT</a:t>
            </a:r>
            <a:endParaRPr lang="en-US" sz="1400" dirty="0"/>
          </a:p>
        </p:txBody>
      </p:sp>
      <p:sp>
        <p:nvSpPr>
          <p:cNvPr id="17" name="Text 15"/>
          <p:cNvSpPr/>
          <p:nvPr/>
        </p:nvSpPr>
        <p:spPr>
          <a:xfrm>
            <a:off x="804672" y="4498848"/>
            <a:ext cx="4837176" cy="14173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TSMC cleared the building quickly; tool inspection and calibration is the long pole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'Undamaged' and 'back in tolerance' are different states with very different schedules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ACTION: budget recovery time for calibration and realignment, not just structural repair</a:t>
            </a:r>
            <a:endParaRPr lang="en-US" sz="1150" dirty="0"/>
          </a:p>
        </p:txBody>
      </p:sp>
      <p:sp>
        <p:nvSpPr>
          <p:cNvPr id="18" name="Shape 16"/>
          <p:cNvSpPr/>
          <p:nvPr/>
        </p:nvSpPr>
        <p:spPr>
          <a:xfrm>
            <a:off x="6080760" y="3931920"/>
            <a:ext cx="4983480" cy="2148840"/>
          </a:xfrm>
          <a:prstGeom prst="roundRect">
            <a:avLst>
              <a:gd name="adj" fmla="val 2553"/>
            </a:avLst>
          </a:prstGeom>
          <a:solidFill>
            <a:srgbClr val="E7EEF6"/>
          </a:solidFill>
          <a:ln w="12700">
            <a:solidFill>
              <a:srgbClr val="FFFFFF"/>
            </a:solidFill>
            <a:prstDash val="solid"/>
          </a:ln>
          <a:effectLst>
            <a:outerShdw blurRad="101600" dist="12700" dir="5400000" algn="bl" rotWithShape="0">
              <a:srgbClr val="9AA8B5">
                <a:alpha val="35000"/>
              </a:srgbClr>
            </a:outerShdw>
          </a:effectLst>
        </p:spPr>
        <p:txBody>
          <a:bodyPr/>
          <a:lstStyle/>
          <a:p>
            <a:endParaRPr lang="en-US"/>
          </a:p>
        </p:txBody>
      </p:sp>
      <p:sp>
        <p:nvSpPr>
          <p:cNvPr id="19" name="Shape 17"/>
          <p:cNvSpPr/>
          <p:nvPr/>
        </p:nvSpPr>
        <p:spPr>
          <a:xfrm>
            <a:off x="6300216" y="4187952"/>
            <a:ext cx="146304" cy="146304"/>
          </a:xfrm>
          <a:prstGeom prst="ellipse">
            <a:avLst/>
          </a:prstGeom>
          <a:solidFill>
            <a:srgbClr val="1B4F8A"/>
          </a:solidFill>
          <a:ln/>
        </p:spPr>
        <p:txBody>
          <a:bodyPr/>
          <a:lstStyle/>
          <a:p>
            <a:endParaRPr lang="en-US"/>
          </a:p>
        </p:txBody>
      </p:sp>
      <p:sp>
        <p:nvSpPr>
          <p:cNvPr id="20" name="Text 18"/>
          <p:cNvSpPr/>
          <p:nvPr/>
        </p:nvSpPr>
        <p:spPr>
          <a:xfrm>
            <a:off x="6537960" y="4096512"/>
            <a:ext cx="4297680" cy="347472"/>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COMMUNICATE THE UNCERTAINTY</a:t>
            </a:r>
            <a:endParaRPr lang="en-US" sz="1400" dirty="0"/>
          </a:p>
        </p:txBody>
      </p:sp>
      <p:sp>
        <p:nvSpPr>
          <p:cNvPr id="21" name="Text 19"/>
          <p:cNvSpPr/>
          <p:nvPr/>
        </p:nvSpPr>
        <p:spPr>
          <a:xfrm>
            <a:off x="6336792" y="4498848"/>
            <a:ext cx="4471416" cy="1417320"/>
          </a:xfrm>
          <a:prstGeom prst="rect">
            <a:avLst/>
          </a:prstGeom>
          <a:noFill/>
          <a:ln/>
        </p:spPr>
        <p:txBody>
          <a:bodyPr wrap="square" lIns="0" tIns="0" rIns="0" bIns="0" rtlCol="0" anchor="t"/>
          <a:lstStyle/>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Multiple agencies published different casualty counts on day 2, all correct under their own definitions</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Every figure was stamped with its issuing body and its as-of time — which is what made them usable</a:t>
            </a:r>
            <a:endParaRPr lang="en-US" sz="1150" dirty="0"/>
          </a:p>
          <a:p>
            <a:pPr marL="342900" indent="-342900">
              <a:spcAft>
                <a:spcPts val="500"/>
              </a:spcAft>
              <a:buSzPct val="100000"/>
              <a:buChar char="•"/>
            </a:pPr>
            <a:r>
              <a:rPr lang="en-US" sz="1150" dirty="0">
                <a:solidFill>
                  <a:srgbClr val="263640"/>
                </a:solidFill>
                <a:latin typeface="Arial" pitchFamily="34" charset="0"/>
                <a:ea typeface="Arial" pitchFamily="34" charset="-122"/>
                <a:cs typeface="Arial" pitchFamily="34" charset="-120"/>
              </a:rPr>
              <a:t>ACTION: timestamp and attribute every number in your own damage reporting</a:t>
            </a:r>
            <a:endParaRPr lang="en-US" sz="11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RECOMMENDATIONS AND OPEN ITEMS</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What to do now, and what to watch for</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24</a:t>
            </a:r>
            <a:endParaRPr lang="en-US" sz="900" dirty="0"/>
          </a:p>
        </p:txBody>
      </p:sp>
      <p:sp>
        <p:nvSpPr>
          <p:cNvPr id="6" name="Text 4"/>
          <p:cNvSpPr/>
          <p:nvPr/>
        </p:nvSpPr>
        <p:spPr>
          <a:xfrm>
            <a:off x="548640" y="1325880"/>
            <a:ext cx="5349240" cy="292608"/>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FOR PRACTITIONERS</a:t>
            </a:r>
            <a:endParaRPr lang="en-US" sz="1400" dirty="0"/>
          </a:p>
        </p:txBody>
      </p:sp>
      <p:sp>
        <p:nvSpPr>
          <p:cNvPr id="7" name="Text 5"/>
          <p:cNvSpPr/>
          <p:nvPr/>
        </p:nvSpPr>
        <p:spPr>
          <a:xfrm>
            <a:off x="548640" y="1664208"/>
            <a:ext cx="5349240" cy="2377440"/>
          </a:xfrm>
          <a:prstGeom prst="rect">
            <a:avLst/>
          </a:prstGeom>
          <a:noFill/>
          <a:ln/>
        </p:spPr>
        <p:txBody>
          <a:bodyPr wrap="square" lIns="0" tIns="0" rIns="0" bIns="0" rtlCol="0" anchor="ctr"/>
          <a:lstStyle/>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Inventory the tall slender cantilevers on your sites — stacks, towers, silos, antenna masts — and check when each was last analyzed rather than last inspected.</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Verify that the fall radius of each is clear of occupied space.</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Re-read ASCE 7-22 Chapter 13 against your actual installed condition, not the drawings. Ceilings, cladding, and equipment anchorage are where the injuries are.</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Confirm that automatic seismic gas and fuel shutoff covers the whole distribution system, not just the service meter.</a:t>
            </a:r>
            <a:endParaRPr lang="en-US" sz="1200" dirty="0"/>
          </a:p>
        </p:txBody>
      </p:sp>
      <p:sp>
        <p:nvSpPr>
          <p:cNvPr id="8" name="Text 6"/>
          <p:cNvSpPr/>
          <p:nvPr/>
        </p:nvSpPr>
        <p:spPr>
          <a:xfrm>
            <a:off x="6080760" y="1325880"/>
            <a:ext cx="4983480" cy="292608"/>
          </a:xfrm>
          <a:prstGeom prst="rect">
            <a:avLst/>
          </a:prstGeom>
          <a:noFill/>
          <a:ln/>
        </p:spPr>
        <p:txBody>
          <a:bodyPr wrap="square" lIns="0" tIns="0" rIns="0" bIns="0" rtlCol="0" anchor="ctr"/>
          <a:lstStyle/>
          <a:p>
            <a:pPr marL="0" indent="0">
              <a:buNone/>
            </a:pPr>
            <a:r>
              <a:rPr lang="en-US" sz="1400" b="1" dirty="0">
                <a:solidFill>
                  <a:srgbClr val="A83A1C"/>
                </a:solidFill>
                <a:latin typeface="Arial" pitchFamily="34" charset="0"/>
                <a:ea typeface="Arial" pitchFamily="34" charset="-122"/>
                <a:cs typeface="Arial" pitchFamily="34" charset="-120"/>
              </a:rPr>
              <a:t>OPEN ITEMS TO TRACK</a:t>
            </a:r>
            <a:endParaRPr lang="en-US" sz="1400" dirty="0"/>
          </a:p>
        </p:txBody>
      </p:sp>
      <p:sp>
        <p:nvSpPr>
          <p:cNvPr id="9" name="Text 7"/>
          <p:cNvSpPr/>
          <p:nvPr/>
        </p:nvSpPr>
        <p:spPr>
          <a:xfrm>
            <a:off x="6080760" y="1664208"/>
            <a:ext cx="4983480" cy="2377440"/>
          </a:xfrm>
          <a:prstGeom prst="rect">
            <a:avLst/>
          </a:prstGeom>
          <a:noFill/>
          <a:ln/>
        </p:spPr>
        <p:txBody>
          <a:bodyPr wrap="square" lIns="0" tIns="0" rIns="0" bIns="0" rtlCol="0" anchor="ctr"/>
          <a:lstStyle/>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Official cause determination for the Aeon Mall Kashima explosion.</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Investigation findings on the Nippon Paper chimney — age, construction type, and retrofit history.</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K-NET and KiK-net processed records for Uki, Hikawa, Yatsushiro, and Mashiki.</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Kumamoto Prefecture's damaged-building survey once it moves past 'under investigation'.</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Whether the one-week shindo 7 advisory window closes without a second large event.</a:t>
            </a:r>
            <a:endParaRPr lang="en-US" sz="1200" dirty="0"/>
          </a:p>
        </p:txBody>
      </p:sp>
      <p:sp>
        <p:nvSpPr>
          <p:cNvPr id="10" name="Shape 8"/>
          <p:cNvSpPr/>
          <p:nvPr/>
        </p:nvSpPr>
        <p:spPr>
          <a:xfrm>
            <a:off x="548640" y="4251960"/>
            <a:ext cx="11064240" cy="1828800"/>
          </a:xfrm>
          <a:prstGeom prst="roundRect">
            <a:avLst>
              <a:gd name="adj" fmla="val 2500"/>
            </a:avLst>
          </a:prstGeom>
          <a:solidFill>
            <a:srgbClr val="0E2C4B"/>
          </a:solidFill>
          <a:ln w="12700">
            <a:solidFill>
              <a:srgbClr val="333333"/>
            </a:solidFill>
            <a:prstDash val="solid"/>
          </a:ln>
        </p:spPr>
        <p:txBody>
          <a:bodyPr/>
          <a:lstStyle/>
          <a:p>
            <a:endParaRPr lang="en-US"/>
          </a:p>
        </p:txBody>
      </p:sp>
      <p:sp>
        <p:nvSpPr>
          <p:cNvPr id="11" name="Text 9"/>
          <p:cNvSpPr/>
          <p:nvPr/>
        </p:nvSpPr>
        <p:spPr>
          <a:xfrm>
            <a:off x="804672" y="4389120"/>
            <a:ext cx="10552176" cy="320040"/>
          </a:xfrm>
          <a:prstGeom prst="rect">
            <a:avLst/>
          </a:prstGeom>
          <a:noFill/>
          <a:ln/>
        </p:spPr>
        <p:txBody>
          <a:bodyPr wrap="square" lIns="0" tIns="0" rIns="0" bIns="0" rtlCol="0" anchor="ctr"/>
          <a:lstStyle/>
          <a:p>
            <a:pPr marL="0" indent="0">
              <a:buNone/>
            </a:pPr>
            <a:r>
              <a:rPr lang="en-US" sz="1400" b="1" dirty="0">
                <a:solidFill>
                  <a:srgbClr val="9BD4BC"/>
                </a:solidFill>
                <a:latin typeface="Arial" pitchFamily="34" charset="0"/>
                <a:ea typeface="Arial" pitchFamily="34" charset="-122"/>
                <a:cs typeface="Arial" pitchFamily="34" charset="-120"/>
              </a:rPr>
              <a:t>THE SUMMARY JUDGEMENT</a:t>
            </a:r>
            <a:endParaRPr lang="en-US" sz="1400" dirty="0"/>
          </a:p>
        </p:txBody>
      </p:sp>
      <p:sp>
        <p:nvSpPr>
          <p:cNvPr id="12" name="Text 10"/>
          <p:cNvSpPr/>
          <p:nvPr/>
        </p:nvSpPr>
        <p:spPr>
          <a:xfrm>
            <a:off x="804672" y="4754880"/>
            <a:ext cx="10552176" cy="1207008"/>
          </a:xfrm>
          <a:prstGeom prst="rect">
            <a:avLst/>
          </a:prstGeom>
          <a:noFill/>
          <a:ln/>
        </p:spPr>
        <p:txBody>
          <a:bodyPr wrap="square" lIns="0" tIns="0" rIns="0" bIns="0" rtlCol="0" anchor="ctr"/>
          <a:lstStyle/>
          <a:p>
            <a:pPr marL="0" indent="0">
              <a:lnSpc>
                <a:spcPts val="1700"/>
              </a:lnSpc>
              <a:buNone/>
            </a:pPr>
            <a:r>
              <a:rPr lang="en-US" sz="1250" dirty="0">
                <a:solidFill>
                  <a:srgbClr val="D7E3EF"/>
                </a:solidFill>
                <a:latin typeface="Arial" pitchFamily="34" charset="0"/>
                <a:ea typeface="Arial" pitchFamily="34" charset="-122"/>
                <a:cs typeface="Arial" pitchFamily="34" charset="-120"/>
              </a:rPr>
              <a:t>Japan's seismic engineering did what it was built to do. A magnitude 7.1 rupture directly beneath a populated basin, at the top of the intensity scale, with over two hundred rail defects and 110 km of expressway closed — and no bullet train left the rails, no reactor reported an abnormality, and the modern building stock largely stood. Almost every death came from three sources: a secondary explosion, one legacy industrial cantilever, and old houses. That is not a code failure. It is a failure to reach the assets the code cannot retroactively touch, and a failure of procedure in the hour after the shaking stopped.</a:t>
            </a:r>
            <a:endParaRPr lang="en-US" sz="12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SOURCES</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All figures current to 30 July 2026 and subject to revision</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25</a:t>
            </a:r>
            <a:endParaRPr lang="en-US" sz="900" dirty="0"/>
          </a:p>
        </p:txBody>
      </p:sp>
      <p:sp>
        <p:nvSpPr>
          <p:cNvPr id="6" name="Text 4"/>
          <p:cNvSpPr/>
          <p:nvPr/>
        </p:nvSpPr>
        <p:spPr>
          <a:xfrm>
            <a:off x="548640" y="1371600"/>
            <a:ext cx="5349240" cy="3108960"/>
          </a:xfrm>
          <a:prstGeom prst="rect">
            <a:avLst/>
          </a:prstGeom>
          <a:noFill/>
          <a:ln/>
        </p:spPr>
        <p:txBody>
          <a:bodyPr wrap="square" lIns="0" tIns="0" rIns="0" bIns="0" rtlCol="0" anchor="ctr"/>
          <a:lstStyle/>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Japan Meteorological Agency — seismic activity information for the 2026 Kumamoto Earthquake; multilingual portal</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USGS — event page, moment tensor, ShakeMap, and finite-fault model</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MLIT — damage reports, 5th report (14:00 JST, 29 July 2026)</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Fire and Disaster Management Agency — damage and emergency response reports through the 16th report</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Kumamoto Prefecture — disaster headquarters meeting minutes</a:t>
            </a:r>
            <a:endParaRPr lang="en-US" sz="1200" dirty="0"/>
          </a:p>
        </p:txBody>
      </p:sp>
      <p:sp>
        <p:nvSpPr>
          <p:cNvPr id="7" name="Text 5"/>
          <p:cNvSpPr/>
          <p:nvPr/>
        </p:nvSpPr>
        <p:spPr>
          <a:xfrm>
            <a:off x="6080760" y="1371600"/>
            <a:ext cx="4983480" cy="3108960"/>
          </a:xfrm>
          <a:prstGeom prst="rect">
            <a:avLst/>
          </a:prstGeom>
          <a:noFill/>
          <a:ln/>
        </p:spPr>
        <p:txBody>
          <a:bodyPr wrap="square" lIns="0" tIns="0" rIns="0" bIns="0" rtlCol="0" anchor="ctr"/>
          <a:lstStyle/>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JR Kyushu — operating status notices; NEXCO West — closure reports</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Kyushu Electric Power — outage and nuclear station statements; IAEA notification</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Japan Times, NHK, Kyodo, Reuters, NPR, CBS, Al Jazeera, Nikkei Asia — contemporaneous reporting</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TrendForce and Nikkei Asia — TSMC / JASM and semiconductor supply-chain status</a:t>
            </a:r>
            <a:endParaRPr lang="en-US" sz="1200" dirty="0"/>
          </a:p>
          <a:p>
            <a:pPr marL="342900" indent="-342900">
              <a:spcAft>
                <a:spcPts val="800"/>
              </a:spcAft>
              <a:buSzPct val="100000"/>
              <a:buChar char="•"/>
            </a:pPr>
            <a:r>
              <a:rPr lang="en-US" sz="1200" dirty="0">
                <a:solidFill>
                  <a:srgbClr val="263640"/>
                </a:solidFill>
                <a:latin typeface="Arial" pitchFamily="34" charset="0"/>
                <a:ea typeface="Arial" pitchFamily="34" charset="-122"/>
                <a:cs typeface="Arial" pitchFamily="34" charset="-120"/>
              </a:rPr>
              <a:t>Japansoso — attributed and timestamped compilation of Japanese agency releases</a:t>
            </a:r>
            <a:endParaRPr lang="en-US" sz="1200" dirty="0"/>
          </a:p>
        </p:txBody>
      </p:sp>
      <p:sp>
        <p:nvSpPr>
          <p:cNvPr id="8" name="Shape 6"/>
          <p:cNvSpPr/>
          <p:nvPr/>
        </p:nvSpPr>
        <p:spPr>
          <a:xfrm>
            <a:off x="548640" y="4434840"/>
            <a:ext cx="11064240" cy="1645920"/>
          </a:xfrm>
          <a:prstGeom prst="roundRect">
            <a:avLst>
              <a:gd name="adj" fmla="val 2778"/>
            </a:avLst>
          </a:prstGeom>
          <a:solidFill>
            <a:srgbClr val="E7EEF6"/>
          </a:solidFill>
          <a:ln w="12700">
            <a:solidFill>
              <a:srgbClr val="333333"/>
            </a:solidFill>
            <a:prstDash val="solid"/>
          </a:ln>
        </p:spPr>
        <p:txBody>
          <a:bodyPr/>
          <a:lstStyle/>
          <a:p>
            <a:endParaRPr lang="en-US"/>
          </a:p>
        </p:txBody>
      </p:sp>
      <p:sp>
        <p:nvSpPr>
          <p:cNvPr id="9" name="Text 7"/>
          <p:cNvSpPr/>
          <p:nvPr/>
        </p:nvSpPr>
        <p:spPr>
          <a:xfrm>
            <a:off x="804672" y="4572000"/>
            <a:ext cx="5486400" cy="320040"/>
          </a:xfrm>
          <a:prstGeom prst="rect">
            <a:avLst/>
          </a:prstGeom>
          <a:noFill/>
          <a:ln/>
        </p:spPr>
        <p:txBody>
          <a:bodyPr wrap="square" lIns="0" tIns="0" rIns="0" bIns="0" rtlCol="0" anchor="ctr"/>
          <a:lstStyle/>
          <a:p>
            <a:pPr marL="0" indent="0">
              <a:buNone/>
            </a:pPr>
            <a:r>
              <a:rPr lang="en-US" sz="1500" b="1" dirty="0">
                <a:solidFill>
                  <a:srgbClr val="1B4F8A"/>
                </a:solidFill>
                <a:latin typeface="Arial" pitchFamily="34" charset="0"/>
                <a:ea typeface="Arial" pitchFamily="34" charset="-122"/>
                <a:cs typeface="Arial" pitchFamily="34" charset="-120"/>
              </a:rPr>
              <a:t>Tom Irvine  |  Vibrationdata</a:t>
            </a:r>
            <a:endParaRPr lang="en-US" sz="1500" dirty="0"/>
          </a:p>
        </p:txBody>
      </p:sp>
      <p:sp>
        <p:nvSpPr>
          <p:cNvPr id="10" name="Text 8"/>
          <p:cNvSpPr/>
          <p:nvPr/>
        </p:nvSpPr>
        <p:spPr>
          <a:xfrm>
            <a:off x="804672" y="4937760"/>
            <a:ext cx="10515600" cy="640080"/>
          </a:xfrm>
          <a:prstGeom prst="rect">
            <a:avLst/>
          </a:prstGeom>
          <a:noFill/>
          <a:ln/>
        </p:spPr>
        <p:txBody>
          <a:bodyPr wrap="square" lIns="0" tIns="0" rIns="0" bIns="0" rtlCol="0" anchor="ctr"/>
          <a:lstStyle/>
          <a:p>
            <a:pPr marL="0" indent="0">
              <a:lnSpc>
                <a:spcPts val="1700"/>
              </a:lnSpc>
              <a:buNone/>
            </a:pPr>
            <a:r>
              <a:rPr lang="en-US" sz="1200" dirty="0">
                <a:solidFill>
                  <a:srgbClr val="263640"/>
                </a:solidFill>
                <a:latin typeface="Arial" pitchFamily="34" charset="0"/>
                <a:ea typeface="Arial" pitchFamily="34" charset="-122"/>
                <a:cs typeface="Arial" pitchFamily="34" charset="-120"/>
              </a:rPr>
              <a:t>Free ebooks on shock and vibration response spectra, the stress–velocity relationship, and related topics:</a:t>
            </a:r>
            <a:endParaRPr lang="en-US" sz="1200" dirty="0"/>
          </a:p>
          <a:p>
            <a:pPr marL="0" indent="0">
              <a:lnSpc>
                <a:spcPts val="1700"/>
              </a:lnSpc>
              <a:buNone/>
            </a:pPr>
            <a:r>
              <a:rPr lang="en-US" sz="1200" dirty="0">
                <a:solidFill>
                  <a:srgbClr val="263640"/>
                </a:solidFill>
                <a:latin typeface="Arial" pitchFamily="34" charset="0"/>
                <a:ea typeface="Arial" pitchFamily="34" charset="-122"/>
                <a:cs typeface="Arial" pitchFamily="34" charset="-120"/>
              </a:rPr>
              <a:t>https://blog.vibrationdata.com/2025/11/27/toms-ebooks/</a:t>
            </a:r>
            <a:endParaRPr lang="en-US" sz="1200" dirty="0"/>
          </a:p>
        </p:txBody>
      </p:sp>
      <p:sp>
        <p:nvSpPr>
          <p:cNvPr id="11" name="Text 9"/>
          <p:cNvSpPr/>
          <p:nvPr/>
        </p:nvSpPr>
        <p:spPr>
          <a:xfrm>
            <a:off x="804672" y="5596128"/>
            <a:ext cx="10515600" cy="320040"/>
          </a:xfrm>
          <a:prstGeom prst="rect">
            <a:avLst/>
          </a:prstGeom>
          <a:noFill/>
          <a:ln/>
        </p:spPr>
        <p:txBody>
          <a:bodyPr wrap="square" lIns="0" tIns="0" rIns="0" bIns="0" rtlCol="0" anchor="ctr"/>
          <a:lstStyle/>
          <a:p>
            <a:pPr marL="0" indent="0">
              <a:buNone/>
            </a:pPr>
            <a:r>
              <a:rPr lang="en-US" sz="1100" i="1" dirty="0">
                <a:solidFill>
                  <a:srgbClr val="4C5C6B"/>
                </a:solidFill>
                <a:latin typeface="Arial" pitchFamily="34" charset="0"/>
                <a:ea typeface="Arial" pitchFamily="34" charset="-122"/>
                <a:cs typeface="Arial" pitchFamily="34" charset="-120"/>
              </a:rPr>
              <a:t>Engineering interpretation and all first-principles calculations herein are the author's own.</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3F592-3494-17A2-492E-7BAD9759BEF2}"/>
            </a:ext>
          </a:extLst>
        </p:cNvPr>
        <p:cNvGrpSpPr/>
        <p:nvPr/>
      </p:nvGrpSpPr>
      <p:grpSpPr>
        <a:xfrm>
          <a:off x="0" y="0"/>
          <a:ext cx="0" cy="0"/>
          <a:chOff x="0" y="0"/>
          <a:chExt cx="0" cy="0"/>
        </a:xfrm>
      </p:grpSpPr>
      <p:pic>
        <p:nvPicPr>
          <p:cNvPr id="2" name="Picture 1" descr="What to Know About the Kumamoto Earthquake in Japan - The New York Times">
            <a:extLst>
              <a:ext uri="{FF2B5EF4-FFF2-40B4-BE49-F238E27FC236}">
                <a16:creationId xmlns:a16="http://schemas.microsoft.com/office/drawing/2014/main" id="{3F3C1D1E-9E87-CB2C-09F5-0E8EC84BB55F}"/>
              </a:ext>
            </a:extLst>
          </p:cNvPr>
          <p:cNvPicPr>
            <a:picLocks noChangeAspect="1"/>
          </p:cNvPicPr>
          <p:nvPr/>
        </p:nvPicPr>
        <p:blipFill>
          <a:blip r:embed="rId2"/>
          <a:stretch>
            <a:fillRect/>
          </a:stretch>
        </p:blipFill>
        <p:spPr>
          <a:xfrm>
            <a:off x="5132055" y="270796"/>
            <a:ext cx="4996016" cy="3330677"/>
          </a:xfrm>
          <a:prstGeom prst="rect">
            <a:avLst/>
          </a:prstGeom>
        </p:spPr>
      </p:pic>
      <p:pic>
        <p:nvPicPr>
          <p:cNvPr id="6" name="Picture 5">
            <a:extLst>
              <a:ext uri="{FF2B5EF4-FFF2-40B4-BE49-F238E27FC236}">
                <a16:creationId xmlns:a16="http://schemas.microsoft.com/office/drawing/2014/main" id="{1170F36F-5AFF-8673-279F-111EB4717C23}"/>
              </a:ext>
            </a:extLst>
          </p:cNvPr>
          <p:cNvPicPr>
            <a:picLocks noChangeAspect="1"/>
          </p:cNvPicPr>
          <p:nvPr/>
        </p:nvPicPr>
        <p:blipFill>
          <a:blip r:embed="rId3"/>
          <a:stretch>
            <a:fillRect/>
          </a:stretch>
        </p:blipFill>
        <p:spPr>
          <a:xfrm>
            <a:off x="757312" y="270796"/>
            <a:ext cx="3657143" cy="2171429"/>
          </a:xfrm>
          <a:prstGeom prst="rect">
            <a:avLst/>
          </a:prstGeom>
        </p:spPr>
      </p:pic>
      <p:sp>
        <p:nvSpPr>
          <p:cNvPr id="7" name="TextBox 6">
            <a:extLst>
              <a:ext uri="{FF2B5EF4-FFF2-40B4-BE49-F238E27FC236}">
                <a16:creationId xmlns:a16="http://schemas.microsoft.com/office/drawing/2014/main" id="{3657EC66-8E39-035C-741F-5D6558AAB119}"/>
              </a:ext>
            </a:extLst>
          </p:cNvPr>
          <p:cNvSpPr txBox="1"/>
          <p:nvPr/>
        </p:nvSpPr>
        <p:spPr>
          <a:xfrm>
            <a:off x="1002890" y="3244645"/>
            <a:ext cx="2900516" cy="307777"/>
          </a:xfrm>
          <a:prstGeom prst="rect">
            <a:avLst/>
          </a:prstGeom>
          <a:noFill/>
        </p:spPr>
        <p:txBody>
          <a:bodyPr wrap="square" rtlCol="0">
            <a:spAutoFit/>
          </a:bodyPr>
          <a:lstStyle/>
          <a:p>
            <a:r>
              <a:rPr lang="en-US" sz="1400" dirty="0"/>
              <a:t>Google Earth Image before Quake</a:t>
            </a:r>
          </a:p>
        </p:txBody>
      </p:sp>
      <p:sp>
        <p:nvSpPr>
          <p:cNvPr id="9" name="TextBox 8">
            <a:extLst>
              <a:ext uri="{FF2B5EF4-FFF2-40B4-BE49-F238E27FC236}">
                <a16:creationId xmlns:a16="http://schemas.microsoft.com/office/drawing/2014/main" id="{B090B619-B53A-ACBA-2EAA-C948AB85BEB0}"/>
              </a:ext>
            </a:extLst>
          </p:cNvPr>
          <p:cNvSpPr txBox="1"/>
          <p:nvPr/>
        </p:nvSpPr>
        <p:spPr>
          <a:xfrm>
            <a:off x="5855340" y="3832464"/>
            <a:ext cx="3731111" cy="307777"/>
          </a:xfrm>
          <a:prstGeom prst="rect">
            <a:avLst/>
          </a:prstGeom>
          <a:noFill/>
        </p:spPr>
        <p:txBody>
          <a:bodyPr wrap="square" rtlCol="0">
            <a:spAutoFit/>
          </a:bodyPr>
          <a:lstStyle/>
          <a:p>
            <a:r>
              <a:rPr lang="en-US" sz="1400" dirty="0"/>
              <a:t>Damage from Quake &amp; Gas Leak Explosion</a:t>
            </a:r>
          </a:p>
        </p:txBody>
      </p:sp>
      <p:sp>
        <p:nvSpPr>
          <p:cNvPr id="11" name="TextBox 10">
            <a:extLst>
              <a:ext uri="{FF2B5EF4-FFF2-40B4-BE49-F238E27FC236}">
                <a16:creationId xmlns:a16="http://schemas.microsoft.com/office/drawing/2014/main" id="{A3C628E9-A5D8-24E6-BC69-1CE1471FA14A}"/>
              </a:ext>
            </a:extLst>
          </p:cNvPr>
          <p:cNvSpPr txBox="1"/>
          <p:nvPr/>
        </p:nvSpPr>
        <p:spPr>
          <a:xfrm>
            <a:off x="757312" y="4557099"/>
            <a:ext cx="9301317" cy="1261884"/>
          </a:xfrm>
          <a:prstGeom prst="rect">
            <a:avLst/>
          </a:prstGeom>
          <a:noFill/>
        </p:spPr>
        <p:txBody>
          <a:bodyPr wrap="square">
            <a:spAutoFit/>
          </a:bodyPr>
          <a:lstStyle/>
          <a:p>
            <a:pPr marL="342900" lvl="0" indent="-342900">
              <a:spcBef>
                <a:spcPts val="600"/>
              </a:spcBef>
              <a:spcAft>
                <a:spcPts val="600"/>
              </a:spcAft>
              <a:buClr>
                <a:srgbClr val="006699"/>
              </a:buClr>
              <a:buSzPct val="80000"/>
              <a:buFont typeface="Arial" panose="020B0604020202020204" pitchFamily="34" charset="0"/>
              <a:buChar char="•"/>
            </a:pPr>
            <a:r>
              <a:rPr lang="en-US" sz="1400" dirty="0"/>
              <a:t>Quake collapsed part of the second floor</a:t>
            </a:r>
          </a:p>
          <a:p>
            <a:pPr marL="342900" lvl="0" indent="-342900">
              <a:spcBef>
                <a:spcPts val="600"/>
              </a:spcBef>
              <a:spcAft>
                <a:spcPts val="600"/>
              </a:spcAft>
              <a:buClr>
                <a:srgbClr val="006699"/>
              </a:buClr>
              <a:buSzPct val="80000"/>
              <a:buFont typeface="Arial" panose="020B0604020202020204" pitchFamily="34" charset="0"/>
              <a:buChar char="•"/>
            </a:pPr>
            <a:r>
              <a:rPr lang="en-US" sz="1400" dirty="0"/>
              <a:t>A gas explosion followed roughly 50 minutes later, after ~3,000 shoppers had already been evacuated</a:t>
            </a:r>
          </a:p>
          <a:p>
            <a:pPr marL="342900" lvl="0" indent="-342900">
              <a:spcBef>
                <a:spcPts val="600"/>
              </a:spcBef>
              <a:spcAft>
                <a:spcPts val="600"/>
              </a:spcAft>
              <a:buClr>
                <a:srgbClr val="006699"/>
              </a:buClr>
              <a:buSzPct val="80000"/>
              <a:buFont typeface="Arial" panose="020B0604020202020204" pitchFamily="34" charset="0"/>
              <a:buChar char="•"/>
            </a:pPr>
            <a:r>
              <a:rPr lang="en-US" sz="1400" dirty="0"/>
              <a:t>The complex had reopened June 13, 2026 after a rebuild following the 2016 Kumamoto earthquake, with seismic reinforcement — seismic upgrades provide no capacity against internal uplift and outward blast loading</a:t>
            </a:r>
          </a:p>
        </p:txBody>
      </p:sp>
    </p:spTree>
    <p:extLst>
      <p:ext uri="{BB962C8B-B14F-4D97-AF65-F5344CB8AC3E}">
        <p14:creationId xmlns:p14="http://schemas.microsoft.com/office/powerpoint/2010/main" val="2170475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92608"/>
            <a:ext cx="11064240" cy="502920"/>
          </a:xfrm>
          <a:prstGeom prst="rect">
            <a:avLst/>
          </a:prstGeom>
          <a:noFill/>
          <a:ln/>
        </p:spPr>
        <p:txBody>
          <a:bodyPr wrap="square" lIns="0" tIns="0" rIns="0" bIns="0" rtlCol="0" anchor="ctr"/>
          <a:lstStyle/>
          <a:p>
            <a:pPr marL="0" indent="0" algn="l">
              <a:buNone/>
            </a:pPr>
            <a:r>
              <a:rPr lang="en-US" sz="2900" b="1" dirty="0">
                <a:solidFill>
                  <a:srgbClr val="1B4F8A"/>
                </a:solidFill>
                <a:latin typeface="Arial" pitchFamily="34" charset="0"/>
                <a:ea typeface="Arial" pitchFamily="34" charset="-122"/>
                <a:cs typeface="Arial" pitchFamily="34" charset="-120"/>
              </a:rPr>
              <a:t>TWO EVENTS, TWO MECHANISMS</a:t>
            </a:r>
            <a:endParaRPr lang="en-US" sz="2900" dirty="0"/>
          </a:p>
        </p:txBody>
      </p:sp>
      <p:sp>
        <p:nvSpPr>
          <p:cNvPr id="3" name="Text 1"/>
          <p:cNvSpPr/>
          <p:nvPr/>
        </p:nvSpPr>
        <p:spPr>
          <a:xfrm>
            <a:off x="548640" y="841248"/>
            <a:ext cx="11064240" cy="274320"/>
          </a:xfrm>
          <a:prstGeom prst="rect">
            <a:avLst/>
          </a:prstGeom>
          <a:noFill/>
          <a:ln/>
        </p:spPr>
        <p:txBody>
          <a:bodyPr wrap="square" lIns="0" tIns="0" rIns="0" bIns="0" rtlCol="0" anchor="ctr"/>
          <a:lstStyle/>
          <a:p>
            <a:pPr marL="0" indent="0" algn="l">
              <a:buNone/>
            </a:pPr>
            <a:r>
              <a:rPr lang="en-US" sz="1300" i="1" dirty="0">
                <a:solidFill>
                  <a:srgbClr val="5A6876"/>
                </a:solidFill>
                <a:latin typeface="Calibri" pitchFamily="34" charset="0"/>
                <a:ea typeface="Calibri" pitchFamily="34" charset="-122"/>
                <a:cs typeface="Calibri" pitchFamily="34" charset="-120"/>
              </a:rPr>
              <a:t>Aeon Mall Kumamoto  •  Kashima Town, Kumamoto Prefecture  •  28 July 2026</a:t>
            </a:r>
            <a:endParaRPr lang="en-US" sz="1300" dirty="0"/>
          </a:p>
        </p:txBody>
      </p:sp>
      <p:sp>
        <p:nvSpPr>
          <p:cNvPr id="4" name="Shape 2"/>
          <p:cNvSpPr/>
          <p:nvPr/>
        </p:nvSpPr>
        <p:spPr>
          <a:xfrm>
            <a:off x="548640" y="1298448"/>
            <a:ext cx="11064240" cy="1572768"/>
          </a:xfrm>
          <a:prstGeom prst="roundRect">
            <a:avLst>
              <a:gd name="adj" fmla="val 3488"/>
            </a:avLst>
          </a:prstGeom>
          <a:solidFill>
            <a:srgbClr val="EDF2F8"/>
          </a:solidFill>
          <a:ln/>
        </p:spPr>
        <p:txBody>
          <a:bodyPr/>
          <a:lstStyle/>
          <a:p>
            <a:endParaRPr lang="en-US"/>
          </a:p>
        </p:txBody>
      </p:sp>
      <p:sp>
        <p:nvSpPr>
          <p:cNvPr id="5" name="Shape 3"/>
          <p:cNvSpPr/>
          <p:nvPr/>
        </p:nvSpPr>
        <p:spPr>
          <a:xfrm>
            <a:off x="1600200" y="1975104"/>
            <a:ext cx="8961120" cy="0"/>
          </a:xfrm>
          <a:prstGeom prst="line">
            <a:avLst/>
          </a:prstGeom>
          <a:noFill/>
          <a:ln w="25400">
            <a:solidFill>
              <a:srgbClr val="A9BBCE"/>
            </a:solidFill>
            <a:prstDash val="solid"/>
          </a:ln>
        </p:spPr>
        <p:txBody>
          <a:bodyPr/>
          <a:lstStyle/>
          <a:p>
            <a:endParaRPr lang="en-US"/>
          </a:p>
        </p:txBody>
      </p:sp>
      <p:sp>
        <p:nvSpPr>
          <p:cNvPr id="6" name="Text 4"/>
          <p:cNvSpPr/>
          <p:nvPr/>
        </p:nvSpPr>
        <p:spPr>
          <a:xfrm>
            <a:off x="868680" y="1444752"/>
            <a:ext cx="2560320" cy="256032"/>
          </a:xfrm>
          <a:prstGeom prst="rect">
            <a:avLst/>
          </a:prstGeom>
          <a:noFill/>
          <a:ln/>
        </p:spPr>
        <p:txBody>
          <a:bodyPr wrap="square" lIns="0" tIns="0" rIns="0" bIns="0" rtlCol="0" anchor="ctr"/>
          <a:lstStyle/>
          <a:p>
            <a:pPr marL="0" indent="0" algn="ctr">
              <a:buNone/>
            </a:pPr>
            <a:r>
              <a:rPr lang="en-US" sz="1500" b="1" dirty="0">
                <a:solidFill>
                  <a:srgbClr val="1B4F8A"/>
                </a:solidFill>
                <a:latin typeface="Arial" pitchFamily="34" charset="0"/>
                <a:ea typeface="Arial" pitchFamily="34" charset="-122"/>
                <a:cs typeface="Arial" pitchFamily="34" charset="-120"/>
              </a:rPr>
              <a:t>16:27</a:t>
            </a:r>
            <a:endParaRPr lang="en-US" sz="1500" dirty="0"/>
          </a:p>
        </p:txBody>
      </p:sp>
      <p:sp>
        <p:nvSpPr>
          <p:cNvPr id="7" name="Shape 5"/>
          <p:cNvSpPr/>
          <p:nvPr/>
        </p:nvSpPr>
        <p:spPr>
          <a:xfrm>
            <a:off x="2011680" y="1837944"/>
            <a:ext cx="274320" cy="274320"/>
          </a:xfrm>
          <a:prstGeom prst="ellipse">
            <a:avLst/>
          </a:prstGeom>
          <a:solidFill>
            <a:srgbClr val="FFFFFF"/>
          </a:solidFill>
          <a:ln w="31750">
            <a:solidFill>
              <a:srgbClr val="1B4F8A"/>
            </a:solidFill>
            <a:prstDash val="solid"/>
          </a:ln>
        </p:spPr>
        <p:txBody>
          <a:bodyPr/>
          <a:lstStyle/>
          <a:p>
            <a:endParaRPr lang="en-US"/>
          </a:p>
        </p:txBody>
      </p:sp>
      <p:sp>
        <p:nvSpPr>
          <p:cNvPr id="8" name="Text 6"/>
          <p:cNvSpPr/>
          <p:nvPr/>
        </p:nvSpPr>
        <p:spPr>
          <a:xfrm>
            <a:off x="548640" y="2212848"/>
            <a:ext cx="3200400" cy="566928"/>
          </a:xfrm>
          <a:prstGeom prst="rect">
            <a:avLst/>
          </a:prstGeom>
          <a:noFill/>
          <a:ln/>
        </p:spPr>
        <p:txBody>
          <a:bodyPr wrap="square" lIns="0" tIns="0" rIns="0" bIns="0" rtlCol="0" anchor="ctr"/>
          <a:lstStyle/>
          <a:p>
            <a:pPr marL="0" indent="0" algn="ctr">
              <a:lnSpc>
                <a:spcPts val="1400"/>
              </a:lnSpc>
              <a:buNone/>
            </a:pPr>
            <a:r>
              <a:rPr lang="en-US" sz="1150" dirty="0">
                <a:solidFill>
                  <a:srgbClr val="24313F"/>
                </a:solidFill>
                <a:latin typeface="Calibri" pitchFamily="34" charset="0"/>
                <a:ea typeface="Calibri" pitchFamily="34" charset="-122"/>
                <a:cs typeface="Calibri" pitchFamily="34" charset="-120"/>
              </a:rPr>
              <a:t>M 7.1 (JMA) earthquake</a:t>
            </a:r>
            <a:endParaRPr lang="en-US" sz="1150" dirty="0"/>
          </a:p>
          <a:p>
            <a:pPr marL="0" indent="0" algn="ctr">
              <a:lnSpc>
                <a:spcPts val="1400"/>
              </a:lnSpc>
              <a:buNone/>
            </a:pPr>
            <a:r>
              <a:rPr lang="en-US" sz="1150" dirty="0">
                <a:solidFill>
                  <a:srgbClr val="24313F"/>
                </a:solidFill>
                <a:latin typeface="Calibri" pitchFamily="34" charset="0"/>
                <a:ea typeface="Calibri" pitchFamily="34" charset="-122"/>
                <a:cs typeface="Calibri" pitchFamily="34" charset="-120"/>
              </a:rPr>
              <a:t>Max seismic intensity 7 in the prefecture</a:t>
            </a:r>
            <a:endParaRPr lang="en-US" sz="1150" dirty="0"/>
          </a:p>
        </p:txBody>
      </p:sp>
      <p:sp>
        <p:nvSpPr>
          <p:cNvPr id="9" name="Text 7"/>
          <p:cNvSpPr/>
          <p:nvPr/>
        </p:nvSpPr>
        <p:spPr>
          <a:xfrm>
            <a:off x="4800600" y="1444752"/>
            <a:ext cx="2560320" cy="256032"/>
          </a:xfrm>
          <a:prstGeom prst="rect">
            <a:avLst/>
          </a:prstGeom>
          <a:noFill/>
          <a:ln/>
        </p:spPr>
        <p:txBody>
          <a:bodyPr wrap="square" lIns="0" tIns="0" rIns="0" bIns="0" rtlCol="0" anchor="ctr"/>
          <a:lstStyle/>
          <a:p>
            <a:pPr marL="0" indent="0" algn="ctr">
              <a:buNone/>
            </a:pPr>
            <a:r>
              <a:rPr lang="en-US" sz="1500" b="1" dirty="0">
                <a:solidFill>
                  <a:srgbClr val="1B4F8A"/>
                </a:solidFill>
                <a:latin typeface="Arial" pitchFamily="34" charset="0"/>
                <a:ea typeface="Arial" pitchFamily="34" charset="-122"/>
                <a:cs typeface="Arial" pitchFamily="34" charset="-120"/>
              </a:rPr>
              <a:t>~16:57</a:t>
            </a:r>
            <a:endParaRPr lang="en-US" sz="1500" dirty="0"/>
          </a:p>
        </p:txBody>
      </p:sp>
      <p:sp>
        <p:nvSpPr>
          <p:cNvPr id="10" name="Shape 8"/>
          <p:cNvSpPr/>
          <p:nvPr/>
        </p:nvSpPr>
        <p:spPr>
          <a:xfrm>
            <a:off x="5943600" y="1837944"/>
            <a:ext cx="274320" cy="274320"/>
          </a:xfrm>
          <a:prstGeom prst="ellipse">
            <a:avLst/>
          </a:prstGeom>
          <a:solidFill>
            <a:srgbClr val="FFFFFF"/>
          </a:solidFill>
          <a:ln w="31750">
            <a:solidFill>
              <a:srgbClr val="1B4F8A"/>
            </a:solidFill>
            <a:prstDash val="solid"/>
          </a:ln>
        </p:spPr>
        <p:txBody>
          <a:bodyPr/>
          <a:lstStyle/>
          <a:p>
            <a:endParaRPr lang="en-US"/>
          </a:p>
        </p:txBody>
      </p:sp>
      <p:sp>
        <p:nvSpPr>
          <p:cNvPr id="11" name="Text 9"/>
          <p:cNvSpPr/>
          <p:nvPr/>
        </p:nvSpPr>
        <p:spPr>
          <a:xfrm>
            <a:off x="4480560" y="2212848"/>
            <a:ext cx="3200400" cy="566928"/>
          </a:xfrm>
          <a:prstGeom prst="rect">
            <a:avLst/>
          </a:prstGeom>
          <a:noFill/>
          <a:ln/>
        </p:spPr>
        <p:txBody>
          <a:bodyPr wrap="square" lIns="0" tIns="0" rIns="0" bIns="0" rtlCol="0" anchor="ctr"/>
          <a:lstStyle/>
          <a:p>
            <a:pPr marL="0" indent="0" algn="ctr">
              <a:lnSpc>
                <a:spcPts val="1400"/>
              </a:lnSpc>
              <a:buNone/>
            </a:pPr>
            <a:r>
              <a:rPr lang="en-US" sz="1150" dirty="0">
                <a:solidFill>
                  <a:srgbClr val="24313F"/>
                </a:solidFill>
                <a:latin typeface="Calibri" pitchFamily="34" charset="0"/>
                <a:ea typeface="Calibri" pitchFamily="34" charset="-122"/>
                <a:cs typeface="Calibri" pitchFamily="34" charset="-120"/>
              </a:rPr>
              <a:t>Approx. 3,000 customers evacuated</a:t>
            </a:r>
            <a:endParaRPr lang="en-US" sz="1150" dirty="0"/>
          </a:p>
          <a:p>
            <a:pPr marL="0" indent="0" algn="ctr">
              <a:lnSpc>
                <a:spcPts val="1400"/>
              </a:lnSpc>
              <a:buNone/>
            </a:pPr>
            <a:r>
              <a:rPr lang="en-US" sz="1150" dirty="0">
                <a:solidFill>
                  <a:srgbClr val="24313F"/>
                </a:solidFill>
                <a:latin typeface="Calibri" pitchFamily="34" charset="0"/>
                <a:ea typeface="Calibri" pitchFamily="34" charset="-122"/>
                <a:cs typeface="Calibri" pitchFamily="34" charset="-120"/>
              </a:rPr>
              <a:t>to the parking lot</a:t>
            </a:r>
            <a:endParaRPr lang="en-US" sz="1150" dirty="0"/>
          </a:p>
        </p:txBody>
      </p:sp>
      <p:sp>
        <p:nvSpPr>
          <p:cNvPr id="12" name="Text 10"/>
          <p:cNvSpPr/>
          <p:nvPr/>
        </p:nvSpPr>
        <p:spPr>
          <a:xfrm>
            <a:off x="8732520" y="1444752"/>
            <a:ext cx="2560320" cy="256032"/>
          </a:xfrm>
          <a:prstGeom prst="rect">
            <a:avLst/>
          </a:prstGeom>
          <a:noFill/>
          <a:ln/>
        </p:spPr>
        <p:txBody>
          <a:bodyPr wrap="square" lIns="0" tIns="0" rIns="0" bIns="0" rtlCol="0" anchor="ctr"/>
          <a:lstStyle/>
          <a:p>
            <a:pPr marL="0" indent="0" algn="ctr">
              <a:buNone/>
            </a:pPr>
            <a:r>
              <a:rPr lang="en-US" sz="1500" b="1" dirty="0">
                <a:solidFill>
                  <a:srgbClr val="1B4F8A"/>
                </a:solidFill>
                <a:latin typeface="Arial" pitchFamily="34" charset="0"/>
                <a:ea typeface="Arial" pitchFamily="34" charset="-122"/>
                <a:cs typeface="Arial" pitchFamily="34" charset="-120"/>
              </a:rPr>
              <a:t>~17:17</a:t>
            </a:r>
            <a:endParaRPr lang="en-US" sz="1500" dirty="0"/>
          </a:p>
        </p:txBody>
      </p:sp>
      <p:sp>
        <p:nvSpPr>
          <p:cNvPr id="13" name="Shape 11"/>
          <p:cNvSpPr/>
          <p:nvPr/>
        </p:nvSpPr>
        <p:spPr>
          <a:xfrm>
            <a:off x="9875520" y="1837944"/>
            <a:ext cx="274320" cy="274320"/>
          </a:xfrm>
          <a:prstGeom prst="ellipse">
            <a:avLst/>
          </a:prstGeom>
          <a:solidFill>
            <a:srgbClr val="FFFFFF"/>
          </a:solidFill>
          <a:ln w="31750">
            <a:solidFill>
              <a:srgbClr val="1B4F8A"/>
            </a:solidFill>
            <a:prstDash val="solid"/>
          </a:ln>
        </p:spPr>
        <p:txBody>
          <a:bodyPr/>
          <a:lstStyle/>
          <a:p>
            <a:endParaRPr lang="en-US"/>
          </a:p>
        </p:txBody>
      </p:sp>
      <p:sp>
        <p:nvSpPr>
          <p:cNvPr id="14" name="Text 12"/>
          <p:cNvSpPr/>
          <p:nvPr/>
        </p:nvSpPr>
        <p:spPr>
          <a:xfrm>
            <a:off x="8412480" y="2212848"/>
            <a:ext cx="3200400" cy="566928"/>
          </a:xfrm>
          <a:prstGeom prst="rect">
            <a:avLst/>
          </a:prstGeom>
          <a:noFill/>
          <a:ln/>
        </p:spPr>
        <p:txBody>
          <a:bodyPr wrap="square" lIns="0" tIns="0" rIns="0" bIns="0" rtlCol="0" anchor="ctr"/>
          <a:lstStyle/>
          <a:p>
            <a:pPr marL="0" indent="0" algn="ctr">
              <a:lnSpc>
                <a:spcPts val="1400"/>
              </a:lnSpc>
              <a:buNone/>
            </a:pPr>
            <a:r>
              <a:rPr lang="en-US" sz="1150" dirty="0">
                <a:solidFill>
                  <a:srgbClr val="24313F"/>
                </a:solidFill>
                <a:latin typeface="Calibri" pitchFamily="34" charset="0"/>
                <a:ea typeface="Calibri" pitchFamily="34" charset="-122"/>
                <a:cs typeface="Calibri" pitchFamily="34" charset="-120"/>
              </a:rPr>
              <a:t>Gas explosion</a:t>
            </a:r>
            <a:endParaRPr lang="en-US" sz="1150" dirty="0"/>
          </a:p>
          <a:p>
            <a:pPr marL="0" indent="0" algn="ctr">
              <a:lnSpc>
                <a:spcPts val="1400"/>
              </a:lnSpc>
              <a:buNone/>
            </a:pPr>
            <a:r>
              <a:rPr lang="en-US" sz="1150" dirty="0">
                <a:solidFill>
                  <a:srgbClr val="24313F"/>
                </a:solidFill>
                <a:latin typeface="Calibri" pitchFamily="34" charset="0"/>
                <a:ea typeface="Calibri" pitchFamily="34" charset="-122"/>
                <a:cs typeface="Calibri" pitchFamily="34" charset="-120"/>
              </a:rPr>
              <a:t>Cause still under investigation</a:t>
            </a:r>
            <a:endParaRPr lang="en-US" sz="1150" dirty="0"/>
          </a:p>
        </p:txBody>
      </p:sp>
      <p:sp>
        <p:nvSpPr>
          <p:cNvPr id="15" name="Shape 13"/>
          <p:cNvSpPr/>
          <p:nvPr/>
        </p:nvSpPr>
        <p:spPr>
          <a:xfrm>
            <a:off x="548640" y="3090672"/>
            <a:ext cx="5349240" cy="3310128"/>
          </a:xfrm>
          <a:prstGeom prst="roundRect">
            <a:avLst>
              <a:gd name="adj" fmla="val 1381"/>
            </a:avLst>
          </a:prstGeom>
          <a:solidFill>
            <a:srgbClr val="FFFFFF"/>
          </a:solidFill>
          <a:ln w="15875">
            <a:solidFill>
              <a:srgbClr val="C6D3E0"/>
            </a:solidFill>
            <a:prstDash val="solid"/>
          </a:ln>
        </p:spPr>
        <p:txBody>
          <a:bodyPr/>
          <a:lstStyle/>
          <a:p>
            <a:endParaRPr lang="en-US"/>
          </a:p>
        </p:txBody>
      </p:sp>
      <p:sp>
        <p:nvSpPr>
          <p:cNvPr id="16" name="Shape 14"/>
          <p:cNvSpPr/>
          <p:nvPr/>
        </p:nvSpPr>
        <p:spPr>
          <a:xfrm>
            <a:off x="822960" y="3310128"/>
            <a:ext cx="384048" cy="384048"/>
          </a:xfrm>
          <a:prstGeom prst="ellipse">
            <a:avLst/>
          </a:prstGeom>
          <a:solidFill>
            <a:srgbClr val="1B4F8A"/>
          </a:solidFill>
          <a:ln/>
        </p:spPr>
        <p:txBody>
          <a:bodyPr/>
          <a:lstStyle/>
          <a:p>
            <a:endParaRPr lang="en-US"/>
          </a:p>
        </p:txBody>
      </p:sp>
      <p:sp>
        <p:nvSpPr>
          <p:cNvPr id="17" name="Text 15"/>
          <p:cNvSpPr/>
          <p:nvPr/>
        </p:nvSpPr>
        <p:spPr>
          <a:xfrm>
            <a:off x="822960" y="3310128"/>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1</a:t>
            </a:r>
            <a:endParaRPr lang="en-US" sz="1500" dirty="0"/>
          </a:p>
        </p:txBody>
      </p:sp>
      <p:sp>
        <p:nvSpPr>
          <p:cNvPr id="18" name="Text 16"/>
          <p:cNvSpPr/>
          <p:nvPr/>
        </p:nvSpPr>
        <p:spPr>
          <a:xfrm>
            <a:off x="1325880" y="3310128"/>
            <a:ext cx="4297680" cy="384048"/>
          </a:xfrm>
          <a:prstGeom prst="rect">
            <a:avLst/>
          </a:prstGeom>
          <a:noFill/>
          <a:ln/>
        </p:spPr>
        <p:txBody>
          <a:bodyPr wrap="square" lIns="0" tIns="0" rIns="0" bIns="0" rtlCol="0" anchor="ctr"/>
          <a:lstStyle/>
          <a:p>
            <a:pPr marL="0" indent="0">
              <a:buNone/>
            </a:pPr>
            <a:r>
              <a:rPr lang="en-US" sz="1600" b="1" dirty="0">
                <a:solidFill>
                  <a:srgbClr val="1B4F8A"/>
                </a:solidFill>
                <a:latin typeface="Arial" pitchFamily="34" charset="0"/>
                <a:ea typeface="Arial" pitchFamily="34" charset="-122"/>
                <a:cs typeface="Arial" pitchFamily="34" charset="-120"/>
              </a:rPr>
              <a:t>SEISMIC PHASE</a:t>
            </a:r>
            <a:endParaRPr lang="en-US" sz="1600" dirty="0"/>
          </a:p>
        </p:txBody>
      </p:sp>
      <p:sp>
        <p:nvSpPr>
          <p:cNvPr id="19" name="Text 17"/>
          <p:cNvSpPr/>
          <p:nvPr/>
        </p:nvSpPr>
        <p:spPr>
          <a:xfrm>
            <a:off x="841248" y="3858768"/>
            <a:ext cx="4754880" cy="237744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350" dirty="0">
                <a:solidFill>
                  <a:srgbClr val="24313F"/>
                </a:solidFill>
                <a:latin typeface="Calibri" pitchFamily="34" charset="0"/>
                <a:ea typeface="Calibri" pitchFamily="34" charset="-122"/>
                <a:cs typeface="Calibri" pitchFamily="34" charset="-120"/>
              </a:rPr>
              <a:t>JMA magnitude 7.1; maximum seismic intensity 7 recorded in parts of the prefecture</a:t>
            </a:r>
            <a:endParaRPr lang="en-US" sz="1350" dirty="0"/>
          </a:p>
          <a:p>
            <a:pPr marL="342900" indent="-342900" algn="l">
              <a:lnSpc>
                <a:spcPts val="1700"/>
              </a:lnSpc>
              <a:spcAft>
                <a:spcPts val="700"/>
              </a:spcAft>
              <a:buSzPct val="100000"/>
              <a:buChar char="•"/>
            </a:pPr>
            <a:r>
              <a:rPr lang="en-US" sz="1350" dirty="0">
                <a:solidFill>
                  <a:srgbClr val="24313F"/>
                </a:solidFill>
                <a:latin typeface="Calibri" pitchFamily="34" charset="0"/>
                <a:ea typeface="Calibri" pitchFamily="34" charset="-122"/>
                <a:cs typeface="Calibri" pitchFamily="34" charset="-120"/>
              </a:rPr>
              <a:t>Partial collapse of the second floor</a:t>
            </a:r>
            <a:endParaRPr lang="en-US" sz="1350" dirty="0"/>
          </a:p>
          <a:p>
            <a:pPr marL="342900" indent="-342900" algn="l">
              <a:lnSpc>
                <a:spcPts val="1700"/>
              </a:lnSpc>
              <a:spcAft>
                <a:spcPts val="700"/>
              </a:spcAft>
              <a:buSzPct val="100000"/>
              <a:buChar char="•"/>
            </a:pPr>
            <a:r>
              <a:rPr lang="en-US" sz="1350" dirty="0">
                <a:solidFill>
                  <a:srgbClr val="24313F"/>
                </a:solidFill>
                <a:latin typeface="Calibri" pitchFamily="34" charset="0"/>
                <a:ea typeface="Calibri" pitchFamily="34" charset="-122"/>
                <a:cs typeface="Calibri" pitchFamily="34" charset="-120"/>
              </a:rPr>
              <a:t>Damage distributed across the structure — the signature of ground motion</a:t>
            </a:r>
            <a:endParaRPr lang="en-US" sz="1350" dirty="0"/>
          </a:p>
          <a:p>
            <a:pPr marL="342900" indent="-342900" algn="l">
              <a:lnSpc>
                <a:spcPts val="1700"/>
              </a:lnSpc>
              <a:spcAft>
                <a:spcPts val="700"/>
              </a:spcAft>
              <a:buSzPct val="100000"/>
              <a:buChar char="•"/>
            </a:pPr>
            <a:r>
              <a:rPr lang="en-US" sz="1350" dirty="0">
                <a:solidFill>
                  <a:srgbClr val="24313F"/>
                </a:solidFill>
                <a:latin typeface="Calibri" pitchFamily="34" charset="0"/>
                <a:ea typeface="Calibri" pitchFamily="34" charset="-122"/>
                <a:cs typeface="Calibri" pitchFamily="34" charset="-120"/>
              </a:rPr>
              <a:t>Complex had reopened 13 June 2026 after a post-2016 rebuild that included seismic reinforcement</a:t>
            </a:r>
            <a:endParaRPr lang="en-US" sz="1350" dirty="0"/>
          </a:p>
        </p:txBody>
      </p:sp>
      <p:sp>
        <p:nvSpPr>
          <p:cNvPr id="20" name="Shape 18"/>
          <p:cNvSpPr/>
          <p:nvPr/>
        </p:nvSpPr>
        <p:spPr>
          <a:xfrm>
            <a:off x="6263640" y="3090672"/>
            <a:ext cx="5349240" cy="3310128"/>
          </a:xfrm>
          <a:prstGeom prst="roundRect">
            <a:avLst>
              <a:gd name="adj" fmla="val 1381"/>
            </a:avLst>
          </a:prstGeom>
          <a:solidFill>
            <a:srgbClr val="FFFFFF"/>
          </a:solidFill>
          <a:ln w="15875">
            <a:solidFill>
              <a:srgbClr val="C6D3E0"/>
            </a:solidFill>
            <a:prstDash val="solid"/>
          </a:ln>
        </p:spPr>
        <p:txBody>
          <a:bodyPr/>
          <a:lstStyle/>
          <a:p>
            <a:endParaRPr lang="en-US"/>
          </a:p>
        </p:txBody>
      </p:sp>
      <p:sp>
        <p:nvSpPr>
          <p:cNvPr id="21" name="Shape 19"/>
          <p:cNvSpPr/>
          <p:nvPr/>
        </p:nvSpPr>
        <p:spPr>
          <a:xfrm>
            <a:off x="6537960" y="3310128"/>
            <a:ext cx="384048" cy="384048"/>
          </a:xfrm>
          <a:prstGeom prst="ellipse">
            <a:avLst/>
          </a:prstGeom>
          <a:solidFill>
            <a:srgbClr val="1B4F8A"/>
          </a:solidFill>
          <a:ln/>
        </p:spPr>
        <p:txBody>
          <a:bodyPr/>
          <a:lstStyle/>
          <a:p>
            <a:endParaRPr lang="en-US"/>
          </a:p>
        </p:txBody>
      </p:sp>
      <p:sp>
        <p:nvSpPr>
          <p:cNvPr id="22" name="Text 20"/>
          <p:cNvSpPr/>
          <p:nvPr/>
        </p:nvSpPr>
        <p:spPr>
          <a:xfrm>
            <a:off x="6537960" y="3310128"/>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2</a:t>
            </a:r>
            <a:endParaRPr lang="en-US" sz="1500" dirty="0"/>
          </a:p>
        </p:txBody>
      </p:sp>
      <p:sp>
        <p:nvSpPr>
          <p:cNvPr id="23" name="Text 21"/>
          <p:cNvSpPr/>
          <p:nvPr/>
        </p:nvSpPr>
        <p:spPr>
          <a:xfrm>
            <a:off x="7040880" y="3310128"/>
            <a:ext cx="4297680" cy="384048"/>
          </a:xfrm>
          <a:prstGeom prst="rect">
            <a:avLst/>
          </a:prstGeom>
          <a:noFill/>
          <a:ln/>
        </p:spPr>
        <p:txBody>
          <a:bodyPr wrap="square" lIns="0" tIns="0" rIns="0" bIns="0" rtlCol="0" anchor="ctr"/>
          <a:lstStyle/>
          <a:p>
            <a:pPr marL="0" indent="0">
              <a:buNone/>
            </a:pPr>
            <a:r>
              <a:rPr lang="en-US" sz="1600" b="1" dirty="0">
                <a:solidFill>
                  <a:srgbClr val="1B4F8A"/>
                </a:solidFill>
                <a:latin typeface="Arial" pitchFamily="34" charset="0"/>
                <a:ea typeface="Arial" pitchFamily="34" charset="-122"/>
                <a:cs typeface="Arial" pitchFamily="34" charset="-120"/>
              </a:rPr>
              <a:t>DEFLAGRATION PHASE</a:t>
            </a:r>
            <a:endParaRPr lang="en-US" sz="1600" dirty="0"/>
          </a:p>
        </p:txBody>
      </p:sp>
      <p:sp>
        <p:nvSpPr>
          <p:cNvPr id="24" name="Text 22"/>
          <p:cNvSpPr/>
          <p:nvPr/>
        </p:nvSpPr>
        <p:spPr>
          <a:xfrm>
            <a:off x="6556248" y="3858768"/>
            <a:ext cx="4754880" cy="237744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350" dirty="0">
                <a:solidFill>
                  <a:srgbClr val="24313F"/>
                </a:solidFill>
                <a:latin typeface="Calibri" pitchFamily="34" charset="0"/>
                <a:ea typeface="Calibri" pitchFamily="34" charset="-122"/>
                <a:cs typeface="Calibri" pitchFamily="34" charset="-120"/>
              </a:rPr>
              <a:t>Roof deck and cladding stripped from one bay group; primary steel frame left standing</a:t>
            </a:r>
            <a:endParaRPr lang="en-US" sz="1350" dirty="0"/>
          </a:p>
          <a:p>
            <a:pPr marL="342900" indent="-342900" algn="l">
              <a:lnSpc>
                <a:spcPts val="1700"/>
              </a:lnSpc>
              <a:spcAft>
                <a:spcPts val="700"/>
              </a:spcAft>
              <a:buSzPct val="100000"/>
              <a:buChar char="•"/>
            </a:pPr>
            <a:r>
              <a:rPr lang="en-US" sz="1350" dirty="0">
                <a:solidFill>
                  <a:srgbClr val="24313F"/>
                </a:solidFill>
                <a:latin typeface="Calibri" pitchFamily="34" charset="0"/>
                <a:ea typeface="Calibri" pitchFamily="34" charset="-122"/>
                <a:cs typeface="Calibri" pitchFamily="34" charset="-120"/>
              </a:rPr>
              <a:t>Damage sharply localized — adjacent roof planes undeformed</a:t>
            </a:r>
            <a:endParaRPr lang="en-US" sz="1350" dirty="0"/>
          </a:p>
          <a:p>
            <a:pPr marL="342900" indent="-342900" algn="l">
              <a:lnSpc>
                <a:spcPts val="1700"/>
              </a:lnSpc>
              <a:spcAft>
                <a:spcPts val="700"/>
              </a:spcAft>
              <a:buSzPct val="100000"/>
              <a:buChar char="•"/>
            </a:pPr>
            <a:r>
              <a:rPr lang="en-US" sz="1350" dirty="0">
                <a:solidFill>
                  <a:srgbClr val="24313F"/>
                </a:solidFill>
                <a:latin typeface="Calibri" pitchFamily="34" charset="0"/>
                <a:ea typeface="Calibri" pitchFamily="34" charset="-122"/>
                <a:cs typeface="Calibri" pitchFamily="34" charset="-120"/>
              </a:rPr>
              <a:t>Radial debris field across the parking lot and into the tree line</a:t>
            </a:r>
            <a:endParaRPr lang="en-US" sz="1350" dirty="0"/>
          </a:p>
          <a:p>
            <a:pPr marL="342900" indent="-342900" algn="l">
              <a:lnSpc>
                <a:spcPts val="1700"/>
              </a:lnSpc>
              <a:spcAft>
                <a:spcPts val="700"/>
              </a:spcAft>
              <a:buSzPct val="100000"/>
              <a:buChar char="•"/>
            </a:pPr>
            <a:r>
              <a:rPr lang="en-US" sz="1350" dirty="0">
                <a:solidFill>
                  <a:srgbClr val="24313F"/>
                </a:solidFill>
                <a:latin typeface="Calibri" pitchFamily="34" charset="0"/>
                <a:ea typeface="Calibri" pitchFamily="34" charset="-122"/>
                <a:cs typeface="Calibri" pitchFamily="34" charset="-120"/>
              </a:rPr>
              <a:t>Pulverized gypsum and concrete fines blanketing pavement and vehicles</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92608"/>
            <a:ext cx="11064240" cy="502920"/>
          </a:xfrm>
          <a:prstGeom prst="rect">
            <a:avLst/>
          </a:prstGeom>
          <a:noFill/>
          <a:ln/>
        </p:spPr>
        <p:txBody>
          <a:bodyPr wrap="square" lIns="0" tIns="0" rIns="0" bIns="0" rtlCol="0" anchor="ctr"/>
          <a:lstStyle/>
          <a:p>
            <a:pPr marL="0" indent="0" algn="l">
              <a:buNone/>
            </a:pPr>
            <a:r>
              <a:rPr lang="en-US" sz="2900" b="1" dirty="0">
                <a:solidFill>
                  <a:srgbClr val="1B4F8A"/>
                </a:solidFill>
                <a:latin typeface="Arial" pitchFamily="34" charset="0"/>
                <a:ea typeface="Arial" pitchFamily="34" charset="-122"/>
                <a:cs typeface="Arial" pitchFamily="34" charset="-120"/>
              </a:rPr>
              <a:t>THREE BARRIERS — AND WHY SHUTOFF ALONE IS NOT ENOUGH</a:t>
            </a:r>
            <a:endParaRPr lang="en-US" sz="2900" dirty="0"/>
          </a:p>
        </p:txBody>
      </p:sp>
      <p:sp>
        <p:nvSpPr>
          <p:cNvPr id="3" name="Text 1"/>
          <p:cNvSpPr/>
          <p:nvPr/>
        </p:nvSpPr>
        <p:spPr>
          <a:xfrm>
            <a:off x="548640" y="841248"/>
            <a:ext cx="11064240" cy="274320"/>
          </a:xfrm>
          <a:prstGeom prst="rect">
            <a:avLst/>
          </a:prstGeom>
          <a:noFill/>
          <a:ln/>
        </p:spPr>
        <p:txBody>
          <a:bodyPr wrap="square" lIns="0" tIns="0" rIns="0" bIns="0" rtlCol="0" anchor="ctr"/>
          <a:lstStyle/>
          <a:p>
            <a:pPr marL="0" indent="0" algn="l">
              <a:buNone/>
            </a:pPr>
            <a:r>
              <a:rPr lang="en-US" sz="1300" i="1" dirty="0">
                <a:solidFill>
                  <a:srgbClr val="5A6876"/>
                </a:solidFill>
                <a:latin typeface="Calibri" pitchFamily="34" charset="0"/>
                <a:ea typeface="Calibri" pitchFamily="34" charset="-122"/>
                <a:cs typeface="Calibri" pitchFamily="34" charset="-120"/>
              </a:rPr>
              <a:t>Layered mitigation for a seismically induced gas release in a large enclosed retail volume</a:t>
            </a:r>
            <a:endParaRPr lang="en-US" sz="1300" dirty="0"/>
          </a:p>
        </p:txBody>
      </p:sp>
      <p:sp>
        <p:nvSpPr>
          <p:cNvPr id="4" name="Shape 2"/>
          <p:cNvSpPr/>
          <p:nvPr/>
        </p:nvSpPr>
        <p:spPr>
          <a:xfrm>
            <a:off x="548640" y="1325880"/>
            <a:ext cx="3712464" cy="3913632"/>
          </a:xfrm>
          <a:prstGeom prst="roundRect">
            <a:avLst>
              <a:gd name="adj" fmla="val 1232"/>
            </a:avLst>
          </a:prstGeom>
          <a:solidFill>
            <a:srgbClr val="FFFFFF"/>
          </a:solidFill>
          <a:ln w="15875">
            <a:solidFill>
              <a:srgbClr val="C6D3E0"/>
            </a:solidFill>
            <a:prstDash val="solid"/>
          </a:ln>
        </p:spPr>
        <p:txBody>
          <a:bodyPr/>
          <a:lstStyle/>
          <a:p>
            <a:endParaRPr lang="en-US"/>
          </a:p>
        </p:txBody>
      </p:sp>
      <p:sp>
        <p:nvSpPr>
          <p:cNvPr id="5" name="Shape 3"/>
          <p:cNvSpPr/>
          <p:nvPr/>
        </p:nvSpPr>
        <p:spPr>
          <a:xfrm>
            <a:off x="786384" y="1536192"/>
            <a:ext cx="384048" cy="384048"/>
          </a:xfrm>
          <a:prstGeom prst="ellipse">
            <a:avLst/>
          </a:prstGeom>
          <a:solidFill>
            <a:srgbClr val="1B4F8A"/>
          </a:solidFill>
          <a:ln/>
        </p:spPr>
        <p:txBody>
          <a:bodyPr/>
          <a:lstStyle/>
          <a:p>
            <a:endParaRPr lang="en-US"/>
          </a:p>
        </p:txBody>
      </p:sp>
      <p:sp>
        <p:nvSpPr>
          <p:cNvPr id="6" name="Text 4"/>
          <p:cNvSpPr/>
          <p:nvPr/>
        </p:nvSpPr>
        <p:spPr>
          <a:xfrm>
            <a:off x="786384" y="1536192"/>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1</a:t>
            </a:r>
            <a:endParaRPr lang="en-US" sz="1500" dirty="0"/>
          </a:p>
        </p:txBody>
      </p:sp>
      <p:sp>
        <p:nvSpPr>
          <p:cNvPr id="7" name="Text 5"/>
          <p:cNvSpPr/>
          <p:nvPr/>
        </p:nvSpPr>
        <p:spPr>
          <a:xfrm>
            <a:off x="1280160" y="1536192"/>
            <a:ext cx="2788920" cy="384048"/>
          </a:xfrm>
          <a:prstGeom prst="rect">
            <a:avLst/>
          </a:prstGeom>
          <a:noFill/>
          <a:ln/>
        </p:spPr>
        <p:txBody>
          <a:bodyPr wrap="square" lIns="0" tIns="0" rIns="0" bIns="0" rtlCol="0" anchor="ctr"/>
          <a:lstStyle/>
          <a:p>
            <a:pPr marL="0" indent="0">
              <a:buNone/>
            </a:pPr>
            <a:r>
              <a:rPr lang="en-US" sz="1450" b="1" dirty="0">
                <a:solidFill>
                  <a:srgbClr val="1B4F8A"/>
                </a:solidFill>
                <a:latin typeface="Arial" pitchFamily="34" charset="0"/>
                <a:ea typeface="Arial" pitchFamily="34" charset="-122"/>
                <a:cs typeface="Arial" pitchFamily="34" charset="-120"/>
              </a:rPr>
              <a:t>PREVENT THE LEAK</a:t>
            </a:r>
            <a:endParaRPr lang="en-US" sz="1450" dirty="0"/>
          </a:p>
        </p:txBody>
      </p:sp>
      <p:sp>
        <p:nvSpPr>
          <p:cNvPr id="8" name="Text 6"/>
          <p:cNvSpPr/>
          <p:nvPr/>
        </p:nvSpPr>
        <p:spPr>
          <a:xfrm>
            <a:off x="804672" y="2066544"/>
            <a:ext cx="3246120" cy="301752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Flexible loops or bellows where piping crosses seismic joints between structurally independent blocks</a:t>
            </a:r>
            <a:endParaRPr lang="en-US" sz="1150" dirty="0"/>
          </a:p>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Threaded small-bore steel is the classic failure point — the thread removes wall section and fails brittly in bending</a:t>
            </a:r>
            <a:endParaRPr lang="en-US" sz="1150" dirty="0"/>
          </a:p>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Anchor gas-fired appliances; unrestrained ranges and water heaters slide and tear their connectors</a:t>
            </a:r>
            <a:endParaRPr lang="en-US" sz="1150" dirty="0"/>
          </a:p>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Place flexibility deliberately — rigid bracing into a stiff frame plus a hard connection to a flexibly supported rooftop unit concentrates all drift at one fitting</a:t>
            </a:r>
            <a:endParaRPr lang="en-US" sz="1150" dirty="0"/>
          </a:p>
        </p:txBody>
      </p:sp>
      <p:sp>
        <p:nvSpPr>
          <p:cNvPr id="9" name="Shape 7"/>
          <p:cNvSpPr/>
          <p:nvPr/>
        </p:nvSpPr>
        <p:spPr>
          <a:xfrm>
            <a:off x="4224528" y="1325880"/>
            <a:ext cx="3712464" cy="3913632"/>
          </a:xfrm>
          <a:prstGeom prst="roundRect">
            <a:avLst>
              <a:gd name="adj" fmla="val 1232"/>
            </a:avLst>
          </a:prstGeom>
          <a:solidFill>
            <a:srgbClr val="FFFFFF"/>
          </a:solidFill>
          <a:ln w="15875">
            <a:solidFill>
              <a:srgbClr val="C6D3E0"/>
            </a:solidFill>
            <a:prstDash val="solid"/>
          </a:ln>
        </p:spPr>
        <p:txBody>
          <a:bodyPr/>
          <a:lstStyle/>
          <a:p>
            <a:endParaRPr lang="en-US"/>
          </a:p>
        </p:txBody>
      </p:sp>
      <p:sp>
        <p:nvSpPr>
          <p:cNvPr id="10" name="Shape 8"/>
          <p:cNvSpPr/>
          <p:nvPr/>
        </p:nvSpPr>
        <p:spPr>
          <a:xfrm>
            <a:off x="4462272" y="1536192"/>
            <a:ext cx="384048" cy="384048"/>
          </a:xfrm>
          <a:prstGeom prst="ellipse">
            <a:avLst/>
          </a:prstGeom>
          <a:solidFill>
            <a:srgbClr val="1B4F8A"/>
          </a:solidFill>
          <a:ln/>
        </p:spPr>
        <p:txBody>
          <a:bodyPr/>
          <a:lstStyle/>
          <a:p>
            <a:endParaRPr lang="en-US"/>
          </a:p>
        </p:txBody>
      </p:sp>
      <p:sp>
        <p:nvSpPr>
          <p:cNvPr id="11" name="Text 9"/>
          <p:cNvSpPr/>
          <p:nvPr/>
        </p:nvSpPr>
        <p:spPr>
          <a:xfrm>
            <a:off x="4462272" y="1536192"/>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2</a:t>
            </a:r>
            <a:endParaRPr lang="en-US" sz="1500" dirty="0"/>
          </a:p>
        </p:txBody>
      </p:sp>
      <p:sp>
        <p:nvSpPr>
          <p:cNvPr id="12" name="Text 10"/>
          <p:cNvSpPr/>
          <p:nvPr/>
        </p:nvSpPr>
        <p:spPr>
          <a:xfrm>
            <a:off x="4956048" y="1536192"/>
            <a:ext cx="2788920" cy="384048"/>
          </a:xfrm>
          <a:prstGeom prst="rect">
            <a:avLst/>
          </a:prstGeom>
          <a:noFill/>
          <a:ln/>
        </p:spPr>
        <p:txBody>
          <a:bodyPr wrap="square" lIns="0" tIns="0" rIns="0" bIns="0" rtlCol="0" anchor="ctr"/>
          <a:lstStyle/>
          <a:p>
            <a:pPr marL="0" indent="0">
              <a:buNone/>
            </a:pPr>
            <a:r>
              <a:rPr lang="en-US" sz="1450" b="1" dirty="0">
                <a:solidFill>
                  <a:srgbClr val="1B4F8A"/>
                </a:solidFill>
                <a:latin typeface="Arial" pitchFamily="34" charset="0"/>
                <a:ea typeface="Arial" pitchFamily="34" charset="-122"/>
                <a:cs typeface="Arial" pitchFamily="34" charset="-120"/>
              </a:rPr>
              <a:t>ISOLATE THE SUPPLY</a:t>
            </a:r>
            <a:endParaRPr lang="en-US" sz="1450" dirty="0"/>
          </a:p>
        </p:txBody>
      </p:sp>
      <p:sp>
        <p:nvSpPr>
          <p:cNvPr id="13" name="Text 11"/>
          <p:cNvSpPr/>
          <p:nvPr/>
        </p:nvSpPr>
        <p:spPr>
          <a:xfrm>
            <a:off x="4480560" y="2066544"/>
            <a:ext cx="3246120" cy="301752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Japan already leads here: microcomputer meters trip on seismic intensity, excess flow, and abnormal flow duration</a:t>
            </a:r>
            <a:endParaRPr lang="en-US" sz="1150" dirty="0"/>
          </a:p>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Utility SI-value sensors isolate at block level</a:t>
            </a:r>
            <a:endParaRPr lang="en-US" sz="1150" dirty="0"/>
          </a:p>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The limit: meter shutoff stops replenishment but does not empty the piping downstream of the break</a:t>
            </a:r>
            <a:endParaRPr lang="en-US" sz="1150" dirty="0"/>
          </a:p>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Residual line inventory in a complex this size can alone reach a stoichiometric cloud</a:t>
            </a:r>
            <a:endParaRPr lang="en-US" sz="1150" dirty="0"/>
          </a:p>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Fix: automatic zone valves at every tenant branch, with purge to atmosphere</a:t>
            </a:r>
            <a:endParaRPr lang="en-US" sz="1150" dirty="0"/>
          </a:p>
        </p:txBody>
      </p:sp>
      <p:sp>
        <p:nvSpPr>
          <p:cNvPr id="14" name="Shape 12"/>
          <p:cNvSpPr/>
          <p:nvPr/>
        </p:nvSpPr>
        <p:spPr>
          <a:xfrm>
            <a:off x="7900416" y="1325880"/>
            <a:ext cx="3712464" cy="3913632"/>
          </a:xfrm>
          <a:prstGeom prst="roundRect">
            <a:avLst>
              <a:gd name="adj" fmla="val 1232"/>
            </a:avLst>
          </a:prstGeom>
          <a:solidFill>
            <a:srgbClr val="FFFFFF"/>
          </a:solidFill>
          <a:ln w="15875">
            <a:solidFill>
              <a:srgbClr val="C6D3E0"/>
            </a:solidFill>
            <a:prstDash val="solid"/>
          </a:ln>
        </p:spPr>
        <p:txBody>
          <a:bodyPr/>
          <a:lstStyle/>
          <a:p>
            <a:endParaRPr lang="en-US"/>
          </a:p>
        </p:txBody>
      </p:sp>
      <p:sp>
        <p:nvSpPr>
          <p:cNvPr id="15" name="Shape 13"/>
          <p:cNvSpPr/>
          <p:nvPr/>
        </p:nvSpPr>
        <p:spPr>
          <a:xfrm>
            <a:off x="8138160" y="1536192"/>
            <a:ext cx="384048" cy="384048"/>
          </a:xfrm>
          <a:prstGeom prst="ellipse">
            <a:avLst/>
          </a:prstGeom>
          <a:solidFill>
            <a:srgbClr val="1B4F8A"/>
          </a:solidFill>
          <a:ln/>
        </p:spPr>
        <p:txBody>
          <a:bodyPr/>
          <a:lstStyle/>
          <a:p>
            <a:endParaRPr lang="en-US"/>
          </a:p>
        </p:txBody>
      </p:sp>
      <p:sp>
        <p:nvSpPr>
          <p:cNvPr id="16" name="Text 14"/>
          <p:cNvSpPr/>
          <p:nvPr/>
        </p:nvSpPr>
        <p:spPr>
          <a:xfrm>
            <a:off x="8138160" y="1536192"/>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3</a:t>
            </a:r>
            <a:endParaRPr lang="en-US" sz="1500" dirty="0"/>
          </a:p>
        </p:txBody>
      </p:sp>
      <p:sp>
        <p:nvSpPr>
          <p:cNvPr id="17" name="Text 15"/>
          <p:cNvSpPr/>
          <p:nvPr/>
        </p:nvSpPr>
        <p:spPr>
          <a:xfrm>
            <a:off x="8631936" y="1536192"/>
            <a:ext cx="2788920" cy="384048"/>
          </a:xfrm>
          <a:prstGeom prst="rect">
            <a:avLst/>
          </a:prstGeom>
          <a:noFill/>
          <a:ln/>
        </p:spPr>
        <p:txBody>
          <a:bodyPr wrap="square" lIns="0" tIns="0" rIns="0" bIns="0" rtlCol="0" anchor="ctr"/>
          <a:lstStyle/>
          <a:p>
            <a:pPr marL="0" indent="0">
              <a:buNone/>
            </a:pPr>
            <a:r>
              <a:rPr lang="en-US" sz="1450" b="1" dirty="0">
                <a:solidFill>
                  <a:srgbClr val="1B4F8A"/>
                </a:solidFill>
                <a:latin typeface="Arial" pitchFamily="34" charset="0"/>
                <a:ea typeface="Arial" pitchFamily="34" charset="-122"/>
                <a:cs typeface="Arial" pitchFamily="34" charset="-120"/>
              </a:rPr>
              <a:t>DILUTE THE CLOUD</a:t>
            </a:r>
            <a:endParaRPr lang="en-US" sz="1450" dirty="0"/>
          </a:p>
        </p:txBody>
      </p:sp>
      <p:sp>
        <p:nvSpPr>
          <p:cNvPr id="18" name="Text 16"/>
          <p:cNvSpPr/>
          <p:nvPr/>
        </p:nvSpPr>
        <p:spPr>
          <a:xfrm>
            <a:off x="8156448" y="2066544"/>
            <a:ext cx="3246120" cy="301752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Methane LEL ≈ 5% v/v — modest forced ventilation holds a leak well below it</a:t>
            </a:r>
            <a:endParaRPr lang="en-US" sz="1150" dirty="0"/>
          </a:p>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Post-quake, HVAC trips and the building seals itself; this one was air-conditioned and largely closed after evacuation</a:t>
            </a:r>
            <a:endParaRPr lang="en-US" sz="1150" dirty="0"/>
          </a:p>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Define a post-earthquake purge mode: dampers open, exhaust on emergency power</a:t>
            </a:r>
            <a:endParaRPr lang="en-US" sz="1150" dirty="0"/>
          </a:p>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Combustible-gas detection interlocked to zone isolation, not merely to an alarm panel</a:t>
            </a:r>
            <a:endParaRPr lang="en-US" sz="1150" dirty="0"/>
          </a:p>
          <a:p>
            <a:pPr marL="342900" indent="-342900" algn="l">
              <a:lnSpc>
                <a:spcPts val="1700"/>
              </a:lnSpc>
              <a:spcAft>
                <a:spcPts val="700"/>
              </a:spcAft>
              <a:buSzPct val="100000"/>
              <a:buChar char="•"/>
            </a:pPr>
            <a:r>
              <a:rPr lang="en-US" sz="1150" dirty="0">
                <a:solidFill>
                  <a:srgbClr val="24313F"/>
                </a:solidFill>
                <a:latin typeface="Calibri" pitchFamily="34" charset="0"/>
                <a:ea typeface="Calibri" pitchFamily="34" charset="-122"/>
                <a:cs typeface="Calibri" pitchFamily="34" charset="-120"/>
              </a:rPr>
              <a:t>Battery backup — utility power is least reliable exactly when it is needed</a:t>
            </a:r>
            <a:endParaRPr lang="en-US" sz="1150" dirty="0"/>
          </a:p>
        </p:txBody>
      </p:sp>
      <p:sp>
        <p:nvSpPr>
          <p:cNvPr id="19" name="Shape 17"/>
          <p:cNvSpPr/>
          <p:nvPr/>
        </p:nvSpPr>
        <p:spPr>
          <a:xfrm>
            <a:off x="548640" y="5468112"/>
            <a:ext cx="11064240" cy="932688"/>
          </a:xfrm>
          <a:prstGeom prst="roundRect">
            <a:avLst>
              <a:gd name="adj" fmla="val 4902"/>
            </a:avLst>
          </a:prstGeom>
          <a:solidFill>
            <a:srgbClr val="FBF0EE"/>
          </a:solidFill>
          <a:ln w="22225">
            <a:solidFill>
              <a:srgbClr val="B0281F"/>
            </a:solidFill>
            <a:prstDash val="solid"/>
          </a:ln>
        </p:spPr>
        <p:txBody>
          <a:bodyPr/>
          <a:lstStyle/>
          <a:p>
            <a:endParaRPr lang="en-US"/>
          </a:p>
        </p:txBody>
      </p:sp>
      <p:sp>
        <p:nvSpPr>
          <p:cNvPr id="20" name="Text 18"/>
          <p:cNvSpPr/>
          <p:nvPr/>
        </p:nvSpPr>
        <p:spPr>
          <a:xfrm>
            <a:off x="822960" y="5577840"/>
            <a:ext cx="5120640" cy="256032"/>
          </a:xfrm>
          <a:prstGeom prst="rect">
            <a:avLst/>
          </a:prstGeom>
          <a:noFill/>
          <a:ln/>
        </p:spPr>
        <p:txBody>
          <a:bodyPr wrap="square" lIns="0" tIns="0" rIns="0" bIns="0" rtlCol="0" anchor="ctr"/>
          <a:lstStyle/>
          <a:p>
            <a:pPr marL="0" indent="0">
              <a:buNone/>
            </a:pPr>
            <a:r>
              <a:rPr lang="en-US" sz="1200" b="1" dirty="0">
                <a:solidFill>
                  <a:srgbClr val="B0281F"/>
                </a:solidFill>
                <a:latin typeface="Arial" pitchFamily="34" charset="0"/>
                <a:ea typeface="Arial" pitchFamily="34" charset="-122"/>
                <a:cs typeface="Arial" pitchFamily="34" charset="-120"/>
              </a:rPr>
              <a:t>SPECTRAL INTENSITY — THE TRIP CRITERION</a:t>
            </a:r>
            <a:endParaRPr lang="en-US" sz="1200" dirty="0"/>
          </a:p>
        </p:txBody>
      </p:sp>
      <p:sp>
        <p:nvSpPr>
          <p:cNvPr id="21" name="Text 19"/>
          <p:cNvSpPr/>
          <p:nvPr/>
        </p:nvSpPr>
        <p:spPr>
          <a:xfrm>
            <a:off x="822960" y="5852160"/>
            <a:ext cx="10515600" cy="457200"/>
          </a:xfrm>
          <a:prstGeom prst="rect">
            <a:avLst/>
          </a:prstGeom>
          <a:noFill/>
          <a:ln/>
        </p:spPr>
        <p:txBody>
          <a:bodyPr wrap="square" lIns="0" tIns="0" rIns="0" bIns="0" rtlCol="0" anchor="ctr"/>
          <a:lstStyle/>
          <a:p>
            <a:pPr marL="0" indent="0">
              <a:lnSpc>
                <a:spcPts val="1500"/>
              </a:lnSpc>
              <a:buNone/>
            </a:pPr>
            <a:r>
              <a:rPr lang="en-US" sz="1200" dirty="0">
                <a:solidFill>
                  <a:srgbClr val="24313F"/>
                </a:solidFill>
                <a:latin typeface="Calibri" pitchFamily="34" charset="0"/>
                <a:ea typeface="Calibri" pitchFamily="34" charset="-122"/>
                <a:cs typeface="Calibri" pitchFamily="34" charset="-120"/>
              </a:rPr>
              <a:t>SI = (1/2.4) ∫ PSV(T, ζ = 0.20) dT  over  0.1 – 2.5 s     —     Japanese gas utilities isolate near SI ≈ 60 kine. Housner spectral intensity, not PGA, because it weights the velocity content that actually damages piping.</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92608"/>
            <a:ext cx="11064240" cy="502920"/>
          </a:xfrm>
          <a:prstGeom prst="rect">
            <a:avLst/>
          </a:prstGeom>
          <a:noFill/>
          <a:ln/>
        </p:spPr>
        <p:txBody>
          <a:bodyPr wrap="square" lIns="0" tIns="0" rIns="0" bIns="0" rtlCol="0" anchor="ctr"/>
          <a:lstStyle/>
          <a:p>
            <a:pPr marL="0" indent="0" algn="l">
              <a:buNone/>
            </a:pPr>
            <a:r>
              <a:rPr lang="en-US" sz="2900" b="1" dirty="0">
                <a:solidFill>
                  <a:srgbClr val="1B4F8A"/>
                </a:solidFill>
                <a:latin typeface="Arial" pitchFamily="34" charset="0"/>
                <a:ea typeface="Arial" pitchFamily="34" charset="-122"/>
                <a:cs typeface="Arial" pitchFamily="34" charset="-120"/>
              </a:rPr>
              <a:t>THE STRUCTURE VENTED. THE PROTOCOL DID NOT.</a:t>
            </a:r>
            <a:endParaRPr lang="en-US" sz="2900" dirty="0"/>
          </a:p>
        </p:txBody>
      </p:sp>
      <p:sp>
        <p:nvSpPr>
          <p:cNvPr id="3" name="Text 1"/>
          <p:cNvSpPr/>
          <p:nvPr/>
        </p:nvSpPr>
        <p:spPr>
          <a:xfrm>
            <a:off x="548640" y="841248"/>
            <a:ext cx="11064240" cy="274320"/>
          </a:xfrm>
          <a:prstGeom prst="rect">
            <a:avLst/>
          </a:prstGeom>
          <a:noFill/>
          <a:ln/>
        </p:spPr>
        <p:txBody>
          <a:bodyPr wrap="square" lIns="0" tIns="0" rIns="0" bIns="0" rtlCol="0" anchor="ctr"/>
          <a:lstStyle/>
          <a:p>
            <a:pPr marL="0" indent="0" algn="l">
              <a:buNone/>
            </a:pPr>
            <a:r>
              <a:rPr lang="en-US" sz="1300" i="1" dirty="0">
                <a:solidFill>
                  <a:srgbClr val="5A6876"/>
                </a:solidFill>
                <a:latin typeface="Calibri" pitchFamily="34" charset="0"/>
                <a:ea typeface="Calibri" pitchFamily="34" charset="-122"/>
                <a:cs typeface="Calibri" pitchFamily="34" charset="-120"/>
              </a:rPr>
              <a:t>Explosion venting behaved well; the losses came from re-entry control</a:t>
            </a:r>
            <a:endParaRPr lang="en-US" sz="1300" dirty="0"/>
          </a:p>
        </p:txBody>
      </p:sp>
      <p:sp>
        <p:nvSpPr>
          <p:cNvPr id="4" name="Shape 2"/>
          <p:cNvSpPr/>
          <p:nvPr/>
        </p:nvSpPr>
        <p:spPr>
          <a:xfrm>
            <a:off x="548640" y="1325880"/>
            <a:ext cx="6720840" cy="3977640"/>
          </a:xfrm>
          <a:prstGeom prst="roundRect">
            <a:avLst>
              <a:gd name="adj" fmla="val 1149"/>
            </a:avLst>
          </a:prstGeom>
          <a:solidFill>
            <a:srgbClr val="FFFFFF"/>
          </a:solidFill>
          <a:ln w="15875">
            <a:solidFill>
              <a:srgbClr val="C6D3E0"/>
            </a:solidFill>
            <a:prstDash val="solid"/>
          </a:ln>
        </p:spPr>
        <p:txBody>
          <a:bodyPr/>
          <a:lstStyle/>
          <a:p>
            <a:endParaRPr lang="en-US"/>
          </a:p>
        </p:txBody>
      </p:sp>
      <p:sp>
        <p:nvSpPr>
          <p:cNvPr id="5" name="Shape 3"/>
          <p:cNvSpPr/>
          <p:nvPr/>
        </p:nvSpPr>
        <p:spPr>
          <a:xfrm>
            <a:off x="804672" y="1536192"/>
            <a:ext cx="384048" cy="384048"/>
          </a:xfrm>
          <a:prstGeom prst="ellipse">
            <a:avLst/>
          </a:prstGeom>
          <a:solidFill>
            <a:srgbClr val="1B4F8A"/>
          </a:solidFill>
          <a:ln/>
        </p:spPr>
        <p:txBody>
          <a:bodyPr/>
          <a:lstStyle/>
          <a:p>
            <a:endParaRPr lang="en-US"/>
          </a:p>
        </p:txBody>
      </p:sp>
      <p:sp>
        <p:nvSpPr>
          <p:cNvPr id="6" name="Text 4"/>
          <p:cNvSpPr/>
          <p:nvPr/>
        </p:nvSpPr>
        <p:spPr>
          <a:xfrm>
            <a:off x="804672" y="1536192"/>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1</a:t>
            </a:r>
            <a:endParaRPr lang="en-US" sz="1500" dirty="0"/>
          </a:p>
        </p:txBody>
      </p:sp>
      <p:sp>
        <p:nvSpPr>
          <p:cNvPr id="7" name="Text 5"/>
          <p:cNvSpPr/>
          <p:nvPr/>
        </p:nvSpPr>
        <p:spPr>
          <a:xfrm>
            <a:off x="1298448" y="1536192"/>
            <a:ext cx="5760720" cy="384048"/>
          </a:xfrm>
          <a:prstGeom prst="rect">
            <a:avLst/>
          </a:prstGeom>
          <a:noFill/>
          <a:ln/>
        </p:spPr>
        <p:txBody>
          <a:bodyPr wrap="square" lIns="0" tIns="0" rIns="0" bIns="0" rtlCol="0" anchor="ctr"/>
          <a:lstStyle/>
          <a:p>
            <a:pPr marL="0" indent="0">
              <a:buNone/>
            </a:pPr>
            <a:r>
              <a:rPr lang="en-US" sz="1600" b="1" dirty="0">
                <a:solidFill>
                  <a:srgbClr val="1B4F8A"/>
                </a:solidFill>
                <a:latin typeface="Arial" pitchFamily="34" charset="0"/>
                <a:ea typeface="Arial" pitchFamily="34" charset="-122"/>
                <a:cs typeface="Arial" pitchFamily="34" charset="-120"/>
              </a:rPr>
              <a:t>STRUCTURAL RESPONSE</a:t>
            </a:r>
            <a:endParaRPr lang="en-US" sz="1600" dirty="0"/>
          </a:p>
        </p:txBody>
      </p:sp>
      <p:sp>
        <p:nvSpPr>
          <p:cNvPr id="8" name="Text 6"/>
          <p:cNvSpPr/>
          <p:nvPr/>
        </p:nvSpPr>
        <p:spPr>
          <a:xfrm>
            <a:off x="822960" y="2084832"/>
            <a:ext cx="6217920" cy="3108960"/>
          </a:xfrm>
          <a:prstGeom prst="rect">
            <a:avLst/>
          </a:prstGeom>
          <a:noFill/>
          <a:ln/>
        </p:spPr>
        <p:txBody>
          <a:bodyPr wrap="square" lIns="0" tIns="0" rIns="0" bIns="0" rtlCol="0" anchor="ctr"/>
          <a:lstStyle/>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The lightweight roof deck and cladding acted as an unplanned deflagration vent — which is why the primary frame survived rather than progressively collapsing</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Design it deliberately (NFPA 68 logic): specify deck pull-off capacity over gas-served areas so venting direction is controlled</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Locate gas-fired equipment on perimeter bays that vent outward, away from egress paths — not in interior cores</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Provide tie forces and alternate load paths so localized column loss does not propagate</a:t>
            </a:r>
            <a:endParaRPr lang="en-US" sz="1300" dirty="0"/>
          </a:p>
          <a:p>
            <a:pPr marL="342900" indent="-342900" algn="l">
              <a:lnSpc>
                <a:spcPts val="1700"/>
              </a:lnSpc>
              <a:spcAft>
                <a:spcPts val="700"/>
              </a:spcAft>
              <a:buSzPct val="100000"/>
              <a:buChar char="•"/>
            </a:pPr>
            <a:r>
              <a:rPr lang="en-US" sz="1300" dirty="0">
                <a:solidFill>
                  <a:srgbClr val="24313F"/>
                </a:solidFill>
                <a:latin typeface="Calibri" pitchFamily="34" charset="0"/>
                <a:ea typeface="Calibri" pitchFamily="34" charset="-122"/>
                <a:cs typeface="Calibri" pitchFamily="34" charset="-120"/>
              </a:rPr>
              <a:t>Caution: reports of a supersonic pressure wave remain unconfirmed. Intact, neatly parked vehicles argue against a far-field detonation; local flame acceleration in congested space fits the evidence better.</a:t>
            </a:r>
            <a:endParaRPr lang="en-US" sz="1300" dirty="0"/>
          </a:p>
        </p:txBody>
      </p:sp>
      <p:sp>
        <p:nvSpPr>
          <p:cNvPr id="9" name="Shape 7"/>
          <p:cNvSpPr/>
          <p:nvPr/>
        </p:nvSpPr>
        <p:spPr>
          <a:xfrm>
            <a:off x="7635240" y="1325880"/>
            <a:ext cx="3977640" cy="1170432"/>
          </a:xfrm>
          <a:prstGeom prst="roundRect">
            <a:avLst>
              <a:gd name="adj" fmla="val 3906"/>
            </a:avLst>
          </a:prstGeom>
          <a:solidFill>
            <a:srgbClr val="EDF2F8"/>
          </a:solidFill>
          <a:ln/>
        </p:spPr>
        <p:txBody>
          <a:bodyPr/>
          <a:lstStyle/>
          <a:p>
            <a:endParaRPr lang="en-US"/>
          </a:p>
        </p:txBody>
      </p:sp>
      <p:sp>
        <p:nvSpPr>
          <p:cNvPr id="10" name="Text 8"/>
          <p:cNvSpPr/>
          <p:nvPr/>
        </p:nvSpPr>
        <p:spPr>
          <a:xfrm>
            <a:off x="7863840" y="1453896"/>
            <a:ext cx="1691640" cy="896112"/>
          </a:xfrm>
          <a:prstGeom prst="rect">
            <a:avLst/>
          </a:prstGeom>
          <a:noFill/>
          <a:ln/>
        </p:spPr>
        <p:txBody>
          <a:bodyPr wrap="square" lIns="0" tIns="0" rIns="0" bIns="0" rtlCol="0" anchor="ctr"/>
          <a:lstStyle/>
          <a:p>
            <a:pPr marL="0" indent="0" algn="l">
              <a:buNone/>
            </a:pPr>
            <a:r>
              <a:rPr lang="en-US" sz="3000" b="1" dirty="0">
                <a:solidFill>
                  <a:srgbClr val="0F2E52"/>
                </a:solidFill>
                <a:latin typeface="Arial" pitchFamily="34" charset="0"/>
                <a:ea typeface="Arial" pitchFamily="34" charset="-122"/>
                <a:cs typeface="Arial" pitchFamily="34" charset="-120"/>
              </a:rPr>
              <a:t>~3,000</a:t>
            </a:r>
            <a:endParaRPr lang="en-US" sz="3000" dirty="0"/>
          </a:p>
        </p:txBody>
      </p:sp>
      <p:sp>
        <p:nvSpPr>
          <p:cNvPr id="11" name="Text 9"/>
          <p:cNvSpPr/>
          <p:nvPr/>
        </p:nvSpPr>
        <p:spPr>
          <a:xfrm>
            <a:off x="9601200" y="1453896"/>
            <a:ext cx="1828800" cy="896112"/>
          </a:xfrm>
          <a:prstGeom prst="rect">
            <a:avLst/>
          </a:prstGeom>
          <a:noFill/>
          <a:ln/>
        </p:spPr>
        <p:txBody>
          <a:bodyPr wrap="square" lIns="0" tIns="0" rIns="0" bIns="0" rtlCol="0" anchor="ctr"/>
          <a:lstStyle/>
          <a:p>
            <a:pPr marL="0" indent="0" algn="l">
              <a:lnSpc>
                <a:spcPts val="1400"/>
              </a:lnSpc>
              <a:buNone/>
            </a:pPr>
            <a:r>
              <a:rPr lang="en-US" sz="1200" dirty="0">
                <a:solidFill>
                  <a:srgbClr val="24313F"/>
                </a:solidFill>
                <a:latin typeface="Calibri" pitchFamily="34" charset="0"/>
                <a:ea typeface="Calibri" pitchFamily="34" charset="-122"/>
                <a:cs typeface="Calibri" pitchFamily="34" charset="-120"/>
              </a:rPr>
              <a:t>customers evacuated within about 30 minutes</a:t>
            </a:r>
            <a:endParaRPr lang="en-US" sz="1200" dirty="0"/>
          </a:p>
        </p:txBody>
      </p:sp>
      <p:sp>
        <p:nvSpPr>
          <p:cNvPr id="12" name="Shape 10"/>
          <p:cNvSpPr/>
          <p:nvPr/>
        </p:nvSpPr>
        <p:spPr>
          <a:xfrm>
            <a:off x="7635240" y="2679192"/>
            <a:ext cx="3977640" cy="1170432"/>
          </a:xfrm>
          <a:prstGeom prst="roundRect">
            <a:avLst>
              <a:gd name="adj" fmla="val 3906"/>
            </a:avLst>
          </a:prstGeom>
          <a:solidFill>
            <a:srgbClr val="EDF2F8"/>
          </a:solidFill>
          <a:ln/>
        </p:spPr>
        <p:txBody>
          <a:bodyPr/>
          <a:lstStyle/>
          <a:p>
            <a:endParaRPr lang="en-US"/>
          </a:p>
        </p:txBody>
      </p:sp>
      <p:sp>
        <p:nvSpPr>
          <p:cNvPr id="13" name="Text 11"/>
          <p:cNvSpPr/>
          <p:nvPr/>
        </p:nvSpPr>
        <p:spPr>
          <a:xfrm>
            <a:off x="7863840" y="2807208"/>
            <a:ext cx="1691640" cy="896112"/>
          </a:xfrm>
          <a:prstGeom prst="rect">
            <a:avLst/>
          </a:prstGeom>
          <a:noFill/>
          <a:ln/>
        </p:spPr>
        <p:txBody>
          <a:bodyPr wrap="square" lIns="0" tIns="0" rIns="0" bIns="0" rtlCol="0" anchor="ctr"/>
          <a:lstStyle/>
          <a:p>
            <a:pPr marL="0" indent="0" algn="l">
              <a:buNone/>
            </a:pPr>
            <a:r>
              <a:rPr lang="en-US" sz="3000" b="1" dirty="0">
                <a:solidFill>
                  <a:srgbClr val="0F2E52"/>
                </a:solidFill>
                <a:latin typeface="Arial" pitchFamily="34" charset="0"/>
                <a:ea typeface="Arial" pitchFamily="34" charset="-122"/>
                <a:cs typeface="Arial" pitchFamily="34" charset="-120"/>
              </a:rPr>
              <a:t>50 min</a:t>
            </a:r>
            <a:endParaRPr lang="en-US" sz="3000" dirty="0"/>
          </a:p>
        </p:txBody>
      </p:sp>
      <p:sp>
        <p:nvSpPr>
          <p:cNvPr id="14" name="Text 12"/>
          <p:cNvSpPr/>
          <p:nvPr/>
        </p:nvSpPr>
        <p:spPr>
          <a:xfrm>
            <a:off x="9601200" y="2807208"/>
            <a:ext cx="1828800" cy="896112"/>
          </a:xfrm>
          <a:prstGeom prst="rect">
            <a:avLst/>
          </a:prstGeom>
          <a:noFill/>
          <a:ln/>
        </p:spPr>
        <p:txBody>
          <a:bodyPr wrap="square" lIns="0" tIns="0" rIns="0" bIns="0" rtlCol="0" anchor="ctr"/>
          <a:lstStyle/>
          <a:p>
            <a:pPr marL="0" indent="0" algn="l">
              <a:lnSpc>
                <a:spcPts val="1400"/>
              </a:lnSpc>
              <a:buNone/>
            </a:pPr>
            <a:r>
              <a:rPr lang="en-US" sz="1200" dirty="0">
                <a:solidFill>
                  <a:srgbClr val="24313F"/>
                </a:solidFill>
                <a:latin typeface="Calibri" pitchFamily="34" charset="0"/>
                <a:ea typeface="Calibri" pitchFamily="34" charset="-122"/>
                <a:cs typeface="Calibri" pitchFamily="34" charset="-120"/>
              </a:rPr>
              <a:t>from earthquake to explosion</a:t>
            </a:r>
            <a:endParaRPr lang="en-US" sz="1200" dirty="0"/>
          </a:p>
        </p:txBody>
      </p:sp>
      <p:sp>
        <p:nvSpPr>
          <p:cNvPr id="15" name="Shape 13"/>
          <p:cNvSpPr/>
          <p:nvPr/>
        </p:nvSpPr>
        <p:spPr>
          <a:xfrm>
            <a:off x="7635240" y="4032504"/>
            <a:ext cx="3977640" cy="1170432"/>
          </a:xfrm>
          <a:prstGeom prst="roundRect">
            <a:avLst>
              <a:gd name="adj" fmla="val 3906"/>
            </a:avLst>
          </a:prstGeom>
          <a:solidFill>
            <a:srgbClr val="EDF2F8"/>
          </a:solidFill>
          <a:ln/>
        </p:spPr>
        <p:txBody>
          <a:bodyPr/>
          <a:lstStyle/>
          <a:p>
            <a:endParaRPr lang="en-US"/>
          </a:p>
        </p:txBody>
      </p:sp>
      <p:sp>
        <p:nvSpPr>
          <p:cNvPr id="16" name="Text 14"/>
          <p:cNvSpPr/>
          <p:nvPr/>
        </p:nvSpPr>
        <p:spPr>
          <a:xfrm>
            <a:off x="7863840" y="4160520"/>
            <a:ext cx="1691640" cy="896112"/>
          </a:xfrm>
          <a:prstGeom prst="rect">
            <a:avLst/>
          </a:prstGeom>
          <a:noFill/>
          <a:ln/>
        </p:spPr>
        <p:txBody>
          <a:bodyPr wrap="square" lIns="0" tIns="0" rIns="0" bIns="0" rtlCol="0" anchor="ctr"/>
          <a:lstStyle/>
          <a:p>
            <a:pPr marL="0" indent="0" algn="l">
              <a:buNone/>
            </a:pPr>
            <a:r>
              <a:rPr lang="en-US" sz="3000" b="1" dirty="0">
                <a:solidFill>
                  <a:srgbClr val="0F2E52"/>
                </a:solidFill>
                <a:latin typeface="Arial" pitchFamily="34" charset="0"/>
                <a:ea typeface="Arial" pitchFamily="34" charset="-122"/>
                <a:cs typeface="Arial" pitchFamily="34" charset="-120"/>
              </a:rPr>
              <a:t>3</a:t>
            </a:r>
            <a:endParaRPr lang="en-US" sz="3000" dirty="0"/>
          </a:p>
        </p:txBody>
      </p:sp>
      <p:sp>
        <p:nvSpPr>
          <p:cNvPr id="17" name="Text 15"/>
          <p:cNvSpPr/>
          <p:nvPr/>
        </p:nvSpPr>
        <p:spPr>
          <a:xfrm>
            <a:off x="9601200" y="4160520"/>
            <a:ext cx="1828800" cy="896112"/>
          </a:xfrm>
          <a:prstGeom prst="rect">
            <a:avLst/>
          </a:prstGeom>
          <a:noFill/>
          <a:ln/>
        </p:spPr>
        <p:txBody>
          <a:bodyPr wrap="square" lIns="0" tIns="0" rIns="0" bIns="0" rtlCol="0" anchor="ctr"/>
          <a:lstStyle/>
          <a:p>
            <a:pPr marL="0" indent="0" algn="l">
              <a:lnSpc>
                <a:spcPts val="1400"/>
              </a:lnSpc>
              <a:buNone/>
            </a:pPr>
            <a:r>
              <a:rPr lang="en-US" sz="1200" dirty="0">
                <a:solidFill>
                  <a:srgbClr val="24313F"/>
                </a:solidFill>
                <a:latin typeface="Calibri" pitchFamily="34" charset="0"/>
                <a:ea typeface="Calibri" pitchFamily="34" charset="-122"/>
                <a:cs typeface="Calibri" pitchFamily="34" charset="-120"/>
              </a:rPr>
              <a:t>employees killed inside the building</a:t>
            </a:r>
            <a:endParaRPr lang="en-US" sz="1200" dirty="0"/>
          </a:p>
        </p:txBody>
      </p:sp>
      <p:sp>
        <p:nvSpPr>
          <p:cNvPr id="18" name="Shape 16"/>
          <p:cNvSpPr/>
          <p:nvPr/>
        </p:nvSpPr>
        <p:spPr>
          <a:xfrm>
            <a:off x="548640" y="5468112"/>
            <a:ext cx="11064240" cy="932688"/>
          </a:xfrm>
          <a:prstGeom prst="roundRect">
            <a:avLst>
              <a:gd name="adj" fmla="val 4902"/>
            </a:avLst>
          </a:prstGeom>
          <a:solidFill>
            <a:srgbClr val="FBF0EE"/>
          </a:solidFill>
          <a:ln w="22225">
            <a:solidFill>
              <a:srgbClr val="B0281F"/>
            </a:solidFill>
            <a:prstDash val="solid"/>
          </a:ln>
        </p:spPr>
        <p:txBody>
          <a:bodyPr/>
          <a:lstStyle/>
          <a:p>
            <a:endParaRPr lang="en-US"/>
          </a:p>
        </p:txBody>
      </p:sp>
      <p:sp>
        <p:nvSpPr>
          <p:cNvPr id="19" name="Text 17"/>
          <p:cNvSpPr/>
          <p:nvPr/>
        </p:nvSpPr>
        <p:spPr>
          <a:xfrm>
            <a:off x="822960" y="5577840"/>
            <a:ext cx="5943600" cy="256032"/>
          </a:xfrm>
          <a:prstGeom prst="rect">
            <a:avLst/>
          </a:prstGeom>
          <a:noFill/>
          <a:ln/>
        </p:spPr>
        <p:txBody>
          <a:bodyPr wrap="square" lIns="0" tIns="0" rIns="0" bIns="0" rtlCol="0" anchor="ctr"/>
          <a:lstStyle/>
          <a:p>
            <a:pPr marL="0" indent="0">
              <a:buNone/>
            </a:pPr>
            <a:r>
              <a:rPr lang="en-US" sz="1200" b="1" dirty="0">
                <a:solidFill>
                  <a:srgbClr val="B0281F"/>
                </a:solidFill>
                <a:latin typeface="Arial" pitchFamily="34" charset="0"/>
                <a:ea typeface="Arial" pitchFamily="34" charset="-122"/>
                <a:cs typeface="Arial" pitchFamily="34" charset="-120"/>
              </a:rPr>
              <a:t>RE-ENTRY CONTROL — THE CHEAPEST ITEM ON THE LIST</a:t>
            </a:r>
            <a:endParaRPr lang="en-US" sz="1200" dirty="0"/>
          </a:p>
        </p:txBody>
      </p:sp>
      <p:sp>
        <p:nvSpPr>
          <p:cNvPr id="20" name="Text 18"/>
          <p:cNvSpPr/>
          <p:nvPr/>
        </p:nvSpPr>
        <p:spPr>
          <a:xfrm>
            <a:off x="822960" y="5852160"/>
            <a:ext cx="10515600" cy="457200"/>
          </a:xfrm>
          <a:prstGeom prst="rect">
            <a:avLst/>
          </a:prstGeom>
          <a:noFill/>
          <a:ln/>
        </p:spPr>
        <p:txBody>
          <a:bodyPr wrap="square" lIns="0" tIns="0" rIns="0" bIns="0" rtlCol="0" anchor="ctr"/>
          <a:lstStyle/>
          <a:p>
            <a:pPr marL="0" indent="0">
              <a:lnSpc>
                <a:spcPts val="1500"/>
              </a:lnSpc>
              <a:buNone/>
            </a:pPr>
            <a:r>
              <a:rPr lang="en-US" sz="1200" dirty="0">
                <a:solidFill>
                  <a:srgbClr val="24313F"/>
                </a:solidFill>
                <a:latin typeface="Calibri" pitchFamily="34" charset="0"/>
                <a:ea typeface="Calibri" pitchFamily="34" charset="-122"/>
                <a:cs typeface="Calibri" pitchFamily="34" charset="-120"/>
              </a:rPr>
              <a:t>Post-quake exclusion zones must include staff — no re-entry for stock, cash, or securing the store until gas is confirmed isolated and the building surveyed. Headcount accountability at the muster point: the operator believed all employees were out, and only later learned some had stayed or returned.</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THE EVENT AT A GLANCE</a:t>
            </a:r>
            <a:endParaRPr lang="en-US" sz="2700" dirty="0"/>
          </a:p>
        </p:txBody>
      </p:sp>
      <p:sp>
        <p:nvSpPr>
          <p:cNvPr id="3" name="Text 1"/>
          <p:cNvSpPr/>
          <p:nvPr/>
        </p:nvSpPr>
        <p:spPr>
          <a:xfrm>
            <a:off x="548640" y="868680"/>
            <a:ext cx="3748057"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As reported through the evening of 30 July 2026</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3</a:t>
            </a:r>
            <a:endParaRPr lang="en-US" sz="900" dirty="0"/>
          </a:p>
        </p:txBody>
      </p:sp>
      <p:sp>
        <p:nvSpPr>
          <p:cNvPr id="6" name="Shape 4"/>
          <p:cNvSpPr/>
          <p:nvPr/>
        </p:nvSpPr>
        <p:spPr>
          <a:xfrm>
            <a:off x="548640" y="1814051"/>
            <a:ext cx="2084832"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7" name="Text 5"/>
          <p:cNvSpPr/>
          <p:nvPr/>
        </p:nvSpPr>
        <p:spPr>
          <a:xfrm>
            <a:off x="640080" y="1942067"/>
            <a:ext cx="1901952" cy="640080"/>
          </a:xfrm>
          <a:prstGeom prst="rect">
            <a:avLst/>
          </a:prstGeom>
          <a:noFill/>
          <a:ln/>
        </p:spPr>
        <p:txBody>
          <a:bodyPr wrap="square" lIns="0" tIns="0" rIns="0" bIns="0" rtlCol="0" anchor="ctr"/>
          <a:lstStyle/>
          <a:p>
            <a:pPr marL="0" indent="0" algn="ctr">
              <a:buNone/>
            </a:pPr>
            <a:r>
              <a:rPr lang="en-US" sz="2900" b="1" dirty="0">
                <a:solidFill>
                  <a:srgbClr val="1B4F8A"/>
                </a:solidFill>
                <a:latin typeface="Arial" pitchFamily="34" charset="0"/>
                <a:ea typeface="Arial" pitchFamily="34" charset="-122"/>
                <a:cs typeface="Arial" pitchFamily="34" charset="-120"/>
              </a:rPr>
              <a:t>Mⱼ 7.1</a:t>
            </a:r>
            <a:endParaRPr lang="en-US" sz="2900" dirty="0"/>
          </a:p>
        </p:txBody>
      </p:sp>
      <p:sp>
        <p:nvSpPr>
          <p:cNvPr id="8" name="Text 6"/>
          <p:cNvSpPr/>
          <p:nvPr/>
        </p:nvSpPr>
        <p:spPr>
          <a:xfrm>
            <a:off x="658368" y="2600435"/>
            <a:ext cx="1865376"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JMA magnitude</a:t>
            </a:r>
            <a:endParaRPr lang="en-US" sz="1050" dirty="0"/>
          </a:p>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(USGS Mww 6.8)</a:t>
            </a:r>
            <a:endParaRPr lang="en-US" sz="1050" dirty="0"/>
          </a:p>
        </p:txBody>
      </p:sp>
      <p:sp>
        <p:nvSpPr>
          <p:cNvPr id="9" name="Shape 7"/>
          <p:cNvSpPr/>
          <p:nvPr/>
        </p:nvSpPr>
        <p:spPr>
          <a:xfrm>
            <a:off x="2798064" y="1814051"/>
            <a:ext cx="2084832"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10" name="Text 8"/>
          <p:cNvSpPr/>
          <p:nvPr/>
        </p:nvSpPr>
        <p:spPr>
          <a:xfrm>
            <a:off x="2889504" y="1942067"/>
            <a:ext cx="1901952" cy="640080"/>
          </a:xfrm>
          <a:prstGeom prst="rect">
            <a:avLst/>
          </a:prstGeom>
          <a:noFill/>
          <a:ln/>
        </p:spPr>
        <p:txBody>
          <a:bodyPr wrap="square" lIns="0" tIns="0" rIns="0" bIns="0" rtlCol="0" anchor="ctr"/>
          <a:lstStyle/>
          <a:p>
            <a:pPr marL="0" indent="0" algn="ctr">
              <a:buNone/>
            </a:pPr>
            <a:r>
              <a:rPr lang="en-US" sz="2900" b="1" dirty="0">
                <a:solidFill>
                  <a:srgbClr val="1B4F8A"/>
                </a:solidFill>
                <a:latin typeface="Arial" pitchFamily="34" charset="0"/>
                <a:ea typeface="Arial" pitchFamily="34" charset="-122"/>
                <a:cs typeface="Arial" pitchFamily="34" charset="-120"/>
              </a:rPr>
              <a:t>10–16 km</a:t>
            </a:r>
            <a:endParaRPr lang="en-US" sz="2900" dirty="0"/>
          </a:p>
        </p:txBody>
      </p:sp>
      <p:sp>
        <p:nvSpPr>
          <p:cNvPr id="11" name="Text 9"/>
          <p:cNvSpPr/>
          <p:nvPr/>
        </p:nvSpPr>
        <p:spPr>
          <a:xfrm>
            <a:off x="2907792" y="2600435"/>
            <a:ext cx="1865376"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Hypocentral depth</a:t>
            </a:r>
            <a:endParaRPr lang="en-US" sz="1050" dirty="0"/>
          </a:p>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(flash → provisional)</a:t>
            </a:r>
            <a:endParaRPr lang="en-US" sz="1050" dirty="0"/>
          </a:p>
        </p:txBody>
      </p:sp>
      <p:sp>
        <p:nvSpPr>
          <p:cNvPr id="12" name="Shape 10"/>
          <p:cNvSpPr/>
          <p:nvPr/>
        </p:nvSpPr>
        <p:spPr>
          <a:xfrm>
            <a:off x="5047488" y="1814051"/>
            <a:ext cx="2084832"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13" name="Text 11"/>
          <p:cNvSpPr/>
          <p:nvPr/>
        </p:nvSpPr>
        <p:spPr>
          <a:xfrm>
            <a:off x="5138928" y="1942067"/>
            <a:ext cx="1901952" cy="640080"/>
          </a:xfrm>
          <a:prstGeom prst="rect">
            <a:avLst/>
          </a:prstGeom>
          <a:noFill/>
          <a:ln/>
        </p:spPr>
        <p:txBody>
          <a:bodyPr wrap="square" lIns="0" tIns="0" rIns="0" bIns="0" rtlCol="0" anchor="ctr"/>
          <a:lstStyle/>
          <a:p>
            <a:pPr marL="0" indent="0" algn="ctr">
              <a:buNone/>
            </a:pPr>
            <a:r>
              <a:rPr lang="en-US" sz="2900" b="1" dirty="0">
                <a:solidFill>
                  <a:srgbClr val="1B4F8A"/>
                </a:solidFill>
                <a:latin typeface="Arial" pitchFamily="34" charset="0"/>
                <a:ea typeface="Arial" pitchFamily="34" charset="-122"/>
                <a:cs typeface="Arial" pitchFamily="34" charset="-120"/>
              </a:rPr>
              <a:t>Shindo 7</a:t>
            </a:r>
            <a:endParaRPr lang="en-US" sz="2900" dirty="0"/>
          </a:p>
        </p:txBody>
      </p:sp>
      <p:sp>
        <p:nvSpPr>
          <p:cNvPr id="14" name="Text 12"/>
          <p:cNvSpPr/>
          <p:nvPr/>
        </p:nvSpPr>
        <p:spPr>
          <a:xfrm>
            <a:off x="5157216" y="2600435"/>
            <a:ext cx="1865376"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Max JMA intensity</a:t>
            </a:r>
            <a:endParaRPr lang="en-US" sz="1050" dirty="0"/>
          </a:p>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Uki City, Hikawa Town</a:t>
            </a:r>
            <a:endParaRPr lang="en-US" sz="1050" dirty="0"/>
          </a:p>
        </p:txBody>
      </p:sp>
      <p:sp>
        <p:nvSpPr>
          <p:cNvPr id="15" name="Shape 13"/>
          <p:cNvSpPr/>
          <p:nvPr/>
        </p:nvSpPr>
        <p:spPr>
          <a:xfrm>
            <a:off x="7296912" y="1814051"/>
            <a:ext cx="2084832"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16" name="Text 14"/>
          <p:cNvSpPr/>
          <p:nvPr/>
        </p:nvSpPr>
        <p:spPr>
          <a:xfrm>
            <a:off x="7388352" y="1942067"/>
            <a:ext cx="1901952" cy="640080"/>
          </a:xfrm>
          <a:prstGeom prst="rect">
            <a:avLst/>
          </a:prstGeom>
          <a:noFill/>
          <a:ln/>
        </p:spPr>
        <p:txBody>
          <a:bodyPr wrap="square" lIns="0" tIns="0" rIns="0" bIns="0" rtlCol="0" anchor="ctr"/>
          <a:lstStyle/>
          <a:p>
            <a:pPr marL="0" indent="0" algn="ctr">
              <a:buNone/>
            </a:pPr>
            <a:r>
              <a:rPr lang="en-US" sz="2900" b="1" dirty="0">
                <a:solidFill>
                  <a:srgbClr val="1C6A50"/>
                </a:solidFill>
                <a:latin typeface="Arial" pitchFamily="34" charset="0"/>
                <a:ea typeface="Arial" pitchFamily="34" charset="-122"/>
                <a:cs typeface="Arial" pitchFamily="34" charset="-120"/>
              </a:rPr>
              <a:t>~15 s</a:t>
            </a:r>
            <a:endParaRPr lang="en-US" sz="2900" dirty="0"/>
          </a:p>
        </p:txBody>
      </p:sp>
      <p:sp>
        <p:nvSpPr>
          <p:cNvPr id="17" name="Text 15"/>
          <p:cNvSpPr/>
          <p:nvPr/>
        </p:nvSpPr>
        <p:spPr>
          <a:xfrm>
            <a:off x="7406640" y="2600435"/>
            <a:ext cx="1865376"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Rupture duration</a:t>
            </a:r>
            <a:endParaRPr lang="en-US" sz="1050" dirty="0"/>
          </a:p>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USGS finite-fault model</a:t>
            </a:r>
            <a:endParaRPr lang="en-US" sz="1050" dirty="0"/>
          </a:p>
        </p:txBody>
      </p:sp>
      <p:sp>
        <p:nvSpPr>
          <p:cNvPr id="18" name="Shape 16"/>
          <p:cNvSpPr/>
          <p:nvPr/>
        </p:nvSpPr>
        <p:spPr>
          <a:xfrm>
            <a:off x="9546336" y="1814051"/>
            <a:ext cx="2066544" cy="1536192"/>
          </a:xfrm>
          <a:prstGeom prst="roundRect">
            <a:avLst>
              <a:gd name="adj" fmla="val 3571"/>
            </a:avLst>
          </a:prstGeom>
          <a:solidFill>
            <a:srgbClr val="E7EEF6"/>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19" name="Text 17"/>
          <p:cNvSpPr/>
          <p:nvPr/>
        </p:nvSpPr>
        <p:spPr>
          <a:xfrm>
            <a:off x="9637776" y="1942067"/>
            <a:ext cx="1883664" cy="640080"/>
          </a:xfrm>
          <a:prstGeom prst="rect">
            <a:avLst/>
          </a:prstGeom>
          <a:noFill/>
          <a:ln/>
        </p:spPr>
        <p:txBody>
          <a:bodyPr wrap="square" lIns="0" tIns="0" rIns="0" bIns="0" rtlCol="0" anchor="ctr"/>
          <a:lstStyle/>
          <a:p>
            <a:pPr marL="0" indent="0" algn="ctr">
              <a:buNone/>
            </a:pPr>
            <a:r>
              <a:rPr lang="en-US" sz="2900" b="1" dirty="0">
                <a:solidFill>
                  <a:srgbClr val="A83A1C"/>
                </a:solidFill>
                <a:latin typeface="Arial" pitchFamily="34" charset="0"/>
                <a:ea typeface="Arial" pitchFamily="34" charset="-122"/>
                <a:cs typeface="Arial" pitchFamily="34" charset="-120"/>
              </a:rPr>
              <a:t>34</a:t>
            </a:r>
            <a:endParaRPr lang="en-US" sz="2900" dirty="0"/>
          </a:p>
        </p:txBody>
      </p:sp>
      <p:sp>
        <p:nvSpPr>
          <p:cNvPr id="20" name="Text 18"/>
          <p:cNvSpPr/>
          <p:nvPr/>
        </p:nvSpPr>
        <p:spPr>
          <a:xfrm>
            <a:off x="9656064" y="2600435"/>
            <a:ext cx="1847088" cy="640080"/>
          </a:xfrm>
          <a:prstGeom prst="rect">
            <a:avLst/>
          </a:prstGeom>
          <a:noFill/>
          <a:ln/>
        </p:spPr>
        <p:txBody>
          <a:bodyPr wrap="square" lIns="0" tIns="0" rIns="0" bIns="0" rtlCol="0" anchor="t"/>
          <a:lstStyle/>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Deaths reported</a:t>
            </a:r>
            <a:endParaRPr lang="en-US" sz="1050" dirty="0"/>
          </a:p>
          <a:p>
            <a:pPr marL="0" indent="0" algn="ctr">
              <a:lnSpc>
                <a:spcPts val="1300"/>
              </a:lnSpc>
              <a:buNone/>
            </a:pPr>
            <a:r>
              <a:rPr lang="en-US" sz="1050" dirty="0">
                <a:solidFill>
                  <a:srgbClr val="4C5C6B"/>
                </a:solidFill>
                <a:latin typeface="Arial" pitchFamily="34" charset="0"/>
                <a:ea typeface="Arial" pitchFamily="34" charset="-122"/>
                <a:cs typeface="Arial" pitchFamily="34" charset="-120"/>
              </a:rPr>
              <a:t>(incl. under investigation)</a:t>
            </a:r>
            <a:endParaRPr lang="en-US" sz="1050" dirty="0"/>
          </a:p>
        </p:txBody>
      </p:sp>
      <p:sp>
        <p:nvSpPr>
          <p:cNvPr id="21" name="Shape 19"/>
          <p:cNvSpPr/>
          <p:nvPr/>
        </p:nvSpPr>
        <p:spPr>
          <a:xfrm>
            <a:off x="548640" y="3597131"/>
            <a:ext cx="11064240" cy="310896"/>
          </a:xfrm>
          <a:prstGeom prst="rect">
            <a:avLst/>
          </a:prstGeom>
          <a:solidFill>
            <a:srgbClr val="1B4F8A"/>
          </a:solidFill>
          <a:ln w="12700">
            <a:solidFill>
              <a:srgbClr val="333333"/>
            </a:solidFill>
            <a:prstDash val="solid"/>
          </a:ln>
        </p:spPr>
        <p:txBody>
          <a:bodyPr/>
          <a:lstStyle/>
          <a:p>
            <a:endParaRPr lang="en-US"/>
          </a:p>
        </p:txBody>
      </p:sp>
      <p:sp>
        <p:nvSpPr>
          <p:cNvPr id="22" name="Text 20"/>
          <p:cNvSpPr/>
          <p:nvPr/>
        </p:nvSpPr>
        <p:spPr>
          <a:xfrm>
            <a:off x="658368" y="3597131"/>
            <a:ext cx="2523744" cy="310896"/>
          </a:xfrm>
          <a:prstGeom prst="rect">
            <a:avLst/>
          </a:prstGeom>
          <a:noFill/>
          <a:ln/>
        </p:spPr>
        <p:txBody>
          <a:bodyPr wrap="square" lIns="0" tIns="0" rIns="0" bIns="0" rtlCol="0" anchor="ctr"/>
          <a:lstStyle/>
          <a:p>
            <a:pPr marL="0" indent="0">
              <a:buNone/>
            </a:pPr>
            <a:r>
              <a:rPr lang="en-US" sz="1100" b="1" dirty="0">
                <a:solidFill>
                  <a:srgbClr val="FFFFFF"/>
                </a:solidFill>
                <a:latin typeface="Arial" pitchFamily="34" charset="0"/>
                <a:ea typeface="Arial" pitchFamily="34" charset="-122"/>
                <a:cs typeface="Arial" pitchFamily="34" charset="-120"/>
              </a:rPr>
              <a:t>PARAMETER</a:t>
            </a:r>
            <a:endParaRPr lang="en-US" sz="1100" dirty="0"/>
          </a:p>
        </p:txBody>
      </p:sp>
      <p:sp>
        <p:nvSpPr>
          <p:cNvPr id="23" name="Text 21"/>
          <p:cNvSpPr/>
          <p:nvPr/>
        </p:nvSpPr>
        <p:spPr>
          <a:xfrm>
            <a:off x="3401568" y="3597131"/>
            <a:ext cx="3803904" cy="310896"/>
          </a:xfrm>
          <a:prstGeom prst="rect">
            <a:avLst/>
          </a:prstGeom>
          <a:noFill/>
          <a:ln/>
        </p:spPr>
        <p:txBody>
          <a:bodyPr wrap="square" lIns="0" tIns="0" rIns="0" bIns="0" rtlCol="0" anchor="ctr"/>
          <a:lstStyle/>
          <a:p>
            <a:pPr marL="0" indent="0">
              <a:buNone/>
            </a:pPr>
            <a:r>
              <a:rPr lang="en-US" sz="1100" b="1" dirty="0">
                <a:solidFill>
                  <a:srgbClr val="FFFFFF"/>
                </a:solidFill>
                <a:latin typeface="Arial" pitchFamily="34" charset="0"/>
                <a:ea typeface="Arial" pitchFamily="34" charset="-122"/>
                <a:cs typeface="Arial" pitchFamily="34" charset="-120"/>
              </a:rPr>
              <a:t>VALUE</a:t>
            </a:r>
            <a:endParaRPr lang="en-US" sz="1100" dirty="0"/>
          </a:p>
        </p:txBody>
      </p:sp>
      <p:sp>
        <p:nvSpPr>
          <p:cNvPr id="24" name="Text 22"/>
          <p:cNvSpPr/>
          <p:nvPr/>
        </p:nvSpPr>
        <p:spPr>
          <a:xfrm>
            <a:off x="7424928" y="3597131"/>
            <a:ext cx="4078224" cy="310896"/>
          </a:xfrm>
          <a:prstGeom prst="rect">
            <a:avLst/>
          </a:prstGeom>
          <a:noFill/>
          <a:ln/>
        </p:spPr>
        <p:txBody>
          <a:bodyPr wrap="square" lIns="0" tIns="0" rIns="0" bIns="0" rtlCol="0" anchor="ctr"/>
          <a:lstStyle/>
          <a:p>
            <a:pPr marL="0" indent="0">
              <a:buNone/>
            </a:pPr>
            <a:r>
              <a:rPr lang="en-US" sz="1100" b="1" dirty="0">
                <a:solidFill>
                  <a:srgbClr val="FFFFFF"/>
                </a:solidFill>
                <a:latin typeface="Arial" pitchFamily="34" charset="0"/>
                <a:ea typeface="Arial" pitchFamily="34" charset="-122"/>
                <a:cs typeface="Arial" pitchFamily="34" charset="-120"/>
              </a:rPr>
              <a:t>SOURCE / NOTE</a:t>
            </a:r>
            <a:endParaRPr lang="en-US" sz="1100" dirty="0"/>
          </a:p>
        </p:txBody>
      </p:sp>
      <p:sp>
        <p:nvSpPr>
          <p:cNvPr id="25" name="Shape 23"/>
          <p:cNvSpPr/>
          <p:nvPr/>
        </p:nvSpPr>
        <p:spPr>
          <a:xfrm>
            <a:off x="548640" y="3908027"/>
            <a:ext cx="11064240" cy="310896"/>
          </a:xfrm>
          <a:prstGeom prst="rect">
            <a:avLst/>
          </a:prstGeom>
          <a:solidFill>
            <a:srgbClr val="FFFFFF"/>
          </a:solidFill>
          <a:ln w="12700">
            <a:solidFill>
              <a:srgbClr val="333333"/>
            </a:solidFill>
            <a:prstDash val="solid"/>
          </a:ln>
        </p:spPr>
        <p:txBody>
          <a:bodyPr/>
          <a:lstStyle/>
          <a:p>
            <a:endParaRPr lang="en-US"/>
          </a:p>
        </p:txBody>
      </p:sp>
      <p:sp>
        <p:nvSpPr>
          <p:cNvPr id="26" name="Text 24"/>
          <p:cNvSpPr/>
          <p:nvPr/>
        </p:nvSpPr>
        <p:spPr>
          <a:xfrm>
            <a:off x="658368" y="3908027"/>
            <a:ext cx="25237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Origin time</a:t>
            </a:r>
            <a:endParaRPr lang="en-US" sz="1150" dirty="0"/>
          </a:p>
        </p:txBody>
      </p:sp>
      <p:sp>
        <p:nvSpPr>
          <p:cNvPr id="27" name="Text 25"/>
          <p:cNvSpPr/>
          <p:nvPr/>
        </p:nvSpPr>
        <p:spPr>
          <a:xfrm>
            <a:off x="3401568" y="3908027"/>
            <a:ext cx="38039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28 July 2026, 16:27:15 JST (07:27 UTC)</a:t>
            </a:r>
            <a:endParaRPr lang="en-US" sz="1150" dirty="0"/>
          </a:p>
        </p:txBody>
      </p:sp>
      <p:sp>
        <p:nvSpPr>
          <p:cNvPr id="28" name="Text 26"/>
          <p:cNvSpPr/>
          <p:nvPr/>
        </p:nvSpPr>
        <p:spPr>
          <a:xfrm>
            <a:off x="7424928" y="3908027"/>
            <a:ext cx="40782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JMA — late afternoon, pre-rush hour</a:t>
            </a:r>
            <a:endParaRPr lang="en-US" sz="1150" dirty="0"/>
          </a:p>
        </p:txBody>
      </p:sp>
      <p:sp>
        <p:nvSpPr>
          <p:cNvPr id="29" name="Shape 27"/>
          <p:cNvSpPr/>
          <p:nvPr/>
        </p:nvSpPr>
        <p:spPr>
          <a:xfrm>
            <a:off x="548640" y="4218923"/>
            <a:ext cx="11064240" cy="310896"/>
          </a:xfrm>
          <a:prstGeom prst="rect">
            <a:avLst/>
          </a:prstGeom>
          <a:solidFill>
            <a:srgbClr val="F3F5F8"/>
          </a:solidFill>
          <a:ln w="12700">
            <a:solidFill>
              <a:srgbClr val="333333"/>
            </a:solidFill>
            <a:prstDash val="solid"/>
          </a:ln>
        </p:spPr>
        <p:txBody>
          <a:bodyPr/>
          <a:lstStyle/>
          <a:p>
            <a:endParaRPr lang="en-US"/>
          </a:p>
        </p:txBody>
      </p:sp>
      <p:sp>
        <p:nvSpPr>
          <p:cNvPr id="30" name="Text 28"/>
          <p:cNvSpPr/>
          <p:nvPr/>
        </p:nvSpPr>
        <p:spPr>
          <a:xfrm>
            <a:off x="658368" y="4218923"/>
            <a:ext cx="25237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Epicenter</a:t>
            </a:r>
            <a:endParaRPr lang="en-US" sz="1150" dirty="0"/>
          </a:p>
        </p:txBody>
      </p:sp>
      <p:sp>
        <p:nvSpPr>
          <p:cNvPr id="31" name="Text 29"/>
          <p:cNvSpPr/>
          <p:nvPr/>
        </p:nvSpPr>
        <p:spPr>
          <a:xfrm>
            <a:off x="3401568" y="4218923"/>
            <a:ext cx="38039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~5 km east of Uto, 32.682°N 130.722°E</a:t>
            </a:r>
            <a:endParaRPr lang="en-US" sz="1150" dirty="0"/>
          </a:p>
        </p:txBody>
      </p:sp>
      <p:sp>
        <p:nvSpPr>
          <p:cNvPr id="32" name="Text 30"/>
          <p:cNvSpPr/>
          <p:nvPr/>
        </p:nvSpPr>
        <p:spPr>
          <a:xfrm>
            <a:off x="7424928" y="4218923"/>
            <a:ext cx="40782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USGS; south of Kumamoto City</a:t>
            </a:r>
            <a:endParaRPr lang="en-US" sz="1150" dirty="0"/>
          </a:p>
        </p:txBody>
      </p:sp>
      <p:sp>
        <p:nvSpPr>
          <p:cNvPr id="33" name="Shape 31"/>
          <p:cNvSpPr/>
          <p:nvPr/>
        </p:nvSpPr>
        <p:spPr>
          <a:xfrm>
            <a:off x="548640" y="4529819"/>
            <a:ext cx="11064240" cy="310896"/>
          </a:xfrm>
          <a:prstGeom prst="rect">
            <a:avLst/>
          </a:prstGeom>
          <a:solidFill>
            <a:srgbClr val="FFFFFF"/>
          </a:solidFill>
          <a:ln w="12700">
            <a:solidFill>
              <a:srgbClr val="333333"/>
            </a:solidFill>
            <a:prstDash val="solid"/>
          </a:ln>
        </p:spPr>
        <p:txBody>
          <a:bodyPr/>
          <a:lstStyle/>
          <a:p>
            <a:endParaRPr lang="en-US"/>
          </a:p>
        </p:txBody>
      </p:sp>
      <p:sp>
        <p:nvSpPr>
          <p:cNvPr id="34" name="Text 32"/>
          <p:cNvSpPr/>
          <p:nvPr/>
        </p:nvSpPr>
        <p:spPr>
          <a:xfrm>
            <a:off x="658368" y="4529819"/>
            <a:ext cx="25237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Mechanism</a:t>
            </a:r>
            <a:endParaRPr lang="en-US" sz="1150" dirty="0"/>
          </a:p>
        </p:txBody>
      </p:sp>
      <p:sp>
        <p:nvSpPr>
          <p:cNvPr id="35" name="Text 33"/>
          <p:cNvSpPr/>
          <p:nvPr/>
        </p:nvSpPr>
        <p:spPr>
          <a:xfrm>
            <a:off x="3401568" y="4529819"/>
            <a:ext cx="38039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Strike-slip, NE-trending fault plane</a:t>
            </a:r>
            <a:endParaRPr lang="en-US" sz="1150" dirty="0"/>
          </a:p>
        </p:txBody>
      </p:sp>
      <p:sp>
        <p:nvSpPr>
          <p:cNvPr id="36" name="Text 34"/>
          <p:cNvSpPr/>
          <p:nvPr/>
        </p:nvSpPr>
        <p:spPr>
          <a:xfrm>
            <a:off x="7424928" y="4529819"/>
            <a:ext cx="40782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Consistent with Futagawa–Hinagu system</a:t>
            </a:r>
            <a:endParaRPr lang="en-US" sz="1150" dirty="0"/>
          </a:p>
        </p:txBody>
      </p:sp>
      <p:sp>
        <p:nvSpPr>
          <p:cNvPr id="37" name="Shape 35"/>
          <p:cNvSpPr/>
          <p:nvPr/>
        </p:nvSpPr>
        <p:spPr>
          <a:xfrm>
            <a:off x="548640" y="4840715"/>
            <a:ext cx="11064240" cy="310896"/>
          </a:xfrm>
          <a:prstGeom prst="rect">
            <a:avLst/>
          </a:prstGeom>
          <a:solidFill>
            <a:srgbClr val="F3F5F8"/>
          </a:solidFill>
          <a:ln w="12700">
            <a:solidFill>
              <a:srgbClr val="333333"/>
            </a:solidFill>
            <a:prstDash val="solid"/>
          </a:ln>
        </p:spPr>
        <p:txBody>
          <a:bodyPr/>
          <a:lstStyle/>
          <a:p>
            <a:endParaRPr lang="en-US"/>
          </a:p>
        </p:txBody>
      </p:sp>
      <p:sp>
        <p:nvSpPr>
          <p:cNvPr id="38" name="Text 36"/>
          <p:cNvSpPr/>
          <p:nvPr/>
        </p:nvSpPr>
        <p:spPr>
          <a:xfrm>
            <a:off x="658368" y="4840715"/>
            <a:ext cx="25237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Peak ground acceleration</a:t>
            </a:r>
            <a:endParaRPr lang="en-US" sz="1150" dirty="0"/>
          </a:p>
        </p:txBody>
      </p:sp>
      <p:sp>
        <p:nvSpPr>
          <p:cNvPr id="39" name="Text 37"/>
          <p:cNvSpPr/>
          <p:nvPr/>
        </p:nvSpPr>
        <p:spPr>
          <a:xfrm>
            <a:off x="3401568" y="4840715"/>
            <a:ext cx="38039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0.705 g at Mashiki; ~1.7 g peak reported</a:t>
            </a:r>
            <a:endParaRPr lang="en-US" sz="1150" dirty="0"/>
          </a:p>
        </p:txBody>
      </p:sp>
      <p:sp>
        <p:nvSpPr>
          <p:cNvPr id="40" name="Text 38"/>
          <p:cNvSpPr/>
          <p:nvPr/>
        </p:nvSpPr>
        <p:spPr>
          <a:xfrm>
            <a:off x="7424928" y="4840715"/>
            <a:ext cx="40782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USGS station value; Japan strong-motion network</a:t>
            </a:r>
            <a:endParaRPr lang="en-US" sz="1150" dirty="0"/>
          </a:p>
        </p:txBody>
      </p:sp>
      <p:sp>
        <p:nvSpPr>
          <p:cNvPr id="41" name="Shape 39"/>
          <p:cNvSpPr/>
          <p:nvPr/>
        </p:nvSpPr>
        <p:spPr>
          <a:xfrm>
            <a:off x="548640" y="5151611"/>
            <a:ext cx="11064240" cy="310896"/>
          </a:xfrm>
          <a:prstGeom prst="rect">
            <a:avLst/>
          </a:prstGeom>
          <a:solidFill>
            <a:srgbClr val="FFFFFF"/>
          </a:solidFill>
          <a:ln w="12700">
            <a:solidFill>
              <a:srgbClr val="333333"/>
            </a:solidFill>
            <a:prstDash val="solid"/>
          </a:ln>
        </p:spPr>
        <p:txBody>
          <a:bodyPr/>
          <a:lstStyle/>
          <a:p>
            <a:endParaRPr lang="en-US"/>
          </a:p>
        </p:txBody>
      </p:sp>
      <p:sp>
        <p:nvSpPr>
          <p:cNvPr id="42" name="Text 40"/>
          <p:cNvSpPr/>
          <p:nvPr/>
        </p:nvSpPr>
        <p:spPr>
          <a:xfrm>
            <a:off x="658368" y="5151611"/>
            <a:ext cx="25237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Peak ground velocity</a:t>
            </a:r>
            <a:endParaRPr lang="en-US" sz="1150" dirty="0"/>
          </a:p>
        </p:txBody>
      </p:sp>
      <p:sp>
        <p:nvSpPr>
          <p:cNvPr id="43" name="Text 41"/>
          <p:cNvSpPr/>
          <p:nvPr/>
        </p:nvSpPr>
        <p:spPr>
          <a:xfrm>
            <a:off x="3401568" y="5151611"/>
            <a:ext cx="38039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94.3 cm/s at Yatsushiro</a:t>
            </a:r>
            <a:endParaRPr lang="en-US" sz="1150" dirty="0"/>
          </a:p>
        </p:txBody>
      </p:sp>
      <p:sp>
        <p:nvSpPr>
          <p:cNvPr id="44" name="Text 42"/>
          <p:cNvSpPr/>
          <p:nvPr/>
        </p:nvSpPr>
        <p:spPr>
          <a:xfrm>
            <a:off x="7424928" y="5151611"/>
            <a:ext cx="40782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USGS — the more damage-relevant metric</a:t>
            </a:r>
            <a:endParaRPr lang="en-US" sz="1150" dirty="0"/>
          </a:p>
        </p:txBody>
      </p:sp>
      <p:sp>
        <p:nvSpPr>
          <p:cNvPr id="45" name="Shape 43"/>
          <p:cNvSpPr/>
          <p:nvPr/>
        </p:nvSpPr>
        <p:spPr>
          <a:xfrm>
            <a:off x="548640" y="5462507"/>
            <a:ext cx="11064240" cy="310896"/>
          </a:xfrm>
          <a:prstGeom prst="rect">
            <a:avLst/>
          </a:prstGeom>
          <a:solidFill>
            <a:srgbClr val="F3F5F8"/>
          </a:solidFill>
          <a:ln w="12700">
            <a:solidFill>
              <a:srgbClr val="333333"/>
            </a:solidFill>
            <a:prstDash val="solid"/>
          </a:ln>
        </p:spPr>
        <p:txBody>
          <a:bodyPr/>
          <a:lstStyle/>
          <a:p>
            <a:endParaRPr lang="en-US"/>
          </a:p>
        </p:txBody>
      </p:sp>
      <p:sp>
        <p:nvSpPr>
          <p:cNvPr id="46" name="Text 44"/>
          <p:cNvSpPr/>
          <p:nvPr/>
        </p:nvSpPr>
        <p:spPr>
          <a:xfrm>
            <a:off x="658368" y="5462507"/>
            <a:ext cx="25237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Tsunami</a:t>
            </a:r>
            <a:endParaRPr lang="en-US" sz="1150" dirty="0"/>
          </a:p>
        </p:txBody>
      </p:sp>
      <p:sp>
        <p:nvSpPr>
          <p:cNvPr id="47" name="Text 45"/>
          <p:cNvSpPr/>
          <p:nvPr/>
        </p:nvSpPr>
        <p:spPr>
          <a:xfrm>
            <a:off x="3401568" y="5462507"/>
            <a:ext cx="38039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Advisory issued 16:29, lifted 18:10 same day</a:t>
            </a:r>
            <a:endParaRPr lang="en-US" sz="1150" dirty="0"/>
          </a:p>
        </p:txBody>
      </p:sp>
      <p:sp>
        <p:nvSpPr>
          <p:cNvPr id="48" name="Text 46"/>
          <p:cNvSpPr/>
          <p:nvPr/>
        </p:nvSpPr>
        <p:spPr>
          <a:xfrm>
            <a:off x="7424928" y="5462507"/>
            <a:ext cx="40782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Ariake and Yatsushiro Seas</a:t>
            </a:r>
            <a:endParaRPr lang="en-US" sz="1150" dirty="0"/>
          </a:p>
        </p:txBody>
      </p:sp>
      <p:sp>
        <p:nvSpPr>
          <p:cNvPr id="49" name="Shape 47"/>
          <p:cNvSpPr/>
          <p:nvPr/>
        </p:nvSpPr>
        <p:spPr>
          <a:xfrm>
            <a:off x="548640" y="5773403"/>
            <a:ext cx="11064240" cy="310896"/>
          </a:xfrm>
          <a:prstGeom prst="rect">
            <a:avLst/>
          </a:prstGeom>
          <a:solidFill>
            <a:srgbClr val="FFFFFF"/>
          </a:solidFill>
          <a:ln w="12700">
            <a:solidFill>
              <a:srgbClr val="333333"/>
            </a:solidFill>
            <a:prstDash val="solid"/>
          </a:ln>
        </p:spPr>
        <p:txBody>
          <a:bodyPr/>
          <a:lstStyle/>
          <a:p>
            <a:endParaRPr lang="en-US"/>
          </a:p>
        </p:txBody>
      </p:sp>
      <p:sp>
        <p:nvSpPr>
          <p:cNvPr id="50" name="Text 48"/>
          <p:cNvSpPr/>
          <p:nvPr/>
        </p:nvSpPr>
        <p:spPr>
          <a:xfrm>
            <a:off x="658368" y="5773403"/>
            <a:ext cx="252374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Aftershocks</a:t>
            </a:r>
            <a:endParaRPr lang="en-US" sz="1150" dirty="0"/>
          </a:p>
        </p:txBody>
      </p:sp>
      <p:sp>
        <p:nvSpPr>
          <p:cNvPr id="51" name="Text 49"/>
          <p:cNvSpPr/>
          <p:nvPr/>
        </p:nvSpPr>
        <p:spPr>
          <a:xfrm>
            <a:off x="3401568" y="5773403"/>
            <a:ext cx="380390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48 events at shindo ≥3 within 20 hours</a:t>
            </a:r>
            <a:endParaRPr lang="en-US" sz="1150" dirty="0"/>
          </a:p>
        </p:txBody>
      </p:sp>
      <p:sp>
        <p:nvSpPr>
          <p:cNvPr id="52" name="Text 50"/>
          <p:cNvSpPr/>
          <p:nvPr/>
        </p:nvSpPr>
        <p:spPr>
          <a:xfrm>
            <a:off x="7424928" y="5773403"/>
            <a:ext cx="4078224" cy="310896"/>
          </a:xfrm>
          <a:prstGeom prst="rect">
            <a:avLst/>
          </a:prstGeom>
          <a:noFill/>
          <a:ln/>
        </p:spPr>
        <p:txBody>
          <a:bodyPr wrap="square" lIns="0" tIns="0" rIns="0" bIns="0" rtlCol="0" anchor="ctr"/>
          <a:lstStyle/>
          <a:p>
            <a:pPr marL="0" indent="0">
              <a:buNone/>
            </a:pPr>
            <a:r>
              <a:rPr lang="en-US" sz="1150" dirty="0">
                <a:solidFill>
                  <a:srgbClr val="263640"/>
                </a:solidFill>
                <a:latin typeface="Arial" pitchFamily="34" charset="0"/>
                <a:ea typeface="Arial" pitchFamily="34" charset="-122"/>
                <a:cs typeface="Arial" pitchFamily="34" charset="-120"/>
              </a:rPr>
              <a:t>MLIT 5th report, 12:00 on 29 July</a:t>
            </a:r>
            <a:endParaRPr lang="en-US" sz="1150" dirty="0"/>
          </a:p>
        </p:txBody>
      </p:sp>
      <p:sp>
        <p:nvSpPr>
          <p:cNvPr id="53" name="Shape 51"/>
          <p:cNvSpPr/>
          <p:nvPr/>
        </p:nvSpPr>
        <p:spPr>
          <a:xfrm>
            <a:off x="548640" y="3597131"/>
            <a:ext cx="11064240" cy="2487168"/>
          </a:xfrm>
          <a:prstGeom prst="rect">
            <a:avLst/>
          </a:prstGeom>
          <a:ln w="9525">
            <a:solidFill>
              <a:srgbClr val="C9D4E0"/>
            </a:solidFill>
            <a:prstDash val="solid"/>
          </a:ln>
        </p:spPr>
        <p:txBody>
          <a:bodyPr/>
          <a:lstStyle/>
          <a:p>
            <a:endParaRPr lang="en-US"/>
          </a:p>
        </p:txBody>
      </p:sp>
      <p:sp>
        <p:nvSpPr>
          <p:cNvPr id="55" name="TextBox 54">
            <a:extLst>
              <a:ext uri="{FF2B5EF4-FFF2-40B4-BE49-F238E27FC236}">
                <a16:creationId xmlns:a16="http://schemas.microsoft.com/office/drawing/2014/main" id="{A1CFDD9C-507D-52EB-82A8-B86BA99F72BC}"/>
              </a:ext>
            </a:extLst>
          </p:cNvPr>
          <p:cNvSpPr txBox="1"/>
          <p:nvPr/>
        </p:nvSpPr>
        <p:spPr>
          <a:xfrm>
            <a:off x="6608064" y="356960"/>
            <a:ext cx="6096000" cy="353943"/>
          </a:xfrm>
          <a:prstGeom prst="rect">
            <a:avLst/>
          </a:prstGeom>
          <a:noFill/>
        </p:spPr>
        <p:txBody>
          <a:bodyPr wrap="square">
            <a:spAutoFit/>
          </a:bodyPr>
          <a:lstStyle/>
          <a:p>
            <a:r>
              <a:rPr lang="en-US" sz="1700" b="1" dirty="0"/>
              <a:t>Shindo</a:t>
            </a:r>
            <a:r>
              <a:rPr lang="en-US" sz="1700" dirty="0"/>
              <a:t> (</a:t>
            </a:r>
            <a:r>
              <a:rPr lang="en-US" sz="1700" dirty="0" err="1"/>
              <a:t>震度</a:t>
            </a:r>
            <a:r>
              <a:rPr lang="en-US" sz="1700" dirty="0"/>
              <a:t>, literally </a:t>
            </a:r>
            <a:r>
              <a:rPr lang="en-US" sz="1700" i="1" dirty="0"/>
              <a:t>"degree of shaking"</a:t>
            </a:r>
            <a:r>
              <a:rPr lang="en-US" sz="17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11064240" cy="502920"/>
          </a:xfrm>
          <a:prstGeom prst="rect">
            <a:avLst/>
          </a:prstGeom>
          <a:noFill/>
          <a:ln/>
        </p:spPr>
        <p:txBody>
          <a:bodyPr wrap="square" lIns="0" tIns="0" rIns="0" bIns="0" rtlCol="0" anchor="ctr"/>
          <a:lstStyle/>
          <a:p>
            <a:pPr marL="0" indent="0">
              <a:buNone/>
            </a:pPr>
            <a:r>
              <a:rPr lang="en-US" sz="2700" b="1" kern="0" spc="40" dirty="0">
                <a:solidFill>
                  <a:srgbClr val="1B4F8A"/>
                </a:solidFill>
                <a:latin typeface="Arial" pitchFamily="34" charset="0"/>
                <a:ea typeface="Arial" pitchFamily="34" charset="-122"/>
                <a:cs typeface="Arial" pitchFamily="34" charset="-120"/>
              </a:rPr>
              <a:t>TECTONIC SETTING</a:t>
            </a:r>
            <a:endParaRPr lang="en-US" sz="2700" dirty="0"/>
          </a:p>
        </p:txBody>
      </p:sp>
      <p:sp>
        <p:nvSpPr>
          <p:cNvPr id="3" name="Text 1"/>
          <p:cNvSpPr/>
          <p:nvPr/>
        </p:nvSpPr>
        <p:spPr>
          <a:xfrm>
            <a:off x="548640" y="868680"/>
            <a:ext cx="11064240" cy="347472"/>
          </a:xfrm>
          <a:prstGeom prst="rect">
            <a:avLst/>
          </a:prstGeom>
          <a:noFill/>
          <a:ln/>
        </p:spPr>
        <p:txBody>
          <a:bodyPr wrap="square" lIns="0" tIns="0" rIns="0" bIns="0" rtlCol="0" anchor="ctr"/>
          <a:lstStyle/>
          <a:p>
            <a:pPr marL="0" indent="0">
              <a:buNone/>
            </a:pPr>
            <a:r>
              <a:rPr lang="en-US" sz="1300" i="1" dirty="0">
                <a:solidFill>
                  <a:srgbClr val="4C5C6B"/>
                </a:solidFill>
                <a:latin typeface="Arial" pitchFamily="34" charset="0"/>
                <a:ea typeface="Arial" pitchFamily="34" charset="-122"/>
                <a:cs typeface="Arial" pitchFamily="34" charset="-120"/>
              </a:rPr>
              <a:t>Central Kyushu sits at the southwest terminus of the Median Tectonic Line</a:t>
            </a:r>
            <a:endParaRPr lang="en-US" sz="1300" dirty="0"/>
          </a:p>
        </p:txBody>
      </p:sp>
      <p:sp>
        <p:nvSpPr>
          <p:cNvPr id="4" name="Text 2"/>
          <p:cNvSpPr/>
          <p:nvPr/>
        </p:nvSpPr>
        <p:spPr>
          <a:xfrm>
            <a:off x="548640" y="6382512"/>
            <a:ext cx="8686800" cy="274320"/>
          </a:xfrm>
          <a:prstGeom prst="rect">
            <a:avLst/>
          </a:prstGeom>
          <a:noFill/>
          <a:ln/>
        </p:spPr>
        <p:txBody>
          <a:bodyPr wrap="square" lIns="0" tIns="0" rIns="0" bIns="0" rtlCol="0" anchor="ctr"/>
          <a:lstStyle/>
          <a:p>
            <a:pPr marL="0" indent="0" algn="l">
              <a:buNone/>
            </a:pPr>
            <a:r>
              <a:rPr lang="en-US" sz="900" dirty="0">
                <a:solidFill>
                  <a:srgbClr val="8A98A6"/>
                </a:solidFill>
                <a:latin typeface="Arial" pitchFamily="34" charset="0"/>
                <a:ea typeface="Arial" pitchFamily="34" charset="-122"/>
                <a:cs typeface="Arial" pitchFamily="34" charset="-120"/>
              </a:rPr>
              <a:t>Vibrationdata  |  2026 Kumamoto Earthquake, Kyushu, Japan  |  July 28, 2026</a:t>
            </a:r>
            <a:endParaRPr lang="en-US" sz="900" dirty="0"/>
          </a:p>
        </p:txBody>
      </p:sp>
      <p:sp>
        <p:nvSpPr>
          <p:cNvPr id="5" name="Text 3"/>
          <p:cNvSpPr/>
          <p:nvPr/>
        </p:nvSpPr>
        <p:spPr>
          <a:xfrm>
            <a:off x="11155680" y="6382512"/>
            <a:ext cx="457200" cy="274320"/>
          </a:xfrm>
          <a:prstGeom prst="rect">
            <a:avLst/>
          </a:prstGeom>
          <a:noFill/>
          <a:ln/>
        </p:spPr>
        <p:txBody>
          <a:bodyPr wrap="square" lIns="0" tIns="0" rIns="0" bIns="0" rtlCol="0" anchor="ctr"/>
          <a:lstStyle/>
          <a:p>
            <a:pPr marL="0" indent="0" algn="r">
              <a:buNone/>
            </a:pPr>
            <a:r>
              <a:rPr lang="en-US" sz="900" dirty="0">
                <a:solidFill>
                  <a:srgbClr val="8A98A6"/>
                </a:solidFill>
                <a:latin typeface="Arial" pitchFamily="34" charset="0"/>
                <a:ea typeface="Arial" pitchFamily="34" charset="-122"/>
                <a:cs typeface="Arial" pitchFamily="34" charset="-120"/>
              </a:rPr>
              <a:t>4</a:t>
            </a:r>
            <a:endParaRPr lang="en-US" sz="900" dirty="0"/>
          </a:p>
        </p:txBody>
      </p:sp>
      <p:sp>
        <p:nvSpPr>
          <p:cNvPr id="6" name="Text 4"/>
          <p:cNvSpPr/>
          <p:nvPr/>
        </p:nvSpPr>
        <p:spPr>
          <a:xfrm>
            <a:off x="548640" y="1371600"/>
            <a:ext cx="6035040" cy="2651760"/>
          </a:xfrm>
          <a:prstGeom prst="rect">
            <a:avLst/>
          </a:prstGeom>
          <a:noFill/>
          <a:ln/>
        </p:spPr>
        <p:txBody>
          <a:bodyPr wrap="square" lIns="0" tIns="0" rIns="0" bIns="0" rtlCol="0" anchor="ctr"/>
          <a:lstStyle/>
          <a:p>
            <a:pPr marL="342900" indent="-342900">
              <a:spcAft>
                <a:spcPts val="800"/>
              </a:spcAft>
              <a:buSzPct val="100000"/>
              <a:buChar char="•"/>
            </a:pPr>
            <a:r>
              <a:rPr lang="en-US" sz="1300" dirty="0">
                <a:solidFill>
                  <a:srgbClr val="263640"/>
                </a:solidFill>
                <a:latin typeface="Arial" pitchFamily="34" charset="0"/>
                <a:ea typeface="Arial" pitchFamily="34" charset="-122"/>
                <a:cs typeface="Arial" pitchFamily="34" charset="-120"/>
              </a:rPr>
              <a:t>Kumamoto lies at the southern end of Japan's longest fault system, where the Median Tectonic Line forks at the Beppu–Haneyama Fault Zone.</a:t>
            </a:r>
            <a:endParaRPr lang="en-US" sz="1300" dirty="0"/>
          </a:p>
          <a:p>
            <a:pPr marL="342900" indent="-342900">
              <a:spcAft>
                <a:spcPts val="800"/>
              </a:spcAft>
              <a:buSzPct val="100000"/>
              <a:buChar char="•"/>
            </a:pPr>
            <a:r>
              <a:rPr lang="en-US" sz="1300" dirty="0">
                <a:solidFill>
                  <a:srgbClr val="263640"/>
                </a:solidFill>
                <a:latin typeface="Arial" pitchFamily="34" charset="0"/>
                <a:ea typeface="Arial" pitchFamily="34" charset="-122"/>
                <a:cs typeface="Arial" pitchFamily="34" charset="-120"/>
              </a:rPr>
              <a:t>The Beppu–Shimabara graben is an actively extending crustal block; earthquake epicenters have historically migrated west to east across it.</a:t>
            </a:r>
            <a:endParaRPr lang="en-US" sz="1300" dirty="0"/>
          </a:p>
          <a:p>
            <a:pPr marL="342900" indent="-342900">
              <a:spcAft>
                <a:spcPts val="800"/>
              </a:spcAft>
              <a:buSzPct val="100000"/>
              <a:buChar char="•"/>
            </a:pPr>
            <a:r>
              <a:rPr lang="en-US" sz="1300" dirty="0">
                <a:solidFill>
                  <a:srgbClr val="263640"/>
                </a:solidFill>
                <a:latin typeface="Arial" pitchFamily="34" charset="0"/>
                <a:ea typeface="Arial" pitchFamily="34" charset="-122"/>
                <a:cs typeface="Arial" pitchFamily="34" charset="-120"/>
              </a:rPr>
              <a:t>The Futagawa Fault (north) and Hinagu Fault (south) form the local strike-slip system. The 2016 sequence ruptured the northern Hinagu and the Futagawa.</a:t>
            </a:r>
            <a:endParaRPr lang="en-US" sz="1300" dirty="0"/>
          </a:p>
          <a:p>
            <a:pPr marL="342900" indent="-342900">
              <a:spcAft>
                <a:spcPts val="800"/>
              </a:spcAft>
              <a:buSzPct val="100000"/>
              <a:buChar char="•"/>
            </a:pPr>
            <a:r>
              <a:rPr lang="en-US" sz="1300" dirty="0">
                <a:solidFill>
                  <a:srgbClr val="263640"/>
                </a:solidFill>
                <a:latin typeface="Arial" pitchFamily="34" charset="0"/>
                <a:ea typeface="Arial" pitchFamily="34" charset="-122"/>
                <a:cs typeface="Arial" pitchFamily="34" charset="-120"/>
              </a:rPr>
              <a:t>Current working hypothesis (S. Sakai, ERI, University of Tokyo): the 2026 event slipped the southern Hinagu Fault, loaded by Coulomb stress transfer from the 2016 ruptures.</a:t>
            </a:r>
            <a:endParaRPr lang="en-US" sz="1300" dirty="0"/>
          </a:p>
        </p:txBody>
      </p:sp>
      <p:sp>
        <p:nvSpPr>
          <p:cNvPr id="7" name="Shape 5"/>
          <p:cNvSpPr/>
          <p:nvPr/>
        </p:nvSpPr>
        <p:spPr>
          <a:xfrm>
            <a:off x="6858000" y="1371600"/>
            <a:ext cx="4754880" cy="3108960"/>
          </a:xfrm>
          <a:prstGeom prst="roundRect">
            <a:avLst>
              <a:gd name="adj" fmla="val 1765"/>
            </a:avLst>
          </a:prstGeom>
          <a:solidFill>
            <a:srgbClr val="F3F5F8"/>
          </a:solidFill>
          <a:ln w="12700">
            <a:solidFill>
              <a:srgbClr val="333333"/>
            </a:solidFill>
            <a:prstDash val="solid"/>
          </a:ln>
          <a:effectLst>
            <a:outerShdw blurRad="101600" dist="12700" dir="5400000" algn="bl" rotWithShape="0">
              <a:srgbClr val="9AA8B5">
                <a:alpha val="35000"/>
              </a:srgbClr>
            </a:outerShdw>
          </a:effectLst>
        </p:spPr>
        <p:txBody>
          <a:bodyPr/>
          <a:lstStyle/>
          <a:p>
            <a:endParaRPr lang="en-US"/>
          </a:p>
        </p:txBody>
      </p:sp>
      <p:sp>
        <p:nvSpPr>
          <p:cNvPr id="8" name="Text 6"/>
          <p:cNvSpPr/>
          <p:nvPr/>
        </p:nvSpPr>
        <p:spPr>
          <a:xfrm>
            <a:off x="7059168" y="1481328"/>
            <a:ext cx="4389120" cy="274320"/>
          </a:xfrm>
          <a:prstGeom prst="rect">
            <a:avLst/>
          </a:prstGeom>
          <a:noFill/>
          <a:ln/>
        </p:spPr>
        <p:txBody>
          <a:bodyPr wrap="square" lIns="0" tIns="0" rIns="0" bIns="0" rtlCol="0" anchor="ctr"/>
          <a:lstStyle/>
          <a:p>
            <a:pPr marL="0" indent="0">
              <a:buNone/>
            </a:pPr>
            <a:r>
              <a:rPr lang="en-US" sz="1100" b="1" dirty="0">
                <a:solidFill>
                  <a:srgbClr val="1B4F8A"/>
                </a:solidFill>
                <a:latin typeface="Arial" pitchFamily="34" charset="0"/>
                <a:ea typeface="Arial" pitchFamily="34" charset="-122"/>
                <a:cs typeface="Arial" pitchFamily="34" charset="-120"/>
              </a:rPr>
              <a:t>SCHEMATIC — FAULT GEOMETRY</a:t>
            </a:r>
            <a:endParaRPr lang="en-US" sz="1100" dirty="0"/>
          </a:p>
        </p:txBody>
      </p:sp>
      <p:sp>
        <p:nvSpPr>
          <p:cNvPr id="9" name="Shape 7"/>
          <p:cNvSpPr/>
          <p:nvPr/>
        </p:nvSpPr>
        <p:spPr>
          <a:xfrm>
            <a:off x="7178040" y="3310128"/>
            <a:ext cx="3063240" cy="0"/>
          </a:xfrm>
          <a:prstGeom prst="line">
            <a:avLst/>
          </a:prstGeom>
          <a:noFill/>
          <a:ln w="31750">
            <a:solidFill>
              <a:srgbClr val="8A98A6"/>
            </a:solidFill>
            <a:prstDash val="dash"/>
          </a:ln>
        </p:spPr>
        <p:txBody>
          <a:bodyPr/>
          <a:lstStyle/>
          <a:p>
            <a:endParaRPr lang="en-US"/>
          </a:p>
        </p:txBody>
      </p:sp>
      <p:sp>
        <p:nvSpPr>
          <p:cNvPr id="10" name="Shape 8"/>
          <p:cNvSpPr/>
          <p:nvPr/>
        </p:nvSpPr>
        <p:spPr>
          <a:xfrm>
            <a:off x="7498080" y="3246120"/>
            <a:ext cx="1691640" cy="0"/>
          </a:xfrm>
          <a:prstGeom prst="line">
            <a:avLst/>
          </a:prstGeom>
          <a:noFill/>
          <a:ln w="63500">
            <a:solidFill>
              <a:srgbClr val="1B4F8A"/>
            </a:solidFill>
            <a:prstDash val="solid"/>
          </a:ln>
        </p:spPr>
        <p:txBody>
          <a:bodyPr/>
          <a:lstStyle/>
          <a:p>
            <a:endParaRPr lang="en-US"/>
          </a:p>
        </p:txBody>
      </p:sp>
      <p:sp>
        <p:nvSpPr>
          <p:cNvPr id="11" name="Shape 9"/>
          <p:cNvSpPr/>
          <p:nvPr/>
        </p:nvSpPr>
        <p:spPr>
          <a:xfrm>
            <a:off x="9281160" y="2615184"/>
            <a:ext cx="1463040" cy="0"/>
          </a:xfrm>
          <a:prstGeom prst="line">
            <a:avLst/>
          </a:prstGeom>
          <a:noFill/>
          <a:ln w="63500">
            <a:solidFill>
              <a:srgbClr val="A83A1C"/>
            </a:solidFill>
            <a:prstDash val="solid"/>
          </a:ln>
        </p:spPr>
        <p:txBody>
          <a:bodyPr/>
          <a:lstStyle/>
          <a:p>
            <a:endParaRPr lang="en-US"/>
          </a:p>
        </p:txBody>
      </p:sp>
      <p:sp>
        <p:nvSpPr>
          <p:cNvPr id="12" name="Shape 10"/>
          <p:cNvSpPr/>
          <p:nvPr/>
        </p:nvSpPr>
        <p:spPr>
          <a:xfrm>
            <a:off x="8275320" y="2761488"/>
            <a:ext cx="155448" cy="155448"/>
          </a:xfrm>
          <a:prstGeom prst="ellipse">
            <a:avLst/>
          </a:prstGeom>
          <a:solidFill>
            <a:srgbClr val="C0392B"/>
          </a:solidFill>
          <a:ln/>
        </p:spPr>
        <p:txBody>
          <a:bodyPr/>
          <a:lstStyle/>
          <a:p>
            <a:endParaRPr lang="en-US"/>
          </a:p>
        </p:txBody>
      </p:sp>
      <p:sp>
        <p:nvSpPr>
          <p:cNvPr id="13" name="Text 11"/>
          <p:cNvSpPr/>
          <p:nvPr/>
        </p:nvSpPr>
        <p:spPr>
          <a:xfrm>
            <a:off x="7059168" y="3401568"/>
            <a:ext cx="2743200" cy="237744"/>
          </a:xfrm>
          <a:prstGeom prst="rect">
            <a:avLst/>
          </a:prstGeom>
          <a:noFill/>
          <a:ln/>
        </p:spPr>
        <p:txBody>
          <a:bodyPr wrap="square" lIns="0" tIns="0" rIns="0" bIns="0" rtlCol="0" anchor="ctr"/>
          <a:lstStyle/>
          <a:p>
            <a:pPr marL="0" indent="0">
              <a:buNone/>
            </a:pPr>
            <a:r>
              <a:rPr lang="en-US" sz="900" i="1" dirty="0">
                <a:solidFill>
                  <a:srgbClr val="8A98A6"/>
                </a:solidFill>
                <a:latin typeface="Arial" pitchFamily="34" charset="0"/>
                <a:ea typeface="Arial" pitchFamily="34" charset="-122"/>
                <a:cs typeface="Arial" pitchFamily="34" charset="-120"/>
              </a:rPr>
              <a:t>Median Tectonic Line trend</a:t>
            </a:r>
            <a:endParaRPr lang="en-US" sz="900" dirty="0"/>
          </a:p>
        </p:txBody>
      </p:sp>
      <p:sp>
        <p:nvSpPr>
          <p:cNvPr id="14" name="Shape 12"/>
          <p:cNvSpPr/>
          <p:nvPr/>
        </p:nvSpPr>
        <p:spPr>
          <a:xfrm>
            <a:off x="7086600" y="3785616"/>
            <a:ext cx="182880" cy="64008"/>
          </a:xfrm>
          <a:prstGeom prst="rect">
            <a:avLst/>
          </a:prstGeom>
          <a:solidFill>
            <a:srgbClr val="1B4F8A"/>
          </a:solidFill>
          <a:ln/>
        </p:spPr>
        <p:txBody>
          <a:bodyPr/>
          <a:lstStyle/>
          <a:p>
            <a:endParaRPr lang="en-US"/>
          </a:p>
        </p:txBody>
      </p:sp>
      <p:sp>
        <p:nvSpPr>
          <p:cNvPr id="15" name="Text 13"/>
          <p:cNvSpPr/>
          <p:nvPr/>
        </p:nvSpPr>
        <p:spPr>
          <a:xfrm>
            <a:off x="7360920" y="3712464"/>
            <a:ext cx="4160520" cy="219456"/>
          </a:xfrm>
          <a:prstGeom prst="rect">
            <a:avLst/>
          </a:prstGeom>
          <a:noFill/>
          <a:ln/>
        </p:spPr>
        <p:txBody>
          <a:bodyPr wrap="square" lIns="0" tIns="0" rIns="0" bIns="0" rtlCol="0" anchor="ctr"/>
          <a:lstStyle/>
          <a:p>
            <a:pPr marL="0" indent="0">
              <a:buNone/>
            </a:pPr>
            <a:r>
              <a:rPr lang="en-US" sz="950" dirty="0">
                <a:solidFill>
                  <a:srgbClr val="263640"/>
                </a:solidFill>
                <a:latin typeface="Arial" pitchFamily="34" charset="0"/>
                <a:ea typeface="Arial" pitchFamily="34" charset="-122"/>
                <a:cs typeface="Arial" pitchFamily="34" charset="-120"/>
              </a:rPr>
              <a:t>Hinagu Fault, southern segment — 2026 rupture, ~40 × 15 km</a:t>
            </a:r>
            <a:endParaRPr lang="en-US" sz="950" dirty="0"/>
          </a:p>
        </p:txBody>
      </p:sp>
      <p:sp>
        <p:nvSpPr>
          <p:cNvPr id="16" name="Shape 14"/>
          <p:cNvSpPr/>
          <p:nvPr/>
        </p:nvSpPr>
        <p:spPr>
          <a:xfrm>
            <a:off x="7086600" y="4032504"/>
            <a:ext cx="182880" cy="64008"/>
          </a:xfrm>
          <a:prstGeom prst="rect">
            <a:avLst/>
          </a:prstGeom>
          <a:solidFill>
            <a:srgbClr val="A83A1C"/>
          </a:solidFill>
          <a:ln/>
        </p:spPr>
        <p:txBody>
          <a:bodyPr/>
          <a:lstStyle/>
          <a:p>
            <a:endParaRPr lang="en-US"/>
          </a:p>
        </p:txBody>
      </p:sp>
      <p:sp>
        <p:nvSpPr>
          <p:cNvPr id="17" name="Text 15"/>
          <p:cNvSpPr/>
          <p:nvPr/>
        </p:nvSpPr>
        <p:spPr>
          <a:xfrm>
            <a:off x="7360920" y="3959352"/>
            <a:ext cx="4160520" cy="219456"/>
          </a:xfrm>
          <a:prstGeom prst="rect">
            <a:avLst/>
          </a:prstGeom>
          <a:noFill/>
          <a:ln/>
        </p:spPr>
        <p:txBody>
          <a:bodyPr wrap="square" lIns="0" tIns="0" rIns="0" bIns="0" rtlCol="0" anchor="ctr"/>
          <a:lstStyle/>
          <a:p>
            <a:pPr marL="0" indent="0">
              <a:buNone/>
            </a:pPr>
            <a:r>
              <a:rPr lang="en-US" sz="950" dirty="0">
                <a:solidFill>
                  <a:srgbClr val="263640"/>
                </a:solidFill>
                <a:latin typeface="Arial" pitchFamily="34" charset="0"/>
                <a:ea typeface="Arial" pitchFamily="34" charset="-122"/>
                <a:cs typeface="Arial" pitchFamily="34" charset="-120"/>
              </a:rPr>
              <a:t>Futagawa Fault — ruptured in the 2016 sequence</a:t>
            </a:r>
            <a:endParaRPr lang="en-US" sz="950" dirty="0"/>
          </a:p>
        </p:txBody>
      </p:sp>
      <p:sp>
        <p:nvSpPr>
          <p:cNvPr id="18" name="Shape 16"/>
          <p:cNvSpPr/>
          <p:nvPr/>
        </p:nvSpPr>
        <p:spPr>
          <a:xfrm>
            <a:off x="7086600" y="4279392"/>
            <a:ext cx="182880" cy="64008"/>
          </a:xfrm>
          <a:prstGeom prst="rect">
            <a:avLst/>
          </a:prstGeom>
          <a:solidFill>
            <a:srgbClr val="C0392B"/>
          </a:solidFill>
          <a:ln/>
        </p:spPr>
        <p:txBody>
          <a:bodyPr/>
          <a:lstStyle/>
          <a:p>
            <a:endParaRPr lang="en-US"/>
          </a:p>
        </p:txBody>
      </p:sp>
      <p:sp>
        <p:nvSpPr>
          <p:cNvPr id="19" name="Text 17"/>
          <p:cNvSpPr/>
          <p:nvPr/>
        </p:nvSpPr>
        <p:spPr>
          <a:xfrm>
            <a:off x="7360920" y="4206240"/>
            <a:ext cx="4160520" cy="219456"/>
          </a:xfrm>
          <a:prstGeom prst="rect">
            <a:avLst/>
          </a:prstGeom>
          <a:noFill/>
          <a:ln/>
        </p:spPr>
        <p:txBody>
          <a:bodyPr wrap="square" lIns="0" tIns="0" rIns="0" bIns="0" rtlCol="0" anchor="ctr"/>
          <a:lstStyle/>
          <a:p>
            <a:pPr marL="0" indent="0">
              <a:buNone/>
            </a:pPr>
            <a:r>
              <a:rPr lang="en-US" sz="950" dirty="0">
                <a:solidFill>
                  <a:srgbClr val="263640"/>
                </a:solidFill>
                <a:latin typeface="Arial" pitchFamily="34" charset="0"/>
                <a:ea typeface="Arial" pitchFamily="34" charset="-122"/>
                <a:cs typeface="Arial" pitchFamily="34" charset="-120"/>
              </a:rPr>
              <a:t>Epicenter, ~5 km east of Uto</a:t>
            </a:r>
            <a:endParaRPr lang="en-US" sz="950" dirty="0"/>
          </a:p>
        </p:txBody>
      </p:sp>
      <p:sp>
        <p:nvSpPr>
          <p:cNvPr id="20" name="Shape 18"/>
          <p:cNvSpPr/>
          <p:nvPr/>
        </p:nvSpPr>
        <p:spPr>
          <a:xfrm>
            <a:off x="548640" y="4709160"/>
            <a:ext cx="11064240" cy="1417320"/>
          </a:xfrm>
          <a:prstGeom prst="roundRect">
            <a:avLst>
              <a:gd name="adj" fmla="val 3226"/>
            </a:avLst>
          </a:prstGeom>
          <a:solidFill>
            <a:srgbClr val="E7EEF6"/>
          </a:solidFill>
          <a:ln w="12700">
            <a:solidFill>
              <a:srgbClr val="333333"/>
            </a:solidFill>
            <a:prstDash val="solid"/>
          </a:ln>
        </p:spPr>
        <p:txBody>
          <a:bodyPr/>
          <a:lstStyle/>
          <a:p>
            <a:endParaRPr lang="en-US"/>
          </a:p>
        </p:txBody>
      </p:sp>
      <p:sp>
        <p:nvSpPr>
          <p:cNvPr id="21" name="Text 19"/>
          <p:cNvSpPr/>
          <p:nvPr/>
        </p:nvSpPr>
        <p:spPr>
          <a:xfrm>
            <a:off x="777240" y="4846320"/>
            <a:ext cx="10607040" cy="1143000"/>
          </a:xfrm>
          <a:prstGeom prst="rect">
            <a:avLst/>
          </a:prstGeom>
          <a:noFill/>
          <a:ln/>
        </p:spPr>
        <p:txBody>
          <a:bodyPr wrap="square" lIns="0" tIns="0" rIns="0" bIns="0" rtlCol="0" anchor="ctr"/>
          <a:lstStyle/>
          <a:p>
            <a:pPr marL="0" indent="0">
              <a:lnSpc>
                <a:spcPts val="1700"/>
              </a:lnSpc>
              <a:buNone/>
            </a:pPr>
            <a:r>
              <a:rPr lang="en-US" sz="1250" b="1" dirty="0">
                <a:solidFill>
                  <a:srgbClr val="1B4F8A"/>
                </a:solidFill>
                <a:latin typeface="Arial" pitchFamily="34" charset="0"/>
                <a:ea typeface="Arial" pitchFamily="34" charset="-122"/>
                <a:cs typeface="Arial" pitchFamily="34" charset="-120"/>
              </a:rPr>
              <a:t>Why this matters to the designer.  </a:t>
            </a:r>
            <a:r>
              <a:rPr lang="en-US" sz="1250" dirty="0">
                <a:solidFill>
                  <a:srgbClr val="263640"/>
                </a:solidFill>
                <a:latin typeface="Arial" pitchFamily="34" charset="0"/>
                <a:ea typeface="Arial" pitchFamily="34" charset="-122"/>
                <a:cs typeface="Arial" pitchFamily="34" charset="-120"/>
              </a:rPr>
              <a:t>A shallow (10–16 km) strike-slip rupture directly beneath a populated basin is the near-field case. Site-to-source distance is small, the rupture is short in duration, and the motion is dominated by a small number of large velocity excursions rather than by long stationary shaking. Design spectra anchored on far-field records systematically understate this condition. The 2016 sequence made the same point in the same prefecture ten years earlier.</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106</TotalTime>
  <Words>8093</Words>
  <Application>Microsoft Office PowerPoint</Application>
  <PresentationFormat>Widescreen</PresentationFormat>
  <Paragraphs>698</Paragraphs>
  <Slides>37</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Vibrationdata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Kumamoto Earthquake - Engineering Review</dc:title>
  <dc:subject>PptxGenJS Presentation</dc:subject>
  <dc:creator>Tom Irvine</dc:creator>
  <cp:lastModifiedBy>Tom Irvine</cp:lastModifiedBy>
  <cp:revision>2</cp:revision>
  <dcterms:created xsi:type="dcterms:W3CDTF">2026-07-30T22:46:42Z</dcterms:created>
  <dcterms:modified xsi:type="dcterms:W3CDTF">2026-07-31T15:53:54Z</dcterms:modified>
</cp:coreProperties>
</file>