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709" r:id="rId2"/>
  </p:sldMasterIdLst>
  <p:notesMasterIdLst>
    <p:notesMasterId r:id="rId42"/>
  </p:notesMasterIdLst>
  <p:sldIdLst>
    <p:sldId id="256" r:id="rId3"/>
    <p:sldId id="769" r:id="rId4"/>
    <p:sldId id="727" r:id="rId5"/>
    <p:sldId id="731" r:id="rId6"/>
    <p:sldId id="732" r:id="rId7"/>
    <p:sldId id="745" r:id="rId8"/>
    <p:sldId id="733" r:id="rId9"/>
    <p:sldId id="728" r:id="rId10"/>
    <p:sldId id="734" r:id="rId11"/>
    <p:sldId id="740" r:id="rId12"/>
    <p:sldId id="735" r:id="rId13"/>
    <p:sldId id="746" r:id="rId14"/>
    <p:sldId id="761" r:id="rId15"/>
    <p:sldId id="739" r:id="rId16"/>
    <p:sldId id="749" r:id="rId17"/>
    <p:sldId id="736" r:id="rId18"/>
    <p:sldId id="742" r:id="rId19"/>
    <p:sldId id="767" r:id="rId20"/>
    <p:sldId id="758" r:id="rId21"/>
    <p:sldId id="760" r:id="rId22"/>
    <p:sldId id="759" r:id="rId23"/>
    <p:sldId id="755" r:id="rId24"/>
    <p:sldId id="754" r:id="rId25"/>
    <p:sldId id="756" r:id="rId26"/>
    <p:sldId id="757" r:id="rId27"/>
    <p:sldId id="741" r:id="rId28"/>
    <p:sldId id="762" r:id="rId29"/>
    <p:sldId id="768" r:id="rId30"/>
    <p:sldId id="751" r:id="rId31"/>
    <p:sldId id="743" r:id="rId32"/>
    <p:sldId id="744" r:id="rId33"/>
    <p:sldId id="737" r:id="rId34"/>
    <p:sldId id="748" r:id="rId35"/>
    <p:sldId id="747" r:id="rId36"/>
    <p:sldId id="763" r:id="rId37"/>
    <p:sldId id="764" r:id="rId38"/>
    <p:sldId id="765" r:id="rId39"/>
    <p:sldId id="257" r:id="rId40"/>
    <p:sldId id="766" r:id="rId41"/>
  </p:sldIdLst>
  <p:sldSz cx="9144000" cy="6858000" type="screen4x3"/>
  <p:notesSz cx="6858000" cy="9144000"/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0066CC"/>
    <a:srgbClr val="0099CC"/>
    <a:srgbClr val="3366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13D93A-1E8B-470C-9C84-33B9116CA7B3}" v="13" dt="2026-05-30T15:23:47.1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9" autoAdjust="0"/>
    <p:restoredTop sz="94227" autoAdjust="0"/>
  </p:normalViewPr>
  <p:slideViewPr>
    <p:cSldViewPr>
      <p:cViewPr varScale="1">
        <p:scale>
          <a:sx n="94" d="100"/>
          <a:sy n="94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01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gs" Target="tags/tag1.xml"/><Relationship Id="rId48" Type="http://schemas.microsoft.com/office/2016/11/relationships/changesInfo" Target="changesInfos/changesInfo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Irvine" userId="262373fcfcd015cf" providerId="LiveId" clId="{3C89AC9C-B2C6-431B-938B-B7A22FB5427C}"/>
    <pc:docChg chg="addSld delSld modSld">
      <pc:chgData name="Tom Irvine" userId="262373fcfcd015cf" providerId="LiveId" clId="{3C89AC9C-B2C6-431B-938B-B7A22FB5427C}" dt="2026-05-30T15:23:47.149" v="49"/>
      <pc:docMkLst>
        <pc:docMk/>
      </pc:docMkLst>
      <pc:sldChg chg="modSp mod">
        <pc:chgData name="Tom Irvine" userId="262373fcfcd015cf" providerId="LiveId" clId="{3C89AC9C-B2C6-431B-938B-B7A22FB5427C}" dt="2026-05-30T15:17:20.976" v="1" actId="20577"/>
        <pc:sldMkLst>
          <pc:docMk/>
          <pc:sldMk cId="3844415311" sldId="256"/>
        </pc:sldMkLst>
        <pc:spChg chg="mod">
          <ac:chgData name="Tom Irvine" userId="262373fcfcd015cf" providerId="LiveId" clId="{3C89AC9C-B2C6-431B-938B-B7A22FB5427C}" dt="2026-05-30T15:17:20.976" v="1" actId="20577"/>
          <ac:spMkLst>
            <pc:docMk/>
            <pc:sldMk cId="3844415311" sldId="256"/>
            <ac:spMk id="5" creationId="{00000000-0000-0000-0000-000000000000}"/>
          </ac:spMkLst>
        </pc:spChg>
      </pc:sldChg>
      <pc:sldChg chg="add">
        <pc:chgData name="Tom Irvine" userId="262373fcfcd015cf" providerId="LiveId" clId="{3C89AC9C-B2C6-431B-938B-B7A22FB5427C}" dt="2026-05-30T15:23:47.149" v="49"/>
        <pc:sldMkLst>
          <pc:docMk/>
          <pc:sldMk cId="57267694" sldId="769"/>
        </pc:sldMkLst>
      </pc:sldChg>
      <pc:sldChg chg="addSp delSp modSp del mod">
        <pc:chgData name="Tom Irvine" userId="262373fcfcd015cf" providerId="LiveId" clId="{3C89AC9C-B2C6-431B-938B-B7A22FB5427C}" dt="2026-05-30T15:23:39.223" v="48" actId="2696"/>
        <pc:sldMkLst>
          <pc:docMk/>
          <pc:sldMk cId="1404200682" sldId="769"/>
        </pc:sldMkLst>
        <pc:spChg chg="mod">
          <ac:chgData name="Tom Irvine" userId="262373fcfcd015cf" providerId="LiveId" clId="{3C89AC9C-B2C6-431B-938B-B7A22FB5427C}" dt="2026-05-30T15:18:33.860" v="10" actId="255"/>
          <ac:spMkLst>
            <pc:docMk/>
            <pc:sldMk cId="1404200682" sldId="769"/>
            <ac:spMk id="3" creationId="{801CAFE6-7BF9-D93D-40EB-4B08324398C7}"/>
          </ac:spMkLst>
        </pc:spChg>
        <pc:spChg chg="add mod">
          <ac:chgData name="Tom Irvine" userId="262373fcfcd015cf" providerId="LiveId" clId="{3C89AC9C-B2C6-431B-938B-B7A22FB5427C}" dt="2026-05-30T15:20:42.490" v="34" actId="20577"/>
          <ac:spMkLst>
            <pc:docMk/>
            <pc:sldMk cId="1404200682" sldId="769"/>
            <ac:spMk id="4" creationId="{CE23207F-0054-08D0-F1DE-A65A6823BC56}"/>
          </ac:spMkLst>
        </pc:spChg>
        <pc:picChg chg="add mod">
          <ac:chgData name="Tom Irvine" userId="262373fcfcd015cf" providerId="LiveId" clId="{3C89AC9C-B2C6-431B-938B-B7A22FB5427C}" dt="2026-05-30T15:23:25.921" v="47" actId="14100"/>
          <ac:picMkLst>
            <pc:docMk/>
            <pc:sldMk cId="1404200682" sldId="769"/>
            <ac:picMk id="6" creationId="{365C07DC-DF54-995B-E4AE-5CC9F2E2BB11}"/>
          </ac:picMkLst>
        </pc:picChg>
        <pc:picChg chg="add del mod">
          <ac:chgData name="Tom Irvine" userId="262373fcfcd015cf" providerId="LiveId" clId="{3C89AC9C-B2C6-431B-938B-B7A22FB5427C}" dt="2026-05-30T15:23:10.710" v="41" actId="21"/>
          <ac:picMkLst>
            <pc:docMk/>
            <pc:sldMk cId="1404200682" sldId="769"/>
            <ac:picMk id="1026" creationId="{14D75354-2A15-503C-0F64-84D60372D8FE}"/>
          </ac:picMkLst>
        </pc:picChg>
        <pc:picChg chg="add mod">
          <ac:chgData name="Tom Irvine" userId="262373fcfcd015cf" providerId="LiveId" clId="{3C89AC9C-B2C6-431B-938B-B7A22FB5427C}" dt="2026-05-30T15:23:21.809" v="46" actId="1076"/>
          <ac:picMkLst>
            <pc:docMk/>
            <pc:sldMk cId="1404200682" sldId="769"/>
            <ac:picMk id="1028" creationId="{B1BEB5E7-1ED4-E6A0-FB53-92A09CF3AF1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96904-FC42-43DB-9C11-54F786655AD2}" type="datetimeFigureOut">
              <a:rPr lang="en-US" smtClean="0"/>
              <a:pPr/>
              <a:t>5/30/2026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E60C6-2A61-4562-BD48-2D6AD5E3D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50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E60C6-2A61-4562-BD48-2D6AD5E3D1D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ED21D1-371C-A90D-F37D-0572C34DC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F2E9CD-DECC-AD24-04F7-32A42C76D9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B7D840-7494-476D-75E6-9CB4139BE7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5F0B6C-E436-636D-B334-AAF44A8A33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FC3CF-350C-406C-9DF1-A1513D81DA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71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E5B1A1-50FB-B4AC-93FA-0C0A12508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375F1B-9BFE-846D-8D3E-C4364DD0BB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223957-F68D-F02A-2401-2567E03319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7F7A1-546C-43EB-448D-56E1F1FC3C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FC3CF-350C-406C-9DF1-A1513D81DA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81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571ED-11E0-6192-F62D-4A8D7438E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A8BA92-9D2A-4519-D52B-F7BB55EF4E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B0EF61-54A5-297A-383E-A7DF603055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58CE2A-FFF4-D379-13B8-DD0F8F1C52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FC3CF-350C-406C-9DF1-A1513D81DA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87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8E51B-E1EF-6DFD-A54C-F490CBAC2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202C67-EC45-F55C-3849-8B631A5681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5098AF-DFDF-457F-298C-34EB3DC18F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DD9F3B-99C3-1920-B420-583997A0EB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FC3CF-350C-406C-9DF1-A1513D81DAB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303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99472-FB05-D692-5587-A2FB6850F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59D0B2-5373-2390-CBDE-0EDB817072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92BB6A-764E-B588-C9E6-D4DA905275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8E1EC0-E37D-7251-7C6C-B039FA84EB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FC3CF-350C-406C-9DF1-A1513D81DAB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8316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2F9F8-BD5C-9063-A324-2381B7EB6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F0ADCA-2928-B9DB-98E7-BE83C63518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BED3EF-8CF2-6BF6-8CF7-9D4CDD0267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0B7B9C-A7C9-73AC-2F6E-6318995E16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FC3CF-350C-406C-9DF1-A1513D81DAB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517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98B82-F473-1EAE-3A94-4F6469131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AD7830-6C1D-7FD9-F5DF-B2035F7B85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5A32D2-9519-650B-4828-9F3439D342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9D43F5-3161-5E54-C930-6DC55AB403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FC3CF-350C-406C-9DF1-A1513D81DAB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366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2F2F9-AFB3-A6F2-2BA0-9136F4792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A9B8A8-03DE-8D52-D795-2863973C45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A44AF1-3DE5-84B9-5343-4AD470BDD5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17D4E2-2A8B-613A-7F50-E9CD799BB3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FC3CF-350C-406C-9DF1-A1513D81DAB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580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7B39C-8B59-7490-3BD6-68F12823D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0401EA-C296-26C8-3991-F5D670BF54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0FB7C7-B484-A07D-43B9-1FB2987229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D2E5C-DF39-8FEE-C40E-2743623CC9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FC3CF-350C-406C-9DF1-A1513D81DAB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935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37A26-BF3E-0A11-1373-C106394B6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1B43CE-FDDF-7D29-5707-A21AEBBAA1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76A996-3DBF-5202-E9B4-9EFCE3B59B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56EA91-2BDB-6A79-67E1-D54C9F7AC4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FC3CF-350C-406C-9DF1-A1513D81DAB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81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30B322-2366-77A5-2049-B008DE3C5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11201B-E07B-927B-8DC7-AA97F08C8F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E2671B-F6B2-5E10-834A-D1C35FC186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342D48-20C9-2387-2BC6-DCC4037320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FC3CF-350C-406C-9DF1-A1513D81DA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663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1CD3A-2035-4AFE-E49C-9E06FFFB5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E87817-7BBE-71D7-23CA-81E91C1700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B80A61-1CB4-F498-C2B5-46D54C0AE0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A4C72-7B8F-0BCE-713F-827C8BDD0D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FC3CF-350C-406C-9DF1-A1513D81DAB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880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5C246-E5EE-EC41-3C7F-F9E7C370B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769CD3-5DC4-E5C6-5416-4F2F49462C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D200D0-42D5-7D88-44DC-0A2F773E33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8D5B7B-E533-EC75-0683-9C0A3D6BBB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FC3CF-350C-406C-9DF1-A1513D81DAB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890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474B44-E6F4-4382-CE26-B01D623A6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C9F165-9678-83EA-14A0-DDDF37E7DB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DFB522-40AF-CE84-3C4C-A22519F660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C5B9F7-4B94-9D0B-D8C9-F1D2F5CDA9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FC3CF-350C-406C-9DF1-A1513D81DAB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235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89948-8C32-186A-CD13-1B3CE0007C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F87CBA-40D3-D420-86A8-C62C43185F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925AB8-5CA4-12A3-3E08-D6A732A57C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6ABFBB-0AA8-2ABD-5F3D-E605FE98F1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FC3CF-350C-406C-9DF1-A1513D81DAB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891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22CB2-3984-BF7B-231D-F6874BE8F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3E4571-2B62-E999-E1EB-22BE45A3B8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F5BABF-F3B1-42CE-7736-23A9E80115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38AA8-DB6A-F539-4503-F42434FF77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FC3CF-350C-406C-9DF1-A1513D81DAB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8242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ADBD6-676F-39D7-7861-1898BA637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09280B-C29B-CDD5-8A2E-467C305016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127766-ED0F-ED61-FF30-4302E53E9B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AFEF2A-DDBB-7728-A01C-D8E144C9E5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FC3CF-350C-406C-9DF1-A1513D81DAB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083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3E647-BEE2-BE03-136B-75660248A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EA55B1-770E-53C1-B6E5-B2B7B01EF0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81456E-8574-09A8-674A-241F7A17DB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C2420C-2CAB-1802-6992-1DD6246BEA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FC3CF-350C-406C-9DF1-A1513D81DAB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958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C27B7-E45B-A4D8-60AF-EC227F658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8FB60C-6C26-6390-410D-20F5F7E381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1CA1E4-1D79-0A47-80B9-E85AB40DEC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59B6EC-F92C-1CC7-CAE6-54429DCDF9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FC3CF-350C-406C-9DF1-A1513D81DAB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624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A11C1-FEA5-87B5-A15B-A30613089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F9E086-5FCE-AA45-A830-BF7B8160E1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A22EF5-1421-D45C-97E5-C547EECFEB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B902DB-A094-8F5E-D1AE-7FAB2704FC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FC3CF-350C-406C-9DF1-A1513D81DAB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5412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A0C1E9-522E-D650-D85F-6C9D23E62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D03DAA-D03C-CC32-185C-0561272D00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F1F752-6650-6B11-270C-D959BF0832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32577-EB10-D339-05AA-8AD743F516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FC3CF-350C-406C-9DF1-A1513D81DAB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54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C04B7-1E84-CA4A-7469-867ADAE1E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99CADA-2FC6-0A81-2801-D59B0A7EC3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83F9B4-908B-1100-D45D-6CB2EC488D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BAC042-DD26-297B-C828-982BAFDF64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FC3CF-350C-406C-9DF1-A1513D81DA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10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3C32C-38F7-18BD-4DE1-94D50C629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436B9F-115D-52AA-1892-6522AFC00A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2D2D46-840F-A129-DAB5-29E6117C02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93FBB2-FA20-E488-8B83-5FD4F4F42A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FC3CF-350C-406C-9DF1-A1513D81DAB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80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4DEA09-1F3D-9AE3-1B15-D472D5681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8DB36C-E405-A4D4-B17E-E64C404B1E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D2A366-2015-F2C3-A5F0-205D59B774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0EA3E4-A1A4-715F-F959-609052EC0C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FC3CF-350C-406C-9DF1-A1513D81DAB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22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61956-EFD9-11FE-0F62-2B0A8D71D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2836D0-6DD7-603E-C635-2089C5B517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7200DC-FCC1-99CB-2F20-D7357999CD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35ABFD-7DCF-3C93-941B-1E407426A1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FC3CF-350C-406C-9DF1-A1513D81DAB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968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A028D-A085-3ADE-AB7D-6D16D5045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875347-A9C8-42EF-AE78-E43985D48A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6F20D6-2ECF-FDC2-B473-F84FE143D7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FBBAA-B477-C7FB-C479-569399B74D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FC3CF-350C-406C-9DF1-A1513D81DAB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882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0EFFE-BD54-8B23-88E4-20B0CB328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6B1508-B931-6CCE-B147-EB8D6AD68E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A5E296-9408-9700-EEFE-5DCEF40644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80D85-5F41-C469-939B-12F50D001A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FC3CF-350C-406C-9DF1-A1513D81DAB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335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E7B9E-CD98-72BC-B202-FEBF10CCB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9C468B-BF2A-230A-E71C-A676707238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B08622-E818-CB48-9D2E-56622E77B5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0D56E0-A092-AF95-FA30-691E015FC2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FC3CF-350C-406C-9DF1-A1513D81DAB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622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92CC8-D300-8450-C75C-3030F2FB6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0CDF4D-2407-0AEB-C6D0-93E87C3AFE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A9CF9F-2FD9-665A-A99B-221680EC4F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74C098-BAFA-CA23-75D3-FBAA6B47A4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FC3CF-350C-406C-9DF1-A1513D81DA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87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ABF5C2-83BD-641D-758E-1267AB575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03855F-1299-0ED3-17D0-DD805A5887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6689CA-2441-1D64-85FA-D751183EFC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85A7F1-0765-B87D-0A07-6A2222A9D1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FC3CF-350C-406C-9DF1-A1513D81DA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08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17D8C-972F-0CFB-3983-A952E4E4A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C04AB9-1A4E-04BE-6E43-ACD8D0CD4A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525DE1-890E-37F6-4005-0C50CD0E60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825236-4923-EC04-9842-05886F7F34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FC3CF-350C-406C-9DF1-A1513D81DA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02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EF800-91DD-45DC-5E43-B87B5E3D1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7E8D72-0187-E116-C8EB-0F0D519957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D28C29-2674-2470-5D88-0A61795681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0B5A36-8C57-C9BE-A229-491FEBCC2F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FC3CF-350C-406C-9DF1-A1513D81DA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44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197749-2204-9F9C-1941-7DE25B047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F9A819-3E2D-6B24-B87B-16E7953BA1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7476ED-08BD-4DA2-5D06-6234A1267A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DA4DF2-BD25-8D31-7F54-66A1E72204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FC3CF-350C-406C-9DF1-A1513D81DA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67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AB9AE-2248-6D08-2EB2-F6A27CE11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57F27A-4563-DE1E-5A5A-B3C291A121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11B889-FBE1-E159-FF6C-62E4CDC52B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9A673-6EF0-E19C-9980-043080C52E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FC3CF-350C-406C-9DF1-A1513D81DA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07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248400" y="618309"/>
            <a:ext cx="2144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24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Vibrationdata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1143000"/>
            <a:ext cx="815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206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A0D6-F7DA-477A-9F33-2A99A73AE9F2}" type="datetime1">
              <a:rPr lang="en-US" smtClean="0"/>
              <a:pPr/>
              <a:t>5/30/2026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95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8414-C7DA-4A20-BA83-378325457251}" type="datetime1">
              <a:rPr lang="en-US" smtClean="0"/>
              <a:pPr/>
              <a:t>5/30/2026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06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924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D1BAEB5-BD07-A6ED-6556-78D760B2FA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129DDF6-FDD6-C608-17FD-D39A335AE8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E00B0D9-1E81-90B6-ADD0-FC029A9AA1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4C6389-3A39-4636-AFED-1D70CE159D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3542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70104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037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2142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BB1DB-BFE6-417A-9527-F12AB64AEF19}" type="datetime1">
              <a:rPr lang="en-US" smtClean="0"/>
              <a:pPr/>
              <a:t>5/30/2026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73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7F17-1707-40C1-8FD0-66E15FCC425C}" type="datetime1">
              <a:rPr lang="en-US" smtClean="0"/>
              <a:pPr/>
              <a:t>5/30/2026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50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B78A-F45E-48A4-B637-73FE7D73D083}" type="datetime1">
              <a:rPr lang="en-US" smtClean="0"/>
              <a:pPr/>
              <a:t>5/30/2026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26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78EE-90CE-41ED-B614-010AB857BACA}" type="datetime1">
              <a:rPr lang="en-US" smtClean="0"/>
              <a:pPr/>
              <a:t>5/30/2026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55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8EC8-265A-430B-88BB-81A15A759DA4}" type="datetime1">
              <a:rPr lang="en-US" smtClean="0"/>
              <a:pPr/>
              <a:t>5/30/2026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0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5D47-54B1-4232-9C0A-F58863ADCDAB}" type="datetime1">
              <a:rPr lang="en-US" smtClean="0"/>
              <a:pPr/>
              <a:t>5/30/2026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77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2047-296F-4344-AB8F-1E7C9CC852D9}" type="datetime1">
              <a:rPr lang="en-US" smtClean="0"/>
              <a:pPr/>
              <a:t>5/30/2026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05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B628-9958-4832-BAA0-3578FE88725F}" type="datetime1">
              <a:rPr lang="en-US" smtClean="0"/>
              <a:pPr/>
              <a:t>5/30/2026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75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89764-537F-4C54-83BE-B754A5236A51}" type="datetime1">
              <a:rPr lang="en-US" smtClean="0"/>
              <a:pPr/>
              <a:t>5/30/2026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6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0089764-537F-4C54-83BE-B754A5236A51}" type="datetime1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5/30/2026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84842E-5D5F-47DB-8A50-E3874C6A648E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979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24" r:id="rId2"/>
    <p:sldLayoutId id="2147483725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http://www.geo.mtu.edu/UPSeis/rayleigh_web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1143000" y="2057400"/>
            <a:ext cx="6350000" cy="2773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800"/>
              </a:lnSpc>
              <a:spcBef>
                <a:spcPts val="300"/>
              </a:spcBef>
              <a:spcAft>
                <a:spcPts val="300"/>
              </a:spcAft>
              <a:buFont typeface="Monotype Sorts" pitchFamily="2" charset="2"/>
              <a:buNone/>
              <a:defRPr/>
            </a:pPr>
            <a:r>
              <a:rPr lang="en-US" sz="27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Seiche &amp; Slosh  </a:t>
            </a:r>
            <a:br>
              <a:rPr lang="en-US" sz="27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Revision B</a:t>
            </a:r>
          </a:p>
          <a:p>
            <a:pPr>
              <a:lnSpc>
                <a:spcPts val="3800"/>
              </a:lnSpc>
              <a:spcBef>
                <a:spcPts val="300"/>
              </a:spcBef>
              <a:spcAft>
                <a:spcPts val="300"/>
              </a:spcAft>
              <a:buFont typeface="Monotype Sorts" pitchFamily="2" charset="2"/>
              <a:buNone/>
              <a:defRPr/>
            </a:pPr>
            <a:endParaRPr lang="en-US" sz="27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3800"/>
              </a:lnSpc>
              <a:spcBef>
                <a:spcPts val="300"/>
              </a:spcBef>
              <a:spcAft>
                <a:spcPts val="300"/>
              </a:spcAft>
              <a:buFont typeface="Monotype Sorts" pitchFamily="2" charset="2"/>
              <a:buNone/>
              <a:defRPr/>
            </a:pPr>
            <a:r>
              <a:rPr lang="en-US" sz="16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By Tom Irvine</a:t>
            </a:r>
          </a:p>
          <a:p>
            <a:pPr>
              <a:lnSpc>
                <a:spcPts val="3800"/>
              </a:lnSpc>
              <a:spcBef>
                <a:spcPts val="300"/>
              </a:spcBef>
              <a:spcAft>
                <a:spcPts val="300"/>
              </a:spcAft>
              <a:buFont typeface="Monotype Sorts" pitchFamily="2" charset="2"/>
              <a:buNone/>
              <a:defRPr/>
            </a:pPr>
            <a:endParaRPr lang="en-US" sz="18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Monotype Sorts" pitchFamily="2" charset="2"/>
              <a:buNone/>
              <a:defRPr/>
            </a:pPr>
            <a:endParaRPr lang="en-US" sz="28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</a:endParaRPr>
          </a:p>
          <a:p>
            <a:pPr>
              <a:buFont typeface="Monotype Sorts" pitchFamily="2" charset="2"/>
              <a:buNone/>
              <a:defRPr/>
            </a:pPr>
            <a:endParaRPr lang="en-US" sz="28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4415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A68F30-BC56-C729-0EFB-17EE1FF2B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2C4561-6BC0-4157-926A-38EA1133C609}"/>
                  </a:ext>
                </a:extLst>
              </p:cNvPr>
              <p:cNvSpPr txBox="1"/>
              <p:nvPr/>
            </p:nvSpPr>
            <p:spPr>
              <a:xfrm>
                <a:off x="380999" y="1447800"/>
                <a:ext cx="3428999" cy="4144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ts val="4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250" dirty="0"/>
                  <a:t>Convective (sloshing) component at top region of the liquid</a:t>
                </a:r>
              </a:p>
              <a:p>
                <a:pPr marL="285750" indent="-285750">
                  <a:spcBef>
                    <a:spcPts val="4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250" dirty="0"/>
                  <a:t>Water near the free surface moves like a wave</a:t>
                </a:r>
              </a:p>
              <a:p>
                <a:pPr marL="285750" indent="-285750">
                  <a:spcBef>
                    <a:spcPts val="4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250" dirty="0"/>
                  <a:t>Produces sloshing oscillations</a:t>
                </a:r>
              </a:p>
              <a:p>
                <a:pPr marL="285750" indent="-285750">
                  <a:spcBef>
                    <a:spcPts val="4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250" dirty="0"/>
                  <a:t>Long period motion</a:t>
                </a:r>
              </a:p>
              <a:p>
                <a:pPr marL="285750" indent="-285750">
                  <a:spcBef>
                    <a:spcPts val="4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250" dirty="0"/>
                  <a:t>Causes liquid surface displacement</a:t>
                </a:r>
              </a:p>
              <a:p>
                <a:pPr marL="285750" indent="-285750">
                  <a:spcBef>
                    <a:spcPts val="4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250" dirty="0"/>
                  <a:t>Low frequency</a:t>
                </a:r>
              </a:p>
              <a:p>
                <a:pPr marL="285750" indent="-285750">
                  <a:spcBef>
                    <a:spcPts val="4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250" dirty="0"/>
                  <a:t>Large displacement</a:t>
                </a:r>
              </a:p>
              <a:p>
                <a:pPr marL="285750" indent="-285750">
                  <a:spcBef>
                    <a:spcPts val="4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250" dirty="0"/>
                  <a:t>Generates sloshing wave height</a:t>
                </a:r>
              </a:p>
              <a:p>
                <a:pPr marL="285750" indent="-285750">
                  <a:spcBef>
                    <a:spcPts val="4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250" dirty="0"/>
                  <a:t>May cause overflow if freeboard is insufficient</a:t>
                </a:r>
              </a:p>
              <a:p>
                <a:pPr marL="285750" indent="-285750">
                  <a:spcBef>
                    <a:spcPts val="4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250" dirty="0"/>
                  <a:t>Typical period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2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25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ar-AE" sz="125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ar-AE" sz="1250" b="0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ar-AE" sz="1250" b="0" smtClean="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ar-AE" sz="1250" i="1"/>
                      <m:t> </m:t>
                    </m:r>
                    <m:r>
                      <m:rPr>
                        <m:nor/>
                      </m:rPr>
                      <a:rPr lang="en-US" sz="1250" i="1"/>
                      <m:t>to</m:t>
                    </m:r>
                    <m:r>
                      <m:rPr>
                        <m:nor/>
                      </m:rPr>
                      <a:rPr lang="en-US" sz="1250" i="1"/>
                      <m:t> </m:t>
                    </m:r>
                    <m:r>
                      <a:rPr lang="en-US" sz="1250" b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m:rPr>
                        <m:nor/>
                      </m:rPr>
                      <a:rPr lang="en-US" sz="1250" i="1"/>
                      <m:t> </m:t>
                    </m:r>
                    <m:r>
                      <m:rPr>
                        <m:nor/>
                      </m:rPr>
                      <a:rPr lang="en-US" sz="1250" i="1"/>
                      <m:t>sec</m:t>
                    </m:r>
                  </m:oMath>
                </a14:m>
                <a:r>
                  <a:rPr lang="en-US" sz="1250" dirty="0"/>
                  <a:t>, depending on tank diameter and water depth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3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2C4561-6BC0-4157-926A-38EA1133C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99" y="1447800"/>
                <a:ext cx="3428999" cy="4144724"/>
              </a:xfrm>
              <a:prstGeom prst="rect">
                <a:avLst/>
              </a:prstGeom>
              <a:blipFill>
                <a:blip r:embed="rId3"/>
                <a:stretch>
                  <a:fillRect t="-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03541C66-C32B-46D3-D17D-FF492C991E16}"/>
              </a:ext>
            </a:extLst>
          </p:cNvPr>
          <p:cNvSpPr/>
          <p:nvPr/>
        </p:nvSpPr>
        <p:spPr>
          <a:xfrm>
            <a:off x="533400" y="457200"/>
            <a:ext cx="3886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en-US" sz="1500" b="1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Liquid Physical Behavior</a:t>
            </a:r>
          </a:p>
        </p:txBody>
      </p:sp>
      <p:sp>
        <p:nvSpPr>
          <p:cNvPr id="2" name="Google Shape;447;p45">
            <a:extLst>
              <a:ext uri="{FF2B5EF4-FFF2-40B4-BE49-F238E27FC236}">
                <a16:creationId xmlns:a16="http://schemas.microsoft.com/office/drawing/2014/main" id="{B40F1702-701F-6C1B-A8D8-0FFF2ED0211D}"/>
              </a:ext>
            </a:extLst>
          </p:cNvPr>
          <p:cNvSpPr txBox="1"/>
          <p:nvPr/>
        </p:nvSpPr>
        <p:spPr>
          <a:xfrm>
            <a:off x="5715000" y="457200"/>
            <a:ext cx="2164632" cy="346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0" tIns="34271" rIns="68560" bIns="34271" anchor="t" anchorCtr="0">
            <a:spAutoFit/>
          </a:bodyPr>
          <a:lstStyle/>
          <a:p>
            <a:pPr defTabSz="685800">
              <a:buClr>
                <a:srgbClr val="003399"/>
              </a:buClr>
              <a:buSzPts val="2400"/>
            </a:pPr>
            <a:r>
              <a:rPr lang="en-US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Vibrationdata</a:t>
            </a:r>
            <a:endParaRPr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D6C496-DDE9-E4DA-C2AB-9E444C084934}"/>
              </a:ext>
            </a:extLst>
          </p:cNvPr>
          <p:cNvCxnSpPr/>
          <p:nvPr/>
        </p:nvCxnSpPr>
        <p:spPr>
          <a:xfrm>
            <a:off x="4191000" y="1143000"/>
            <a:ext cx="0" cy="480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5E6D6B-3FDB-3407-4CEF-60E414C58CBA}"/>
                  </a:ext>
                </a:extLst>
              </p:cNvPr>
              <p:cNvSpPr txBox="1"/>
              <p:nvPr/>
            </p:nvSpPr>
            <p:spPr>
              <a:xfrm>
                <a:off x="4724401" y="1447800"/>
                <a:ext cx="4038598" cy="2939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ts val="4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250" dirty="0"/>
                  <a:t>Impulsive component at lower portion of the liquid:</a:t>
                </a:r>
              </a:p>
              <a:p>
                <a:pPr marL="285750" indent="-285750">
                  <a:spcBef>
                    <a:spcPts val="4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250" dirty="0"/>
                  <a:t>Liquid moves together with the tank wall</a:t>
                </a:r>
              </a:p>
              <a:p>
                <a:pPr marL="285750" indent="-285750">
                  <a:spcBef>
                    <a:spcPts val="4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250" dirty="0"/>
                  <a:t>Motion resembles rigid-body acceleration</a:t>
                </a:r>
              </a:p>
              <a:p>
                <a:pPr marL="285750" indent="-285750">
                  <a:spcBef>
                    <a:spcPts val="4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250" dirty="0"/>
                  <a:t>High frequency response</a:t>
                </a:r>
              </a:p>
              <a:p>
                <a:pPr marL="285750" indent="-285750">
                  <a:spcBef>
                    <a:spcPts val="4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250" dirty="0"/>
                  <a:t>Short period</a:t>
                </a:r>
              </a:p>
              <a:p>
                <a:pPr marL="285750" indent="-285750">
                  <a:spcBef>
                    <a:spcPts val="4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250" dirty="0"/>
                  <a:t>Small displacement</a:t>
                </a:r>
              </a:p>
              <a:p>
                <a:pPr marL="285750" indent="-285750">
                  <a:spcBef>
                    <a:spcPts val="4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250" dirty="0"/>
                  <a:t>Large force on the tank wall</a:t>
                </a:r>
              </a:p>
              <a:p>
                <a:pPr marL="285750" indent="-285750">
                  <a:spcBef>
                    <a:spcPts val="4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250" dirty="0"/>
                  <a:t>Typical period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125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25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ar-AE" sz="125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ar-AE" sz="1250" b="0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ar-AE" sz="1250" b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ar-AE" sz="1250" b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ar-AE" sz="1250" b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ar-AE" sz="1250" i="1"/>
                        <m:t> </m:t>
                      </m:r>
                      <m:r>
                        <m:rPr>
                          <m:nor/>
                        </m:rPr>
                        <a:rPr lang="en-US" sz="1250" i="1"/>
                        <m:t>to</m:t>
                      </m:r>
                      <m:r>
                        <m:rPr>
                          <m:nor/>
                        </m:rPr>
                        <a:rPr lang="en-US" sz="1250" i="1"/>
                        <m:t> </m:t>
                      </m:r>
                      <m:r>
                        <a:rPr lang="en-US" sz="1250" b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250" b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250" b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en-US" sz="1250" i="1"/>
                        <m:t> </m:t>
                      </m:r>
                      <m:r>
                        <m:rPr>
                          <m:nor/>
                        </m:rPr>
                        <a:rPr lang="en-US" sz="1250" i="1"/>
                        <m:t>sec</m:t>
                      </m:r>
                    </m:oMath>
                  </m:oMathPara>
                </a14:m>
                <a:endParaRPr lang="en-US" sz="125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5E6D6B-3FDB-3407-4CEF-60E414C58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1" y="1447800"/>
                <a:ext cx="4038598" cy="2939266"/>
              </a:xfrm>
              <a:prstGeom prst="rect">
                <a:avLst/>
              </a:prstGeom>
              <a:blipFill>
                <a:blip r:embed="rId4"/>
                <a:stretch>
                  <a:fillRect t="-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9714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DBA1C-5C57-53AD-BF5C-2328FFCBD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95074EB-41CB-175F-1134-6643AA809276}"/>
                  </a:ext>
                </a:extLst>
              </p:cNvPr>
              <p:cNvSpPr txBox="1"/>
              <p:nvPr/>
            </p:nvSpPr>
            <p:spPr>
              <a:xfrm>
                <a:off x="3543302" y="1288733"/>
                <a:ext cx="4953000" cy="3847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ts val="5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300" dirty="0"/>
                  <a:t>Convective mass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300" b="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ar-AE" sz="1300" b="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ar-AE" sz="1300" dirty="0"/>
              </a:p>
              <a:p>
                <a:pPr marL="742950" lvl="1" indent="-285750">
                  <a:spcBef>
                    <a:spcPts val="5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300" dirty="0"/>
                  <a:t>Represents: sloshing liquid near the free surface</a:t>
                </a:r>
              </a:p>
              <a:p>
                <a:pPr marL="742950" lvl="1" indent="-285750">
                  <a:spcBef>
                    <a:spcPts val="5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300" dirty="0"/>
                  <a:t>Location:  height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300" b="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ar-AE" sz="1300" b="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ar-AE" sz="1300" dirty="0"/>
              </a:p>
              <a:p>
                <a:pPr marL="742950" lvl="1" indent="-285750">
                  <a:spcBef>
                    <a:spcPts val="5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300" dirty="0"/>
                  <a:t>Connected by springs: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3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ar-AE" sz="13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ar-AE" sz="1300">
                        <a:latin typeface="Cambria Math" panose="02040503050406030204" pitchFamily="18" charset="0"/>
                      </a:rPr>
                      <m:t>/</m:t>
                    </m:r>
                    <m:r>
                      <a:rPr lang="ar-AE" sz="13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1300" dirty="0"/>
              </a:p>
              <a:p>
                <a:pPr marL="742950" lvl="1" indent="-285750">
                  <a:spcBef>
                    <a:spcPts val="5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300" dirty="0"/>
                  <a:t>These springs simulate the sloshing restoring force due to gravity</a:t>
                </a:r>
              </a:p>
              <a:p>
                <a:pPr marL="285750" indent="-285750">
                  <a:spcBef>
                    <a:spcPts val="5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300" dirty="0"/>
              </a:p>
              <a:p>
                <a:pPr marL="285750" indent="-285750">
                  <a:spcBef>
                    <a:spcPts val="5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300" dirty="0"/>
                  <a:t>Impulsive mass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300" b="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ar-AE" sz="13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ar-AE" sz="1300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300" dirty="0"/>
              </a:p>
              <a:p>
                <a:pPr marL="742950" lvl="1" indent="-285750">
                  <a:spcBef>
                    <a:spcPts val="5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300" dirty="0"/>
                  <a:t>Represents:  liquid that moves with the tank wall</a:t>
                </a:r>
              </a:p>
              <a:p>
                <a:pPr marL="742950" lvl="1" indent="-285750">
                  <a:spcBef>
                    <a:spcPts val="5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300" dirty="0"/>
                  <a:t>Location:  height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300" b="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ar-AE" sz="13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ar-AE" sz="1300" dirty="0"/>
              </a:p>
              <a:p>
                <a:pPr marL="742950" lvl="1" indent="-285750">
                  <a:spcBef>
                    <a:spcPts val="5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300" dirty="0"/>
                  <a:t>Connected by springs: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3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ar-AE" sz="1300">
                        <a:latin typeface="Cambria Math" panose="02040503050406030204" pitchFamily="18" charset="0"/>
                      </a:rPr>
                      <m:t>/</m:t>
                    </m:r>
                    <m:r>
                      <a:rPr lang="ar-AE" sz="13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1300" dirty="0"/>
              </a:p>
              <a:p>
                <a:pPr marL="742950" lvl="1" indent="-285750">
                  <a:spcBef>
                    <a:spcPts val="5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300" dirty="0"/>
                  <a:t>These springs represent tank wall stiffness + hydrodynamic coupling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95074EB-41CB-175F-1134-6643AA809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302" y="1288733"/>
                <a:ext cx="4953000" cy="3847207"/>
              </a:xfrm>
              <a:prstGeom prst="rect">
                <a:avLst/>
              </a:prstGeom>
              <a:blipFill>
                <a:blip r:embed="rId3"/>
                <a:stretch>
                  <a:fillRect b="-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0E48580B-1402-A1E4-DF35-FABD93D322EE}"/>
              </a:ext>
            </a:extLst>
          </p:cNvPr>
          <p:cNvSpPr/>
          <p:nvPr/>
        </p:nvSpPr>
        <p:spPr>
          <a:xfrm>
            <a:off x="533400" y="457200"/>
            <a:ext cx="3886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en-US" sz="1500" b="1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Lumped Parameters</a:t>
            </a:r>
          </a:p>
        </p:txBody>
      </p:sp>
      <p:sp>
        <p:nvSpPr>
          <p:cNvPr id="2" name="Google Shape;447;p45">
            <a:extLst>
              <a:ext uri="{FF2B5EF4-FFF2-40B4-BE49-F238E27FC236}">
                <a16:creationId xmlns:a16="http://schemas.microsoft.com/office/drawing/2014/main" id="{10F7D7C8-E059-9ABC-2B83-24BFFF5F67BF}"/>
              </a:ext>
            </a:extLst>
          </p:cNvPr>
          <p:cNvSpPr txBox="1"/>
          <p:nvPr/>
        </p:nvSpPr>
        <p:spPr>
          <a:xfrm>
            <a:off x="5715000" y="457200"/>
            <a:ext cx="2164632" cy="346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0" tIns="34271" rIns="68560" bIns="34271" anchor="t" anchorCtr="0">
            <a:spAutoFit/>
          </a:bodyPr>
          <a:lstStyle/>
          <a:p>
            <a:pPr defTabSz="685800">
              <a:buClr>
                <a:srgbClr val="003399"/>
              </a:buClr>
              <a:buSzPts val="2400"/>
            </a:pPr>
            <a:r>
              <a:rPr lang="en-US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Vibrationdata</a:t>
            </a:r>
            <a:endParaRPr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28BAF3-7881-711A-24E1-68D66B9DD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269094"/>
            <a:ext cx="2743200" cy="292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31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73FCB0-530B-1C3A-A5EC-DA4EED670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990C2C-BFDD-1393-8302-2B1AC1809E83}"/>
              </a:ext>
            </a:extLst>
          </p:cNvPr>
          <p:cNvSpPr txBox="1"/>
          <p:nvPr/>
        </p:nvSpPr>
        <p:spPr>
          <a:xfrm>
            <a:off x="4114800" y="1705451"/>
            <a:ext cx="4191000" cy="3762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5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Convective component mainly drives:</a:t>
            </a:r>
          </a:p>
          <a:p>
            <a:pPr marL="742950" lvl="1" indent="-285750">
              <a:spcBef>
                <a:spcPts val="5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free-surface displacement</a:t>
            </a:r>
          </a:p>
          <a:p>
            <a:pPr marL="742950" lvl="1" indent="-285750">
              <a:spcBef>
                <a:spcPts val="5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roof impact</a:t>
            </a:r>
          </a:p>
          <a:p>
            <a:pPr marL="742950" lvl="1" indent="-285750">
              <a:spcBef>
                <a:spcPts val="5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overflow</a:t>
            </a:r>
          </a:p>
          <a:p>
            <a:pPr marL="742950" lvl="1" indent="-285750">
              <a:spcBef>
                <a:spcPts val="5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freeboard requirements</a:t>
            </a:r>
          </a:p>
          <a:p>
            <a:pPr>
              <a:spcBef>
                <a:spcPts val="500"/>
              </a:spcBef>
              <a:spcAft>
                <a:spcPts val="400"/>
              </a:spcAft>
              <a:buClr>
                <a:srgbClr val="006699"/>
              </a:buClr>
              <a:buSzPct val="80000"/>
            </a:pPr>
            <a:endParaRPr lang="en-US" sz="1300" dirty="0"/>
          </a:p>
          <a:p>
            <a:pPr marL="285750" indent="-285750">
              <a:spcBef>
                <a:spcPts val="5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Impulsive component mainly drives:</a:t>
            </a:r>
          </a:p>
          <a:p>
            <a:pPr marL="742950" lvl="1" indent="-285750">
              <a:spcBef>
                <a:spcPts val="5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base shear</a:t>
            </a:r>
          </a:p>
          <a:p>
            <a:pPr marL="742950" lvl="1" indent="-285750">
              <a:spcBef>
                <a:spcPts val="5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overturning moment</a:t>
            </a:r>
          </a:p>
          <a:p>
            <a:pPr marL="742950" lvl="1" indent="-285750">
              <a:spcBef>
                <a:spcPts val="5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shell compression</a:t>
            </a:r>
          </a:p>
          <a:p>
            <a:pPr marL="742950" lvl="1" indent="-285750">
              <a:spcBef>
                <a:spcPts val="5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anchor forces</a:t>
            </a:r>
          </a:p>
          <a:p>
            <a:pPr marL="285750" indent="-285750">
              <a:spcBef>
                <a:spcPts val="5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3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2B9F48-B01A-D326-8CF9-BAA895E48D5C}"/>
              </a:ext>
            </a:extLst>
          </p:cNvPr>
          <p:cNvSpPr/>
          <p:nvPr/>
        </p:nvSpPr>
        <p:spPr>
          <a:xfrm>
            <a:off x="533400" y="457200"/>
            <a:ext cx="3886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en-US" sz="1500" b="1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Slosh Effects</a:t>
            </a:r>
          </a:p>
        </p:txBody>
      </p:sp>
      <p:sp>
        <p:nvSpPr>
          <p:cNvPr id="2" name="Google Shape;447;p45">
            <a:extLst>
              <a:ext uri="{FF2B5EF4-FFF2-40B4-BE49-F238E27FC236}">
                <a16:creationId xmlns:a16="http://schemas.microsoft.com/office/drawing/2014/main" id="{A2EF5DD7-EECF-0F5D-EB01-CF0FC056C25E}"/>
              </a:ext>
            </a:extLst>
          </p:cNvPr>
          <p:cNvSpPr txBox="1"/>
          <p:nvPr/>
        </p:nvSpPr>
        <p:spPr>
          <a:xfrm>
            <a:off x="5715000" y="457200"/>
            <a:ext cx="2164632" cy="346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0" tIns="34271" rIns="68560" bIns="34271" anchor="t" anchorCtr="0">
            <a:spAutoFit/>
          </a:bodyPr>
          <a:lstStyle/>
          <a:p>
            <a:pPr defTabSz="685800">
              <a:buClr>
                <a:srgbClr val="003399"/>
              </a:buClr>
              <a:buSzPts val="2400"/>
            </a:pPr>
            <a:r>
              <a:rPr lang="en-US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Vibrationdata</a:t>
            </a:r>
            <a:endParaRPr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0C29D1-4FC7-8B1C-9F32-313C1492A2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2896004" cy="309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788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12662-EADF-8FB5-2353-3EDCD62F7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B6F198F-3DD9-1525-4462-B6FD9146747F}"/>
              </a:ext>
            </a:extLst>
          </p:cNvPr>
          <p:cNvSpPr/>
          <p:nvPr/>
        </p:nvSpPr>
        <p:spPr>
          <a:xfrm>
            <a:off x="533400" y="457200"/>
            <a:ext cx="3886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en-US" sz="1500" b="1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Community Water Tank</a:t>
            </a:r>
          </a:p>
        </p:txBody>
      </p:sp>
      <p:sp>
        <p:nvSpPr>
          <p:cNvPr id="2" name="Google Shape;447;p45">
            <a:extLst>
              <a:ext uri="{FF2B5EF4-FFF2-40B4-BE49-F238E27FC236}">
                <a16:creationId xmlns:a16="http://schemas.microsoft.com/office/drawing/2014/main" id="{70075AEF-3452-6B04-0E86-A0E2999996AB}"/>
              </a:ext>
            </a:extLst>
          </p:cNvPr>
          <p:cNvSpPr txBox="1"/>
          <p:nvPr/>
        </p:nvSpPr>
        <p:spPr>
          <a:xfrm>
            <a:off x="5715000" y="457200"/>
            <a:ext cx="2164632" cy="346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0" tIns="34271" rIns="68560" bIns="34271" anchor="t" anchorCtr="0">
            <a:spAutoFit/>
          </a:bodyPr>
          <a:lstStyle/>
          <a:p>
            <a:pPr defTabSz="685800">
              <a:buClr>
                <a:srgbClr val="003399"/>
              </a:buClr>
              <a:buSzPts val="2400"/>
            </a:pPr>
            <a:r>
              <a:rPr lang="en-US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Vibrationdata</a:t>
            </a:r>
            <a:endParaRPr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098" name="Picture 2" descr="Orangecrest Reservoir">
            <a:extLst>
              <a:ext uri="{FF2B5EF4-FFF2-40B4-BE49-F238E27FC236}">
                <a16:creationId xmlns:a16="http://schemas.microsoft.com/office/drawing/2014/main" id="{D74C425E-9B33-FE39-E779-45304340C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565785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B62EDC-B3AD-4659-D97E-C1E15B543A65}"/>
              </a:ext>
            </a:extLst>
          </p:cNvPr>
          <p:cNvSpPr txBox="1"/>
          <p:nvPr/>
        </p:nvSpPr>
        <p:spPr>
          <a:xfrm>
            <a:off x="918762" y="5867400"/>
            <a:ext cx="693420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dirty="0"/>
              <a:t>https://yoursocaltapwater.org/2018/05/31/water-reservoirs-storing-water-for-our-communities/</a:t>
            </a:r>
          </a:p>
        </p:txBody>
      </p:sp>
    </p:spTree>
    <p:extLst>
      <p:ext uri="{BB962C8B-B14F-4D97-AF65-F5344CB8AC3E}">
        <p14:creationId xmlns:p14="http://schemas.microsoft.com/office/powerpoint/2010/main" val="1790346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3E488-6C44-5B7A-4E21-9DCA4E541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003FDE0-B39D-27F9-DAEF-B2E04CD9D054}"/>
              </a:ext>
            </a:extLst>
          </p:cNvPr>
          <p:cNvSpPr txBox="1"/>
          <p:nvPr/>
        </p:nvSpPr>
        <p:spPr>
          <a:xfrm>
            <a:off x="457200" y="926340"/>
            <a:ext cx="65532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These heights determine the overturning moment applied to the tank</a:t>
            </a:r>
            <a:endParaRPr lang="en-US" sz="13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7E8422-3090-DDC2-73D0-5BF2FDC7B3A8}"/>
              </a:ext>
            </a:extLst>
          </p:cNvPr>
          <p:cNvSpPr/>
          <p:nvPr/>
        </p:nvSpPr>
        <p:spPr>
          <a:xfrm>
            <a:off x="533400" y="457200"/>
            <a:ext cx="3886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en-US" sz="1500" b="1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Heights &amp; Forces</a:t>
            </a:r>
          </a:p>
        </p:txBody>
      </p:sp>
      <p:sp>
        <p:nvSpPr>
          <p:cNvPr id="2" name="Google Shape;447;p45">
            <a:extLst>
              <a:ext uri="{FF2B5EF4-FFF2-40B4-BE49-F238E27FC236}">
                <a16:creationId xmlns:a16="http://schemas.microsoft.com/office/drawing/2014/main" id="{21E3BD37-93AA-6410-93CF-74B7B085652D}"/>
              </a:ext>
            </a:extLst>
          </p:cNvPr>
          <p:cNvSpPr txBox="1"/>
          <p:nvPr/>
        </p:nvSpPr>
        <p:spPr>
          <a:xfrm>
            <a:off x="5715000" y="457200"/>
            <a:ext cx="2164632" cy="346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0" tIns="34271" rIns="68560" bIns="34271" anchor="t" anchorCtr="0">
            <a:spAutoFit/>
          </a:bodyPr>
          <a:lstStyle/>
          <a:p>
            <a:pPr defTabSz="685800">
              <a:buClr>
                <a:srgbClr val="003399"/>
              </a:buClr>
              <a:buSzPts val="2400"/>
            </a:pPr>
            <a:r>
              <a:rPr lang="en-US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Vibrationdata</a:t>
            </a:r>
            <a:endParaRPr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26778CA1-02D5-8F67-8E79-B37502C22B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1068600"/>
                  </p:ext>
                </p:extLst>
              </p:nvPr>
            </p:nvGraphicFramePr>
            <p:xfrm>
              <a:off x="1676400" y="1331976"/>
              <a:ext cx="3200400" cy="1935480"/>
            </p:xfrm>
            <a:graphic>
              <a:graphicData uri="http://schemas.openxmlformats.org/drawingml/2006/table">
                <a:tbl>
                  <a:tblPr/>
                  <a:tblGrid>
                    <a:gridCol w="894735">
                      <a:extLst>
                        <a:ext uri="{9D8B030D-6E8A-4147-A177-3AD203B41FA5}">
                          <a16:colId xmlns:a16="http://schemas.microsoft.com/office/drawing/2014/main" val="1079569522"/>
                        </a:ext>
                      </a:extLst>
                    </a:gridCol>
                    <a:gridCol w="2305665">
                      <a:extLst>
                        <a:ext uri="{9D8B030D-6E8A-4147-A177-3AD203B41FA5}">
                          <a16:colId xmlns:a16="http://schemas.microsoft.com/office/drawing/2014/main" val="2866212140"/>
                        </a:ext>
                      </a:extLst>
                    </a:gridCol>
                  </a:tblGrid>
                  <a:tr h="182961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300">
                              <a:latin typeface="+mn-lt"/>
                            </a:rPr>
                            <a:t>Symbol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300" dirty="0">
                              <a:latin typeface="+mn-lt"/>
                            </a:rPr>
                            <a:t>Meaning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5182197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3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13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300">
                              <a:latin typeface="+mn-lt"/>
                            </a:rPr>
                            <a:t>Tank diameter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2075313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3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</m:t>
                                </m:r>
                              </m:oMath>
                            </m:oMathPara>
                          </a14:m>
                          <a:endParaRPr lang="en-US" sz="13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300" dirty="0">
                              <a:latin typeface="+mn-lt"/>
                            </a:rPr>
                            <a:t>Total liquid height including vertical displacement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0512854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AE" sz="13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ar-AE" sz="1300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ar-AE" sz="13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ar-AE" sz="130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300" dirty="0">
                              <a:latin typeface="+mn-lt"/>
                            </a:rPr>
                            <a:t>Nominal height of water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9751047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AE" sz="13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ar-AE" sz="1300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ar-AE" sz="13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ar-AE" sz="130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300" dirty="0">
                              <a:latin typeface="+mn-lt"/>
                            </a:rPr>
                            <a:t>Height of impulsive mass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599928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AE" sz="13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ar-AE" sz="1300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ar-AE" sz="13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ar-AE" sz="13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300" dirty="0">
                              <a:latin typeface="+mn-lt"/>
                            </a:rPr>
                            <a:t>Height of convective mass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696777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26778CA1-02D5-8F67-8E79-B37502C22B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1068600"/>
                  </p:ext>
                </p:extLst>
              </p:nvPr>
            </p:nvGraphicFramePr>
            <p:xfrm>
              <a:off x="1676400" y="1331976"/>
              <a:ext cx="3200400" cy="1935480"/>
            </p:xfrm>
            <a:graphic>
              <a:graphicData uri="http://schemas.openxmlformats.org/drawingml/2006/table">
                <a:tbl>
                  <a:tblPr/>
                  <a:tblGrid>
                    <a:gridCol w="894735">
                      <a:extLst>
                        <a:ext uri="{9D8B030D-6E8A-4147-A177-3AD203B41FA5}">
                          <a16:colId xmlns:a16="http://schemas.microsoft.com/office/drawing/2014/main" val="1079569522"/>
                        </a:ext>
                      </a:extLst>
                    </a:gridCol>
                    <a:gridCol w="2305665">
                      <a:extLst>
                        <a:ext uri="{9D8B030D-6E8A-4147-A177-3AD203B41FA5}">
                          <a16:colId xmlns:a16="http://schemas.microsoft.com/office/drawing/2014/main" val="2866212140"/>
                        </a:ext>
                      </a:extLst>
                    </a:gridCol>
                  </a:tblGrid>
                  <a:tr h="28956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300">
                              <a:latin typeface="+mn-lt"/>
                            </a:rPr>
                            <a:t>Symbol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300" dirty="0">
                              <a:latin typeface="+mn-lt"/>
                            </a:rPr>
                            <a:t>Meaning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51821978"/>
                      </a:ext>
                    </a:extLst>
                  </a:tr>
                  <a:tr h="289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61" t="-104255" r="-259184" b="-4914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300">
                              <a:latin typeface="+mn-lt"/>
                            </a:rPr>
                            <a:t>Tank diameter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20753130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61" t="-120000" r="-259184" b="-18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300" dirty="0">
                              <a:latin typeface="+mn-lt"/>
                            </a:rPr>
                            <a:t>Total liquid height including vertical displacement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05128542"/>
                      </a:ext>
                    </a:extLst>
                  </a:tr>
                  <a:tr h="289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61" t="-366667" r="-259184" b="-2145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300" dirty="0">
                              <a:latin typeface="+mn-lt"/>
                            </a:rPr>
                            <a:t>Nominal height of water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97510474"/>
                      </a:ext>
                    </a:extLst>
                  </a:tr>
                  <a:tr h="289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61" t="-476596" r="-259184" b="-1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300" dirty="0">
                              <a:latin typeface="+mn-lt"/>
                            </a:rPr>
                            <a:t>Height of impulsive mass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5999283"/>
                      </a:ext>
                    </a:extLst>
                  </a:tr>
                  <a:tr h="289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61" t="-564583" r="-259184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300" dirty="0">
                              <a:latin typeface="+mn-lt"/>
                            </a:rPr>
                            <a:t>Height of convective mass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69677777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352B3A8-857F-DBC8-CAD0-EB3DBB9AD020}"/>
              </a:ext>
            </a:extLst>
          </p:cNvPr>
          <p:cNvCxnSpPr>
            <a:cxnSpLocks/>
          </p:cNvCxnSpPr>
          <p:nvPr/>
        </p:nvCxnSpPr>
        <p:spPr>
          <a:xfrm>
            <a:off x="590555" y="3429000"/>
            <a:ext cx="79628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9BC02E0-96FA-5BC9-B965-DBBC98A13808}"/>
              </a:ext>
            </a:extLst>
          </p:cNvPr>
          <p:cNvCxnSpPr>
            <a:cxnSpLocks/>
          </p:cNvCxnSpPr>
          <p:nvPr/>
        </p:nvCxnSpPr>
        <p:spPr>
          <a:xfrm>
            <a:off x="4114800" y="3429000"/>
            <a:ext cx="0" cy="15780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0E9869F-C313-BB23-BC4D-BD3191CDFB28}"/>
                  </a:ext>
                </a:extLst>
              </p:cNvPr>
              <p:cNvSpPr txBox="1"/>
              <p:nvPr/>
            </p:nvSpPr>
            <p:spPr>
              <a:xfrm>
                <a:off x="491447" y="3706916"/>
                <a:ext cx="3544153" cy="1369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300" dirty="0"/>
                  <a:t>Impulsive force</a:t>
                </a:r>
                <a:br>
                  <a:rPr lang="en-US" sz="1300" dirty="0"/>
                </a:br>
                <a:endParaRPr lang="en-US" sz="13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1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3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ar-AE" sz="13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ar-AE" sz="1300" b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ar-AE" sz="1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3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ar-AE" sz="13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ar-AE" sz="1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3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ar-AE" sz="13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ar-AE" sz="1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ar-AE" sz="1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13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ar-AE" sz="13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ar-AE" sz="1300" dirty="0"/>
              </a:p>
              <a:p>
                <a:br>
                  <a:rPr lang="en-US" sz="1300" dirty="0"/>
                </a:br>
                <a:r>
                  <a:rPr lang="en-US" sz="1300" dirty="0"/>
                  <a:t>        acts at height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3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ar-AE" sz="13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300" dirty="0"/>
                  <a:t> and governs shell stresses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0E9869F-C313-BB23-BC4D-BD3191CDF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47" y="3706916"/>
                <a:ext cx="3544153" cy="1369606"/>
              </a:xfrm>
              <a:prstGeom prst="rect">
                <a:avLst/>
              </a:prstGeom>
              <a:blipFill>
                <a:blip r:embed="rId4"/>
                <a:stretch>
                  <a:fillRect t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6CD76D7-B081-CC4E-81AE-AD0A81AED3AE}"/>
                  </a:ext>
                </a:extLst>
              </p:cNvPr>
              <p:cNvSpPr txBox="1"/>
              <p:nvPr/>
            </p:nvSpPr>
            <p:spPr>
              <a:xfrm>
                <a:off x="4329711" y="3637463"/>
                <a:ext cx="4298869" cy="1369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300" dirty="0"/>
                  <a:t>Convective force</a:t>
                </a:r>
                <a:br>
                  <a:rPr lang="en-US" sz="1300" dirty="0"/>
                </a:br>
                <a:endParaRPr lang="en-US" sz="1300" dirty="0"/>
              </a:p>
              <a:p>
                <a:pPr>
                  <a:buClr>
                    <a:srgbClr val="0066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1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00" b="0" i="1" smtClean="0">
                              <a:latin typeface="Cambria Math" panose="02040503050406030204" pitchFamily="18" charset="0"/>
                            </a:rPr>
                            <m:t>                            </m:t>
                          </m:r>
                          <m:r>
                            <a:rPr lang="ar-AE" sz="13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ar-AE" sz="13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ar-AE" sz="1300" b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ar-AE" sz="1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3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ar-AE" sz="13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ar-AE" sz="1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3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ar-AE" sz="13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ar-AE" sz="1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ar-AE" sz="1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13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ar-AE" sz="13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ar-AE" sz="1300" dirty="0"/>
              </a:p>
              <a:p>
                <a:br>
                  <a:rPr lang="en-US" sz="1300" dirty="0"/>
                </a:br>
                <a:r>
                  <a:rPr lang="en-US" sz="1300" dirty="0"/>
                  <a:t>          acts at height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3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ar-AE" sz="13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1300" dirty="0"/>
                  <a:t> and governs sloshing wave height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6CD76D7-B081-CC4E-81AE-AD0A81AED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9711" y="3637463"/>
                <a:ext cx="4298869" cy="1369606"/>
              </a:xfrm>
              <a:prstGeom prst="rect">
                <a:avLst/>
              </a:prstGeom>
              <a:blipFill>
                <a:blip r:embed="rId5"/>
                <a:stretch>
                  <a:fillRect t="-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6168BF7-3E81-5631-48AD-F3E33982E4C8}"/>
                  </a:ext>
                </a:extLst>
              </p:cNvPr>
              <p:cNvSpPr txBox="1"/>
              <p:nvPr/>
            </p:nvSpPr>
            <p:spPr>
              <a:xfrm>
                <a:off x="590555" y="5422364"/>
                <a:ext cx="7791444" cy="884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13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3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3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300" dirty="0"/>
                  <a:t> is the peak acceleration response of a single-degree-of-freedom oscillator with natural period </a:t>
                </a:r>
                <a14:m>
                  <m:oMath xmlns:m="http://schemas.openxmlformats.org/officeDocument/2006/math">
                    <m:r>
                      <a:rPr lang="en-US" sz="1300" b="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300" dirty="0"/>
                  <a:t>subjected to the earthquake ground motion as taken from ASCE 7-22 response spectra or elsewhere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300" dirty="0"/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250" dirty="0"/>
                  <a:t>Convecting sloshing forces are usually smaller than impulsive forces, even though slosh displacements are large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6168BF7-3E81-5631-48AD-F3E33982E4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55" y="5422364"/>
                <a:ext cx="7791444" cy="884858"/>
              </a:xfrm>
              <a:prstGeom prst="rect">
                <a:avLst/>
              </a:prstGeom>
              <a:blipFill>
                <a:blip r:embed="rId6"/>
                <a:stretch>
                  <a:fillRect t="-685" b="-4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F984BB-4B6E-6473-61E4-79AC98D48823}"/>
              </a:ext>
            </a:extLst>
          </p:cNvPr>
          <p:cNvCxnSpPr>
            <a:cxnSpLocks/>
          </p:cNvCxnSpPr>
          <p:nvPr/>
        </p:nvCxnSpPr>
        <p:spPr>
          <a:xfrm>
            <a:off x="491447" y="5007069"/>
            <a:ext cx="79628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882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8FFCC9-A6BA-ED76-C336-852981812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C7245FE-5D82-52FA-62C9-A217AFFA224D}"/>
                  </a:ext>
                </a:extLst>
              </p:cNvPr>
              <p:cNvSpPr txBox="1"/>
              <p:nvPr/>
            </p:nvSpPr>
            <p:spPr>
              <a:xfrm>
                <a:off x="838200" y="1371600"/>
                <a:ext cx="6553200" cy="4503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300" dirty="0">
                    <a:ea typeface="Calibri" panose="020F0502020204030204" pitchFamily="34" charset="0"/>
                    <a:cs typeface="Calibri" panose="020F0502020204030204" pitchFamily="34" charset="0"/>
                  </a:rPr>
                  <a:t>The t</a:t>
                </a:r>
                <a:r>
                  <a:rPr lang="en-US" sz="1300" dirty="0"/>
                  <a:t>otal base shear </a:t>
                </a:r>
                <a14:m>
                  <m:oMath xmlns:m="http://schemas.openxmlformats.org/officeDocument/2006/math">
                    <m:r>
                      <a:rPr lang="en-US" sz="13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3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300" dirty="0"/>
                  <a:t>is the sum of impulsive and convective components:</a:t>
                </a:r>
                <a:br>
                  <a:rPr lang="en-US" sz="1300" dirty="0"/>
                </a:br>
                <a:endParaRPr lang="en-US" sz="1300" dirty="0"/>
              </a:p>
              <a:p>
                <a:pPr>
                  <a:spcBef>
                    <a:spcPts val="6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</a:pPr>
                <a14:m>
                  <m:oMath xmlns:m="http://schemas.openxmlformats.org/officeDocument/2006/math">
                    <m:r>
                      <a:rPr lang="en-US" sz="1300" b="0" i="1" smtClean="0">
                        <a:latin typeface="Cambria Math" panose="02040503050406030204" pitchFamily="18" charset="0"/>
                      </a:rPr>
                      <m:t>                             </m:t>
                    </m:r>
                    <m:r>
                      <a:rPr lang="en-US" sz="13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3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ar-AE" sz="1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3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ar-AE" sz="13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300" dirty="0"/>
                  <a:t>  +</a:t>
                </a:r>
                <a:r>
                  <a:rPr lang="ar-AE" sz="13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3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ar-AE" sz="13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ar-AE" sz="13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sz="1300" dirty="0"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endParaRPr lang="en-US" sz="1300" dirty="0"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spcBef>
                    <a:spcPts val="6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300" dirty="0">
                    <a:ea typeface="Calibri" panose="020F0502020204030204" pitchFamily="34" charset="0"/>
                    <a:cs typeface="Calibri" panose="020F0502020204030204" pitchFamily="34" charset="0"/>
                  </a:rPr>
                  <a:t>The base shear is used for anchorage &amp; shell shear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300" dirty="0"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spcBef>
                    <a:spcPts val="6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300" dirty="0">
                    <a:ea typeface="Calibri" panose="020F0502020204030204" pitchFamily="34" charset="0"/>
                    <a:cs typeface="Calibri" panose="020F0502020204030204" pitchFamily="34" charset="0"/>
                  </a:rPr>
                  <a:t>The overturning moment is</a:t>
                </a:r>
                <a:br>
                  <a:rPr lang="en-US" sz="1300" dirty="0"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endParaRPr lang="en-US" sz="1300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</a:pPr>
                <a14:m>
                  <m:oMath xmlns:m="http://schemas.openxmlformats.org/officeDocument/2006/math">
                    <m:r>
                      <a:rPr lang="en-US" sz="1300" b="0" i="1" smtClean="0">
                        <a:latin typeface="Cambria Math" panose="02040503050406030204" pitchFamily="18" charset="0"/>
                      </a:rPr>
                      <m:t>                         </m:t>
                    </m:r>
                    <m:sSub>
                      <m:sSubPr>
                        <m:ctrlPr>
                          <a:rPr lang="ar-AE" sz="1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3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ar-AE" sz="1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3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ar-AE" sz="13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3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ar-AE" sz="13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ar-AE" sz="13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3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300" dirty="0"/>
                  <a:t>+ </a:t>
                </a:r>
                <a:r>
                  <a:rPr lang="ar-AE" sz="13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3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ar-AE" sz="13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ar-AE" sz="13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ar-AE" sz="1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3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300" dirty="0"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</a:pPr>
                <a:endParaRPr lang="en-US" sz="1300" dirty="0"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spcBef>
                    <a:spcPts val="6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300" dirty="0">
                    <a:ea typeface="Calibri" panose="020F0502020204030204" pitchFamily="34" charset="0"/>
                    <a:cs typeface="Calibri" panose="020F0502020204030204" pitchFamily="34" charset="0"/>
                  </a:rPr>
                  <a:t>The Overturning moment is used for:</a:t>
                </a:r>
              </a:p>
              <a:p>
                <a:pPr lvl="1">
                  <a:spcBef>
                    <a:spcPts val="6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</a:pPr>
                <a:r>
                  <a:rPr lang="en-US" sz="1300" dirty="0">
                    <a:ea typeface="Calibri" panose="020F0502020204030204" pitchFamily="34" charset="0"/>
                    <a:cs typeface="Calibri" panose="020F0502020204030204" pitchFamily="34" charset="0"/>
                  </a:rPr>
                  <a:t>uplift / anchorage design</a:t>
                </a:r>
              </a:p>
              <a:p>
                <a:pPr lvl="1">
                  <a:spcBef>
                    <a:spcPts val="6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</a:pPr>
                <a:r>
                  <a:rPr lang="en-US" sz="1300" dirty="0">
                    <a:ea typeface="Calibri" panose="020F0502020204030204" pitchFamily="34" charset="0"/>
                    <a:cs typeface="Calibri" panose="020F0502020204030204" pitchFamily="34" charset="0"/>
                  </a:rPr>
                  <a:t>shell compressive stress check</a:t>
                </a:r>
              </a:p>
              <a:p>
                <a:pPr lvl="1">
                  <a:spcBef>
                    <a:spcPts val="6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</a:pPr>
                <a:r>
                  <a:rPr lang="en-US" sz="1300" dirty="0">
                    <a:ea typeface="Calibri" panose="020F0502020204030204" pitchFamily="34" charset="0"/>
                    <a:cs typeface="Calibri" panose="020F0502020204030204" pitchFamily="34" charset="0"/>
                  </a:rPr>
                  <a:t>foundation stability</a:t>
                </a:r>
              </a:p>
              <a:p>
                <a:pPr>
                  <a:spcBef>
                    <a:spcPts val="6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</a:pPr>
                <a:endParaRPr lang="en-US" sz="1300" dirty="0"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C7245FE-5D82-52FA-62C9-A217AFFA2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71600"/>
                <a:ext cx="6553200" cy="4503797"/>
              </a:xfrm>
              <a:prstGeom prst="rect">
                <a:avLst/>
              </a:prstGeom>
              <a:blipFill>
                <a:blip r:embed="rId3"/>
                <a:stretch>
                  <a:fillRect t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C3DD4B15-90D2-8B60-2878-2BA254BB4EE0}"/>
              </a:ext>
            </a:extLst>
          </p:cNvPr>
          <p:cNvSpPr/>
          <p:nvPr/>
        </p:nvSpPr>
        <p:spPr>
          <a:xfrm>
            <a:off x="533400" y="457200"/>
            <a:ext cx="3886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en-US" sz="1500" b="1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Heights &amp; Forces</a:t>
            </a:r>
          </a:p>
        </p:txBody>
      </p:sp>
      <p:sp>
        <p:nvSpPr>
          <p:cNvPr id="2" name="Google Shape;447;p45">
            <a:extLst>
              <a:ext uri="{FF2B5EF4-FFF2-40B4-BE49-F238E27FC236}">
                <a16:creationId xmlns:a16="http://schemas.microsoft.com/office/drawing/2014/main" id="{4C421F2D-FBC4-3043-25C3-EE81428BBDB1}"/>
              </a:ext>
            </a:extLst>
          </p:cNvPr>
          <p:cNvSpPr txBox="1"/>
          <p:nvPr/>
        </p:nvSpPr>
        <p:spPr>
          <a:xfrm>
            <a:off x="5715000" y="457200"/>
            <a:ext cx="2164632" cy="346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0" tIns="34271" rIns="68560" bIns="34271" anchor="t" anchorCtr="0">
            <a:spAutoFit/>
          </a:bodyPr>
          <a:lstStyle/>
          <a:p>
            <a:pPr defTabSz="685800">
              <a:buClr>
                <a:srgbClr val="003399"/>
              </a:buClr>
              <a:buSzPts val="2400"/>
            </a:pPr>
            <a:r>
              <a:rPr lang="en-US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Vibrationdata</a:t>
            </a:r>
            <a:endParaRPr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9006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C443FC-0424-B4F7-61EC-08BF9FE5C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BD222DB-C83F-A538-6301-7BE4F5300CC9}"/>
                  </a:ext>
                </a:extLst>
              </p:cNvPr>
              <p:cNvSpPr txBox="1"/>
              <p:nvPr/>
            </p:nvSpPr>
            <p:spPr>
              <a:xfrm>
                <a:off x="547098" y="1371600"/>
                <a:ext cx="6082301" cy="2945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3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The maximum vertical displacement of the sloshing liquid at the shell is defined by the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3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δ</m:t>
                        </m:r>
                      </m:e>
                      <m:sub>
                        <m:r>
                          <a:rPr lang="en-US" sz="13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3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as: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3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3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δ</m:t>
                          </m:r>
                        </m:e>
                        <m:sub>
                          <m:r>
                            <a:rPr lang="en-US" sz="13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𝑠</m:t>
                          </m:r>
                        </m:sub>
                      </m:sSub>
                      <m:r>
                        <a:rPr lang="en-US" sz="13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sz="13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0</m:t>
                      </m:r>
                      <m:r>
                        <a:rPr lang="en-US" sz="13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.</m:t>
                      </m:r>
                      <m:r>
                        <a:rPr lang="en-US" sz="13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2</m:t>
                      </m:r>
                      <m:r>
                        <a:rPr lang="en-US" sz="13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sz="13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𝑅</m:t>
                      </m:r>
                      <m:sSub>
                        <m:sSubPr>
                          <m:ctrlPr>
                            <a:rPr lang="en-US" sz="13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3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13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13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</a:pPr>
                <a:r>
                  <a:rPr lang="en-US" sz="13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      where</a:t>
                </a:r>
              </a:p>
              <a:p>
                <a:pPr lvl="1">
                  <a:spcBef>
                    <a:spcPts val="6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</a:pPr>
                <a:r>
                  <a:rPr lang="en-US" sz="1300" b="0" dirty="0"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3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𝑅</m:t>
                    </m:r>
                  </m:oMath>
                </a14:m>
                <a:r>
                  <a:rPr lang="en-US" sz="13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= Nominal tank radius</a:t>
                </a:r>
              </a:p>
              <a:p>
                <a:pPr lvl="1">
                  <a:spcBef>
                    <a:spcPts val="6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</a:pPr>
                <a:r>
                  <a:rPr lang="en-US" sz="13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3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13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𝑓</m:t>
                        </m:r>
                      </m:sub>
                    </m:sSub>
                    <m:r>
                      <a:rPr lang="en-US" sz="13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13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= Spectral acceleration coefficient for the sloshing (convective) mode</a:t>
                </a:r>
              </a:p>
              <a:p>
                <a:pPr lvl="1">
                  <a:spcBef>
                    <a:spcPts val="6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</a:pPr>
                <a:endParaRPr lang="en-US" sz="13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spcBef>
                    <a:spcPts val="6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3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This height determines the necessary Freeboard—the distance between the liquid level and the roof—to prevent the wave from striking the roof structure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BD222DB-C83F-A538-6301-7BE4F5300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98" y="1371600"/>
                <a:ext cx="6082301" cy="2945550"/>
              </a:xfrm>
              <a:prstGeom prst="rect">
                <a:avLst/>
              </a:prstGeom>
              <a:blipFill>
                <a:blip r:embed="rId3"/>
                <a:stretch>
                  <a:fillRect t="-207" b="-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58A6DB0D-BC08-02BE-E529-1F778D08238C}"/>
              </a:ext>
            </a:extLst>
          </p:cNvPr>
          <p:cNvSpPr/>
          <p:nvPr/>
        </p:nvSpPr>
        <p:spPr>
          <a:xfrm>
            <a:off x="533400" y="457200"/>
            <a:ext cx="3886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en-US" sz="1500" b="1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Slosh Wave Height</a:t>
            </a:r>
          </a:p>
        </p:txBody>
      </p:sp>
      <p:sp>
        <p:nvSpPr>
          <p:cNvPr id="2" name="Google Shape;447;p45">
            <a:extLst>
              <a:ext uri="{FF2B5EF4-FFF2-40B4-BE49-F238E27FC236}">
                <a16:creationId xmlns:a16="http://schemas.microsoft.com/office/drawing/2014/main" id="{8E951091-BE13-CDA3-65DE-0FD1F4B80FD0}"/>
              </a:ext>
            </a:extLst>
          </p:cNvPr>
          <p:cNvSpPr txBox="1"/>
          <p:nvPr/>
        </p:nvSpPr>
        <p:spPr>
          <a:xfrm>
            <a:off x="5715000" y="457200"/>
            <a:ext cx="2164632" cy="346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0" tIns="34271" rIns="68560" bIns="34271" anchor="t" anchorCtr="0">
            <a:spAutoFit/>
          </a:bodyPr>
          <a:lstStyle/>
          <a:p>
            <a:pPr defTabSz="685800">
              <a:buClr>
                <a:srgbClr val="003399"/>
              </a:buClr>
              <a:buSzPts val="2400"/>
            </a:pPr>
            <a:r>
              <a:rPr lang="en-US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Vibrationdata</a:t>
            </a:r>
            <a:endParaRPr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3403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C900E-9AAA-8F24-B25B-6F9EE03E7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387E244-2AA1-B5C6-D722-234B2B0A115F}"/>
                  </a:ext>
                </a:extLst>
              </p:cNvPr>
              <p:cNvSpPr txBox="1"/>
              <p:nvPr/>
            </p:nvSpPr>
            <p:spPr>
              <a:xfrm>
                <a:off x="381000" y="1116767"/>
                <a:ext cx="7696200" cy="1541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250" dirty="0">
                    <a:ea typeface="Calibri" panose="020F0502020204030204" pitchFamily="34" charset="0"/>
                    <a:cs typeface="Calibri" panose="020F0502020204030204" pitchFamily="34" charset="0"/>
                  </a:rPr>
                  <a:t>Per API 650, Section E.4.5.2, the value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5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25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125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𝑓</m:t>
                        </m:r>
                      </m:sub>
                    </m:sSub>
                    <m:r>
                      <a:rPr lang="en-US" sz="125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1250" dirty="0">
                    <a:ea typeface="Calibri" panose="020F0502020204030204" pitchFamily="34" charset="0"/>
                    <a:cs typeface="Calibri" panose="020F0502020204030204" pitchFamily="34" charset="0"/>
                  </a:rPr>
                  <a:t> depends on where the convective period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5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25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125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𝐶</m:t>
                        </m:r>
                      </m:sub>
                    </m:sSub>
                    <m:r>
                      <a:rPr lang="en-US" sz="125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1250" dirty="0">
                    <a:ea typeface="Calibri" panose="020F0502020204030204" pitchFamily="34" charset="0"/>
                    <a:cs typeface="Calibri" panose="020F0502020204030204" pitchFamily="34" charset="0"/>
                  </a:rPr>
                  <a:t>falls relative to the transition long period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5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25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125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𝐿</m:t>
                        </m:r>
                      </m:sub>
                    </m:sSub>
                    <m:r>
                      <a:rPr lang="en-US" sz="125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endParaRPr lang="en-US" sz="1250" dirty="0"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spcBef>
                    <a:spcPts val="6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5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25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125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𝐿</m:t>
                        </m:r>
                      </m:sub>
                    </m:sSub>
                    <m:r>
                      <a:rPr lang="en-US" sz="125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1250" dirty="0"/>
                  <a:t>represents the boundary where the seismic ground motion transitions from being constant velocity to constant displacement and </a:t>
                </a:r>
                <a:r>
                  <a:rPr lang="en-US" sz="1250" dirty="0">
                    <a:ea typeface="Calibri" panose="020F0502020204030204" pitchFamily="34" charset="0"/>
                    <a:cs typeface="Calibri" panose="020F0502020204030204" pitchFamily="34" charset="0"/>
                  </a:rPr>
                  <a:t>comes from ASCE 7-22 based on geographical location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𝐷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250" dirty="0">
                    <a:ea typeface="Calibri" panose="020F0502020204030204" pitchFamily="34" charset="0"/>
                    <a:cs typeface="Calibri" panose="020F0502020204030204" pitchFamily="34" charset="0"/>
                  </a:rPr>
                  <a:t> is the design spectral acceleration for a 1-second period from ASCE 7-22 and has units (</a:t>
                </a:r>
                <a:r>
                  <a:rPr lang="en-US" sz="1250" dirty="0" err="1">
                    <a:ea typeface="Calibri" panose="020F0502020204030204" pitchFamily="34" charset="0"/>
                    <a:cs typeface="Calibri" panose="020F0502020204030204" pitchFamily="34" charset="0"/>
                  </a:rPr>
                  <a:t>g</a:t>
                </a:r>
                <a:r>
                  <a:rPr lang="en-US" sz="1400" dirty="0" err="1"/>
                  <a:t>⋅</a:t>
                </a:r>
                <a:r>
                  <a:rPr lang="en-US" sz="1250" dirty="0" err="1">
                    <a:ea typeface="Calibri" panose="020F0502020204030204" pitchFamily="34" charset="0"/>
                    <a:cs typeface="Calibri" panose="020F0502020204030204" pitchFamily="34" charset="0"/>
                  </a:rPr>
                  <a:t>sec</a:t>
                </a:r>
                <a:r>
                  <a:rPr lang="en-US" sz="1250" dirty="0">
                    <a:ea typeface="Calibri" panose="020F0502020204030204" pitchFamily="34" charset="0"/>
                    <a:cs typeface="Calibri" panose="020F0502020204030204" pitchFamily="34" charset="0"/>
                  </a:rPr>
                  <a:t>) in the context of slosh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387E244-2AA1-B5C6-D722-234B2B0A11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116767"/>
                <a:ext cx="7696200" cy="1541448"/>
              </a:xfrm>
              <a:prstGeom prst="rect">
                <a:avLst/>
              </a:prstGeom>
              <a:blipFill>
                <a:blip r:embed="rId3"/>
                <a:stretch>
                  <a:fillRect b="-2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9120603A-1DE9-DCB8-3A5E-E92B289668D8}"/>
              </a:ext>
            </a:extLst>
          </p:cNvPr>
          <p:cNvSpPr/>
          <p:nvPr/>
        </p:nvSpPr>
        <p:spPr>
          <a:xfrm>
            <a:off x="533400" y="457200"/>
            <a:ext cx="3886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en-US" sz="1500" b="1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Slosh Spectral Coefficient</a:t>
            </a:r>
          </a:p>
        </p:txBody>
      </p:sp>
      <p:sp>
        <p:nvSpPr>
          <p:cNvPr id="2" name="Google Shape;447;p45">
            <a:extLst>
              <a:ext uri="{FF2B5EF4-FFF2-40B4-BE49-F238E27FC236}">
                <a16:creationId xmlns:a16="http://schemas.microsoft.com/office/drawing/2014/main" id="{ABBBBF23-1A7D-C42A-0059-ED60D5F66FF9}"/>
              </a:ext>
            </a:extLst>
          </p:cNvPr>
          <p:cNvSpPr txBox="1"/>
          <p:nvPr/>
        </p:nvSpPr>
        <p:spPr>
          <a:xfrm>
            <a:off x="5715000" y="457200"/>
            <a:ext cx="2164632" cy="346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0" tIns="34271" rIns="68560" bIns="34271" anchor="t" anchorCtr="0">
            <a:spAutoFit/>
          </a:bodyPr>
          <a:lstStyle/>
          <a:p>
            <a:pPr defTabSz="685800">
              <a:buClr>
                <a:srgbClr val="003399"/>
              </a:buClr>
              <a:buSzPts val="2400"/>
            </a:pPr>
            <a:r>
              <a:rPr lang="en-US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Vibrationdata</a:t>
            </a:r>
            <a:endParaRPr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F9EA420D-09B6-6906-D03B-9950A79715B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8015914"/>
                  </p:ext>
                </p:extLst>
              </p:nvPr>
            </p:nvGraphicFramePr>
            <p:xfrm>
              <a:off x="981075" y="2895600"/>
              <a:ext cx="3962230" cy="1371601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485576">
                      <a:extLst>
                        <a:ext uri="{9D8B030D-6E8A-4147-A177-3AD203B41FA5}">
                          <a16:colId xmlns:a16="http://schemas.microsoft.com/office/drawing/2014/main" val="2794529297"/>
                        </a:ext>
                      </a:extLst>
                    </a:gridCol>
                    <a:gridCol w="2476654">
                      <a:extLst>
                        <a:ext uri="{9D8B030D-6E8A-4147-A177-3AD203B41FA5}">
                          <a16:colId xmlns:a16="http://schemas.microsoft.com/office/drawing/2014/main" val="270834451"/>
                        </a:ext>
                      </a:extLst>
                    </a:gridCol>
                  </a:tblGrid>
                  <a:tr h="619433">
                    <a:tc>
                      <a:txBody>
                        <a:bodyPr/>
                        <a:lstStyle/>
                        <a:p>
                          <a:pPr algn="ctr" fontAlgn="b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buNone/>
                          </a:pPr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Period Relationship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buNone/>
                          </a:pPr>
                          <a:r>
                            <a:rPr lang="en-US" sz="1200" dirty="0" err="1"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Spectr</a:t>
                          </a:r>
                          <a:r>
                            <a:rPr lang="en-US" sz="1200" dirty="0"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al</a:t>
                          </a:r>
                          <a:r>
                            <a:rPr lang="en-US" sz="1200" baseline="0" dirty="0"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 Coefficent</a:t>
                          </a:r>
                          <a14:m>
                            <m:oMath xmlns:m="http://schemas.openxmlformats.org/officeDocument/2006/math"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 </m:t>
                              </m:r>
                            </m:oMath>
                          </a14:m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61002428"/>
                      </a:ext>
                    </a:extLst>
                  </a:tr>
                  <a:tr h="376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𝐶</m:t>
                                    </m:r>
                                  </m:sub>
                                </m:s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 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≤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𝐿</m:t>
                                    </m:r>
                                  </m:sub>
                                </m:sSub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200" dirty="0"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𝑓</m:t>
                                    </m:r>
                                  </m:sub>
                                </m:s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= 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 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.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5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 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𝐾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𝐷</m:t>
                                    </m:r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Calibri" panose="020F0502020204030204" pitchFamily="34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200" i="1" smtClean="0"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200" i="1"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Calibri" panose="020F0502020204030204" pitchFamily="34" charset="0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en-US" sz="1200" i="1"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Calibri" panose="020F0502020204030204" pitchFamily="34" charset="0"/>
                                              </a:rPr>
                                              <m:t>𝐶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44710770"/>
                      </a:ext>
                    </a:extLst>
                  </a:tr>
                  <a:tr h="376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𝐶</m:t>
                                    </m:r>
                                  </m:sub>
                                </m:s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&gt;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𝐿</m:t>
                                    </m:r>
                                  </m:sub>
                                </m:sSub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200" dirty="0"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𝑓</m:t>
                                    </m:r>
                                  </m:sub>
                                </m:s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= 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 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.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5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 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𝐾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𝐷</m:t>
                                    </m:r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1200" i="1" smtClean="0"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200" b="0" i="1" smtClean="0"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Calibri" panose="020F0502020204030204" pitchFamily="34" charset="0"/>
                                              </a:rPr>
                                              <m:t> </m:t>
                                            </m:r>
                                            <m:r>
                                              <a:rPr lang="en-US" sz="1200" i="1"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Calibri" panose="020F0502020204030204" pitchFamily="34" charset="0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en-US" sz="1200" i="1"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Calibri" panose="020F0502020204030204" pitchFamily="34" charset="0"/>
                                              </a:rPr>
                                              <m:t>𝐿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1200" b="0" i="1" smtClean="0"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sSup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200" i="1" smtClean="0"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Calibri" panose="020F0502020204030204" pitchFamily="34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200" b="0" i="1" smtClean="0"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Calibri" panose="020F0502020204030204" pitchFamily="34" charset="0"/>
                                                  </a:rPr>
                                                  <m:t> </m:t>
                                                </m:r>
                                                <m:r>
                                                  <a:rPr lang="en-US" sz="1200" i="1"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Calibri" panose="020F0502020204030204" pitchFamily="34" charset="0"/>
                                                  </a:rPr>
                                                  <m:t>𝑇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200" b="0" i="1" smtClean="0"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Calibri" panose="020F0502020204030204" pitchFamily="34" charset="0"/>
                                                  </a:rPr>
                                                  <m:t>𝐶</m:t>
                                                </m:r>
                                              </m:sub>
                                            </m:sSub>
                                          </m:e>
                                          <m:sup>
                                            <m:r>
                                              <a:rPr lang="en-US" sz="1200" b="0" i="1" smtClean="0"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Calibri" panose="020F0502020204030204" pitchFamily="34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279446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F9EA420D-09B6-6906-D03B-9950A79715B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8015914"/>
                  </p:ext>
                </p:extLst>
              </p:nvPr>
            </p:nvGraphicFramePr>
            <p:xfrm>
              <a:off x="981075" y="2895600"/>
              <a:ext cx="3962230" cy="1371601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485576">
                      <a:extLst>
                        <a:ext uri="{9D8B030D-6E8A-4147-A177-3AD203B41FA5}">
                          <a16:colId xmlns:a16="http://schemas.microsoft.com/office/drawing/2014/main" val="2794529297"/>
                        </a:ext>
                      </a:extLst>
                    </a:gridCol>
                    <a:gridCol w="2476654">
                      <a:extLst>
                        <a:ext uri="{9D8B030D-6E8A-4147-A177-3AD203B41FA5}">
                          <a16:colId xmlns:a16="http://schemas.microsoft.com/office/drawing/2014/main" val="270834451"/>
                        </a:ext>
                      </a:extLst>
                    </a:gridCol>
                  </a:tblGrid>
                  <a:tr h="619433">
                    <a:tc>
                      <a:txBody>
                        <a:bodyPr/>
                        <a:lstStyle/>
                        <a:p>
                          <a:pPr algn="ctr" fontAlgn="b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buNone/>
                          </a:pPr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Period Relationship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0197" t="-1961" r="-491" b="-1764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1002428"/>
                      </a:ext>
                    </a:extLst>
                  </a:tr>
                  <a:tr h="376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0" t="-167742" r="-167623" b="-1903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0197" t="-167742" r="-491" b="-1903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44710770"/>
                      </a:ext>
                    </a:extLst>
                  </a:tr>
                  <a:tr h="376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0" t="-267742" r="-167623" b="-903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0197" t="-267742" r="-491" b="-903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2794469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0938622-2BE2-F19B-8EAC-8312B234FF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630404"/>
              </p:ext>
            </p:extLst>
          </p:nvPr>
        </p:nvGraphicFramePr>
        <p:xfrm>
          <a:off x="970684" y="4648200"/>
          <a:ext cx="5638800" cy="1645920"/>
        </p:xfrm>
        <a:graphic>
          <a:graphicData uri="http://schemas.openxmlformats.org/drawingml/2006/table">
            <a:tbl>
              <a:tblPr/>
              <a:tblGrid>
                <a:gridCol w="1203789">
                  <a:extLst>
                    <a:ext uri="{9D8B030D-6E8A-4147-A177-3AD203B41FA5}">
                      <a16:colId xmlns:a16="http://schemas.microsoft.com/office/drawing/2014/main" val="3288947073"/>
                    </a:ext>
                  </a:extLst>
                </a:gridCol>
                <a:gridCol w="1330503">
                  <a:extLst>
                    <a:ext uri="{9D8B030D-6E8A-4147-A177-3AD203B41FA5}">
                      <a16:colId xmlns:a16="http://schemas.microsoft.com/office/drawing/2014/main" val="2020721369"/>
                    </a:ext>
                  </a:extLst>
                </a:gridCol>
                <a:gridCol w="3104508">
                  <a:extLst>
                    <a:ext uri="{9D8B030D-6E8A-4147-A177-3AD203B41FA5}">
                      <a16:colId xmlns:a16="http://schemas.microsoft.com/office/drawing/2014/main" val="19661275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Seismic Use Group (SUG)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Importance Factor (</a:t>
                      </a:r>
                      <a:r>
                        <a:rPr lang="en-US" sz="1200" b="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K</a:t>
                      </a:r>
                      <a:r>
                        <a:rPr lang="en-US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46090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SUG 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Standard storage tanks (not high-risk)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39079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SUG II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Tanks storing hazardous materials that could impact the public if leaked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19382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SUG III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Essential tanks (fire water for a hospital, emergency fuel, etc.)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0859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534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4C9CC-CBC3-B7B4-6E82-751763066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69DC234-1395-05C1-B3C1-07A81579DB54}"/>
              </a:ext>
            </a:extLst>
          </p:cNvPr>
          <p:cNvSpPr/>
          <p:nvPr/>
        </p:nvSpPr>
        <p:spPr>
          <a:xfrm>
            <a:off x="533400" y="457200"/>
            <a:ext cx="3886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en-US" sz="1500" b="1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Slosh Spectral Coefficient</a:t>
            </a:r>
          </a:p>
        </p:txBody>
      </p:sp>
      <p:sp>
        <p:nvSpPr>
          <p:cNvPr id="2" name="Google Shape;447;p45">
            <a:extLst>
              <a:ext uri="{FF2B5EF4-FFF2-40B4-BE49-F238E27FC236}">
                <a16:creationId xmlns:a16="http://schemas.microsoft.com/office/drawing/2014/main" id="{1FBDA1FD-F47C-5931-C55B-8E5555B7B392}"/>
              </a:ext>
            </a:extLst>
          </p:cNvPr>
          <p:cNvSpPr txBox="1"/>
          <p:nvPr/>
        </p:nvSpPr>
        <p:spPr>
          <a:xfrm>
            <a:off x="5715000" y="457200"/>
            <a:ext cx="2164632" cy="346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0" tIns="34271" rIns="68560" bIns="34271" anchor="t" anchorCtr="0">
            <a:spAutoFit/>
          </a:bodyPr>
          <a:lstStyle/>
          <a:p>
            <a:pPr defTabSz="685800">
              <a:buClr>
                <a:srgbClr val="003399"/>
              </a:buClr>
              <a:buSzPts val="2400"/>
            </a:pPr>
            <a:r>
              <a:rPr lang="en-US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Vibrationdata</a:t>
            </a:r>
            <a:endParaRPr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1FA6A07E-BA0C-F4BE-DF7C-EDC7677598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7189893"/>
                  </p:ext>
                </p:extLst>
              </p:nvPr>
            </p:nvGraphicFramePr>
            <p:xfrm>
              <a:off x="914400" y="1447800"/>
              <a:ext cx="54102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52800">
                      <a:extLst>
                        <a:ext uri="{9D8B030D-6E8A-4147-A177-3AD203B41FA5}">
                          <a16:colId xmlns:a16="http://schemas.microsoft.com/office/drawing/2014/main" val="3611039377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363315115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/>
                            <a:t>Site Seismicity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/>
                            <a:t>Typical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500" b="1" i="1" kern="1200">
                                      <a:solidFill>
                                        <a:schemeClr val="lt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1" i="1" kern="1200">
                                      <a:solidFill>
                                        <a:schemeClr val="lt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500" b="1" i="1" kern="1200">
                                      <a:solidFill>
                                        <a:schemeClr val="lt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𝑓</m:t>
                                  </m:r>
                                </m:sub>
                              </m:sSub>
                            </m:oMath>
                          </a14:m>
                          <a:endParaRPr lang="en-US" sz="15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662276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500" dirty="0"/>
                            <a:t>Low seismic region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/>
                            <a:t>0.02 – 0.05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343786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500" dirty="0"/>
                            <a:t>Moderate seismic region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/>
                            <a:t>0.05 – 0.15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336657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500" dirty="0"/>
                            <a:t>High seismic region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/>
                            <a:t>0.15 – 0.35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343996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500" dirty="0"/>
                            <a:t>Very high seismic region / soft soil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/>
                            <a:t>occasionally 0.4+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541378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1FA6A07E-BA0C-F4BE-DF7C-EDC7677598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7189893"/>
                  </p:ext>
                </p:extLst>
              </p:nvPr>
            </p:nvGraphicFramePr>
            <p:xfrm>
              <a:off x="914400" y="1447800"/>
              <a:ext cx="54102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52800">
                      <a:extLst>
                        <a:ext uri="{9D8B030D-6E8A-4147-A177-3AD203B41FA5}">
                          <a16:colId xmlns:a16="http://schemas.microsoft.com/office/drawing/2014/main" val="3611039377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363315115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/>
                            <a:t>Site Seismicity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3314" t="-3279" r="-592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62276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500" dirty="0"/>
                            <a:t>Low seismic region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/>
                            <a:t>0.02 – 0.05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343786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500" dirty="0"/>
                            <a:t>Moderate seismic region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/>
                            <a:t>0.05 – 0.15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336657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500" dirty="0"/>
                            <a:t>High seismic region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/>
                            <a:t>0.15 – 0.35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343996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500" dirty="0"/>
                            <a:t>Very high seismic region / soft soil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/>
                            <a:t>occasionally 0.4+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5413783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86061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F750D-86A1-9627-C4F7-7428B7F99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7F909CFD-EFB0-DF2F-3DB3-E51D46B61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52000CD-453A-6A46-4584-A6993E3C7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2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A73B10-10FE-DE28-2B6C-966BC87BE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04" y="685800"/>
            <a:ext cx="8927391" cy="515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31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00009C-9907-ACB1-BE5F-4AABAA31E7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1CAFE6-7BF9-D93D-40EB-4B08324398C7}"/>
              </a:ext>
            </a:extLst>
          </p:cNvPr>
          <p:cNvSpPr txBox="1"/>
          <p:nvPr/>
        </p:nvSpPr>
        <p:spPr>
          <a:xfrm>
            <a:off x="762000" y="5715000"/>
            <a:ext cx="73152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https://www.youtube.com/shorts/k6D1DwWet4c</a:t>
            </a:r>
          </a:p>
          <a:p>
            <a:endParaRPr lang="en-US" sz="1300" dirty="0"/>
          </a:p>
          <a:p>
            <a:r>
              <a:rPr lang="en-US" sz="1300" dirty="0"/>
              <a:t>https://www.youtube.com/watch?v=5eIi4pZRB0Ys://www.youtube.com/watch?v=5eIi4pZRB0Y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23207F-0054-08D0-F1DE-A65A6823BC56}"/>
              </a:ext>
            </a:extLst>
          </p:cNvPr>
          <p:cNvSpPr txBox="1"/>
          <p:nvPr/>
        </p:nvSpPr>
        <p:spPr>
          <a:xfrm>
            <a:off x="533400" y="4572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6699"/>
                </a:solidFill>
              </a:rPr>
              <a:t>Myanmar Earthquake 2025 Rooftop Pool Slosh</a:t>
            </a:r>
          </a:p>
        </p:txBody>
      </p:sp>
      <p:pic>
        <p:nvPicPr>
          <p:cNvPr id="1028" name="Picture 4" descr="Watch terrifying moment fleeing people are drenched by rooftop infinity pool  sloshing over during Myanmar earthquake">
            <a:extLst>
              <a:ext uri="{FF2B5EF4-FFF2-40B4-BE49-F238E27FC236}">
                <a16:creationId xmlns:a16="http://schemas.microsoft.com/office/drawing/2014/main" id="{B1BEB5E7-1ED4-E6A0-FB53-92A09CF3A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505" y="1127760"/>
            <a:ext cx="288607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5C07DC-DF54-995B-E4AE-5CC9F2E2B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127760"/>
            <a:ext cx="34290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7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7A753-AA0C-B671-70B3-0D915F62B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59DC5E11-0DA2-E618-926C-34FCCA159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9E08A4D-D408-0B3D-5FD9-E46342727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2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CD8936-E2B1-0DD5-8309-7E040748B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73" y="337457"/>
            <a:ext cx="8826053" cy="596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25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E4833-E462-F947-8285-6DA98FE64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CC793BDD-049B-3EB3-CB4B-A0460DFDD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EAB22A9-5427-7B3A-2574-9E4BF6F21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2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C7D8CC-0192-C49B-9017-39F2CDB7E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18" y="228600"/>
            <a:ext cx="8845964" cy="595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40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03D1F-9214-8223-1859-124447473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1F62CE58-2BB5-32EE-DE39-EDF1CB7DA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49C3A96-820A-B097-0C93-DC01F830D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2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1376CA-85F3-04B8-824E-553E34302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28600"/>
            <a:ext cx="8636569" cy="582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933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9B2D8-EC39-4C8A-89D2-49C8069C9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2D198079-579A-49A3-32E1-55352B302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F484D4C-216B-B3E1-6EF3-252721620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2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02FFFD-8BF3-7066-3C6D-8C03C8869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75" y="400052"/>
            <a:ext cx="8689449" cy="584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2986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0C054-3676-4E4E-1856-FC83AAC19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B0C4B122-128F-7C42-0E72-59CE4228A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5F36B18-0ACE-D3E1-3D75-86BFFEFB4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2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Google Shape;447;p45">
            <a:extLst>
              <a:ext uri="{FF2B5EF4-FFF2-40B4-BE49-F238E27FC236}">
                <a16:creationId xmlns:a16="http://schemas.microsoft.com/office/drawing/2014/main" id="{C1B55901-E739-EB77-6392-36BAFC7C24CA}"/>
              </a:ext>
            </a:extLst>
          </p:cNvPr>
          <p:cNvSpPr txBox="1"/>
          <p:nvPr/>
        </p:nvSpPr>
        <p:spPr>
          <a:xfrm>
            <a:off x="6248400" y="379345"/>
            <a:ext cx="2164632" cy="346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0" tIns="34271" rIns="68560" bIns="34271" anchor="t" anchorCtr="0">
            <a:spAutoFit/>
          </a:bodyPr>
          <a:lstStyle/>
          <a:p>
            <a:pPr defTabSz="685800">
              <a:buClr>
                <a:srgbClr val="003399"/>
              </a:buClr>
              <a:buSzPts val="2400"/>
            </a:pPr>
            <a:r>
              <a:rPr lang="en-US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Vibrationdata</a:t>
            </a:r>
            <a:endParaRPr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D0B9D5-DCAB-3113-D69C-56A0A512C954}"/>
              </a:ext>
            </a:extLst>
          </p:cNvPr>
          <p:cNvSpPr txBox="1"/>
          <p:nvPr/>
        </p:nvSpPr>
        <p:spPr>
          <a:xfrm>
            <a:off x="914400" y="1229944"/>
            <a:ext cx="7727232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50" dirty="0"/>
              <a:t>Base Shear (V)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50" dirty="0"/>
              <a:t>Sliding check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50" dirty="0"/>
              <a:t>Anchor / shell-to-bottom design</a:t>
            </a:r>
          </a:p>
          <a:p>
            <a:pPr marL="285750" indent="-285750">
              <a:spcBef>
                <a:spcPts val="12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50" dirty="0"/>
              <a:t>Overturning Moment (Mo)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50" dirty="0"/>
              <a:t>Anchor bolt tension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50" dirty="0"/>
              <a:t>Uplift &amp; soil bearing pressure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50" i="1" dirty="0"/>
              <a:t>Typically governing</a:t>
            </a:r>
            <a:endParaRPr lang="en-US" sz="1350" dirty="0"/>
          </a:p>
          <a:p>
            <a:pPr marL="285750" indent="-285750">
              <a:spcBef>
                <a:spcPts val="12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50" dirty="0"/>
              <a:t>Impulsive Force (Fi)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50" dirty="0"/>
              <a:t>Shell stress, API 650 Appendix E, primary contributor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50" dirty="0"/>
              <a:t>Hoop stress from hydrodynamic pressure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50" dirty="0"/>
              <a:t>Anchor demand</a:t>
            </a:r>
          </a:p>
          <a:p>
            <a:pPr marL="285750" indent="-285750">
              <a:spcBef>
                <a:spcPts val="12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50" dirty="0"/>
              <a:t>Convective Force (Fc)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50" dirty="0"/>
              <a:t>Sloshing effects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50" dirty="0"/>
              <a:t>Freeboard / roof impact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9025EA-373D-C675-8A42-A1FE464847E3}"/>
              </a:ext>
            </a:extLst>
          </p:cNvPr>
          <p:cNvSpPr/>
          <p:nvPr/>
        </p:nvSpPr>
        <p:spPr>
          <a:xfrm>
            <a:off x="533400" y="457200"/>
            <a:ext cx="3886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en-US" sz="1500" b="1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Results Use</a:t>
            </a:r>
          </a:p>
        </p:txBody>
      </p:sp>
    </p:spTree>
    <p:extLst>
      <p:ext uri="{BB962C8B-B14F-4D97-AF65-F5344CB8AC3E}">
        <p14:creationId xmlns:p14="http://schemas.microsoft.com/office/powerpoint/2010/main" val="653102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6CA4D-22CB-C2D7-8A92-F01C59460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AB5DEB4A-8673-7269-3394-802A76927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CB6551C-296A-D8E1-7FC9-158DF9AE8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2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Google Shape;447;p45">
            <a:extLst>
              <a:ext uri="{FF2B5EF4-FFF2-40B4-BE49-F238E27FC236}">
                <a16:creationId xmlns:a16="http://schemas.microsoft.com/office/drawing/2014/main" id="{886EF34D-53A9-D3A4-50D9-C5E2CB47B76B}"/>
              </a:ext>
            </a:extLst>
          </p:cNvPr>
          <p:cNvSpPr txBox="1"/>
          <p:nvPr/>
        </p:nvSpPr>
        <p:spPr>
          <a:xfrm>
            <a:off x="6248400" y="379345"/>
            <a:ext cx="2164632" cy="346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0" tIns="34271" rIns="68560" bIns="34271" anchor="t" anchorCtr="0">
            <a:spAutoFit/>
          </a:bodyPr>
          <a:lstStyle/>
          <a:p>
            <a:pPr defTabSz="685800">
              <a:buClr>
                <a:srgbClr val="003399"/>
              </a:buClr>
              <a:buSzPts val="2400"/>
            </a:pPr>
            <a:r>
              <a:rPr lang="en-US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Vibrationdata</a:t>
            </a:r>
            <a:endParaRPr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2872336-F57C-F1DB-1132-97449D8FEF41}"/>
                  </a:ext>
                </a:extLst>
              </p:cNvPr>
              <p:cNvSpPr txBox="1"/>
              <p:nvPr/>
            </p:nvSpPr>
            <p:spPr>
              <a:xfrm>
                <a:off x="438150" y="1332814"/>
                <a:ext cx="7727232" cy="49090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ts val="4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350" dirty="0"/>
                  <a:t>The hoop stress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35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1350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d>
                      <m:d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35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</m:d>
                  </m:oMath>
                </a14:m>
                <a:r>
                  <a:rPr lang="en-US" sz="1350" dirty="0"/>
                  <a:t> is</a:t>
                </a: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</a:pPr>
                <a:r>
                  <a:rPr lang="en-US" sz="1350" dirty="0"/>
                  <a:t> </a:t>
                </a: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</a:pPr>
                <a:r>
                  <a:rPr lang="en-US" sz="135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35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1350" i="0" smtClean="0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d>
                      <m:dPr>
                        <m:ctrlPr>
                          <a:rPr lang="en-US" sz="135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350" b="0" i="0" smtClean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</m:d>
                    <m:r>
                      <a:rPr lang="en-US" sz="1350" b="0" i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type m:val="lin"/>
                        <m:ctrlPr>
                          <a:rPr lang="en-US" sz="135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350" i="0"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1350" i="0"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</m:d>
                        <m:r>
                          <a:rPr lang="en-US" sz="135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350" i="0">
                            <a:latin typeface="Cambria Math" panose="02040503050406030204" pitchFamily="18" charset="0"/>
                          </a:rPr>
                          <m:t>R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135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den>
                    </m:f>
                  </m:oMath>
                </a14:m>
                <a:endParaRPr lang="en-US" sz="1350" dirty="0"/>
              </a:p>
              <a:p>
                <a:endParaRPr lang="en-US" sz="1350" dirty="0"/>
              </a:p>
              <a:p>
                <a:r>
                  <a:rPr lang="en-US" sz="1350" dirty="0"/>
                  <a:t>      where</a:t>
                </a:r>
              </a:p>
              <a:p>
                <a:endParaRPr lang="en-US" sz="135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ar-AE" sz="1350" i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ar-AE" sz="135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ar-AE" sz="1350" i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</m:d>
                  </m:oMath>
                </a14:m>
                <a:r>
                  <a:rPr lang="ar-AE" sz="1350" dirty="0"/>
                  <a:t>= </a:t>
                </a:r>
                <a:r>
                  <a:rPr lang="en-US" sz="1350" dirty="0"/>
                  <a:t>total pressure at height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350" i="0">
                        <a:latin typeface="Cambria Math" panose="02040503050406030204" pitchFamily="18" charset="0"/>
                      </a:rPr>
                      <m:t>z</m:t>
                    </m:r>
                  </m:oMath>
                </a14:m>
                <a:endParaRPr lang="en-US" sz="135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350" i="0"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US" sz="1350" dirty="0"/>
                  <a:t>= tank radius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350" i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sz="1350" dirty="0"/>
                  <a:t>= shell thickness</a:t>
                </a:r>
              </a:p>
              <a:p>
                <a:endParaRPr lang="en-US" sz="1350" dirty="0"/>
              </a:p>
              <a:p>
                <a:pPr marL="285750" indent="-285750">
                  <a:spcBef>
                    <a:spcPts val="4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350" dirty="0"/>
                  <a:t>The total pressure is the sum of the hydrostatic &amp; impulsive pressures</a:t>
                </a:r>
              </a:p>
              <a:p>
                <a:pPr marL="285750" indent="-285750">
                  <a:spcBef>
                    <a:spcPts val="4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350" dirty="0"/>
                  <a:t>The convective force is typically excluded from shell stress since is acts on free surface</a:t>
                </a:r>
              </a:p>
              <a:p>
                <a:pPr marL="285750" indent="-285750">
                  <a:spcBef>
                    <a:spcPts val="4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350" dirty="0"/>
                  <a:t>The maximum stress occurs near the bottom of the tank</a:t>
                </a:r>
              </a:p>
              <a:p>
                <a:pPr marL="285750" indent="-285750">
                  <a:spcBef>
                    <a:spcPts val="400"/>
                  </a:spcBef>
                  <a:spcAft>
                    <a:spcPts val="12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350" dirty="0"/>
                  <a:t>For a hydrostatically loaded upright cylindrical tank with a typical open top,</a:t>
                </a:r>
                <a:br>
                  <a:rPr lang="en-US" sz="1350" dirty="0"/>
                </a:br>
                <a:r>
                  <a:rPr lang="en-US" sz="1350" dirty="0"/>
                  <a:t>the shell carries hoop stress but essentially no longitudinal membrane stress </a:t>
                </a:r>
              </a:p>
              <a:p>
                <a:pPr marL="285750" indent="-285750">
                  <a:spcBef>
                    <a:spcPts val="4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200" dirty="0"/>
                  <a:t>https://trenchlesspedia.com/definition/2799/hoop-stress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0" dirty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2872336-F57C-F1DB-1132-97449D8FE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50" y="1332814"/>
                <a:ext cx="7727232" cy="4909036"/>
              </a:xfrm>
              <a:prstGeom prst="rect">
                <a:avLst/>
              </a:prstGeom>
              <a:blipFill>
                <a:blip r:embed="rId3"/>
                <a:stretch>
                  <a:fillRect t="-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3C9F7261-B0BA-B652-11A9-EF1066D799D7}"/>
              </a:ext>
            </a:extLst>
          </p:cNvPr>
          <p:cNvSpPr/>
          <p:nvPr/>
        </p:nvSpPr>
        <p:spPr>
          <a:xfrm>
            <a:off x="533400" y="457200"/>
            <a:ext cx="3886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en-US" sz="1500" b="1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Hoop &amp; Longitudinal Stresses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463E450-9CA7-E4C6-9FBB-93FA7DDBC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78004"/>
            <a:ext cx="413385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3008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17D0C-3A8D-7760-9FBF-3C4CEA70E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150991C-95C2-ADFA-9AA5-1648BCB1C468}"/>
                  </a:ext>
                </a:extLst>
              </p:cNvPr>
              <p:cNvSpPr txBox="1"/>
              <p:nvPr/>
            </p:nvSpPr>
            <p:spPr>
              <a:xfrm>
                <a:off x="3886200" y="1332814"/>
                <a:ext cx="4572000" cy="3212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250" dirty="0"/>
                  <a:t>For an upright circular cylindrical tank, the fundamental slosh frequency is the first convective-mode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25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sz="1250" dirty="0"/>
              </a:p>
              <a:p>
                <a:pPr marL="285750" indent="-285750">
                  <a:spcBef>
                    <a:spcPts val="6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250" dirty="0"/>
              </a:p>
              <a:p>
                <a:pPr>
                  <a:spcBef>
                    <a:spcPts val="6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25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12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1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2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1.841</m:t>
                              </m:r>
                              <m:r>
                                <a:rPr lang="en-US" sz="12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en-US" sz="12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sz="12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25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tanh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2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25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25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1.841</m:t>
                                      </m:r>
                                      <m:r>
                                        <a:rPr lang="en-US" sz="125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num>
                                    <m:den>
                                      <m:r>
                                        <a:rPr lang="en-US" sz="125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rad>
                    </m:oMath>
                  </m:oMathPara>
                </a14:m>
                <a:endParaRPr lang="en-US" sz="1250" dirty="0"/>
              </a:p>
              <a:p>
                <a:pPr>
                  <a:spcBef>
                    <a:spcPts val="6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</a:pPr>
                <a:endParaRPr lang="en-US" sz="12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spcBef>
                    <a:spcPts val="6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</a:pPr>
                <a:r>
                  <a:rPr lang="en-US" sz="12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where </a:t>
                </a:r>
                <a:r>
                  <a:rPr lang="en-US" sz="1250" i="1" dirty="0"/>
                  <a:t>R </a:t>
                </a:r>
                <a:r>
                  <a:rPr lang="en-US" sz="1250" dirty="0"/>
                  <a:t>is the tank radius, </a:t>
                </a:r>
                <a14:m>
                  <m:oMath xmlns:m="http://schemas.openxmlformats.org/officeDocument/2006/math">
                    <m:r>
                      <a:rPr lang="en-US" sz="125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25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50" dirty="0"/>
                  <a:t>is the liquid depth, and </a:t>
                </a:r>
                <a14:m>
                  <m:oMath xmlns:m="http://schemas.openxmlformats.org/officeDocument/2006/math">
                    <m:r>
                      <a:rPr lang="en-US" sz="125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250" dirty="0"/>
                  <a:t> is gravitational acceleration</a:t>
                </a:r>
              </a:p>
              <a:p>
                <a:pPr lvl="1">
                  <a:spcBef>
                    <a:spcPts val="6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</a:pPr>
                <a:endParaRPr lang="en-US" sz="12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lvl="1" indent="-285750">
                  <a:spcBef>
                    <a:spcPts val="6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2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The convection period is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5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sz="125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25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125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type m:val="lin"/>
                        <m:ctrlPr>
                          <a:rPr lang="en-US" sz="125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5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1 </m:t>
                        </m:r>
                      </m:num>
                      <m:den>
                        <m:r>
                          <a:rPr lang="en-US" sz="125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2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2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</m:oMath>
                </a14:m>
                <a:endParaRPr lang="en-US" sz="12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spcBef>
                    <a:spcPts val="6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2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150991C-95C2-ADFA-9AA5-1648BCB1C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1332814"/>
                <a:ext cx="4572000" cy="3212611"/>
              </a:xfrm>
              <a:prstGeom prst="rect">
                <a:avLst/>
              </a:prstGeom>
              <a:blipFill>
                <a:blip r:embed="rId3"/>
                <a:stretch>
                  <a:fillRect t="-190" b="-1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6B5A6A28-144C-AB2F-703D-F9D0F873B834}"/>
              </a:ext>
            </a:extLst>
          </p:cNvPr>
          <p:cNvSpPr/>
          <p:nvPr/>
        </p:nvSpPr>
        <p:spPr>
          <a:xfrm>
            <a:off x="533400" y="457200"/>
            <a:ext cx="4267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en-US" sz="1500" b="1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Slosh Frequency, Upright Cylindrical Tank</a:t>
            </a:r>
          </a:p>
        </p:txBody>
      </p:sp>
      <p:sp>
        <p:nvSpPr>
          <p:cNvPr id="2" name="Google Shape;447;p45">
            <a:extLst>
              <a:ext uri="{FF2B5EF4-FFF2-40B4-BE49-F238E27FC236}">
                <a16:creationId xmlns:a16="http://schemas.microsoft.com/office/drawing/2014/main" id="{B9854942-AB66-531E-2AB4-ACE8DCC4E8D8}"/>
              </a:ext>
            </a:extLst>
          </p:cNvPr>
          <p:cNvSpPr txBox="1"/>
          <p:nvPr/>
        </p:nvSpPr>
        <p:spPr>
          <a:xfrm>
            <a:off x="5715000" y="457200"/>
            <a:ext cx="2164632" cy="346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0" tIns="34271" rIns="68560" bIns="34271" anchor="t" anchorCtr="0">
            <a:spAutoFit/>
          </a:bodyPr>
          <a:lstStyle/>
          <a:p>
            <a:pPr defTabSz="685800">
              <a:buClr>
                <a:srgbClr val="003399"/>
              </a:buClr>
              <a:buSzPts val="2400"/>
            </a:pPr>
            <a:r>
              <a:rPr lang="en-US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Vibrationdata</a:t>
            </a:r>
            <a:endParaRPr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5B910AF-F8F6-F88C-3D87-B9A60032B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189547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E803A9-7059-ECEC-BDD0-8E3B61B8BC8D}"/>
              </a:ext>
            </a:extLst>
          </p:cNvPr>
          <p:cNvSpPr txBox="1"/>
          <p:nvPr/>
        </p:nvSpPr>
        <p:spPr>
          <a:xfrm>
            <a:off x="685800" y="48768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F. Dodge, The New “Dynamic Behavior of Liquids in Moving Containers,” Southwest Research Institute</a:t>
            </a:r>
            <a:endParaRPr lang="en-US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BFA1745-DEDA-F821-6CF6-2DB5F7AC5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79B9210-9C99-B369-1164-620EC214D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2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498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ECCA4-2603-B36D-C42D-BF6A1ACB4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79B0BA3-BDC3-149D-A91D-EC27AB78583A}"/>
                  </a:ext>
                </a:extLst>
              </p:cNvPr>
              <p:cNvSpPr txBox="1"/>
              <p:nvPr/>
            </p:nvSpPr>
            <p:spPr>
              <a:xfrm>
                <a:off x="1143000" y="1676400"/>
                <a:ext cx="6584232" cy="2522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250" dirty="0"/>
                  <a:t>For a partially-filled spherical tank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250" dirty="0"/>
              </a:p>
              <a:p>
                <a:pPr>
                  <a:spcBef>
                    <a:spcPts val="6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25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          </m:t>
                      </m:r>
                      <m:sSub>
                        <m:sSubPr>
                          <m:ctrlPr>
                            <a:rPr lang="en-US" sz="1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25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25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1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1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2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25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5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125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𝑒𝑓𝑓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US" sz="1250" dirty="0"/>
              </a:p>
              <a:p>
                <a:pPr>
                  <a:spcBef>
                    <a:spcPts val="6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</a:pPr>
                <a:endParaRPr lang="en-US" sz="12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</a:pPr>
                <a:r>
                  <a:rPr lang="en-US" sz="12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        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lang="en-US" sz="12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n-US" sz="1250" dirty="0">
                    <a:ea typeface="Calibri" panose="020F0502020204030204" pitchFamily="34" charset="0"/>
                    <a:cs typeface="Calibri" panose="020F0502020204030204" pitchFamily="34" charset="0"/>
                  </a:rPr>
                  <a:t>is </a:t>
                </a:r>
                <a:r>
                  <a:rPr lang="en-US" sz="1250" dirty="0"/>
                  <a:t>radius of curvature at the free surface</a:t>
                </a:r>
              </a:p>
              <a:p>
                <a:pPr>
                  <a:spcBef>
                    <a:spcPts val="6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</a:pPr>
                <a:endParaRPr lang="en-US" sz="1250" dirty="0"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spcBef>
                    <a:spcPts val="6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250" dirty="0">
                    <a:ea typeface="Calibri" panose="020F0502020204030204" pitchFamily="34" charset="0"/>
                    <a:cs typeface="Calibri" panose="020F0502020204030204" pitchFamily="34" charset="0"/>
                  </a:rPr>
                  <a:t> 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5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lang="en-US" sz="1250" dirty="0"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5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25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sz="125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1250" dirty="0">
                    <a:ea typeface="Calibri" panose="020F0502020204030204" pitchFamily="34" charset="0"/>
                    <a:cs typeface="Calibri" panose="020F0502020204030204" pitchFamily="34" charset="0"/>
                  </a:rPr>
                  <a:t>for a first-order approximation</a:t>
                </a:r>
                <a:endParaRPr lang="en-US" sz="125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79B0BA3-BDC3-149D-A91D-EC27AB785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676400"/>
                <a:ext cx="6584232" cy="2522678"/>
              </a:xfrm>
              <a:prstGeom prst="rect">
                <a:avLst/>
              </a:prstGeom>
              <a:blipFill>
                <a:blip r:embed="rId3"/>
                <a:stretch>
                  <a:fillRect t="-242" b="-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09565AA9-B63D-9C97-62FB-AB806838D1D5}"/>
              </a:ext>
            </a:extLst>
          </p:cNvPr>
          <p:cNvSpPr/>
          <p:nvPr/>
        </p:nvSpPr>
        <p:spPr>
          <a:xfrm>
            <a:off x="533400" y="457200"/>
            <a:ext cx="4267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en-US" sz="1500" b="1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Slosh Frequency, Spherical Tank</a:t>
            </a:r>
          </a:p>
        </p:txBody>
      </p:sp>
      <p:sp>
        <p:nvSpPr>
          <p:cNvPr id="2" name="Google Shape;447;p45">
            <a:extLst>
              <a:ext uri="{FF2B5EF4-FFF2-40B4-BE49-F238E27FC236}">
                <a16:creationId xmlns:a16="http://schemas.microsoft.com/office/drawing/2014/main" id="{A714C6CD-F147-127A-E80E-43587CF8DD8B}"/>
              </a:ext>
            </a:extLst>
          </p:cNvPr>
          <p:cNvSpPr txBox="1"/>
          <p:nvPr/>
        </p:nvSpPr>
        <p:spPr>
          <a:xfrm>
            <a:off x="5715000" y="457200"/>
            <a:ext cx="2164632" cy="346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0" tIns="34271" rIns="68560" bIns="34271" anchor="t" anchorCtr="0">
            <a:spAutoFit/>
          </a:bodyPr>
          <a:lstStyle/>
          <a:p>
            <a:pPr defTabSz="685800">
              <a:buClr>
                <a:srgbClr val="003399"/>
              </a:buClr>
              <a:buSzPts val="2400"/>
            </a:pPr>
            <a:r>
              <a:rPr lang="en-US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Vibrationdata</a:t>
            </a:r>
            <a:endParaRPr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CFE60AF-98F2-3132-B828-BBE014CB9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B609E2C-1FA2-918B-A879-193B332B2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2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0647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CE2593-5763-D18F-C34A-F6B53AE8A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3BB20F27-10E8-341D-48EF-BD4145F88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2380C27-441E-5658-035A-668BAABA0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2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498CEF-3BCF-C3A7-5377-CC2787E9D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04" y="685800"/>
            <a:ext cx="8927391" cy="515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3588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CCA2A-60B7-48A7-87F8-B9F8B934D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1010B2E5-F4C3-76A5-C7F8-590EC400F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C6DD144-8A08-CC67-5F8C-BB96B3C81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2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55AF8C-9D50-87B6-23F6-2C3F8E9D8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81000"/>
            <a:ext cx="8534399" cy="575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90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D9773-2D18-26EE-8168-AA4037DB7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3CE50A-79A3-9B0C-5426-CA1D12F7CFA8}"/>
              </a:ext>
            </a:extLst>
          </p:cNvPr>
          <p:cNvSpPr txBox="1"/>
          <p:nvPr/>
        </p:nvSpPr>
        <p:spPr>
          <a:xfrm>
            <a:off x="4572000" y="1269094"/>
            <a:ext cx="38862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seiche is a standing wave oscillation in an enclosed or partially enclosed body of water (lake, reservoir, harbor, swimming pool)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can be triggered by earthquakes, atmospheric pressure changes, or strong winds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earthquakes, the oscillation occurs because ground shaking tilts or accelerates the water basin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Horizontal ground motion causes the water mass to slosh back and forth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the forcing frequency is close to the natural sloshing period of the basin, the motion can be amplified.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After the earthquake stops, the water may continue oscillating for minutes to hours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Seiches were observed in swimming pools across the U.S. during the 1964 Alaska earthquake</a:t>
            </a:r>
            <a:endParaRPr lang="en-US" sz="12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B797D0-F31E-2C79-036D-1BCABC8C1217}"/>
              </a:ext>
            </a:extLst>
          </p:cNvPr>
          <p:cNvSpPr/>
          <p:nvPr/>
        </p:nvSpPr>
        <p:spPr>
          <a:xfrm>
            <a:off x="533400" y="457200"/>
            <a:ext cx="3886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en-US" sz="1500" b="1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Seiche</a:t>
            </a:r>
          </a:p>
        </p:txBody>
      </p:sp>
      <p:sp>
        <p:nvSpPr>
          <p:cNvPr id="2" name="Google Shape;447;p45">
            <a:extLst>
              <a:ext uri="{FF2B5EF4-FFF2-40B4-BE49-F238E27FC236}">
                <a16:creationId xmlns:a16="http://schemas.microsoft.com/office/drawing/2014/main" id="{1A33D37B-4F1F-320A-A938-B41FC74FB7B3}"/>
              </a:ext>
            </a:extLst>
          </p:cNvPr>
          <p:cNvSpPr txBox="1"/>
          <p:nvPr/>
        </p:nvSpPr>
        <p:spPr>
          <a:xfrm>
            <a:off x="5715000" y="457200"/>
            <a:ext cx="2164632" cy="346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0" tIns="34271" rIns="68560" bIns="34271" anchor="t" anchorCtr="0">
            <a:spAutoFit/>
          </a:bodyPr>
          <a:lstStyle/>
          <a:p>
            <a:pPr defTabSz="685800">
              <a:buClr>
                <a:srgbClr val="003399"/>
              </a:buClr>
              <a:buSzPts val="2400"/>
            </a:pPr>
            <a:r>
              <a:rPr lang="en-US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Vibrationdata</a:t>
            </a:r>
            <a:endParaRPr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4BE15DC0-7C26-C25B-B68B-756248BE4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77" y="1183849"/>
            <a:ext cx="4002994" cy="331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856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17D5A-06CD-8AE8-000D-B108E2754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63EE857-81F2-4CBC-2B70-48C66E82CBCC}"/>
              </a:ext>
            </a:extLst>
          </p:cNvPr>
          <p:cNvSpPr/>
          <p:nvPr/>
        </p:nvSpPr>
        <p:spPr>
          <a:xfrm>
            <a:off x="533400" y="457200"/>
            <a:ext cx="3886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en-US" sz="1500" b="1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Tank Anchoring</a:t>
            </a:r>
          </a:p>
        </p:txBody>
      </p:sp>
      <p:sp>
        <p:nvSpPr>
          <p:cNvPr id="2" name="Google Shape;447;p45">
            <a:extLst>
              <a:ext uri="{FF2B5EF4-FFF2-40B4-BE49-F238E27FC236}">
                <a16:creationId xmlns:a16="http://schemas.microsoft.com/office/drawing/2014/main" id="{B7767275-D52F-553F-F6A6-C821A269C9F9}"/>
              </a:ext>
            </a:extLst>
          </p:cNvPr>
          <p:cNvSpPr txBox="1"/>
          <p:nvPr/>
        </p:nvSpPr>
        <p:spPr>
          <a:xfrm>
            <a:off x="5715000" y="457200"/>
            <a:ext cx="2164632" cy="346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0" tIns="34271" rIns="68560" bIns="34271" anchor="t" anchorCtr="0">
            <a:spAutoFit/>
          </a:bodyPr>
          <a:lstStyle/>
          <a:p>
            <a:pPr defTabSz="685800">
              <a:buClr>
                <a:srgbClr val="003399"/>
              </a:buClr>
              <a:buSzPts val="2400"/>
            </a:pPr>
            <a:r>
              <a:rPr lang="en-US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Vibrationdata</a:t>
            </a:r>
            <a:endParaRPr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24536A6-29CA-FFA5-51B9-89B9D1308E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702084"/>
              </p:ext>
            </p:extLst>
          </p:nvPr>
        </p:nvGraphicFramePr>
        <p:xfrm>
          <a:off x="533400" y="1166019"/>
          <a:ext cx="4334511" cy="3413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4837">
                  <a:extLst>
                    <a:ext uri="{9D8B030D-6E8A-4147-A177-3AD203B41FA5}">
                      <a16:colId xmlns:a16="http://schemas.microsoft.com/office/drawing/2014/main" val="2785355834"/>
                    </a:ext>
                  </a:extLst>
                </a:gridCol>
                <a:gridCol w="1444837">
                  <a:extLst>
                    <a:ext uri="{9D8B030D-6E8A-4147-A177-3AD203B41FA5}">
                      <a16:colId xmlns:a16="http://schemas.microsoft.com/office/drawing/2014/main" val="2247019943"/>
                    </a:ext>
                  </a:extLst>
                </a:gridCol>
                <a:gridCol w="1444837">
                  <a:extLst>
                    <a:ext uri="{9D8B030D-6E8A-4147-A177-3AD203B41FA5}">
                      <a16:colId xmlns:a16="http://schemas.microsoft.com/office/drawing/2014/main" val="11850203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Feature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 dirty="0">
                          <a:effectLst/>
                        </a:rPr>
                        <a:t>Anchored Tank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Self-Anchored Tank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75562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Anchors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Anchor bolts to foundation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None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86710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Uplift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Prevented or limited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Allowed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64248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Rocking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Minimal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Significant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28815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Seismic resistance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Bolt tension + weight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Weight only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59026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Failure concern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Anchor bolt tension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Shell buckling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43585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Typical use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Smaller or tall tanks in high seismic areas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 dirty="0">
                          <a:effectLst/>
                        </a:rPr>
                        <a:t>Large oil tanks with heavy contents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26495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D0DFD52-3C67-7339-EFE7-7E87C96F345B}"/>
              </a:ext>
            </a:extLst>
          </p:cNvPr>
          <p:cNvSpPr txBox="1"/>
          <p:nvPr/>
        </p:nvSpPr>
        <p:spPr>
          <a:xfrm>
            <a:off x="5257800" y="1295400"/>
            <a:ext cx="352778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Practical Observation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Most large crude oil tanks are self-anchored because: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The liquid mass is enormous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The weight alone usually prevents overturning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Anchors would be extremely large and expensive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CFE4EC-000B-28A5-062C-01D9C21E33CC}"/>
              </a:ext>
            </a:extLst>
          </p:cNvPr>
          <p:cNvSpPr txBox="1"/>
          <p:nvPr/>
        </p:nvSpPr>
        <p:spPr>
          <a:xfrm>
            <a:off x="685800" y="4876800"/>
            <a:ext cx="6248400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API 650 Appendix E explicitly checks uplift for unanchored tanks and determines whether anchors are required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Two main seismic limits are evaluated: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Shell compression (elephant foot buckling)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Bottom plate uplift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If uplift exceeds allowable limits → anchors must be added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0054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9D8F09-E57D-1816-6BBF-14987E4BD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3FB696-E2AE-0711-B467-F72A3B71ADF2}"/>
              </a:ext>
            </a:extLst>
          </p:cNvPr>
          <p:cNvSpPr/>
          <p:nvPr/>
        </p:nvSpPr>
        <p:spPr>
          <a:xfrm>
            <a:off x="533400" y="457200"/>
            <a:ext cx="3886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en-US" sz="1500" b="1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Tank Uplift</a:t>
            </a:r>
          </a:p>
        </p:txBody>
      </p:sp>
      <p:sp>
        <p:nvSpPr>
          <p:cNvPr id="2" name="Google Shape;447;p45">
            <a:extLst>
              <a:ext uri="{FF2B5EF4-FFF2-40B4-BE49-F238E27FC236}">
                <a16:creationId xmlns:a16="http://schemas.microsoft.com/office/drawing/2014/main" id="{16712681-91C5-3746-4BBB-662DD7528CC3}"/>
              </a:ext>
            </a:extLst>
          </p:cNvPr>
          <p:cNvSpPr txBox="1"/>
          <p:nvPr/>
        </p:nvSpPr>
        <p:spPr>
          <a:xfrm>
            <a:off x="5715000" y="457200"/>
            <a:ext cx="2164632" cy="346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0" tIns="34271" rIns="68560" bIns="34271" anchor="t" anchorCtr="0">
            <a:spAutoFit/>
          </a:bodyPr>
          <a:lstStyle/>
          <a:p>
            <a:pPr defTabSz="685800">
              <a:buClr>
                <a:srgbClr val="003399"/>
              </a:buClr>
              <a:buSzPts val="2400"/>
            </a:pPr>
            <a:r>
              <a:rPr lang="en-US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Vibrationdata</a:t>
            </a:r>
            <a:endParaRPr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8194" name="Picture 2" descr="PDF] Fatigue analysis of unanchored steel liquid storage tank shell-to-base  connections during earthquake induced uplift | Semantic Scholar">
            <a:extLst>
              <a:ext uri="{FF2B5EF4-FFF2-40B4-BE49-F238E27FC236}">
                <a16:creationId xmlns:a16="http://schemas.microsoft.com/office/drawing/2014/main" id="{AFE04358-B3B5-FF67-AB20-00059D5D5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00029"/>
            <a:ext cx="8382000" cy="302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6AF79D-7579-BBEF-107A-FCBE018582BA}"/>
              </a:ext>
            </a:extLst>
          </p:cNvPr>
          <p:cNvSpPr txBox="1"/>
          <p:nvPr/>
        </p:nvSpPr>
        <p:spPr>
          <a:xfrm>
            <a:off x="762000" y="5105400"/>
            <a:ext cx="7467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https://www.semanticscholar.org/paper/Fatigue-analysis-of-unanchored-steel-liquid-storage-Prinz-Nussbaumer/510d4c9ec76caf132d5a2c4ea46ca50e137b277e</a:t>
            </a:r>
          </a:p>
        </p:txBody>
      </p:sp>
    </p:spTree>
    <p:extLst>
      <p:ext uri="{BB962C8B-B14F-4D97-AF65-F5344CB8AC3E}">
        <p14:creationId xmlns:p14="http://schemas.microsoft.com/office/powerpoint/2010/main" val="41338427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B79FA-CA18-D33F-195B-8BC0E1905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4AB34F-2FCF-947F-7027-A454ED3D100D}"/>
              </a:ext>
            </a:extLst>
          </p:cNvPr>
          <p:cNvSpPr txBox="1"/>
          <p:nvPr/>
        </p:nvSpPr>
        <p:spPr>
          <a:xfrm>
            <a:off x="609600" y="3115360"/>
            <a:ext cx="6324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Diamond buckling left &amp; elephant foot buckling right</a:t>
            </a:r>
          </a:p>
          <a:p>
            <a:pPr marL="285750" indent="-285750">
              <a:spcBef>
                <a:spcPts val="6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The sloshing wave creates localized pressure at the top of the shell</a:t>
            </a:r>
          </a:p>
          <a:p>
            <a:pPr marL="285750" indent="-285750">
              <a:spcBef>
                <a:spcPts val="6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If the shell is too thin, the "slap" of the wave can cause elephant foot buckling at </a:t>
            </a:r>
            <a:r>
              <a:rPr lang="en-US" sz="1250"/>
              <a:t>the bottom </a:t>
            </a:r>
            <a:r>
              <a:rPr lang="en-US" sz="1250" dirty="0"/>
              <a:t>or diamond buckling at the top</a:t>
            </a:r>
          </a:p>
          <a:p>
            <a:pPr marL="285750" indent="-285750">
              <a:spcBef>
                <a:spcPts val="6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https://www.researchgate.net/publication/267156935_Reliability_of_Base-Isolated_Liquid_Storage_Tanks_under_Horizontal_Base_Excitation/figures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D98F03-4097-9B98-9172-E15E8E8D8FD5}"/>
              </a:ext>
            </a:extLst>
          </p:cNvPr>
          <p:cNvSpPr/>
          <p:nvPr/>
        </p:nvSpPr>
        <p:spPr>
          <a:xfrm>
            <a:off x="533400" y="457200"/>
            <a:ext cx="3886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en-US" sz="1500" b="1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Buckling Notes</a:t>
            </a:r>
          </a:p>
        </p:txBody>
      </p:sp>
      <p:sp>
        <p:nvSpPr>
          <p:cNvPr id="2" name="Google Shape;447;p45">
            <a:extLst>
              <a:ext uri="{FF2B5EF4-FFF2-40B4-BE49-F238E27FC236}">
                <a16:creationId xmlns:a16="http://schemas.microsoft.com/office/drawing/2014/main" id="{B172DCAC-A616-3252-6011-12D67437C029}"/>
              </a:ext>
            </a:extLst>
          </p:cNvPr>
          <p:cNvSpPr txBox="1"/>
          <p:nvPr/>
        </p:nvSpPr>
        <p:spPr>
          <a:xfrm>
            <a:off x="5715000" y="457200"/>
            <a:ext cx="2164632" cy="346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0" tIns="34271" rIns="68560" bIns="34271" anchor="t" anchorCtr="0">
            <a:spAutoFit/>
          </a:bodyPr>
          <a:lstStyle/>
          <a:p>
            <a:pPr defTabSz="685800">
              <a:buClr>
                <a:srgbClr val="003399"/>
              </a:buClr>
              <a:buSzPts val="2400"/>
            </a:pPr>
            <a:r>
              <a:rPr lang="en-US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Vibrationdata</a:t>
            </a:r>
            <a:endParaRPr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075" name="Picture 3" descr="elephant foot buckling of tanks ...">
            <a:extLst>
              <a:ext uri="{FF2B5EF4-FFF2-40B4-BE49-F238E27FC236}">
                <a16:creationId xmlns:a16="http://schemas.microsoft.com/office/drawing/2014/main" id="{DB1699E3-0D61-9B3D-E9D6-19BD68844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84" y="1304925"/>
            <a:ext cx="35433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8015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3CE3A0-B363-F33A-05D3-4FAEE8E08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FE9E82-20AA-9036-0B9F-0122EBD33382}"/>
              </a:ext>
            </a:extLst>
          </p:cNvPr>
          <p:cNvSpPr txBox="1"/>
          <p:nvPr/>
        </p:nvSpPr>
        <p:spPr>
          <a:xfrm>
            <a:off x="876300" y="3819110"/>
            <a:ext cx="7391400" cy="272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Floating roofs eliminate the free liquid surface, effectively suppressing convective sloshing loads that are a primary cause of earthquake-related tank damage such as roof seal fires and liquid overflow</a:t>
            </a:r>
          </a:p>
          <a:p>
            <a:pPr marL="285750" indent="-285750">
              <a:spcBef>
                <a:spcPts val="6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However, floating roofs increase the impulsive hydrodynamic loads on the tank shell and foundation, since more of the liquid mass moves rigidly with the shell rather than sloshing independently</a:t>
            </a:r>
          </a:p>
          <a:p>
            <a:pPr marL="285750" indent="-285750">
              <a:spcBef>
                <a:spcPts val="6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roof structure itself becomes a seismic vulnerability — support legs, seals, drains, and rolling ladders are all susceptible to earthquake damage, and a sunken floating roof can trigger a catastrophic full-surface fire</a:t>
            </a:r>
          </a:p>
          <a:p>
            <a:pPr marL="285750" indent="-285750">
              <a:spcBef>
                <a:spcPts val="6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Overall, floating roofs represent a trade-off rather than a net seismic improvement, and design standards such as API 650 Appendix E require special seismic detailing to manage their unique failure modes in earthquake-prone locations</a:t>
            </a:r>
          </a:p>
          <a:p>
            <a:pPr marL="285750" indent="-285750">
              <a:spcBef>
                <a:spcPts val="6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1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https://www.instagram.com/p/DNDq7hnhnGf/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39BA94-AE2F-8310-E81A-7DE329AD9738}"/>
              </a:ext>
            </a:extLst>
          </p:cNvPr>
          <p:cNvSpPr/>
          <p:nvPr/>
        </p:nvSpPr>
        <p:spPr>
          <a:xfrm>
            <a:off x="533400" y="457200"/>
            <a:ext cx="3886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en-US" sz="1500" b="1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Tank Roofs</a:t>
            </a:r>
          </a:p>
        </p:txBody>
      </p:sp>
      <p:sp>
        <p:nvSpPr>
          <p:cNvPr id="2" name="Google Shape;447;p45">
            <a:extLst>
              <a:ext uri="{FF2B5EF4-FFF2-40B4-BE49-F238E27FC236}">
                <a16:creationId xmlns:a16="http://schemas.microsoft.com/office/drawing/2014/main" id="{66A6D74D-5292-6CAA-AB71-ADF9EB4AAEC2}"/>
              </a:ext>
            </a:extLst>
          </p:cNvPr>
          <p:cNvSpPr txBox="1"/>
          <p:nvPr/>
        </p:nvSpPr>
        <p:spPr>
          <a:xfrm>
            <a:off x="5715000" y="457200"/>
            <a:ext cx="2164632" cy="346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0" tIns="34271" rIns="68560" bIns="34271" anchor="t" anchorCtr="0">
            <a:spAutoFit/>
          </a:bodyPr>
          <a:lstStyle/>
          <a:p>
            <a:pPr defTabSz="685800">
              <a:buClr>
                <a:srgbClr val="003399"/>
              </a:buClr>
              <a:buSzPts val="2400"/>
            </a:pPr>
            <a:r>
              <a:rPr lang="en-US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Vibrationdata</a:t>
            </a:r>
            <a:endParaRPr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0169A0-ADF3-C526-413B-DBA170CD7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678261"/>
            <a:ext cx="4190476" cy="16571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2B01D9-EFB2-419F-68D6-4C7157B7B3B2}"/>
              </a:ext>
            </a:extLst>
          </p:cNvPr>
          <p:cNvSpPr txBox="1"/>
          <p:nvPr/>
        </p:nvSpPr>
        <p:spPr>
          <a:xfrm>
            <a:off x="2056876" y="1089845"/>
            <a:ext cx="3886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Fixed Roof                           Floating Roof</a:t>
            </a:r>
          </a:p>
        </p:txBody>
      </p:sp>
    </p:spTree>
    <p:extLst>
      <p:ext uri="{BB962C8B-B14F-4D97-AF65-F5344CB8AC3E}">
        <p14:creationId xmlns:p14="http://schemas.microsoft.com/office/powerpoint/2010/main" val="36301946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175D0D-FBBE-1E9E-4D31-E088E20ED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CB1847-C3C4-6EE2-848E-BE1252329FD7}"/>
              </a:ext>
            </a:extLst>
          </p:cNvPr>
          <p:cNvSpPr txBox="1"/>
          <p:nvPr/>
        </p:nvSpPr>
        <p:spPr>
          <a:xfrm>
            <a:off x="533400" y="1105481"/>
            <a:ext cx="4934737" cy="5350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400"/>
              </a:spcAft>
              <a:buClr>
                <a:srgbClr val="006699"/>
              </a:buClr>
              <a:buSzPct val="80000"/>
            </a:pPr>
            <a:endParaRPr lang="en-US" sz="12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>
                <a:ea typeface="Calibri" panose="020F0502020204030204" pitchFamily="34" charset="0"/>
                <a:cs typeface="Calibri" panose="020F0502020204030204" pitchFamily="34" charset="0"/>
              </a:rPr>
              <a:t>Sloshing effects are calculated using a lower damping value (usually 0.5%) compared to the structural impulsive mass (5%), because liquid friction is much lower than structural damping</a:t>
            </a:r>
          </a:p>
          <a:p>
            <a:pPr marL="285750" indent="-285750">
              <a:spcBef>
                <a:spcPts val="6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Liquids like Liquefied Natural Gas (LNG) and water have very low kinematic viscosity, leading to minimal internal friction during oscillation</a:t>
            </a:r>
          </a:p>
          <a:p>
            <a:pPr marL="285750" indent="-285750">
              <a:spcBef>
                <a:spcPts val="6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The 0.5% damping value is a realistic or even slightly conservative estimate for the convective (sloshing) component for low viscosity liquids</a:t>
            </a:r>
          </a:p>
          <a:p>
            <a:pPr marL="285750" indent="-285750">
              <a:spcBef>
                <a:spcPts val="6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>
                <a:ea typeface="Calibri" panose="020F0502020204030204" pitchFamily="34" charset="0"/>
                <a:cs typeface="Calibri" panose="020F0502020204030204" pitchFamily="34" charset="0"/>
              </a:rPr>
              <a:t>High-Viscosity Liquids (Crude Oil): Heavier crude oils possess higher kinematic viscosity, which increases energy dissipation as the liquid layers slide against each other and the tank walls</a:t>
            </a:r>
          </a:p>
          <a:p>
            <a:pPr marL="285750" indent="-285750">
              <a:spcBef>
                <a:spcPts val="6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>
                <a:ea typeface="Calibri" panose="020F0502020204030204" pitchFamily="34" charset="0"/>
                <a:cs typeface="Calibri" panose="020F0502020204030204" pitchFamily="34" charset="0"/>
              </a:rPr>
              <a:t>For these "heavy" contents, the actual damping may be slightly higher than 0.5%, though design codes like API 650 often maintain the lower value to ensure a conservative safety margin for wave height and freeboard requirements</a:t>
            </a:r>
          </a:p>
          <a:p>
            <a:pPr marL="285750" indent="-285750">
              <a:spcBef>
                <a:spcPts val="6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>
                <a:ea typeface="Calibri" panose="020F0502020204030204" pitchFamily="34" charset="0"/>
                <a:cs typeface="Calibri" panose="020F0502020204030204" pitchFamily="34" charset="0"/>
              </a:rPr>
              <a:t>Internal Baffles act as "energy sinks" by forcing the liquid through small openings or around obstructions, artificially increasing the damping ratio far beyond the natural 0.5%</a:t>
            </a:r>
          </a:p>
          <a:p>
            <a:pPr marL="285750" indent="-285750">
              <a:spcBef>
                <a:spcPts val="6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25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25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CD9187-CE8C-7FC0-6AB2-0338E1675D76}"/>
              </a:ext>
            </a:extLst>
          </p:cNvPr>
          <p:cNvSpPr/>
          <p:nvPr/>
        </p:nvSpPr>
        <p:spPr>
          <a:xfrm>
            <a:off x="533400" y="457200"/>
            <a:ext cx="3886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en-US" sz="1500" b="1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Damping Notes</a:t>
            </a:r>
          </a:p>
        </p:txBody>
      </p:sp>
      <p:sp>
        <p:nvSpPr>
          <p:cNvPr id="2" name="Google Shape;447;p45">
            <a:extLst>
              <a:ext uri="{FF2B5EF4-FFF2-40B4-BE49-F238E27FC236}">
                <a16:creationId xmlns:a16="http://schemas.microsoft.com/office/drawing/2014/main" id="{07F1C121-9E84-1261-A982-C7132BC1CA47}"/>
              </a:ext>
            </a:extLst>
          </p:cNvPr>
          <p:cNvSpPr txBox="1"/>
          <p:nvPr/>
        </p:nvSpPr>
        <p:spPr>
          <a:xfrm>
            <a:off x="5715000" y="457200"/>
            <a:ext cx="2164632" cy="346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0" tIns="34271" rIns="68560" bIns="34271" anchor="t" anchorCtr="0">
            <a:spAutoFit/>
          </a:bodyPr>
          <a:lstStyle/>
          <a:p>
            <a:pPr defTabSz="685800">
              <a:buClr>
                <a:srgbClr val="003399"/>
              </a:buClr>
              <a:buSzPts val="2400"/>
            </a:pPr>
            <a:r>
              <a:rPr lang="en-US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Vibrationdata</a:t>
            </a:r>
            <a:endParaRPr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B59772-8CB3-5F0F-07A6-C4719265E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371600"/>
            <a:ext cx="1885714" cy="27619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081337-365B-3F3E-DC9E-C2310C2ACB6A}"/>
              </a:ext>
            </a:extLst>
          </p:cNvPr>
          <p:cNvSpPr txBox="1"/>
          <p:nvPr/>
        </p:nvSpPr>
        <p:spPr>
          <a:xfrm>
            <a:off x="6324600" y="4572000"/>
            <a:ext cx="1752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dirty="0"/>
              <a:t>Annular Ring Baffles</a:t>
            </a:r>
            <a:br>
              <a:rPr lang="en-US" sz="1250" dirty="0"/>
            </a:br>
            <a:r>
              <a:rPr lang="en-US" sz="1250" dirty="0"/>
              <a:t>NASA SP 8031</a:t>
            </a:r>
          </a:p>
        </p:txBody>
      </p:sp>
    </p:spTree>
    <p:extLst>
      <p:ext uri="{BB962C8B-B14F-4D97-AF65-F5344CB8AC3E}">
        <p14:creationId xmlns:p14="http://schemas.microsoft.com/office/powerpoint/2010/main" val="42276470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5C971-E6BF-C708-80FF-5D06163DD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B6D2A4-D910-0C26-6E95-0386F5EF59AC}"/>
              </a:ext>
            </a:extLst>
          </p:cNvPr>
          <p:cNvSpPr txBox="1"/>
          <p:nvPr/>
        </p:nvSpPr>
        <p:spPr>
          <a:xfrm>
            <a:off x="533400" y="1359031"/>
            <a:ext cx="4191000" cy="2133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Water towers are not just tanks — they are flexible structures</a:t>
            </a:r>
          </a:p>
          <a:p>
            <a:pPr marL="285750" indent="-285750">
              <a:spcBef>
                <a:spcPts val="6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Tank mass is elevated </a:t>
            </a:r>
          </a:p>
          <a:p>
            <a:pPr marL="285750" indent="-285750">
              <a:spcBef>
                <a:spcPts val="6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Tower acts like a cantilever </a:t>
            </a:r>
          </a:p>
          <a:p>
            <a:pPr marL="285750" indent="-285750">
              <a:spcBef>
                <a:spcPts val="6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Strong dynamic amplification </a:t>
            </a:r>
          </a:p>
          <a:p>
            <a:pPr marL="285750" indent="-285750">
              <a:spcBef>
                <a:spcPts val="6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Governing behavior = structure + fluid coupling</a:t>
            </a:r>
          </a:p>
          <a:p>
            <a:pPr marL="285750" indent="-285750">
              <a:spcBef>
                <a:spcPts val="6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3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DF191D-565B-D354-D523-3B0B1BE364F5}"/>
              </a:ext>
            </a:extLst>
          </p:cNvPr>
          <p:cNvSpPr/>
          <p:nvPr/>
        </p:nvSpPr>
        <p:spPr>
          <a:xfrm>
            <a:off x="533400" y="457200"/>
            <a:ext cx="3886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en-US" sz="1500" b="1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Water Towers</a:t>
            </a:r>
          </a:p>
        </p:txBody>
      </p:sp>
      <p:sp>
        <p:nvSpPr>
          <p:cNvPr id="2" name="Google Shape;447;p45">
            <a:extLst>
              <a:ext uri="{FF2B5EF4-FFF2-40B4-BE49-F238E27FC236}">
                <a16:creationId xmlns:a16="http://schemas.microsoft.com/office/drawing/2014/main" id="{7A87B7E2-9F61-65BD-B562-97C8ACED65F5}"/>
              </a:ext>
            </a:extLst>
          </p:cNvPr>
          <p:cNvSpPr txBox="1"/>
          <p:nvPr/>
        </p:nvSpPr>
        <p:spPr>
          <a:xfrm>
            <a:off x="5715000" y="457200"/>
            <a:ext cx="2164632" cy="346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0" tIns="34271" rIns="68560" bIns="34271" anchor="t" anchorCtr="0">
            <a:spAutoFit/>
          </a:bodyPr>
          <a:lstStyle/>
          <a:p>
            <a:pPr defTabSz="685800">
              <a:buClr>
                <a:srgbClr val="003399"/>
              </a:buClr>
              <a:buSzPts val="2400"/>
            </a:pPr>
            <a:r>
              <a:rPr lang="en-US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Vibrationdata</a:t>
            </a:r>
            <a:endParaRPr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C459231-B6B9-D34E-275D-9AA4C0E89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71600"/>
            <a:ext cx="231457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0035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88B3CF-313E-FC07-7975-B86A37BF8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CD0EA6F-CDCA-4C44-6CFB-F555E00C8671}"/>
                  </a:ext>
                </a:extLst>
              </p:cNvPr>
              <p:cNvSpPr txBox="1"/>
              <p:nvPr/>
            </p:nvSpPr>
            <p:spPr>
              <a:xfrm>
                <a:off x="533400" y="1359031"/>
                <a:ext cx="6324600" cy="4975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ts val="4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250" dirty="0"/>
                  <a:t>Key Assumptions</a:t>
                </a:r>
              </a:p>
              <a:p>
                <a:pPr marL="742950" lvl="1" indent="-285750">
                  <a:spcBef>
                    <a:spcPts val="4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250" dirty="0"/>
                  <a:t>Shaft is linearly elastic, uniform cross-section</a:t>
                </a:r>
              </a:p>
              <a:p>
                <a:pPr marL="742950" lvl="1" indent="-285750">
                  <a:spcBef>
                    <a:spcPts val="4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250" dirty="0"/>
                  <a:t>Tank is rigid (no shell flexibility)</a:t>
                </a:r>
              </a:p>
              <a:p>
                <a:pPr marL="742950" lvl="1" indent="-285750">
                  <a:spcBef>
                    <a:spcPts val="4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250" dirty="0"/>
                  <a:t>Soil is rigid (fixed base) — for soft soils, soil-structure interaction reduces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2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25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ar-AE" sz="125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250" dirty="0"/>
                  <a:t> further </a:t>
                </a:r>
              </a:p>
              <a:p>
                <a:pPr marL="742950" lvl="1" indent="-285750">
                  <a:spcBef>
                    <a:spcPts val="4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250" dirty="0"/>
                  <a:t>Small-amplitude vibration (linear regime)</a:t>
                </a:r>
              </a:p>
              <a:p>
                <a:pPr marL="285750" indent="-285750">
                  <a:spcBef>
                    <a:spcPts val="4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250" dirty="0"/>
              </a:p>
              <a:p>
                <a:pPr marL="285750" indent="-285750">
                  <a:spcBef>
                    <a:spcPts val="4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250" dirty="0"/>
                  <a:t>The fundamental frequency is</a:t>
                </a: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</a:pPr>
                <a:endParaRPr lang="en-US" sz="1250" dirty="0"/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</a:pPr>
                <a:r>
                  <a:rPr lang="en-US" sz="125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5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5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45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45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5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5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5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l-GR" sz="1450" b="0" i="1" smtClean="0">
                            <a:latin typeface="Cambria Math" panose="02040503050406030204" pitchFamily="18" charset="0"/>
                          </a:rPr>
                          <m:t>π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145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45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type m:val="lin"/>
                                <m:ctrlPr>
                                  <a:rPr lang="en-US" sz="145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5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450" b="0" i="1" smtClean="0">
                                    <a:latin typeface="Cambria Math" panose="02040503050406030204" pitchFamily="18" charset="0"/>
                                  </a:rPr>
                                  <m:t>𝐸𝐼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145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50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p>
                                    <m:r>
                                      <a:rPr lang="en-US" sz="145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num>
                          <m:den>
                            <m:sSub>
                              <m:sSubPr>
                                <m:ctrlPr>
                                  <a:rPr lang="en-US" sz="145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5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1450" b="0" i="1" smtClean="0">
                                    <a:latin typeface="Cambria Math" panose="02040503050406030204" pitchFamily="18" charset="0"/>
                                  </a:rPr>
                                  <m:t>𝑡𝑎𝑛𝑘</m:t>
                                </m:r>
                              </m:sub>
                            </m:sSub>
                            <m:r>
                              <a:rPr lang="en-US" sz="1450" b="0" i="1" smtClean="0">
                                <a:latin typeface="Cambria Math" panose="02040503050406030204" pitchFamily="18" charset="0"/>
                              </a:rPr>
                              <m:t> + </m:t>
                            </m:r>
                            <m:r>
                              <a:rPr lang="en-US" sz="145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45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1450" b="0" i="1" smtClean="0">
                                <a:latin typeface="Cambria Math" panose="02040503050406030204" pitchFamily="18" charset="0"/>
                              </a:rPr>
                              <m:t>67</m:t>
                            </m:r>
                            <m:r>
                              <a:rPr lang="en-US" sz="145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145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5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1450" b="0" i="1" smtClean="0">
                                    <a:latin typeface="Cambria Math" panose="02040503050406030204" pitchFamily="18" charset="0"/>
                                  </a:rPr>
                                  <m:t>𝑤𝑎𝑡𝑒𝑟</m:t>
                                </m:r>
                              </m:sub>
                            </m:sSub>
                            <m:r>
                              <a:rPr lang="en-US" sz="1450" b="0" i="1" smtClean="0">
                                <a:latin typeface="Cambria Math" panose="02040503050406030204" pitchFamily="18" charset="0"/>
                              </a:rPr>
                              <m:t> +  </m:t>
                            </m:r>
                            <m:d>
                              <m:dPr>
                                <m:ctrlPr>
                                  <a:rPr lang="en-US" sz="145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145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5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num>
                                  <m:den>
                                    <m:r>
                                      <a:rPr lang="en-US" sz="1450" b="0" i="1" smtClean="0">
                                        <a:latin typeface="Cambria Math" panose="02040503050406030204" pitchFamily="18" charset="0"/>
                                      </a:rPr>
                                      <m:t>140</m:t>
                                    </m:r>
                                  </m:den>
                                </m:f>
                              </m:e>
                            </m:d>
                            <m:sSub>
                              <m:sSubPr>
                                <m:ctrlPr>
                                  <a:rPr lang="en-US" sz="145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5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145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45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1450" b="0" i="1" smtClean="0">
                                    <a:latin typeface="Cambria Math" panose="02040503050406030204" pitchFamily="18" charset="0"/>
                                  </a:rPr>
                                  <m:t>𝑎𝑓𝑡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en-US" sz="1450" dirty="0"/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</a:pPr>
                <a:br>
                  <a:rPr lang="en-US" sz="1250" dirty="0"/>
                </a:br>
                <a:endParaRPr lang="en-US" sz="1250" dirty="0"/>
              </a:p>
              <a:p>
                <a:pPr marL="285750" indent="-285750">
                  <a:spcBef>
                    <a:spcPts val="4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250" dirty="0"/>
                  <a:t>The 33/140 factor is the classical Rayleigh correction for a distributed-mass cantilever contributing to tip oscillation</a:t>
                </a:r>
              </a:p>
              <a:p>
                <a:pPr marL="285750" indent="-285750">
                  <a:spcBef>
                    <a:spcPts val="4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250" dirty="0"/>
              </a:p>
              <a:p>
                <a:pPr marL="285750" indent="-285750">
                  <a:spcBef>
                    <a:spcPts val="4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250" dirty="0"/>
                  <a:t>Chopra, A.K. — </a:t>
                </a:r>
                <a:r>
                  <a:rPr lang="en-US" sz="1250" i="1" dirty="0"/>
                  <a:t>Dynamics of Structures: Theory and Applications to Earthquake Engineering</a:t>
                </a:r>
                <a:r>
                  <a:rPr lang="en-US" sz="1250" dirty="0"/>
                  <a:t>, 5th ed., Pearson, 2017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3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CD0EA6F-CDCA-4C44-6CFB-F555E00C86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359031"/>
                <a:ext cx="6324600" cy="4975529"/>
              </a:xfrm>
              <a:prstGeom prst="rect">
                <a:avLst/>
              </a:prstGeom>
              <a:blipFill>
                <a:blip r:embed="rId3"/>
                <a:stretch>
                  <a:fillRect t="-123" r="-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6BEFD66-EC8C-3226-E693-6C7FEE2759F4}"/>
              </a:ext>
            </a:extLst>
          </p:cNvPr>
          <p:cNvSpPr/>
          <p:nvPr/>
        </p:nvSpPr>
        <p:spPr>
          <a:xfrm>
            <a:off x="533400" y="457200"/>
            <a:ext cx="3886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en-US" sz="1500" b="1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Water Tower Natural Frequency</a:t>
            </a:r>
          </a:p>
        </p:txBody>
      </p:sp>
      <p:sp>
        <p:nvSpPr>
          <p:cNvPr id="2" name="Google Shape;447;p45">
            <a:extLst>
              <a:ext uri="{FF2B5EF4-FFF2-40B4-BE49-F238E27FC236}">
                <a16:creationId xmlns:a16="http://schemas.microsoft.com/office/drawing/2014/main" id="{A9543A2D-961E-EED6-C596-EFA16EDEDF64}"/>
              </a:ext>
            </a:extLst>
          </p:cNvPr>
          <p:cNvSpPr txBox="1"/>
          <p:nvPr/>
        </p:nvSpPr>
        <p:spPr>
          <a:xfrm>
            <a:off x="5715000" y="457200"/>
            <a:ext cx="2164632" cy="346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0" tIns="34271" rIns="68560" bIns="34271" anchor="t" anchorCtr="0">
            <a:spAutoFit/>
          </a:bodyPr>
          <a:lstStyle/>
          <a:p>
            <a:pPr defTabSz="685800">
              <a:buClr>
                <a:srgbClr val="003399"/>
              </a:buClr>
              <a:buSzPts val="2400"/>
            </a:pPr>
            <a:r>
              <a:rPr lang="en-US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Vibrationdata</a:t>
            </a:r>
            <a:endParaRPr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29395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5029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1F5FA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Seiche &amp; Slosh Mitigation — Tanks</a:t>
            </a:r>
            <a:endParaRPr lang="en-US" sz="2200" dirty="0"/>
          </a:p>
        </p:txBody>
      </p:sp>
      <p:sp>
        <p:nvSpPr>
          <p:cNvPr id="3" name="Text 1"/>
          <p:cNvSpPr/>
          <p:nvPr/>
        </p:nvSpPr>
        <p:spPr>
          <a:xfrm>
            <a:off x="5486400" y="365760"/>
            <a:ext cx="31089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1F5FA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Vibrationdata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51688" y="1143000"/>
            <a:ext cx="8138160" cy="5120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54000" indent="-254000" algn="l">
              <a:spcAft>
                <a:spcPts val="1200"/>
              </a:spcAft>
              <a:buClr>
                <a:srgbClr val="006699"/>
              </a:buClr>
              <a:buSzPct val="80000"/>
              <a:buChar char="•"/>
            </a:pPr>
            <a:r>
              <a:rPr lang="en-US" sz="1350" dirty="0">
                <a:solidFill>
                  <a:srgbClr val="000000"/>
                </a:solidFill>
              </a:rPr>
              <a:t>Concern for LNG tanks, petroleum tanks, and large water reservoirs</a:t>
            </a:r>
            <a:endParaRPr lang="en-US" sz="1350" dirty="0"/>
          </a:p>
          <a:p>
            <a:pPr marL="254000" indent="-254000" algn="l">
              <a:spcAft>
                <a:spcPts val="1200"/>
              </a:spcAft>
              <a:buClr>
                <a:srgbClr val="006699"/>
              </a:buClr>
              <a:buSzPct val="80000"/>
              <a:buChar char="•"/>
            </a:pPr>
            <a:r>
              <a:rPr lang="en-US" sz="1350" dirty="0">
                <a:solidFill>
                  <a:srgbClr val="000000"/>
                </a:solidFill>
              </a:rPr>
              <a:t>Increase freeboard to prevent overtopping</a:t>
            </a:r>
            <a:endParaRPr lang="en-US" sz="1350" dirty="0"/>
          </a:p>
          <a:p>
            <a:pPr marL="254000" indent="-254000" algn="l">
              <a:spcAft>
                <a:spcPts val="1200"/>
              </a:spcAft>
              <a:buClr>
                <a:srgbClr val="006699"/>
              </a:buClr>
              <a:buSzPct val="80000"/>
              <a:buChar char="•"/>
            </a:pPr>
            <a:r>
              <a:rPr lang="en-US" sz="1350" dirty="0">
                <a:solidFill>
                  <a:srgbClr val="000000"/>
                </a:solidFill>
              </a:rPr>
              <a:t>Freeboard is the vertical distance between the normal liquid surface and the top edge of the container</a:t>
            </a:r>
            <a:endParaRPr lang="en-US" sz="1350" dirty="0"/>
          </a:p>
          <a:p>
            <a:pPr marL="254000" indent="-254000" algn="l">
              <a:spcAft>
                <a:spcPts val="1200"/>
              </a:spcAft>
              <a:buClr>
                <a:srgbClr val="006699"/>
              </a:buClr>
              <a:buSzPct val="80000"/>
              <a:buChar char="•"/>
            </a:pPr>
            <a:r>
              <a:rPr lang="en-US" sz="1350" dirty="0">
                <a:solidFill>
                  <a:srgbClr val="000000"/>
                </a:solidFill>
              </a:rPr>
              <a:t>Install internal baffles to dissipate wave energy</a:t>
            </a:r>
            <a:endParaRPr lang="en-US" sz="1350" dirty="0"/>
          </a:p>
          <a:p>
            <a:pPr marL="254000" indent="-254000" algn="l">
              <a:spcAft>
                <a:spcPts val="1200"/>
              </a:spcAft>
              <a:buClr>
                <a:srgbClr val="006699"/>
              </a:buClr>
              <a:buSzPct val="80000"/>
              <a:buChar char="•"/>
            </a:pPr>
            <a:r>
              <a:rPr lang="en-US" sz="1350" dirty="0">
                <a:solidFill>
                  <a:srgbClr val="000000"/>
                </a:solidFill>
              </a:rPr>
              <a:t>Strengthen walls and tank shells for sloshing loads</a:t>
            </a:r>
            <a:endParaRPr lang="en-US" sz="1350" dirty="0"/>
          </a:p>
          <a:p>
            <a:pPr marL="254000" indent="-254000" algn="l">
              <a:spcAft>
                <a:spcPts val="1200"/>
              </a:spcAft>
              <a:buClr>
                <a:srgbClr val="006699"/>
              </a:buClr>
              <a:buSzPct val="80000"/>
              <a:buChar char="•"/>
            </a:pPr>
            <a:r>
              <a:rPr lang="en-US" sz="1350" dirty="0">
                <a:solidFill>
                  <a:srgbClr val="000000"/>
                </a:solidFill>
              </a:rPr>
              <a:t>Provide anchorage and strong foundations</a:t>
            </a:r>
            <a:endParaRPr lang="en-US" sz="1350" dirty="0"/>
          </a:p>
          <a:p>
            <a:pPr marL="254000" indent="-254000" algn="l">
              <a:spcAft>
                <a:spcPts val="1200"/>
              </a:spcAft>
              <a:buClr>
                <a:srgbClr val="006699"/>
              </a:buClr>
              <a:buSzPct val="80000"/>
              <a:buChar char="•"/>
            </a:pPr>
            <a:r>
              <a:rPr lang="en-US" sz="1350" dirty="0">
                <a:solidFill>
                  <a:srgbClr val="000000"/>
                </a:solidFill>
              </a:rPr>
              <a:t>Perform dynamic sloshing analysis during seismic design</a:t>
            </a:r>
            <a:endParaRPr lang="en-US" sz="1350" dirty="0"/>
          </a:p>
          <a:p>
            <a:pPr marL="254000" indent="-254000" algn="l">
              <a:spcAft>
                <a:spcPts val="1200"/>
              </a:spcAft>
              <a:buClr>
                <a:srgbClr val="006699"/>
              </a:buClr>
              <a:buSzPct val="80000"/>
              <a:buChar char="•"/>
            </a:pPr>
            <a:r>
              <a:rPr lang="en-US" sz="1350" dirty="0">
                <a:solidFill>
                  <a:srgbClr val="000000"/>
                </a:solidFill>
              </a:rPr>
              <a:t>Account for both impulsive and convective (sloshing) mass components</a:t>
            </a:r>
            <a:endParaRPr lang="en-US" sz="1350" dirty="0"/>
          </a:p>
          <a:p>
            <a:pPr marL="254000" indent="-254000" algn="l">
              <a:spcAft>
                <a:spcPts val="1200"/>
              </a:spcAft>
              <a:buClr>
                <a:srgbClr val="006699"/>
              </a:buClr>
              <a:buSzPct val="80000"/>
              <a:buChar char="•"/>
            </a:pPr>
            <a:r>
              <a:rPr lang="en-US" sz="1350" dirty="0">
                <a:solidFill>
                  <a:srgbClr val="000000"/>
                </a:solidFill>
              </a:rPr>
              <a:t>Guard against elastic-plastic shell buckling (e.g. “elephant’s foot”) from compressive hoop stress</a:t>
            </a:r>
            <a:endParaRPr lang="en-US" sz="1350" dirty="0"/>
          </a:p>
          <a:p>
            <a:pPr marL="254000" indent="-254000" algn="l">
              <a:spcAft>
                <a:spcPts val="1200"/>
              </a:spcAft>
              <a:buClr>
                <a:srgbClr val="006699"/>
              </a:buClr>
              <a:buSzPct val="80000"/>
              <a:buChar char="•"/>
            </a:pPr>
            <a:r>
              <a:rPr lang="en-US" sz="1350" dirty="0">
                <a:solidFill>
                  <a:srgbClr val="000000"/>
                </a:solidFill>
              </a:rPr>
              <a:t>Design codes include formulas for seismic sloshing height</a:t>
            </a:r>
            <a:endParaRPr lang="en-US" sz="1350" dirty="0"/>
          </a:p>
          <a:p>
            <a:pPr marL="508000" lvl="1" indent="-254000" algn="l">
              <a:spcAft>
                <a:spcPts val="600"/>
              </a:spcAft>
              <a:buClr>
                <a:srgbClr val="006699"/>
              </a:buClr>
              <a:buSzPct val="80000"/>
              <a:buChar char="•"/>
            </a:pPr>
            <a:r>
              <a:rPr lang="en-US" sz="1300" dirty="0">
                <a:solidFill>
                  <a:srgbClr val="2E75B6"/>
                </a:solidFill>
              </a:rPr>
              <a:t>API 650 Appendix E</a:t>
            </a:r>
            <a:endParaRPr lang="en-US" sz="1500" dirty="0"/>
          </a:p>
          <a:p>
            <a:pPr marL="508000" lvl="1" indent="-254000" algn="l">
              <a:spcAft>
                <a:spcPts val="600"/>
              </a:spcAft>
              <a:buClr>
                <a:srgbClr val="006699"/>
              </a:buClr>
              <a:buSzPct val="80000"/>
              <a:buChar char="•"/>
            </a:pPr>
            <a:r>
              <a:rPr lang="en-US" sz="1300" dirty="0">
                <a:solidFill>
                  <a:srgbClr val="2E75B6"/>
                </a:solidFill>
              </a:rPr>
              <a:t>Eurocode 8 Part 4</a:t>
            </a:r>
            <a:endParaRPr lang="en-US" sz="1500" dirty="0"/>
          </a:p>
          <a:p>
            <a:pPr marL="508000" lvl="1" indent="-254000" algn="l">
              <a:spcAft>
                <a:spcPts val="600"/>
              </a:spcAft>
              <a:buClr>
                <a:srgbClr val="006699"/>
              </a:buClr>
              <a:buSzPct val="80000"/>
              <a:buChar char="•"/>
            </a:pPr>
            <a:r>
              <a:rPr lang="en-US" sz="1300" dirty="0">
                <a:solidFill>
                  <a:srgbClr val="2E75B6"/>
                </a:solidFill>
              </a:rPr>
              <a:t>AWWA D100 / D110 and ACI 350.3</a:t>
            </a:r>
            <a:endParaRPr lang="en-US" sz="15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5029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1F5FA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Seiche &amp; Slosh Mitigation — Harbors</a:t>
            </a:r>
            <a:endParaRPr lang="en-US" sz="2200" dirty="0"/>
          </a:p>
        </p:txBody>
      </p:sp>
      <p:sp>
        <p:nvSpPr>
          <p:cNvPr id="3" name="Text 1"/>
          <p:cNvSpPr/>
          <p:nvPr/>
        </p:nvSpPr>
        <p:spPr>
          <a:xfrm>
            <a:off x="5486400" y="365760"/>
            <a:ext cx="31089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1F5FA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Vibrationdata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48640" y="1280160"/>
            <a:ext cx="8138160" cy="5120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54000" indent="-254000" algn="l">
              <a:spcAft>
                <a:spcPts val="1200"/>
              </a:spcAft>
              <a:buClr>
                <a:srgbClr val="006699"/>
              </a:buClr>
              <a:buSzPct val="80000"/>
              <a:buChar char="•"/>
            </a:pPr>
            <a:r>
              <a:rPr lang="en-US" sz="1350" dirty="0">
                <a:solidFill>
                  <a:srgbClr val="000000"/>
                </a:solidFill>
              </a:rPr>
              <a:t>Concern for harbors, marinas, and enclosed or semi-enclosed basins</a:t>
            </a:r>
            <a:endParaRPr lang="en-US" sz="1350" dirty="0"/>
          </a:p>
          <a:p>
            <a:pPr marL="254000" indent="-254000" algn="l">
              <a:spcAft>
                <a:spcPts val="1200"/>
              </a:spcAft>
              <a:buClr>
                <a:srgbClr val="006699"/>
              </a:buClr>
              <a:buSzPct val="80000"/>
              <a:buChar char="•"/>
            </a:pPr>
            <a:r>
              <a:rPr lang="en-US" sz="1350" dirty="0">
                <a:solidFill>
                  <a:srgbClr val="000000"/>
                </a:solidFill>
              </a:rPr>
              <a:t>Seiches excited by wind, atmospheric pressure jumps, tsunamis, and meteotsunamis</a:t>
            </a:r>
            <a:endParaRPr lang="en-US" sz="1350" dirty="0"/>
          </a:p>
          <a:p>
            <a:pPr marL="254000" indent="-254000" algn="l">
              <a:spcAft>
                <a:spcPts val="1200"/>
              </a:spcAft>
              <a:buClr>
                <a:srgbClr val="006699"/>
              </a:buClr>
              <a:buSzPct val="80000"/>
              <a:buChar char="•"/>
            </a:pPr>
            <a:r>
              <a:rPr lang="en-US" sz="1350" dirty="0">
                <a:solidFill>
                  <a:srgbClr val="000000"/>
                </a:solidFill>
              </a:rPr>
              <a:t>Resonance occurs when forcing period matches the basin’s natural seiche period</a:t>
            </a:r>
            <a:endParaRPr lang="en-US" sz="1350" dirty="0"/>
          </a:p>
          <a:p>
            <a:pPr marL="254000" indent="-254000" algn="l">
              <a:spcAft>
                <a:spcPts val="1200"/>
              </a:spcAft>
              <a:buClr>
                <a:srgbClr val="006699"/>
              </a:buClr>
              <a:buSzPct val="80000"/>
              <a:buChar char="•"/>
            </a:pPr>
            <a:r>
              <a:rPr lang="en-US" sz="1350" dirty="0">
                <a:solidFill>
                  <a:srgbClr val="000000"/>
                </a:solidFill>
              </a:rPr>
              <a:t>Modify basin geometry to avoid resonance</a:t>
            </a:r>
            <a:endParaRPr lang="en-US" sz="1350" dirty="0"/>
          </a:p>
          <a:p>
            <a:pPr marL="254000" indent="-254000" algn="l">
              <a:spcAft>
                <a:spcPts val="1200"/>
              </a:spcAft>
              <a:buClr>
                <a:srgbClr val="006699"/>
              </a:buClr>
              <a:buSzPct val="80000"/>
              <a:buChar char="•"/>
            </a:pPr>
            <a:r>
              <a:rPr lang="en-US" sz="1350" dirty="0">
                <a:solidFill>
                  <a:srgbClr val="000000"/>
                </a:solidFill>
              </a:rPr>
              <a:t>Design harbors with wave-damping geometry</a:t>
            </a:r>
            <a:endParaRPr lang="en-US" sz="1350" dirty="0"/>
          </a:p>
          <a:p>
            <a:pPr marL="254000" indent="-254000" algn="l">
              <a:spcAft>
                <a:spcPts val="1200"/>
              </a:spcAft>
              <a:buClr>
                <a:srgbClr val="006699"/>
              </a:buClr>
              <a:buSzPct val="80000"/>
              <a:buChar char="•"/>
            </a:pPr>
            <a:r>
              <a:rPr lang="en-US" sz="1350" dirty="0">
                <a:solidFill>
                  <a:srgbClr val="000000"/>
                </a:solidFill>
              </a:rPr>
              <a:t>Use breakwaters and absorbing boundaries to reduce reflected wave energy</a:t>
            </a:r>
            <a:endParaRPr lang="en-US" sz="1350" dirty="0"/>
          </a:p>
          <a:p>
            <a:pPr marL="254000" indent="-254000" algn="l">
              <a:spcAft>
                <a:spcPts val="1200"/>
              </a:spcAft>
              <a:buClr>
                <a:srgbClr val="006699"/>
              </a:buClr>
              <a:buSzPct val="80000"/>
              <a:buChar char="•"/>
            </a:pPr>
            <a:r>
              <a:rPr lang="en-US" sz="1350" dirty="0">
                <a:solidFill>
                  <a:srgbClr val="000000"/>
                </a:solidFill>
              </a:rPr>
              <a:t>Maintain adequate berth clearance and mooring design for surge motions</a:t>
            </a:r>
            <a:endParaRPr lang="en-US" sz="1350" dirty="0"/>
          </a:p>
          <a:p>
            <a:pPr marL="254000" indent="-254000" algn="l">
              <a:spcAft>
                <a:spcPts val="1200"/>
              </a:spcAft>
              <a:buClr>
                <a:srgbClr val="006699"/>
              </a:buClr>
              <a:buSzPct val="80000"/>
              <a:buChar char="•"/>
            </a:pPr>
            <a:r>
              <a:rPr lang="en-US" sz="1350" dirty="0">
                <a:solidFill>
                  <a:srgbClr val="000000"/>
                </a:solidFill>
              </a:rPr>
              <a:t>Provide freeboard on quay walls and bulkheads to prevent overtopping</a:t>
            </a:r>
            <a:endParaRPr lang="en-US" sz="1350" dirty="0"/>
          </a:p>
          <a:p>
            <a:pPr marL="254000" indent="-254000" algn="l">
              <a:spcAft>
                <a:spcPts val="1200"/>
              </a:spcAft>
              <a:buClr>
                <a:srgbClr val="006699"/>
              </a:buClr>
              <a:buSzPct val="80000"/>
              <a:buChar char="•"/>
            </a:pPr>
            <a:r>
              <a:rPr lang="en-US" sz="1350" dirty="0">
                <a:solidFill>
                  <a:srgbClr val="000000"/>
                </a:solidFill>
              </a:rPr>
              <a:t>Perform basin response analysis to identify amplification (harbor resonance / “harbor paradox”)</a:t>
            </a:r>
            <a:endParaRPr lang="en-US" sz="1350" dirty="0"/>
          </a:p>
          <a:p>
            <a:pPr marL="254000" indent="-254000" algn="l">
              <a:spcAft>
                <a:spcPts val="1200"/>
              </a:spcAft>
              <a:buClr>
                <a:srgbClr val="006699"/>
              </a:buClr>
              <a:buSzPct val="80000"/>
              <a:buChar char="•"/>
            </a:pPr>
            <a:r>
              <a:rPr lang="en-US" sz="1350" dirty="0">
                <a:solidFill>
                  <a:srgbClr val="000000"/>
                </a:solidFill>
              </a:rPr>
              <a:t>Monitor with water-level gauges to capture seiche and meteotsunami events</a:t>
            </a:r>
            <a:endParaRPr lang="en-US" sz="135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5029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1F5FA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Meteotsunami</a:t>
            </a:r>
            <a:endParaRPr lang="en-US" sz="2200" dirty="0"/>
          </a:p>
        </p:txBody>
      </p:sp>
      <p:sp>
        <p:nvSpPr>
          <p:cNvPr id="3" name="Text 1"/>
          <p:cNvSpPr/>
          <p:nvPr/>
        </p:nvSpPr>
        <p:spPr>
          <a:xfrm>
            <a:off x="5486400" y="365760"/>
            <a:ext cx="31089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1F5FA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Vibrationdata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48640" y="1280160"/>
            <a:ext cx="8138160" cy="5120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54000" indent="-254000" algn="l">
              <a:spcAft>
                <a:spcPts val="1200"/>
              </a:spcAft>
              <a:buClr>
                <a:srgbClr val="006699"/>
              </a:buClr>
              <a:buSzPct val="80000"/>
              <a:buChar char="•"/>
            </a:pPr>
            <a:r>
              <a:rPr lang="en-US" sz="1350" dirty="0">
                <a:solidFill>
                  <a:srgbClr val="000000"/>
                </a:solidFill>
              </a:rPr>
              <a:t>A tsunami-like wave driven by atmospheric forcing, not seabed motion (the name means “meteorological tsunami”)</a:t>
            </a:r>
            <a:endParaRPr lang="en-US" sz="1350" dirty="0"/>
          </a:p>
          <a:p>
            <a:pPr marL="254000" indent="-254000" algn="l">
              <a:spcAft>
                <a:spcPts val="1200"/>
              </a:spcAft>
              <a:buClr>
                <a:srgbClr val="006699"/>
              </a:buClr>
              <a:buSzPct val="80000"/>
              <a:buChar char="•"/>
            </a:pPr>
            <a:r>
              <a:rPr lang="en-US" sz="1350" dirty="0">
                <a:solidFill>
                  <a:srgbClr val="000000"/>
                </a:solidFill>
              </a:rPr>
              <a:t>Triggered by a moving pressure or wind disturbance — squall line, fast cold front, derecho, or pressure jump</a:t>
            </a:r>
            <a:endParaRPr lang="en-US" sz="1350" dirty="0"/>
          </a:p>
          <a:p>
            <a:pPr marL="254000" indent="-254000" algn="l">
              <a:spcAft>
                <a:spcPts val="1200"/>
              </a:spcAft>
              <a:buClr>
                <a:srgbClr val="006699"/>
              </a:buClr>
              <a:buSzPct val="80000"/>
              <a:buChar char="•"/>
            </a:pPr>
            <a:r>
              <a:rPr lang="en-US" sz="1350" dirty="0">
                <a:solidFill>
                  <a:srgbClr val="000000"/>
                </a:solidFill>
              </a:rPr>
              <a:t>Amplified by Proudman resonance: the disturbance travels near the long-wave speed √(g·h), pumping energy into the wave over a long fetch</a:t>
            </a:r>
            <a:endParaRPr lang="en-US" sz="1350" dirty="0"/>
          </a:p>
          <a:p>
            <a:pPr marL="254000" indent="-254000" algn="l">
              <a:spcAft>
                <a:spcPts val="1200"/>
              </a:spcAft>
              <a:buClr>
                <a:srgbClr val="006699"/>
              </a:buClr>
              <a:buSzPct val="80000"/>
              <a:buChar char="•"/>
            </a:pPr>
            <a:r>
              <a:rPr lang="en-US" sz="1350" dirty="0">
                <a:solidFill>
                  <a:srgbClr val="000000"/>
                </a:solidFill>
              </a:rPr>
              <a:t>Most efficient over broad, shallow continental shelves</a:t>
            </a:r>
            <a:endParaRPr lang="en-US" sz="1350" dirty="0"/>
          </a:p>
          <a:p>
            <a:pPr marL="254000" indent="-254000" algn="l">
              <a:spcAft>
                <a:spcPts val="1200"/>
              </a:spcAft>
              <a:buClr>
                <a:srgbClr val="006699"/>
              </a:buClr>
              <a:buSzPct val="80000"/>
              <a:buChar char="•"/>
            </a:pPr>
            <a:r>
              <a:rPr lang="en-US" sz="1350" dirty="0">
                <a:solidFill>
                  <a:srgbClr val="000000"/>
                </a:solidFill>
              </a:rPr>
              <a:t>Further amplified at the coast when a bay or harbor seiche period matches the incoming wave period (harbor resonance)</a:t>
            </a:r>
            <a:endParaRPr lang="en-US" sz="1350" dirty="0"/>
          </a:p>
          <a:p>
            <a:pPr marL="254000" indent="-254000" algn="l">
              <a:spcAft>
                <a:spcPts val="1200"/>
              </a:spcAft>
              <a:buClr>
                <a:srgbClr val="006699"/>
              </a:buClr>
              <a:buSzPct val="80000"/>
              <a:buChar char="•"/>
            </a:pPr>
            <a:r>
              <a:rPr lang="en-US" sz="1350" dirty="0">
                <a:solidFill>
                  <a:srgbClr val="000000"/>
                </a:solidFill>
              </a:rPr>
              <a:t>Explains why specific harbors are struck repeatedly while neighboring coast stays calm</a:t>
            </a:r>
            <a:endParaRPr lang="en-US" sz="1350" dirty="0"/>
          </a:p>
          <a:p>
            <a:pPr marL="254000" indent="-254000" algn="l">
              <a:spcAft>
                <a:spcPts val="1200"/>
              </a:spcAft>
              <a:buClr>
                <a:srgbClr val="006699"/>
              </a:buClr>
              <a:buSzPct val="80000"/>
              <a:buChar char="•"/>
            </a:pPr>
            <a:r>
              <a:rPr lang="en-US" sz="1350" dirty="0">
                <a:solidFill>
                  <a:srgbClr val="000000"/>
                </a:solidFill>
              </a:rPr>
              <a:t>Typical signature: water-level swings of tens of cm up to ~2 m, strong harbor currents, periods of minutes to tens of minutes</a:t>
            </a:r>
            <a:endParaRPr lang="en-US" sz="1350" dirty="0"/>
          </a:p>
          <a:p>
            <a:pPr marL="254000" indent="-254000" algn="l">
              <a:spcAft>
                <a:spcPts val="1200"/>
              </a:spcAft>
              <a:buClr>
                <a:srgbClr val="006699"/>
              </a:buClr>
              <a:buSzPct val="80000"/>
              <a:buChar char="•"/>
            </a:pPr>
            <a:r>
              <a:rPr lang="en-US" sz="1350" dirty="0">
                <a:solidFill>
                  <a:srgbClr val="000000"/>
                </a:solidFill>
              </a:rPr>
              <a:t>Often arrives on an otherwise calm day, after the storm has passed or while it is far offshore</a:t>
            </a:r>
            <a:endParaRPr lang="en-US" sz="1350" dirty="0"/>
          </a:p>
          <a:p>
            <a:pPr marL="254000" indent="-254000" algn="l">
              <a:spcAft>
                <a:spcPts val="1200"/>
              </a:spcAft>
              <a:buClr>
                <a:srgbClr val="006699"/>
              </a:buClr>
              <a:buSzPct val="80000"/>
              <a:buChar char="•"/>
            </a:pPr>
            <a:r>
              <a:rPr lang="en-US" sz="1350" dirty="0">
                <a:solidFill>
                  <a:srgbClr val="000000"/>
                </a:solidFill>
              </a:rPr>
              <a:t>Documented in the Mediterranean (rissaga, šćiga), the Great Lakes, and the U.S. East and Gulf coasts</a:t>
            </a:r>
            <a:endParaRPr lang="en-US" sz="13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FA02BD-37D5-248D-C37D-6B1932219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9273CD9-1FB2-22C7-A12E-4827BEBC15F3}"/>
                  </a:ext>
                </a:extLst>
              </p:cNvPr>
              <p:cNvSpPr txBox="1"/>
              <p:nvPr/>
            </p:nvSpPr>
            <p:spPr>
              <a:xfrm>
                <a:off x="381000" y="1371600"/>
                <a:ext cx="3276600" cy="4396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ts val="4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3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The seiche fundamental frequency is </a:t>
                </a:r>
              </a:p>
              <a:p>
                <a:pPr marL="285750" indent="-285750">
                  <a:spcBef>
                    <a:spcPts val="4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3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3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13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13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13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13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13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2</m:t>
                          </m:r>
                          <m:r>
                            <a:rPr lang="en-US" sz="13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𝐿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13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13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𝑔</m:t>
                          </m:r>
                          <m:r>
                            <a:rPr lang="en-US" sz="13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h</m:t>
                          </m:r>
                        </m:e>
                      </m:rad>
                    </m:oMath>
                  </m:oMathPara>
                </a14:m>
                <a:endParaRPr lang="en-US" sz="13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</a:pPr>
                <a:endParaRPr lang="en-US" sz="13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</a:pPr>
                <a:r>
                  <a:rPr lang="en-US" sz="13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	𝐿 = basin length</a:t>
                </a: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</a:pPr>
                <a:r>
                  <a:rPr lang="en-US" sz="13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130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g  </a:t>
                </a:r>
                <a:r>
                  <a:rPr lang="en-US" sz="13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 gravitational acceleration </a:t>
                </a:r>
                <a:endParaRPr lang="en-US" sz="13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</a:pPr>
                <a:r>
                  <a:rPr lang="en-US" sz="13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	ℎ = water depth</a:t>
                </a: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</a:pPr>
                <a:endParaRPr lang="en-US" sz="13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spcBef>
                    <a:spcPts val="4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300" dirty="0">
                    <a:ea typeface="Calibri" panose="020F0502020204030204" pitchFamily="34" charset="0"/>
                    <a:cs typeface="Calibri" panose="020F0502020204030204" pitchFamily="34" charset="0"/>
                  </a:rPr>
                  <a:t>The period </a:t>
                </a:r>
                <a:r>
                  <a:rPr lang="en-US" sz="130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T = 1 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3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13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300" dirty="0"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spcBef>
                    <a:spcPts val="4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300" dirty="0">
                    <a:ea typeface="Calibri" panose="020F0502020204030204" pitchFamily="34" charset="0"/>
                    <a:cs typeface="Calibri" panose="020F0502020204030204" pitchFamily="34" charset="0"/>
                  </a:rPr>
                  <a:t>Lake Geneva has a period </a:t>
                </a:r>
                <a:r>
                  <a:rPr lang="en-US" sz="130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T</a:t>
                </a:r>
                <a:r>
                  <a:rPr lang="en-US" sz="1300" dirty="0"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300" dirty="0"/>
                  <a:t>≈ 73 minutes</a:t>
                </a:r>
              </a:p>
              <a:p>
                <a:pPr marL="285750" indent="-285750">
                  <a:spcBef>
                    <a:spcPts val="4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300" dirty="0"/>
                  <a:t>Typical seiche amplitudes in Lake Geneva:</a:t>
                </a:r>
              </a:p>
              <a:p>
                <a:pPr marL="742950" lvl="1" indent="-285750">
                  <a:spcBef>
                    <a:spcPts val="4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300" dirty="0"/>
                  <a:t>5–20 cm under normal conditions</a:t>
                </a:r>
              </a:p>
              <a:p>
                <a:pPr marL="742950" lvl="1" indent="-285750">
                  <a:spcBef>
                    <a:spcPts val="4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300" dirty="0"/>
                  <a:t>Occasionally 50 cm or more</a:t>
                </a:r>
              </a:p>
              <a:p>
                <a:pPr marL="285750" indent="-285750">
                  <a:spcBef>
                    <a:spcPts val="4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300" dirty="0"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9273CD9-1FB2-22C7-A12E-4827BEBC15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371600"/>
                <a:ext cx="3276600" cy="4396140"/>
              </a:xfrm>
              <a:prstGeom prst="rect">
                <a:avLst/>
              </a:prstGeom>
              <a:blipFill>
                <a:blip r:embed="rId3"/>
                <a:stretch>
                  <a:fillRect t="-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8790576C-C796-A25D-4C34-7BA7A5C23A43}"/>
              </a:ext>
            </a:extLst>
          </p:cNvPr>
          <p:cNvSpPr/>
          <p:nvPr/>
        </p:nvSpPr>
        <p:spPr>
          <a:xfrm>
            <a:off x="533400" y="457200"/>
            <a:ext cx="3886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en-US" sz="1500" b="1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Seiche</a:t>
            </a:r>
          </a:p>
        </p:txBody>
      </p:sp>
      <p:sp>
        <p:nvSpPr>
          <p:cNvPr id="2" name="Google Shape;447;p45">
            <a:extLst>
              <a:ext uri="{FF2B5EF4-FFF2-40B4-BE49-F238E27FC236}">
                <a16:creationId xmlns:a16="http://schemas.microsoft.com/office/drawing/2014/main" id="{AC134BF5-D937-3BCD-3490-FFC23A08A874}"/>
              </a:ext>
            </a:extLst>
          </p:cNvPr>
          <p:cNvSpPr txBox="1"/>
          <p:nvPr/>
        </p:nvSpPr>
        <p:spPr>
          <a:xfrm>
            <a:off x="5715000" y="457200"/>
            <a:ext cx="2164632" cy="346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0" tIns="34271" rIns="68560" bIns="34271" anchor="t" anchorCtr="0">
            <a:spAutoFit/>
          </a:bodyPr>
          <a:lstStyle/>
          <a:p>
            <a:pPr defTabSz="685800">
              <a:buClr>
                <a:srgbClr val="003399"/>
              </a:buClr>
              <a:buSzPts val="2400"/>
            </a:pPr>
            <a:r>
              <a:rPr lang="en-US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Vibrationdata</a:t>
            </a:r>
            <a:endParaRPr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27" name="Picture 3" descr="Satellite image of Lake Geneva, 2002.">
            <a:extLst>
              <a:ext uri="{FF2B5EF4-FFF2-40B4-BE49-F238E27FC236}">
                <a16:creationId xmlns:a16="http://schemas.microsoft.com/office/drawing/2014/main" id="{92484EF3-E714-16AF-82BD-D80EC21C1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71600"/>
            <a:ext cx="3479800" cy="271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4EE138-3502-3E5F-7EFF-9E30196DF8C1}"/>
              </a:ext>
            </a:extLst>
          </p:cNvPr>
          <p:cNvSpPr txBox="1"/>
          <p:nvPr/>
        </p:nvSpPr>
        <p:spPr>
          <a:xfrm>
            <a:off x="4819822" y="4661419"/>
            <a:ext cx="37338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https://earth.esa.int/eogateway/gallery/lake-geneva</a:t>
            </a:r>
          </a:p>
        </p:txBody>
      </p:sp>
    </p:spTree>
    <p:extLst>
      <p:ext uri="{BB962C8B-B14F-4D97-AF65-F5344CB8AC3E}">
        <p14:creationId xmlns:p14="http://schemas.microsoft.com/office/powerpoint/2010/main" val="1084776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5EF936-9B81-35C3-42F9-D34CC873E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681446-F6E9-4BF9-EEC6-AD3B53303AFA}"/>
              </a:ext>
            </a:extLst>
          </p:cNvPr>
          <p:cNvSpPr/>
          <p:nvPr/>
        </p:nvSpPr>
        <p:spPr>
          <a:xfrm>
            <a:off x="304800" y="186445"/>
            <a:ext cx="3886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en-US" sz="1500" b="1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Seiche Periods, Great Lakes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EC535F2-0024-AEDE-A6B2-6B5B8047EE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178855"/>
              </p:ext>
            </p:extLst>
          </p:nvPr>
        </p:nvGraphicFramePr>
        <p:xfrm>
          <a:off x="1295400" y="3733800"/>
          <a:ext cx="4937760" cy="1935480"/>
        </p:xfrm>
        <a:graphic>
          <a:graphicData uri="http://schemas.openxmlformats.org/drawingml/2006/table">
            <a:tbl>
              <a:tblPr/>
              <a:tblGrid>
                <a:gridCol w="1645920">
                  <a:extLst>
                    <a:ext uri="{9D8B030D-6E8A-4147-A177-3AD203B41FA5}">
                      <a16:colId xmlns:a16="http://schemas.microsoft.com/office/drawing/2014/main" val="3889466318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648102064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3388711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b="0" dirty="0"/>
                        <a:t>Lake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b="0" dirty="0"/>
                        <a:t>Approx. Length (km)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b="0" dirty="0"/>
                        <a:t>Fundamental Seiche Period (hours)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4225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b="0"/>
                        <a:t>Lake Superior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b="0" dirty="0"/>
                        <a:t>560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b="0" dirty="0"/>
                        <a:t>7–8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79550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b="0" dirty="0"/>
                        <a:t>Lake Michigan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b="0" dirty="0"/>
                        <a:t>494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b="0" dirty="0"/>
                        <a:t>4–5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92986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b="0"/>
                        <a:t>Lake Huron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b="0" dirty="0"/>
                        <a:t>332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b="0" dirty="0"/>
                        <a:t>3–4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2954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b="0" dirty="0"/>
                        <a:t>Lake Erie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b="0" dirty="0"/>
                        <a:t>388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b="0" dirty="0"/>
                        <a:t>2–3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47147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b="0"/>
                        <a:t>Lake Ontario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b="0" dirty="0"/>
                        <a:t>311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b="0" dirty="0"/>
                        <a:t>2–3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7437666"/>
                  </a:ext>
                </a:extLst>
              </a:tr>
            </a:tbl>
          </a:graphicData>
        </a:graphic>
      </p:graphicFrame>
      <p:pic>
        <p:nvPicPr>
          <p:cNvPr id="2055" name="Picture 7">
            <a:extLst>
              <a:ext uri="{FF2B5EF4-FFF2-40B4-BE49-F238E27FC236}">
                <a16:creationId xmlns:a16="http://schemas.microsoft.com/office/drawing/2014/main" id="{5CE4D107-E729-EB06-14F7-A98FC7EBC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80" y="932232"/>
            <a:ext cx="4503420" cy="266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32F6BA-F992-D8D0-E9F5-6F931AEC5ECD}"/>
              </a:ext>
            </a:extLst>
          </p:cNvPr>
          <p:cNvSpPr txBox="1"/>
          <p:nvPr/>
        </p:nvSpPr>
        <p:spPr>
          <a:xfrm>
            <a:off x="838200" y="5913576"/>
            <a:ext cx="74676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Seiches in the Great Lakes are essentially always present at some low level. The lakes are large enough that they're constantly being nudged by passing weather: pressure gradients, wind stress, and the general "sloshing" that any large enclosed basin does</a:t>
            </a:r>
          </a:p>
        </p:txBody>
      </p:sp>
    </p:spTree>
    <p:extLst>
      <p:ext uri="{BB962C8B-B14F-4D97-AF65-F5344CB8AC3E}">
        <p14:creationId xmlns:p14="http://schemas.microsoft.com/office/powerpoint/2010/main" val="3516925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9D496-1FDA-E8AE-123C-BF95F20A5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3774A7-7F1C-632B-C935-E1CE1A00105A}"/>
              </a:ext>
            </a:extLst>
          </p:cNvPr>
          <p:cNvSpPr/>
          <p:nvPr/>
        </p:nvSpPr>
        <p:spPr>
          <a:xfrm>
            <a:off x="304800" y="186445"/>
            <a:ext cx="3886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en-US" sz="1500" b="1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Seiche Excitation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233A22-3DB1-D288-984E-BCB1FD1EF83F}"/>
              </a:ext>
            </a:extLst>
          </p:cNvPr>
          <p:cNvSpPr txBox="1"/>
          <p:nvPr/>
        </p:nvSpPr>
        <p:spPr>
          <a:xfrm>
            <a:off x="685800" y="3742005"/>
            <a:ext cx="6477000" cy="2144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Earthquakes can trigger seiches, but the excitation occurs as an impulse rather than sustained resonance because the frequency mismatch is extremely large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The impulse comes from the arrival of long-period surface waves, especially Rayleigh waves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Earthquake shaking is usually a broadband transient input, not a steady sinusoid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A basin can respond strongly to the impulsive component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Long natural periods mean the water may continue oscillating long after the shaking ends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Direct resonance with the dominant structural-frequency content of the earthquake is usually unlikely for very large lakes</a:t>
            </a:r>
          </a:p>
        </p:txBody>
      </p:sp>
      <p:pic>
        <p:nvPicPr>
          <p:cNvPr id="2" name="Picture 9" descr="http://www.geo.mtu.edu/UPSeis/rayleigh_web.jpg">
            <a:extLst>
              <a:ext uri="{FF2B5EF4-FFF2-40B4-BE49-F238E27FC236}">
                <a16:creationId xmlns:a16="http://schemas.microsoft.com/office/drawing/2014/main" id="{37AE47F1-0AF0-7C97-8A38-759DEE9A1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3485696" cy="184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FF5246-9C80-B789-D252-938EE0752F10}"/>
              </a:ext>
            </a:extLst>
          </p:cNvPr>
          <p:cNvSpPr txBox="1"/>
          <p:nvPr/>
        </p:nvSpPr>
        <p:spPr>
          <a:xfrm>
            <a:off x="4953000" y="573940"/>
            <a:ext cx="37338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When a Rayleigh surface wave passes: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The ground motion includes vertical and horizontal displacement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The ground motion produces a temporary tilt of the basin floor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The resulting pressure gradient triggers a standing pressure wave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This is essentially an initial-condition excitation rather than a resonance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094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3391A-1F31-B1AE-F5E7-300B5FA35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917CE4-8850-2F72-9B4C-4AF9F23735EE}"/>
              </a:ext>
            </a:extLst>
          </p:cNvPr>
          <p:cNvSpPr txBox="1"/>
          <p:nvPr/>
        </p:nvSpPr>
        <p:spPr>
          <a:xfrm>
            <a:off x="352426" y="1447800"/>
            <a:ext cx="3886199" cy="3803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334155"/>
                </a:solidFill>
                <a:ea typeface="Calibri" pitchFamily="34" charset="-122"/>
                <a:cs typeface="Calibri" pitchFamily="34" charset="-120"/>
              </a:rPr>
              <a:t>During earthquakes, liquid stored in tanks oscillates — a phenomenon known as sloshing or the convective response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334155"/>
                </a:solidFill>
                <a:ea typeface="Calibri" pitchFamily="34" charset="-122"/>
                <a:cs typeface="Calibri" pitchFamily="34" charset="-120"/>
              </a:rPr>
              <a:t>Sloshing can cause:</a:t>
            </a:r>
            <a:endParaRPr lang="en-US" sz="1300" dirty="0"/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334155"/>
                </a:solidFill>
                <a:ea typeface="Calibri" pitchFamily="34" charset="-122"/>
                <a:cs typeface="Calibri" pitchFamily="34" charset="-120"/>
              </a:rPr>
              <a:t>Roof damage from liquid impact on floating or fixed roofs</a:t>
            </a:r>
            <a:endParaRPr lang="en-US" sz="1300" dirty="0"/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334155"/>
                </a:solidFill>
                <a:ea typeface="Calibri" pitchFamily="34" charset="-122"/>
                <a:cs typeface="Calibri" pitchFamily="34" charset="-120"/>
              </a:rPr>
              <a:t>Spills over tank walls leading to environmental release or fire</a:t>
            </a:r>
            <a:endParaRPr lang="en-US" sz="1300" dirty="0"/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334155"/>
                </a:solidFill>
                <a:ea typeface="Calibri" pitchFamily="34" charset="-122"/>
                <a:cs typeface="Calibri" pitchFamily="34" charset="-120"/>
              </a:rPr>
              <a:t>Increased base shear and overturning moment</a:t>
            </a:r>
            <a:endParaRPr lang="en-US" sz="1300" dirty="0"/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334155"/>
                </a:solidFill>
                <a:ea typeface="Calibri" pitchFamily="34" charset="-122"/>
                <a:cs typeface="Calibri" pitchFamily="34" charset="-120"/>
              </a:rPr>
              <a:t>Tank uplift and anchor failure in unanchored tanks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334155"/>
                </a:solidFill>
                <a:ea typeface="Calibri" pitchFamily="34" charset="-122"/>
                <a:cs typeface="Calibri" pitchFamily="34" charset="-120"/>
              </a:rPr>
              <a:t>Tank buckling modes</a:t>
            </a:r>
            <a:endParaRPr lang="en-US" sz="1300" dirty="0"/>
          </a:p>
          <a:p>
            <a:pPr marL="285750" indent="-285750">
              <a:spcBef>
                <a:spcPts val="6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3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42130F-6706-D68E-78AE-E45437EC5F6A}"/>
              </a:ext>
            </a:extLst>
          </p:cNvPr>
          <p:cNvSpPr/>
          <p:nvPr/>
        </p:nvSpPr>
        <p:spPr>
          <a:xfrm>
            <a:off x="533400" y="457200"/>
            <a:ext cx="3886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en-US" sz="1500" b="1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Damage Modes</a:t>
            </a:r>
          </a:p>
        </p:txBody>
      </p:sp>
      <p:sp>
        <p:nvSpPr>
          <p:cNvPr id="2" name="Google Shape;447;p45">
            <a:extLst>
              <a:ext uri="{FF2B5EF4-FFF2-40B4-BE49-F238E27FC236}">
                <a16:creationId xmlns:a16="http://schemas.microsoft.com/office/drawing/2014/main" id="{99A4EB72-40AE-A172-6A6B-D66122AFA428}"/>
              </a:ext>
            </a:extLst>
          </p:cNvPr>
          <p:cNvSpPr txBox="1"/>
          <p:nvPr/>
        </p:nvSpPr>
        <p:spPr>
          <a:xfrm>
            <a:off x="5715000" y="457200"/>
            <a:ext cx="2164632" cy="346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0" tIns="34271" rIns="68560" bIns="34271" anchor="t" anchorCtr="0">
            <a:spAutoFit/>
          </a:bodyPr>
          <a:lstStyle/>
          <a:p>
            <a:pPr defTabSz="685800">
              <a:buClr>
                <a:srgbClr val="003399"/>
              </a:buClr>
              <a:buSzPts val="2400"/>
            </a:pPr>
            <a:r>
              <a:rPr lang="en-US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Vibrationdata</a:t>
            </a:r>
            <a:endParaRPr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8196" name="Picture 4" descr="Low-cycle fatigue of fillet-welded steel plate connections - ScienceDirect">
            <a:extLst>
              <a:ext uri="{FF2B5EF4-FFF2-40B4-BE49-F238E27FC236}">
                <a16:creationId xmlns:a16="http://schemas.microsoft.com/office/drawing/2014/main" id="{8B1C1494-8142-38FB-6EF9-C26CBBEC4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371" y="1257301"/>
            <a:ext cx="370522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B796A0-2A56-A7DA-1F5D-0078C96B7074}"/>
              </a:ext>
            </a:extLst>
          </p:cNvPr>
          <p:cNvSpPr txBox="1"/>
          <p:nvPr/>
        </p:nvSpPr>
        <p:spPr>
          <a:xfrm>
            <a:off x="4905377" y="3997192"/>
            <a:ext cx="3552825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Chatzopoulou, et al, Low-cycle fatigue of fillet-welded steel plate connections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25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https://www.sciencedirect.com/science/article/abs/pii/S0143974X20309317</a:t>
            </a:r>
          </a:p>
        </p:txBody>
      </p:sp>
    </p:spTree>
    <p:extLst>
      <p:ext uri="{BB962C8B-B14F-4D97-AF65-F5344CB8AC3E}">
        <p14:creationId xmlns:p14="http://schemas.microsoft.com/office/powerpoint/2010/main" val="3632877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2BA4A-4755-077D-B878-7E6CF4D8E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50C8AE4-5609-17E6-806B-75E24388F804}"/>
              </a:ext>
            </a:extLst>
          </p:cNvPr>
          <p:cNvSpPr/>
          <p:nvPr/>
        </p:nvSpPr>
        <p:spPr>
          <a:xfrm>
            <a:off x="533400" y="457200"/>
            <a:ext cx="3886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en-US" sz="1500" b="1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Slosh</a:t>
            </a:r>
          </a:p>
        </p:txBody>
      </p:sp>
      <p:sp>
        <p:nvSpPr>
          <p:cNvPr id="2" name="Google Shape;447;p45">
            <a:extLst>
              <a:ext uri="{FF2B5EF4-FFF2-40B4-BE49-F238E27FC236}">
                <a16:creationId xmlns:a16="http://schemas.microsoft.com/office/drawing/2014/main" id="{9472E6CD-6758-FE04-DD2B-7AF96F2F1056}"/>
              </a:ext>
            </a:extLst>
          </p:cNvPr>
          <p:cNvSpPr txBox="1"/>
          <p:nvPr/>
        </p:nvSpPr>
        <p:spPr>
          <a:xfrm>
            <a:off x="5715000" y="457200"/>
            <a:ext cx="2164632" cy="346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0" tIns="34271" rIns="68560" bIns="34271" anchor="t" anchorCtr="0">
            <a:spAutoFit/>
          </a:bodyPr>
          <a:lstStyle/>
          <a:p>
            <a:pPr defTabSz="685800">
              <a:buClr>
                <a:srgbClr val="003399"/>
              </a:buClr>
              <a:buSzPts val="2400"/>
            </a:pPr>
            <a:r>
              <a:rPr lang="en-US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Vibrationdata</a:t>
            </a:r>
            <a:endParaRPr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EAF162-7E4D-4C29-49DC-FEE7147B1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07" y="1371600"/>
            <a:ext cx="3575326" cy="1905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062F0BC-2F4B-B3C2-FAF4-C5011886BFAB}"/>
              </a:ext>
            </a:extLst>
          </p:cNvPr>
          <p:cNvSpPr txBox="1"/>
          <p:nvPr/>
        </p:nvSpPr>
        <p:spPr>
          <a:xfrm>
            <a:off x="326031" y="4114800"/>
            <a:ext cx="5257800" cy="2005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>
                <a:ea typeface="Calibri" pitchFamily="34" charset="-122"/>
                <a:cs typeface="Calibri" pitchFamily="34" charset="-120"/>
              </a:rPr>
              <a:t>During earthquakes, liquid stored in tanks oscillates — a phenomenon known as sloshing or the convective response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>
                <a:ea typeface="Calibri" pitchFamily="34" charset="-122"/>
                <a:cs typeface="Calibri" pitchFamily="34" charset="-120"/>
              </a:rPr>
              <a:t>Sloshing can cause:</a:t>
            </a:r>
            <a:endParaRPr lang="en-US" sz="1300" dirty="0"/>
          </a:p>
          <a:p>
            <a:pPr marL="574675" lvl="1" indent="-29210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>
                <a:ea typeface="Calibri" pitchFamily="34" charset="-122"/>
                <a:cs typeface="Calibri" pitchFamily="34" charset="-120"/>
              </a:rPr>
              <a:t>Roof damage from liquid impact on floating or fixed roofs</a:t>
            </a:r>
            <a:endParaRPr lang="en-US" sz="1300" dirty="0"/>
          </a:p>
          <a:p>
            <a:pPr marL="574675" lvl="1" indent="-29210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>
                <a:ea typeface="Calibri" pitchFamily="34" charset="-122"/>
                <a:cs typeface="Calibri" pitchFamily="34" charset="-120"/>
              </a:rPr>
              <a:t>Spills over tank walls leading to environmental release or fire</a:t>
            </a:r>
            <a:endParaRPr lang="en-US" sz="1300" dirty="0"/>
          </a:p>
          <a:p>
            <a:pPr marL="574675" lvl="1" indent="-29210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>
                <a:ea typeface="Calibri" pitchFamily="34" charset="-122"/>
                <a:cs typeface="Calibri" pitchFamily="34" charset="-120"/>
              </a:rPr>
              <a:t>Increased base shear and overturning moment</a:t>
            </a:r>
            <a:endParaRPr lang="en-US" sz="1300" dirty="0"/>
          </a:p>
          <a:p>
            <a:pPr marL="574675" lvl="1" indent="-29210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>
                <a:ea typeface="Calibri" pitchFamily="34" charset="-122"/>
                <a:cs typeface="Calibri" pitchFamily="34" charset="-120"/>
              </a:rPr>
              <a:t>Tank uplift and anchor failure in unanchored tanks</a:t>
            </a:r>
            <a:endParaRPr lang="en-US" sz="13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989E96-3F91-8D9B-BB2A-CFF927465B8E}"/>
              </a:ext>
            </a:extLst>
          </p:cNvPr>
          <p:cNvSpPr txBox="1"/>
          <p:nvPr/>
        </p:nvSpPr>
        <p:spPr>
          <a:xfrm>
            <a:off x="4419600" y="1068833"/>
            <a:ext cx="4572000" cy="2454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sz="140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Buckling of the top part of a liquid storage tank caused by liquid sloshing during an earthquake, Turkey 1999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This is elastic-plastic shell instability caused by compressive hoop stress generated by the hydrodynamic sloshing pressure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https://shellbuckling.com/presentations/compoundStructures/pages/page_93.html</a:t>
            </a:r>
          </a:p>
        </p:txBody>
      </p:sp>
    </p:spTree>
    <p:extLst>
      <p:ext uri="{BB962C8B-B14F-4D97-AF65-F5344CB8AC3E}">
        <p14:creationId xmlns:p14="http://schemas.microsoft.com/office/powerpoint/2010/main" val="3618259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690DF-7E5F-E51C-7039-F729DEA52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E6CA56-D527-F827-47AA-684F760C21FB}"/>
              </a:ext>
            </a:extLst>
          </p:cNvPr>
          <p:cNvSpPr txBox="1"/>
          <p:nvPr/>
        </p:nvSpPr>
        <p:spPr>
          <a:xfrm>
            <a:off x="533400" y="4356066"/>
            <a:ext cx="6709403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The slosh Housner two-mass model (also referred to as a two-pendulum or multi-mass-spring model) is a simplified mechanical analogy used to predict the dynamic behavior of liquid in a moving container, such as a tank</a:t>
            </a:r>
          </a:p>
          <a:p>
            <a:pPr marL="285750" indent="-285750" algn="just">
              <a:spcBef>
                <a:spcPts val="6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The model separates the liquid response into impulsive and convective (sloshing) components with a conceptual (not physical) dividing line</a:t>
            </a:r>
          </a:p>
          <a:p>
            <a:pPr marL="285750" indent="-285750" algn="just">
              <a:spcBef>
                <a:spcPts val="6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The convective layer undergoes sloshing motion while the impulsive layer remains rigidly attached to the tank</a:t>
            </a:r>
          </a:p>
          <a:p>
            <a:pPr marL="285750" indent="-285750" algn="just">
              <a:spcBef>
                <a:spcPts val="6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050" dirty="0"/>
              <a:t>https://www.researchgate.net/publication/380601432_Seismic_performance_assessment_of_an_existing_anchored_and_a_self-anchored_liquid_storage_tank_in_high_seismic_regions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3EC7C6-F316-7D13-BEFE-CF8E8F5AD2EF}"/>
              </a:ext>
            </a:extLst>
          </p:cNvPr>
          <p:cNvSpPr/>
          <p:nvPr/>
        </p:nvSpPr>
        <p:spPr>
          <a:xfrm>
            <a:off x="533400" y="457200"/>
            <a:ext cx="3886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en-US" sz="1500" b="1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Two-Mass Spring Model</a:t>
            </a:r>
          </a:p>
        </p:txBody>
      </p:sp>
      <p:sp>
        <p:nvSpPr>
          <p:cNvPr id="2" name="Google Shape;447;p45">
            <a:extLst>
              <a:ext uri="{FF2B5EF4-FFF2-40B4-BE49-F238E27FC236}">
                <a16:creationId xmlns:a16="http://schemas.microsoft.com/office/drawing/2014/main" id="{DB30B8CB-8399-B791-4999-FAAFA9B93E40}"/>
              </a:ext>
            </a:extLst>
          </p:cNvPr>
          <p:cNvSpPr txBox="1"/>
          <p:nvPr/>
        </p:nvSpPr>
        <p:spPr>
          <a:xfrm>
            <a:off x="5715000" y="457200"/>
            <a:ext cx="2164632" cy="346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0" tIns="34271" rIns="68560" bIns="34271" anchor="t" anchorCtr="0">
            <a:spAutoFit/>
          </a:bodyPr>
          <a:lstStyle/>
          <a:p>
            <a:pPr defTabSz="685800">
              <a:buClr>
                <a:srgbClr val="003399"/>
              </a:buClr>
              <a:buSzPts val="2400"/>
            </a:pPr>
            <a:r>
              <a:rPr lang="en-US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Vibrationdata</a:t>
            </a:r>
            <a:endParaRPr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B3C791-1DFB-7BFF-32E3-ED52852E1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9350"/>
            <a:ext cx="5885714" cy="32571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D9A414-753F-8D15-E451-45E7910CE1A2}"/>
              </a:ext>
            </a:extLst>
          </p:cNvPr>
          <p:cNvSpPr txBox="1"/>
          <p:nvPr/>
        </p:nvSpPr>
        <p:spPr>
          <a:xfrm>
            <a:off x="5917137" y="1447800"/>
            <a:ext cx="2643187" cy="1054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Instead of complex fluid simulations, engineers represent the liquid as a system of discrete masses to calculate the forces and torques exerted on the tank</a:t>
            </a:r>
          </a:p>
        </p:txBody>
      </p:sp>
    </p:spTree>
    <p:extLst>
      <p:ext uri="{BB962C8B-B14F-4D97-AF65-F5344CB8AC3E}">
        <p14:creationId xmlns:p14="http://schemas.microsoft.com/office/powerpoint/2010/main" val="15166322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VIDEO_FILES_RECORD" val="&lt;Videos&gt;&lt;Video Name=&quot;HS_SRS_421_1_09937.flv&quot; Position=&quot;1&quot; SlideID=&quot;421&quot;/&gt;&lt;/Videos&gt;&#10;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Unit 21 SRS Classical Pulses&quot;/&gt;&lt;property id=&quot;20144&quot; value=&quot;1&quot;/&gt;&lt;property id=&quot;20146&quot; value=&quot;0&quot;/&gt;&lt;property id=&quot;20147&quot; value=&quot;0&quot;/&gt;&lt;property id=&quot;20148&quot; value=&quot;5&quot;/&gt;&lt;property id=&quot;20184&quot; value=&quot;7&quot;/&gt;&lt;property id=&quot;20224&quot; value=&quot;C:\Users\Tom Irvine\Documents\My Adobe Presentations\u3&quot;/&gt;&lt;property id=&quot;20226&quot; value=&quot;C:\unit_21\NA_Unit_21_PP.pptx&quot;/&gt;&lt;property id=&quot;20250&quot; value=&quot;7&quot;/&gt;&lt;property id=&quot;20251&quot; value=&quot;0&quot;/&gt;&lt;property id=&quot;20259&quot; value=&quot;0&quot;/&gt;&lt;property id=&quot;20501&quot; value=&quot;C:\Unit_21\&quot;/&gt;&lt;object type=&quot;8&quot; unique_id=&quot;10122&quot;&gt;&lt;/object&gt;&lt;object type=&quot;2&quot; unique_id=&quot;10123&quot;&gt;&lt;object type=&quot;3&quot; unique_id=&quot;10124&quot;&gt;&lt;property id=&quot;20148&quot; value=&quot;5&quot;/&gt;&lt;property id=&quot;20300&quot; value=&quot;Slide 1&quot;/&gt;&lt;property id=&quot;20301&quot; value=&quot;Title Page&quot;/&gt;&lt;property id=&quot;20303&quot; value=&quot;-1&quot;/&gt;&lt;property id=&quot;20307&quot; value=&quot;256&quot;/&gt;&lt;property id=&quot;20309&quot; value=&quot;-1&quot;/&gt;&lt;/object&gt;&lt;object type=&quot;3&quot; unique_id=&quot;10357&quot;&gt;&lt;property id=&quot;20148&quot; value=&quot;5&quot;/&gt;&lt;property id=&quot;20300&quot; value=&quot;Slide 2 - &amp;quot;This presentation is sponsored by&amp;quot;&quot;/&gt;&lt;property id=&quot;20301&quot; value=&quot;Sponsor&quot;/&gt;&lt;property id=&quot;20303&quot; value=&quot;-1&quot;/&gt;&lt;property id=&quot;20307&quot; value=&quot;275&quot;/&gt;&lt;property id=&quot;20309&quot; value=&quot;-1&quot;/&gt;&lt;/object&gt;&lt;object type=&quot;3&quot; unique_id=&quot;10358&quot;&gt;&lt;property id=&quot;20148&quot; value=&quot;5&quot;/&gt;&lt;property id=&quot;20300&quot; value=&quot;Slide 3 - &amp;quot;      Contact Information&amp;quot;&quot;/&gt;&lt;property id=&quot;20301&quot; value=&quot;Contact&quot;/&gt;&lt;property id=&quot;20303&quot; value=&quot;-1&quot;/&gt;&lt;property id=&quot;20307&quot; value=&quot;276&quot;/&gt;&lt;property id=&quot;20309&quot; value=&quot;-1&quot;/&gt;&lt;/object&gt;&lt;object type=&quot;3&quot; unique_id=&quot;41685&quot;&gt;&lt;property id=&quot;20148&quot; value=&quot;5&quot;/&gt;&lt;property id=&quot;20300&quot; value=&quot;Slide 4&quot;/&gt;&lt;property id=&quot;20301&quot; value=&quot;Classical Pulse Introduction &quot;/&gt;&lt;property id=&quot;20303&quot; value=&quot;-1&quot;/&gt;&lt;property id=&quot;20307&quot; value=&quot;405&quot;/&gt;&lt;property id=&quot;20309&quot; value=&quot;-1&quot;/&gt;&lt;/object&gt;&lt;object type=&quot;3&quot; unique_id=&quot;47517&quot;&gt;&lt;property id=&quot;20148&quot; value=&quot;5&quot;/&gt;&lt;property id=&quot;20300&quot; value=&quot;Slide 15&quot;/&gt;&lt;property id=&quot;20301&quot; value=&quot;SDOF System &quot;/&gt;&lt;property id=&quot;20303&quot; value=&quot;-1&quot;/&gt;&lt;property id=&quot;20307&quot; value=&quot;407&quot;/&gt;&lt;property id=&quot;20309&quot; value=&quot;-1&quot;/&gt;&lt;/object&gt;&lt;object type=&quot;3&quot; unique_id=&quot;47683&quot;&gt;&lt;property id=&quot;20148&quot; value=&quot;5&quot;/&gt;&lt;property id=&quot;20300&quot; value=&quot;Slide 16&quot;/&gt;&lt;property id=&quot;20301&quot; value=&quot;Free Body Diagram &quot;/&gt;&lt;property id=&quot;20303&quot; value=&quot;-1&quot;/&gt;&lt;property id=&quot;20307&quot; value=&quot;410&quot;/&gt;&lt;property id=&quot;20309&quot; value=&quot;-1&quot;/&gt;&lt;/object&gt;&lt;object type=&quot;3&quot; unique_id=&quot;47684&quot;&gt;&lt;property id=&quot;20148&quot; value=&quot;5&quot;/&gt;&lt;property id=&quot;20300&quot; value=&quot;Slide 17&quot;/&gt;&lt;property id=&quot;20301&quot; value=&quot;Derivation&quot;/&gt;&lt;property id=&quot;20303&quot; value=&quot;-1&quot;/&gt;&lt;property id=&quot;20307&quot; value=&quot;412&quot;/&gt;&lt;property id=&quot;20309&quot; value=&quot;-1&quot;/&gt;&lt;/object&gt;&lt;object type=&quot;3&quot; unique_id=&quot;47685&quot;&gt;&lt;property id=&quot;20148&quot; value=&quot;5&quot;/&gt;&lt;property id=&quot;20300&quot; value=&quot;Slide 19&quot;/&gt;&lt;property id=&quot;20301&quot; value=&quot;Base Excitation &quot;/&gt;&lt;property id=&quot;20303&quot; value=&quot;-1&quot;/&gt;&lt;property id=&quot;20307&quot; value=&quot;413&quot;/&gt;&lt;property id=&quot;20309&quot; value=&quot;-1&quot;/&gt;&lt;/object&gt;&lt;object type=&quot;3&quot; unique_id=&quot;47686&quot;&gt;&lt;property id=&quot;20148&quot; value=&quot;5&quot;/&gt;&lt;property id=&quot;20300&quot; value=&quot;Slide 5&quot;/&gt;&lt;property id=&quot;20301&quot; value=&quot;Shock Test Machine &quot;/&gt;&lt;property id=&quot;20303&quot; value=&quot;-1&quot;/&gt;&lt;property id=&quot;20307&quot; value=&quot;414&quot;/&gt;&lt;property id=&quot;20309&quot; value=&quot;-1&quot;/&gt;&lt;/object&gt;&lt;object type=&quot;3&quot; unique_id=&quot;47687&quot;&gt;&lt;property id=&quot;20148&quot; value=&quot;5&quot;/&gt;&lt;property id=&quot;20300&quot; value=&quot;Slide 28&quot;/&gt;&lt;property id=&quot;20301&quot; value=&quot;Program Summary &quot;/&gt;&lt;property id=&quot;20303&quot; value=&quot;-1&quot;/&gt;&lt;property id=&quot;20307&quot; value=&quot;411&quot;/&gt;&lt;property id=&quot;20309&quot; value=&quot;-1&quot;/&gt;&lt;/object&gt;&lt;object type=&quot;3&quot; unique_id=&quot;47824&quot;&gt;&lt;property id=&quot;20148&quot; value=&quot;5&quot;/&gt;&lt;property id=&quot;20300&quot; value=&quot;Slide 22&quot;/&gt;&lt;property id=&quot;20301&quot; value=&quot;SDOF Response 10 Hz&quot;/&gt;&lt;property id=&quot;20303&quot; value=&quot;-1&quot;/&gt;&lt;property id=&quot;20307&quot; value=&quot;415&quot;/&gt;&lt;property id=&quot;20309&quot; value=&quot;-1&quot;/&gt;&lt;/object&gt;&lt;object type=&quot;3&quot; unique_id=&quot;47825&quot;&gt;&lt;property id=&quot;20148&quot; value=&quot;5&quot;/&gt;&lt;property id=&quot;20300&quot; value=&quot;Slide 26&quot;/&gt;&lt;property id=&quot;20301&quot; value=&quot;halfsine.m - SRS&quot;/&gt;&lt;property id=&quot;20303&quot; value=&quot;-1&quot;/&gt;&lt;property id=&quot;20307&quot; value=&quot;416&quot;/&gt;&lt;property id=&quot;20309&quot; value=&quot;-1&quot;/&gt;&lt;/object&gt;&lt;object type=&quot;3&quot; unique_id=&quot;48282&quot;&gt;&lt;property id=&quot;20148&quot; value=&quot;5&quot;/&gt;&lt;property id=&quot;20300&quot; value=&quot;Slide 6&quot;/&gt;&lt;property id=&quot;20301&quot; value=&quot;Half-sine Base Input &quot;/&gt;&lt;property id=&quot;20303&quot; value=&quot;-1&quot;/&gt;&lt;property id=&quot;20307&quot; value=&quot;420&quot;/&gt;&lt;property id=&quot;20309&quot; value=&quot;-1&quot;/&gt;&lt;/object&gt;&lt;object type=&quot;3&quot; unique_id=&quot;48284&quot;&gt;&lt;property id=&quot;20148&quot; value=&quot;5&quot;/&gt;&lt;property id=&quot;20300&quot; value=&quot;Slide 9&quot;/&gt;&lt;property id=&quot;20301&quot; value=&quot;SDOF Systems at Rest&quot;/&gt;&lt;property id=&quot;20303&quot; value=&quot;-1&quot;/&gt;&lt;property id=&quot;20307&quot; value=&quot;422&quot;/&gt;&lt;property id=&quot;20309&quot; value=&quot;-1&quot;/&gt;&lt;/object&gt;&lt;object type=&quot;3&quot; unique_id=&quot;48285&quot;&gt;&lt;property id=&quot;20148&quot; value=&quot;5&quot;/&gt;&lt;property id=&quot;20300&quot; value=&quot;Slide 10&quot;/&gt;&lt;property id=&quot;20301&quot; value=&quot;SDOF Responses at Peak Input&quot;/&gt;&lt;property id=&quot;20303&quot; value=&quot;-1&quot;/&gt;&lt;property id=&quot;20307&quot; value=&quot;423&quot;/&gt;&lt;property id=&quot;20309&quot; value=&quot;-1&quot;/&gt;&lt;/object&gt;&lt;object type=&quot;3&quot; unique_id=&quot;48286&quot;&gt;&lt;property id=&quot;20148&quot; value=&quot;5&quot;/&gt;&lt;property id=&quot;20300&quot; value=&quot;Slide 11&quot;/&gt;&lt;property id=&quot;20301&quot; value=&quot;SDOF Responses Near End&quot;/&gt;&lt;property id=&quot;20303&quot; value=&quot;-1&quot;/&gt;&lt;property id=&quot;20307&quot; value=&quot;424&quot;/&gt;&lt;property id=&quot;20309&quot; value=&quot;-1&quot;/&gt;&lt;/object&gt;&lt;object type=&quot;3&quot; unique_id=&quot;48287&quot;&gt;&lt;property id=&quot;20148&quot; value=&quot;5&quot;/&gt;&lt;property id=&quot;20300&quot; value=&quot;Slide 12&quot;/&gt;&lt;property id=&quot;20301&quot; value=&quot;Soft Mounted Systems &quot;/&gt;&lt;property id=&quot;20303&quot; value=&quot;-1&quot;/&gt;&lt;property id=&quot;20307&quot; value=&quot;425&quot;/&gt;&lt;property id=&quot;20309&quot; value=&quot;-1&quot;/&gt;&lt;/object&gt;&lt;object type=&quot;3&quot; unique_id=&quot;49090&quot;&gt;&lt;property id=&quot;20148&quot; value=&quot;5&quot;/&gt;&lt;property id=&quot;20300&quot; value=&quot;Slide 7&quot;/&gt;&lt;property id=&quot;20301&quot; value=&quot;SDOF Systems at Rest&quot;/&gt;&lt;property id=&quot;20303&quot; value=&quot;-1&quot;/&gt;&lt;property id=&quot;20307&quot; value=&quot;428&quot;/&gt;&lt;property id=&quot;20309&quot; value=&quot;-1&quot;/&gt;&lt;/object&gt;&lt;object type=&quot;3&quot; unique_id=&quot;49533&quot;&gt;&lt;property id=&quot;20148&quot; value=&quot;5&quot;/&gt;&lt;property id=&quot;20300&quot; value=&quot;Slide 13&quot;/&gt;&lt;property id=&quot;20301&quot; value=&quot;Isolated Avionics Box&quot;/&gt;&lt;property id=&quot;20303&quot; value=&quot;-1&quot;/&gt;&lt;property id=&quot;20307&quot; value=&quot;429&quot;/&gt;&lt;property id=&quot;20309&quot; value=&quot;-1&quot;/&gt;&lt;/object&gt;&lt;object type=&quot;3&quot; unique_id=&quot;49534&quot;&gt;&lt;property id=&quot;20148&quot; value=&quot;5&quot;/&gt;&lt;property id=&quot;20300&quot; value=&quot;Slide 14&quot;/&gt;&lt;property id=&quot;20301&quot; value=&quot;Hardmounted Systems&quot;/&gt;&lt;property id=&quot;20303&quot; value=&quot;-1&quot;/&gt;&lt;property id=&quot;20307&quot; value=&quot;430&quot;/&gt;&lt;property id=&quot;20309&quot; value=&quot;-1&quot;/&gt;&lt;/object&gt;&lt;object type=&quot;3&quot; unique_id=&quot;49685&quot;&gt;&lt;property id=&quot;20148&quot; value=&quot;5&quot;/&gt;&lt;property id=&quot;20300&quot; value=&quot;Slide 18&quot;/&gt;&lt;property id=&quot;20301&quot; value=&quot;Derivation (cont.) &quot;/&gt;&lt;property id=&quot;20303&quot; value=&quot;-1&quot;/&gt;&lt;property id=&quot;20307&quot; value=&quot;431&quot;/&gt;&lt;property id=&quot;20309&quot; value=&quot;-1&quot;/&gt;&lt;/object&gt;&lt;object type=&quot;3&quot; unique_id=&quot;50609&quot;&gt;&lt;property id=&quot;20148&quot; value=&quot;5&quot;/&gt;&lt;property id=&quot;20300&quot; value=&quot;Slide 20&quot;/&gt;&lt;property id=&quot;20301&quot; value=&quot;SDOF Example &quot;/&gt;&lt;property id=&quot;20303&quot; value=&quot;-1&quot;/&gt;&lt;property id=&quot;20307&quot; value=&quot;432&quot;/&gt;&lt;property id=&quot;20309&quot; value=&quot;-1&quot;/&gt;&lt;/object&gt;&lt;object type=&quot;3&quot; unique_id=&quot;50611&quot;&gt;&lt;property id=&quot;20148&quot; value=&quot;5&quot;/&gt;&lt;property id=&quot;20300&quot; value=&quot;Slide 25&quot;/&gt;&lt;property id=&quot;20301&quot; value=&quot;Summary of Three Cases&quot;/&gt;&lt;property id=&quot;20303&quot; value=&quot;-1&quot;/&gt;&lt;property id=&quot;20307&quot; value=&quot;434&quot;/&gt;&lt;property id=&quot;20309&quot; value=&quot;-1&quot;/&gt;&lt;/object&gt;&lt;object type=&quot;3&quot; unique_id=&quot;50612&quot;&gt;&lt;property id=&quot;20148&quot; value=&quot;5&quot;/&gt;&lt;property id=&quot;20300&quot; value=&quot;Slide 27&quot;/&gt;&lt;property id=&quot;20301&quot; value=&quot;SRS Plot&quot;/&gt;&lt;property id=&quot;20303&quot; value=&quot;-1&quot;/&gt;&lt;property id=&quot;20307&quot; value=&quot;435&quot;/&gt;&lt;property id=&quot;20309&quot; value=&quot;-1&quot;/&gt;&lt;/object&gt;&lt;object type=&quot;3&quot; unique_id=&quot;50684&quot;&gt;&lt;property id=&quot;20148&quot; value=&quot;5&quot;/&gt;&lt;property id=&quot;20300&quot; value=&quot;Slide 23&quot;/&gt;&lt;property id=&quot;20301&quot; value=&quot;SDOF Response 80 Hz&quot;/&gt;&lt;property id=&quot;20303&quot; value=&quot;-1&quot;/&gt;&lt;property id=&quot;20307&quot; value=&quot;436&quot;/&gt;&lt;property id=&quot;20309&quot; value=&quot;-1&quot;/&gt;&lt;/object&gt;&lt;object type=&quot;3&quot; unique_id=&quot;50685&quot;&gt;&lt;property id=&quot;20148&quot; value=&quot;5&quot;/&gt;&lt;property id=&quot;20300&quot; value=&quot;Slide 24&quot;/&gt;&lt;property id=&quot;20301&quot; value=&quot;SDOF Response 500 Hz&quot;/&gt;&lt;property id=&quot;20303&quot; value=&quot;-1&quot;/&gt;&lt;property id=&quot;20307&quot; value=&quot;437&quot;/&gt;&lt;property id=&quot;20309&quot; value=&quot;-1&quot;/&gt;&lt;/object&gt;&lt;object type=&quot;3&quot; unique_id=&quot;51212&quot;&gt;&lt;property id=&quot;20148&quot; value=&quot;5&quot;/&gt;&lt;property id=&quot;20300&quot; value=&quot;Slide 21&quot;/&gt;&lt;property id=&quot;20301&quot; value=&quot;halfsine.m - time history&quot;/&gt;&lt;property id=&quot;20303&quot; value=&quot;-1&quot;/&gt;&lt;property id=&quot;20307&quot; value=&quot;439&quot;/&gt;&lt;property id=&quot;20309&quot; value=&quot;-1&quot;/&gt;&lt;/object&gt;&lt;object type=&quot;3&quot; unique_id=&quot;51463&quot;&gt;&lt;property id=&quot;20148&quot; value=&quot;5&quot;/&gt;&lt;property id=&quot;20300&quot; value=&quot;Slide 8&quot;/&gt;&lt;property id=&quot;20301&quot; value=&quot;SDOF Response Video&quot;/&gt;&lt;property id=&quot;20303&quot; value=&quot;-1&quot;/&gt;&lt;property id=&quot;20307&quot; value=&quot;440&quot;/&gt;&lt;property id=&quot;20309&quot; value=&quot;-1&quot;/&gt;&lt;/object&gt;&lt;/object&gt;&lt;object type=&quot;10&quot; unique_id=&quot;10469&quot;&gt;&lt;object type=&quot;11&quot; unique_id=&quot;10470&quot;&gt;&lt;property id=&quot;20180&quot; value=&quot;0&quot;/&gt;&lt;property id=&quot;20181&quot; value=&quot;1浥䘌಍⻀శ⌐&quot;/&gt;&lt;property id=&quot;20182&quot; value=&quot;0&quot;/&gt;&lt;property id=&quot;20183&quot; value=&quot;1&quot;/&gt;&lt;/object&gt;&lt;object type=&quot;13&quot; unique_id=&quot;10840&quot;&gt;&lt;/object&gt;&lt;object type=&quot;12&quot; unique_id=&quot;15016&quot;&gt;&lt;/object&gt;&lt;/object&gt;&lt;object type=&quot;4&quot; unique_id=&quot;10471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3C43E05-7142-4312-AC50-E27107F3EF30}&quot;/&gt;&lt;filename val=&quot;C:\Users\TOMIRV~1\AppData\Local\Temp\PR\data\asimages\{C3C43E05-7142-4312-AC50-E27107F3EF30}.png&quot;/&gt;&lt;hasEffects val=&quot;1&quot;/&gt;&lt;left val=&quot;89.28&quot;/&gt;&lt;top val=&quot;171.72&quot;/&gt;&lt;width val=&quot;502.8&quot;/&gt;&lt;height val=&quot;222.36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43316</TotalTime>
  <Words>2925</Words>
  <Application>Microsoft Office PowerPoint</Application>
  <PresentationFormat>On-screen Show (4:3)</PresentationFormat>
  <Paragraphs>455</Paragraphs>
  <Slides>39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Aptos Narrow</vt:lpstr>
      <vt:lpstr>Arial</vt:lpstr>
      <vt:lpstr>Calibri</vt:lpstr>
      <vt:lpstr>Cambria Math</vt:lpstr>
      <vt:lpstr>Helvetica</vt:lpstr>
      <vt:lpstr>Monotype Sorts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Irvine</dc:creator>
  <cp:lastModifiedBy>Tom Irvine</cp:lastModifiedBy>
  <cp:revision>1005</cp:revision>
  <dcterms:created xsi:type="dcterms:W3CDTF">2010-11-01T13:18:21Z</dcterms:created>
  <dcterms:modified xsi:type="dcterms:W3CDTF">2026-05-30T15:23:48Z</dcterms:modified>
</cp:coreProperties>
</file>