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media/image58.jpg" ContentType="image/jpe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4"/>
  </p:notesMasterIdLst>
  <p:sldIdLst>
    <p:sldId id="256" r:id="rId2"/>
    <p:sldId id="257" r:id="rId3"/>
    <p:sldId id="325" r:id="rId4"/>
    <p:sldId id="326" r:id="rId5"/>
    <p:sldId id="259" r:id="rId6"/>
    <p:sldId id="260" r:id="rId7"/>
    <p:sldId id="261" r:id="rId8"/>
    <p:sldId id="262" r:id="rId9"/>
    <p:sldId id="263" r:id="rId10"/>
    <p:sldId id="264" r:id="rId11"/>
    <p:sldId id="265" r:id="rId12"/>
    <p:sldId id="266" r:id="rId13"/>
    <p:sldId id="267" r:id="rId14"/>
    <p:sldId id="268" r:id="rId15"/>
    <p:sldId id="400" r:id="rId16"/>
    <p:sldId id="401" r:id="rId17"/>
    <p:sldId id="269" r:id="rId18"/>
    <p:sldId id="270" r:id="rId19"/>
    <p:sldId id="271" r:id="rId20"/>
    <p:sldId id="272" r:id="rId21"/>
    <p:sldId id="40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335" r:id="rId41"/>
    <p:sldId id="291" r:id="rId42"/>
    <p:sldId id="292" r:id="rId43"/>
    <p:sldId id="327" r:id="rId44"/>
    <p:sldId id="328" r:id="rId45"/>
    <p:sldId id="329"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30" r:id="rId70"/>
    <p:sldId id="331" r:id="rId71"/>
    <p:sldId id="332" r:id="rId72"/>
    <p:sldId id="333" r:id="rId73"/>
    <p:sldId id="334" r:id="rId74"/>
    <p:sldId id="317" r:id="rId75"/>
    <p:sldId id="318" r:id="rId76"/>
    <p:sldId id="319" r:id="rId77"/>
    <p:sldId id="320" r:id="rId78"/>
    <p:sldId id="321" r:id="rId79"/>
    <p:sldId id="322" r:id="rId80"/>
    <p:sldId id="323" r:id="rId81"/>
    <p:sldId id="324" r:id="rId82"/>
    <p:sldId id="337" r:id="rId8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0A8049-3B52-4C5D-9214-081372B3B125}" v="79" dt="2026-06-18T23:31:59.0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9" d="100"/>
          <a:sy n="69" d="100"/>
        </p:scale>
        <p:origin x="90"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microsoft.com/office/2016/11/relationships/changesInfo" Target="changesInfos/changesInfo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microsoft.com/office/2015/10/relationships/revisionInfo" Target="revisionInfo.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 Irvine" userId="262373fcfcd015cf" providerId="LiveId" clId="{3C89AC9C-B2C6-431B-938B-B7A22FB5427C}"/>
    <pc:docChg chg="modSld">
      <pc:chgData name="Tom Irvine" userId="262373fcfcd015cf" providerId="LiveId" clId="{3C89AC9C-B2C6-431B-938B-B7A22FB5427C}" dt="2026-06-19T00:10:00.308" v="1" actId="20577"/>
      <pc:docMkLst>
        <pc:docMk/>
      </pc:docMkLst>
      <pc:sldChg chg="modSp mod">
        <pc:chgData name="Tom Irvine" userId="262373fcfcd015cf" providerId="LiveId" clId="{3C89AC9C-B2C6-431B-938B-B7A22FB5427C}" dt="2026-06-19T00:10:00.308" v="1" actId="20577"/>
        <pc:sldMkLst>
          <pc:docMk/>
          <pc:sldMk cId="0" sldId="256"/>
        </pc:sldMkLst>
        <pc:spChg chg="mod">
          <ac:chgData name="Tom Irvine" userId="262373fcfcd015cf" providerId="LiveId" clId="{3C89AC9C-B2C6-431B-938B-B7A22FB5427C}" dt="2026-06-19T00:10:00.308" v="1" actId="20577"/>
          <ac:spMkLst>
            <pc:docMk/>
            <pc:sldMk cId="0" sldId="256"/>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7275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7F318-ADE3-B724-CADE-418E7EFA4B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6E74BF-3E43-4A37-27F7-C316B603B5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CEEB6C-9F7F-F74D-D3DB-DD8748BD52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AC4DAA-B509-DB42-DB21-3C5C8143859E}"/>
              </a:ext>
            </a:extLst>
          </p:cNvPr>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7134463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8.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9.png"/><Relationship Id="rId4" Type="http://schemas.openxmlformats.org/officeDocument/2006/relationships/image" Target="../media/image38.png"/></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image" Target="../media/image430.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image" Target="../media/image390.png"/><Relationship Id="rId1" Type="http://schemas.openxmlformats.org/officeDocument/2006/relationships/slideLayout" Target="../slideLayouts/slideLayout1.xml"/><Relationship Id="rId4" Type="http://schemas.openxmlformats.org/officeDocument/2006/relationships/image" Target="../media/image50.emf"/></Relationships>
</file>

<file path=ppt/slides/_rels/slide57.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420.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460.png"/><Relationship Id="rId2" Type="http://schemas.openxmlformats.org/officeDocument/2006/relationships/image" Target="../media/image450.png"/><Relationship Id="rId1" Type="http://schemas.openxmlformats.org/officeDocument/2006/relationships/slideLayout" Target="../slideLayouts/slideLayout1.xml"/><Relationship Id="rId4" Type="http://schemas.openxmlformats.org/officeDocument/2006/relationships/image" Target="../media/image47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2.png"/><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0456B"/>
        </a:solidFill>
        <a:effectLst/>
      </p:bgPr>
    </p:bg>
    <p:spTree>
      <p:nvGrpSpPr>
        <p:cNvPr id="1" name=""/>
        <p:cNvGrpSpPr/>
        <p:nvPr/>
      </p:nvGrpSpPr>
      <p:grpSpPr>
        <a:xfrm>
          <a:off x="0" y="0"/>
          <a:ext cx="0" cy="0"/>
          <a:chOff x="0" y="0"/>
          <a:chExt cx="0" cy="0"/>
        </a:xfrm>
      </p:grpSpPr>
      <p:sp>
        <p:nvSpPr>
          <p:cNvPr id="4" name="Text 2"/>
          <p:cNvSpPr/>
          <p:nvPr/>
        </p:nvSpPr>
        <p:spPr>
          <a:xfrm>
            <a:off x="822960" y="1051560"/>
            <a:ext cx="7315200" cy="365760"/>
          </a:xfrm>
          <a:prstGeom prst="rect">
            <a:avLst/>
          </a:prstGeom>
          <a:noFill/>
          <a:ln/>
        </p:spPr>
        <p:txBody>
          <a:bodyPr wrap="square" lIns="0" tIns="0" rIns="0" bIns="0" rtlCol="0" anchor="ctr"/>
          <a:lstStyle/>
          <a:p>
            <a:pPr marL="0" indent="0">
              <a:buNone/>
            </a:pPr>
            <a:r>
              <a:rPr lang="en-US" sz="1600" b="1" kern="0" spc="300" dirty="0">
                <a:solidFill>
                  <a:srgbClr val="C55A11"/>
                </a:solidFill>
                <a:latin typeface="Calibri" pitchFamily="34" charset="0"/>
                <a:ea typeface="Calibri" pitchFamily="34" charset="-122"/>
                <a:cs typeface="Calibri" pitchFamily="34" charset="-120"/>
              </a:rPr>
              <a:t>VIBRATIONDATA TECHNICAL BRIEFING</a:t>
            </a:r>
            <a:endParaRPr lang="en-US" sz="1600" dirty="0"/>
          </a:p>
        </p:txBody>
      </p:sp>
      <p:sp>
        <p:nvSpPr>
          <p:cNvPr id="5" name="Text 3"/>
          <p:cNvSpPr/>
          <p:nvPr/>
        </p:nvSpPr>
        <p:spPr>
          <a:xfrm>
            <a:off x="777240" y="1508760"/>
            <a:ext cx="10515600" cy="1005840"/>
          </a:xfrm>
          <a:prstGeom prst="rect">
            <a:avLst/>
          </a:prstGeom>
          <a:noFill/>
          <a:ln/>
        </p:spPr>
        <p:txBody>
          <a:bodyPr wrap="square" lIns="0" tIns="0" rIns="0" bIns="0" rtlCol="0" anchor="ctr"/>
          <a:lstStyle/>
          <a:p>
            <a:pPr marL="0" indent="0">
              <a:buNone/>
            </a:pPr>
            <a:r>
              <a:rPr lang="en-US" sz="4600" b="1" dirty="0">
                <a:solidFill>
                  <a:srgbClr val="FFFFFF"/>
                </a:solidFill>
                <a:latin typeface="Cambria" pitchFamily="34" charset="0"/>
                <a:ea typeface="Cambria" pitchFamily="34" charset="-122"/>
                <a:cs typeface="Cambria" pitchFamily="34" charset="-120"/>
              </a:rPr>
              <a:t>Spacecraft On-Orbit Vibration  </a:t>
            </a:r>
            <a:r>
              <a:rPr lang="en-US" sz="2200" b="1">
                <a:solidFill>
                  <a:srgbClr val="FFFFFF"/>
                </a:solidFill>
                <a:latin typeface="Cambria" pitchFamily="34" charset="0"/>
                <a:ea typeface="Cambria" pitchFamily="34" charset="-122"/>
                <a:cs typeface="Cambria" pitchFamily="34" charset="-120"/>
              </a:rPr>
              <a:t>Revision B</a:t>
            </a:r>
            <a:endParaRPr lang="en-US" sz="2200" dirty="0"/>
          </a:p>
        </p:txBody>
      </p:sp>
      <p:sp>
        <p:nvSpPr>
          <p:cNvPr id="6" name="Text 4"/>
          <p:cNvSpPr/>
          <p:nvPr/>
        </p:nvSpPr>
        <p:spPr>
          <a:xfrm>
            <a:off x="822960" y="2542032"/>
            <a:ext cx="10058400" cy="548640"/>
          </a:xfrm>
          <a:prstGeom prst="rect">
            <a:avLst/>
          </a:prstGeom>
          <a:noFill/>
          <a:ln/>
        </p:spPr>
        <p:txBody>
          <a:bodyPr wrap="square" lIns="0" tIns="0" rIns="0" bIns="0" rtlCol="0" anchor="ctr"/>
          <a:lstStyle/>
          <a:p>
            <a:pPr marL="0" indent="0">
              <a:buNone/>
            </a:pPr>
            <a:r>
              <a:rPr lang="en-US" sz="2200" i="1" dirty="0">
                <a:solidFill>
                  <a:srgbClr val="CADCFC"/>
                </a:solidFill>
                <a:latin typeface="Calibri" pitchFamily="34" charset="0"/>
                <a:ea typeface="Calibri" pitchFamily="34" charset="-122"/>
                <a:cs typeface="Calibri" pitchFamily="34" charset="-120"/>
              </a:rPr>
              <a:t>Microvibration &amp; Jitter:  Design  •  Analysis  •  Testing  •  Mitigation</a:t>
            </a:r>
            <a:endParaRPr lang="en-US" sz="2200" dirty="0"/>
          </a:p>
        </p:txBody>
      </p:sp>
      <p:sp>
        <p:nvSpPr>
          <p:cNvPr id="7" name="Shape 5"/>
          <p:cNvSpPr/>
          <p:nvPr/>
        </p:nvSpPr>
        <p:spPr>
          <a:xfrm>
            <a:off x="822960" y="3246120"/>
            <a:ext cx="3291840" cy="0"/>
          </a:xfrm>
          <a:prstGeom prst="line">
            <a:avLst/>
          </a:prstGeom>
          <a:noFill/>
          <a:ln w="31750">
            <a:solidFill>
              <a:srgbClr val="C55A11"/>
            </a:solidFill>
            <a:prstDash val="solid"/>
          </a:ln>
        </p:spPr>
        <p:txBody>
          <a:bodyPr/>
          <a:lstStyle/>
          <a:p>
            <a:endParaRPr lang="en-US"/>
          </a:p>
        </p:txBody>
      </p:sp>
      <p:sp>
        <p:nvSpPr>
          <p:cNvPr id="8" name="Shape 6"/>
          <p:cNvSpPr/>
          <p:nvPr/>
        </p:nvSpPr>
        <p:spPr>
          <a:xfrm>
            <a:off x="822960" y="3703320"/>
            <a:ext cx="566928" cy="566928"/>
          </a:xfrm>
          <a:prstGeom prst="ellipse">
            <a:avLst/>
          </a:prstGeom>
          <a:solidFill>
            <a:srgbClr val="1C5E84"/>
          </a:solidFill>
          <a:ln/>
        </p:spPr>
        <p:txBody>
          <a:bodyPr/>
          <a:lstStyle/>
          <a:p>
            <a:endParaRPr lang="en-US"/>
          </a:p>
        </p:txBody>
      </p:sp>
      <p:pic>
        <p:nvPicPr>
          <p:cNvPr id="9" name="Image 0" descr="/home/claude/jitter_deck/icons/satellite_white.png"/>
          <p:cNvPicPr>
            <a:picLocks noChangeAspect="1"/>
          </p:cNvPicPr>
          <p:nvPr/>
        </p:nvPicPr>
        <p:blipFill>
          <a:blip r:embed="rId3"/>
          <a:stretch>
            <a:fillRect/>
          </a:stretch>
        </p:blipFill>
        <p:spPr>
          <a:xfrm>
            <a:off x="941832" y="3822192"/>
            <a:ext cx="329184" cy="329184"/>
          </a:xfrm>
          <a:prstGeom prst="rect">
            <a:avLst/>
          </a:prstGeom>
        </p:spPr>
      </p:pic>
      <p:sp>
        <p:nvSpPr>
          <p:cNvPr id="10" name="Text 7"/>
          <p:cNvSpPr/>
          <p:nvPr/>
        </p:nvSpPr>
        <p:spPr>
          <a:xfrm>
            <a:off x="685800" y="4315968"/>
            <a:ext cx="1737360" cy="457200"/>
          </a:xfrm>
          <a:prstGeom prst="rect">
            <a:avLst/>
          </a:prstGeom>
          <a:noFill/>
          <a:ln/>
        </p:spPr>
        <p:txBody>
          <a:bodyPr wrap="square" lIns="0" tIns="0" rIns="0" bIns="0" rtlCol="0" anchor="ctr"/>
          <a:lstStyle/>
          <a:p>
            <a:pPr marL="0" indent="0" algn="l">
              <a:buNone/>
            </a:pPr>
            <a:r>
              <a:rPr lang="en-US" sz="1500" dirty="0">
                <a:solidFill>
                  <a:srgbClr val="CADCFC"/>
                </a:solidFill>
                <a:latin typeface="Calibri" pitchFamily="34" charset="0"/>
                <a:ea typeface="Calibri" pitchFamily="34" charset="-122"/>
                <a:cs typeface="Calibri" pitchFamily="34" charset="-120"/>
              </a:rPr>
              <a:t>Reaction Wheels</a:t>
            </a:r>
            <a:endParaRPr lang="en-US" sz="1500" dirty="0"/>
          </a:p>
        </p:txBody>
      </p:sp>
      <p:sp>
        <p:nvSpPr>
          <p:cNvPr id="11" name="Shape 8"/>
          <p:cNvSpPr/>
          <p:nvPr/>
        </p:nvSpPr>
        <p:spPr>
          <a:xfrm>
            <a:off x="3154680" y="3703320"/>
            <a:ext cx="566928" cy="566928"/>
          </a:xfrm>
          <a:prstGeom prst="ellipse">
            <a:avLst/>
          </a:prstGeom>
          <a:solidFill>
            <a:srgbClr val="1C5E84"/>
          </a:solidFill>
          <a:ln/>
        </p:spPr>
        <p:txBody>
          <a:bodyPr/>
          <a:lstStyle/>
          <a:p>
            <a:endParaRPr lang="en-US"/>
          </a:p>
        </p:txBody>
      </p:sp>
      <p:pic>
        <p:nvPicPr>
          <p:cNvPr id="12" name="Image 1" descr="/home/claude/jitter_deck/icons/snowflake_navy.png"/>
          <p:cNvPicPr>
            <a:picLocks noChangeAspect="1"/>
          </p:cNvPicPr>
          <p:nvPr/>
        </p:nvPicPr>
        <p:blipFill>
          <a:blip r:embed="rId4"/>
          <a:stretch>
            <a:fillRect/>
          </a:stretch>
        </p:blipFill>
        <p:spPr>
          <a:xfrm>
            <a:off x="3273552" y="3822192"/>
            <a:ext cx="329184" cy="329184"/>
          </a:xfrm>
          <a:prstGeom prst="rect">
            <a:avLst/>
          </a:prstGeom>
        </p:spPr>
      </p:pic>
      <p:sp>
        <p:nvSpPr>
          <p:cNvPr id="13" name="Text 9"/>
          <p:cNvSpPr/>
          <p:nvPr/>
        </p:nvSpPr>
        <p:spPr>
          <a:xfrm>
            <a:off x="3017520" y="4315968"/>
            <a:ext cx="1737360" cy="457200"/>
          </a:xfrm>
          <a:prstGeom prst="rect">
            <a:avLst/>
          </a:prstGeom>
          <a:noFill/>
          <a:ln/>
        </p:spPr>
        <p:txBody>
          <a:bodyPr wrap="square" lIns="0" tIns="0" rIns="0" bIns="0" rtlCol="0" anchor="ctr"/>
          <a:lstStyle/>
          <a:p>
            <a:pPr marL="0" indent="0" algn="l">
              <a:buNone/>
            </a:pPr>
            <a:r>
              <a:rPr lang="en-US" sz="1500" dirty="0">
                <a:solidFill>
                  <a:srgbClr val="CADCFC"/>
                </a:solidFill>
                <a:latin typeface="Calibri" pitchFamily="34" charset="0"/>
                <a:ea typeface="Calibri" pitchFamily="34" charset="-122"/>
                <a:cs typeface="Calibri" pitchFamily="34" charset="-120"/>
              </a:rPr>
              <a:t>Cryocoolers</a:t>
            </a:r>
            <a:endParaRPr lang="en-US" sz="1500" dirty="0"/>
          </a:p>
        </p:txBody>
      </p:sp>
      <p:sp>
        <p:nvSpPr>
          <p:cNvPr id="14" name="Shape 10"/>
          <p:cNvSpPr/>
          <p:nvPr/>
        </p:nvSpPr>
        <p:spPr>
          <a:xfrm>
            <a:off x="5486400" y="3703320"/>
            <a:ext cx="566928" cy="566928"/>
          </a:xfrm>
          <a:prstGeom prst="ellipse">
            <a:avLst/>
          </a:prstGeom>
          <a:solidFill>
            <a:srgbClr val="1C5E84"/>
          </a:solidFill>
          <a:ln/>
        </p:spPr>
        <p:txBody>
          <a:bodyPr/>
          <a:lstStyle/>
          <a:p>
            <a:endParaRPr lang="en-US"/>
          </a:p>
        </p:txBody>
      </p:sp>
      <p:pic>
        <p:nvPicPr>
          <p:cNvPr id="15" name="Image 2" descr="/home/claude/jitter_deck/icons/cog_navy.png"/>
          <p:cNvPicPr>
            <a:picLocks noChangeAspect="1"/>
          </p:cNvPicPr>
          <p:nvPr/>
        </p:nvPicPr>
        <p:blipFill>
          <a:blip r:embed="rId5"/>
          <a:stretch>
            <a:fillRect/>
          </a:stretch>
        </p:blipFill>
        <p:spPr>
          <a:xfrm>
            <a:off x="5605272" y="3822192"/>
            <a:ext cx="329184" cy="329184"/>
          </a:xfrm>
          <a:prstGeom prst="rect">
            <a:avLst/>
          </a:prstGeom>
        </p:spPr>
      </p:pic>
      <p:sp>
        <p:nvSpPr>
          <p:cNvPr id="16" name="Text 11"/>
          <p:cNvSpPr/>
          <p:nvPr/>
        </p:nvSpPr>
        <p:spPr>
          <a:xfrm>
            <a:off x="5349240" y="4315968"/>
            <a:ext cx="1737360" cy="457200"/>
          </a:xfrm>
          <a:prstGeom prst="rect">
            <a:avLst/>
          </a:prstGeom>
          <a:noFill/>
          <a:ln/>
        </p:spPr>
        <p:txBody>
          <a:bodyPr wrap="square" lIns="0" tIns="0" rIns="0" bIns="0" rtlCol="0" anchor="ctr"/>
          <a:lstStyle/>
          <a:p>
            <a:pPr marL="0" indent="0" algn="l">
              <a:buNone/>
            </a:pPr>
            <a:r>
              <a:rPr lang="en-US" sz="1500" dirty="0">
                <a:solidFill>
                  <a:srgbClr val="CADCFC"/>
                </a:solidFill>
                <a:latin typeface="Calibri" pitchFamily="34" charset="0"/>
                <a:ea typeface="Calibri" pitchFamily="34" charset="-122"/>
                <a:cs typeface="Calibri" pitchFamily="34" charset="-120"/>
              </a:rPr>
              <a:t>Mechanisms</a:t>
            </a:r>
            <a:endParaRPr lang="en-US" sz="1500" dirty="0"/>
          </a:p>
        </p:txBody>
      </p:sp>
      <p:sp>
        <p:nvSpPr>
          <p:cNvPr id="17" name="Shape 12"/>
          <p:cNvSpPr/>
          <p:nvPr/>
        </p:nvSpPr>
        <p:spPr>
          <a:xfrm>
            <a:off x="7818120" y="3703320"/>
            <a:ext cx="566928" cy="566928"/>
          </a:xfrm>
          <a:prstGeom prst="ellipse">
            <a:avLst/>
          </a:prstGeom>
          <a:solidFill>
            <a:srgbClr val="1C5E84"/>
          </a:solidFill>
          <a:ln/>
        </p:spPr>
        <p:txBody>
          <a:bodyPr/>
          <a:lstStyle/>
          <a:p>
            <a:endParaRPr lang="en-US"/>
          </a:p>
        </p:txBody>
      </p:sp>
      <p:pic>
        <p:nvPicPr>
          <p:cNvPr id="18" name="Image 3" descr="/home/claude/jitter_deck/icons/wave_white.png"/>
          <p:cNvPicPr>
            <a:picLocks noChangeAspect="1"/>
          </p:cNvPicPr>
          <p:nvPr/>
        </p:nvPicPr>
        <p:blipFill>
          <a:blip r:embed="rId6"/>
          <a:stretch>
            <a:fillRect/>
          </a:stretch>
        </p:blipFill>
        <p:spPr>
          <a:xfrm>
            <a:off x="7936992" y="3822192"/>
            <a:ext cx="329184" cy="329184"/>
          </a:xfrm>
          <a:prstGeom prst="rect">
            <a:avLst/>
          </a:prstGeom>
        </p:spPr>
      </p:pic>
      <p:sp>
        <p:nvSpPr>
          <p:cNvPr id="19" name="Text 13"/>
          <p:cNvSpPr/>
          <p:nvPr/>
        </p:nvSpPr>
        <p:spPr>
          <a:xfrm>
            <a:off x="7680960" y="4315968"/>
            <a:ext cx="1737360" cy="457200"/>
          </a:xfrm>
          <a:prstGeom prst="rect">
            <a:avLst/>
          </a:prstGeom>
          <a:noFill/>
          <a:ln/>
        </p:spPr>
        <p:txBody>
          <a:bodyPr wrap="square" lIns="0" tIns="0" rIns="0" bIns="0" rtlCol="0" anchor="ctr"/>
          <a:lstStyle/>
          <a:p>
            <a:pPr marL="0" indent="0" algn="l">
              <a:buNone/>
            </a:pPr>
            <a:r>
              <a:rPr lang="en-US" sz="1500" dirty="0">
                <a:solidFill>
                  <a:srgbClr val="CADCFC"/>
                </a:solidFill>
                <a:latin typeface="Calibri" pitchFamily="34" charset="0"/>
                <a:ea typeface="Calibri" pitchFamily="34" charset="-122"/>
                <a:cs typeface="Calibri" pitchFamily="34" charset="-120"/>
              </a:rPr>
              <a:t>Structural Path</a:t>
            </a:r>
            <a:endParaRPr lang="en-US" sz="1500" dirty="0"/>
          </a:p>
        </p:txBody>
      </p:sp>
      <p:sp>
        <p:nvSpPr>
          <p:cNvPr id="20" name="Text 14"/>
          <p:cNvSpPr/>
          <p:nvPr/>
        </p:nvSpPr>
        <p:spPr>
          <a:xfrm>
            <a:off x="822960" y="6080760"/>
            <a:ext cx="9601200" cy="365760"/>
          </a:xfrm>
          <a:prstGeom prst="rect">
            <a:avLst/>
          </a:prstGeom>
          <a:noFill/>
          <a:ln/>
        </p:spPr>
        <p:txBody>
          <a:bodyPr wrap="square" lIns="0" tIns="0" rIns="0" bIns="0" rtlCol="0" anchor="ctr"/>
          <a:lstStyle/>
          <a:p>
            <a:pPr marL="0" indent="0">
              <a:buNone/>
            </a:pPr>
            <a:r>
              <a:rPr lang="en-US" sz="1500" i="1" dirty="0">
                <a:solidFill>
                  <a:srgbClr val="9FB6CC"/>
                </a:solidFill>
                <a:latin typeface="Calibri" pitchFamily="34" charset="0"/>
                <a:ea typeface="Calibri" pitchFamily="34" charset="-122"/>
                <a:cs typeface="Calibri" pitchFamily="34" charset="-120"/>
              </a:rPr>
              <a:t>Source: Tom Irvine, “Spacecraft On-orbit Vibration,” Vibrationdata Blog, June 12, 2014 (blog.vibrationdata.com)</a:t>
            </a:r>
            <a:endParaRPr lang="en-US" sz="1500" dirty="0"/>
          </a:p>
        </p:txBody>
      </p:sp>
      <p:sp>
        <p:nvSpPr>
          <p:cNvPr id="21" name="Text 15"/>
          <p:cNvSpPr/>
          <p:nvPr/>
        </p:nvSpPr>
        <p:spPr>
          <a:xfrm>
            <a:off x="9082735" y="6355080"/>
            <a:ext cx="2743200" cy="365760"/>
          </a:xfrm>
          <a:prstGeom prst="rect">
            <a:avLst/>
          </a:prstGeom>
          <a:noFill/>
          <a:ln/>
        </p:spPr>
        <p:txBody>
          <a:bodyPr wrap="square" lIns="0" tIns="0" rIns="0" bIns="0" rtlCol="0" anchor="ctr"/>
          <a:lstStyle/>
          <a:p>
            <a:pPr marL="0" indent="0" algn="r">
              <a:buNone/>
            </a:pPr>
            <a:r>
              <a:rPr lang="en-US" sz="1600" b="1" dirty="0">
                <a:solidFill>
                  <a:srgbClr val="CADCFC"/>
                </a:solidFill>
                <a:latin typeface="Calibri" pitchFamily="34" charset="0"/>
                <a:ea typeface="Calibri" pitchFamily="34" charset="-122"/>
                <a:cs typeface="Calibri" pitchFamily="34" charset="-120"/>
              </a:rPr>
              <a:t>Vibrationdata</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Quantifying the Impact: </a:t>
            </a:r>
            <a:br>
              <a:rPr lang="en-US" sz="2800" b="1" dirty="0">
                <a:solidFill>
                  <a:srgbClr val="10456B"/>
                </a:solidFill>
                <a:latin typeface="Cambria" pitchFamily="34" charset="0"/>
                <a:ea typeface="Cambria" pitchFamily="34" charset="-122"/>
                <a:cs typeface="Cambria" pitchFamily="34" charset="-120"/>
              </a:rPr>
            </a:br>
            <a:r>
              <a:rPr lang="en-US" sz="2800" b="1" dirty="0">
                <a:solidFill>
                  <a:srgbClr val="10456B"/>
                </a:solidFill>
                <a:latin typeface="Cambria" pitchFamily="34" charset="0"/>
                <a:ea typeface="Cambria" pitchFamily="34" charset="-122"/>
                <a:cs typeface="Cambria" pitchFamily="34" charset="-120"/>
              </a:rPr>
              <a:t>Modulation Transfer Function vs. Jitter Amplitude</a:t>
            </a:r>
            <a:endParaRPr lang="en-US" sz="2800" dirty="0"/>
          </a:p>
        </p:txBody>
      </p:sp>
      <p:sp>
        <p:nvSpPr>
          <p:cNvPr id="4" name="Text 2"/>
          <p:cNvSpPr/>
          <p:nvPr/>
        </p:nvSpPr>
        <p:spPr>
          <a:xfrm>
            <a:off x="457200" y="1380744"/>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Even sub-pixel line-of-sight jitter measurably reduces contrast at high spatial frequency</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10</a:t>
            </a:r>
            <a:endParaRPr lang="en-US" sz="900" dirty="0"/>
          </a:p>
        </p:txBody>
      </p:sp>
      <p:pic>
        <p:nvPicPr>
          <p:cNvPr id="7" name="Image 0" descr="/home/claude/jitter_deck/figs/mtf_jitter.png"/>
          <p:cNvPicPr>
            <a:picLocks noChangeAspect="1"/>
          </p:cNvPicPr>
          <p:nvPr/>
        </p:nvPicPr>
        <p:blipFill>
          <a:blip r:embed="rId3"/>
          <a:stretch>
            <a:fillRect/>
          </a:stretch>
        </p:blipFill>
        <p:spPr>
          <a:xfrm>
            <a:off x="457200" y="2057400"/>
            <a:ext cx="6858000" cy="4160520"/>
          </a:xfrm>
          <a:prstGeom prst="rect">
            <a:avLst/>
          </a:prstGeom>
        </p:spPr>
      </p:pic>
      <p:sp>
        <p:nvSpPr>
          <p:cNvPr id="8" name="Shape 5"/>
          <p:cNvSpPr/>
          <p:nvPr/>
        </p:nvSpPr>
        <p:spPr>
          <a:xfrm>
            <a:off x="7589520" y="1325880"/>
            <a:ext cx="4114800" cy="4160520"/>
          </a:xfrm>
          <a:prstGeom prst="roundRect">
            <a:avLst>
              <a:gd name="adj" fmla="val 1778"/>
            </a:avLst>
          </a:prstGeom>
          <a:solidFill>
            <a:srgbClr val="EEF4F9"/>
          </a:solidFill>
          <a:ln/>
        </p:spPr>
        <p:txBody>
          <a:bodyPr/>
          <a:lstStyle/>
          <a:p>
            <a:endParaRPr lang="en-US"/>
          </a:p>
        </p:txBody>
      </p:sp>
      <p:sp>
        <p:nvSpPr>
          <p:cNvPr id="9" name="Text 6"/>
          <p:cNvSpPr/>
          <p:nvPr/>
        </p:nvSpPr>
        <p:spPr>
          <a:xfrm>
            <a:off x="8015448" y="1847088"/>
            <a:ext cx="3657600"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Reading the Curve</a:t>
            </a:r>
            <a:endParaRPr lang="en-US" sz="1400" dirty="0"/>
          </a:p>
        </p:txBody>
      </p:sp>
      <p:sp>
        <p:nvSpPr>
          <p:cNvPr id="10" name="Text 7"/>
          <p:cNvSpPr/>
          <p:nvPr/>
        </p:nvSpPr>
        <p:spPr>
          <a:xfrm>
            <a:off x="7894320" y="2377440"/>
            <a:ext cx="3840480" cy="3520440"/>
          </a:xfrm>
          <a:prstGeom prst="rect">
            <a:avLst/>
          </a:prstGeom>
          <a:noFill/>
          <a:ln/>
        </p:spPr>
        <p:txBody>
          <a:bodyPr wrap="square" rtlCol="0" anchor="t"/>
          <a:lstStyle/>
          <a:p>
            <a:pPr marL="228600" indent="-228600">
              <a:spcBef>
                <a:spcPts val="500"/>
              </a:spcBef>
              <a:spcAft>
                <a:spcPts val="500"/>
              </a:spcAft>
              <a:buClr>
                <a:srgbClr val="006699"/>
              </a:buClr>
              <a:buSzPct val="80000"/>
              <a:buChar char="●"/>
            </a:pPr>
            <a:r>
              <a:rPr lang="en-US" sz="1400" dirty="0">
                <a:latin typeface="Calibri" pitchFamily="34" charset="0"/>
                <a:ea typeface="Calibri" pitchFamily="34" charset="-122"/>
                <a:cs typeface="Calibri" pitchFamily="34" charset="-120"/>
              </a:rPr>
              <a:t>Curves show the MTF attenuation factor contributed by random (Gaussian) jitter alone, for several jitter standard deviations expressed as a fraction of one detector pixel / IFOV</a:t>
            </a:r>
            <a:endParaRPr lang="en-US" sz="1400" dirty="0"/>
          </a:p>
          <a:p>
            <a:pPr marL="228600" indent="-228600">
              <a:spcBef>
                <a:spcPts val="500"/>
              </a:spcBef>
              <a:spcAft>
                <a:spcPts val="500"/>
              </a:spcAft>
              <a:buClr>
                <a:srgbClr val="006699"/>
              </a:buClr>
              <a:buSzPct val="80000"/>
              <a:buChar char="●"/>
            </a:pPr>
            <a:r>
              <a:rPr lang="en-US" sz="1400" dirty="0">
                <a:latin typeface="Calibri" pitchFamily="34" charset="0"/>
                <a:ea typeface="Calibri" pitchFamily="34" charset="-122"/>
                <a:cs typeface="Calibri" pitchFamily="34" charset="-120"/>
              </a:rPr>
              <a:t>Attenuation is negligible at low spatial frequency but grows sharply approaching Nyquist — fine image detail is lost first</a:t>
            </a:r>
            <a:endParaRPr lang="en-US" sz="1400" dirty="0"/>
          </a:p>
          <a:p>
            <a:pPr marL="228600" indent="-228600">
              <a:spcBef>
                <a:spcPts val="500"/>
              </a:spcBef>
              <a:spcAft>
                <a:spcPts val="500"/>
              </a:spcAft>
              <a:buClr>
                <a:srgbClr val="006699"/>
              </a:buClr>
              <a:buSzPct val="80000"/>
              <a:buChar char="●"/>
            </a:pPr>
            <a:r>
              <a:rPr lang="en-US" sz="1400" dirty="0">
                <a:latin typeface="Calibri" pitchFamily="34" charset="0"/>
                <a:ea typeface="Calibri" pitchFamily="34" charset="-122"/>
                <a:cs typeface="Calibri" pitchFamily="34" charset="-120"/>
              </a:rPr>
              <a:t>A jitter σ of just 0.1–0.2 pixel can already cut high-frequency MTF by 20–40%, which is why fine-pointing requirements are often stated in milli-pixels or microradians</a:t>
            </a:r>
            <a:endParaRPr lang="en-US" sz="1400" dirty="0"/>
          </a:p>
          <a:p>
            <a:pPr marL="228600" indent="-228600">
              <a:spcBef>
                <a:spcPts val="500"/>
              </a:spcBef>
              <a:spcAft>
                <a:spcPts val="500"/>
              </a:spcAft>
              <a:buClr>
                <a:srgbClr val="006699"/>
              </a:buClr>
              <a:buSzPct val="80000"/>
              <a:buChar char="●"/>
            </a:pPr>
            <a:r>
              <a:rPr lang="en-US" sz="1400" dirty="0">
                <a:latin typeface="Calibri" pitchFamily="34" charset="0"/>
                <a:ea typeface="Calibri" pitchFamily="34" charset="-122"/>
                <a:cs typeface="Calibri" pitchFamily="34" charset="-120"/>
              </a:rPr>
              <a:t>This MTF loss multiplies with the optical system's own diffraction- and aberration-limited MTF — jitter is rarely the only contributor, but it is often the most controllable one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Microvibration Source Taxonomy</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Per ECSS-E-HB-32-26A: harmonic and transient disturbance sources on a typical spacecraft</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11</a:t>
            </a:r>
            <a:endParaRPr lang="en-US" sz="900" dirty="0"/>
          </a:p>
        </p:txBody>
      </p:sp>
      <p:sp>
        <p:nvSpPr>
          <p:cNvPr id="7" name="Shape 5"/>
          <p:cNvSpPr/>
          <p:nvPr/>
        </p:nvSpPr>
        <p:spPr>
          <a:xfrm>
            <a:off x="457200" y="1371600"/>
            <a:ext cx="5440680" cy="4343400"/>
          </a:xfrm>
          <a:prstGeom prst="roundRect">
            <a:avLst>
              <a:gd name="adj" fmla="val 1684"/>
            </a:avLst>
          </a:prstGeom>
          <a:solidFill>
            <a:srgbClr val="EEF4F9"/>
          </a:solidFill>
          <a:ln/>
        </p:spPr>
        <p:txBody>
          <a:bodyPr/>
          <a:lstStyle/>
          <a:p>
            <a:endParaRPr lang="en-US"/>
          </a:p>
        </p:txBody>
      </p:sp>
      <p:sp>
        <p:nvSpPr>
          <p:cNvPr id="8" name="Shape 6"/>
          <p:cNvSpPr/>
          <p:nvPr/>
        </p:nvSpPr>
        <p:spPr>
          <a:xfrm>
            <a:off x="713232" y="1572768"/>
            <a:ext cx="502920" cy="502920"/>
          </a:xfrm>
          <a:prstGeom prst="ellipse">
            <a:avLst/>
          </a:prstGeom>
          <a:solidFill>
            <a:srgbClr val="FFFFFF"/>
          </a:solidFill>
          <a:ln/>
        </p:spPr>
        <p:txBody>
          <a:bodyPr/>
          <a:lstStyle/>
          <a:p>
            <a:endParaRPr lang="en-US"/>
          </a:p>
        </p:txBody>
      </p:sp>
      <p:pic>
        <p:nvPicPr>
          <p:cNvPr id="9" name="Image 0" descr="/home/claude/jitter_deck/icons/sync_navy.png"/>
          <p:cNvPicPr>
            <a:picLocks noChangeAspect="1"/>
          </p:cNvPicPr>
          <p:nvPr/>
        </p:nvPicPr>
        <p:blipFill>
          <a:blip r:embed="rId3"/>
          <a:stretch>
            <a:fillRect/>
          </a:stretch>
        </p:blipFill>
        <p:spPr>
          <a:xfrm>
            <a:off x="833933" y="1693469"/>
            <a:ext cx="261518" cy="261518"/>
          </a:xfrm>
          <a:prstGeom prst="rect">
            <a:avLst/>
          </a:prstGeom>
        </p:spPr>
      </p:pic>
      <p:sp>
        <p:nvSpPr>
          <p:cNvPr id="10" name="Text 7"/>
          <p:cNvSpPr/>
          <p:nvPr/>
        </p:nvSpPr>
        <p:spPr>
          <a:xfrm>
            <a:off x="1371600" y="1572768"/>
            <a:ext cx="4297680" cy="502920"/>
          </a:xfrm>
          <a:prstGeom prst="rect">
            <a:avLst/>
          </a:prstGeom>
          <a:noFill/>
          <a:ln/>
        </p:spPr>
        <p:txBody>
          <a:bodyPr wrap="square" lIns="0" tIns="0" rIns="0" bIns="0" rtlCol="0" anchor="ctr"/>
          <a:lstStyle/>
          <a:p>
            <a:pPr marL="0" indent="0">
              <a:buNone/>
            </a:pPr>
            <a:r>
              <a:rPr lang="en-US" sz="1450" b="1" dirty="0">
                <a:solidFill>
                  <a:srgbClr val="10456B"/>
                </a:solidFill>
                <a:latin typeface="Calibri" pitchFamily="34" charset="0"/>
                <a:ea typeface="Calibri" pitchFamily="34" charset="-122"/>
                <a:cs typeface="Calibri" pitchFamily="34" charset="-120"/>
              </a:rPr>
              <a:t>Harmonic / Rotating Sources</a:t>
            </a:r>
            <a:endParaRPr lang="en-US" sz="1450" dirty="0"/>
          </a:p>
        </p:txBody>
      </p:sp>
      <p:sp>
        <p:nvSpPr>
          <p:cNvPr id="11" name="Text 8"/>
          <p:cNvSpPr/>
          <p:nvPr/>
        </p:nvSpPr>
        <p:spPr>
          <a:xfrm>
            <a:off x="713232" y="2240280"/>
            <a:ext cx="4937760" cy="3337560"/>
          </a:xfrm>
          <a:prstGeom prst="rect">
            <a:avLst/>
          </a:prstGeom>
          <a:noFill/>
          <a:ln/>
        </p:spPr>
        <p:txBody>
          <a:bodyPr wrap="square"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Reaction wheels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Control momentum gyros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Gyroscopes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Solar array drive mechanisms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Antenna pointing mechanisms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Mirror scan mechanisms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Cryogenic coolers</a:t>
            </a:r>
            <a:endParaRPr lang="en-US" sz="1400" dirty="0"/>
          </a:p>
        </p:txBody>
      </p:sp>
      <p:sp>
        <p:nvSpPr>
          <p:cNvPr id="12" name="Shape 9"/>
          <p:cNvSpPr/>
          <p:nvPr/>
        </p:nvSpPr>
        <p:spPr>
          <a:xfrm>
            <a:off x="6263640" y="1371600"/>
            <a:ext cx="5440680" cy="4343400"/>
          </a:xfrm>
          <a:prstGeom prst="roundRect">
            <a:avLst>
              <a:gd name="adj" fmla="val 1684"/>
            </a:avLst>
          </a:prstGeom>
          <a:solidFill>
            <a:srgbClr val="FFFFFF"/>
          </a:solidFill>
          <a:ln w="12700">
            <a:solidFill>
              <a:srgbClr val="D7E3EC"/>
            </a:solidFill>
            <a:prstDash val="solid"/>
          </a:ln>
        </p:spPr>
        <p:txBody>
          <a:bodyPr/>
          <a:lstStyle/>
          <a:p>
            <a:endParaRPr lang="en-US"/>
          </a:p>
        </p:txBody>
      </p:sp>
      <p:sp>
        <p:nvSpPr>
          <p:cNvPr id="13" name="Shape 10"/>
          <p:cNvSpPr/>
          <p:nvPr/>
        </p:nvSpPr>
        <p:spPr>
          <a:xfrm>
            <a:off x="6519672" y="1572768"/>
            <a:ext cx="502920" cy="502920"/>
          </a:xfrm>
          <a:prstGeom prst="ellipse">
            <a:avLst/>
          </a:prstGeom>
          <a:solidFill>
            <a:srgbClr val="EEF4F9"/>
          </a:solidFill>
          <a:ln/>
        </p:spPr>
        <p:txBody>
          <a:bodyPr/>
          <a:lstStyle/>
          <a:p>
            <a:endParaRPr lang="en-US"/>
          </a:p>
        </p:txBody>
      </p:sp>
      <p:pic>
        <p:nvPicPr>
          <p:cNvPr id="14" name="Image 1" descr="/home/claude/jitter_deck/icons/bolt_navy.png"/>
          <p:cNvPicPr>
            <a:picLocks noChangeAspect="1"/>
          </p:cNvPicPr>
          <p:nvPr/>
        </p:nvPicPr>
        <p:blipFill>
          <a:blip r:embed="rId4"/>
          <a:stretch>
            <a:fillRect/>
          </a:stretch>
        </p:blipFill>
        <p:spPr>
          <a:xfrm>
            <a:off x="6640373" y="1693469"/>
            <a:ext cx="261518" cy="261518"/>
          </a:xfrm>
          <a:prstGeom prst="rect">
            <a:avLst/>
          </a:prstGeom>
        </p:spPr>
      </p:pic>
      <p:sp>
        <p:nvSpPr>
          <p:cNvPr id="15" name="Text 11"/>
          <p:cNvSpPr/>
          <p:nvPr/>
        </p:nvSpPr>
        <p:spPr>
          <a:xfrm>
            <a:off x="7178040" y="1572768"/>
            <a:ext cx="4297680" cy="502920"/>
          </a:xfrm>
          <a:prstGeom prst="rect">
            <a:avLst/>
          </a:prstGeom>
          <a:noFill/>
          <a:ln/>
        </p:spPr>
        <p:txBody>
          <a:bodyPr wrap="square" lIns="0" tIns="0" rIns="0" bIns="0" rtlCol="0" anchor="ctr"/>
          <a:lstStyle/>
          <a:p>
            <a:pPr marL="0" indent="0">
              <a:buNone/>
            </a:pPr>
            <a:r>
              <a:rPr lang="en-US" sz="1450" b="1" dirty="0">
                <a:solidFill>
                  <a:srgbClr val="10456B"/>
                </a:solidFill>
                <a:latin typeface="Calibri" pitchFamily="34" charset="0"/>
                <a:ea typeface="Calibri" pitchFamily="34" charset="-122"/>
                <a:cs typeface="Calibri" pitchFamily="34" charset="-120"/>
              </a:rPr>
              <a:t>Transient / Non-Moving Sources</a:t>
            </a:r>
            <a:endParaRPr lang="en-US" sz="1450" dirty="0"/>
          </a:p>
        </p:txBody>
      </p:sp>
      <p:sp>
        <p:nvSpPr>
          <p:cNvPr id="16" name="Text 12"/>
          <p:cNvSpPr/>
          <p:nvPr/>
        </p:nvSpPr>
        <p:spPr>
          <a:xfrm>
            <a:off x="6519672" y="2240280"/>
            <a:ext cx="4937760" cy="3337560"/>
          </a:xfrm>
          <a:prstGeom prst="rect">
            <a:avLst/>
          </a:prstGeom>
          <a:noFill/>
          <a:ln/>
        </p:spPr>
        <p:txBody>
          <a:bodyPr wrap="square"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Micro-thrusters, gas flow regulators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Latch valves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Heat pipes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Relays, RF switches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Sudden stress release (“thermal snap”)</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Clank phenomena (e.g., MLI foil buckling</a:t>
            </a:r>
            <a:r>
              <a:rPr lang="en-US" sz="1250" dirty="0">
                <a:latin typeface="Calibri" pitchFamily="34" charset="0"/>
                <a:ea typeface="Calibri" pitchFamily="34" charset="-122"/>
                <a:cs typeface="Calibri" pitchFamily="34" charset="-120"/>
              </a:rPr>
              <a:t>)</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Campbell">
    <p:bg>
      <p:bgPr>
        <a:solidFill>
          <a:srgbClr val="FFFFFF"/>
        </a:solidFill>
        <a:effectLst/>
      </p:bgPr>
    </p:bg>
    <p:spTree>
      <p:nvGrpSpPr>
        <p:cNvPr id="1" name=""/>
        <p:cNvGrpSpPr/>
        <p:nvPr/>
      </p:nvGrpSpPr>
      <p:grpSpPr>
        <a:xfrm>
          <a:off x="0" y="0"/>
          <a:ext cx="0" cy="0"/>
          <a:chOff x="0" y="0"/>
          <a:chExt cx="0" cy="0"/>
        </a:xfrm>
      </p:grpSpPr>
      <p:sp>
        <p:nvSpPr>
          <p:cNvPr id="11" name="Text"/>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p>
        </p:txBody>
      </p:sp>
      <p:sp>
        <p:nvSpPr>
          <p:cNvPr id="12" name="Text"/>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Microvibration Source Frequency Map</a:t>
            </a:r>
          </a:p>
        </p:txBody>
      </p:sp>
      <p:sp>
        <p:nvSpPr>
          <p:cNvPr id="13" name="Text"/>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Where each disturbance lands on the frequency axis — and where the payload is most vulnerable</a:t>
            </a:r>
          </a:p>
        </p:txBody>
      </p:sp>
      <p:pic>
        <p:nvPicPr>
          <p:cNvPr id="14" name="Campbell"/>
          <p:cNvPicPr>
            <a:picLocks noChangeAspect="1"/>
          </p:cNvPicPr>
          <p:nvPr/>
        </p:nvPicPr>
        <p:blipFill>
          <a:blip r:embed="rId2"/>
          <a:stretch>
            <a:fillRect/>
          </a:stretch>
        </p:blipFill>
        <p:spPr>
          <a:xfrm>
            <a:off x="457200" y="1340000"/>
            <a:ext cx="6492000" cy="3215000"/>
          </a:xfrm>
          <a:prstGeom prst="rect">
            <a:avLst/>
          </a:prstGeom>
        </p:spPr>
      </p:pic>
      <p:sp>
        <p:nvSpPr>
          <p:cNvPr id="15" name="Round"/>
          <p:cNvSpPr/>
          <p:nvPr/>
        </p:nvSpPr>
        <p:spPr>
          <a:xfrm>
            <a:off x="7150000" y="1340000"/>
            <a:ext cx="4584800" cy="3215000"/>
          </a:xfrm>
          <a:prstGeom prst="roundRect">
            <a:avLst>
              <a:gd name="adj" fmla="val 3448"/>
            </a:avLst>
          </a:prstGeom>
          <a:solidFill>
            <a:srgbClr val="EEF4F9"/>
          </a:solidFill>
          <a:ln/>
        </p:spPr>
        <p:txBody>
          <a:bodyPr/>
          <a:lstStyle/>
          <a:p>
            <a:endParaRPr lang="en-US"/>
          </a:p>
        </p:txBody>
      </p:sp>
      <p:sp>
        <p:nvSpPr>
          <p:cNvPr id="16" name="Text"/>
          <p:cNvSpPr/>
          <p:nvPr/>
        </p:nvSpPr>
        <p:spPr>
          <a:xfrm>
            <a:off x="7424800" y="1500000"/>
            <a:ext cx="4035000" cy="360000"/>
          </a:xfrm>
          <a:prstGeom prst="rect">
            <a:avLst/>
          </a:prstGeom>
          <a:noFill/>
          <a:ln/>
        </p:spPr>
        <p:txBody>
          <a:bodyPr wrap="square" lIns="0" tIns="0" rIns="0" bIns="0" rtlCol="0" anchor="t"/>
          <a:lstStyle/>
          <a:p>
            <a:pPr marL="0" indent="0">
              <a:buNone/>
            </a:pPr>
            <a:r>
              <a:rPr lang="en-US" sz="1500" b="1" dirty="0">
                <a:solidFill>
                  <a:srgbClr val="10456B"/>
                </a:solidFill>
                <a:latin typeface="Calibri" pitchFamily="34" charset="0"/>
                <a:ea typeface="Calibri" pitchFamily="34" charset="-122"/>
                <a:cs typeface="Calibri" pitchFamily="34" charset="-120"/>
              </a:rPr>
              <a:t>Reading the Map</a:t>
            </a:r>
          </a:p>
        </p:txBody>
      </p:sp>
      <p:sp>
        <p:nvSpPr>
          <p:cNvPr id="17" name="Text"/>
          <p:cNvSpPr/>
          <p:nvPr/>
        </p:nvSpPr>
        <p:spPr>
          <a:xfrm>
            <a:off x="7424800" y="1940000"/>
            <a:ext cx="4035000" cy="2500000"/>
          </a:xfrm>
          <a:prstGeom prst="rect">
            <a:avLst/>
          </a:prstGeom>
          <a:noFill/>
          <a:ln/>
        </p:spPr>
        <p:txBody>
          <a:bodyPr wrap="square" lIns="0" tIns="0" rIns="0" bIns="0"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00" dirty="0">
                <a:solidFill>
                  <a:srgbClr val="2B2B2B"/>
                </a:solidFill>
                <a:latin typeface="Calibri" pitchFamily="34" charset="0"/>
                <a:ea typeface="Calibri" pitchFamily="34" charset="-122"/>
                <a:cs typeface="Calibri" pitchFamily="34" charset="-120"/>
              </a:rPr>
              <a:t>Each rotating source paints a fan of lines: forcing frequency = wheel speed × harmonic index, so the disturbance sweeps as the wheel changes speed</a:t>
            </a:r>
          </a:p>
          <a:p>
            <a:pPr marL="285750" indent="-285750">
              <a:spcBef>
                <a:spcPts val="500"/>
              </a:spcBef>
              <a:spcAft>
                <a:spcPts val="500"/>
              </a:spcAft>
              <a:buClr>
                <a:srgbClr val="006699"/>
              </a:buClr>
              <a:buSzPct val="80000"/>
              <a:buFont typeface="Arial" panose="020B0604020202020204" pitchFamily="34" charset="0"/>
              <a:buChar char="•"/>
            </a:pPr>
            <a:r>
              <a:rPr lang="en-US" sz="1400" dirty="0">
                <a:solidFill>
                  <a:srgbClr val="2B2B2B"/>
                </a:solidFill>
                <a:latin typeface="Calibri" pitchFamily="34" charset="0"/>
                <a:ea typeface="Calibri" pitchFamily="34" charset="-122"/>
                <a:cs typeface="Calibri" pitchFamily="34" charset="-120"/>
              </a:rPr>
              <a:t>Payload-sensitive structural modes are horizontal bands — trouble occurs where a harmonic line crosses a mode</a:t>
            </a:r>
          </a:p>
          <a:p>
            <a:pPr marL="285750" indent="-285750">
              <a:spcBef>
                <a:spcPts val="500"/>
              </a:spcBef>
              <a:spcAft>
                <a:spcPts val="500"/>
              </a:spcAft>
              <a:buClr>
                <a:srgbClr val="006699"/>
              </a:buClr>
              <a:buSzPct val="80000"/>
              <a:buFont typeface="Arial" panose="020B0604020202020204" pitchFamily="34" charset="0"/>
              <a:buChar char="•"/>
            </a:pPr>
            <a:r>
              <a:rPr lang="en-US" sz="1400" dirty="0">
                <a:solidFill>
                  <a:srgbClr val="2B2B2B"/>
                </a:solidFill>
                <a:latin typeface="Calibri" pitchFamily="34" charset="0"/>
                <a:ea typeface="Calibri" pitchFamily="34" charset="-122"/>
                <a:cs typeface="Calibri" pitchFamily="34" charset="-120"/>
              </a:rPr>
              <a:t>Cryocooler tones sit at fixed frequencies (20–60 Hz Stirling); Brayton turbines live far above the band at 3–13 kHz</a:t>
            </a:r>
          </a:p>
          <a:p>
            <a:pPr marL="285750" indent="-285750">
              <a:spcBef>
                <a:spcPts val="500"/>
              </a:spcBef>
              <a:spcAft>
                <a:spcPts val="500"/>
              </a:spcAft>
              <a:buClr>
                <a:srgbClr val="006699"/>
              </a:buClr>
              <a:buSzPct val="80000"/>
              <a:buFont typeface="Arial" panose="020B0604020202020204" pitchFamily="34" charset="0"/>
              <a:buChar char="•"/>
            </a:pPr>
            <a:r>
              <a:rPr lang="en-US" sz="1400" dirty="0">
                <a:solidFill>
                  <a:srgbClr val="2B2B2B"/>
                </a:solidFill>
                <a:latin typeface="Calibri" pitchFamily="34" charset="0"/>
                <a:ea typeface="Calibri" pitchFamily="34" charset="-122"/>
                <a:cs typeface="Calibri" pitchFamily="34" charset="-120"/>
              </a:rPr>
              <a:t>The crossing points define the wheel speeds to avoid — the “no-spin zones” quantified later in the Analysis section</a:t>
            </a:r>
          </a:p>
        </p:txBody>
      </p:sp>
      <p:sp>
        <p:nvSpPr>
          <p:cNvPr id="18" name="Rect"/>
          <p:cNvSpPr/>
          <p:nvPr/>
        </p:nvSpPr>
        <p:spPr>
          <a:xfrm>
            <a:off x="457200" y="5440680"/>
            <a:ext cx="11277295" cy="566928"/>
          </a:xfrm>
          <a:prstGeom prst="rect">
            <a:avLst/>
          </a:prstGeom>
          <a:solidFill>
            <a:srgbClr val="EEF4F9"/>
          </a:solidFill>
          <a:ln/>
        </p:spPr>
        <p:txBody>
          <a:bodyPr/>
          <a:lstStyle/>
          <a:p>
            <a:endParaRPr lang="en-US"/>
          </a:p>
        </p:txBody>
      </p:sp>
      <p:sp>
        <p:nvSpPr>
          <p:cNvPr id="19" name="Text"/>
          <p:cNvSpPr/>
          <p:nvPr/>
        </p:nvSpPr>
        <p:spPr>
          <a:xfrm>
            <a:off x="685800" y="5440680"/>
            <a:ext cx="10820095" cy="566928"/>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Takeaway:  </a:t>
            </a:r>
            <a:r>
              <a:rPr lang="en-US" sz="1400" i="1" dirty="0">
                <a:solidFill>
                  <a:srgbClr val="2B2B2B"/>
                </a:solidFill>
                <a:latin typeface="Calibri" pitchFamily="34" charset="0"/>
                <a:ea typeface="Calibri" pitchFamily="34" charset="-122"/>
                <a:cs typeface="Calibri" pitchFamily="34" charset="-120"/>
              </a:rPr>
              <a:t>Plotting every source on one speed–frequency map turns jitter risk into a geometry problem: keep the harmonic lines off the structural modes.</a:t>
            </a:r>
          </a:p>
        </p:txBody>
      </p:sp>
      <p:sp>
        <p:nvSpPr>
          <p:cNvPr id="20" name="Text"/>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p>
        </p:txBody>
      </p:sp>
      <p:sp>
        <p:nvSpPr>
          <p:cNvPr id="21" name="Text"/>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Reaction Wheels: Operating Principle</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The dominant attitude-control disturbance source on most spacecraft</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13</a:t>
            </a:r>
            <a:endParaRPr lang="en-US" sz="900" dirty="0"/>
          </a:p>
        </p:txBody>
      </p:sp>
      <p:sp>
        <p:nvSpPr>
          <p:cNvPr id="7" name="Shape 5"/>
          <p:cNvSpPr/>
          <p:nvPr/>
        </p:nvSpPr>
        <p:spPr>
          <a:xfrm>
            <a:off x="8458200" y="1417320"/>
            <a:ext cx="3246120" cy="2331720"/>
          </a:xfrm>
          <a:prstGeom prst="roundRect">
            <a:avLst>
              <a:gd name="adj" fmla="val 2353"/>
            </a:avLst>
          </a:prstGeom>
          <a:solidFill>
            <a:srgbClr val="EEF4F9"/>
          </a:solidFill>
          <a:ln/>
        </p:spPr>
        <p:txBody>
          <a:bodyPr/>
          <a:lstStyle/>
          <a:p>
            <a:endParaRPr lang="en-US"/>
          </a:p>
        </p:txBody>
      </p:sp>
      <p:pic>
        <p:nvPicPr>
          <p:cNvPr id="8" name="Image 0" descr="/home/claude/jitter_deck/photos/reaction_wheel.jpg"/>
          <p:cNvPicPr>
            <a:picLocks noChangeAspect="1"/>
          </p:cNvPicPr>
          <p:nvPr/>
        </p:nvPicPr>
        <p:blipFill>
          <a:blip r:embed="rId3"/>
          <a:stretch>
            <a:fillRect/>
          </a:stretch>
        </p:blipFill>
        <p:spPr>
          <a:xfrm>
            <a:off x="8641080" y="1572768"/>
            <a:ext cx="2880360" cy="1975104"/>
          </a:xfrm>
          <a:prstGeom prst="rect">
            <a:avLst/>
          </a:prstGeom>
        </p:spPr>
      </p:pic>
      <p:sp>
        <p:nvSpPr>
          <p:cNvPr id="9" name="Text 6"/>
          <p:cNvSpPr/>
          <p:nvPr/>
        </p:nvSpPr>
        <p:spPr>
          <a:xfrm>
            <a:off x="8458200" y="3593592"/>
            <a:ext cx="3246120" cy="365760"/>
          </a:xfrm>
          <a:prstGeom prst="rect">
            <a:avLst/>
          </a:prstGeom>
          <a:noFill/>
          <a:ln/>
        </p:spPr>
        <p:txBody>
          <a:bodyPr wrap="square" lIns="0" tIns="0" rIns="0" bIns="0" rtlCol="0" anchor="ctr"/>
          <a:lstStyle/>
          <a:p>
            <a:pPr marL="0" indent="0" algn="ctr">
              <a:buNone/>
            </a:pPr>
            <a:r>
              <a:rPr lang="en-US" sz="950" i="1" dirty="0">
                <a:solidFill>
                  <a:srgbClr val="5B6770"/>
                </a:solidFill>
                <a:latin typeface="Calibri" pitchFamily="34" charset="0"/>
                <a:ea typeface="Calibri" pitchFamily="34" charset="-122"/>
                <a:cs typeface="Calibri" pitchFamily="34" charset="-120"/>
              </a:rPr>
              <a:t>Flight reaction / momentum wheel assembly</a:t>
            </a:r>
            <a:endParaRPr lang="en-US" sz="950" dirty="0"/>
          </a:p>
        </p:txBody>
      </p:sp>
      <p:sp>
        <p:nvSpPr>
          <p:cNvPr id="10" name="Text 7"/>
          <p:cNvSpPr/>
          <p:nvPr/>
        </p:nvSpPr>
        <p:spPr>
          <a:xfrm>
            <a:off x="457200" y="1417320"/>
            <a:ext cx="7680960" cy="4480560"/>
          </a:xfrm>
          <a:prstGeom prst="rect">
            <a:avLst/>
          </a:prstGeom>
          <a:noFill/>
          <a:ln/>
        </p:spPr>
        <p:txBody>
          <a:bodyPr wrap="square"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Flywheels driven by electric motors, commanded by the attitude control computer</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Typically, three wheels mounted on mutually perpendicular axes, with a fourth skewed wheel often added for redundancy</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Operate per Newton's Third Law and conservation of angular momentum: changing wheel speed exerts a reaction torque on the spacecraft</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The acceleration ratio between wheel and spacecraft equals the inverse ratio of their moments of inertia</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Especially valuable for very fine pointing — keeping a telescope trained on a star or holding an antenna or laser steady</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A representative commercial momentum wheel spans a speed range of ±10,000 rpm (167 Hz); the Kepler telescope's wheels operated between 1000 and 4000 rpm in both directions</a:t>
            </a:r>
            <a:endParaRPr lang="en-US" sz="1400" dirty="0"/>
          </a:p>
        </p:txBody>
      </p:sp>
      <p:sp>
        <p:nvSpPr>
          <p:cNvPr id="11" name="Shape 8"/>
          <p:cNvSpPr/>
          <p:nvPr/>
        </p:nvSpPr>
        <p:spPr>
          <a:xfrm>
            <a:off x="457200" y="5989320"/>
            <a:ext cx="11277295" cy="566928"/>
          </a:xfrm>
          <a:prstGeom prst="rect">
            <a:avLst/>
          </a:prstGeom>
          <a:solidFill>
            <a:srgbClr val="EEF4F9"/>
          </a:solidFill>
          <a:ln/>
        </p:spPr>
        <p:txBody>
          <a:bodyPr/>
          <a:lstStyle/>
          <a:p>
            <a:endParaRPr lang="en-US"/>
          </a:p>
        </p:txBody>
      </p:sp>
      <p:sp>
        <p:nvSpPr>
          <p:cNvPr id="12" name="Text 9"/>
          <p:cNvSpPr/>
          <p:nvPr/>
        </p:nvSpPr>
        <p:spPr>
          <a:xfrm>
            <a:off x="548640" y="5614416"/>
            <a:ext cx="10820095" cy="566928"/>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Takeaway:  </a:t>
            </a:r>
            <a:r>
              <a:rPr lang="en-US" sz="1400" i="1" dirty="0">
                <a:solidFill>
                  <a:srgbClr val="2B2B2B"/>
                </a:solidFill>
                <a:latin typeface="Calibri" pitchFamily="34" charset="0"/>
                <a:ea typeface="Calibri" pitchFamily="34" charset="-122"/>
                <a:cs typeface="Calibri" pitchFamily="34" charset="-120"/>
              </a:rPr>
              <a:t>Because the wheel is the actuator for fine attitude control, its disturbance signature cannot simply be eliminated — it must be managed.</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Reaction Wheel Disturbance Spectrum</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Motor noise, imbalance, and bearing disturbances produce a fundamental plus integer harmonics</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14</a:t>
            </a:r>
            <a:endParaRPr lang="en-US" sz="900" dirty="0"/>
          </a:p>
        </p:txBody>
      </p:sp>
      <p:pic>
        <p:nvPicPr>
          <p:cNvPr id="7" name="Image 0" descr="/home/claude/jitter_deck/figs/wheel_harmonics.png"/>
          <p:cNvPicPr>
            <a:picLocks noChangeAspect="1"/>
          </p:cNvPicPr>
          <p:nvPr/>
        </p:nvPicPr>
        <p:blipFill>
          <a:blip r:embed="rId3"/>
          <a:stretch>
            <a:fillRect/>
          </a:stretch>
        </p:blipFill>
        <p:spPr>
          <a:xfrm>
            <a:off x="502920" y="1325880"/>
            <a:ext cx="6949440" cy="4206240"/>
          </a:xfrm>
          <a:prstGeom prst="rect">
            <a:avLst/>
          </a:prstGeom>
        </p:spPr>
      </p:pic>
      <p:sp>
        <p:nvSpPr>
          <p:cNvPr id="8" name="Shape 5"/>
          <p:cNvSpPr/>
          <p:nvPr/>
        </p:nvSpPr>
        <p:spPr>
          <a:xfrm>
            <a:off x="7635240" y="1325880"/>
            <a:ext cx="4069080" cy="4206240"/>
          </a:xfrm>
          <a:prstGeom prst="roundRect">
            <a:avLst>
              <a:gd name="adj" fmla="val 1798"/>
            </a:avLst>
          </a:prstGeom>
          <a:solidFill>
            <a:srgbClr val="EEF4F9"/>
          </a:solidFill>
          <a:ln/>
        </p:spPr>
        <p:txBody>
          <a:bodyPr/>
          <a:lstStyle/>
          <a:p>
            <a:endParaRPr lang="en-US"/>
          </a:p>
        </p:txBody>
      </p:sp>
      <p:sp>
        <p:nvSpPr>
          <p:cNvPr id="9" name="Text 6"/>
          <p:cNvSpPr/>
          <p:nvPr/>
        </p:nvSpPr>
        <p:spPr>
          <a:xfrm>
            <a:off x="7863840" y="1481328"/>
            <a:ext cx="3657600"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Key Mechanisms</a:t>
            </a:r>
            <a:endParaRPr lang="en-US" sz="1400" dirty="0"/>
          </a:p>
        </p:txBody>
      </p:sp>
      <p:sp>
        <p:nvSpPr>
          <p:cNvPr id="10" name="Text 7"/>
          <p:cNvSpPr/>
          <p:nvPr/>
        </p:nvSpPr>
        <p:spPr>
          <a:xfrm>
            <a:off x="7863840" y="1920240"/>
            <a:ext cx="3840480" cy="3383280"/>
          </a:xfrm>
          <a:prstGeom prst="rect">
            <a:avLst/>
          </a:prstGeom>
          <a:noFill/>
          <a:ln/>
        </p:spPr>
        <p:txBody>
          <a:bodyPr wrap="square"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Electrical motor noise (commutation, cogging torque)</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Static and dynamic mass imbalance at wheel speed</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Bearing-induced disturbances and ball-pass frequencies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Forcing occurs at wheel speed and its integer harmonics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Imbalance harmonics can excite structural resonances during angular acceleration through a critical speed</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RW Disturbance Modeling Approaches">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a:cs typeface="Calibri"/>
              </a:rPr>
              <a:t>Vibrationdata</a:t>
            </a:r>
          </a:p>
        </p:txBody>
      </p:sp>
      <p:sp>
        <p:nvSpPr>
          <p:cNvPr id="3" name="Text 1"/>
          <p:cNvSpPr/>
          <p:nvPr/>
        </p:nvSpPr>
        <p:spPr>
          <a:xfrm>
            <a:off x="457200" y="256032"/>
            <a:ext cx="9015046"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a:cs typeface="Cambria"/>
              </a:rPr>
              <a:t>Reaction Wheel Disturbance Modeling Approaches</a:t>
            </a:r>
          </a:p>
        </p:txBody>
      </p:sp>
      <p:sp>
        <p:nvSpPr>
          <p:cNvPr id="4" name="Text 2"/>
          <p:cNvSpPr/>
          <p:nvPr/>
        </p:nvSpPr>
        <p:spPr>
          <a:xfrm>
            <a:off x="518347" y="987502"/>
            <a:ext cx="105000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a:cs typeface="Calibri"/>
              </a:rPr>
              <a:t>Three model classes trade test data against rotor-dynamics physics — per Dennehy (NASA NESC), ESMATS 2019</a:t>
            </a:r>
          </a:p>
        </p:txBody>
      </p:sp>
      <p:sp>
        <p:nvSpPr>
          <p:cNvPr id="10" name="Panel"/>
          <p:cNvSpPr/>
          <p:nvPr/>
        </p:nvSpPr>
        <p:spPr>
          <a:xfrm>
            <a:off x="457200" y="1500000"/>
            <a:ext cx="3606698" cy="3650000"/>
          </a:xfrm>
          <a:prstGeom prst="roundRect">
            <a:avLst>
              <a:gd name="adj" fmla="val 1798"/>
            </a:avLst>
          </a:prstGeom>
          <a:solidFill>
            <a:srgbClr val="EEF4F9"/>
          </a:solidFill>
          <a:ln/>
        </p:spPr>
        <p:txBody>
          <a:bodyPr/>
          <a:lstStyle/>
          <a:p>
            <a:endParaRPr lang="en-US"/>
          </a:p>
        </p:txBody>
      </p:sp>
      <p:sp>
        <p:nvSpPr>
          <p:cNvPr id="11" name="Panel"/>
          <p:cNvSpPr/>
          <p:nvPr/>
        </p:nvSpPr>
        <p:spPr>
          <a:xfrm>
            <a:off x="4292498" y="1500000"/>
            <a:ext cx="3606698" cy="3650000"/>
          </a:xfrm>
          <a:prstGeom prst="roundRect">
            <a:avLst>
              <a:gd name="adj" fmla="val 1798"/>
            </a:avLst>
          </a:prstGeom>
          <a:solidFill>
            <a:srgbClr val="EEF4F9"/>
          </a:solidFill>
          <a:ln/>
        </p:spPr>
        <p:txBody>
          <a:bodyPr/>
          <a:lstStyle/>
          <a:p>
            <a:endParaRPr lang="en-US"/>
          </a:p>
        </p:txBody>
      </p:sp>
      <p:sp>
        <p:nvSpPr>
          <p:cNvPr id="12" name="Panel"/>
          <p:cNvSpPr/>
          <p:nvPr/>
        </p:nvSpPr>
        <p:spPr>
          <a:xfrm>
            <a:off x="8127796" y="1500000"/>
            <a:ext cx="3606698" cy="3650000"/>
          </a:xfrm>
          <a:prstGeom prst="roundRect">
            <a:avLst>
              <a:gd name="adj" fmla="val 1798"/>
            </a:avLst>
          </a:prstGeom>
          <a:solidFill>
            <a:srgbClr val="EEF4F9"/>
          </a:solidFill>
          <a:ln/>
        </p:spPr>
        <p:txBody>
          <a:bodyPr/>
          <a:lstStyle/>
          <a:p>
            <a:endParaRPr lang="en-US"/>
          </a:p>
        </p:txBody>
      </p:sp>
      <p:sp>
        <p:nvSpPr>
          <p:cNvPr id="20" name="PanelHdr"/>
          <p:cNvSpPr/>
          <p:nvPr/>
        </p:nvSpPr>
        <p:spPr>
          <a:xfrm>
            <a:off x="640080" y="1560000"/>
            <a:ext cx="3240938"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a:cs typeface="Calibri"/>
              </a:rPr>
              <a:t>Empirical Model</a:t>
            </a:r>
          </a:p>
        </p:txBody>
      </p:sp>
      <p:sp>
        <p:nvSpPr>
          <p:cNvPr id="21" name="PanelHdr"/>
          <p:cNvSpPr/>
          <p:nvPr/>
        </p:nvSpPr>
        <p:spPr>
          <a:xfrm>
            <a:off x="4475378" y="1560000"/>
            <a:ext cx="3240938"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a:cs typeface="Calibri"/>
              </a:rPr>
              <a:t>Analytical Model</a:t>
            </a:r>
          </a:p>
        </p:txBody>
      </p:sp>
      <p:sp>
        <p:nvSpPr>
          <p:cNvPr id="22" name="PanelHdr"/>
          <p:cNvSpPr/>
          <p:nvPr/>
        </p:nvSpPr>
        <p:spPr>
          <a:xfrm>
            <a:off x="8310676" y="1560000"/>
            <a:ext cx="3240938"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a:cs typeface="Calibri"/>
              </a:rPr>
              <a:t>Extended (Hybrid) Model</a:t>
            </a:r>
          </a:p>
        </p:txBody>
      </p:sp>
      <p:sp>
        <p:nvSpPr>
          <p:cNvPr id="30" name="Bullets"/>
          <p:cNvSpPr/>
          <p:nvPr/>
        </p:nvSpPr>
        <p:spPr>
          <a:xfrm>
            <a:off x="640080" y="1960000"/>
            <a:ext cx="3240938" cy="3120000"/>
          </a:xfrm>
          <a:prstGeom prst="rect">
            <a:avLst/>
          </a:prstGeom>
          <a:noFill/>
          <a:ln/>
        </p:spPr>
        <p:txBody>
          <a:bodyPr wrap="square" rtlCol="0" anchor="t"/>
          <a:lstStyle/>
          <a:p>
            <a:pPr marL="228600" indent="-228600">
              <a:spcBef>
                <a:spcPts val="400"/>
              </a:spcBef>
              <a:spcAft>
                <a:spcPts val="400"/>
              </a:spcAft>
              <a:buClr>
                <a:srgbClr val="006699"/>
              </a:buClr>
              <a:buSzPct val="80000"/>
              <a:buFont typeface="Arial"/>
              <a:buChar char="•"/>
            </a:pPr>
            <a:r>
              <a:rPr lang="en-US" sz="1300" dirty="0">
                <a:latin typeface="Calibri"/>
                <a:cs typeface="Calibri"/>
              </a:rPr>
              <a:t>Built from steady-state RW force/torque characterization test data</a:t>
            </a:r>
          </a:p>
          <a:p>
            <a:pPr marL="228600" indent="-228600">
              <a:spcBef>
                <a:spcPts val="400"/>
              </a:spcBef>
              <a:spcAft>
                <a:spcPts val="400"/>
              </a:spcAft>
              <a:buClr>
                <a:srgbClr val="006699"/>
              </a:buClr>
              <a:buSzPct val="80000"/>
              <a:buFont typeface="Arial"/>
              <a:buChar char="•"/>
            </a:pPr>
            <a:r>
              <a:rPr lang="en-US" sz="1300" dirty="0">
                <a:latin typeface="Calibri"/>
                <a:cs typeface="Calibri"/>
              </a:rPr>
              <a:t>Represents disturbances as discrete harmonics of wheel speed; amplitudes scale as the square of speed</a:t>
            </a:r>
          </a:p>
          <a:p>
            <a:pPr marL="228600" indent="-228600">
              <a:spcBef>
                <a:spcPts val="400"/>
              </a:spcBef>
              <a:spcAft>
                <a:spcPts val="400"/>
              </a:spcAft>
              <a:buClr>
                <a:srgbClr val="006699"/>
              </a:buClr>
              <a:buSzPct val="80000"/>
              <a:buFont typeface="Arial"/>
              <a:buChar char="•"/>
            </a:pPr>
            <a:r>
              <a:rPr lang="en-US" sz="1300" dirty="0">
                <a:latin typeface="Calibri"/>
                <a:cs typeface="Calibri"/>
              </a:rPr>
              <a:t>Captures the tonal “waterfall” signature accurately at the measured speeds</a:t>
            </a:r>
          </a:p>
          <a:p>
            <a:pPr marL="228600" indent="-228600">
              <a:spcBef>
                <a:spcPts val="400"/>
              </a:spcBef>
              <a:spcAft>
                <a:spcPts val="400"/>
              </a:spcAft>
              <a:buClr>
                <a:srgbClr val="006699"/>
              </a:buClr>
              <a:buSzPct val="80000"/>
              <a:buFont typeface="Arial"/>
              <a:buChar char="•"/>
            </a:pPr>
            <a:r>
              <a:rPr lang="en-US" sz="1300" dirty="0">
                <a:latin typeface="Calibri"/>
                <a:cs typeface="Calibri"/>
              </a:rPr>
              <a:t>Limitation: ignores internal wheel flexibility, so it severely under-predicts where bearing harmonics meet flywheel structural modes (Masterson, MIT)</a:t>
            </a:r>
          </a:p>
        </p:txBody>
      </p:sp>
      <p:sp>
        <p:nvSpPr>
          <p:cNvPr id="31" name="Bullets"/>
          <p:cNvSpPr/>
          <p:nvPr/>
        </p:nvSpPr>
        <p:spPr>
          <a:xfrm>
            <a:off x="4475378" y="1960000"/>
            <a:ext cx="3240938" cy="3120000"/>
          </a:xfrm>
          <a:prstGeom prst="rect">
            <a:avLst/>
          </a:prstGeom>
          <a:noFill/>
          <a:ln/>
        </p:spPr>
        <p:txBody>
          <a:bodyPr wrap="square" rtlCol="0" anchor="t"/>
          <a:lstStyle/>
          <a:p>
            <a:pPr marL="228600" indent="-228600">
              <a:spcBef>
                <a:spcPts val="400"/>
              </a:spcBef>
              <a:spcAft>
                <a:spcPts val="400"/>
              </a:spcAft>
              <a:buClr>
                <a:srgbClr val="006699"/>
              </a:buClr>
              <a:buSzPct val="80000"/>
              <a:buFont typeface="Arial"/>
              <a:buChar char="•"/>
            </a:pPr>
            <a:r>
              <a:rPr lang="en-US" sz="1300" dirty="0">
                <a:latin typeface="Calibri"/>
                <a:cs typeface="Calibri"/>
              </a:rPr>
              <a:t>Physical model from coupled rotor-dynamics equations of motion (Lagrange or Newton-Euler)</a:t>
            </a:r>
          </a:p>
          <a:p>
            <a:pPr marL="228600" indent="-228600">
              <a:spcBef>
                <a:spcPts val="400"/>
              </a:spcBef>
              <a:spcAft>
                <a:spcPts val="400"/>
              </a:spcAft>
              <a:buClr>
                <a:srgbClr val="006699"/>
              </a:buClr>
              <a:buSzPct val="80000"/>
              <a:buFont typeface="Arial"/>
              <a:buChar char="•"/>
            </a:pPr>
            <a:r>
              <a:rPr lang="en-US" sz="1300" dirty="0">
                <a:latin typeface="Calibri"/>
                <a:cs typeface="Calibri"/>
              </a:rPr>
              <a:t>Captures internal flexibilities, gyroscopic effects, and wheel structural modes</a:t>
            </a:r>
          </a:p>
          <a:p>
            <a:pPr marL="228600" indent="-228600">
              <a:spcBef>
                <a:spcPts val="400"/>
              </a:spcBef>
              <a:spcAft>
                <a:spcPts val="400"/>
              </a:spcAft>
              <a:buClr>
                <a:srgbClr val="006699"/>
              </a:buClr>
              <a:buSzPct val="80000"/>
              <a:buFont typeface="Arial"/>
              <a:buChar char="•"/>
            </a:pPr>
            <a:r>
              <a:rPr lang="en-US" sz="1300" dirty="0">
                <a:latin typeface="Calibri"/>
                <a:cs typeface="Calibri"/>
              </a:rPr>
              <a:t>Flywheel imbalance modeled as lumped masses on a flexible shaft / bearing supports</a:t>
            </a:r>
          </a:p>
          <a:p>
            <a:pPr marL="228600" indent="-228600">
              <a:spcBef>
                <a:spcPts val="400"/>
              </a:spcBef>
              <a:spcAft>
                <a:spcPts val="400"/>
              </a:spcAft>
              <a:buClr>
                <a:srgbClr val="006699"/>
              </a:buClr>
              <a:buSzPct val="80000"/>
              <a:buFont typeface="Arial"/>
              <a:buChar char="•"/>
            </a:pPr>
            <a:r>
              <a:rPr lang="en-US" sz="1300" dirty="0">
                <a:latin typeface="Calibri"/>
                <a:cs typeface="Calibri"/>
              </a:rPr>
              <a:t>Limitation: many parameters must be determined accurately to be predictive</a:t>
            </a:r>
          </a:p>
        </p:txBody>
      </p:sp>
      <p:sp>
        <p:nvSpPr>
          <p:cNvPr id="32" name="Bullets"/>
          <p:cNvSpPr/>
          <p:nvPr/>
        </p:nvSpPr>
        <p:spPr>
          <a:xfrm>
            <a:off x="8310676" y="1960000"/>
            <a:ext cx="3240938" cy="3120000"/>
          </a:xfrm>
          <a:prstGeom prst="rect">
            <a:avLst/>
          </a:prstGeom>
          <a:noFill/>
          <a:ln/>
        </p:spPr>
        <p:txBody>
          <a:bodyPr wrap="square" rtlCol="0" anchor="t"/>
          <a:lstStyle/>
          <a:p>
            <a:pPr marL="228600" indent="-228600">
              <a:spcBef>
                <a:spcPts val="400"/>
              </a:spcBef>
              <a:spcAft>
                <a:spcPts val="400"/>
              </a:spcAft>
              <a:buClr>
                <a:srgbClr val="006699"/>
              </a:buClr>
              <a:buSzPct val="80000"/>
              <a:buFont typeface="Arial"/>
              <a:buChar char="•"/>
            </a:pPr>
            <a:r>
              <a:rPr lang="en-US" sz="1300" dirty="0">
                <a:latin typeface="Calibri"/>
                <a:cs typeface="Calibri"/>
              </a:rPr>
              <a:t>Combines the empirical and analytical models into one representation</a:t>
            </a:r>
          </a:p>
          <a:p>
            <a:pPr marL="228600" indent="-228600">
              <a:spcBef>
                <a:spcPts val="400"/>
              </a:spcBef>
              <a:spcAft>
                <a:spcPts val="400"/>
              </a:spcAft>
              <a:buClr>
                <a:srgbClr val="006699"/>
              </a:buClr>
              <a:buSzPct val="80000"/>
              <a:buFont typeface="Arial"/>
              <a:buChar char="•"/>
            </a:pPr>
            <a:r>
              <a:rPr lang="en-US" sz="1300" dirty="0">
                <a:latin typeface="Calibri"/>
                <a:cs typeface="Calibri"/>
              </a:rPr>
              <a:t>Captures all wheel harmonics plus amplifications from structural-mode excitation</a:t>
            </a:r>
          </a:p>
          <a:p>
            <a:pPr marL="228600" indent="-228600">
              <a:spcBef>
                <a:spcPts val="400"/>
              </a:spcBef>
              <a:spcAft>
                <a:spcPts val="400"/>
              </a:spcAft>
              <a:buClr>
                <a:srgbClr val="006699"/>
              </a:buClr>
              <a:buSzPct val="80000"/>
              <a:buFont typeface="Arial"/>
              <a:buChar char="•"/>
            </a:pPr>
            <a:r>
              <a:rPr lang="en-US" sz="1300" dirty="0">
                <a:latin typeface="Calibri"/>
                <a:cs typeface="Calibri"/>
              </a:rPr>
              <a:t>Example: validated combined model developed at Bradford Space, tested across several RW types</a:t>
            </a:r>
          </a:p>
          <a:p>
            <a:pPr marL="228600" indent="-228600">
              <a:spcBef>
                <a:spcPts val="400"/>
              </a:spcBef>
              <a:spcAft>
                <a:spcPts val="400"/>
              </a:spcAft>
              <a:buClr>
                <a:srgbClr val="006699"/>
              </a:buClr>
              <a:buSzPct val="80000"/>
              <a:buFont typeface="Arial"/>
              <a:buChar char="•"/>
            </a:pPr>
            <a:r>
              <a:rPr lang="en-US" sz="1300" dirty="0">
                <a:latin typeface="Calibri"/>
                <a:cs typeface="Calibri"/>
              </a:rPr>
              <a:t>Now used to predict micro-disturbance performance of future wheel designs</a:t>
            </a:r>
          </a:p>
        </p:txBody>
      </p:sp>
      <p:sp>
        <p:nvSpPr>
          <p:cNvPr id="40" name="Source"/>
          <p:cNvSpPr/>
          <p:nvPr/>
        </p:nvSpPr>
        <p:spPr>
          <a:xfrm>
            <a:off x="640080" y="5110000"/>
            <a:ext cx="11277295" cy="200000"/>
          </a:xfrm>
          <a:prstGeom prst="rect">
            <a:avLst/>
          </a:prstGeom>
          <a:noFill/>
          <a:ln/>
        </p:spPr>
        <p:txBody>
          <a:bodyPr wrap="square" lIns="0" tIns="0" rIns="0" bIns="0" rtlCol="0" anchor="ctr"/>
          <a:lstStyle/>
          <a:p>
            <a:pPr marL="0" indent="0">
              <a:buNone/>
            </a:pPr>
            <a:r>
              <a:rPr lang="en-US" sz="1200" i="1" dirty="0">
                <a:solidFill>
                  <a:srgbClr val="5B6770"/>
                </a:solidFill>
                <a:latin typeface="Calibri"/>
                <a:cs typeface="Calibri"/>
              </a:rPr>
              <a:t>Source: C. J. Dennehy, “A Survey of Reaction Wheel Disturbance Modeling Approaches for Spacecraft Line-of-Sight Jitter Performance Analysis,” Proc. 18th ESMATS, Munich, 2019</a:t>
            </a:r>
            <a:r>
              <a:rPr lang="en-US" sz="1100" i="1" dirty="0">
                <a:solidFill>
                  <a:srgbClr val="5B6770"/>
                </a:solidFill>
                <a:latin typeface="Calibri"/>
                <a:cs typeface="Calibri"/>
              </a:rPr>
              <a:t>.</a:t>
            </a:r>
          </a:p>
        </p:txBody>
      </p:sp>
      <p:sp>
        <p:nvSpPr>
          <p:cNvPr id="50" name="TakeBand"/>
          <p:cNvSpPr/>
          <p:nvPr/>
        </p:nvSpPr>
        <p:spPr>
          <a:xfrm>
            <a:off x="320040" y="5743512"/>
            <a:ext cx="11277295" cy="566928"/>
          </a:xfrm>
          <a:prstGeom prst="roundRect">
            <a:avLst>
              <a:gd name="adj" fmla="val 8000"/>
            </a:avLst>
          </a:prstGeom>
          <a:solidFill>
            <a:srgbClr val="EEF4F9"/>
          </a:solidFill>
          <a:ln/>
        </p:spPr>
        <p:txBody>
          <a:bodyPr/>
          <a:lstStyle/>
          <a:p>
            <a:endParaRPr lang="en-US"/>
          </a:p>
        </p:txBody>
      </p:sp>
      <p:sp>
        <p:nvSpPr>
          <p:cNvPr id="51" name="TakeText"/>
          <p:cNvSpPr/>
          <p:nvPr/>
        </p:nvSpPr>
        <p:spPr>
          <a:xfrm>
            <a:off x="518347" y="5607584"/>
            <a:ext cx="10911295" cy="475488"/>
          </a:xfrm>
          <a:prstGeom prst="rect">
            <a:avLst/>
          </a:prstGeom>
          <a:noFill/>
          <a:ln/>
        </p:spPr>
        <p:txBody>
          <a:bodyPr wrap="square" lIns="0" tIns="0" rIns="0" bIns="0" rtlCol="0" anchor="ctr"/>
          <a:lstStyle/>
          <a:p>
            <a:pPr marL="0" indent="0">
              <a:buNone/>
            </a:pPr>
            <a:r>
              <a:rPr lang="en-US" sz="1300" b="1" i="1" dirty="0">
                <a:solidFill>
                  <a:srgbClr val="10456B"/>
                </a:solidFill>
                <a:latin typeface="Calibri"/>
                <a:cs typeface="Calibri"/>
              </a:rPr>
              <a:t>Takeaway:  </a:t>
            </a:r>
            <a:r>
              <a:rPr lang="en-US" sz="1300" i="1" dirty="0">
                <a:solidFill>
                  <a:srgbClr val="2B2B2B"/>
                </a:solidFill>
                <a:latin typeface="Calibri"/>
                <a:cs typeface="Calibri"/>
              </a:rPr>
              <a:t>Pick the model class to the jitter requirement: empirical for a quick tonal map, analytical when wheel flexibility matters, and the extended model when a high-performance instrument needs both.</a:t>
            </a:r>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a:cs typeface="Calibri"/>
              </a:rPr>
              <a:t>Spacecraft On-Orbit Vibration  |  blog.vibrationdata.com</a:t>
            </a:r>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a:cs typeface="Calibri"/>
              </a:rPr>
              <a:t>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RW Rocking Whirl and Cautions">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a:cs typeface="Calibri"/>
              </a:rPr>
              <a:t>Vibrationdata</a:t>
            </a:r>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a:cs typeface="Cambria"/>
              </a:rPr>
              <a:t>Rocking Whirl &amp; Practical Modeling Cautions</a:t>
            </a:r>
          </a:p>
        </p:txBody>
      </p:sp>
      <p:sp>
        <p:nvSpPr>
          <p:cNvPr id="4" name="Text 2"/>
          <p:cNvSpPr/>
          <p:nvPr/>
        </p:nvSpPr>
        <p:spPr>
          <a:xfrm>
            <a:off x="457200" y="749808"/>
            <a:ext cx="105000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a:cs typeface="Calibri"/>
              </a:rPr>
              <a:t>Why wheel flexibility creates speed-dependent resonances — and what test campaigns must account for</a:t>
            </a:r>
          </a:p>
        </p:txBody>
      </p:sp>
      <p:sp>
        <p:nvSpPr>
          <p:cNvPr id="10" name="Panel"/>
          <p:cNvSpPr/>
          <p:nvPr/>
        </p:nvSpPr>
        <p:spPr>
          <a:xfrm>
            <a:off x="457200" y="1500000"/>
            <a:ext cx="5750000" cy="3650000"/>
          </a:xfrm>
          <a:prstGeom prst="roundRect">
            <a:avLst>
              <a:gd name="adj" fmla="val 1798"/>
            </a:avLst>
          </a:prstGeom>
          <a:solidFill>
            <a:srgbClr val="EEF4F9"/>
          </a:solidFill>
          <a:ln/>
        </p:spPr>
        <p:txBody>
          <a:bodyPr/>
          <a:lstStyle/>
          <a:p>
            <a:endParaRPr lang="en-US"/>
          </a:p>
        </p:txBody>
      </p:sp>
      <p:sp>
        <p:nvSpPr>
          <p:cNvPr id="11" name="Panel"/>
          <p:cNvSpPr/>
          <p:nvPr/>
        </p:nvSpPr>
        <p:spPr>
          <a:xfrm>
            <a:off x="6527240" y="1500000"/>
            <a:ext cx="5207255" cy="3650000"/>
          </a:xfrm>
          <a:prstGeom prst="roundRect">
            <a:avLst>
              <a:gd name="adj" fmla="val 1798"/>
            </a:avLst>
          </a:prstGeom>
          <a:solidFill>
            <a:srgbClr val="EEF4F9"/>
          </a:solidFill>
          <a:ln/>
        </p:spPr>
        <p:txBody>
          <a:bodyPr/>
          <a:lstStyle/>
          <a:p>
            <a:endParaRPr lang="en-US"/>
          </a:p>
        </p:txBody>
      </p:sp>
      <p:sp>
        <p:nvSpPr>
          <p:cNvPr id="20" name="PanelHdr"/>
          <p:cNvSpPr/>
          <p:nvPr/>
        </p:nvSpPr>
        <p:spPr>
          <a:xfrm>
            <a:off x="640080" y="1560000"/>
            <a:ext cx="5384240"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a:cs typeface="Calibri"/>
              </a:rPr>
              <a:t>Rocking Whirl Resonance</a:t>
            </a:r>
          </a:p>
        </p:txBody>
      </p:sp>
      <p:sp>
        <p:nvSpPr>
          <p:cNvPr id="21" name="PanelHdr"/>
          <p:cNvSpPr/>
          <p:nvPr/>
        </p:nvSpPr>
        <p:spPr>
          <a:xfrm>
            <a:off x="6710120" y="1560000"/>
            <a:ext cx="4841495"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a:cs typeface="Calibri"/>
              </a:rPr>
              <a:t>Cautions for Characterization Testing</a:t>
            </a:r>
          </a:p>
        </p:txBody>
      </p:sp>
      <p:sp>
        <p:nvSpPr>
          <p:cNvPr id="30" name="Bullets"/>
          <p:cNvSpPr/>
          <p:nvPr/>
        </p:nvSpPr>
        <p:spPr>
          <a:xfrm>
            <a:off x="640080" y="1960000"/>
            <a:ext cx="5384240" cy="3120000"/>
          </a:xfrm>
          <a:prstGeom prst="rect">
            <a:avLst/>
          </a:prstGeom>
          <a:noFill/>
          <a:ln/>
        </p:spPr>
        <p:txBody>
          <a:bodyPr wrap="square" rtlCol="0" anchor="t"/>
          <a:lstStyle/>
          <a:p>
            <a:pPr marL="228600" indent="-228600">
              <a:spcBef>
                <a:spcPts val="400"/>
              </a:spcBef>
              <a:spcAft>
                <a:spcPts val="400"/>
              </a:spcAft>
              <a:buClr>
                <a:srgbClr val="006699"/>
              </a:buClr>
              <a:buSzPct val="80000"/>
              <a:buFont typeface="Arial"/>
              <a:buChar char="•"/>
            </a:pPr>
            <a:r>
              <a:rPr lang="en-US" sz="1300" dirty="0">
                <a:latin typeface="Calibri"/>
                <a:cs typeface="Calibri"/>
              </a:rPr>
              <a:t>A spinning, flexible flywheel precesses, exporting a gyroscopic torque through the wheel mounting interface</a:t>
            </a:r>
          </a:p>
          <a:p>
            <a:pPr marL="228600" indent="-228600">
              <a:spcBef>
                <a:spcPts val="400"/>
              </a:spcBef>
              <a:spcAft>
                <a:spcPts val="400"/>
              </a:spcAft>
              <a:buClr>
                <a:srgbClr val="006699"/>
              </a:buClr>
              <a:buSzPct val="80000"/>
              <a:buFont typeface="Arial"/>
              <a:buChar char="•"/>
            </a:pPr>
            <a:r>
              <a:rPr lang="en-US" sz="1300" dirty="0">
                <a:latin typeface="Calibri"/>
                <a:cs typeface="Calibri"/>
              </a:rPr>
              <a:t>The rocking-mode natural frequency varies with wheel speed and splits into forward and backward whirl branches (bifurcation)</a:t>
            </a:r>
          </a:p>
          <a:p>
            <a:pPr marL="228600" indent="-228600">
              <a:spcBef>
                <a:spcPts val="400"/>
              </a:spcBef>
              <a:spcAft>
                <a:spcPts val="400"/>
              </a:spcAft>
              <a:buClr>
                <a:srgbClr val="006699"/>
              </a:buClr>
              <a:buSzPct val="80000"/>
              <a:buFont typeface="Arial"/>
              <a:buChar char="•"/>
            </a:pPr>
            <a:r>
              <a:rPr lang="en-US" sz="1300" dirty="0">
                <a:latin typeface="Calibri"/>
                <a:cs typeface="Calibri"/>
              </a:rPr>
              <a:t>Resonance occurs where a bearing harmonic line crosses a whirl branch; higher harmonics resonate at lower wheel speeds</a:t>
            </a:r>
          </a:p>
          <a:p>
            <a:pPr marL="228600" indent="-228600">
              <a:spcBef>
                <a:spcPts val="400"/>
              </a:spcBef>
              <a:spcAft>
                <a:spcPts val="400"/>
              </a:spcAft>
              <a:buClr>
                <a:srgbClr val="006699"/>
              </a:buClr>
              <a:buSzPct val="80000"/>
              <a:buFont typeface="Arial"/>
              <a:buChar char="•"/>
            </a:pPr>
            <a:r>
              <a:rPr lang="en-US" sz="1300" dirty="0">
                <a:latin typeface="Calibri"/>
                <a:cs typeface="Calibri"/>
              </a:rPr>
              <a:t>Backward whirl dominates jitter — it resonates with all bearing harmonics and at relatively lower frequencies</a:t>
            </a:r>
          </a:p>
          <a:p>
            <a:pPr marL="228600" indent="-228600">
              <a:spcBef>
                <a:spcPts val="400"/>
              </a:spcBef>
              <a:spcAft>
                <a:spcPts val="400"/>
              </a:spcAft>
              <a:buClr>
                <a:srgbClr val="006699"/>
              </a:buClr>
              <a:buSzPct val="80000"/>
              <a:buFont typeface="Arial"/>
              <a:buChar char="•"/>
            </a:pPr>
            <a:r>
              <a:rPr lang="en-US" sz="1300" dirty="0">
                <a:latin typeface="Calibri"/>
                <a:cs typeface="Calibri"/>
              </a:rPr>
              <a:t>Conventional analysis that keeps only static/dynamic imbalance misses these resonances and can under-predict in-flight jitter</a:t>
            </a:r>
          </a:p>
        </p:txBody>
      </p:sp>
      <p:sp>
        <p:nvSpPr>
          <p:cNvPr id="31" name="Bullets"/>
          <p:cNvSpPr/>
          <p:nvPr/>
        </p:nvSpPr>
        <p:spPr>
          <a:xfrm>
            <a:off x="6710120" y="1960000"/>
            <a:ext cx="4841495" cy="3120000"/>
          </a:xfrm>
          <a:prstGeom prst="rect">
            <a:avLst/>
          </a:prstGeom>
          <a:noFill/>
          <a:ln/>
        </p:spPr>
        <p:txBody>
          <a:bodyPr wrap="square" rtlCol="0" anchor="t"/>
          <a:lstStyle/>
          <a:p>
            <a:pPr marL="228600" indent="-228600">
              <a:spcBef>
                <a:spcPts val="400"/>
              </a:spcBef>
              <a:spcAft>
                <a:spcPts val="400"/>
              </a:spcAft>
              <a:buClr>
                <a:srgbClr val="006699"/>
              </a:buClr>
              <a:buSzPct val="80000"/>
              <a:buFont typeface="Arial"/>
              <a:buChar char="•"/>
            </a:pPr>
            <a:r>
              <a:rPr lang="en-US" sz="1300" dirty="0">
                <a:latin typeface="Calibri"/>
                <a:cs typeface="Calibri"/>
              </a:rPr>
              <a:t>Boundary conditions plus vacuum, temperature, and gravity all shift measured disturbance levels</a:t>
            </a:r>
          </a:p>
          <a:p>
            <a:pPr marL="228600" indent="-228600">
              <a:spcBef>
                <a:spcPts val="400"/>
              </a:spcBef>
              <a:spcAft>
                <a:spcPts val="400"/>
              </a:spcAft>
              <a:buClr>
                <a:srgbClr val="006699"/>
              </a:buClr>
              <a:buSzPct val="80000"/>
              <a:buFont typeface="Arial"/>
              <a:buChar char="•"/>
            </a:pPr>
            <a:r>
              <a:rPr lang="en-US" sz="1300" dirty="0">
                <a:latin typeface="Calibri"/>
                <a:cs typeface="Calibri"/>
              </a:rPr>
              <a:t>A single wheel’s disturbance can worsen after run-in, ADCS use, and system-level shock/vibration tests — re-characterize between major tests</a:t>
            </a:r>
          </a:p>
          <a:p>
            <a:pPr marL="228600" indent="-228600">
              <a:spcBef>
                <a:spcPts val="400"/>
              </a:spcBef>
              <a:spcAft>
                <a:spcPts val="400"/>
              </a:spcAft>
              <a:buClr>
                <a:srgbClr val="006699"/>
              </a:buClr>
              <a:buSzPct val="80000"/>
              <a:buFont typeface="Arial"/>
              <a:buChar char="•"/>
            </a:pPr>
            <a:r>
              <a:rPr lang="en-US" sz="1300" dirty="0">
                <a:latin typeface="Calibri"/>
                <a:cs typeface="Calibri"/>
              </a:rPr>
              <a:t>“Identical” wheels from one lot can differ by up to an order of magnitude in PSD — test multiple units and cherry-pick flight wheels</a:t>
            </a:r>
          </a:p>
          <a:p>
            <a:pPr marL="228600" indent="-228600">
              <a:spcBef>
                <a:spcPts val="400"/>
              </a:spcBef>
              <a:spcAft>
                <a:spcPts val="400"/>
              </a:spcAft>
              <a:buClr>
                <a:srgbClr val="006699"/>
              </a:buClr>
              <a:buSzPct val="80000"/>
              <a:buFont typeface="Arial"/>
              <a:buChar char="•"/>
            </a:pPr>
            <a:r>
              <a:rPr lang="en-US" sz="1300" dirty="0">
                <a:latin typeface="Calibri"/>
                <a:cs typeface="Calibri"/>
              </a:rPr>
              <a:t>An isolator can worsen things: coupling with wheel gyroscopics adds modes (e.g., Chandra’s nutation found in spin test)</a:t>
            </a:r>
          </a:p>
          <a:p>
            <a:pPr marL="228600" indent="-228600">
              <a:spcBef>
                <a:spcPts val="400"/>
              </a:spcBef>
              <a:spcAft>
                <a:spcPts val="400"/>
              </a:spcAft>
              <a:buClr>
                <a:srgbClr val="006699"/>
              </a:buClr>
              <a:buSzPct val="80000"/>
              <a:buFont typeface="Arial"/>
              <a:buChar char="•"/>
            </a:pPr>
            <a:r>
              <a:rPr lang="en-US" sz="1300" dirty="0">
                <a:latin typeface="Calibri"/>
                <a:cs typeface="Calibri"/>
              </a:rPr>
              <a:t>Establish quantitative uncertainty bounds and anchor models with physical test data</a:t>
            </a:r>
          </a:p>
        </p:txBody>
      </p:sp>
      <p:sp>
        <p:nvSpPr>
          <p:cNvPr id="51" name="TakeText"/>
          <p:cNvSpPr/>
          <p:nvPr/>
        </p:nvSpPr>
        <p:spPr>
          <a:xfrm>
            <a:off x="640080" y="5571887"/>
            <a:ext cx="10911295" cy="475488"/>
          </a:xfrm>
          <a:prstGeom prst="rect">
            <a:avLst/>
          </a:prstGeom>
          <a:noFill/>
          <a:ln/>
        </p:spPr>
        <p:txBody>
          <a:bodyPr wrap="square" lIns="0" tIns="0" rIns="0" bIns="0" rtlCol="0" anchor="ctr"/>
          <a:lstStyle/>
          <a:p>
            <a:pPr marL="0" indent="0">
              <a:buNone/>
            </a:pPr>
            <a:r>
              <a:rPr lang="en-US" sz="1300" b="1" i="1" dirty="0">
                <a:solidFill>
                  <a:srgbClr val="10456B"/>
                </a:solidFill>
                <a:latin typeface="Calibri"/>
                <a:cs typeface="Calibri"/>
              </a:rPr>
              <a:t>Takeaway:  </a:t>
            </a:r>
            <a:r>
              <a:rPr lang="en-US" sz="1300" i="1" dirty="0">
                <a:solidFill>
                  <a:srgbClr val="2B2B2B"/>
                </a:solidFill>
                <a:latin typeface="Calibri"/>
                <a:cs typeface="Calibri"/>
              </a:rPr>
              <a:t>For vibration-sensitive observatories, model the coupled RW–spacecraft dynamics (including rocking whirl) and validate against a multi-wheel test campaign — a point estimate from one “typical” wheel is not enough.</a:t>
            </a:r>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a:cs typeface="Calibri"/>
              </a:rPr>
              <a:t>Spacecraft On-Orbit Vibration  |  blog.vibrationdata.com</a:t>
            </a:r>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a:cs typeface="Calibri"/>
              </a:rPr>
              <a:t>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Wheel Saturation and Desaturation</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Momentum management introduces its own transient disturbance events</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17</a:t>
            </a:r>
            <a:endParaRPr lang="en-US" sz="900" dirty="0"/>
          </a:p>
        </p:txBody>
      </p:sp>
      <p:sp>
        <p:nvSpPr>
          <p:cNvPr id="7" name="Shape 5"/>
          <p:cNvSpPr/>
          <p:nvPr/>
        </p:nvSpPr>
        <p:spPr>
          <a:xfrm>
            <a:off x="502920" y="1920240"/>
            <a:ext cx="457200" cy="457200"/>
          </a:xfrm>
          <a:prstGeom prst="ellipse">
            <a:avLst/>
          </a:prstGeom>
          <a:solidFill>
            <a:srgbClr val="0B7A8A"/>
          </a:solidFill>
          <a:ln/>
        </p:spPr>
        <p:txBody>
          <a:bodyPr/>
          <a:lstStyle/>
          <a:p>
            <a:endParaRPr lang="en-US"/>
          </a:p>
        </p:txBody>
      </p:sp>
      <p:sp>
        <p:nvSpPr>
          <p:cNvPr id="8" name="Text 6"/>
          <p:cNvSpPr/>
          <p:nvPr/>
        </p:nvSpPr>
        <p:spPr>
          <a:xfrm>
            <a:off x="502920" y="192024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9" name="Text 7"/>
          <p:cNvSpPr/>
          <p:nvPr/>
        </p:nvSpPr>
        <p:spPr>
          <a:xfrm>
            <a:off x="411480" y="2514600"/>
            <a:ext cx="2697480" cy="457200"/>
          </a:xfrm>
          <a:prstGeom prst="rect">
            <a:avLst/>
          </a:prstGeom>
          <a:noFill/>
          <a:ln/>
        </p:spPr>
        <p:txBody>
          <a:bodyPr wrap="square" lIns="0" tIns="0" rIns="0" bIns="0" rtlCol="0" anchor="ctr"/>
          <a:lstStyle/>
          <a:p>
            <a:pPr marL="0" indent="0">
              <a:buNone/>
            </a:pPr>
            <a:r>
              <a:rPr lang="en-US" sz="1350" b="1" dirty="0">
                <a:solidFill>
                  <a:srgbClr val="10456B"/>
                </a:solidFill>
                <a:latin typeface="Calibri" pitchFamily="34" charset="0"/>
                <a:ea typeface="Calibri" pitchFamily="34" charset="-122"/>
                <a:cs typeface="Calibri" pitchFamily="34" charset="-120"/>
              </a:rPr>
              <a:t>Momentum Builds</a:t>
            </a:r>
            <a:endParaRPr lang="en-US" sz="1350" dirty="0"/>
          </a:p>
        </p:txBody>
      </p:sp>
      <p:sp>
        <p:nvSpPr>
          <p:cNvPr id="10" name="Text 8"/>
          <p:cNvSpPr/>
          <p:nvPr/>
        </p:nvSpPr>
        <p:spPr>
          <a:xfrm>
            <a:off x="411480" y="2926080"/>
            <a:ext cx="2697480" cy="804672"/>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External torques (solar pressure, gravity gradient, magnetic) steadily load the wheels</a:t>
            </a:r>
            <a:endParaRPr lang="en-US" sz="1400" dirty="0"/>
          </a:p>
        </p:txBody>
      </p:sp>
      <p:sp>
        <p:nvSpPr>
          <p:cNvPr id="11" name="Shape 9"/>
          <p:cNvSpPr/>
          <p:nvPr/>
        </p:nvSpPr>
        <p:spPr>
          <a:xfrm>
            <a:off x="3218688" y="2011680"/>
            <a:ext cx="256032" cy="274320"/>
          </a:xfrm>
          <a:prstGeom prst="rightArrow">
            <a:avLst/>
          </a:prstGeom>
          <a:solidFill>
            <a:srgbClr val="C55A11"/>
          </a:solidFill>
          <a:ln/>
        </p:spPr>
        <p:txBody>
          <a:bodyPr/>
          <a:lstStyle/>
          <a:p>
            <a:endParaRPr lang="en-US"/>
          </a:p>
        </p:txBody>
      </p:sp>
      <p:sp>
        <p:nvSpPr>
          <p:cNvPr id="12" name="Shape 10"/>
          <p:cNvSpPr/>
          <p:nvPr/>
        </p:nvSpPr>
        <p:spPr>
          <a:xfrm>
            <a:off x="3520440" y="1920240"/>
            <a:ext cx="457200" cy="457200"/>
          </a:xfrm>
          <a:prstGeom prst="ellipse">
            <a:avLst/>
          </a:prstGeom>
          <a:solidFill>
            <a:srgbClr val="0B7A8A"/>
          </a:solidFill>
          <a:ln/>
        </p:spPr>
        <p:txBody>
          <a:bodyPr/>
          <a:lstStyle/>
          <a:p>
            <a:endParaRPr lang="en-US"/>
          </a:p>
        </p:txBody>
      </p:sp>
      <p:sp>
        <p:nvSpPr>
          <p:cNvPr id="13" name="Text 11"/>
          <p:cNvSpPr/>
          <p:nvPr/>
        </p:nvSpPr>
        <p:spPr>
          <a:xfrm>
            <a:off x="3520440" y="192024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4" name="Text 12"/>
          <p:cNvSpPr/>
          <p:nvPr/>
        </p:nvSpPr>
        <p:spPr>
          <a:xfrm>
            <a:off x="3429000" y="2514600"/>
            <a:ext cx="2697480" cy="457200"/>
          </a:xfrm>
          <a:prstGeom prst="rect">
            <a:avLst/>
          </a:prstGeom>
          <a:noFill/>
          <a:ln/>
        </p:spPr>
        <p:txBody>
          <a:bodyPr wrap="square" lIns="0" tIns="0" rIns="0" bIns="0" rtlCol="0" anchor="ctr"/>
          <a:lstStyle/>
          <a:p>
            <a:pPr marL="0" indent="0">
              <a:buNone/>
            </a:pPr>
            <a:r>
              <a:rPr lang="en-US" sz="1350" b="1" dirty="0">
                <a:solidFill>
                  <a:srgbClr val="10456B"/>
                </a:solidFill>
                <a:latin typeface="Calibri" pitchFamily="34" charset="0"/>
                <a:ea typeface="Calibri" pitchFamily="34" charset="-122"/>
                <a:cs typeface="Calibri" pitchFamily="34" charset="-120"/>
              </a:rPr>
              <a:t>Saturation</a:t>
            </a:r>
            <a:endParaRPr lang="en-US" sz="1350" dirty="0"/>
          </a:p>
        </p:txBody>
      </p:sp>
      <p:sp>
        <p:nvSpPr>
          <p:cNvPr id="15" name="Text 13"/>
          <p:cNvSpPr/>
          <p:nvPr/>
        </p:nvSpPr>
        <p:spPr>
          <a:xfrm>
            <a:off x="3429000" y="2926080"/>
            <a:ext cx="2697480" cy="73152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Wheel speed approaches its operational limit and can no longer absorb further momentum</a:t>
            </a:r>
            <a:endParaRPr lang="en-US" sz="1400" dirty="0"/>
          </a:p>
        </p:txBody>
      </p:sp>
      <p:sp>
        <p:nvSpPr>
          <p:cNvPr id="16" name="Shape 14"/>
          <p:cNvSpPr/>
          <p:nvPr/>
        </p:nvSpPr>
        <p:spPr>
          <a:xfrm>
            <a:off x="6236208" y="2011680"/>
            <a:ext cx="256032" cy="274320"/>
          </a:xfrm>
          <a:prstGeom prst="rightArrow">
            <a:avLst/>
          </a:prstGeom>
          <a:solidFill>
            <a:srgbClr val="C55A11"/>
          </a:solidFill>
          <a:ln/>
        </p:spPr>
        <p:txBody>
          <a:bodyPr/>
          <a:lstStyle/>
          <a:p>
            <a:endParaRPr lang="en-US"/>
          </a:p>
        </p:txBody>
      </p:sp>
      <p:sp>
        <p:nvSpPr>
          <p:cNvPr id="17" name="Shape 15"/>
          <p:cNvSpPr/>
          <p:nvPr/>
        </p:nvSpPr>
        <p:spPr>
          <a:xfrm>
            <a:off x="6537960" y="1920240"/>
            <a:ext cx="457200" cy="457200"/>
          </a:xfrm>
          <a:prstGeom prst="ellipse">
            <a:avLst/>
          </a:prstGeom>
          <a:solidFill>
            <a:srgbClr val="0B7A8A"/>
          </a:solidFill>
          <a:ln/>
        </p:spPr>
        <p:txBody>
          <a:bodyPr/>
          <a:lstStyle/>
          <a:p>
            <a:endParaRPr lang="en-US"/>
          </a:p>
        </p:txBody>
      </p:sp>
      <p:sp>
        <p:nvSpPr>
          <p:cNvPr id="18" name="Text 16"/>
          <p:cNvSpPr/>
          <p:nvPr/>
        </p:nvSpPr>
        <p:spPr>
          <a:xfrm>
            <a:off x="6537960" y="192024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9" name="Text 17"/>
          <p:cNvSpPr/>
          <p:nvPr/>
        </p:nvSpPr>
        <p:spPr>
          <a:xfrm>
            <a:off x="6446520" y="2514600"/>
            <a:ext cx="2697480" cy="457200"/>
          </a:xfrm>
          <a:prstGeom prst="rect">
            <a:avLst/>
          </a:prstGeom>
          <a:noFill/>
          <a:ln/>
        </p:spPr>
        <p:txBody>
          <a:bodyPr wrap="square" lIns="0" tIns="0" rIns="0" bIns="0" rtlCol="0" anchor="ctr"/>
          <a:lstStyle/>
          <a:p>
            <a:pPr marL="0" indent="0">
              <a:buNone/>
            </a:pPr>
            <a:r>
              <a:rPr lang="en-US" sz="1350" b="1" dirty="0">
                <a:solidFill>
                  <a:srgbClr val="10456B"/>
                </a:solidFill>
                <a:latin typeface="Calibri" pitchFamily="34" charset="0"/>
                <a:ea typeface="Calibri" pitchFamily="34" charset="-122"/>
                <a:cs typeface="Calibri" pitchFamily="34" charset="-120"/>
              </a:rPr>
              <a:t>Desaturation Burn</a:t>
            </a:r>
            <a:endParaRPr lang="en-US" sz="1350" dirty="0"/>
          </a:p>
        </p:txBody>
      </p:sp>
      <p:sp>
        <p:nvSpPr>
          <p:cNvPr id="20" name="Text 18"/>
          <p:cNvSpPr/>
          <p:nvPr/>
        </p:nvSpPr>
        <p:spPr>
          <a:xfrm>
            <a:off x="6446520" y="2926080"/>
            <a:ext cx="2697480" cy="804672"/>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Thrusters fire to offload momentum while wheels are commanded toward rest</a:t>
            </a:r>
            <a:endParaRPr lang="en-US" sz="1400" dirty="0"/>
          </a:p>
        </p:txBody>
      </p:sp>
      <p:sp>
        <p:nvSpPr>
          <p:cNvPr id="21" name="Shape 19"/>
          <p:cNvSpPr/>
          <p:nvPr/>
        </p:nvSpPr>
        <p:spPr>
          <a:xfrm>
            <a:off x="9253728" y="2011680"/>
            <a:ext cx="256032" cy="274320"/>
          </a:xfrm>
          <a:prstGeom prst="rightArrow">
            <a:avLst/>
          </a:prstGeom>
          <a:solidFill>
            <a:srgbClr val="C55A11"/>
          </a:solidFill>
          <a:ln/>
        </p:spPr>
        <p:txBody>
          <a:bodyPr/>
          <a:lstStyle/>
          <a:p>
            <a:endParaRPr lang="en-US"/>
          </a:p>
        </p:txBody>
      </p:sp>
      <p:sp>
        <p:nvSpPr>
          <p:cNvPr id="22" name="Shape 20"/>
          <p:cNvSpPr/>
          <p:nvPr/>
        </p:nvSpPr>
        <p:spPr>
          <a:xfrm>
            <a:off x="9555480" y="1920240"/>
            <a:ext cx="457200" cy="457200"/>
          </a:xfrm>
          <a:prstGeom prst="ellipse">
            <a:avLst/>
          </a:prstGeom>
          <a:solidFill>
            <a:srgbClr val="0B7A8A"/>
          </a:solidFill>
          <a:ln/>
        </p:spPr>
        <p:txBody>
          <a:bodyPr/>
          <a:lstStyle/>
          <a:p>
            <a:endParaRPr lang="en-US"/>
          </a:p>
        </p:txBody>
      </p:sp>
      <p:sp>
        <p:nvSpPr>
          <p:cNvPr id="23" name="Text 21"/>
          <p:cNvSpPr/>
          <p:nvPr/>
        </p:nvSpPr>
        <p:spPr>
          <a:xfrm>
            <a:off x="9555480" y="192024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24" name="Text 22"/>
          <p:cNvSpPr/>
          <p:nvPr/>
        </p:nvSpPr>
        <p:spPr>
          <a:xfrm>
            <a:off x="9464040" y="2514600"/>
            <a:ext cx="2697480" cy="457200"/>
          </a:xfrm>
          <a:prstGeom prst="rect">
            <a:avLst/>
          </a:prstGeom>
          <a:noFill/>
          <a:ln/>
        </p:spPr>
        <p:txBody>
          <a:bodyPr wrap="square" lIns="0" tIns="0" rIns="0" bIns="0" rtlCol="0" anchor="ctr"/>
          <a:lstStyle/>
          <a:p>
            <a:pPr marL="0" indent="0">
              <a:buNone/>
            </a:pPr>
            <a:r>
              <a:rPr lang="en-US" sz="1350" b="1" dirty="0">
                <a:solidFill>
                  <a:srgbClr val="10456B"/>
                </a:solidFill>
                <a:latin typeface="Calibri" pitchFamily="34" charset="0"/>
                <a:ea typeface="Calibri" pitchFamily="34" charset="-122"/>
                <a:cs typeface="Calibri" pitchFamily="34" charset="-120"/>
              </a:rPr>
              <a:t>Cycle Repeats</a:t>
            </a:r>
            <a:endParaRPr lang="en-US" sz="1350" dirty="0"/>
          </a:p>
        </p:txBody>
      </p:sp>
      <p:sp>
        <p:nvSpPr>
          <p:cNvPr id="25" name="Text 23"/>
          <p:cNvSpPr/>
          <p:nvPr/>
        </p:nvSpPr>
        <p:spPr>
          <a:xfrm>
            <a:off x="9464040" y="2926080"/>
            <a:ext cx="2697480" cy="804672"/>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As unbalanced torque rebuilds, wheels spin back up toward saturation</a:t>
            </a:r>
            <a:endParaRPr lang="en-US" sz="1400" dirty="0"/>
          </a:p>
        </p:txBody>
      </p:sp>
      <p:sp>
        <p:nvSpPr>
          <p:cNvPr id="26" name="Shape 24"/>
          <p:cNvSpPr/>
          <p:nvPr/>
        </p:nvSpPr>
        <p:spPr>
          <a:xfrm>
            <a:off x="457200" y="4206240"/>
            <a:ext cx="11277295" cy="1371600"/>
          </a:xfrm>
          <a:prstGeom prst="rect">
            <a:avLst/>
          </a:prstGeom>
          <a:solidFill>
            <a:srgbClr val="EEF4F9"/>
          </a:solidFill>
          <a:ln/>
        </p:spPr>
        <p:txBody>
          <a:bodyPr/>
          <a:lstStyle/>
          <a:p>
            <a:endParaRPr lang="en-US"/>
          </a:p>
        </p:txBody>
      </p:sp>
      <p:sp>
        <p:nvSpPr>
          <p:cNvPr id="27" name="Text 25"/>
          <p:cNvSpPr/>
          <p:nvPr/>
        </p:nvSpPr>
        <p:spPr>
          <a:xfrm>
            <a:off x="685800" y="4297680"/>
            <a:ext cx="10820095" cy="1188720"/>
          </a:xfrm>
          <a:prstGeom prst="rect">
            <a:avLst/>
          </a:prstGeom>
          <a:noFill/>
          <a:ln/>
        </p:spPr>
        <p:txBody>
          <a:bodyPr wrap="square" lIns="0" tIns="0" rIns="0" bIns="0" rtlCol="0" anchor="t"/>
          <a:lstStyle/>
          <a:p>
            <a:pPr marL="0" indent="0">
              <a:buNone/>
            </a:pPr>
            <a:r>
              <a:rPr lang="en-US" sz="1400" b="1" dirty="0">
                <a:solidFill>
                  <a:srgbClr val="10456B"/>
                </a:solidFill>
                <a:latin typeface="Calibri" pitchFamily="34" charset="0"/>
                <a:ea typeface="Calibri" pitchFamily="34" charset="-122"/>
                <a:cs typeface="Calibri" pitchFamily="34" charset="-120"/>
              </a:rPr>
              <a:t>Alternative momentum management: </a:t>
            </a:r>
            <a:r>
              <a:rPr lang="en-US" sz="1400" dirty="0">
                <a:solidFill>
                  <a:srgbClr val="2B2B2B"/>
                </a:solidFill>
                <a:latin typeface="Calibri" pitchFamily="34" charset="0"/>
                <a:ea typeface="Calibri" pitchFamily="34" charset="-122"/>
                <a:cs typeface="Calibri" pitchFamily="34" charset="-120"/>
              </a:rPr>
              <a:t>magnetorquers (electromagnetic coils) can offload momentum against the Earth's magnetic field without firing thrusters, avoiding the transient plume disturbance and propellant cost of a desaturation burn — though they are limited by orbit altitude and field strength.</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Cryocoolers: Overview</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Miniature refrigerators that enable cryogenic detector technologies</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18</a:t>
            </a:r>
            <a:endParaRPr lang="en-US" sz="900" dirty="0"/>
          </a:p>
        </p:txBody>
      </p:sp>
      <p:sp>
        <p:nvSpPr>
          <p:cNvPr id="7" name="Text 5"/>
          <p:cNvSpPr/>
          <p:nvPr/>
        </p:nvSpPr>
        <p:spPr>
          <a:xfrm>
            <a:off x="457200" y="1417320"/>
            <a:ext cx="6949440" cy="4206240"/>
          </a:xfrm>
          <a:prstGeom prst="rect">
            <a:avLst/>
          </a:prstGeom>
          <a:noFill/>
          <a:ln/>
        </p:spPr>
        <p:txBody>
          <a:bodyPr wrap="square"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500" dirty="0">
                <a:latin typeface="Calibri" pitchFamily="34" charset="0"/>
                <a:ea typeface="Calibri" pitchFamily="34" charset="-122"/>
                <a:cs typeface="Calibri" pitchFamily="34" charset="-120"/>
              </a:rPr>
              <a:t>Cool sensitive spacecraft components to cryogenic temperatures for infrared, gamma-ray, and x-ray detectors</a:t>
            </a:r>
            <a:endParaRPr lang="en-US" sz="1500" dirty="0"/>
          </a:p>
          <a:p>
            <a:pPr marL="285750" indent="-285750">
              <a:spcBef>
                <a:spcPts val="500"/>
              </a:spcBef>
              <a:spcAft>
                <a:spcPts val="500"/>
              </a:spcAft>
              <a:buClr>
                <a:srgbClr val="006699"/>
              </a:buClr>
              <a:buSzPct val="80000"/>
              <a:buFont typeface="Arial" panose="020B0604020202020204" pitchFamily="34" charset="0"/>
              <a:buChar char="•"/>
            </a:pPr>
            <a:r>
              <a:rPr lang="en-US" sz="1500" dirty="0">
                <a:latin typeface="Calibri" pitchFamily="34" charset="0"/>
                <a:ea typeface="Calibri" pitchFamily="34" charset="-122"/>
                <a:cs typeface="Calibri" pitchFamily="34" charset="-120"/>
              </a:rPr>
              <a:t>The largest current usage is in Earth Science instruments operating near the boiling point of liquid nitrogen, 77 K (−321°F)</a:t>
            </a:r>
            <a:endParaRPr lang="en-US" sz="1500" dirty="0"/>
          </a:p>
          <a:p>
            <a:pPr marL="285750" indent="-285750">
              <a:spcBef>
                <a:spcPts val="500"/>
              </a:spcBef>
              <a:spcAft>
                <a:spcPts val="500"/>
              </a:spcAft>
              <a:buClr>
                <a:srgbClr val="006699"/>
              </a:buClr>
              <a:buSzPct val="80000"/>
              <a:buFont typeface="Arial" panose="020B0604020202020204" pitchFamily="34" charset="0"/>
              <a:buChar char="•"/>
            </a:pPr>
            <a:r>
              <a:rPr lang="en-US" sz="1500" dirty="0">
                <a:latin typeface="Calibri" pitchFamily="34" charset="0"/>
                <a:ea typeface="Calibri" pitchFamily="34" charset="-122"/>
                <a:cs typeface="Calibri" pitchFamily="34" charset="-120"/>
              </a:rPr>
              <a:t>Working fluid is typically hydrogen or helium, cycled from gaseous to liquid form and boiled back to gas</a:t>
            </a:r>
            <a:endParaRPr lang="en-US" sz="1500" dirty="0"/>
          </a:p>
          <a:p>
            <a:pPr marL="285750" indent="-285750">
              <a:spcBef>
                <a:spcPts val="500"/>
              </a:spcBef>
              <a:spcAft>
                <a:spcPts val="500"/>
              </a:spcAft>
              <a:buClr>
                <a:srgbClr val="006699"/>
              </a:buClr>
              <a:buSzPct val="80000"/>
              <a:buFont typeface="Arial" panose="020B0604020202020204" pitchFamily="34" charset="0"/>
              <a:buChar char="•"/>
            </a:pPr>
            <a:r>
              <a:rPr lang="en-US" sz="1500" dirty="0">
                <a:latin typeface="Calibri" pitchFamily="34" charset="0"/>
                <a:ea typeface="Calibri" pitchFamily="34" charset="-122"/>
                <a:cs typeface="Calibri" pitchFamily="34" charset="-120"/>
              </a:rPr>
              <a:t>Compressors with rotating and/or reciprocating parts generate vibration as they cycle gas through phase changes</a:t>
            </a:r>
            <a:endParaRPr lang="en-US" sz="1500" dirty="0"/>
          </a:p>
          <a:p>
            <a:pPr marL="285750" indent="-285750">
              <a:spcBef>
                <a:spcPts val="500"/>
              </a:spcBef>
              <a:spcAft>
                <a:spcPts val="500"/>
              </a:spcAft>
              <a:buClr>
                <a:srgbClr val="006699"/>
              </a:buClr>
              <a:buSzPct val="80000"/>
              <a:buFont typeface="Arial" panose="020B0604020202020204" pitchFamily="34" charset="0"/>
              <a:buChar char="•"/>
            </a:pPr>
            <a:r>
              <a:rPr lang="en-US" sz="1500" dirty="0">
                <a:latin typeface="Calibri" pitchFamily="34" charset="0"/>
                <a:ea typeface="Calibri" pitchFamily="34" charset="-122"/>
                <a:cs typeface="Calibri" pitchFamily="34" charset="-120"/>
              </a:rPr>
              <a:t>Vibration is typically mitigated with active control — commonly an electromechanical counterbalance mass or a piezoelectric driver</a:t>
            </a:r>
            <a:endParaRPr lang="en-US" sz="1500" dirty="0"/>
          </a:p>
        </p:txBody>
      </p:sp>
      <p:sp>
        <p:nvSpPr>
          <p:cNvPr id="8" name="Shape 6"/>
          <p:cNvSpPr/>
          <p:nvPr/>
        </p:nvSpPr>
        <p:spPr>
          <a:xfrm>
            <a:off x="7772400" y="1417320"/>
            <a:ext cx="3931920" cy="4206240"/>
          </a:xfrm>
          <a:prstGeom prst="roundRect">
            <a:avLst>
              <a:gd name="adj" fmla="val 1860"/>
            </a:avLst>
          </a:prstGeom>
          <a:solidFill>
            <a:srgbClr val="EEF4F9"/>
          </a:solidFill>
          <a:ln/>
        </p:spPr>
        <p:txBody>
          <a:bodyPr/>
          <a:lstStyle/>
          <a:p>
            <a:endParaRPr lang="en-US"/>
          </a:p>
        </p:txBody>
      </p:sp>
      <p:pic>
        <p:nvPicPr>
          <p:cNvPr id="9" name="Image 0" descr="/home/claude/jitter_deck/photos/jwst_miri_instrument5.jpg"/>
          <p:cNvPicPr>
            <a:picLocks noChangeAspect="1"/>
          </p:cNvPicPr>
          <p:nvPr/>
        </p:nvPicPr>
        <p:blipFill>
          <a:blip r:embed="rId3"/>
          <a:stretch>
            <a:fillRect/>
          </a:stretch>
        </p:blipFill>
        <p:spPr>
          <a:xfrm>
            <a:off x="8732520" y="1627632"/>
            <a:ext cx="2011680" cy="1975104"/>
          </a:xfrm>
          <a:prstGeom prst="rect">
            <a:avLst/>
          </a:prstGeom>
        </p:spPr>
      </p:pic>
      <p:sp>
        <p:nvSpPr>
          <p:cNvPr id="10" name="Text 7"/>
          <p:cNvSpPr/>
          <p:nvPr/>
        </p:nvSpPr>
        <p:spPr>
          <a:xfrm>
            <a:off x="7772400" y="3703320"/>
            <a:ext cx="3931920" cy="320040"/>
          </a:xfrm>
          <a:prstGeom prst="rect">
            <a:avLst/>
          </a:prstGeom>
          <a:noFill/>
          <a:ln/>
        </p:spPr>
        <p:txBody>
          <a:bodyPr wrap="square" lIns="0" tIns="0" rIns="0" bIns="0" rtlCol="0" anchor="ctr"/>
          <a:lstStyle/>
          <a:p>
            <a:pPr marL="0" indent="0" algn="ctr">
              <a:buNone/>
            </a:pPr>
            <a:r>
              <a:rPr lang="en-US" sz="1350" b="1" dirty="0">
                <a:solidFill>
                  <a:srgbClr val="10456B"/>
                </a:solidFill>
                <a:latin typeface="Calibri" pitchFamily="34" charset="0"/>
                <a:ea typeface="Calibri" pitchFamily="34" charset="-122"/>
                <a:cs typeface="Calibri" pitchFamily="34" charset="-120"/>
              </a:rPr>
              <a:t>Example Application</a:t>
            </a:r>
            <a:endParaRPr lang="en-US" sz="1350" dirty="0"/>
          </a:p>
        </p:txBody>
      </p:sp>
      <p:sp>
        <p:nvSpPr>
          <p:cNvPr id="11" name="Text 8"/>
          <p:cNvSpPr/>
          <p:nvPr/>
        </p:nvSpPr>
        <p:spPr>
          <a:xfrm>
            <a:off x="7909560" y="4041648"/>
            <a:ext cx="3657600" cy="320040"/>
          </a:xfrm>
          <a:prstGeom prst="rect">
            <a:avLst/>
          </a:prstGeom>
          <a:noFill/>
          <a:ln/>
        </p:spPr>
        <p:txBody>
          <a:bodyPr wrap="square" lIns="0" tIns="0" rIns="0" bIns="0" rtlCol="0" anchor="ctr"/>
          <a:lstStyle/>
          <a:p>
            <a:pPr marL="0" indent="0" algn="ctr">
              <a:buNone/>
            </a:pPr>
            <a:r>
              <a:rPr lang="en-US" sz="1200" i="1" dirty="0">
                <a:solidFill>
                  <a:srgbClr val="0B7A8A"/>
                </a:solidFill>
                <a:latin typeface="Calibri" pitchFamily="34" charset="0"/>
                <a:ea typeface="Calibri" pitchFamily="34" charset="-122"/>
                <a:cs typeface="Calibri" pitchFamily="34" charset="-120"/>
              </a:rPr>
              <a:t>JWST MIRI Instrument Cryocooler</a:t>
            </a:r>
            <a:endParaRPr lang="en-US" sz="1200" dirty="0"/>
          </a:p>
        </p:txBody>
      </p:sp>
      <p:sp>
        <p:nvSpPr>
          <p:cNvPr id="12" name="Text 9"/>
          <p:cNvSpPr/>
          <p:nvPr/>
        </p:nvSpPr>
        <p:spPr>
          <a:xfrm>
            <a:off x="7955280" y="4389120"/>
            <a:ext cx="3566160" cy="1143000"/>
          </a:xfrm>
          <a:prstGeom prst="rect">
            <a:avLst/>
          </a:prstGeom>
          <a:noFill/>
          <a:ln/>
        </p:spPr>
        <p:txBody>
          <a:bodyPr wrap="square" lIns="0" tIns="0" rIns="0" bIns="0" rtlCol="0" anchor="t"/>
          <a:lstStyle/>
          <a:p>
            <a:pPr marL="0" indent="0" algn="ctr">
              <a:buNone/>
            </a:pPr>
            <a:r>
              <a:rPr lang="en-US" sz="1400" dirty="0">
                <a:solidFill>
                  <a:srgbClr val="2B2B2B"/>
                </a:solidFill>
                <a:latin typeface="Calibri" pitchFamily="34" charset="0"/>
                <a:ea typeface="Calibri" pitchFamily="34" charset="-122"/>
                <a:cs typeface="Calibri" pitchFamily="34" charset="-120"/>
              </a:rPr>
              <a:t>Cold head (top) and compressor/precooler assembly (bottom) used to cool the Mid-Infrared Instrument detectors to operating temperature</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Cryocooler Types and Drive Frequencies</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Three common cooler architectures span vastly different operating frequency bands</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19</a:t>
            </a:r>
            <a:endParaRPr lang="en-US" sz="900" dirty="0"/>
          </a:p>
        </p:txBody>
      </p:sp>
      <p:pic>
        <p:nvPicPr>
          <p:cNvPr id="7" name="Image 0" descr="/home/claude/jitter_deck/figs/cryocooler_bands.png"/>
          <p:cNvPicPr>
            <a:picLocks noChangeAspect="1"/>
          </p:cNvPicPr>
          <p:nvPr/>
        </p:nvPicPr>
        <p:blipFill>
          <a:blip r:embed="rId3"/>
          <a:stretch>
            <a:fillRect/>
          </a:stretch>
        </p:blipFill>
        <p:spPr>
          <a:xfrm>
            <a:off x="502920" y="1280160"/>
            <a:ext cx="6903720" cy="3108960"/>
          </a:xfrm>
          <a:prstGeom prst="rect">
            <a:avLst/>
          </a:prstGeom>
        </p:spPr>
      </p:pic>
      <p:graphicFrame>
        <p:nvGraphicFramePr>
          <p:cNvPr id="16" name="Table 0"/>
          <p:cNvGraphicFramePr>
            <a:graphicFrameLocks noGrp="1"/>
          </p:cNvGraphicFramePr>
          <p:nvPr>
            <p:extLst>
              <p:ext uri="{D42A27DB-BD31-4B8C-83A1-F6EECF244321}">
                <p14:modId xmlns:p14="http://schemas.microsoft.com/office/powerpoint/2010/main" val="2100352870"/>
              </p:ext>
            </p:extLst>
          </p:nvPr>
        </p:nvGraphicFramePr>
        <p:xfrm>
          <a:off x="502920" y="4526280"/>
          <a:ext cx="10256125" cy="1645920"/>
        </p:xfrm>
        <a:graphic>
          <a:graphicData uri="http://schemas.openxmlformats.org/drawingml/2006/table">
            <a:tbl>
              <a:tblPr/>
              <a:tblGrid>
                <a:gridCol w="2311532">
                  <a:extLst>
                    <a:ext uri="{9D8B030D-6E8A-4147-A177-3AD203B41FA5}">
                      <a16:colId xmlns:a16="http://schemas.microsoft.com/office/drawing/2014/main" val="20000"/>
                    </a:ext>
                  </a:extLst>
                </a:gridCol>
                <a:gridCol w="4548249">
                  <a:extLst>
                    <a:ext uri="{9D8B030D-6E8A-4147-A177-3AD203B41FA5}">
                      <a16:colId xmlns:a16="http://schemas.microsoft.com/office/drawing/2014/main" val="20001"/>
                    </a:ext>
                  </a:extLst>
                </a:gridCol>
                <a:gridCol w="3396344">
                  <a:extLst>
                    <a:ext uri="{9D8B030D-6E8A-4147-A177-3AD203B41FA5}">
                      <a16:colId xmlns:a16="http://schemas.microsoft.com/office/drawing/2014/main" val="20002"/>
                    </a:ext>
                  </a:extLst>
                </a:gridCol>
              </a:tblGrid>
              <a:tr h="411480">
                <a:tc>
                  <a:txBody>
                    <a:bodyPr/>
                    <a:lstStyle/>
                    <a:p>
                      <a:pPr marL="0" indent="0" algn="ctr">
                        <a:buNone/>
                      </a:pPr>
                      <a:r>
                        <a:rPr lang="en-US" sz="1300" b="1" dirty="0">
                          <a:solidFill>
                            <a:srgbClr val="FFFFFF"/>
                          </a:solidFill>
                          <a:latin typeface="Calibri" pitchFamily="34" charset="0"/>
                          <a:ea typeface="Calibri" pitchFamily="34" charset="-122"/>
                          <a:cs typeface="Calibri" pitchFamily="34" charset="-120"/>
                        </a:rPr>
                        <a:t>Type</a:t>
                      </a:r>
                      <a:endParaRPr lang="en-US" sz="1300" dirty="0">
                        <a:latin typeface="Calibri" charset="0"/>
                        <a:ea typeface="Calibri" charset="0"/>
                        <a:cs typeface="Calibri" charset="0"/>
                      </a:endParaRPr>
                    </a:p>
                  </a:txBody>
                  <a:tcP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solidFill>
                      <a:srgbClr val="10456B"/>
                    </a:solidFill>
                  </a:tcPr>
                </a:tc>
                <a:tc>
                  <a:txBody>
                    <a:bodyPr/>
                    <a:lstStyle/>
                    <a:p>
                      <a:pPr marL="0" indent="0" algn="ctr">
                        <a:buNone/>
                      </a:pPr>
                      <a:r>
                        <a:rPr lang="en-US" sz="1300" b="1" dirty="0">
                          <a:solidFill>
                            <a:srgbClr val="FFFFFF"/>
                          </a:solidFill>
                          <a:latin typeface="Calibri" pitchFamily="34" charset="0"/>
                          <a:ea typeface="Calibri" pitchFamily="34" charset="-122"/>
                          <a:cs typeface="Calibri" pitchFamily="34" charset="-120"/>
                        </a:rPr>
                        <a:t>Mechanism</a:t>
                      </a:r>
                      <a:endParaRPr lang="en-US" sz="1300" dirty="0">
                        <a:latin typeface="Calibri" charset="0"/>
                        <a:ea typeface="Calibri" charset="0"/>
                        <a:cs typeface="Calibri" charset="0"/>
                      </a:endParaRPr>
                    </a:p>
                  </a:txBody>
                  <a:tcP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solidFill>
                      <a:srgbClr val="10456B"/>
                    </a:solidFill>
                  </a:tcPr>
                </a:tc>
                <a:tc>
                  <a:txBody>
                    <a:bodyPr/>
                    <a:lstStyle/>
                    <a:p>
                      <a:pPr marL="0" indent="0" algn="ctr">
                        <a:buNone/>
                      </a:pPr>
                      <a:r>
                        <a:rPr lang="en-US" sz="1300" b="1" dirty="0">
                          <a:solidFill>
                            <a:srgbClr val="FFFFFF"/>
                          </a:solidFill>
                          <a:latin typeface="Calibri" pitchFamily="34" charset="0"/>
                          <a:ea typeface="Calibri" pitchFamily="34" charset="-122"/>
                          <a:cs typeface="Calibri" pitchFamily="34" charset="-120"/>
                        </a:rPr>
                        <a:t>Frequency Range</a:t>
                      </a:r>
                      <a:endParaRPr lang="en-US" sz="1300" dirty="0">
                        <a:latin typeface="Calibri" charset="0"/>
                        <a:ea typeface="Calibri" charset="0"/>
                        <a:cs typeface="Calibri" charset="0"/>
                      </a:endParaRPr>
                    </a:p>
                  </a:txBody>
                  <a:tcP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solidFill>
                      <a:srgbClr val="10456B"/>
                    </a:solidFill>
                  </a:tcPr>
                </a:tc>
                <a:extLst>
                  <a:ext uri="{0D108BD9-81ED-4DB2-BD59-A6C34878D82A}">
                    <a16:rowId xmlns:a16="http://schemas.microsoft.com/office/drawing/2014/main" val="10000"/>
                  </a:ext>
                </a:extLst>
              </a:tr>
              <a:tr h="411480">
                <a:tc>
                  <a:txBody>
                    <a:bodyPr/>
                    <a:lstStyle/>
                    <a:p>
                      <a:pPr marL="0" indent="0">
                        <a:buNone/>
                      </a:pPr>
                      <a:r>
                        <a:rPr lang="en-US" sz="1400" dirty="0">
                          <a:solidFill>
                            <a:srgbClr val="2B2B2B"/>
                          </a:solidFill>
                          <a:latin typeface="Calibri" pitchFamily="34" charset="0"/>
                          <a:ea typeface="Calibri" pitchFamily="34" charset="-122"/>
                          <a:cs typeface="Calibri" pitchFamily="34" charset="-120"/>
                        </a:rPr>
                        <a:t>Joule-Thomson (J-T) Sorption</a:t>
                      </a:r>
                      <a:endParaRPr lang="en-US" sz="1400" dirty="0">
                        <a:latin typeface="Calibri" charset="0"/>
                        <a:ea typeface="Calibri" charset="0"/>
                        <a:cs typeface="Calibri" charset="0"/>
                      </a:endParaRPr>
                    </a:p>
                  </a:txBody>
                  <a:tcP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tc>
                  <a:txBody>
                    <a:bodyPr/>
                    <a:lstStyle/>
                    <a:p>
                      <a:pPr marL="0" indent="0">
                        <a:buNone/>
                      </a:pPr>
                      <a:r>
                        <a:rPr lang="en-US" sz="1400" dirty="0">
                          <a:solidFill>
                            <a:srgbClr val="2B2B2B"/>
                          </a:solidFill>
                          <a:latin typeface="Calibri" pitchFamily="34" charset="0"/>
                          <a:ea typeface="Calibri" pitchFamily="34" charset="-122"/>
                          <a:cs typeface="Calibri" pitchFamily="34" charset="-120"/>
                        </a:rPr>
                        <a:t>Solid-state compressor; isenthalpic expansion across a valve</a:t>
                      </a:r>
                      <a:endParaRPr lang="en-US" sz="1400" dirty="0">
                        <a:latin typeface="Calibri" charset="0"/>
                        <a:ea typeface="Calibri" charset="0"/>
                        <a:cs typeface="Calibri" charset="0"/>
                      </a:endParaRPr>
                    </a:p>
                  </a:txBody>
                  <a:tcP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tc>
                  <a:txBody>
                    <a:bodyPr/>
                    <a:lstStyle/>
                    <a:p>
                      <a:pPr marL="0" indent="0">
                        <a:buNone/>
                      </a:pPr>
                      <a:r>
                        <a:rPr lang="en-US" sz="1400" dirty="0">
                          <a:solidFill>
                            <a:srgbClr val="2B2B2B"/>
                          </a:solidFill>
                          <a:latin typeface="Calibri" pitchFamily="34" charset="0"/>
                          <a:ea typeface="Calibri" pitchFamily="34" charset="-122"/>
                          <a:cs typeface="Calibri" pitchFamily="34" charset="-120"/>
                        </a:rPr>
                        <a:t>&lt; 1 cycle/hour</a:t>
                      </a:r>
                      <a:endParaRPr lang="en-US" sz="1400" dirty="0">
                        <a:latin typeface="Calibri" charset="0"/>
                        <a:ea typeface="Calibri" charset="0"/>
                        <a:cs typeface="Calibri" charset="0"/>
                      </a:endParaRPr>
                    </a:p>
                  </a:txBody>
                  <a:tcP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extLst>
                  <a:ext uri="{0D108BD9-81ED-4DB2-BD59-A6C34878D82A}">
                    <a16:rowId xmlns:a16="http://schemas.microsoft.com/office/drawing/2014/main" val="10001"/>
                  </a:ext>
                </a:extLst>
              </a:tr>
              <a:tr h="411480">
                <a:tc>
                  <a:txBody>
                    <a:bodyPr/>
                    <a:lstStyle/>
                    <a:p>
                      <a:pPr marL="0" indent="0">
                        <a:buNone/>
                      </a:pPr>
                      <a:r>
                        <a:rPr lang="en-US" sz="1400" dirty="0">
                          <a:solidFill>
                            <a:srgbClr val="2B2B2B"/>
                          </a:solidFill>
                          <a:latin typeface="Calibri" pitchFamily="34" charset="0"/>
                          <a:ea typeface="Calibri" pitchFamily="34" charset="-122"/>
                          <a:cs typeface="Calibri" pitchFamily="34" charset="-120"/>
                        </a:rPr>
                        <a:t>Oxford-Style Stirling</a:t>
                      </a:r>
                      <a:endParaRPr lang="en-US" sz="1400" dirty="0">
                        <a:latin typeface="Calibri" charset="0"/>
                        <a:ea typeface="Calibri" charset="0"/>
                        <a:cs typeface="Calibri" charset="0"/>
                      </a:endParaRPr>
                    </a:p>
                  </a:txBody>
                  <a:tcP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tc>
                  <a:txBody>
                    <a:bodyPr/>
                    <a:lstStyle/>
                    <a:p>
                      <a:pPr marL="0" indent="0">
                        <a:buNone/>
                      </a:pPr>
                      <a:r>
                        <a:rPr lang="en-US" sz="1400" dirty="0">
                          <a:solidFill>
                            <a:srgbClr val="2B2B2B"/>
                          </a:solidFill>
                          <a:latin typeface="Calibri" pitchFamily="34" charset="0"/>
                          <a:ea typeface="Calibri" pitchFamily="34" charset="-122"/>
                          <a:cs typeface="Calibri" pitchFamily="34" charset="-120"/>
                        </a:rPr>
                        <a:t>One or two pistons; most common cryocooler type</a:t>
                      </a:r>
                      <a:endParaRPr lang="en-US" sz="1400" dirty="0">
                        <a:latin typeface="Calibri" charset="0"/>
                        <a:ea typeface="Calibri" charset="0"/>
                        <a:cs typeface="Calibri" charset="0"/>
                      </a:endParaRPr>
                    </a:p>
                  </a:txBody>
                  <a:tcP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tc>
                  <a:txBody>
                    <a:bodyPr/>
                    <a:lstStyle/>
                    <a:p>
                      <a:pPr marL="0" indent="0">
                        <a:buNone/>
                      </a:pPr>
                      <a:r>
                        <a:rPr lang="en-US" sz="1400" dirty="0">
                          <a:solidFill>
                            <a:srgbClr val="2B2B2B"/>
                          </a:solidFill>
                          <a:latin typeface="Calibri" pitchFamily="34" charset="0"/>
                          <a:ea typeface="Calibri" pitchFamily="34" charset="-122"/>
                          <a:cs typeface="Calibri" pitchFamily="34" charset="-120"/>
                        </a:rPr>
                        <a:t>1200–3600 rpm (20–60 Hz)</a:t>
                      </a:r>
                      <a:endParaRPr lang="en-US" sz="1400" dirty="0">
                        <a:latin typeface="Calibri" charset="0"/>
                        <a:ea typeface="Calibri" charset="0"/>
                        <a:cs typeface="Calibri" charset="0"/>
                      </a:endParaRPr>
                    </a:p>
                  </a:txBody>
                  <a:tcP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extLst>
                  <a:ext uri="{0D108BD9-81ED-4DB2-BD59-A6C34878D82A}">
                    <a16:rowId xmlns:a16="http://schemas.microsoft.com/office/drawing/2014/main" val="10002"/>
                  </a:ext>
                </a:extLst>
              </a:tr>
              <a:tr h="411480">
                <a:tc>
                  <a:txBody>
                    <a:bodyPr/>
                    <a:lstStyle/>
                    <a:p>
                      <a:pPr marL="0" indent="0">
                        <a:buNone/>
                      </a:pPr>
                      <a:r>
                        <a:rPr lang="en-US" sz="1400" dirty="0">
                          <a:solidFill>
                            <a:srgbClr val="2B2B2B"/>
                          </a:solidFill>
                          <a:latin typeface="Calibri" pitchFamily="34" charset="0"/>
                          <a:ea typeface="Calibri" pitchFamily="34" charset="-122"/>
                          <a:cs typeface="Calibri" pitchFamily="34" charset="-120"/>
                        </a:rPr>
                        <a:t>Reverse Turbo-Brayton</a:t>
                      </a:r>
                      <a:endParaRPr lang="en-US" sz="1400" dirty="0">
                        <a:latin typeface="Calibri" charset="0"/>
                        <a:ea typeface="Calibri" charset="0"/>
                        <a:cs typeface="Calibri" charset="0"/>
                      </a:endParaRPr>
                    </a:p>
                  </a:txBody>
                  <a:tcP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tc>
                  <a:txBody>
                    <a:bodyPr/>
                    <a:lstStyle/>
                    <a:p>
                      <a:pPr marL="0" indent="0">
                        <a:buNone/>
                      </a:pPr>
                      <a:r>
                        <a:rPr lang="en-US" sz="1400" dirty="0">
                          <a:solidFill>
                            <a:srgbClr val="2B2B2B"/>
                          </a:solidFill>
                          <a:latin typeface="Calibri" pitchFamily="34" charset="0"/>
                          <a:ea typeface="Calibri" pitchFamily="34" charset="-122"/>
                          <a:cs typeface="Calibri" pitchFamily="34" charset="-120"/>
                        </a:rPr>
                        <a:t>Tiny high-speed turbines</a:t>
                      </a:r>
                      <a:endParaRPr lang="en-US" sz="1400" dirty="0">
                        <a:latin typeface="Calibri" charset="0"/>
                        <a:ea typeface="Calibri" charset="0"/>
                        <a:cs typeface="Calibri" charset="0"/>
                      </a:endParaRPr>
                    </a:p>
                  </a:txBody>
                  <a:tcP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tc>
                  <a:txBody>
                    <a:bodyPr/>
                    <a:lstStyle/>
                    <a:p>
                      <a:pPr marL="0" indent="0">
                        <a:buNone/>
                      </a:pPr>
                      <a:r>
                        <a:rPr lang="en-US" sz="1400" dirty="0">
                          <a:solidFill>
                            <a:srgbClr val="2B2B2B"/>
                          </a:solidFill>
                          <a:latin typeface="Calibri" pitchFamily="34" charset="0"/>
                          <a:ea typeface="Calibri" pitchFamily="34" charset="-122"/>
                          <a:cs typeface="Calibri" pitchFamily="34" charset="-120"/>
                        </a:rPr>
                        <a:t>200,000–800,000 rpm (3.3–13 kHz)</a:t>
                      </a:r>
                      <a:endParaRPr lang="en-US" sz="1400" dirty="0">
                        <a:latin typeface="Calibri" charset="0"/>
                        <a:ea typeface="Calibri" charset="0"/>
                        <a:cs typeface="Calibri" charset="0"/>
                      </a:endParaRPr>
                    </a:p>
                  </a:txBody>
                  <a:tcP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Briefing Roadmap</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Four parts: the full jitter problem from root cause to flight mitigation</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2</a:t>
            </a:r>
            <a:endParaRPr lang="en-US" sz="900" dirty="0"/>
          </a:p>
        </p:txBody>
      </p:sp>
      <p:sp>
        <p:nvSpPr>
          <p:cNvPr id="7" name="Shape 5"/>
          <p:cNvSpPr/>
          <p:nvPr/>
        </p:nvSpPr>
        <p:spPr>
          <a:xfrm>
            <a:off x="457200" y="1417320"/>
            <a:ext cx="11277295" cy="1078992"/>
          </a:xfrm>
          <a:prstGeom prst="roundRect">
            <a:avLst>
              <a:gd name="adj" fmla="val 6780"/>
            </a:avLst>
          </a:prstGeom>
          <a:solidFill>
            <a:srgbClr val="EEF4F9"/>
          </a:solidFill>
          <a:ln/>
        </p:spPr>
        <p:txBody>
          <a:bodyPr/>
          <a:lstStyle/>
          <a:p>
            <a:endParaRPr lang="en-US"/>
          </a:p>
        </p:txBody>
      </p:sp>
      <p:sp>
        <p:nvSpPr>
          <p:cNvPr id="8" name="Text 6"/>
          <p:cNvSpPr/>
          <p:nvPr/>
        </p:nvSpPr>
        <p:spPr>
          <a:xfrm>
            <a:off x="685800" y="1581912"/>
            <a:ext cx="731520" cy="749808"/>
          </a:xfrm>
          <a:prstGeom prst="rect">
            <a:avLst/>
          </a:prstGeom>
          <a:noFill/>
          <a:ln/>
        </p:spPr>
        <p:txBody>
          <a:bodyPr wrap="square" lIns="0" tIns="0" rIns="0" bIns="0" rtlCol="0" anchor="ctr"/>
          <a:lstStyle/>
          <a:p>
            <a:pPr marL="0" indent="0" algn="ctr">
              <a:buNone/>
            </a:pPr>
            <a:r>
              <a:rPr lang="en-US" sz="3800" b="1" dirty="0">
                <a:solidFill>
                  <a:srgbClr val="0B7A8A"/>
                </a:solidFill>
                <a:latin typeface="Cambria" pitchFamily="34" charset="0"/>
                <a:ea typeface="Cambria" pitchFamily="34" charset="-122"/>
                <a:cs typeface="Cambria" pitchFamily="34" charset="-120"/>
              </a:rPr>
              <a:t>1</a:t>
            </a:r>
            <a:endParaRPr lang="en-US" sz="3800" dirty="0"/>
          </a:p>
        </p:txBody>
      </p:sp>
      <p:sp>
        <p:nvSpPr>
          <p:cNvPr id="9" name="Shape 7"/>
          <p:cNvSpPr/>
          <p:nvPr/>
        </p:nvSpPr>
        <p:spPr>
          <a:xfrm>
            <a:off x="1554480" y="1636776"/>
            <a:ext cx="640080" cy="640080"/>
          </a:xfrm>
          <a:prstGeom prst="ellipse">
            <a:avLst/>
          </a:prstGeom>
          <a:solidFill>
            <a:srgbClr val="FFFFFF"/>
          </a:solidFill>
          <a:ln/>
        </p:spPr>
        <p:txBody>
          <a:bodyPr/>
          <a:lstStyle/>
          <a:p>
            <a:endParaRPr lang="en-US"/>
          </a:p>
        </p:txBody>
      </p:sp>
      <p:pic>
        <p:nvPicPr>
          <p:cNvPr id="10" name="Image 0" descr="/home/claude/jitter_deck/icons/satellite_navy.png"/>
          <p:cNvPicPr>
            <a:picLocks noChangeAspect="1"/>
          </p:cNvPicPr>
          <p:nvPr/>
        </p:nvPicPr>
        <p:blipFill>
          <a:blip r:embed="rId3"/>
          <a:stretch>
            <a:fillRect/>
          </a:stretch>
        </p:blipFill>
        <p:spPr>
          <a:xfrm>
            <a:off x="1708099" y="1790395"/>
            <a:ext cx="332842" cy="332842"/>
          </a:xfrm>
          <a:prstGeom prst="rect">
            <a:avLst/>
          </a:prstGeom>
        </p:spPr>
      </p:pic>
      <p:sp>
        <p:nvSpPr>
          <p:cNvPr id="11" name="Text 8"/>
          <p:cNvSpPr/>
          <p:nvPr/>
        </p:nvSpPr>
        <p:spPr>
          <a:xfrm>
            <a:off x="2423160" y="1545336"/>
            <a:ext cx="4023360" cy="411480"/>
          </a:xfrm>
          <a:prstGeom prst="rect">
            <a:avLst/>
          </a:prstGeom>
          <a:noFill/>
          <a:ln/>
        </p:spPr>
        <p:txBody>
          <a:bodyPr wrap="square" lIns="0" tIns="0" rIns="0" bIns="0" rtlCol="0" anchor="ctr"/>
          <a:lstStyle/>
          <a:p>
            <a:pPr marL="0" indent="0">
              <a:buNone/>
            </a:pPr>
            <a:r>
              <a:rPr lang="en-US" sz="1800" b="1" dirty="0">
                <a:solidFill>
                  <a:srgbClr val="10456B"/>
                </a:solidFill>
                <a:latin typeface="Calibri" pitchFamily="34" charset="0"/>
                <a:ea typeface="Calibri" pitchFamily="34" charset="-122"/>
                <a:cs typeface="Calibri" pitchFamily="34" charset="-120"/>
              </a:rPr>
              <a:t>Foundations</a:t>
            </a:r>
            <a:endParaRPr lang="en-US" sz="1800" dirty="0"/>
          </a:p>
        </p:txBody>
      </p:sp>
      <p:sp>
        <p:nvSpPr>
          <p:cNvPr id="12" name="Text 9"/>
          <p:cNvSpPr/>
          <p:nvPr/>
        </p:nvSpPr>
        <p:spPr>
          <a:xfrm>
            <a:off x="2423160" y="1947672"/>
            <a:ext cx="9082735" cy="457200"/>
          </a:xfrm>
          <a:prstGeom prst="rect">
            <a:avLst/>
          </a:prstGeom>
          <a:noFill/>
          <a:ln/>
        </p:spPr>
        <p:txBody>
          <a:bodyPr wrap="square" lIns="0" tIns="0" rIns="0" bIns="0" rtlCol="0" anchor="ctr"/>
          <a:lstStyle/>
          <a:p>
            <a:pPr marL="0" indent="0">
              <a:buNone/>
            </a:pPr>
            <a:r>
              <a:rPr lang="en-US" sz="1400" dirty="0">
                <a:solidFill>
                  <a:srgbClr val="2B2B2B"/>
                </a:solidFill>
                <a:latin typeface="Calibri" pitchFamily="34" charset="0"/>
                <a:ea typeface="Calibri" pitchFamily="34" charset="-122"/>
                <a:cs typeface="Calibri" pitchFamily="34" charset="-120"/>
              </a:rPr>
              <a:t>What jitter is, how it degrades optical performance, and the source taxonomy</a:t>
            </a:r>
            <a:endParaRPr lang="en-US" sz="1400" dirty="0"/>
          </a:p>
        </p:txBody>
      </p:sp>
      <p:sp>
        <p:nvSpPr>
          <p:cNvPr id="13" name="Shape 10"/>
          <p:cNvSpPr/>
          <p:nvPr/>
        </p:nvSpPr>
        <p:spPr>
          <a:xfrm>
            <a:off x="457200" y="2660904"/>
            <a:ext cx="11277295" cy="1078992"/>
          </a:xfrm>
          <a:prstGeom prst="roundRect">
            <a:avLst>
              <a:gd name="adj" fmla="val 6780"/>
            </a:avLst>
          </a:prstGeom>
          <a:solidFill>
            <a:srgbClr val="EEF4F9"/>
          </a:solidFill>
          <a:ln/>
        </p:spPr>
        <p:txBody>
          <a:bodyPr/>
          <a:lstStyle/>
          <a:p>
            <a:endParaRPr lang="en-US"/>
          </a:p>
        </p:txBody>
      </p:sp>
      <p:sp>
        <p:nvSpPr>
          <p:cNvPr id="14" name="Text 11"/>
          <p:cNvSpPr/>
          <p:nvPr/>
        </p:nvSpPr>
        <p:spPr>
          <a:xfrm>
            <a:off x="685800" y="2825496"/>
            <a:ext cx="731520" cy="749808"/>
          </a:xfrm>
          <a:prstGeom prst="rect">
            <a:avLst/>
          </a:prstGeom>
          <a:noFill/>
          <a:ln/>
        </p:spPr>
        <p:txBody>
          <a:bodyPr wrap="square" lIns="0" tIns="0" rIns="0" bIns="0" rtlCol="0" anchor="ctr"/>
          <a:lstStyle/>
          <a:p>
            <a:pPr marL="0" indent="0" algn="ctr">
              <a:buNone/>
            </a:pPr>
            <a:r>
              <a:rPr lang="en-US" sz="3800" b="1" dirty="0">
                <a:solidFill>
                  <a:srgbClr val="0B7A8A"/>
                </a:solidFill>
                <a:latin typeface="Cambria" pitchFamily="34" charset="0"/>
                <a:ea typeface="Cambria" pitchFamily="34" charset="-122"/>
                <a:cs typeface="Cambria" pitchFamily="34" charset="-120"/>
              </a:rPr>
              <a:t>2</a:t>
            </a:r>
            <a:endParaRPr lang="en-US" sz="3800" dirty="0"/>
          </a:p>
        </p:txBody>
      </p:sp>
      <p:sp>
        <p:nvSpPr>
          <p:cNvPr id="15" name="Shape 12"/>
          <p:cNvSpPr/>
          <p:nvPr/>
        </p:nvSpPr>
        <p:spPr>
          <a:xfrm>
            <a:off x="1554480" y="2880360"/>
            <a:ext cx="640080" cy="640080"/>
          </a:xfrm>
          <a:prstGeom prst="ellipse">
            <a:avLst/>
          </a:prstGeom>
          <a:solidFill>
            <a:srgbClr val="FFFFFF"/>
          </a:solidFill>
          <a:ln/>
        </p:spPr>
        <p:txBody>
          <a:bodyPr/>
          <a:lstStyle/>
          <a:p>
            <a:endParaRPr lang="en-US"/>
          </a:p>
        </p:txBody>
      </p:sp>
      <p:pic>
        <p:nvPicPr>
          <p:cNvPr id="16" name="Image 1" descr="/home/claude/jitter_deck/icons/cog_navy.png"/>
          <p:cNvPicPr>
            <a:picLocks noChangeAspect="1"/>
          </p:cNvPicPr>
          <p:nvPr/>
        </p:nvPicPr>
        <p:blipFill>
          <a:blip r:embed="rId4"/>
          <a:stretch>
            <a:fillRect/>
          </a:stretch>
        </p:blipFill>
        <p:spPr>
          <a:xfrm>
            <a:off x="1708099" y="3033979"/>
            <a:ext cx="332842" cy="332842"/>
          </a:xfrm>
          <a:prstGeom prst="rect">
            <a:avLst/>
          </a:prstGeom>
        </p:spPr>
      </p:pic>
      <p:sp>
        <p:nvSpPr>
          <p:cNvPr id="17" name="Text 13"/>
          <p:cNvSpPr/>
          <p:nvPr/>
        </p:nvSpPr>
        <p:spPr>
          <a:xfrm>
            <a:off x="2423160" y="2788920"/>
            <a:ext cx="4023360" cy="411480"/>
          </a:xfrm>
          <a:prstGeom prst="rect">
            <a:avLst/>
          </a:prstGeom>
          <a:noFill/>
          <a:ln/>
        </p:spPr>
        <p:txBody>
          <a:bodyPr wrap="square" lIns="0" tIns="0" rIns="0" bIns="0" rtlCol="0" anchor="ctr"/>
          <a:lstStyle/>
          <a:p>
            <a:pPr marL="0" indent="0">
              <a:buNone/>
            </a:pPr>
            <a:r>
              <a:rPr lang="en-US" sz="1800" b="1" dirty="0">
                <a:solidFill>
                  <a:srgbClr val="10456B"/>
                </a:solidFill>
                <a:latin typeface="Calibri" pitchFamily="34" charset="0"/>
                <a:ea typeface="Calibri" pitchFamily="34" charset="-122"/>
                <a:cs typeface="Calibri" pitchFamily="34" charset="-120"/>
              </a:rPr>
              <a:t>Design</a:t>
            </a:r>
            <a:endParaRPr lang="en-US" sz="1800" dirty="0"/>
          </a:p>
        </p:txBody>
      </p:sp>
      <p:sp>
        <p:nvSpPr>
          <p:cNvPr id="18" name="Text 14"/>
          <p:cNvSpPr/>
          <p:nvPr/>
        </p:nvSpPr>
        <p:spPr>
          <a:xfrm>
            <a:off x="2423160" y="3191256"/>
            <a:ext cx="9082735" cy="457200"/>
          </a:xfrm>
          <a:prstGeom prst="rect">
            <a:avLst/>
          </a:prstGeom>
          <a:noFill/>
          <a:ln/>
        </p:spPr>
        <p:txBody>
          <a:bodyPr wrap="square" lIns="0" tIns="0" rIns="0" bIns="0" rtlCol="0" anchor="ctr"/>
          <a:lstStyle/>
          <a:p>
            <a:pPr marL="0" indent="0">
              <a:buNone/>
            </a:pPr>
            <a:r>
              <a:rPr lang="en-US" sz="1400" dirty="0">
                <a:solidFill>
                  <a:srgbClr val="2B2B2B"/>
                </a:solidFill>
                <a:latin typeface="Calibri" pitchFamily="34" charset="0"/>
                <a:ea typeface="Calibri" pitchFamily="34" charset="-122"/>
                <a:cs typeface="Calibri" pitchFamily="34" charset="-120"/>
              </a:rPr>
              <a:t>Architectural strategies: isolation, structural stiffness, mechanism choice</a:t>
            </a:r>
            <a:endParaRPr lang="en-US" sz="1400" dirty="0"/>
          </a:p>
        </p:txBody>
      </p:sp>
      <p:sp>
        <p:nvSpPr>
          <p:cNvPr id="19" name="Shape 15"/>
          <p:cNvSpPr/>
          <p:nvPr/>
        </p:nvSpPr>
        <p:spPr>
          <a:xfrm>
            <a:off x="457200" y="3904488"/>
            <a:ext cx="11277295" cy="1078992"/>
          </a:xfrm>
          <a:prstGeom prst="roundRect">
            <a:avLst>
              <a:gd name="adj" fmla="val 6780"/>
            </a:avLst>
          </a:prstGeom>
          <a:solidFill>
            <a:srgbClr val="EEF4F9"/>
          </a:solidFill>
          <a:ln/>
        </p:spPr>
        <p:txBody>
          <a:bodyPr/>
          <a:lstStyle/>
          <a:p>
            <a:endParaRPr lang="en-US"/>
          </a:p>
        </p:txBody>
      </p:sp>
      <p:sp>
        <p:nvSpPr>
          <p:cNvPr id="20" name="Text 16"/>
          <p:cNvSpPr/>
          <p:nvPr/>
        </p:nvSpPr>
        <p:spPr>
          <a:xfrm>
            <a:off x="685800" y="4069080"/>
            <a:ext cx="731520" cy="749808"/>
          </a:xfrm>
          <a:prstGeom prst="rect">
            <a:avLst/>
          </a:prstGeom>
          <a:noFill/>
          <a:ln/>
        </p:spPr>
        <p:txBody>
          <a:bodyPr wrap="square" lIns="0" tIns="0" rIns="0" bIns="0" rtlCol="0" anchor="ctr"/>
          <a:lstStyle/>
          <a:p>
            <a:pPr marL="0" indent="0" algn="ctr">
              <a:buNone/>
            </a:pPr>
            <a:r>
              <a:rPr lang="en-US" sz="3800" b="1" dirty="0">
                <a:solidFill>
                  <a:srgbClr val="0B7A8A"/>
                </a:solidFill>
                <a:latin typeface="Cambria" pitchFamily="34" charset="0"/>
                <a:ea typeface="Cambria" pitchFamily="34" charset="-122"/>
                <a:cs typeface="Cambria" pitchFamily="34" charset="-120"/>
              </a:rPr>
              <a:t>3</a:t>
            </a:r>
            <a:endParaRPr lang="en-US" sz="3800" dirty="0"/>
          </a:p>
        </p:txBody>
      </p:sp>
      <p:sp>
        <p:nvSpPr>
          <p:cNvPr id="21" name="Shape 17"/>
          <p:cNvSpPr/>
          <p:nvPr/>
        </p:nvSpPr>
        <p:spPr>
          <a:xfrm>
            <a:off x="1554480" y="4123944"/>
            <a:ext cx="640080" cy="640080"/>
          </a:xfrm>
          <a:prstGeom prst="ellipse">
            <a:avLst/>
          </a:prstGeom>
          <a:solidFill>
            <a:srgbClr val="FFFFFF"/>
          </a:solidFill>
          <a:ln/>
        </p:spPr>
        <p:txBody>
          <a:bodyPr/>
          <a:lstStyle/>
          <a:p>
            <a:endParaRPr lang="en-US"/>
          </a:p>
        </p:txBody>
      </p:sp>
      <p:pic>
        <p:nvPicPr>
          <p:cNvPr id="22" name="Image 2" descr="/home/claude/jitter_deck/icons/chart_navy.png"/>
          <p:cNvPicPr>
            <a:picLocks noChangeAspect="1"/>
          </p:cNvPicPr>
          <p:nvPr/>
        </p:nvPicPr>
        <p:blipFill>
          <a:blip r:embed="rId5"/>
          <a:stretch>
            <a:fillRect/>
          </a:stretch>
        </p:blipFill>
        <p:spPr>
          <a:xfrm>
            <a:off x="1708099" y="4277563"/>
            <a:ext cx="332842" cy="332842"/>
          </a:xfrm>
          <a:prstGeom prst="rect">
            <a:avLst/>
          </a:prstGeom>
        </p:spPr>
      </p:pic>
      <p:sp>
        <p:nvSpPr>
          <p:cNvPr id="23" name="Text 18"/>
          <p:cNvSpPr/>
          <p:nvPr/>
        </p:nvSpPr>
        <p:spPr>
          <a:xfrm>
            <a:off x="2423160" y="4032504"/>
            <a:ext cx="4023360" cy="411480"/>
          </a:xfrm>
          <a:prstGeom prst="rect">
            <a:avLst/>
          </a:prstGeom>
          <a:noFill/>
          <a:ln/>
        </p:spPr>
        <p:txBody>
          <a:bodyPr wrap="square" lIns="0" tIns="0" rIns="0" bIns="0" rtlCol="0" anchor="ctr"/>
          <a:lstStyle/>
          <a:p>
            <a:pPr marL="0" indent="0">
              <a:buNone/>
            </a:pPr>
            <a:r>
              <a:rPr lang="en-US" sz="1800" b="1" dirty="0">
                <a:solidFill>
                  <a:srgbClr val="10456B"/>
                </a:solidFill>
                <a:latin typeface="Calibri" pitchFamily="34" charset="0"/>
                <a:ea typeface="Calibri" pitchFamily="34" charset="-122"/>
                <a:cs typeface="Calibri" pitchFamily="34" charset="-120"/>
              </a:rPr>
              <a:t>Analysis</a:t>
            </a:r>
            <a:endParaRPr lang="en-US" sz="1800" dirty="0"/>
          </a:p>
        </p:txBody>
      </p:sp>
      <p:sp>
        <p:nvSpPr>
          <p:cNvPr id="24" name="Text 19"/>
          <p:cNvSpPr/>
          <p:nvPr/>
        </p:nvSpPr>
        <p:spPr>
          <a:xfrm>
            <a:off x="2423160" y="4434840"/>
            <a:ext cx="9082735" cy="457200"/>
          </a:xfrm>
          <a:prstGeom prst="rect">
            <a:avLst/>
          </a:prstGeom>
          <a:noFill/>
          <a:ln/>
        </p:spPr>
        <p:txBody>
          <a:bodyPr wrap="square" lIns="0" tIns="0" rIns="0" bIns="0" rtlCol="0" anchor="ctr"/>
          <a:lstStyle/>
          <a:p>
            <a:pPr marL="0" indent="0">
              <a:buNone/>
            </a:pPr>
            <a:r>
              <a:rPr lang="en-US" sz="1400" dirty="0">
                <a:solidFill>
                  <a:srgbClr val="2B2B2B"/>
                </a:solidFill>
                <a:latin typeface="Calibri" pitchFamily="34" charset="0"/>
                <a:ea typeface="Calibri" pitchFamily="34" charset="-122"/>
                <a:cs typeface="Calibri" pitchFamily="34" charset="-120"/>
              </a:rPr>
              <a:t>Disturbance modeling, transfer paths, and line-of-sight error budgets</a:t>
            </a:r>
            <a:endParaRPr lang="en-US" sz="1400" dirty="0"/>
          </a:p>
        </p:txBody>
      </p:sp>
      <p:sp>
        <p:nvSpPr>
          <p:cNvPr id="25" name="Shape 20"/>
          <p:cNvSpPr/>
          <p:nvPr/>
        </p:nvSpPr>
        <p:spPr>
          <a:xfrm>
            <a:off x="457200" y="5148072"/>
            <a:ext cx="11277295" cy="1078992"/>
          </a:xfrm>
          <a:prstGeom prst="roundRect">
            <a:avLst>
              <a:gd name="adj" fmla="val 6780"/>
            </a:avLst>
          </a:prstGeom>
          <a:solidFill>
            <a:srgbClr val="EEF4F9"/>
          </a:solidFill>
          <a:ln/>
        </p:spPr>
        <p:txBody>
          <a:bodyPr/>
          <a:lstStyle/>
          <a:p>
            <a:endParaRPr lang="en-US"/>
          </a:p>
        </p:txBody>
      </p:sp>
      <p:sp>
        <p:nvSpPr>
          <p:cNvPr id="26" name="Text 21"/>
          <p:cNvSpPr/>
          <p:nvPr/>
        </p:nvSpPr>
        <p:spPr>
          <a:xfrm>
            <a:off x="685800" y="5312664"/>
            <a:ext cx="731520" cy="749808"/>
          </a:xfrm>
          <a:prstGeom prst="rect">
            <a:avLst/>
          </a:prstGeom>
          <a:noFill/>
          <a:ln/>
        </p:spPr>
        <p:txBody>
          <a:bodyPr wrap="square" lIns="0" tIns="0" rIns="0" bIns="0" rtlCol="0" anchor="ctr"/>
          <a:lstStyle/>
          <a:p>
            <a:pPr marL="0" indent="0" algn="ctr">
              <a:buNone/>
            </a:pPr>
            <a:r>
              <a:rPr lang="en-US" sz="3800" b="1" dirty="0">
                <a:solidFill>
                  <a:srgbClr val="0B7A8A"/>
                </a:solidFill>
                <a:latin typeface="Cambria" pitchFamily="34" charset="0"/>
                <a:ea typeface="Cambria" pitchFamily="34" charset="-122"/>
                <a:cs typeface="Cambria" pitchFamily="34" charset="-120"/>
              </a:rPr>
              <a:t>4</a:t>
            </a:r>
            <a:endParaRPr lang="en-US" sz="3800" dirty="0"/>
          </a:p>
        </p:txBody>
      </p:sp>
      <p:sp>
        <p:nvSpPr>
          <p:cNvPr id="27" name="Shape 22"/>
          <p:cNvSpPr/>
          <p:nvPr/>
        </p:nvSpPr>
        <p:spPr>
          <a:xfrm>
            <a:off x="1554480" y="5367528"/>
            <a:ext cx="640080" cy="640080"/>
          </a:xfrm>
          <a:prstGeom prst="ellipse">
            <a:avLst/>
          </a:prstGeom>
          <a:solidFill>
            <a:srgbClr val="FFFFFF"/>
          </a:solidFill>
          <a:ln/>
        </p:spPr>
        <p:txBody>
          <a:bodyPr/>
          <a:lstStyle/>
          <a:p>
            <a:endParaRPr lang="en-US"/>
          </a:p>
        </p:txBody>
      </p:sp>
      <p:pic>
        <p:nvPicPr>
          <p:cNvPr id="28" name="Image 3" descr="/home/claude/jitter_deck/icons/flask_navy.png"/>
          <p:cNvPicPr>
            <a:picLocks noChangeAspect="1"/>
          </p:cNvPicPr>
          <p:nvPr/>
        </p:nvPicPr>
        <p:blipFill>
          <a:blip r:embed="rId6"/>
          <a:stretch>
            <a:fillRect/>
          </a:stretch>
        </p:blipFill>
        <p:spPr>
          <a:xfrm>
            <a:off x="1708099" y="5521147"/>
            <a:ext cx="332842" cy="332842"/>
          </a:xfrm>
          <a:prstGeom prst="rect">
            <a:avLst/>
          </a:prstGeom>
        </p:spPr>
      </p:pic>
      <p:sp>
        <p:nvSpPr>
          <p:cNvPr id="29" name="Text 23"/>
          <p:cNvSpPr/>
          <p:nvPr/>
        </p:nvSpPr>
        <p:spPr>
          <a:xfrm>
            <a:off x="2423160" y="5276088"/>
            <a:ext cx="4023360" cy="411480"/>
          </a:xfrm>
          <a:prstGeom prst="rect">
            <a:avLst/>
          </a:prstGeom>
          <a:noFill/>
          <a:ln/>
        </p:spPr>
        <p:txBody>
          <a:bodyPr wrap="square" lIns="0" tIns="0" rIns="0" bIns="0" rtlCol="0" anchor="ctr"/>
          <a:lstStyle/>
          <a:p>
            <a:pPr marL="0" indent="0">
              <a:buNone/>
            </a:pPr>
            <a:r>
              <a:rPr lang="en-US" sz="1800" b="1" dirty="0">
                <a:solidFill>
                  <a:srgbClr val="10456B"/>
                </a:solidFill>
                <a:latin typeface="Calibri" pitchFamily="34" charset="0"/>
                <a:ea typeface="Calibri" pitchFamily="34" charset="-122"/>
                <a:cs typeface="Calibri" pitchFamily="34" charset="-120"/>
              </a:rPr>
              <a:t>Testing &amp; Mitigation</a:t>
            </a:r>
            <a:endParaRPr lang="en-US" sz="1800" dirty="0"/>
          </a:p>
        </p:txBody>
      </p:sp>
      <p:sp>
        <p:nvSpPr>
          <p:cNvPr id="30" name="Text 24"/>
          <p:cNvSpPr/>
          <p:nvPr/>
        </p:nvSpPr>
        <p:spPr>
          <a:xfrm>
            <a:off x="2423160" y="5678424"/>
            <a:ext cx="9082735" cy="457200"/>
          </a:xfrm>
          <a:prstGeom prst="rect">
            <a:avLst/>
          </a:prstGeom>
          <a:noFill/>
          <a:ln/>
        </p:spPr>
        <p:txBody>
          <a:bodyPr wrap="square" lIns="0" tIns="0" rIns="0" bIns="0" rtlCol="0" anchor="ctr"/>
          <a:lstStyle/>
          <a:p>
            <a:pPr marL="0" indent="0">
              <a:buNone/>
            </a:pPr>
            <a:r>
              <a:rPr lang="en-US" sz="1400" dirty="0">
                <a:solidFill>
                  <a:srgbClr val="2B2B2B"/>
                </a:solidFill>
                <a:latin typeface="Calibri" pitchFamily="34" charset="0"/>
                <a:ea typeface="Calibri" pitchFamily="34" charset="-122"/>
                <a:cs typeface="Calibri" pitchFamily="34" charset="-120"/>
              </a:rPr>
              <a:t>Ground verification challenges and flight-proven suppression methods</a:t>
            </a:r>
            <a:endParaRPr lang="en-US"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Stepper Motors</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Brushless DC motors that divide rotation into discrete commandable steps</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20</a:t>
            </a:r>
            <a:endParaRPr lang="en-US" sz="900" dirty="0"/>
          </a:p>
        </p:txBody>
      </p:sp>
      <p:sp>
        <p:nvSpPr>
          <p:cNvPr id="7" name="Shape 5"/>
          <p:cNvSpPr/>
          <p:nvPr/>
        </p:nvSpPr>
        <p:spPr>
          <a:xfrm>
            <a:off x="457200" y="1325880"/>
            <a:ext cx="6263640" cy="4663440"/>
          </a:xfrm>
          <a:prstGeom prst="roundRect">
            <a:avLst>
              <a:gd name="adj" fmla="val 1569"/>
            </a:avLst>
          </a:prstGeom>
          <a:solidFill>
            <a:srgbClr val="EEF4F9"/>
          </a:solidFill>
          <a:ln/>
        </p:spPr>
        <p:txBody>
          <a:bodyPr/>
          <a:lstStyle/>
          <a:p>
            <a:endParaRPr lang="en-US"/>
          </a:p>
        </p:txBody>
      </p:sp>
      <p:sp>
        <p:nvSpPr>
          <p:cNvPr id="8" name="Text 6"/>
          <p:cNvSpPr/>
          <p:nvPr/>
        </p:nvSpPr>
        <p:spPr>
          <a:xfrm>
            <a:off x="713232" y="1481328"/>
            <a:ext cx="5760720"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Typical Applications</a:t>
            </a:r>
            <a:endParaRPr lang="en-US" sz="1400" dirty="0"/>
          </a:p>
        </p:txBody>
      </p:sp>
      <p:sp>
        <p:nvSpPr>
          <p:cNvPr id="9" name="Text 7"/>
          <p:cNvSpPr/>
          <p:nvPr/>
        </p:nvSpPr>
        <p:spPr>
          <a:xfrm>
            <a:off x="713232" y="1920240"/>
            <a:ext cx="5760720" cy="1417320"/>
          </a:xfrm>
          <a:prstGeom prst="rect">
            <a:avLst/>
          </a:prstGeom>
          <a:noFill/>
          <a:ln/>
        </p:spPr>
        <p:txBody>
          <a:bodyPr wrap="square" rtlCol="0" anchor="t"/>
          <a:lstStyle/>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Driving solar arrays</a:t>
            </a:r>
            <a:endParaRPr lang="en-US" sz="1400" dirty="0"/>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Pointing antennas</a:t>
            </a:r>
            <a:endParaRPr lang="en-US" sz="1400" dirty="0"/>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Mobile mirror drives</a:t>
            </a:r>
            <a:endParaRPr lang="en-US" sz="1400" dirty="0"/>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Hold-down and release mechanisms</a:t>
            </a:r>
            <a:endParaRPr lang="en-US" sz="1400" dirty="0"/>
          </a:p>
        </p:txBody>
      </p:sp>
      <p:sp>
        <p:nvSpPr>
          <p:cNvPr id="10" name="Text 8"/>
          <p:cNvSpPr/>
          <p:nvPr/>
        </p:nvSpPr>
        <p:spPr>
          <a:xfrm>
            <a:off x="713232" y="3310128"/>
            <a:ext cx="5760720"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Disturbance Mechanism</a:t>
            </a:r>
            <a:endParaRPr lang="en-US" sz="1400" dirty="0"/>
          </a:p>
        </p:txBody>
      </p:sp>
      <p:sp>
        <p:nvSpPr>
          <p:cNvPr id="11" name="Text 9"/>
          <p:cNvSpPr/>
          <p:nvPr/>
        </p:nvSpPr>
        <p:spPr>
          <a:xfrm>
            <a:off x="713232" y="3730752"/>
            <a:ext cx="5760720" cy="2148840"/>
          </a:xfrm>
          <a:prstGeom prst="rect">
            <a:avLst/>
          </a:prstGeom>
          <a:noFill/>
          <a:ln/>
        </p:spPr>
        <p:txBody>
          <a:bodyPr wrap="square" rtlCol="0" anchor="t"/>
          <a:lstStyle/>
          <a:p>
            <a:pPr marL="228600" indent="-22860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Position is commanded open-loop to a discrete step, without feedback sensing, as long as the motor is properly sized to the load</a:t>
            </a:r>
            <a:endParaRPr lang="en-US" sz="1400" dirty="0"/>
          </a:p>
          <a:p>
            <a:pPr marL="228600" indent="-22860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The motor itself, plus any accompanying gear meshing, generates transient vibration as force and torque disturbances</a:t>
            </a:r>
            <a:endParaRPr lang="en-US" sz="1400" dirty="0"/>
          </a:p>
          <a:p>
            <a:pPr marL="228600" indent="-22860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Transmitted force can degrade the quality of optical images recorded by a camera elsewhere on the spacecraft</a:t>
            </a:r>
            <a:endParaRPr lang="en-US" sz="1400" dirty="0"/>
          </a:p>
        </p:txBody>
      </p:sp>
      <p:sp>
        <p:nvSpPr>
          <p:cNvPr id="12" name="Shape 10"/>
          <p:cNvSpPr/>
          <p:nvPr/>
        </p:nvSpPr>
        <p:spPr>
          <a:xfrm>
            <a:off x="6903720" y="1325880"/>
            <a:ext cx="4828032" cy="4663440"/>
          </a:xfrm>
          <a:prstGeom prst="roundRect">
            <a:avLst>
              <a:gd name="adj" fmla="val 1569"/>
            </a:avLst>
          </a:prstGeom>
          <a:solidFill>
            <a:srgbClr val="FFFFFF"/>
          </a:solidFill>
          <a:ln w="12700">
            <a:solidFill>
              <a:srgbClr val="D7E3EC"/>
            </a:solidFill>
            <a:prstDash val="solid"/>
          </a:ln>
        </p:spPr>
        <p:txBody>
          <a:bodyPr/>
          <a:lstStyle/>
          <a:p>
            <a:endParaRPr lang="en-US"/>
          </a:p>
        </p:txBody>
      </p:sp>
      <p:pic>
        <p:nvPicPr>
          <p:cNvPr id="13" name="Image 0" descr="/home/claude/jitter_deck/photos/stepper.png"/>
          <p:cNvPicPr>
            <a:picLocks noChangeAspect="1"/>
          </p:cNvPicPr>
          <p:nvPr/>
        </p:nvPicPr>
        <p:blipFill>
          <a:blip r:embed="rId3"/>
          <a:stretch>
            <a:fillRect/>
          </a:stretch>
        </p:blipFill>
        <p:spPr>
          <a:xfrm>
            <a:off x="7059168" y="1554480"/>
            <a:ext cx="4526280" cy="3063240"/>
          </a:xfrm>
          <a:prstGeom prst="rect">
            <a:avLst/>
          </a:prstGeom>
        </p:spPr>
      </p:pic>
      <p:sp>
        <p:nvSpPr>
          <p:cNvPr id="14" name="Text 11"/>
          <p:cNvSpPr/>
          <p:nvPr/>
        </p:nvSpPr>
        <p:spPr>
          <a:xfrm>
            <a:off x="7086600" y="4709160"/>
            <a:ext cx="4480560" cy="1188720"/>
          </a:xfrm>
          <a:prstGeom prst="rect">
            <a:avLst/>
          </a:prstGeom>
          <a:noFill/>
          <a:ln/>
        </p:spPr>
        <p:txBody>
          <a:bodyPr wrap="square" lIns="0" tIns="0" rIns="0" bIns="0" rtlCol="0" anchor="t"/>
          <a:lstStyle/>
          <a:p>
            <a:pPr marL="0" indent="0" algn="ctr">
              <a:buNone/>
            </a:pPr>
            <a:r>
              <a:rPr lang="en-US" sz="1050" i="1" dirty="0">
                <a:solidFill>
                  <a:srgbClr val="5B6770"/>
                </a:solidFill>
                <a:latin typeface="Calibri" pitchFamily="34" charset="0"/>
                <a:ea typeface="Calibri" pitchFamily="34" charset="-122"/>
                <a:cs typeface="Calibri" pitchFamily="34" charset="-120"/>
              </a:rPr>
              <a:t>4-phase stepper: stator coils energized in sequence step the multi-toothed magnetic rotor — each transition is a small, discrete torque impulse</a:t>
            </a:r>
            <a:endParaRPr lang="en-US" sz="10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Dithering Source">
    <p:bg>
      <p:bgPr>
        <a:solidFill>
          <a:srgbClr val="FFFFFF"/>
        </a:solidFill>
        <a:effectLst/>
      </p:bgPr>
    </p:bg>
    <p:spTree>
      <p:nvGrpSpPr>
        <p:cNvPr id="1" name=""/>
        <p:cNvGrpSpPr/>
        <p:nvPr/>
      </p:nvGrpSpPr>
      <p:grpSpPr>
        <a:xfrm>
          <a:off x="0" y="0"/>
          <a:ext cx="0" cy="0"/>
          <a:chOff x="0" y="0"/>
          <a:chExt cx="0" cy="0"/>
        </a:xfrm>
      </p:grpSpPr>
      <p:sp>
        <p:nvSpPr>
          <p:cNvPr id="2" name="Brand"/>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itle"/>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Dithering: Commanded Micro-Vibration</a:t>
            </a:r>
            <a:endParaRPr lang="en-US" sz="2800" dirty="0"/>
          </a:p>
        </p:txBody>
      </p:sp>
      <p:sp>
        <p:nvSpPr>
          <p:cNvPr id="4" name="Subtitle"/>
          <p:cNvSpPr/>
          <p:nvPr/>
        </p:nvSpPr>
        <p:spPr>
          <a:xfrm>
            <a:off x="457200" y="749808"/>
            <a:ext cx="11074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A deliberately injected small oscillation that linearizes friction — useful by design, but a disturbance source the jitter budget must carry</a:t>
            </a:r>
            <a:endParaRPr lang="en-US" sz="1400" dirty="0"/>
          </a:p>
        </p:txBody>
      </p:sp>
      <p:sp>
        <p:nvSpPr>
          <p:cNvPr id="5" name="Footer"/>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PageNum"/>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21</a:t>
            </a:r>
            <a:endParaRPr lang="en-US" sz="900" dirty="0"/>
          </a:p>
        </p:txBody>
      </p:sp>
      <p:sp>
        <p:nvSpPr>
          <p:cNvPr id="7" name="LeftPanel"/>
          <p:cNvSpPr/>
          <p:nvPr/>
        </p:nvSpPr>
        <p:spPr>
          <a:xfrm>
            <a:off x="457200" y="1325880"/>
            <a:ext cx="5440680" cy="4663440"/>
          </a:xfrm>
          <a:prstGeom prst="roundRect">
            <a:avLst>
              <a:gd name="adj" fmla="val 1569"/>
            </a:avLst>
          </a:prstGeom>
          <a:solidFill>
            <a:srgbClr val="EEF4F9"/>
          </a:solidFill>
          <a:ln/>
        </p:spPr>
        <p:txBody>
          <a:bodyPr/>
          <a:lstStyle/>
          <a:p>
            <a:endParaRPr lang="en-US"/>
          </a:p>
        </p:txBody>
      </p:sp>
      <p:sp>
        <p:nvSpPr>
          <p:cNvPr id="8" name="LeftHeader"/>
          <p:cNvSpPr/>
          <p:nvPr/>
        </p:nvSpPr>
        <p:spPr>
          <a:xfrm>
            <a:off x="713232" y="1554480"/>
            <a:ext cx="4928616"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Why Dither Is Introduced</a:t>
            </a:r>
            <a:endParaRPr lang="en-US" sz="1400" dirty="0"/>
          </a:p>
        </p:txBody>
      </p:sp>
      <p:sp>
        <p:nvSpPr>
          <p:cNvPr id="9" name="LeftBody"/>
          <p:cNvSpPr/>
          <p:nvPr/>
        </p:nvSpPr>
        <p:spPr>
          <a:xfrm>
            <a:off x="713232" y="1975104"/>
            <a:ext cx="4928616" cy="3886200"/>
          </a:xfrm>
          <a:prstGeom prst="rect">
            <a:avLst/>
          </a:prstGeom>
          <a:noFill/>
          <a:ln/>
        </p:spPr>
        <p:txBody>
          <a:bodyPr wrap="square" rtlCol="0" anchor="t"/>
          <a:lstStyle/>
          <a:p>
            <a:pPr marL="228600" indent="-22860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Stiction control: a small commanded oscillation keeps a bearing, gimbal, or valve in continuous micro-motion so it never sticks — breaking static friction before it sets</a:t>
            </a:r>
            <a:endParaRPr lang="en-US" sz="1400" dirty="0"/>
          </a:p>
          <a:p>
            <a:pPr marL="228600" indent="-22860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Friction linearization: dither converts a hard, discontinuous Coulomb friction characteristic into a smoother effective one, improving pointing resolution and control-loop behavior</a:t>
            </a:r>
            <a:endParaRPr lang="en-US" sz="1400" dirty="0"/>
          </a:p>
          <a:p>
            <a:pPr marL="228600" indent="-22860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Microstepping &amp; backlash: stepper-driven antenna, mirror, and solar-array drives use dither to smooth discrete steps and take up gear lash, reducing peak transient impulse</a:t>
            </a:r>
            <a:endParaRPr lang="en-US" sz="1400" dirty="0"/>
          </a:p>
          <a:p>
            <a:pPr marL="228600" indent="-22860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Where it appears: antenna pointing mechanisms, scan/filter-wheel and fast-steering-mirror drives, gimbaled solar-array drive mechanisms (SADMs), and some valve and actuator designs</a:t>
            </a:r>
            <a:endParaRPr lang="en-US" sz="1400" dirty="0"/>
          </a:p>
        </p:txBody>
      </p:sp>
      <p:sp>
        <p:nvSpPr>
          <p:cNvPr id="10" name="RightPanel"/>
          <p:cNvSpPr/>
          <p:nvPr/>
        </p:nvSpPr>
        <p:spPr>
          <a:xfrm>
            <a:off x="6096000" y="1325880"/>
            <a:ext cx="5440680" cy="4663440"/>
          </a:xfrm>
          <a:prstGeom prst="roundRect">
            <a:avLst>
              <a:gd name="adj" fmla="val 1569"/>
            </a:avLst>
          </a:prstGeom>
          <a:solidFill>
            <a:srgbClr val="EEF4F9"/>
          </a:solidFill>
          <a:ln/>
        </p:spPr>
        <p:txBody>
          <a:bodyPr/>
          <a:lstStyle/>
          <a:p>
            <a:endParaRPr lang="en-US"/>
          </a:p>
        </p:txBody>
      </p:sp>
      <p:sp>
        <p:nvSpPr>
          <p:cNvPr id="11" name="RightHeader"/>
          <p:cNvSpPr/>
          <p:nvPr/>
        </p:nvSpPr>
        <p:spPr>
          <a:xfrm>
            <a:off x="6352032" y="1554480"/>
            <a:ext cx="4928616"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Why It Is a Jitter Concern</a:t>
            </a:r>
            <a:endParaRPr lang="en-US" sz="1400" dirty="0"/>
          </a:p>
        </p:txBody>
      </p:sp>
      <p:sp>
        <p:nvSpPr>
          <p:cNvPr id="12" name="RightBody"/>
          <p:cNvSpPr/>
          <p:nvPr/>
        </p:nvSpPr>
        <p:spPr>
          <a:xfrm>
            <a:off x="6352032" y="1975104"/>
            <a:ext cx="4928616" cy="3886200"/>
          </a:xfrm>
          <a:prstGeom prst="rect">
            <a:avLst/>
          </a:prstGeom>
          <a:noFill/>
          <a:ln/>
        </p:spPr>
        <p:txBody>
          <a:bodyPr wrap="square" rtlCol="0" anchor="t"/>
          <a:lstStyle/>
          <a:p>
            <a:pPr marL="228600" indent="-22860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Dither is tonal by construction: it injects a force/torque line at the dither frequency plus harmonics — a deterministic disturbance the LOS budget must account for like any wheel line</a:t>
            </a:r>
            <a:endParaRPr lang="en-US" sz="1400" dirty="0"/>
          </a:p>
          <a:p>
            <a:pPr marL="228600" indent="-22860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Risk peaks when the dither line, or one of its harmonics, coincides with a structural mode on the path between the mechanism and a sensitive payload — the same crossing logic as RWA harmonics</a:t>
            </a:r>
            <a:endParaRPr lang="en-US" sz="1400" dirty="0"/>
          </a:p>
          <a:p>
            <a:pPr marL="228600" indent="-22860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It is largely a design choice: dither amplitude and frequency are commandable, so they can be tuned to the minimum that defeats stiction and placed in a frequency gap clear of payload-sensitive modes</a:t>
            </a:r>
            <a:endParaRPr lang="en-US" sz="1400" dirty="0"/>
          </a:p>
          <a:p>
            <a:pPr marL="228600" indent="-22860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Mitigations: gate dither off during sensitive observations or exposures, isolate the mechanism mount, or schedule it like a no-spin zone away from critical structural frequencies</a:t>
            </a:r>
            <a:endParaRPr lang="en-US" sz="1400" dirty="0"/>
          </a:p>
        </p:txBody>
      </p:sp>
      <p:sp>
        <p:nvSpPr>
          <p:cNvPr id="13" name="Takeaway"/>
          <p:cNvSpPr/>
          <p:nvPr/>
        </p:nvSpPr>
        <p:spPr>
          <a:xfrm>
            <a:off x="457200" y="6045840"/>
            <a:ext cx="11079480" cy="36576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Takeaway:  Dither is a self-inflicted but controllable tone — the same harmonic-crossing analysis used for reaction wheels applies, and the cure is to tune, gate, or isolate it rather than tolerate it.</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Non-Moving Disturbance Sources</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Vibration can arise even without continuously rotating or reciprocating hardware</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22</a:t>
            </a:r>
            <a:endParaRPr lang="en-US" sz="900" dirty="0"/>
          </a:p>
        </p:txBody>
      </p:sp>
      <p:sp>
        <p:nvSpPr>
          <p:cNvPr id="7" name="Shape 5"/>
          <p:cNvSpPr/>
          <p:nvPr/>
        </p:nvSpPr>
        <p:spPr>
          <a:xfrm>
            <a:off x="457200" y="1417320"/>
            <a:ext cx="5440680" cy="2121408"/>
          </a:xfrm>
          <a:prstGeom prst="roundRect">
            <a:avLst>
              <a:gd name="adj" fmla="val 3448"/>
            </a:avLst>
          </a:prstGeom>
          <a:solidFill>
            <a:srgbClr val="EEF4F9"/>
          </a:solidFill>
          <a:ln/>
        </p:spPr>
        <p:txBody>
          <a:bodyPr/>
          <a:lstStyle/>
          <a:p>
            <a:endParaRPr lang="en-US"/>
          </a:p>
        </p:txBody>
      </p:sp>
      <p:sp>
        <p:nvSpPr>
          <p:cNvPr id="8" name="Shape 6"/>
          <p:cNvSpPr/>
          <p:nvPr/>
        </p:nvSpPr>
        <p:spPr>
          <a:xfrm>
            <a:off x="731520" y="1673352"/>
            <a:ext cx="685800" cy="685800"/>
          </a:xfrm>
          <a:prstGeom prst="ellipse">
            <a:avLst/>
          </a:prstGeom>
          <a:solidFill>
            <a:srgbClr val="FFFFFF"/>
          </a:solidFill>
          <a:ln/>
        </p:spPr>
        <p:txBody>
          <a:bodyPr/>
          <a:lstStyle/>
          <a:p>
            <a:endParaRPr lang="en-US"/>
          </a:p>
        </p:txBody>
      </p:sp>
      <p:pic>
        <p:nvPicPr>
          <p:cNvPr id="9" name="Image 0" descr="/home/claude/jitter_deck/icons/microchip_navy.png"/>
          <p:cNvPicPr>
            <a:picLocks noChangeAspect="1"/>
          </p:cNvPicPr>
          <p:nvPr/>
        </p:nvPicPr>
        <p:blipFill>
          <a:blip r:embed="rId3"/>
          <a:stretch>
            <a:fillRect/>
          </a:stretch>
        </p:blipFill>
        <p:spPr>
          <a:xfrm>
            <a:off x="896112" y="1837944"/>
            <a:ext cx="356616" cy="356616"/>
          </a:xfrm>
          <a:prstGeom prst="rect">
            <a:avLst/>
          </a:prstGeom>
        </p:spPr>
      </p:pic>
      <p:sp>
        <p:nvSpPr>
          <p:cNvPr id="10" name="Text 7"/>
          <p:cNvSpPr/>
          <p:nvPr/>
        </p:nvSpPr>
        <p:spPr>
          <a:xfrm>
            <a:off x="1600200" y="1673352"/>
            <a:ext cx="4114800" cy="594360"/>
          </a:xfrm>
          <a:prstGeom prst="rect">
            <a:avLst/>
          </a:prstGeom>
          <a:noFill/>
          <a:ln/>
        </p:spPr>
        <p:txBody>
          <a:bodyPr wrap="square" lIns="0" tIns="0" rIns="0" bIns="0" rtlCol="0" anchor="t"/>
          <a:lstStyle/>
          <a:p>
            <a:pPr marL="0" indent="0">
              <a:buNone/>
            </a:pPr>
            <a:r>
              <a:rPr lang="en-US" sz="1500" b="1" dirty="0">
                <a:solidFill>
                  <a:srgbClr val="10456B"/>
                </a:solidFill>
                <a:latin typeface="Calibri" pitchFamily="34" charset="0"/>
                <a:ea typeface="Calibri" pitchFamily="34" charset="-122"/>
                <a:cs typeface="Calibri" pitchFamily="34" charset="-120"/>
              </a:rPr>
              <a:t>Electronics &amp; Sensors</a:t>
            </a:r>
            <a:endParaRPr lang="en-US" sz="1500" dirty="0"/>
          </a:p>
        </p:txBody>
      </p:sp>
      <p:sp>
        <p:nvSpPr>
          <p:cNvPr id="11" name="Text 8"/>
          <p:cNvSpPr/>
          <p:nvPr/>
        </p:nvSpPr>
        <p:spPr>
          <a:xfrm>
            <a:off x="731520" y="2423160"/>
            <a:ext cx="4937760" cy="100584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Switching transients and relay/RF-switch actuation generate brief mechanical impulses</a:t>
            </a:r>
            <a:endParaRPr lang="en-US" sz="1400" dirty="0"/>
          </a:p>
        </p:txBody>
      </p:sp>
      <p:sp>
        <p:nvSpPr>
          <p:cNvPr id="12" name="Shape 9"/>
          <p:cNvSpPr/>
          <p:nvPr/>
        </p:nvSpPr>
        <p:spPr>
          <a:xfrm>
            <a:off x="6263640" y="1417320"/>
            <a:ext cx="5440680" cy="2121408"/>
          </a:xfrm>
          <a:prstGeom prst="roundRect">
            <a:avLst>
              <a:gd name="adj" fmla="val 3448"/>
            </a:avLst>
          </a:prstGeom>
          <a:solidFill>
            <a:srgbClr val="EEF4F9"/>
          </a:solidFill>
          <a:ln/>
        </p:spPr>
        <p:txBody>
          <a:bodyPr/>
          <a:lstStyle/>
          <a:p>
            <a:endParaRPr lang="en-US"/>
          </a:p>
        </p:txBody>
      </p:sp>
      <p:sp>
        <p:nvSpPr>
          <p:cNvPr id="13" name="Shape 10"/>
          <p:cNvSpPr/>
          <p:nvPr/>
        </p:nvSpPr>
        <p:spPr>
          <a:xfrm>
            <a:off x="6537960" y="1673352"/>
            <a:ext cx="685800" cy="685800"/>
          </a:xfrm>
          <a:prstGeom prst="ellipse">
            <a:avLst/>
          </a:prstGeom>
          <a:solidFill>
            <a:srgbClr val="FFFFFF"/>
          </a:solidFill>
          <a:ln/>
        </p:spPr>
        <p:txBody>
          <a:bodyPr/>
          <a:lstStyle/>
          <a:p>
            <a:endParaRPr lang="en-US"/>
          </a:p>
        </p:txBody>
      </p:sp>
      <p:pic>
        <p:nvPicPr>
          <p:cNvPr id="14" name="Image 1" descr="/home/claude/jitter_deck/icons/bolt_orange.png"/>
          <p:cNvPicPr>
            <a:picLocks noChangeAspect="1"/>
          </p:cNvPicPr>
          <p:nvPr/>
        </p:nvPicPr>
        <p:blipFill>
          <a:blip r:embed="rId4"/>
          <a:stretch>
            <a:fillRect/>
          </a:stretch>
        </p:blipFill>
        <p:spPr>
          <a:xfrm>
            <a:off x="6702552" y="1837944"/>
            <a:ext cx="356616" cy="356616"/>
          </a:xfrm>
          <a:prstGeom prst="rect">
            <a:avLst/>
          </a:prstGeom>
        </p:spPr>
      </p:pic>
      <p:sp>
        <p:nvSpPr>
          <p:cNvPr id="15" name="Text 11"/>
          <p:cNvSpPr/>
          <p:nvPr/>
        </p:nvSpPr>
        <p:spPr>
          <a:xfrm>
            <a:off x="7406640" y="1673352"/>
            <a:ext cx="4114800" cy="594360"/>
          </a:xfrm>
          <a:prstGeom prst="rect">
            <a:avLst/>
          </a:prstGeom>
          <a:noFill/>
          <a:ln/>
        </p:spPr>
        <p:txBody>
          <a:bodyPr wrap="square" lIns="0" tIns="0" rIns="0" bIns="0" rtlCol="0" anchor="t"/>
          <a:lstStyle/>
          <a:p>
            <a:pPr marL="0" indent="0">
              <a:buNone/>
            </a:pPr>
            <a:r>
              <a:rPr lang="en-US" sz="1500" b="1" dirty="0">
                <a:solidFill>
                  <a:srgbClr val="10456B"/>
                </a:solidFill>
                <a:latin typeface="Calibri" pitchFamily="34" charset="0"/>
                <a:ea typeface="Calibri" pitchFamily="34" charset="-122"/>
                <a:cs typeface="Calibri" pitchFamily="34" charset="-120"/>
              </a:rPr>
              <a:t>Thermal Snap</a:t>
            </a:r>
            <a:endParaRPr lang="en-US" sz="1500" dirty="0"/>
          </a:p>
        </p:txBody>
      </p:sp>
      <p:sp>
        <p:nvSpPr>
          <p:cNvPr id="16" name="Text 12"/>
          <p:cNvSpPr/>
          <p:nvPr/>
        </p:nvSpPr>
        <p:spPr>
          <a:xfrm>
            <a:off x="6537960" y="2423160"/>
            <a:ext cx="4937760" cy="100584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Sudden release of stored strain energy at structural interfaces — joints, latches, hinges — as thermal loads shift</a:t>
            </a:r>
            <a:endParaRPr lang="en-US" sz="1400" dirty="0"/>
          </a:p>
        </p:txBody>
      </p:sp>
      <p:sp>
        <p:nvSpPr>
          <p:cNvPr id="17" name="Shape 13"/>
          <p:cNvSpPr/>
          <p:nvPr/>
        </p:nvSpPr>
        <p:spPr>
          <a:xfrm>
            <a:off x="457200" y="3749040"/>
            <a:ext cx="5440680" cy="2121408"/>
          </a:xfrm>
          <a:prstGeom prst="roundRect">
            <a:avLst>
              <a:gd name="adj" fmla="val 3448"/>
            </a:avLst>
          </a:prstGeom>
          <a:solidFill>
            <a:srgbClr val="EEF4F9"/>
          </a:solidFill>
          <a:ln/>
        </p:spPr>
        <p:txBody>
          <a:bodyPr/>
          <a:lstStyle/>
          <a:p>
            <a:endParaRPr lang="en-US"/>
          </a:p>
        </p:txBody>
      </p:sp>
      <p:sp>
        <p:nvSpPr>
          <p:cNvPr id="18" name="Shape 14"/>
          <p:cNvSpPr/>
          <p:nvPr/>
        </p:nvSpPr>
        <p:spPr>
          <a:xfrm>
            <a:off x="731520" y="4005072"/>
            <a:ext cx="685800" cy="685800"/>
          </a:xfrm>
          <a:prstGeom prst="ellipse">
            <a:avLst/>
          </a:prstGeom>
          <a:solidFill>
            <a:srgbClr val="FFFFFF"/>
          </a:solidFill>
          <a:ln/>
        </p:spPr>
        <p:txBody>
          <a:bodyPr/>
          <a:lstStyle/>
          <a:p>
            <a:endParaRPr lang="en-US"/>
          </a:p>
        </p:txBody>
      </p:sp>
      <p:pic>
        <p:nvPicPr>
          <p:cNvPr id="19" name="Image 2" descr="/home/claude/jitter_deck/icons/wave_navy.png"/>
          <p:cNvPicPr>
            <a:picLocks noChangeAspect="1"/>
          </p:cNvPicPr>
          <p:nvPr/>
        </p:nvPicPr>
        <p:blipFill>
          <a:blip r:embed="rId5"/>
          <a:stretch>
            <a:fillRect/>
          </a:stretch>
        </p:blipFill>
        <p:spPr>
          <a:xfrm>
            <a:off x="896112" y="4169664"/>
            <a:ext cx="356616" cy="356616"/>
          </a:xfrm>
          <a:prstGeom prst="rect">
            <a:avLst/>
          </a:prstGeom>
        </p:spPr>
      </p:pic>
      <p:sp>
        <p:nvSpPr>
          <p:cNvPr id="20" name="Text 15"/>
          <p:cNvSpPr/>
          <p:nvPr/>
        </p:nvSpPr>
        <p:spPr>
          <a:xfrm>
            <a:off x="1600200" y="4005072"/>
            <a:ext cx="4114800" cy="594360"/>
          </a:xfrm>
          <a:prstGeom prst="rect">
            <a:avLst/>
          </a:prstGeom>
          <a:noFill/>
          <a:ln/>
        </p:spPr>
        <p:txBody>
          <a:bodyPr wrap="square" lIns="0" tIns="0" rIns="0" bIns="0" rtlCol="0" anchor="t"/>
          <a:lstStyle/>
          <a:p>
            <a:pPr marL="0" indent="0">
              <a:buNone/>
            </a:pPr>
            <a:r>
              <a:rPr lang="en-US" sz="1500" b="1" dirty="0">
                <a:solidFill>
                  <a:srgbClr val="10456B"/>
                </a:solidFill>
                <a:latin typeface="Calibri" pitchFamily="34" charset="0"/>
                <a:ea typeface="Calibri" pitchFamily="34" charset="-122"/>
                <a:cs typeface="Calibri" pitchFamily="34" charset="-120"/>
              </a:rPr>
              <a:t>Thermally-Induced Bending</a:t>
            </a:r>
            <a:endParaRPr lang="en-US" sz="1500" dirty="0"/>
          </a:p>
        </p:txBody>
      </p:sp>
      <p:sp>
        <p:nvSpPr>
          <p:cNvPr id="21" name="Text 16"/>
          <p:cNvSpPr/>
          <p:nvPr/>
        </p:nvSpPr>
        <p:spPr>
          <a:xfrm>
            <a:off x="731520" y="4754880"/>
            <a:ext cx="4937760" cy="100584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Solar arrays, antennas, and other deployables flex as they cross the orbital terminator and experience sudden temperature change</a:t>
            </a:r>
            <a:endParaRPr lang="en-US" sz="1400" dirty="0"/>
          </a:p>
        </p:txBody>
      </p:sp>
      <p:sp>
        <p:nvSpPr>
          <p:cNvPr id="22" name="Shape 17"/>
          <p:cNvSpPr/>
          <p:nvPr/>
        </p:nvSpPr>
        <p:spPr>
          <a:xfrm>
            <a:off x="6263640" y="3749040"/>
            <a:ext cx="5440680" cy="2121408"/>
          </a:xfrm>
          <a:prstGeom prst="roundRect">
            <a:avLst>
              <a:gd name="adj" fmla="val 3448"/>
            </a:avLst>
          </a:prstGeom>
          <a:solidFill>
            <a:srgbClr val="EEF4F9"/>
          </a:solidFill>
          <a:ln/>
        </p:spPr>
        <p:txBody>
          <a:bodyPr/>
          <a:lstStyle/>
          <a:p>
            <a:endParaRPr lang="en-US"/>
          </a:p>
        </p:txBody>
      </p:sp>
      <p:sp>
        <p:nvSpPr>
          <p:cNvPr id="23" name="Shape 18"/>
          <p:cNvSpPr/>
          <p:nvPr/>
        </p:nvSpPr>
        <p:spPr>
          <a:xfrm>
            <a:off x="6537960" y="4005072"/>
            <a:ext cx="685800" cy="685800"/>
          </a:xfrm>
          <a:prstGeom prst="ellipse">
            <a:avLst/>
          </a:prstGeom>
          <a:solidFill>
            <a:srgbClr val="FFFFFF"/>
          </a:solidFill>
          <a:ln/>
        </p:spPr>
        <p:txBody>
          <a:bodyPr/>
          <a:lstStyle/>
          <a:p>
            <a:endParaRPr lang="en-US"/>
          </a:p>
        </p:txBody>
      </p:sp>
      <p:pic>
        <p:nvPicPr>
          <p:cNvPr id="24" name="Image 3" descr="/home/claude/jitter_deck/icons/exclam_orange.png"/>
          <p:cNvPicPr>
            <a:picLocks noChangeAspect="1"/>
          </p:cNvPicPr>
          <p:nvPr/>
        </p:nvPicPr>
        <p:blipFill>
          <a:blip r:embed="rId6"/>
          <a:stretch>
            <a:fillRect/>
          </a:stretch>
        </p:blipFill>
        <p:spPr>
          <a:xfrm>
            <a:off x="6702552" y="4169664"/>
            <a:ext cx="356616" cy="356616"/>
          </a:xfrm>
          <a:prstGeom prst="rect">
            <a:avLst/>
          </a:prstGeom>
        </p:spPr>
      </p:pic>
      <p:sp>
        <p:nvSpPr>
          <p:cNvPr id="25" name="Text 19"/>
          <p:cNvSpPr/>
          <p:nvPr/>
        </p:nvSpPr>
        <p:spPr>
          <a:xfrm>
            <a:off x="7406640" y="4005072"/>
            <a:ext cx="4114800" cy="594360"/>
          </a:xfrm>
          <a:prstGeom prst="rect">
            <a:avLst/>
          </a:prstGeom>
          <a:noFill/>
          <a:ln/>
        </p:spPr>
        <p:txBody>
          <a:bodyPr wrap="square" lIns="0" tIns="0" rIns="0" bIns="0" rtlCol="0" anchor="t"/>
          <a:lstStyle/>
          <a:p>
            <a:pPr marL="0" indent="0">
              <a:buNone/>
            </a:pPr>
            <a:r>
              <a:rPr lang="en-US" sz="1500" b="1" dirty="0">
                <a:solidFill>
                  <a:srgbClr val="10456B"/>
                </a:solidFill>
                <a:latin typeface="Calibri" pitchFamily="34" charset="0"/>
                <a:ea typeface="Calibri" pitchFamily="34" charset="-122"/>
                <a:cs typeface="Calibri" pitchFamily="34" charset="-120"/>
              </a:rPr>
              <a:t>Clank Phenomena</a:t>
            </a:r>
            <a:endParaRPr lang="en-US" sz="1500" dirty="0"/>
          </a:p>
        </p:txBody>
      </p:sp>
      <p:sp>
        <p:nvSpPr>
          <p:cNvPr id="26" name="Text 20"/>
          <p:cNvSpPr/>
          <p:nvPr/>
        </p:nvSpPr>
        <p:spPr>
          <a:xfrm>
            <a:off x="6537960" y="4754880"/>
            <a:ext cx="4937760" cy="100584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Electromagnetic force effects and buckling of multi-layer insulation (MLI) foil produce impulsive transients</a:t>
            </a:r>
            <a:endParaRPr lang="en-US" sz="1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8">
    <p:bg>
      <p:bgPr>
        <a:solidFill>
          <a:srgbClr val="10456B"/>
        </a:solidFill>
        <a:effectLst/>
      </p:bgPr>
    </p:bg>
    <p:spTree>
      <p:nvGrpSpPr>
        <p:cNvPr id="1" name=""/>
        <p:cNvGrpSpPr/>
        <p:nvPr/>
      </p:nvGrpSpPr>
      <p:grpSpPr>
        <a:xfrm>
          <a:off x="0" y="0"/>
          <a:ext cx="0" cy="0"/>
          <a:chOff x="0" y="0"/>
          <a:chExt cx="0" cy="0"/>
        </a:xfrm>
      </p:grpSpPr>
      <p:sp>
        <p:nvSpPr>
          <p:cNvPr id="3" name="Text 1"/>
          <p:cNvSpPr/>
          <p:nvPr/>
        </p:nvSpPr>
        <p:spPr>
          <a:xfrm>
            <a:off x="822960" y="2331720"/>
            <a:ext cx="3657600" cy="457200"/>
          </a:xfrm>
          <a:prstGeom prst="rect">
            <a:avLst/>
          </a:prstGeom>
          <a:noFill/>
          <a:ln/>
        </p:spPr>
        <p:txBody>
          <a:bodyPr wrap="square" lIns="0" tIns="0" rIns="0" bIns="0" rtlCol="0" anchor="ctr"/>
          <a:lstStyle/>
          <a:p>
            <a:pPr marL="0" indent="0">
              <a:buNone/>
            </a:pPr>
            <a:r>
              <a:rPr lang="en-US" sz="1600" b="1" kern="0" spc="300" dirty="0">
                <a:solidFill>
                  <a:srgbClr val="C55A11"/>
                </a:solidFill>
                <a:latin typeface="Calibri" pitchFamily="34" charset="0"/>
                <a:ea typeface="Calibri" pitchFamily="34" charset="-122"/>
                <a:cs typeface="Calibri" pitchFamily="34" charset="-120"/>
              </a:rPr>
              <a:t>PART 2</a:t>
            </a:r>
            <a:endParaRPr lang="en-US" sz="1600" dirty="0"/>
          </a:p>
        </p:txBody>
      </p:sp>
      <p:sp>
        <p:nvSpPr>
          <p:cNvPr id="4" name="Text 2"/>
          <p:cNvSpPr/>
          <p:nvPr/>
        </p:nvSpPr>
        <p:spPr>
          <a:xfrm>
            <a:off x="822960" y="2743200"/>
            <a:ext cx="9601200" cy="1188720"/>
          </a:xfrm>
          <a:prstGeom prst="rect">
            <a:avLst/>
          </a:prstGeom>
          <a:noFill/>
          <a:ln/>
        </p:spPr>
        <p:txBody>
          <a:bodyPr wrap="square" lIns="0" tIns="0" rIns="0" bIns="0"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Design</a:t>
            </a:r>
            <a:endParaRPr lang="en-US" sz="4400" dirty="0"/>
          </a:p>
        </p:txBody>
      </p:sp>
      <p:sp>
        <p:nvSpPr>
          <p:cNvPr id="5" name="Text 3"/>
          <p:cNvSpPr/>
          <p:nvPr/>
        </p:nvSpPr>
        <p:spPr>
          <a:xfrm>
            <a:off x="822960" y="3794760"/>
            <a:ext cx="8686800" cy="548640"/>
          </a:xfrm>
          <a:prstGeom prst="rect">
            <a:avLst/>
          </a:prstGeom>
          <a:noFill/>
          <a:ln/>
        </p:spPr>
        <p:txBody>
          <a:bodyPr wrap="square" lIns="0" tIns="0" rIns="0" bIns="0" rtlCol="0" anchor="ctr"/>
          <a:lstStyle/>
          <a:p>
            <a:pPr marL="0" indent="0">
              <a:buNone/>
            </a:pPr>
            <a:r>
              <a:rPr lang="en-US" sz="1700" i="1" dirty="0">
                <a:solidFill>
                  <a:srgbClr val="CADCFC"/>
                </a:solidFill>
                <a:latin typeface="Calibri" pitchFamily="34" charset="0"/>
                <a:ea typeface="Calibri" pitchFamily="34" charset="-122"/>
                <a:cs typeface="Calibri" pitchFamily="34" charset="-120"/>
              </a:rPr>
              <a:t>Architectural choices that prevent jitter problems before they reach hardware</a:t>
            </a:r>
            <a:endParaRPr lang="en-US" sz="1700" dirty="0"/>
          </a:p>
        </p:txBody>
      </p:sp>
      <p:pic>
        <p:nvPicPr>
          <p:cNvPr id="6" name="Image 0" descr="/home/claude/jitter_deck/icons/cog_white.png"/>
          <p:cNvPicPr>
            <a:picLocks noChangeAspect="1"/>
          </p:cNvPicPr>
          <p:nvPr/>
        </p:nvPicPr>
        <p:blipFill>
          <a:blip r:embed="rId3"/>
          <a:stretch>
            <a:fillRect/>
          </a:stretch>
        </p:blipFill>
        <p:spPr>
          <a:xfrm>
            <a:off x="10058400" y="5074920"/>
            <a:ext cx="1188720" cy="1188720"/>
          </a:xfrm>
          <a:prstGeom prst="rect">
            <a:avLst/>
          </a:prstGeom>
        </p:spPr>
      </p:pic>
      <p:sp>
        <p:nvSpPr>
          <p:cNvPr id="7"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CADCFC"/>
                </a:solidFill>
                <a:latin typeface="Calibri" pitchFamily="34" charset="0"/>
                <a:ea typeface="Calibri" pitchFamily="34" charset="-122"/>
                <a:cs typeface="Calibri" pitchFamily="34" charset="-120"/>
              </a:rPr>
              <a:t>23</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Flowchart">
    <p:bg>
      <p:bgPr>
        <a:solidFill>
          <a:srgbClr val="FFFFFF"/>
        </a:solidFill>
        <a:effectLst/>
      </p:bgPr>
    </p:bg>
    <p:spTree>
      <p:nvGrpSpPr>
        <p:cNvPr id="1" name=""/>
        <p:cNvGrpSpPr/>
        <p:nvPr/>
      </p:nvGrpSpPr>
      <p:grpSpPr>
        <a:xfrm>
          <a:off x="0" y="0"/>
          <a:ext cx="0" cy="0"/>
          <a:chOff x="0" y="0"/>
          <a:chExt cx="0" cy="0"/>
        </a:xfrm>
      </p:grpSpPr>
      <p:sp>
        <p:nvSpPr>
          <p:cNvPr id="11" name="Text"/>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p>
        </p:txBody>
      </p:sp>
      <p:sp>
        <p:nvSpPr>
          <p:cNvPr id="12" name="Text"/>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Design Decision Logic: Choosing the Intervention</a:t>
            </a:r>
          </a:p>
        </p:txBody>
      </p:sp>
      <p:sp>
        <p:nvSpPr>
          <p:cNvPr id="13" name="Text"/>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A single flow that ties source selection, isolation, and structural design together</a:t>
            </a:r>
          </a:p>
        </p:txBody>
      </p:sp>
      <p:sp>
        <p:nvSpPr>
          <p:cNvPr id="14" name="Round"/>
          <p:cNvSpPr/>
          <p:nvPr/>
        </p:nvSpPr>
        <p:spPr>
          <a:xfrm>
            <a:off x="3996000" y="1320000"/>
            <a:ext cx="4200000" cy="720000"/>
          </a:xfrm>
          <a:prstGeom prst="roundRect">
            <a:avLst>
              <a:gd name="adj" fmla="val 8000"/>
            </a:avLst>
          </a:prstGeom>
          <a:solidFill>
            <a:srgbClr val="10456B"/>
          </a:solidFill>
          <a:ln/>
        </p:spPr>
        <p:txBody>
          <a:bodyPr/>
          <a:lstStyle/>
          <a:p>
            <a:endParaRPr lang="en-US"/>
          </a:p>
        </p:txBody>
      </p:sp>
      <p:sp>
        <p:nvSpPr>
          <p:cNvPr id="15" name="Text"/>
          <p:cNvSpPr/>
          <p:nvPr/>
        </p:nvSpPr>
        <p:spPr>
          <a:xfrm>
            <a:off x="4150000" y="1320000"/>
            <a:ext cx="3892000" cy="72000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Is the disturbance above the ACS control bandwidth (&gt;1 Hz)?</a:t>
            </a:r>
          </a:p>
        </p:txBody>
      </p:sp>
      <p:sp>
        <p:nvSpPr>
          <p:cNvPr id="16" name="Text"/>
          <p:cNvSpPr/>
          <p:nvPr/>
        </p:nvSpPr>
        <p:spPr>
          <a:xfrm>
            <a:off x="2400000" y="2120000"/>
            <a:ext cx="1600000" cy="300000"/>
          </a:xfrm>
          <a:prstGeom prst="rect">
            <a:avLst/>
          </a:prstGeom>
          <a:noFill/>
          <a:ln/>
        </p:spPr>
        <p:txBody>
          <a:bodyPr wrap="square" lIns="0" tIns="0" rIns="0" bIns="0" rtlCol="0" anchor="ctr"/>
          <a:lstStyle/>
          <a:p>
            <a:pPr marL="0" indent="0" algn="ctr">
              <a:buNone/>
            </a:pPr>
            <a:r>
              <a:rPr lang="en-US" sz="1150" b="1" dirty="0">
                <a:solidFill>
                  <a:srgbClr val="0B7A8A"/>
                </a:solidFill>
                <a:latin typeface="Calibri" pitchFamily="34" charset="0"/>
                <a:ea typeface="Calibri" pitchFamily="34" charset="-122"/>
                <a:cs typeface="Calibri" pitchFamily="34" charset="-120"/>
              </a:rPr>
              <a:t>NO — ≤ 1 Hz</a:t>
            </a:r>
          </a:p>
        </p:txBody>
      </p:sp>
      <p:sp>
        <p:nvSpPr>
          <p:cNvPr id="17" name="Text"/>
          <p:cNvSpPr/>
          <p:nvPr/>
        </p:nvSpPr>
        <p:spPr>
          <a:xfrm>
            <a:off x="8200000" y="2120000"/>
            <a:ext cx="1600000" cy="300000"/>
          </a:xfrm>
          <a:prstGeom prst="rect">
            <a:avLst/>
          </a:prstGeom>
          <a:noFill/>
          <a:ln/>
        </p:spPr>
        <p:txBody>
          <a:bodyPr wrap="square" lIns="0" tIns="0" rIns="0" bIns="0" rtlCol="0" anchor="ctr"/>
          <a:lstStyle/>
          <a:p>
            <a:pPr marL="0" indent="0" algn="ctr">
              <a:buNone/>
            </a:pPr>
            <a:r>
              <a:rPr lang="en-US" sz="1150" b="1" dirty="0">
                <a:solidFill>
                  <a:srgbClr val="C55A11"/>
                </a:solidFill>
                <a:latin typeface="Calibri" pitchFamily="34" charset="0"/>
                <a:ea typeface="Calibri" pitchFamily="34" charset="-122"/>
                <a:cs typeface="Calibri" pitchFamily="34" charset="-120"/>
              </a:rPr>
              <a:t>YES — &gt; 1 Hz</a:t>
            </a:r>
          </a:p>
        </p:txBody>
      </p:sp>
      <p:sp>
        <p:nvSpPr>
          <p:cNvPr id="18" name="Round"/>
          <p:cNvSpPr/>
          <p:nvPr/>
        </p:nvSpPr>
        <p:spPr>
          <a:xfrm>
            <a:off x="457200" y="2480000"/>
            <a:ext cx="3450000" cy="2360000"/>
          </a:xfrm>
          <a:prstGeom prst="roundRect">
            <a:avLst>
              <a:gd name="adj" fmla="val 3448"/>
            </a:avLst>
          </a:prstGeom>
          <a:solidFill>
            <a:srgbClr val="EEF4F9"/>
          </a:solidFill>
          <a:ln/>
        </p:spPr>
        <p:txBody>
          <a:bodyPr/>
          <a:lstStyle/>
          <a:p>
            <a:endParaRPr lang="en-US"/>
          </a:p>
        </p:txBody>
      </p:sp>
      <p:sp>
        <p:nvSpPr>
          <p:cNvPr id="19" name="Ell"/>
          <p:cNvSpPr/>
          <p:nvPr/>
        </p:nvSpPr>
        <p:spPr>
          <a:xfrm>
            <a:off x="731520" y="2736032"/>
            <a:ext cx="685800" cy="685800"/>
          </a:xfrm>
          <a:prstGeom prst="ellipse">
            <a:avLst/>
          </a:prstGeom>
          <a:solidFill>
            <a:srgbClr val="FFFFFF"/>
          </a:solidFill>
          <a:ln/>
        </p:spPr>
        <p:txBody>
          <a:bodyPr/>
          <a:lstStyle/>
          <a:p>
            <a:endParaRPr lang="en-US"/>
          </a:p>
        </p:txBody>
      </p:sp>
      <p:pic>
        <p:nvPicPr>
          <p:cNvPr id="20" name="Image"/>
          <p:cNvPicPr>
            <a:picLocks noChangeAspect="1"/>
          </p:cNvPicPr>
          <p:nvPr/>
        </p:nvPicPr>
        <p:blipFill>
          <a:blip r:embed="rId2"/>
          <a:stretch>
            <a:fillRect/>
          </a:stretch>
        </p:blipFill>
        <p:spPr>
          <a:xfrm>
            <a:off x="896112" y="2900624"/>
            <a:ext cx="356616" cy="356616"/>
          </a:xfrm>
          <a:prstGeom prst="rect">
            <a:avLst/>
          </a:prstGeom>
        </p:spPr>
      </p:pic>
      <p:sp>
        <p:nvSpPr>
          <p:cNvPr id="21" name="Text"/>
          <p:cNvSpPr/>
          <p:nvPr/>
        </p:nvSpPr>
        <p:spPr>
          <a:xfrm>
            <a:off x="1600200" y="2736032"/>
            <a:ext cx="2169840" cy="5943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Let the ACS Absorb It</a:t>
            </a:r>
          </a:p>
        </p:txBody>
      </p:sp>
      <p:sp>
        <p:nvSpPr>
          <p:cNvPr id="22" name="Text"/>
          <p:cNvSpPr/>
          <p:nvPr/>
        </p:nvSpPr>
        <p:spPr>
          <a:xfrm>
            <a:off x="731520" y="3531560"/>
            <a:ext cx="2901360" cy="1171280"/>
          </a:xfrm>
          <a:prstGeom prst="rect">
            <a:avLst/>
          </a:prstGeom>
          <a:noFill/>
          <a:ln/>
        </p:spPr>
        <p:txBody>
          <a:bodyPr wrap="square" lIns="0" tIns="0" rIns="0" bIns="0"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300" dirty="0">
                <a:solidFill>
                  <a:srgbClr val="2B2B2B"/>
                </a:solidFill>
                <a:latin typeface="Calibri" pitchFamily="34" charset="0"/>
                <a:ea typeface="Calibri" pitchFamily="34" charset="-122"/>
                <a:cs typeface="Calibri" pitchFamily="34" charset="-120"/>
              </a:rPr>
              <a:t>Slow drifts and bias are corrected by the attitude-control loop</a:t>
            </a:r>
          </a:p>
          <a:p>
            <a:pPr marL="285750" indent="-285750">
              <a:spcBef>
                <a:spcPts val="500"/>
              </a:spcBef>
              <a:spcAft>
                <a:spcPts val="500"/>
              </a:spcAft>
              <a:buClr>
                <a:srgbClr val="006699"/>
              </a:buClr>
              <a:buSzPct val="80000"/>
              <a:buFont typeface="Arial" panose="020B0604020202020204" pitchFamily="34" charset="0"/>
              <a:buChar char="•"/>
            </a:pPr>
            <a:r>
              <a:rPr lang="en-US" sz="1300" dirty="0">
                <a:solidFill>
                  <a:srgbClr val="2B2B2B"/>
                </a:solidFill>
                <a:latin typeface="Calibri" pitchFamily="34" charset="0"/>
                <a:ea typeface="Calibri" pitchFamily="34" charset="-122"/>
                <a:cs typeface="Calibri" pitchFamily="34" charset="-120"/>
              </a:rPr>
              <a:t>No mechanical mitigation needed in this band</a:t>
            </a:r>
          </a:p>
          <a:p>
            <a:pPr marL="285750" indent="-285750">
              <a:spcBef>
                <a:spcPts val="500"/>
              </a:spcBef>
              <a:spcAft>
                <a:spcPts val="500"/>
              </a:spcAft>
              <a:buClr>
                <a:srgbClr val="006699"/>
              </a:buClr>
              <a:buSzPct val="80000"/>
              <a:buFont typeface="Arial" panose="020B0604020202020204" pitchFamily="34" charset="0"/>
              <a:buChar char="•"/>
            </a:pPr>
            <a:r>
              <a:rPr lang="en-US" sz="1300" dirty="0">
                <a:solidFill>
                  <a:srgbClr val="2B2B2B"/>
                </a:solidFill>
                <a:latin typeface="Calibri" pitchFamily="34" charset="0"/>
                <a:ea typeface="Calibri" pitchFamily="34" charset="-122"/>
                <a:cs typeface="Calibri" pitchFamily="34" charset="-120"/>
              </a:rPr>
              <a:t>Verify the loop has authority and bandwidth margin</a:t>
            </a:r>
          </a:p>
        </p:txBody>
      </p:sp>
      <p:sp>
        <p:nvSpPr>
          <p:cNvPr id="23" name="Round"/>
          <p:cNvSpPr/>
          <p:nvPr/>
        </p:nvSpPr>
        <p:spPr>
          <a:xfrm>
            <a:off x="4100000" y="2480000"/>
            <a:ext cx="3450000" cy="2360000"/>
          </a:xfrm>
          <a:prstGeom prst="roundRect">
            <a:avLst>
              <a:gd name="adj" fmla="val 3448"/>
            </a:avLst>
          </a:prstGeom>
          <a:solidFill>
            <a:srgbClr val="EEF4F9"/>
          </a:solidFill>
          <a:ln/>
        </p:spPr>
        <p:txBody>
          <a:bodyPr/>
          <a:lstStyle/>
          <a:p>
            <a:endParaRPr lang="en-US"/>
          </a:p>
        </p:txBody>
      </p:sp>
      <p:sp>
        <p:nvSpPr>
          <p:cNvPr id="24" name="Ell"/>
          <p:cNvSpPr/>
          <p:nvPr/>
        </p:nvSpPr>
        <p:spPr>
          <a:xfrm>
            <a:off x="4374320" y="2736032"/>
            <a:ext cx="685800" cy="685800"/>
          </a:xfrm>
          <a:prstGeom prst="ellipse">
            <a:avLst/>
          </a:prstGeom>
          <a:solidFill>
            <a:srgbClr val="FFFFFF"/>
          </a:solidFill>
          <a:ln/>
        </p:spPr>
        <p:txBody>
          <a:bodyPr/>
          <a:lstStyle/>
          <a:p>
            <a:endParaRPr lang="en-US"/>
          </a:p>
        </p:txBody>
      </p:sp>
      <p:pic>
        <p:nvPicPr>
          <p:cNvPr id="25" name="Image"/>
          <p:cNvPicPr>
            <a:picLocks noChangeAspect="1"/>
          </p:cNvPicPr>
          <p:nvPr/>
        </p:nvPicPr>
        <p:blipFill>
          <a:blip r:embed="rId3"/>
          <a:stretch>
            <a:fillRect/>
          </a:stretch>
        </p:blipFill>
        <p:spPr>
          <a:xfrm>
            <a:off x="4538912" y="2900624"/>
            <a:ext cx="356616" cy="356616"/>
          </a:xfrm>
          <a:prstGeom prst="rect">
            <a:avLst/>
          </a:prstGeom>
        </p:spPr>
      </p:pic>
      <p:sp>
        <p:nvSpPr>
          <p:cNvPr id="26" name="Text"/>
          <p:cNvSpPr/>
          <p:nvPr/>
        </p:nvSpPr>
        <p:spPr>
          <a:xfrm>
            <a:off x="5243000" y="2736032"/>
            <a:ext cx="2169840" cy="5943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Quiet the Source</a:t>
            </a:r>
          </a:p>
        </p:txBody>
      </p:sp>
      <p:sp>
        <p:nvSpPr>
          <p:cNvPr id="27" name="Text"/>
          <p:cNvSpPr/>
          <p:nvPr/>
        </p:nvSpPr>
        <p:spPr>
          <a:xfrm>
            <a:off x="4374320" y="3531560"/>
            <a:ext cx="2901360" cy="1171280"/>
          </a:xfrm>
          <a:prstGeom prst="rect">
            <a:avLst/>
          </a:prstGeom>
          <a:noFill/>
          <a:ln/>
        </p:spPr>
        <p:txBody>
          <a:bodyPr wrap="square" lIns="0" tIns="0" rIns="0" bIns="0"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300" dirty="0">
                <a:solidFill>
                  <a:srgbClr val="2B2B2B"/>
                </a:solidFill>
                <a:latin typeface="Calibri" pitchFamily="34" charset="0"/>
                <a:ea typeface="Calibri" pitchFamily="34" charset="-122"/>
                <a:cs typeface="Calibri" pitchFamily="34" charset="-120"/>
              </a:rPr>
              <a:t>Higher wheel-balance grade; active cooler balancers</a:t>
            </a:r>
          </a:p>
          <a:p>
            <a:pPr marL="285750" indent="-285750">
              <a:spcBef>
                <a:spcPts val="500"/>
              </a:spcBef>
              <a:spcAft>
                <a:spcPts val="500"/>
              </a:spcAft>
              <a:buClr>
                <a:srgbClr val="006699"/>
              </a:buClr>
              <a:buSzPct val="80000"/>
              <a:buFont typeface="Arial" panose="020B0604020202020204" pitchFamily="34" charset="0"/>
              <a:buChar char="•"/>
            </a:pPr>
            <a:r>
              <a:rPr lang="en-US" sz="1300" dirty="0">
                <a:solidFill>
                  <a:srgbClr val="2B2B2B"/>
                </a:solidFill>
                <a:latin typeface="Calibri" pitchFamily="34" charset="0"/>
                <a:ea typeface="Calibri" pitchFamily="34" charset="-122"/>
                <a:cs typeface="Calibri" pitchFamily="34" charset="-120"/>
              </a:rPr>
              <a:t>Closed-loop stepper control; slower slew profiles</a:t>
            </a:r>
          </a:p>
          <a:p>
            <a:pPr marL="285750" indent="-285750">
              <a:spcBef>
                <a:spcPts val="500"/>
              </a:spcBef>
              <a:spcAft>
                <a:spcPts val="500"/>
              </a:spcAft>
              <a:buClr>
                <a:srgbClr val="006699"/>
              </a:buClr>
              <a:buSzPct val="80000"/>
              <a:buFont typeface="Arial" panose="020B0604020202020204" pitchFamily="34" charset="0"/>
              <a:buChar char="•"/>
            </a:pPr>
            <a:r>
              <a:rPr lang="en-US" sz="1300" dirty="0">
                <a:solidFill>
                  <a:srgbClr val="2B2B2B"/>
                </a:solidFill>
                <a:latin typeface="Calibri" pitchFamily="34" charset="0"/>
                <a:ea typeface="Calibri" pitchFamily="34" charset="-122"/>
                <a:cs typeface="Calibri" pitchFamily="34" charset="-120"/>
              </a:rPr>
              <a:t>Cheapest fix when feasible — less energy to manage downstream</a:t>
            </a:r>
          </a:p>
        </p:txBody>
      </p:sp>
      <p:sp>
        <p:nvSpPr>
          <p:cNvPr id="28" name="Round"/>
          <p:cNvSpPr/>
          <p:nvPr/>
        </p:nvSpPr>
        <p:spPr>
          <a:xfrm>
            <a:off x="7750000" y="2480000"/>
            <a:ext cx="3984800" cy="2360000"/>
          </a:xfrm>
          <a:prstGeom prst="roundRect">
            <a:avLst>
              <a:gd name="adj" fmla="val 3448"/>
            </a:avLst>
          </a:prstGeom>
          <a:solidFill>
            <a:srgbClr val="EEF4F9"/>
          </a:solidFill>
          <a:ln/>
        </p:spPr>
        <p:txBody>
          <a:bodyPr/>
          <a:lstStyle/>
          <a:p>
            <a:endParaRPr lang="en-US"/>
          </a:p>
        </p:txBody>
      </p:sp>
      <p:sp>
        <p:nvSpPr>
          <p:cNvPr id="29" name="Ell"/>
          <p:cNvSpPr/>
          <p:nvPr/>
        </p:nvSpPr>
        <p:spPr>
          <a:xfrm>
            <a:off x="8024320" y="2736032"/>
            <a:ext cx="685800" cy="685800"/>
          </a:xfrm>
          <a:prstGeom prst="ellipse">
            <a:avLst/>
          </a:prstGeom>
          <a:solidFill>
            <a:srgbClr val="FFFFFF"/>
          </a:solidFill>
          <a:ln/>
        </p:spPr>
        <p:txBody>
          <a:bodyPr/>
          <a:lstStyle/>
          <a:p>
            <a:endParaRPr lang="en-US"/>
          </a:p>
        </p:txBody>
      </p:sp>
      <p:pic>
        <p:nvPicPr>
          <p:cNvPr id="30" name="Image"/>
          <p:cNvPicPr>
            <a:picLocks noChangeAspect="1"/>
          </p:cNvPicPr>
          <p:nvPr/>
        </p:nvPicPr>
        <p:blipFill>
          <a:blip r:embed="rId4"/>
          <a:stretch>
            <a:fillRect/>
          </a:stretch>
        </p:blipFill>
        <p:spPr>
          <a:xfrm>
            <a:off x="8188912" y="2900624"/>
            <a:ext cx="356616" cy="356616"/>
          </a:xfrm>
          <a:prstGeom prst="rect">
            <a:avLst/>
          </a:prstGeom>
        </p:spPr>
      </p:pic>
      <p:sp>
        <p:nvSpPr>
          <p:cNvPr id="31" name="Text"/>
          <p:cNvSpPr/>
          <p:nvPr/>
        </p:nvSpPr>
        <p:spPr>
          <a:xfrm>
            <a:off x="8893000" y="2736032"/>
            <a:ext cx="2704640" cy="5943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Isolate &amp; Detune the Path</a:t>
            </a:r>
          </a:p>
        </p:txBody>
      </p:sp>
      <p:sp>
        <p:nvSpPr>
          <p:cNvPr id="32" name="Text"/>
          <p:cNvSpPr/>
          <p:nvPr/>
        </p:nvSpPr>
        <p:spPr>
          <a:xfrm>
            <a:off x="8024320" y="3531560"/>
            <a:ext cx="3436160" cy="1171280"/>
          </a:xfrm>
          <a:prstGeom prst="rect">
            <a:avLst/>
          </a:prstGeom>
          <a:noFill/>
          <a:ln/>
        </p:spPr>
        <p:txBody>
          <a:bodyPr wrap="square" lIns="0" tIns="0" rIns="0" bIns="0"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300" dirty="0">
                <a:solidFill>
                  <a:srgbClr val="2B2B2B"/>
                </a:solidFill>
                <a:latin typeface="Calibri" pitchFamily="34" charset="0"/>
                <a:ea typeface="Calibri" pitchFamily="34" charset="-122"/>
                <a:cs typeface="Calibri" pitchFamily="34" charset="-120"/>
              </a:rPr>
              <a:t>Soft-mount the payload or the source (passive / active)</a:t>
            </a:r>
          </a:p>
          <a:p>
            <a:pPr marL="285750" indent="-285750">
              <a:spcBef>
                <a:spcPts val="500"/>
              </a:spcBef>
              <a:spcAft>
                <a:spcPts val="500"/>
              </a:spcAft>
              <a:buClr>
                <a:srgbClr val="006699"/>
              </a:buClr>
              <a:buSzPct val="80000"/>
              <a:buFont typeface="Arial" panose="020B0604020202020204" pitchFamily="34" charset="0"/>
              <a:buChar char="•"/>
            </a:pPr>
            <a:r>
              <a:rPr lang="en-US" sz="1300" dirty="0">
                <a:solidFill>
                  <a:srgbClr val="2B2B2B"/>
                </a:solidFill>
                <a:latin typeface="Calibri" pitchFamily="34" charset="0"/>
                <a:ea typeface="Calibri" pitchFamily="34" charset="-122"/>
                <a:cs typeface="Calibri" pitchFamily="34" charset="-120"/>
              </a:rPr>
              <a:t>Separate source and payload structural modes (≥2×)</a:t>
            </a:r>
          </a:p>
          <a:p>
            <a:pPr marL="285750" indent="-285750">
              <a:spcBef>
                <a:spcPts val="500"/>
              </a:spcBef>
              <a:spcAft>
                <a:spcPts val="500"/>
              </a:spcAft>
              <a:buClr>
                <a:srgbClr val="006699"/>
              </a:buClr>
              <a:buSzPct val="80000"/>
              <a:buFont typeface="Arial" panose="020B0604020202020204" pitchFamily="34" charset="0"/>
              <a:buChar char="•"/>
            </a:pPr>
            <a:r>
              <a:rPr lang="en-US" sz="1300" dirty="0">
                <a:solidFill>
                  <a:srgbClr val="2B2B2B"/>
                </a:solidFill>
                <a:latin typeface="Calibri" pitchFamily="34" charset="0"/>
                <a:ea typeface="Calibri" pitchFamily="34" charset="-122"/>
                <a:cs typeface="Calibri" pitchFamily="34" charset="-120"/>
              </a:rPr>
              <a:t>Add damping at high modal-strain-energy nodes</a:t>
            </a:r>
          </a:p>
          <a:p>
            <a:pPr marL="285750" indent="-285750">
              <a:spcBef>
                <a:spcPts val="500"/>
              </a:spcBef>
              <a:spcAft>
                <a:spcPts val="500"/>
              </a:spcAft>
              <a:buClr>
                <a:srgbClr val="006699"/>
              </a:buClr>
              <a:buSzPct val="80000"/>
              <a:buFont typeface="Arial" panose="020B0604020202020204" pitchFamily="34" charset="0"/>
              <a:buChar char="•"/>
            </a:pPr>
            <a:r>
              <a:rPr lang="en-US" sz="1300" dirty="0">
                <a:solidFill>
                  <a:srgbClr val="2B2B2B"/>
                </a:solidFill>
                <a:latin typeface="Calibri" pitchFamily="34" charset="0"/>
                <a:ea typeface="Calibri" pitchFamily="34" charset="-122"/>
                <a:cs typeface="Calibri" pitchFamily="34" charset="-120"/>
              </a:rPr>
              <a:t>Reserve sway space for the isolator stroke</a:t>
            </a:r>
          </a:p>
        </p:txBody>
      </p:sp>
      <p:sp>
        <p:nvSpPr>
          <p:cNvPr id="33" name="Rect"/>
          <p:cNvSpPr/>
          <p:nvPr/>
        </p:nvSpPr>
        <p:spPr>
          <a:xfrm>
            <a:off x="457200" y="5440680"/>
            <a:ext cx="11277295" cy="566928"/>
          </a:xfrm>
          <a:prstGeom prst="rect">
            <a:avLst/>
          </a:prstGeom>
          <a:solidFill>
            <a:srgbClr val="EEF4F9"/>
          </a:solidFill>
          <a:ln/>
        </p:spPr>
        <p:txBody>
          <a:bodyPr/>
          <a:lstStyle/>
          <a:p>
            <a:endParaRPr lang="en-US"/>
          </a:p>
        </p:txBody>
      </p:sp>
      <p:sp>
        <p:nvSpPr>
          <p:cNvPr id="34" name="Text"/>
          <p:cNvSpPr/>
          <p:nvPr/>
        </p:nvSpPr>
        <p:spPr>
          <a:xfrm>
            <a:off x="685800" y="5440680"/>
            <a:ext cx="10820095" cy="566928"/>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Takeaway:  </a:t>
            </a:r>
            <a:r>
              <a:rPr lang="en-US" sz="1400" i="1" dirty="0">
                <a:solidFill>
                  <a:srgbClr val="2B2B2B"/>
                </a:solidFill>
                <a:latin typeface="Calibri" pitchFamily="34" charset="0"/>
                <a:ea typeface="Calibri" pitchFamily="34" charset="-122"/>
                <a:cs typeface="Calibri" pitchFamily="34" charset="-120"/>
              </a:rPr>
              <a:t>Most jitter problems are solved by a combination of all three branches — the flow shows which lever to reach for first, not the only lever to pull.</a:t>
            </a:r>
          </a:p>
        </p:txBody>
      </p:sp>
      <p:sp>
        <p:nvSpPr>
          <p:cNvPr id="35" name="Text"/>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p>
        </p:txBody>
      </p:sp>
      <p:sp>
        <p:nvSpPr>
          <p:cNvPr id="36" name="Text"/>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Design Philosophy: Where to Intervene</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Jitter mitigation is most effective — and least costly — the earlier it is designed in</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25</a:t>
            </a:r>
            <a:endParaRPr lang="en-US" sz="900" dirty="0"/>
          </a:p>
        </p:txBody>
      </p:sp>
      <p:sp>
        <p:nvSpPr>
          <p:cNvPr id="7" name="Shape 5"/>
          <p:cNvSpPr/>
          <p:nvPr/>
        </p:nvSpPr>
        <p:spPr>
          <a:xfrm>
            <a:off x="1485900" y="1691640"/>
            <a:ext cx="731520" cy="731520"/>
          </a:xfrm>
          <a:prstGeom prst="ellipse">
            <a:avLst/>
          </a:prstGeom>
          <a:solidFill>
            <a:srgbClr val="EEF4F9"/>
          </a:solidFill>
          <a:ln/>
        </p:spPr>
        <p:txBody>
          <a:bodyPr/>
          <a:lstStyle/>
          <a:p>
            <a:endParaRPr lang="en-US"/>
          </a:p>
        </p:txBody>
      </p:sp>
      <p:pic>
        <p:nvPicPr>
          <p:cNvPr id="8" name="Image 0" descr="/home/claude/jitter_deck/icons/lightbulb_navy.png"/>
          <p:cNvPicPr>
            <a:picLocks noChangeAspect="1"/>
          </p:cNvPicPr>
          <p:nvPr/>
        </p:nvPicPr>
        <p:blipFill>
          <a:blip r:embed="rId3"/>
          <a:stretch>
            <a:fillRect/>
          </a:stretch>
        </p:blipFill>
        <p:spPr>
          <a:xfrm>
            <a:off x="1661465" y="1867205"/>
            <a:ext cx="380390" cy="380390"/>
          </a:xfrm>
          <a:prstGeom prst="rect">
            <a:avLst/>
          </a:prstGeom>
        </p:spPr>
      </p:pic>
      <p:sp>
        <p:nvSpPr>
          <p:cNvPr id="9" name="Text 6"/>
          <p:cNvSpPr/>
          <p:nvPr/>
        </p:nvSpPr>
        <p:spPr>
          <a:xfrm>
            <a:off x="502920" y="2606040"/>
            <a:ext cx="2697480" cy="411480"/>
          </a:xfrm>
          <a:prstGeom prst="rect">
            <a:avLst/>
          </a:prstGeom>
          <a:noFill/>
          <a:ln/>
        </p:spPr>
        <p:txBody>
          <a:bodyPr wrap="square" lIns="0" tIns="0" rIns="0" bIns="0" rtlCol="0" anchor="ctr"/>
          <a:lstStyle/>
          <a:p>
            <a:pPr marL="0" indent="0" algn="ctr">
              <a:buNone/>
            </a:pPr>
            <a:r>
              <a:rPr lang="en-US" sz="1500" b="1" dirty="0">
                <a:solidFill>
                  <a:srgbClr val="10456B"/>
                </a:solidFill>
                <a:latin typeface="Calibri" pitchFamily="34" charset="0"/>
                <a:ea typeface="Calibri" pitchFamily="34" charset="-122"/>
                <a:cs typeface="Calibri" pitchFamily="34" charset="-120"/>
              </a:rPr>
              <a:t>Concept</a:t>
            </a:r>
            <a:endParaRPr lang="en-US" sz="1500" dirty="0"/>
          </a:p>
        </p:txBody>
      </p:sp>
      <p:sp>
        <p:nvSpPr>
          <p:cNvPr id="10" name="Text 7"/>
          <p:cNvSpPr/>
          <p:nvPr/>
        </p:nvSpPr>
        <p:spPr>
          <a:xfrm>
            <a:off x="502920" y="3017520"/>
            <a:ext cx="2697480" cy="1554480"/>
          </a:xfrm>
          <a:prstGeom prst="rect">
            <a:avLst/>
          </a:prstGeom>
          <a:noFill/>
          <a:ln/>
        </p:spPr>
        <p:txBody>
          <a:bodyPr wrap="square" lIns="0" tIns="0" rIns="0" bIns="0" rtlCol="0" anchor="t"/>
          <a:lstStyle/>
          <a:p>
            <a:pPr marL="0" indent="0" algn="ctr">
              <a:buNone/>
            </a:pPr>
            <a:r>
              <a:rPr lang="en-US" sz="1400" dirty="0">
                <a:solidFill>
                  <a:srgbClr val="2B2B2B"/>
                </a:solidFill>
                <a:latin typeface="Calibri" pitchFamily="34" charset="0"/>
                <a:ea typeface="Calibri" pitchFamily="34" charset="-122"/>
                <a:cs typeface="Calibri" pitchFamily="34" charset="-120"/>
              </a:rPr>
              <a:t>Select mechanisms and source hardware with inherently lower disturbance signatures</a:t>
            </a:r>
            <a:endParaRPr lang="en-US" sz="1400" dirty="0"/>
          </a:p>
        </p:txBody>
      </p:sp>
      <p:sp>
        <p:nvSpPr>
          <p:cNvPr id="11" name="Shape 8"/>
          <p:cNvSpPr/>
          <p:nvPr/>
        </p:nvSpPr>
        <p:spPr>
          <a:xfrm>
            <a:off x="3246120" y="1965960"/>
            <a:ext cx="228600" cy="228600"/>
          </a:xfrm>
          <a:prstGeom prst="rightArrow">
            <a:avLst/>
          </a:prstGeom>
          <a:solidFill>
            <a:srgbClr val="0B7A8A"/>
          </a:solidFill>
          <a:ln/>
        </p:spPr>
        <p:txBody>
          <a:bodyPr/>
          <a:lstStyle/>
          <a:p>
            <a:endParaRPr lang="en-US"/>
          </a:p>
        </p:txBody>
      </p:sp>
      <p:sp>
        <p:nvSpPr>
          <p:cNvPr id="12" name="Shape 9"/>
          <p:cNvSpPr/>
          <p:nvPr/>
        </p:nvSpPr>
        <p:spPr>
          <a:xfrm>
            <a:off x="4503420" y="1691640"/>
            <a:ext cx="731520" cy="731520"/>
          </a:xfrm>
          <a:prstGeom prst="ellipse">
            <a:avLst/>
          </a:prstGeom>
          <a:solidFill>
            <a:srgbClr val="EEF4F9"/>
          </a:solidFill>
          <a:ln/>
        </p:spPr>
        <p:txBody>
          <a:bodyPr/>
          <a:lstStyle/>
          <a:p>
            <a:endParaRPr lang="en-US"/>
          </a:p>
        </p:txBody>
      </p:sp>
      <p:pic>
        <p:nvPicPr>
          <p:cNvPr id="13" name="Image 1" descr="/home/claude/jitter_deck/icons/sitemap_navy.png"/>
          <p:cNvPicPr>
            <a:picLocks noChangeAspect="1"/>
          </p:cNvPicPr>
          <p:nvPr/>
        </p:nvPicPr>
        <p:blipFill>
          <a:blip r:embed="rId4"/>
          <a:stretch>
            <a:fillRect/>
          </a:stretch>
        </p:blipFill>
        <p:spPr>
          <a:xfrm>
            <a:off x="4678985" y="1867205"/>
            <a:ext cx="380390" cy="380390"/>
          </a:xfrm>
          <a:prstGeom prst="rect">
            <a:avLst/>
          </a:prstGeom>
        </p:spPr>
      </p:pic>
      <p:sp>
        <p:nvSpPr>
          <p:cNvPr id="14" name="Text 10"/>
          <p:cNvSpPr/>
          <p:nvPr/>
        </p:nvSpPr>
        <p:spPr>
          <a:xfrm>
            <a:off x="3520440" y="2606040"/>
            <a:ext cx="2697480" cy="411480"/>
          </a:xfrm>
          <a:prstGeom prst="rect">
            <a:avLst/>
          </a:prstGeom>
          <a:noFill/>
          <a:ln/>
        </p:spPr>
        <p:txBody>
          <a:bodyPr wrap="square" lIns="0" tIns="0" rIns="0" bIns="0" rtlCol="0" anchor="ctr"/>
          <a:lstStyle/>
          <a:p>
            <a:pPr marL="0" indent="0" algn="ctr">
              <a:buNone/>
            </a:pPr>
            <a:r>
              <a:rPr lang="en-US" sz="1500" b="1" dirty="0">
                <a:solidFill>
                  <a:srgbClr val="10456B"/>
                </a:solidFill>
                <a:latin typeface="Calibri" pitchFamily="34" charset="0"/>
                <a:ea typeface="Calibri" pitchFamily="34" charset="-122"/>
                <a:cs typeface="Calibri" pitchFamily="34" charset="-120"/>
              </a:rPr>
              <a:t>Architecture</a:t>
            </a:r>
            <a:endParaRPr lang="en-US" sz="1500" dirty="0"/>
          </a:p>
        </p:txBody>
      </p:sp>
      <p:sp>
        <p:nvSpPr>
          <p:cNvPr id="15" name="Text 11"/>
          <p:cNvSpPr/>
          <p:nvPr/>
        </p:nvSpPr>
        <p:spPr>
          <a:xfrm>
            <a:off x="3520440" y="3017520"/>
            <a:ext cx="2697480" cy="1554480"/>
          </a:xfrm>
          <a:prstGeom prst="rect">
            <a:avLst/>
          </a:prstGeom>
          <a:noFill/>
          <a:ln/>
        </p:spPr>
        <p:txBody>
          <a:bodyPr wrap="square" lIns="0" tIns="0" rIns="0" bIns="0" rtlCol="0" anchor="t"/>
          <a:lstStyle/>
          <a:p>
            <a:pPr marL="0" indent="0" algn="ctr">
              <a:buNone/>
            </a:pPr>
            <a:r>
              <a:rPr lang="en-US" sz="1400" dirty="0">
                <a:solidFill>
                  <a:srgbClr val="2B2B2B"/>
                </a:solidFill>
                <a:latin typeface="Calibri" pitchFamily="34" charset="0"/>
                <a:ea typeface="Calibri" pitchFamily="34" charset="-122"/>
                <a:cs typeface="Calibri" pitchFamily="34" charset="-120"/>
              </a:rPr>
              <a:t>Locate sensitive payloads away from disturbance sources; plan structural load paths</a:t>
            </a:r>
            <a:endParaRPr lang="en-US" sz="1400" dirty="0"/>
          </a:p>
        </p:txBody>
      </p:sp>
      <p:sp>
        <p:nvSpPr>
          <p:cNvPr id="16" name="Shape 12"/>
          <p:cNvSpPr/>
          <p:nvPr/>
        </p:nvSpPr>
        <p:spPr>
          <a:xfrm>
            <a:off x="6263640" y="1965960"/>
            <a:ext cx="228600" cy="228600"/>
          </a:xfrm>
          <a:prstGeom prst="rightArrow">
            <a:avLst/>
          </a:prstGeom>
          <a:solidFill>
            <a:srgbClr val="0B7A8A"/>
          </a:solidFill>
          <a:ln/>
        </p:spPr>
        <p:txBody>
          <a:bodyPr/>
          <a:lstStyle/>
          <a:p>
            <a:endParaRPr lang="en-US"/>
          </a:p>
        </p:txBody>
      </p:sp>
      <p:sp>
        <p:nvSpPr>
          <p:cNvPr id="17" name="Shape 13"/>
          <p:cNvSpPr/>
          <p:nvPr/>
        </p:nvSpPr>
        <p:spPr>
          <a:xfrm>
            <a:off x="7520940" y="1691640"/>
            <a:ext cx="731520" cy="731520"/>
          </a:xfrm>
          <a:prstGeom prst="ellipse">
            <a:avLst/>
          </a:prstGeom>
          <a:solidFill>
            <a:srgbClr val="EEF4F9"/>
          </a:solidFill>
          <a:ln/>
        </p:spPr>
        <p:txBody>
          <a:bodyPr/>
          <a:lstStyle/>
          <a:p>
            <a:endParaRPr lang="en-US"/>
          </a:p>
        </p:txBody>
      </p:sp>
      <p:pic>
        <p:nvPicPr>
          <p:cNvPr id="18" name="Image 2" descr="/home/claude/jitter_deck/icons/wrench_navy.png"/>
          <p:cNvPicPr>
            <a:picLocks noChangeAspect="1"/>
          </p:cNvPicPr>
          <p:nvPr/>
        </p:nvPicPr>
        <p:blipFill>
          <a:blip r:embed="rId5"/>
          <a:stretch>
            <a:fillRect/>
          </a:stretch>
        </p:blipFill>
        <p:spPr>
          <a:xfrm>
            <a:off x="7696505" y="1867205"/>
            <a:ext cx="380390" cy="380390"/>
          </a:xfrm>
          <a:prstGeom prst="rect">
            <a:avLst/>
          </a:prstGeom>
        </p:spPr>
      </p:pic>
      <p:sp>
        <p:nvSpPr>
          <p:cNvPr id="19" name="Text 14"/>
          <p:cNvSpPr/>
          <p:nvPr/>
        </p:nvSpPr>
        <p:spPr>
          <a:xfrm>
            <a:off x="6537960" y="2606040"/>
            <a:ext cx="2697480" cy="411480"/>
          </a:xfrm>
          <a:prstGeom prst="rect">
            <a:avLst/>
          </a:prstGeom>
          <a:noFill/>
          <a:ln/>
        </p:spPr>
        <p:txBody>
          <a:bodyPr wrap="square" lIns="0" tIns="0" rIns="0" bIns="0" rtlCol="0" anchor="ctr"/>
          <a:lstStyle/>
          <a:p>
            <a:pPr marL="0" indent="0" algn="ctr">
              <a:buNone/>
            </a:pPr>
            <a:r>
              <a:rPr lang="en-US" sz="1500" b="1" dirty="0">
                <a:solidFill>
                  <a:srgbClr val="10456B"/>
                </a:solidFill>
                <a:latin typeface="Calibri" pitchFamily="34" charset="0"/>
                <a:ea typeface="Calibri" pitchFamily="34" charset="-122"/>
                <a:cs typeface="Calibri" pitchFamily="34" charset="-120"/>
              </a:rPr>
              <a:t>Detailed Design</a:t>
            </a:r>
            <a:endParaRPr lang="en-US" sz="1500" dirty="0"/>
          </a:p>
        </p:txBody>
      </p:sp>
      <p:sp>
        <p:nvSpPr>
          <p:cNvPr id="20" name="Text 15"/>
          <p:cNvSpPr/>
          <p:nvPr/>
        </p:nvSpPr>
        <p:spPr>
          <a:xfrm>
            <a:off x="6537960" y="3017520"/>
            <a:ext cx="2697480" cy="1554480"/>
          </a:xfrm>
          <a:prstGeom prst="rect">
            <a:avLst/>
          </a:prstGeom>
          <a:noFill/>
          <a:ln/>
        </p:spPr>
        <p:txBody>
          <a:bodyPr wrap="square" lIns="0" tIns="0" rIns="0" bIns="0" rtlCol="0" anchor="t"/>
          <a:lstStyle/>
          <a:p>
            <a:pPr marL="0" indent="0" algn="ctr">
              <a:buNone/>
            </a:pPr>
            <a:r>
              <a:rPr lang="en-US" sz="1400" dirty="0">
                <a:solidFill>
                  <a:srgbClr val="2B2B2B"/>
                </a:solidFill>
                <a:latin typeface="Calibri" pitchFamily="34" charset="0"/>
                <a:ea typeface="Calibri" pitchFamily="34" charset="-122"/>
                <a:cs typeface="Calibri" pitchFamily="34" charset="-120"/>
              </a:rPr>
              <a:t>Size isolators, dampers, and stiffness to meet allocated transmissibility budgets</a:t>
            </a:r>
            <a:endParaRPr lang="en-US" sz="1400" dirty="0"/>
          </a:p>
        </p:txBody>
      </p:sp>
      <p:sp>
        <p:nvSpPr>
          <p:cNvPr id="21" name="Shape 16"/>
          <p:cNvSpPr/>
          <p:nvPr/>
        </p:nvSpPr>
        <p:spPr>
          <a:xfrm>
            <a:off x="9281160" y="1965960"/>
            <a:ext cx="228600" cy="228600"/>
          </a:xfrm>
          <a:prstGeom prst="rightArrow">
            <a:avLst/>
          </a:prstGeom>
          <a:solidFill>
            <a:srgbClr val="0B7A8A"/>
          </a:solidFill>
          <a:ln/>
        </p:spPr>
        <p:txBody>
          <a:bodyPr/>
          <a:lstStyle/>
          <a:p>
            <a:endParaRPr lang="en-US"/>
          </a:p>
        </p:txBody>
      </p:sp>
      <p:sp>
        <p:nvSpPr>
          <p:cNvPr id="22" name="Shape 17"/>
          <p:cNvSpPr/>
          <p:nvPr/>
        </p:nvSpPr>
        <p:spPr>
          <a:xfrm>
            <a:off x="10538460" y="1691640"/>
            <a:ext cx="731520" cy="731520"/>
          </a:xfrm>
          <a:prstGeom prst="ellipse">
            <a:avLst/>
          </a:prstGeom>
          <a:solidFill>
            <a:srgbClr val="EEF4F9"/>
          </a:solidFill>
          <a:ln/>
        </p:spPr>
        <p:txBody>
          <a:bodyPr/>
          <a:lstStyle/>
          <a:p>
            <a:endParaRPr lang="en-US"/>
          </a:p>
        </p:txBody>
      </p:sp>
      <p:pic>
        <p:nvPicPr>
          <p:cNvPr id="23" name="Image 3" descr="/home/claude/jitter_deck/icons/clipboard_navy.png"/>
          <p:cNvPicPr>
            <a:picLocks noChangeAspect="1"/>
          </p:cNvPicPr>
          <p:nvPr/>
        </p:nvPicPr>
        <p:blipFill>
          <a:blip r:embed="rId6"/>
          <a:stretch>
            <a:fillRect/>
          </a:stretch>
        </p:blipFill>
        <p:spPr>
          <a:xfrm>
            <a:off x="10714025" y="1867205"/>
            <a:ext cx="380390" cy="380390"/>
          </a:xfrm>
          <a:prstGeom prst="rect">
            <a:avLst/>
          </a:prstGeom>
        </p:spPr>
      </p:pic>
      <p:sp>
        <p:nvSpPr>
          <p:cNvPr id="24" name="Text 18"/>
          <p:cNvSpPr/>
          <p:nvPr/>
        </p:nvSpPr>
        <p:spPr>
          <a:xfrm>
            <a:off x="9555480" y="2606040"/>
            <a:ext cx="2407615" cy="411480"/>
          </a:xfrm>
          <a:prstGeom prst="rect">
            <a:avLst/>
          </a:prstGeom>
          <a:noFill/>
          <a:ln/>
        </p:spPr>
        <p:txBody>
          <a:bodyPr wrap="square" lIns="0" tIns="0" rIns="0" bIns="0" rtlCol="0" anchor="ctr"/>
          <a:lstStyle/>
          <a:p>
            <a:pPr marL="0" indent="0" algn="ctr">
              <a:buNone/>
            </a:pPr>
            <a:r>
              <a:rPr lang="en-US" sz="1500" b="1" dirty="0">
                <a:solidFill>
                  <a:srgbClr val="10456B"/>
                </a:solidFill>
                <a:latin typeface="Calibri" pitchFamily="34" charset="0"/>
                <a:ea typeface="Calibri" pitchFamily="34" charset="-122"/>
                <a:cs typeface="Calibri" pitchFamily="34" charset="-120"/>
              </a:rPr>
              <a:t>Verification</a:t>
            </a:r>
            <a:endParaRPr lang="en-US" sz="1500" dirty="0"/>
          </a:p>
        </p:txBody>
      </p:sp>
      <p:sp>
        <p:nvSpPr>
          <p:cNvPr id="25" name="Text 19"/>
          <p:cNvSpPr/>
          <p:nvPr/>
        </p:nvSpPr>
        <p:spPr>
          <a:xfrm>
            <a:off x="9555480" y="3017520"/>
            <a:ext cx="2509850" cy="1554480"/>
          </a:xfrm>
          <a:prstGeom prst="rect">
            <a:avLst/>
          </a:prstGeom>
          <a:noFill/>
          <a:ln/>
        </p:spPr>
        <p:txBody>
          <a:bodyPr wrap="square" lIns="0" tIns="0" rIns="0" bIns="0" rtlCol="0" anchor="t"/>
          <a:lstStyle/>
          <a:p>
            <a:pPr marL="0" indent="0" algn="ctr">
              <a:buNone/>
            </a:pPr>
            <a:r>
              <a:rPr lang="en-US" sz="1400" dirty="0">
                <a:solidFill>
                  <a:srgbClr val="2B2B2B"/>
                </a:solidFill>
                <a:latin typeface="Calibri" pitchFamily="34" charset="0"/>
                <a:ea typeface="Calibri" pitchFamily="34" charset="-122"/>
                <a:cs typeface="Calibri" pitchFamily="34" charset="-120"/>
              </a:rPr>
              <a:t>Confirm performance by test and analysis before committing to flight hardware</a:t>
            </a:r>
            <a:endParaRPr lang="en-US" sz="1400" dirty="0"/>
          </a:p>
        </p:txBody>
      </p:sp>
      <p:sp>
        <p:nvSpPr>
          <p:cNvPr id="26" name="Shape 20"/>
          <p:cNvSpPr/>
          <p:nvPr/>
        </p:nvSpPr>
        <p:spPr>
          <a:xfrm>
            <a:off x="457200" y="5074920"/>
            <a:ext cx="11277295" cy="566928"/>
          </a:xfrm>
          <a:prstGeom prst="rect">
            <a:avLst/>
          </a:prstGeom>
          <a:solidFill>
            <a:srgbClr val="EEF4F9"/>
          </a:solidFill>
          <a:ln/>
        </p:spPr>
        <p:txBody>
          <a:bodyPr/>
          <a:lstStyle/>
          <a:p>
            <a:endParaRPr lang="en-US"/>
          </a:p>
        </p:txBody>
      </p:sp>
      <p:sp>
        <p:nvSpPr>
          <p:cNvPr id="27" name="Text 21"/>
          <p:cNvSpPr/>
          <p:nvPr/>
        </p:nvSpPr>
        <p:spPr>
          <a:xfrm>
            <a:off x="685800" y="5074920"/>
            <a:ext cx="10820095" cy="566928"/>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Takeaway:  </a:t>
            </a:r>
            <a:r>
              <a:rPr lang="en-US" sz="1400" i="1" dirty="0">
                <a:solidFill>
                  <a:srgbClr val="2B2B2B"/>
                </a:solidFill>
                <a:latin typeface="Calibri" pitchFamily="34" charset="0"/>
                <a:ea typeface="Calibri" pitchFamily="34" charset="-122"/>
                <a:cs typeface="Calibri" pitchFamily="34" charset="-120"/>
              </a:rPr>
              <a:t>Cost of fixing a jitter problem grows roughly an order of magnitude at each stage moved to the right — design decisions made early carry the most leverage.</a:t>
            </a:r>
            <a:endParaRPr lang="en-US" sz="1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Design Strategy: Payload Isolation</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Mechanically decouple the sensitive payload from the disturbance-generating bus</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26</a:t>
            </a:r>
            <a:endParaRPr lang="en-US" sz="900" dirty="0"/>
          </a:p>
        </p:txBody>
      </p:sp>
      <p:sp>
        <p:nvSpPr>
          <p:cNvPr id="7" name="Text 5"/>
          <p:cNvSpPr/>
          <p:nvPr/>
        </p:nvSpPr>
        <p:spPr>
          <a:xfrm>
            <a:off x="457200" y="1417320"/>
            <a:ext cx="6858000" cy="4434840"/>
          </a:xfrm>
          <a:prstGeom prst="rect">
            <a:avLst/>
          </a:prstGeom>
          <a:noFill/>
          <a:ln/>
        </p:spPr>
        <p:txBody>
          <a:bodyPr wrap="square"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Mount the sensitive instrument on a dedicated isolation platform rather than rigidly to the spacecraft structure</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Passive isolators (elastomeric, wire-rope, or spring-and-damper) attenuate disturbance above their corner frequency</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Isolator corner frequency must sit well below the lowest critical disturbance frequency — typically the reaction wheel speed range</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Lowering the corner frequency to gain jitter attenuation increases the relative displacement the isolator must accommodate across its full operating envelope, not just at resonance</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Soft isolation can conflict with launch-load stiffness requirements; many designs use launch locks, motion-limiting snubbers, or stroke stops to bound relative displacement during ascent</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Multi-axis isolation (6-DOF platforms) addresses coupled translational and rotational disturbance paths simultaneously, but must budget relative displacement in every axis independently</a:t>
            </a:r>
            <a:endParaRPr lang="en-US" sz="1400" dirty="0"/>
          </a:p>
        </p:txBody>
      </p:sp>
      <p:sp>
        <p:nvSpPr>
          <p:cNvPr id="8" name="Shape 6"/>
          <p:cNvSpPr/>
          <p:nvPr/>
        </p:nvSpPr>
        <p:spPr>
          <a:xfrm>
            <a:off x="7589520" y="1417320"/>
            <a:ext cx="4114800" cy="4434840"/>
          </a:xfrm>
          <a:prstGeom prst="roundRect">
            <a:avLst>
              <a:gd name="adj" fmla="val 1778"/>
            </a:avLst>
          </a:prstGeom>
          <a:solidFill>
            <a:srgbClr val="EEF4F9"/>
          </a:solidFill>
          <a:ln/>
        </p:spPr>
        <p:txBody>
          <a:bodyPr/>
          <a:lstStyle/>
          <a:p>
            <a:endParaRPr lang="en-US"/>
          </a:p>
        </p:txBody>
      </p:sp>
      <p:sp>
        <p:nvSpPr>
          <p:cNvPr id="9" name="Shape 7"/>
          <p:cNvSpPr/>
          <p:nvPr/>
        </p:nvSpPr>
        <p:spPr>
          <a:xfrm>
            <a:off x="7863840" y="1627632"/>
            <a:ext cx="548640" cy="548640"/>
          </a:xfrm>
          <a:prstGeom prst="ellipse">
            <a:avLst/>
          </a:prstGeom>
          <a:solidFill>
            <a:srgbClr val="FFFFFF"/>
          </a:solidFill>
          <a:ln/>
        </p:spPr>
        <p:txBody>
          <a:bodyPr/>
          <a:lstStyle/>
          <a:p>
            <a:endParaRPr lang="en-US"/>
          </a:p>
        </p:txBody>
      </p:sp>
      <p:pic>
        <p:nvPicPr>
          <p:cNvPr id="10" name="Image 0" descr="/home/claude/jitter_deck/icons/arrows_navy.png"/>
          <p:cNvPicPr>
            <a:picLocks noChangeAspect="1"/>
          </p:cNvPicPr>
          <p:nvPr/>
        </p:nvPicPr>
        <p:blipFill>
          <a:blip r:embed="rId3"/>
          <a:stretch>
            <a:fillRect/>
          </a:stretch>
        </p:blipFill>
        <p:spPr>
          <a:xfrm>
            <a:off x="7995514" y="1759306"/>
            <a:ext cx="285293" cy="285293"/>
          </a:xfrm>
          <a:prstGeom prst="rect">
            <a:avLst/>
          </a:prstGeom>
        </p:spPr>
      </p:pic>
      <p:sp>
        <p:nvSpPr>
          <p:cNvPr id="11" name="Text 8"/>
          <p:cNvSpPr/>
          <p:nvPr/>
        </p:nvSpPr>
        <p:spPr>
          <a:xfrm>
            <a:off x="8549640" y="1627632"/>
            <a:ext cx="2926080" cy="548640"/>
          </a:xfrm>
          <a:prstGeom prst="rect">
            <a:avLst/>
          </a:prstGeom>
          <a:noFill/>
          <a:ln/>
        </p:spPr>
        <p:txBody>
          <a:bodyPr wrap="square" lIns="0" tIns="0" rIns="0" bIns="0" rtlCol="0" anchor="ctr"/>
          <a:lstStyle/>
          <a:p>
            <a:pPr marL="0" indent="0">
              <a:buNone/>
            </a:pPr>
            <a:r>
              <a:rPr lang="en-US" sz="1300" b="1" dirty="0">
                <a:solidFill>
                  <a:srgbClr val="10456B"/>
                </a:solidFill>
                <a:latin typeface="Calibri" pitchFamily="34" charset="0"/>
                <a:ea typeface="Calibri" pitchFamily="34" charset="-122"/>
                <a:cs typeface="Calibri" pitchFamily="34" charset="-120"/>
              </a:rPr>
              <a:t>Relative Displacement Trade</a:t>
            </a:r>
            <a:endParaRPr lang="en-US" sz="1300" dirty="0"/>
          </a:p>
        </p:txBody>
      </p:sp>
      <p:sp>
        <p:nvSpPr>
          <p:cNvPr id="12" name="Text 9"/>
          <p:cNvSpPr/>
          <p:nvPr/>
        </p:nvSpPr>
        <p:spPr>
          <a:xfrm>
            <a:off x="7863840" y="2331720"/>
            <a:ext cx="3657600" cy="1783080"/>
          </a:xfrm>
          <a:prstGeom prst="rect">
            <a:avLst/>
          </a:prstGeom>
          <a:noFill/>
          <a:ln/>
        </p:spPr>
        <p:txBody>
          <a:bodyPr wrap="square" lIns="0" tIns="0" rIns="0" bIns="0" rtlCol="0" anchor="t"/>
          <a:lstStyle/>
          <a:p>
            <a:pPr marL="0" indent="0" algn="ctr">
              <a:buNone/>
            </a:pPr>
            <a:r>
              <a:rPr lang="en-US" sz="1400" i="1" dirty="0">
                <a:solidFill>
                  <a:srgbClr val="2B2B2B"/>
                </a:solidFill>
                <a:latin typeface="Calibri" pitchFamily="34" charset="0"/>
                <a:ea typeface="Calibri" pitchFamily="34" charset="-122"/>
                <a:cs typeface="Calibri" pitchFamily="34" charset="-120"/>
              </a:rPr>
              <a:t>Softer isolation</a:t>
            </a:r>
            <a:endParaRPr lang="en-US" sz="1400" dirty="0"/>
          </a:p>
          <a:p>
            <a:pPr marL="0" indent="0" algn="ctr">
              <a:buNone/>
            </a:pPr>
            <a:r>
              <a:rPr lang="en-US" sz="1400" i="1" dirty="0">
                <a:solidFill>
                  <a:srgbClr val="2B2B2B"/>
                </a:solidFill>
                <a:latin typeface="Calibri" pitchFamily="34" charset="0"/>
                <a:ea typeface="Calibri" pitchFamily="34" charset="-122"/>
                <a:cs typeface="Calibri" pitchFamily="34" charset="-120"/>
              </a:rPr>
              <a:t>= better jitter attenuation</a:t>
            </a:r>
            <a:endParaRPr lang="en-US" sz="1400" dirty="0"/>
          </a:p>
          <a:p>
            <a:pPr marL="0" indent="0" algn="ctr">
              <a:buNone/>
            </a:pPr>
            <a:r>
              <a:rPr lang="en-US" sz="1400" i="1" dirty="0">
                <a:solidFill>
                  <a:srgbClr val="2B2B2B"/>
                </a:solidFill>
                <a:latin typeface="Calibri" pitchFamily="34" charset="0"/>
                <a:ea typeface="Calibri" pitchFamily="34" charset="-122"/>
                <a:cs typeface="Calibri" pitchFamily="34" charset="-120"/>
              </a:rPr>
              <a:t>but larger relative</a:t>
            </a:r>
            <a:endParaRPr lang="en-US" sz="1400" dirty="0"/>
          </a:p>
          <a:p>
            <a:pPr marL="0" indent="0" algn="ctr">
              <a:buNone/>
            </a:pPr>
            <a:r>
              <a:rPr lang="en-US" sz="1400" i="1" dirty="0">
                <a:solidFill>
                  <a:srgbClr val="2B2B2B"/>
                </a:solidFill>
                <a:latin typeface="Calibri" pitchFamily="34" charset="0"/>
                <a:ea typeface="Calibri" pitchFamily="34" charset="-122"/>
                <a:cs typeface="Calibri" pitchFamily="34" charset="-120"/>
              </a:rPr>
              <a:t>displacement (sway space)</a:t>
            </a:r>
            <a:endParaRPr lang="en-US" sz="1400" dirty="0"/>
          </a:p>
          <a:p>
            <a:pPr marL="0" indent="0" algn="ctr">
              <a:buNone/>
            </a:pPr>
            <a:r>
              <a:rPr lang="en-US" sz="1400" i="1" dirty="0">
                <a:solidFill>
                  <a:srgbClr val="2B2B2B"/>
                </a:solidFill>
                <a:latin typeface="Calibri" pitchFamily="34" charset="0"/>
                <a:ea typeface="Calibri" pitchFamily="34" charset="-122"/>
                <a:cs typeface="Calibri" pitchFamily="34" charset="-120"/>
              </a:rPr>
              <a:t>and slower settling after</a:t>
            </a:r>
            <a:endParaRPr lang="en-US" sz="1400" dirty="0"/>
          </a:p>
          <a:p>
            <a:pPr marL="0" indent="0" algn="ctr">
              <a:buNone/>
            </a:pPr>
            <a:r>
              <a:rPr lang="en-US" sz="1400" i="1" dirty="0">
                <a:solidFill>
                  <a:srgbClr val="2B2B2B"/>
                </a:solidFill>
                <a:latin typeface="Calibri" pitchFamily="34" charset="0"/>
                <a:ea typeface="Calibri" pitchFamily="34" charset="-122"/>
                <a:cs typeface="Calibri" pitchFamily="34" charset="-120"/>
              </a:rPr>
              <a:t>maneuvers or slews.</a:t>
            </a:r>
            <a:endParaRPr lang="en-US" sz="1400" dirty="0"/>
          </a:p>
        </p:txBody>
      </p:sp>
      <p:sp>
        <p:nvSpPr>
          <p:cNvPr id="13" name="Shape 10"/>
          <p:cNvSpPr/>
          <p:nvPr/>
        </p:nvSpPr>
        <p:spPr>
          <a:xfrm>
            <a:off x="7863840" y="4206240"/>
            <a:ext cx="3657600" cy="0"/>
          </a:xfrm>
          <a:prstGeom prst="line">
            <a:avLst/>
          </a:prstGeom>
          <a:noFill/>
          <a:ln w="12700">
            <a:solidFill>
              <a:srgbClr val="C9DAE6"/>
            </a:solidFill>
            <a:prstDash val="solid"/>
          </a:ln>
        </p:spPr>
        <p:txBody>
          <a:bodyPr/>
          <a:lstStyle/>
          <a:p>
            <a:endParaRPr lang="en-US"/>
          </a:p>
        </p:txBody>
      </p:sp>
      <p:sp>
        <p:nvSpPr>
          <p:cNvPr id="14" name="Text 11"/>
          <p:cNvSpPr/>
          <p:nvPr/>
        </p:nvSpPr>
        <p:spPr>
          <a:xfrm>
            <a:off x="7742712" y="4297680"/>
            <a:ext cx="3778728" cy="1463040"/>
          </a:xfrm>
          <a:prstGeom prst="rect">
            <a:avLst/>
          </a:prstGeom>
          <a:noFill/>
          <a:ln/>
        </p:spPr>
        <p:txBody>
          <a:bodyPr wrap="square" lIns="0" tIns="0" rIns="0" bIns="0" rtlCol="0" anchor="t"/>
          <a:lstStyle/>
          <a:p>
            <a:pPr marL="0" indent="0" algn="ctr">
              <a:buNone/>
            </a:pPr>
            <a:r>
              <a:rPr lang="en-US" sz="1400" i="1" dirty="0">
                <a:solidFill>
                  <a:srgbClr val="2B2B2B"/>
                </a:solidFill>
                <a:latin typeface="Calibri" pitchFamily="34" charset="0"/>
                <a:ea typeface="Calibri" pitchFamily="34" charset="-122"/>
                <a:cs typeface="Calibri" pitchFamily="34" charset="-120"/>
              </a:rPr>
              <a:t>Stiffer mounting</a:t>
            </a:r>
            <a:endParaRPr lang="en-US" sz="1400" dirty="0"/>
          </a:p>
          <a:p>
            <a:pPr marL="0" indent="0" algn="ctr">
              <a:buNone/>
            </a:pPr>
            <a:r>
              <a:rPr lang="en-US" sz="1400" i="1" dirty="0">
                <a:solidFill>
                  <a:srgbClr val="2B2B2B"/>
                </a:solidFill>
                <a:latin typeface="Calibri" pitchFamily="34" charset="0"/>
                <a:ea typeface="Calibri" pitchFamily="34" charset="-122"/>
                <a:cs typeface="Calibri" pitchFamily="34" charset="-120"/>
              </a:rPr>
              <a:t>= faster settling</a:t>
            </a:r>
            <a:endParaRPr lang="en-US" sz="1400" dirty="0"/>
          </a:p>
          <a:p>
            <a:pPr marL="0" indent="0" algn="ctr">
              <a:buNone/>
            </a:pPr>
            <a:r>
              <a:rPr lang="en-US" sz="1400" i="1" dirty="0">
                <a:solidFill>
                  <a:srgbClr val="2B2B2B"/>
                </a:solidFill>
                <a:latin typeface="Calibri" pitchFamily="34" charset="0"/>
                <a:ea typeface="Calibri" pitchFamily="34" charset="-122"/>
                <a:cs typeface="Calibri" pitchFamily="34" charset="-120"/>
              </a:rPr>
              <a:t>but higher disturbance</a:t>
            </a:r>
            <a:endParaRPr lang="en-US" sz="1400" dirty="0"/>
          </a:p>
          <a:p>
            <a:pPr marL="0" indent="0" algn="ctr">
              <a:buNone/>
            </a:pPr>
            <a:r>
              <a:rPr lang="en-US" sz="1400" i="1" dirty="0">
                <a:solidFill>
                  <a:srgbClr val="2B2B2B"/>
                </a:solidFill>
                <a:latin typeface="Calibri" pitchFamily="34" charset="0"/>
                <a:ea typeface="Calibri" pitchFamily="34" charset="-122"/>
                <a:cs typeface="Calibri" pitchFamily="34" charset="-120"/>
              </a:rPr>
              <a:t>transmission to payload</a:t>
            </a:r>
            <a:r>
              <a:rPr lang="en-US" sz="1250" i="1" dirty="0">
                <a:solidFill>
                  <a:srgbClr val="2B2B2B"/>
                </a:solidFill>
                <a:latin typeface="Calibri" pitchFamily="34" charset="0"/>
                <a:ea typeface="Calibri" pitchFamily="34" charset="-122"/>
                <a:cs typeface="Calibri" pitchFamily="34" charset="-120"/>
              </a:rPr>
              <a:t>.</a:t>
            </a:r>
            <a:endParaRPr lang="en-US" sz="12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Relative Displacement and Isolator Selection</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Closing the corner-frequency trade with a real device that survives vacuum and on-orbit temperature swings</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27</a:t>
            </a:r>
            <a:endParaRPr lang="en-US" sz="900" dirty="0"/>
          </a:p>
        </p:txBody>
      </p:sp>
      <p:pic>
        <p:nvPicPr>
          <p:cNvPr id="7" name="Image 0" descr="/home/claude/jitter_deck/figs/relative_displacement.png"/>
          <p:cNvPicPr>
            <a:picLocks noChangeAspect="1"/>
          </p:cNvPicPr>
          <p:nvPr/>
        </p:nvPicPr>
        <p:blipFill>
          <a:blip r:embed="rId3"/>
          <a:stretch>
            <a:fillRect/>
          </a:stretch>
        </p:blipFill>
        <p:spPr>
          <a:xfrm>
            <a:off x="457200" y="1298448"/>
            <a:ext cx="5943600" cy="3520440"/>
          </a:xfrm>
          <a:prstGeom prst="rect">
            <a:avLst/>
          </a:prstGeom>
        </p:spPr>
      </p:pic>
      <p:sp>
        <p:nvSpPr>
          <p:cNvPr id="8" name="Shape 5"/>
          <p:cNvSpPr/>
          <p:nvPr/>
        </p:nvSpPr>
        <p:spPr>
          <a:xfrm>
            <a:off x="457200" y="4864608"/>
            <a:ext cx="5943600" cy="914400"/>
          </a:xfrm>
          <a:prstGeom prst="roundRect">
            <a:avLst>
              <a:gd name="adj" fmla="val 6000"/>
            </a:avLst>
          </a:prstGeom>
          <a:solidFill>
            <a:srgbClr val="EEF4F9"/>
          </a:solidFill>
          <a:ln/>
        </p:spPr>
        <p:txBody>
          <a:bodyPr/>
          <a:lstStyle/>
          <a:p>
            <a:endParaRPr lang="en-US"/>
          </a:p>
        </p:txBody>
      </p:sp>
      <p:sp>
        <p:nvSpPr>
          <p:cNvPr id="9" name="Text 6"/>
          <p:cNvSpPr/>
          <p:nvPr/>
        </p:nvSpPr>
        <p:spPr>
          <a:xfrm>
            <a:off x="640080" y="4864608"/>
            <a:ext cx="5577840" cy="91440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Design rule:  </a:t>
            </a:r>
            <a:r>
              <a:rPr lang="en-US" sz="1400" dirty="0">
                <a:solidFill>
                  <a:srgbClr val="2B2B2B"/>
                </a:solidFill>
                <a:latin typeface="Calibri" pitchFamily="34" charset="0"/>
                <a:ea typeface="Calibri" pitchFamily="34" charset="-122"/>
                <a:cs typeface="Calibri" pitchFamily="34" charset="-120"/>
              </a:rPr>
              <a:t>size the isolator's working stroke (or the structure's keep-out / sway-space envelope) to the predicted relative displacement at the softest corner frequency under consideration, with margin for fabrication and thermal offset — not just the on-orbit micro-g amplitude.</a:t>
            </a:r>
            <a:endParaRPr lang="en-US" sz="1400" dirty="0"/>
          </a:p>
        </p:txBody>
      </p:sp>
      <p:sp>
        <p:nvSpPr>
          <p:cNvPr id="11" name="Text 8"/>
          <p:cNvSpPr/>
          <p:nvPr/>
        </p:nvSpPr>
        <p:spPr>
          <a:xfrm>
            <a:off x="4343400" y="6473952"/>
            <a:ext cx="4617720" cy="548640"/>
          </a:xfrm>
          <a:prstGeom prst="rect">
            <a:avLst/>
          </a:prstGeom>
          <a:noFill/>
          <a:ln/>
        </p:spPr>
        <p:txBody>
          <a:bodyPr wrap="square" lIns="0" tIns="0" rIns="0" bIns="0" rtlCol="0" anchor="t"/>
          <a:lstStyle/>
          <a:p>
            <a:pPr marL="0" indent="0">
              <a:buNone/>
            </a:pPr>
            <a:endParaRPr lang="en-US" sz="1300" dirty="0"/>
          </a:p>
        </p:txBody>
      </p:sp>
      <p:sp>
        <p:nvSpPr>
          <p:cNvPr id="12" name="Text 9"/>
          <p:cNvSpPr/>
          <p:nvPr/>
        </p:nvSpPr>
        <p:spPr>
          <a:xfrm>
            <a:off x="6812576" y="4006556"/>
            <a:ext cx="4922223" cy="320040"/>
          </a:xfrm>
          <a:prstGeom prst="rect">
            <a:avLst/>
          </a:prstGeom>
          <a:noFill/>
          <a:ln/>
        </p:spPr>
        <p:txBody>
          <a:bodyPr wrap="square" lIns="0" tIns="0" rIns="0" bIns="0" rtlCol="0" anchor="ctr"/>
          <a:lstStyle/>
          <a:p>
            <a:pPr>
              <a:spcAft>
                <a:spcPts val="600"/>
              </a:spcAft>
            </a:pPr>
            <a:r>
              <a:rPr lang="en-US" sz="1400" b="1" dirty="0">
                <a:solidFill>
                  <a:srgbClr val="10456B"/>
                </a:solidFill>
                <a:latin typeface="Calibri" pitchFamily="34" charset="0"/>
                <a:ea typeface="Calibri" pitchFamily="34" charset="-122"/>
                <a:cs typeface="Calibri" pitchFamily="34" charset="-120"/>
              </a:rPr>
              <a:t>Isolators Suited to Vacuum / Thermal Extremes</a:t>
            </a:r>
            <a:endParaRPr lang="en-US" sz="1400" dirty="0"/>
          </a:p>
          <a:p>
            <a:pPr>
              <a:spcAft>
                <a:spcPts val="200"/>
              </a:spcAft>
            </a:pPr>
            <a:r>
              <a:rPr lang="en-US" sz="1400" b="1" dirty="0">
                <a:solidFill>
                  <a:srgbClr val="0B7A8A"/>
                </a:solidFill>
                <a:latin typeface="Calibri" pitchFamily="34" charset="0"/>
                <a:ea typeface="Calibri" pitchFamily="34" charset="-122"/>
                <a:cs typeface="Calibri" pitchFamily="34" charset="-120"/>
              </a:rPr>
              <a:t>D-strut / viscous three-parameter strut  </a:t>
            </a:r>
          </a:p>
          <a:p>
            <a:r>
              <a:rPr lang="en-US" sz="1400" dirty="0">
                <a:solidFill>
                  <a:srgbClr val="2B2B2B"/>
                </a:solidFill>
                <a:latin typeface="Calibri" pitchFamily="34" charset="0"/>
                <a:ea typeface="Calibri" pitchFamily="34" charset="-122"/>
                <a:cs typeface="Calibri" pitchFamily="34" charset="-120"/>
              </a:rPr>
              <a:t>Honeywell-heritage strut combining a soft spring in parallel with a viscous-fluid damper; flight-proven on HST (reaction wheel isolation), VISS, and MVIS. Damping fluid must be selected for stable viscosity from cryogenic to elevated temperature, and bellows-sealed against vacuum exposure</a:t>
            </a:r>
            <a:r>
              <a:rPr lang="en-US" sz="1200" dirty="0">
                <a:solidFill>
                  <a:srgbClr val="2B2B2B"/>
                </a:solidFill>
                <a:latin typeface="Calibri" pitchFamily="34" charset="0"/>
                <a:ea typeface="Calibri" pitchFamily="34" charset="-122"/>
                <a:cs typeface="Calibri" pitchFamily="34" charset="-120"/>
              </a:rPr>
              <a:t>. </a:t>
            </a:r>
            <a:br>
              <a:rPr lang="en-US" sz="1200" dirty="0">
                <a:solidFill>
                  <a:srgbClr val="2B2B2B"/>
                </a:solidFill>
                <a:latin typeface="Calibri" pitchFamily="34" charset="0"/>
                <a:ea typeface="Calibri" pitchFamily="34" charset="-122"/>
                <a:cs typeface="Calibri" pitchFamily="34" charset="-120"/>
              </a:rPr>
            </a:br>
            <a:endParaRPr lang="en-US" sz="1200" dirty="0">
              <a:solidFill>
                <a:srgbClr val="2B2B2B"/>
              </a:solidFill>
              <a:latin typeface="Calibri" pitchFamily="34" charset="0"/>
              <a:ea typeface="Calibri" pitchFamily="34" charset="-122"/>
              <a:cs typeface="Calibri" pitchFamily="34" charset="-120"/>
            </a:endParaRPr>
          </a:p>
          <a:p>
            <a:pPr>
              <a:spcAft>
                <a:spcPts val="200"/>
              </a:spcAft>
            </a:pPr>
            <a:r>
              <a:rPr lang="en-US" sz="1400" b="1" dirty="0">
                <a:solidFill>
                  <a:srgbClr val="0B7A8A"/>
                </a:solidFill>
                <a:latin typeface="Calibri" pitchFamily="34" charset="0"/>
                <a:ea typeface="Calibri" pitchFamily="34" charset="-122"/>
                <a:cs typeface="Calibri" pitchFamily="34" charset="-120"/>
              </a:rPr>
              <a:t>Wire-rope isolator </a:t>
            </a:r>
          </a:p>
          <a:p>
            <a:r>
              <a:rPr lang="en-US" sz="1400" dirty="0">
                <a:solidFill>
                  <a:srgbClr val="2B2B2B"/>
                </a:solidFill>
                <a:latin typeface="Calibri" pitchFamily="34" charset="0"/>
                <a:ea typeface="Calibri" pitchFamily="34" charset="-122"/>
                <a:cs typeface="Calibri" pitchFamily="34" charset="-120"/>
              </a:rPr>
              <a:t>All-metal stranded-cable element; damping is Coulomb friction between strands. No elastomer to outgas or embrittle, making it tolerant of wide temperature swings and hard vacuum, though stiffness and damping vary somewhat with input amplitude and require test-based characterization. </a:t>
            </a:r>
          </a:p>
          <a:p>
            <a:endParaRPr lang="en-US" sz="1400" b="1" dirty="0">
              <a:solidFill>
                <a:srgbClr val="2B2B2B"/>
              </a:solidFill>
              <a:latin typeface="Calibri" pitchFamily="34" charset="0"/>
              <a:ea typeface="Calibri" pitchFamily="34" charset="-122"/>
              <a:cs typeface="Calibri" pitchFamily="34" charset="-120"/>
            </a:endParaRPr>
          </a:p>
          <a:p>
            <a:pPr>
              <a:spcAft>
                <a:spcPts val="200"/>
              </a:spcAft>
            </a:pPr>
            <a:r>
              <a:rPr lang="en-US" sz="1400" b="1" dirty="0">
                <a:solidFill>
                  <a:srgbClr val="0B7A8A"/>
                </a:solidFill>
                <a:latin typeface="Calibri" pitchFamily="34" charset="0"/>
                <a:ea typeface="Calibri" pitchFamily="34" charset="-122"/>
                <a:cs typeface="Calibri" pitchFamily="34" charset="-120"/>
              </a:rPr>
              <a:t>Viscoelastic-damped strut (constrained-layer) </a:t>
            </a:r>
            <a:br>
              <a:rPr lang="en-US" sz="1400" b="1" dirty="0">
                <a:solidFill>
                  <a:srgbClr val="0B7A8A"/>
                </a:solidFill>
                <a:latin typeface="Calibri" pitchFamily="34" charset="0"/>
                <a:ea typeface="Calibri" pitchFamily="34" charset="-122"/>
                <a:cs typeface="Calibri" pitchFamily="34" charset="-120"/>
              </a:rPr>
            </a:br>
            <a:r>
              <a:rPr lang="en-US" sz="1400" dirty="0">
                <a:solidFill>
                  <a:srgbClr val="2B2B2B"/>
                </a:solidFill>
                <a:latin typeface="Calibri" pitchFamily="34" charset="0"/>
                <a:ea typeface="Calibri" pitchFamily="34" charset="-122"/>
                <a:cs typeface="Calibri" pitchFamily="34" charset="-120"/>
              </a:rPr>
              <a:t>Titanium or graphite-epoxy flexures with a constrained viscoelastic damping layer, as used on JWST's instrument isolators. Requires a low-outgassing, radiation-tolerant viscoelastic formulation whose loss factor is characterized over the full flight temperature range, since elastomer damping is intrinsically temperature- and frequency-dependent.</a:t>
            </a:r>
            <a:endParaRPr lang="en-US" sz="1400" dirty="0"/>
          </a:p>
          <a:p>
            <a:endParaRPr lang="en-US" sz="1400" dirty="0"/>
          </a:p>
          <a:p>
            <a:endParaRPr lang="en-US" sz="1400" dirty="0"/>
          </a:p>
          <a:p>
            <a:endParaRPr lang="en-US" sz="1200" dirty="0"/>
          </a:p>
          <a:p>
            <a:pPr marL="0" indent="0">
              <a:buNone/>
            </a:pPr>
            <a:endParaRPr lang="en-US" sz="1150" dirty="0"/>
          </a:p>
        </p:txBody>
      </p:sp>
      <p:sp>
        <p:nvSpPr>
          <p:cNvPr id="13" name="Text 10"/>
          <p:cNvSpPr/>
          <p:nvPr/>
        </p:nvSpPr>
        <p:spPr>
          <a:xfrm>
            <a:off x="6835140" y="2313432"/>
            <a:ext cx="4617720" cy="1005840"/>
          </a:xfrm>
          <a:prstGeom prst="rect">
            <a:avLst/>
          </a:prstGeom>
          <a:noFill/>
          <a:ln/>
        </p:spPr>
        <p:txBody>
          <a:bodyPr wrap="square" lIns="0" tIns="0" rIns="0" bIns="0" rtlCol="0" anchor="t"/>
          <a:lstStyle/>
          <a:p>
            <a:pPr marL="0" indent="0">
              <a:buNone/>
            </a:pPr>
            <a:endParaRPr lang="en-US" sz="1400" dirty="0"/>
          </a:p>
        </p:txBody>
      </p:sp>
      <p:sp>
        <p:nvSpPr>
          <p:cNvPr id="15" name="Text 12"/>
          <p:cNvSpPr/>
          <p:nvPr/>
        </p:nvSpPr>
        <p:spPr>
          <a:xfrm>
            <a:off x="6858000" y="3721608"/>
            <a:ext cx="4617720" cy="100584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a:t>
            </a:r>
            <a:endParaRPr lang="en-US" sz="1400" dirty="0"/>
          </a:p>
        </p:txBody>
      </p:sp>
      <p:sp>
        <p:nvSpPr>
          <p:cNvPr id="17" name="Text 14"/>
          <p:cNvSpPr/>
          <p:nvPr/>
        </p:nvSpPr>
        <p:spPr>
          <a:xfrm>
            <a:off x="6858000" y="5020056"/>
            <a:ext cx="4617720" cy="1005840"/>
          </a:xfrm>
          <a:prstGeom prst="rect">
            <a:avLst/>
          </a:prstGeom>
          <a:noFill/>
          <a:ln/>
        </p:spPr>
        <p:txBody>
          <a:bodyPr wrap="square" lIns="0" tIns="0" rIns="0" bIns="0" rtlCol="0" anchor="t"/>
          <a:lstStyle/>
          <a:p>
            <a:pPr marL="0" indent="0">
              <a:buNone/>
            </a:pPr>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Design Strategy: Structural Transmissibility</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Shape the spacecraft structure itself to attenuate the path from source to sensor</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28</a:t>
            </a:r>
            <a:endParaRPr lang="en-US" sz="900" dirty="0"/>
          </a:p>
        </p:txBody>
      </p:sp>
      <p:sp>
        <p:nvSpPr>
          <p:cNvPr id="7" name="Text 5"/>
          <p:cNvSpPr/>
          <p:nvPr/>
        </p:nvSpPr>
        <p:spPr>
          <a:xfrm>
            <a:off x="457200" y="1417320"/>
            <a:ext cx="11247120" cy="4709160"/>
          </a:xfrm>
          <a:prstGeom prst="rect">
            <a:avLst/>
          </a:prstGeom>
          <a:noFill/>
          <a:ln/>
        </p:spPr>
        <p:txBody>
          <a:bodyPr wrap="square"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Separate disturbance-source mounting frequencies from payload-sensitive frequencies — avoid coincident structural modes along the transfer path; a frequency separation ratio of at least 2× is a common rule of thumb</a:t>
            </a:r>
            <a:endParaRPr lang="en-US" sz="1450" dirty="0"/>
          </a:p>
          <a:p>
            <a:pPr marL="285750" indent="-285750">
              <a:spcBef>
                <a:spcPts val="500"/>
              </a:spcBef>
              <a:spcAft>
                <a:spcPts val="5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Increase local stiffness and mass at the source mount to reduce coupled motion into the bus structure; a stiff, well-isolated source mount can reduce transmitted force by 10–20 dB without a dedicated isolator</a:t>
            </a:r>
            <a:endParaRPr lang="en-US" sz="1450" dirty="0"/>
          </a:p>
          <a:p>
            <a:pPr marL="285750" indent="-285750">
              <a:spcBef>
                <a:spcPts val="500"/>
              </a:spcBef>
              <a:spcAft>
                <a:spcPts val="5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Add structural damping (viscoelastic constrained layers, tuned mass dampers) at node locations identified by transfer-path analysis, where modal strain energy density is highest</a:t>
            </a:r>
            <a:endParaRPr lang="en-US" sz="1450" dirty="0"/>
          </a:p>
          <a:p>
            <a:pPr marL="285750" indent="-285750">
              <a:spcBef>
                <a:spcPts val="500"/>
              </a:spcBef>
              <a:spcAft>
                <a:spcPts val="5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Route load paths so that disturbance energy is directed away from, rather than through, sensitive instrument mounts — orthogonal load paths between RWAs and optical bench are particularly effective</a:t>
            </a:r>
            <a:endParaRPr lang="en-US" sz="1450" dirty="0"/>
          </a:p>
          <a:p>
            <a:pPr marL="285750" indent="-285750">
              <a:spcBef>
                <a:spcPts val="500"/>
              </a:spcBef>
              <a:spcAft>
                <a:spcPts val="5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Avoid placing reaction wheels, cryocoolers, or other rotating machinery on panels that share a structural mode with the payload bench — stiffened close-out ribs can detune a shared panel mode by 30–60%</a:t>
            </a:r>
            <a:endParaRPr lang="en-US" sz="1450" dirty="0"/>
          </a:p>
          <a:p>
            <a:pPr marL="285750" indent="-285750">
              <a:spcBef>
                <a:spcPts val="500"/>
              </a:spcBef>
              <a:spcAft>
                <a:spcPts val="5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Maintain mass budget discipline: added stiffening mass is only effective if it shifts the mode, not just the mode shape — target modifications where modal effective mass is highest</a:t>
            </a:r>
            <a:endParaRPr lang="en-US" sz="1450" dirty="0"/>
          </a:p>
        </p:txBody>
      </p:sp>
      <p:sp>
        <p:nvSpPr>
          <p:cNvPr id="8" name="Shape 6"/>
          <p:cNvSpPr/>
          <p:nvPr/>
        </p:nvSpPr>
        <p:spPr>
          <a:xfrm>
            <a:off x="457200" y="6309360"/>
            <a:ext cx="11277295" cy="566928"/>
          </a:xfrm>
          <a:prstGeom prst="rect">
            <a:avLst/>
          </a:prstGeom>
          <a:solidFill>
            <a:srgbClr val="EEF4F9"/>
          </a:solidFill>
          <a:ln/>
        </p:spPr>
        <p:txBody>
          <a:bodyPr/>
          <a:lstStyle/>
          <a:p>
            <a:endParaRPr lang="en-US"/>
          </a:p>
        </p:txBody>
      </p:sp>
      <p:sp>
        <p:nvSpPr>
          <p:cNvPr id="9" name="Text 7"/>
          <p:cNvSpPr/>
          <p:nvPr/>
        </p:nvSpPr>
        <p:spPr>
          <a:xfrm>
            <a:off x="685800" y="6309360"/>
            <a:ext cx="10820095" cy="566928"/>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Takeaway:  </a:t>
            </a:r>
            <a:r>
              <a:rPr lang="en-US" sz="1400" i="1" dirty="0">
                <a:solidFill>
                  <a:srgbClr val="2B2B2B"/>
                </a:solidFill>
                <a:latin typeface="Calibri" pitchFamily="34" charset="0"/>
                <a:ea typeface="Calibri" pitchFamily="34" charset="-122"/>
                <a:cs typeface="Calibri" pitchFamily="34" charset="-120"/>
              </a:rPr>
              <a:t>Modal separation between source and payload mounting structure is often the single most cost-effective structural design lever for jitter.</a:t>
            </a:r>
            <a:endParaRPr lang="en-US" sz="1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Design Strategy: Source Selection</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Choosing inherently quieter hardware reduces the disturbance the rest of the system must absorb</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29</a:t>
            </a:r>
            <a:endParaRPr lang="en-US" sz="900" dirty="0"/>
          </a:p>
        </p:txBody>
      </p:sp>
      <p:graphicFrame>
        <p:nvGraphicFramePr>
          <p:cNvPr id="24" name="Table 0"/>
          <p:cNvGraphicFramePr>
            <a:graphicFrameLocks noGrp="1"/>
          </p:cNvGraphicFramePr>
          <p:nvPr>
            <p:extLst>
              <p:ext uri="{D42A27DB-BD31-4B8C-83A1-F6EECF244321}">
                <p14:modId xmlns:p14="http://schemas.microsoft.com/office/powerpoint/2010/main" val="1268100665"/>
              </p:ext>
            </p:extLst>
          </p:nvPr>
        </p:nvGraphicFramePr>
        <p:xfrm>
          <a:off x="457200" y="1417320"/>
          <a:ext cx="11264460" cy="4279392"/>
        </p:xfrm>
        <a:graphic>
          <a:graphicData uri="http://schemas.openxmlformats.org/drawingml/2006/table">
            <a:tbl>
              <a:tblPr/>
              <a:tblGrid>
                <a:gridCol w="3259777">
                  <a:extLst>
                    <a:ext uri="{9D8B030D-6E8A-4147-A177-3AD203B41FA5}">
                      <a16:colId xmlns:a16="http://schemas.microsoft.com/office/drawing/2014/main" val="20000"/>
                    </a:ext>
                  </a:extLst>
                </a:gridCol>
                <a:gridCol w="8004683">
                  <a:extLst>
                    <a:ext uri="{9D8B030D-6E8A-4147-A177-3AD203B41FA5}">
                      <a16:colId xmlns:a16="http://schemas.microsoft.com/office/drawing/2014/main" val="20001"/>
                    </a:ext>
                  </a:extLst>
                </a:gridCol>
              </a:tblGrid>
              <a:tr h="713232">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Design Lever</a:t>
                      </a:r>
                      <a:endParaRPr lang="en-US" sz="1400" dirty="0">
                        <a:latin typeface="Calibri" charset="0"/>
                        <a:ea typeface="Calibri" charset="0"/>
                        <a:cs typeface="Calibri" charset="0"/>
                      </a:endParaRPr>
                    </a:p>
                  </a:txBody>
                  <a:tcPr anchor="ct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solidFill>
                      <a:srgbClr val="10456B"/>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Application</a:t>
                      </a:r>
                      <a:endParaRPr lang="en-US" sz="1400" dirty="0">
                        <a:latin typeface="Calibri" charset="0"/>
                        <a:ea typeface="Calibri" charset="0"/>
                        <a:cs typeface="Calibri" charset="0"/>
                      </a:endParaRPr>
                    </a:p>
                  </a:txBody>
                  <a:tcPr anchor="ct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solidFill>
                      <a:srgbClr val="10456B"/>
                    </a:solidFill>
                  </a:tcPr>
                </a:tc>
                <a:extLst>
                  <a:ext uri="{0D108BD9-81ED-4DB2-BD59-A6C34878D82A}">
                    <a16:rowId xmlns:a16="http://schemas.microsoft.com/office/drawing/2014/main" val="10000"/>
                  </a:ext>
                </a:extLst>
              </a:tr>
              <a:tr h="713232">
                <a:tc>
                  <a:txBody>
                    <a:bodyPr/>
                    <a:lstStyle/>
                    <a:p>
                      <a:pPr marL="0" indent="0">
                        <a:buNone/>
                      </a:pPr>
                      <a:r>
                        <a:rPr lang="en-US" sz="1450" dirty="0">
                          <a:solidFill>
                            <a:srgbClr val="2B2B2B"/>
                          </a:solidFill>
                          <a:latin typeface="Calibri" pitchFamily="34" charset="0"/>
                          <a:ea typeface="Calibri" pitchFamily="34" charset="-122"/>
                          <a:cs typeface="Calibri" pitchFamily="34" charset="-120"/>
                        </a:rPr>
                        <a:t>Higher wheel-balance grade</a:t>
                      </a:r>
                      <a:endParaRPr lang="en-US" sz="1450" dirty="0">
                        <a:latin typeface="Calibri" charset="0"/>
                        <a:ea typeface="Calibri" charset="0"/>
                        <a:cs typeface="Calibri" charset="0"/>
                      </a:endParaRPr>
                    </a:p>
                  </a:txBody>
                  <a:tcPr anchor="ct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tc>
                  <a:txBody>
                    <a:bodyPr/>
                    <a:lstStyle/>
                    <a:p>
                      <a:pPr marL="0" indent="0">
                        <a:buNone/>
                      </a:pPr>
                      <a:r>
                        <a:rPr lang="en-US" sz="1450" dirty="0">
                          <a:solidFill>
                            <a:srgbClr val="2B2B2B"/>
                          </a:solidFill>
                          <a:latin typeface="Calibri" pitchFamily="34" charset="0"/>
                          <a:ea typeface="Calibri" pitchFamily="34" charset="-122"/>
                          <a:cs typeface="Calibri" pitchFamily="34" charset="-120"/>
                        </a:rPr>
                        <a:t>Reaction / momentum wheels — tighter static and dynamic balance specs reduce imbalance harmonics</a:t>
                      </a:r>
                      <a:endParaRPr lang="en-US" sz="1450" dirty="0">
                        <a:latin typeface="Calibri" charset="0"/>
                        <a:ea typeface="Calibri" charset="0"/>
                        <a:cs typeface="Calibri" charset="0"/>
                      </a:endParaRPr>
                    </a:p>
                  </a:txBody>
                  <a:tcPr anchor="ct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extLst>
                  <a:ext uri="{0D108BD9-81ED-4DB2-BD59-A6C34878D82A}">
                    <a16:rowId xmlns:a16="http://schemas.microsoft.com/office/drawing/2014/main" val="10001"/>
                  </a:ext>
                </a:extLst>
              </a:tr>
              <a:tr h="713232">
                <a:tc>
                  <a:txBody>
                    <a:bodyPr/>
                    <a:lstStyle/>
                    <a:p>
                      <a:pPr marL="0" indent="0">
                        <a:buNone/>
                      </a:pPr>
                      <a:r>
                        <a:rPr lang="en-US" sz="1450" dirty="0">
                          <a:solidFill>
                            <a:srgbClr val="2B2B2B"/>
                          </a:solidFill>
                          <a:latin typeface="Calibri" pitchFamily="34" charset="0"/>
                          <a:ea typeface="Calibri" pitchFamily="34" charset="-122"/>
                          <a:cs typeface="Calibri" pitchFamily="34" charset="-120"/>
                        </a:rPr>
                        <a:t>Active cooler balancers</a:t>
                      </a:r>
                      <a:endParaRPr lang="en-US" sz="1450" dirty="0">
                        <a:latin typeface="Calibri" charset="0"/>
                        <a:ea typeface="Calibri" charset="0"/>
                        <a:cs typeface="Calibri" charset="0"/>
                      </a:endParaRPr>
                    </a:p>
                  </a:txBody>
                  <a:tcPr anchor="ct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tc>
                  <a:txBody>
                    <a:bodyPr/>
                    <a:lstStyle/>
                    <a:p>
                      <a:pPr marL="0" indent="0">
                        <a:buNone/>
                      </a:pPr>
                      <a:r>
                        <a:rPr lang="en-US" sz="1450" dirty="0">
                          <a:solidFill>
                            <a:srgbClr val="2B2B2B"/>
                          </a:solidFill>
                          <a:latin typeface="Calibri" pitchFamily="34" charset="0"/>
                          <a:ea typeface="Calibri" pitchFamily="34" charset="-122"/>
                          <a:cs typeface="Calibri" pitchFamily="34" charset="-120"/>
                        </a:rPr>
                        <a:t>Cryocoolers — electromechanical counterbalance mass or piezo driver cancels compressor-induced force</a:t>
                      </a:r>
                      <a:endParaRPr lang="en-US" sz="1450" dirty="0">
                        <a:latin typeface="Calibri" charset="0"/>
                        <a:ea typeface="Calibri" charset="0"/>
                        <a:cs typeface="Calibri" charset="0"/>
                      </a:endParaRPr>
                    </a:p>
                  </a:txBody>
                  <a:tcPr anchor="ct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extLst>
                  <a:ext uri="{0D108BD9-81ED-4DB2-BD59-A6C34878D82A}">
                    <a16:rowId xmlns:a16="http://schemas.microsoft.com/office/drawing/2014/main" val="10002"/>
                  </a:ext>
                </a:extLst>
              </a:tr>
              <a:tr h="713232">
                <a:tc>
                  <a:txBody>
                    <a:bodyPr/>
                    <a:lstStyle/>
                    <a:p>
                      <a:pPr marL="0" indent="0">
                        <a:buNone/>
                      </a:pPr>
                      <a:r>
                        <a:rPr lang="en-US" sz="1450" dirty="0">
                          <a:solidFill>
                            <a:srgbClr val="2B2B2B"/>
                          </a:solidFill>
                          <a:latin typeface="Calibri" pitchFamily="34" charset="0"/>
                          <a:ea typeface="Calibri" pitchFamily="34" charset="-122"/>
                          <a:cs typeface="Calibri" pitchFamily="34" charset="-120"/>
                        </a:rPr>
                        <a:t>Magnetorquer-first momentum control</a:t>
                      </a:r>
                      <a:endParaRPr lang="en-US" sz="1450" dirty="0">
                        <a:latin typeface="Calibri" charset="0"/>
                        <a:ea typeface="Calibri" charset="0"/>
                        <a:cs typeface="Calibri" charset="0"/>
                      </a:endParaRPr>
                    </a:p>
                  </a:txBody>
                  <a:tcPr anchor="ct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tc>
                  <a:txBody>
                    <a:bodyPr/>
                    <a:lstStyle/>
                    <a:p>
                      <a:pPr marL="0" indent="0">
                        <a:buNone/>
                      </a:pPr>
                      <a:r>
                        <a:rPr lang="en-US" sz="1450" dirty="0">
                          <a:solidFill>
                            <a:srgbClr val="2B2B2B"/>
                          </a:solidFill>
                          <a:latin typeface="Calibri" pitchFamily="34" charset="0"/>
                          <a:ea typeface="Calibri" pitchFamily="34" charset="-122"/>
                          <a:cs typeface="Calibri" pitchFamily="34" charset="-120"/>
                        </a:rPr>
                        <a:t>Reduces frequency of thruster desaturation burns and their transient disturbance</a:t>
                      </a:r>
                      <a:endParaRPr lang="en-US" sz="1450" dirty="0">
                        <a:latin typeface="Calibri" charset="0"/>
                        <a:ea typeface="Calibri" charset="0"/>
                        <a:cs typeface="Calibri" charset="0"/>
                      </a:endParaRPr>
                    </a:p>
                  </a:txBody>
                  <a:tcPr anchor="ct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extLst>
                  <a:ext uri="{0D108BD9-81ED-4DB2-BD59-A6C34878D82A}">
                    <a16:rowId xmlns:a16="http://schemas.microsoft.com/office/drawing/2014/main" val="10003"/>
                  </a:ext>
                </a:extLst>
              </a:tr>
              <a:tr h="713232">
                <a:tc>
                  <a:txBody>
                    <a:bodyPr/>
                    <a:lstStyle/>
                    <a:p>
                      <a:pPr marL="0" indent="0">
                        <a:buNone/>
                      </a:pPr>
                      <a:r>
                        <a:rPr lang="en-US" sz="1450" dirty="0">
                          <a:solidFill>
                            <a:srgbClr val="2B2B2B"/>
                          </a:solidFill>
                          <a:latin typeface="Calibri" pitchFamily="34" charset="0"/>
                          <a:ea typeface="Calibri" pitchFamily="34" charset="-122"/>
                          <a:cs typeface="Calibri" pitchFamily="34" charset="-120"/>
                        </a:rPr>
                        <a:t>Closed-loop stepper control</a:t>
                      </a:r>
                      <a:endParaRPr lang="en-US" sz="1450" dirty="0">
                        <a:latin typeface="Calibri" charset="0"/>
                        <a:ea typeface="Calibri" charset="0"/>
                        <a:cs typeface="Calibri" charset="0"/>
                      </a:endParaRPr>
                    </a:p>
                  </a:txBody>
                  <a:tcPr anchor="ct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tc>
                  <a:txBody>
                    <a:bodyPr/>
                    <a:lstStyle/>
                    <a:p>
                      <a:pPr marL="0" indent="0">
                        <a:buNone/>
                      </a:pPr>
                      <a:r>
                        <a:rPr lang="en-US" sz="1450" dirty="0">
                          <a:solidFill>
                            <a:srgbClr val="2B2B2B"/>
                          </a:solidFill>
                          <a:latin typeface="Calibri" pitchFamily="34" charset="0"/>
                          <a:ea typeface="Calibri" pitchFamily="34" charset="-122"/>
                          <a:cs typeface="Calibri" pitchFamily="34" charset="-120"/>
                        </a:rPr>
                        <a:t>Stepper-driven mechanisms — feedback sensing allows smoother, lower-impulse motion profiles</a:t>
                      </a:r>
                      <a:endParaRPr lang="en-US" sz="1450" dirty="0">
                        <a:latin typeface="Calibri" charset="0"/>
                        <a:ea typeface="Calibri" charset="0"/>
                        <a:cs typeface="Calibri" charset="0"/>
                      </a:endParaRPr>
                    </a:p>
                  </a:txBody>
                  <a:tcPr anchor="ct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extLst>
                  <a:ext uri="{0D108BD9-81ED-4DB2-BD59-A6C34878D82A}">
                    <a16:rowId xmlns:a16="http://schemas.microsoft.com/office/drawing/2014/main" val="10004"/>
                  </a:ext>
                </a:extLst>
              </a:tr>
              <a:tr h="713232">
                <a:tc>
                  <a:txBody>
                    <a:bodyPr/>
                    <a:lstStyle/>
                    <a:p>
                      <a:pPr marL="0" indent="0">
                        <a:buNone/>
                      </a:pPr>
                      <a:r>
                        <a:rPr lang="en-US" sz="1450" dirty="0">
                          <a:solidFill>
                            <a:srgbClr val="2B2B2B"/>
                          </a:solidFill>
                          <a:latin typeface="Calibri" pitchFamily="34" charset="0"/>
                          <a:ea typeface="Calibri" pitchFamily="34" charset="-122"/>
                          <a:cs typeface="Calibri" pitchFamily="34" charset="-120"/>
                        </a:rPr>
                        <a:t>Slower mechanism slew profiles</a:t>
                      </a:r>
                      <a:endParaRPr lang="en-US" sz="1450" dirty="0">
                        <a:latin typeface="Calibri" charset="0"/>
                        <a:ea typeface="Calibri" charset="0"/>
                        <a:cs typeface="Calibri" charset="0"/>
                      </a:endParaRPr>
                    </a:p>
                  </a:txBody>
                  <a:tcPr anchor="ct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tc>
                  <a:txBody>
                    <a:bodyPr/>
                    <a:lstStyle/>
                    <a:p>
                      <a:pPr marL="0" indent="0">
                        <a:buNone/>
                      </a:pPr>
                      <a:r>
                        <a:rPr lang="en-US" sz="1450" dirty="0">
                          <a:solidFill>
                            <a:srgbClr val="2B2B2B"/>
                          </a:solidFill>
                          <a:latin typeface="Calibri" pitchFamily="34" charset="0"/>
                          <a:ea typeface="Calibri" pitchFamily="34" charset="-122"/>
                          <a:cs typeface="Calibri" pitchFamily="34" charset="-120"/>
                        </a:rPr>
                        <a:t>Antenna / mirror pointing drives — trades settling time for reduced peak transient force</a:t>
                      </a:r>
                      <a:endParaRPr lang="en-US" sz="1450" dirty="0">
                        <a:latin typeface="Calibri" charset="0"/>
                        <a:ea typeface="Calibri" charset="0"/>
                        <a:cs typeface="Calibri" charset="0"/>
                      </a:endParaRPr>
                    </a:p>
                  </a:txBody>
                  <a:tcPr anchor="ctr">
                    <a:lnL w="6350" cap="flat" cmpd="sng" algn="ctr">
                      <a:solidFill>
                        <a:srgbClr val="D7E3EC"/>
                      </a:solidFill>
                      <a:prstDash val="solid"/>
                      <a:round/>
                      <a:headEnd type="none" w="med" len="med"/>
                      <a:tailEnd type="none" w="med" len="med"/>
                    </a:lnL>
                    <a:lnR w="6350" cap="flat" cmpd="sng" algn="ctr">
                      <a:solidFill>
                        <a:srgbClr val="D7E3EC"/>
                      </a:solidFill>
                      <a:prstDash val="solid"/>
                      <a:round/>
                      <a:headEnd type="none" w="med" len="med"/>
                      <a:tailEnd type="none" w="med" len="med"/>
                    </a:lnR>
                    <a:lnT w="6350" cap="flat" cmpd="sng" algn="ctr">
                      <a:solidFill>
                        <a:srgbClr val="D7E3EC"/>
                      </a:solidFill>
                      <a:prstDash val="solid"/>
                      <a:round/>
                      <a:headEnd type="none" w="med" len="med"/>
                      <a:tailEnd type="none" w="med" len="med"/>
                    </a:lnT>
                    <a:lnB w="6350" cap="flat" cmpd="sng" algn="ctr">
                      <a:solidFill>
                        <a:srgbClr val="D7E3EC"/>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57200" y="256032"/>
            <a:ext cx="8138160" cy="640080"/>
          </a:xfrm>
          <a:prstGeom prst="rect">
            <a:avLst/>
          </a:prstGeom>
          <a:noFill/>
        </p:spPr>
        <p:txBody>
          <a:bodyPr wrap="square" lIns="0" tIns="0" rIns="0" bIns="0" anchor="t">
            <a:spAutoFit/>
          </a:bodyPr>
          <a:lstStyle/>
          <a:p>
            <a:pPr algn="l">
              <a:buNone/>
            </a:pPr>
            <a:r>
              <a:rPr sz="2800" b="1" i="0">
                <a:solidFill>
                  <a:srgbClr val="10456B"/>
                </a:solidFill>
                <a:latin typeface="Cambria"/>
              </a:rPr>
              <a:t>Acronyms and Abbreviations</a:t>
            </a:r>
          </a:p>
        </p:txBody>
      </p:sp>
      <p:sp>
        <p:nvSpPr>
          <p:cNvPr id="3" name="TextBox 2"/>
          <p:cNvSpPr txBox="1"/>
          <p:nvPr/>
        </p:nvSpPr>
        <p:spPr>
          <a:xfrm>
            <a:off x="457200" y="841248"/>
            <a:ext cx="8686800" cy="365760"/>
          </a:xfrm>
          <a:prstGeom prst="rect">
            <a:avLst/>
          </a:prstGeom>
          <a:noFill/>
        </p:spPr>
        <p:txBody>
          <a:bodyPr wrap="square" lIns="0" tIns="0" rIns="0" bIns="0" anchor="ctr">
            <a:spAutoFit/>
          </a:bodyPr>
          <a:lstStyle/>
          <a:p>
            <a:pPr algn="l">
              <a:buNone/>
            </a:pPr>
            <a:r>
              <a:rPr sz="1400" b="0" i="1">
                <a:solidFill>
                  <a:srgbClr val="0B7A8A"/>
                </a:solidFill>
                <a:latin typeface="Calibri"/>
              </a:rPr>
              <a:t>Key terms used throughout this briefing  (1 of 2)</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buNone/>
            </a:pPr>
            <a:r>
              <a:rPr sz="900" b="0" i="0">
                <a:solidFill>
                  <a:srgbClr val="5B6770"/>
                </a:solidFill>
                <a:latin typeface="Calibri"/>
              </a:rPr>
              <a:t>3</a:t>
            </a:r>
          </a:p>
        </p:txBody>
      </p:sp>
      <p:sp>
        <p:nvSpPr>
          <p:cNvPr id="7" name="Rectangle 6"/>
          <p:cNvSpPr/>
          <p:nvPr/>
        </p:nvSpPr>
        <p:spPr>
          <a:xfrm>
            <a:off x="457200" y="13716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566928" y="13716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ACS</a:t>
            </a:r>
          </a:p>
        </p:txBody>
      </p:sp>
      <p:sp>
        <p:nvSpPr>
          <p:cNvPr id="9" name="TextBox 8"/>
          <p:cNvSpPr txBox="1"/>
          <p:nvPr/>
        </p:nvSpPr>
        <p:spPr>
          <a:xfrm>
            <a:off x="1938528" y="1371600"/>
            <a:ext cx="3794760" cy="402336"/>
          </a:xfrm>
          <a:prstGeom prst="rect">
            <a:avLst/>
          </a:prstGeom>
          <a:noFill/>
        </p:spPr>
        <p:txBody>
          <a:bodyPr wrap="square" lIns="0" tIns="0" rIns="0" bIns="0" anchor="ctr">
            <a:spAutoFit/>
          </a:bodyPr>
          <a:lstStyle/>
          <a:p>
            <a:pPr algn="l">
              <a:buNone/>
            </a:pPr>
            <a:r>
              <a:rPr sz="1200" b="0" i="0" dirty="0">
                <a:solidFill>
                  <a:srgbClr val="333333"/>
                </a:solidFill>
                <a:latin typeface="Calibri"/>
              </a:rPr>
              <a:t>Attitude Control System</a:t>
            </a:r>
          </a:p>
        </p:txBody>
      </p:sp>
      <p:sp>
        <p:nvSpPr>
          <p:cNvPr id="10" name="TextBox 9"/>
          <p:cNvSpPr txBox="1"/>
          <p:nvPr/>
        </p:nvSpPr>
        <p:spPr>
          <a:xfrm>
            <a:off x="566928" y="18288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ASD</a:t>
            </a:r>
          </a:p>
        </p:txBody>
      </p:sp>
      <p:sp>
        <p:nvSpPr>
          <p:cNvPr id="11" name="TextBox 10"/>
          <p:cNvSpPr txBox="1"/>
          <p:nvPr/>
        </p:nvSpPr>
        <p:spPr>
          <a:xfrm>
            <a:off x="1938528" y="18288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Acceleration Spectral Density</a:t>
            </a:r>
          </a:p>
        </p:txBody>
      </p:sp>
      <p:sp>
        <p:nvSpPr>
          <p:cNvPr id="12" name="Rectangle 11"/>
          <p:cNvSpPr/>
          <p:nvPr/>
        </p:nvSpPr>
        <p:spPr>
          <a:xfrm>
            <a:off x="457200" y="22860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66928" y="22860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CB</a:t>
            </a:r>
          </a:p>
        </p:txBody>
      </p:sp>
      <p:sp>
        <p:nvSpPr>
          <p:cNvPr id="14" name="TextBox 13"/>
          <p:cNvSpPr txBox="1"/>
          <p:nvPr/>
        </p:nvSpPr>
        <p:spPr>
          <a:xfrm>
            <a:off x="1938528" y="22860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Craig-Bampton (substructuring)</a:t>
            </a:r>
          </a:p>
        </p:txBody>
      </p:sp>
      <p:sp>
        <p:nvSpPr>
          <p:cNvPr id="15" name="TextBox 14"/>
          <p:cNvSpPr txBox="1"/>
          <p:nvPr/>
        </p:nvSpPr>
        <p:spPr>
          <a:xfrm>
            <a:off x="566928" y="27432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CBE</a:t>
            </a:r>
          </a:p>
        </p:txBody>
      </p:sp>
      <p:sp>
        <p:nvSpPr>
          <p:cNvPr id="16" name="TextBox 15"/>
          <p:cNvSpPr txBox="1"/>
          <p:nvPr/>
        </p:nvSpPr>
        <p:spPr>
          <a:xfrm>
            <a:off x="1938528" y="27432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Current Best Estimate</a:t>
            </a:r>
          </a:p>
        </p:txBody>
      </p:sp>
      <p:sp>
        <p:nvSpPr>
          <p:cNvPr id="17" name="Rectangle 16"/>
          <p:cNvSpPr/>
          <p:nvPr/>
        </p:nvSpPr>
        <p:spPr>
          <a:xfrm>
            <a:off x="457200" y="32004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566928" y="32004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CLD</a:t>
            </a:r>
          </a:p>
        </p:txBody>
      </p:sp>
      <p:sp>
        <p:nvSpPr>
          <p:cNvPr id="19" name="TextBox 18"/>
          <p:cNvSpPr txBox="1"/>
          <p:nvPr/>
        </p:nvSpPr>
        <p:spPr>
          <a:xfrm>
            <a:off x="1938528" y="32004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Constrained-Layer Damping (a.k.a. CDL)</a:t>
            </a:r>
          </a:p>
        </p:txBody>
      </p:sp>
      <p:sp>
        <p:nvSpPr>
          <p:cNvPr id="20" name="TextBox 19"/>
          <p:cNvSpPr txBox="1"/>
          <p:nvPr/>
        </p:nvSpPr>
        <p:spPr>
          <a:xfrm>
            <a:off x="566928" y="36576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CMG</a:t>
            </a:r>
          </a:p>
        </p:txBody>
      </p:sp>
      <p:sp>
        <p:nvSpPr>
          <p:cNvPr id="21" name="TextBox 20"/>
          <p:cNvSpPr txBox="1"/>
          <p:nvPr/>
        </p:nvSpPr>
        <p:spPr>
          <a:xfrm>
            <a:off x="1938528" y="36576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Control Momentum Gyro</a:t>
            </a:r>
          </a:p>
        </p:txBody>
      </p:sp>
      <p:sp>
        <p:nvSpPr>
          <p:cNvPr id="22" name="Rectangle 21"/>
          <p:cNvSpPr/>
          <p:nvPr/>
        </p:nvSpPr>
        <p:spPr>
          <a:xfrm>
            <a:off x="457200" y="41148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566928" y="41148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CSD</a:t>
            </a:r>
          </a:p>
        </p:txBody>
      </p:sp>
      <p:sp>
        <p:nvSpPr>
          <p:cNvPr id="24" name="TextBox 23"/>
          <p:cNvSpPr txBox="1"/>
          <p:nvPr/>
        </p:nvSpPr>
        <p:spPr>
          <a:xfrm>
            <a:off x="1938528" y="41148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Cross-Spectral Density</a:t>
            </a:r>
          </a:p>
        </p:txBody>
      </p:sp>
      <p:sp>
        <p:nvSpPr>
          <p:cNvPr id="25" name="TextBox 24"/>
          <p:cNvSpPr txBox="1"/>
          <p:nvPr/>
        </p:nvSpPr>
        <p:spPr>
          <a:xfrm>
            <a:off x="566928" y="45720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DOF</a:t>
            </a:r>
          </a:p>
        </p:txBody>
      </p:sp>
      <p:sp>
        <p:nvSpPr>
          <p:cNvPr id="26" name="TextBox 25"/>
          <p:cNvSpPr txBox="1"/>
          <p:nvPr/>
        </p:nvSpPr>
        <p:spPr>
          <a:xfrm>
            <a:off x="1938528" y="45720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Degree of Freedom</a:t>
            </a:r>
          </a:p>
        </p:txBody>
      </p:sp>
      <p:sp>
        <p:nvSpPr>
          <p:cNvPr id="27" name="Rectangle 26"/>
          <p:cNvSpPr/>
          <p:nvPr/>
        </p:nvSpPr>
        <p:spPr>
          <a:xfrm>
            <a:off x="457200" y="50292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566928" y="50292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ECSS</a:t>
            </a:r>
          </a:p>
        </p:txBody>
      </p:sp>
      <p:sp>
        <p:nvSpPr>
          <p:cNvPr id="29" name="TextBox 28"/>
          <p:cNvSpPr txBox="1"/>
          <p:nvPr/>
        </p:nvSpPr>
        <p:spPr>
          <a:xfrm>
            <a:off x="1938528" y="50292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European Cooperation for Space Standardization</a:t>
            </a:r>
          </a:p>
        </p:txBody>
      </p:sp>
      <p:sp>
        <p:nvSpPr>
          <p:cNvPr id="30" name="TextBox 29"/>
          <p:cNvSpPr txBox="1"/>
          <p:nvPr/>
        </p:nvSpPr>
        <p:spPr>
          <a:xfrm>
            <a:off x="566928" y="54864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FE / FEM</a:t>
            </a:r>
          </a:p>
        </p:txBody>
      </p:sp>
      <p:sp>
        <p:nvSpPr>
          <p:cNvPr id="31" name="TextBox 30"/>
          <p:cNvSpPr txBox="1"/>
          <p:nvPr/>
        </p:nvSpPr>
        <p:spPr>
          <a:xfrm>
            <a:off x="1938528" y="54864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Finite Element / Finite Element Model</a:t>
            </a:r>
          </a:p>
        </p:txBody>
      </p:sp>
      <p:sp>
        <p:nvSpPr>
          <p:cNvPr id="32" name="Rectangle 31"/>
          <p:cNvSpPr/>
          <p:nvPr/>
        </p:nvSpPr>
        <p:spPr>
          <a:xfrm>
            <a:off x="5806440" y="13716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5916168" y="13716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FRF</a:t>
            </a:r>
          </a:p>
        </p:txBody>
      </p:sp>
      <p:sp>
        <p:nvSpPr>
          <p:cNvPr id="34" name="TextBox 33"/>
          <p:cNvSpPr txBox="1"/>
          <p:nvPr/>
        </p:nvSpPr>
        <p:spPr>
          <a:xfrm>
            <a:off x="7287768" y="13716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Frequency Response Function</a:t>
            </a:r>
          </a:p>
        </p:txBody>
      </p:sp>
      <p:sp>
        <p:nvSpPr>
          <p:cNvPr id="35" name="TextBox 34"/>
          <p:cNvSpPr txBox="1"/>
          <p:nvPr/>
        </p:nvSpPr>
        <p:spPr>
          <a:xfrm>
            <a:off x="5916168" y="18288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FSM</a:t>
            </a:r>
          </a:p>
        </p:txBody>
      </p:sp>
      <p:sp>
        <p:nvSpPr>
          <p:cNvPr id="36" name="TextBox 35"/>
          <p:cNvSpPr txBox="1"/>
          <p:nvPr/>
        </p:nvSpPr>
        <p:spPr>
          <a:xfrm>
            <a:off x="7287768" y="18288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Fast Steering Mirror</a:t>
            </a:r>
          </a:p>
        </p:txBody>
      </p:sp>
      <p:sp>
        <p:nvSpPr>
          <p:cNvPr id="37" name="Rectangle 36"/>
          <p:cNvSpPr/>
          <p:nvPr/>
        </p:nvSpPr>
        <p:spPr>
          <a:xfrm>
            <a:off x="5806440" y="22860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5916168" y="22860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GNC</a:t>
            </a:r>
          </a:p>
        </p:txBody>
      </p:sp>
      <p:sp>
        <p:nvSpPr>
          <p:cNvPr id="39" name="TextBox 38"/>
          <p:cNvSpPr txBox="1"/>
          <p:nvPr/>
        </p:nvSpPr>
        <p:spPr>
          <a:xfrm>
            <a:off x="7287768" y="22860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Guidance, Navigation &amp; Control</a:t>
            </a:r>
          </a:p>
        </p:txBody>
      </p:sp>
      <p:sp>
        <p:nvSpPr>
          <p:cNvPr id="40" name="TextBox 39"/>
          <p:cNvSpPr txBox="1"/>
          <p:nvPr/>
        </p:nvSpPr>
        <p:spPr>
          <a:xfrm>
            <a:off x="5916168" y="27432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HST</a:t>
            </a:r>
          </a:p>
        </p:txBody>
      </p:sp>
      <p:sp>
        <p:nvSpPr>
          <p:cNvPr id="41" name="TextBox 40"/>
          <p:cNvSpPr txBox="1"/>
          <p:nvPr/>
        </p:nvSpPr>
        <p:spPr>
          <a:xfrm>
            <a:off x="7287768" y="27432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Hubble Space Telescope</a:t>
            </a:r>
          </a:p>
        </p:txBody>
      </p:sp>
      <p:sp>
        <p:nvSpPr>
          <p:cNvPr id="42" name="Rectangle 41"/>
          <p:cNvSpPr/>
          <p:nvPr/>
        </p:nvSpPr>
        <p:spPr>
          <a:xfrm>
            <a:off x="5806440" y="32004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TextBox 42"/>
          <p:cNvSpPr txBox="1"/>
          <p:nvPr/>
        </p:nvSpPr>
        <p:spPr>
          <a:xfrm>
            <a:off x="5916168" y="32004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IFOV</a:t>
            </a:r>
          </a:p>
        </p:txBody>
      </p:sp>
      <p:sp>
        <p:nvSpPr>
          <p:cNvPr id="44" name="TextBox 43"/>
          <p:cNvSpPr txBox="1"/>
          <p:nvPr/>
        </p:nvSpPr>
        <p:spPr>
          <a:xfrm>
            <a:off x="7287768" y="32004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Instantaneous Field of View</a:t>
            </a:r>
          </a:p>
        </p:txBody>
      </p:sp>
      <p:sp>
        <p:nvSpPr>
          <p:cNvPr id="45" name="TextBox 44"/>
          <p:cNvSpPr txBox="1"/>
          <p:nvPr/>
        </p:nvSpPr>
        <p:spPr>
          <a:xfrm>
            <a:off x="5916168" y="36576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IR</a:t>
            </a:r>
          </a:p>
        </p:txBody>
      </p:sp>
      <p:sp>
        <p:nvSpPr>
          <p:cNvPr id="46" name="TextBox 45"/>
          <p:cNvSpPr txBox="1"/>
          <p:nvPr/>
        </p:nvSpPr>
        <p:spPr>
          <a:xfrm>
            <a:off x="7287768" y="36576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Infrared</a:t>
            </a:r>
          </a:p>
        </p:txBody>
      </p:sp>
      <p:sp>
        <p:nvSpPr>
          <p:cNvPr id="47" name="Rectangle 46"/>
          <p:cNvSpPr/>
          <p:nvPr/>
        </p:nvSpPr>
        <p:spPr>
          <a:xfrm>
            <a:off x="5806440" y="41148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TextBox 47"/>
          <p:cNvSpPr txBox="1"/>
          <p:nvPr/>
        </p:nvSpPr>
        <p:spPr>
          <a:xfrm>
            <a:off x="5916168" y="41148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JWST</a:t>
            </a:r>
          </a:p>
        </p:txBody>
      </p:sp>
      <p:sp>
        <p:nvSpPr>
          <p:cNvPr id="49" name="TextBox 48"/>
          <p:cNvSpPr txBox="1"/>
          <p:nvPr/>
        </p:nvSpPr>
        <p:spPr>
          <a:xfrm>
            <a:off x="7287768" y="41148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James Webb Space Telescope</a:t>
            </a:r>
          </a:p>
        </p:txBody>
      </p:sp>
      <p:sp>
        <p:nvSpPr>
          <p:cNvPr id="50" name="TextBox 49"/>
          <p:cNvSpPr txBox="1"/>
          <p:nvPr/>
        </p:nvSpPr>
        <p:spPr>
          <a:xfrm>
            <a:off x="5916168" y="45720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LFT</a:t>
            </a:r>
          </a:p>
        </p:txBody>
      </p:sp>
      <p:sp>
        <p:nvSpPr>
          <p:cNvPr id="51" name="TextBox 50"/>
          <p:cNvSpPr txBox="1"/>
          <p:nvPr/>
        </p:nvSpPr>
        <p:spPr>
          <a:xfrm>
            <a:off x="7287768" y="45720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Linear Fractional Transformation</a:t>
            </a:r>
          </a:p>
        </p:txBody>
      </p:sp>
      <p:sp>
        <p:nvSpPr>
          <p:cNvPr id="52" name="Rectangle 51"/>
          <p:cNvSpPr/>
          <p:nvPr/>
        </p:nvSpPr>
        <p:spPr>
          <a:xfrm>
            <a:off x="5806440" y="50292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3" name="TextBox 52"/>
          <p:cNvSpPr txBox="1"/>
          <p:nvPr/>
        </p:nvSpPr>
        <p:spPr>
          <a:xfrm>
            <a:off x="5916168" y="50292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LOS</a:t>
            </a:r>
          </a:p>
        </p:txBody>
      </p:sp>
      <p:sp>
        <p:nvSpPr>
          <p:cNvPr id="54" name="TextBox 53"/>
          <p:cNvSpPr txBox="1"/>
          <p:nvPr/>
        </p:nvSpPr>
        <p:spPr>
          <a:xfrm>
            <a:off x="7287768" y="50292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Line of Sight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ActiveConcepts">
    <p:bg>
      <p:bgPr>
        <a:solidFill>
          <a:srgbClr val="FFFFFF"/>
        </a:solidFill>
        <a:effectLst/>
      </p:bgPr>
    </p:bg>
    <p:spTree>
      <p:nvGrpSpPr>
        <p:cNvPr id="1" name=""/>
        <p:cNvGrpSpPr/>
        <p:nvPr/>
      </p:nvGrpSpPr>
      <p:grpSpPr>
        <a:xfrm>
          <a:off x="0" y="0"/>
          <a:ext cx="0" cy="0"/>
          <a:chOff x="0" y="0"/>
          <a:chExt cx="0" cy="0"/>
        </a:xfrm>
      </p:grpSpPr>
      <p:sp>
        <p:nvSpPr>
          <p:cNvPr id="11" name="Text"/>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p>
        </p:txBody>
      </p:sp>
      <p:sp>
        <p:nvSpPr>
          <p:cNvPr id="12" name="Text"/>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Active &amp; Hybrid Jitter Control</a:t>
            </a:r>
          </a:p>
        </p:txBody>
      </p:sp>
      <p:sp>
        <p:nvSpPr>
          <p:cNvPr id="13" name="Text"/>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When passive isolation is not enough: adding sensors, actuators, and a control loop</a:t>
            </a:r>
          </a:p>
        </p:txBody>
      </p:sp>
      <p:sp>
        <p:nvSpPr>
          <p:cNvPr id="14" name="Round"/>
          <p:cNvSpPr/>
          <p:nvPr/>
        </p:nvSpPr>
        <p:spPr>
          <a:xfrm>
            <a:off x="457200" y="1371600"/>
            <a:ext cx="5486400" cy="4000000"/>
          </a:xfrm>
          <a:prstGeom prst="roundRect">
            <a:avLst>
              <a:gd name="adj" fmla="val 3448"/>
            </a:avLst>
          </a:prstGeom>
          <a:solidFill>
            <a:srgbClr val="EEF4F9"/>
          </a:solidFill>
          <a:ln/>
        </p:spPr>
        <p:txBody>
          <a:bodyPr/>
          <a:lstStyle/>
          <a:p>
            <a:endParaRPr lang="en-US"/>
          </a:p>
        </p:txBody>
      </p:sp>
      <p:sp>
        <p:nvSpPr>
          <p:cNvPr id="15" name="Ell"/>
          <p:cNvSpPr/>
          <p:nvPr/>
        </p:nvSpPr>
        <p:spPr>
          <a:xfrm>
            <a:off x="713232" y="1572768"/>
            <a:ext cx="502920" cy="502920"/>
          </a:xfrm>
          <a:prstGeom prst="ellipse">
            <a:avLst/>
          </a:prstGeom>
          <a:solidFill>
            <a:srgbClr val="FFFFFF"/>
          </a:solidFill>
          <a:ln/>
        </p:spPr>
        <p:txBody>
          <a:bodyPr/>
          <a:lstStyle/>
          <a:p>
            <a:endParaRPr lang="en-US"/>
          </a:p>
        </p:txBody>
      </p:sp>
      <p:pic>
        <p:nvPicPr>
          <p:cNvPr id="16" name="Image"/>
          <p:cNvPicPr>
            <a:picLocks noChangeAspect="1"/>
          </p:cNvPicPr>
          <p:nvPr/>
        </p:nvPicPr>
        <p:blipFill>
          <a:blip r:embed="rId2"/>
          <a:stretch>
            <a:fillRect/>
          </a:stretch>
        </p:blipFill>
        <p:spPr>
          <a:xfrm>
            <a:off x="833933" y="1693469"/>
            <a:ext cx="261518" cy="261518"/>
          </a:xfrm>
          <a:prstGeom prst="rect">
            <a:avLst/>
          </a:prstGeom>
        </p:spPr>
      </p:pic>
      <p:sp>
        <p:nvSpPr>
          <p:cNvPr id="17" name="Text"/>
          <p:cNvSpPr/>
          <p:nvPr/>
        </p:nvSpPr>
        <p:spPr>
          <a:xfrm>
            <a:off x="1371600" y="1572768"/>
            <a:ext cx="4297680" cy="502920"/>
          </a:xfrm>
          <a:prstGeom prst="rect">
            <a:avLst/>
          </a:prstGeom>
          <a:noFill/>
          <a:ln/>
        </p:spPr>
        <p:txBody>
          <a:bodyPr wrap="square" lIns="0" tIns="0" rIns="0" bIns="0" rtlCol="0" anchor="ctr"/>
          <a:lstStyle/>
          <a:p>
            <a:pPr marL="0" indent="0">
              <a:buNone/>
            </a:pPr>
            <a:r>
              <a:rPr lang="en-US" sz="1550" b="1" dirty="0">
                <a:solidFill>
                  <a:srgbClr val="10456B"/>
                </a:solidFill>
                <a:latin typeface="Calibri" pitchFamily="34" charset="0"/>
                <a:ea typeface="Calibri" pitchFamily="34" charset="-122"/>
                <a:cs typeface="Calibri" pitchFamily="34" charset="-120"/>
              </a:rPr>
              <a:t>Why Go Active</a:t>
            </a:r>
          </a:p>
        </p:txBody>
      </p:sp>
      <p:sp>
        <p:nvSpPr>
          <p:cNvPr id="18" name="Text"/>
          <p:cNvSpPr/>
          <p:nvPr/>
        </p:nvSpPr>
        <p:spPr>
          <a:xfrm>
            <a:off x="713232" y="2240280"/>
            <a:ext cx="4937760" cy="3000000"/>
          </a:xfrm>
          <a:prstGeom prst="rect">
            <a:avLst/>
          </a:prstGeom>
          <a:noFill/>
          <a:ln/>
        </p:spPr>
        <p:txBody>
          <a:bodyPr wrap="square" lIns="0" tIns="0" rIns="0" bIns="0"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Passive isolators cannot attenuate below their corner frequency and amplify at resonance — active control fills exactly that gap</a:t>
            </a:r>
          </a:p>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Active systems add low-frequency disturbance rejection and can null specific tonal lines that a passive mount passes through</a:t>
            </a:r>
          </a:p>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Penalty: actuators, sensors, power, control electronics, and the risk of closed-loop instability</a:t>
            </a:r>
          </a:p>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Used when the LOS budget cannot be met passively — high-resolution imaging and laser-comm terminals are the usual drivers</a:t>
            </a:r>
          </a:p>
        </p:txBody>
      </p:sp>
      <p:sp>
        <p:nvSpPr>
          <p:cNvPr id="19" name="Round"/>
          <p:cNvSpPr/>
          <p:nvPr/>
        </p:nvSpPr>
        <p:spPr>
          <a:xfrm>
            <a:off x="6263640" y="1371600"/>
            <a:ext cx="5440680" cy="4000000"/>
          </a:xfrm>
          <a:prstGeom prst="roundRect">
            <a:avLst>
              <a:gd name="adj" fmla="val 3448"/>
            </a:avLst>
          </a:prstGeom>
          <a:solidFill>
            <a:srgbClr val="EEF4F9"/>
          </a:solidFill>
          <a:ln/>
        </p:spPr>
        <p:txBody>
          <a:bodyPr/>
          <a:lstStyle/>
          <a:p>
            <a:endParaRPr lang="en-US"/>
          </a:p>
        </p:txBody>
      </p:sp>
      <p:sp>
        <p:nvSpPr>
          <p:cNvPr id="20" name="Ell"/>
          <p:cNvSpPr/>
          <p:nvPr/>
        </p:nvSpPr>
        <p:spPr>
          <a:xfrm>
            <a:off x="6519672" y="1572768"/>
            <a:ext cx="502920" cy="502920"/>
          </a:xfrm>
          <a:prstGeom prst="ellipse">
            <a:avLst/>
          </a:prstGeom>
          <a:solidFill>
            <a:srgbClr val="FFFFFF"/>
          </a:solidFill>
          <a:ln/>
        </p:spPr>
        <p:txBody>
          <a:bodyPr/>
          <a:lstStyle/>
          <a:p>
            <a:endParaRPr lang="en-US"/>
          </a:p>
        </p:txBody>
      </p:sp>
      <p:pic>
        <p:nvPicPr>
          <p:cNvPr id="21" name="Image"/>
          <p:cNvPicPr>
            <a:picLocks noChangeAspect="1"/>
          </p:cNvPicPr>
          <p:nvPr/>
        </p:nvPicPr>
        <p:blipFill>
          <a:blip r:embed="rId3"/>
          <a:stretch>
            <a:fillRect/>
          </a:stretch>
        </p:blipFill>
        <p:spPr>
          <a:xfrm>
            <a:off x="6640373" y="1693469"/>
            <a:ext cx="261518" cy="261518"/>
          </a:xfrm>
          <a:prstGeom prst="rect">
            <a:avLst/>
          </a:prstGeom>
        </p:spPr>
      </p:pic>
      <p:sp>
        <p:nvSpPr>
          <p:cNvPr id="22" name="Text"/>
          <p:cNvSpPr/>
          <p:nvPr/>
        </p:nvSpPr>
        <p:spPr>
          <a:xfrm>
            <a:off x="7178040" y="1572768"/>
            <a:ext cx="4297680" cy="502920"/>
          </a:xfrm>
          <a:prstGeom prst="rect">
            <a:avLst/>
          </a:prstGeom>
          <a:noFill/>
          <a:ln/>
        </p:spPr>
        <p:txBody>
          <a:bodyPr wrap="square" lIns="0" tIns="0" rIns="0" bIns="0" rtlCol="0" anchor="ctr"/>
          <a:lstStyle/>
          <a:p>
            <a:pPr marL="0" indent="0">
              <a:buNone/>
            </a:pPr>
            <a:r>
              <a:rPr lang="en-US" sz="1550" b="1" dirty="0">
                <a:solidFill>
                  <a:srgbClr val="10456B"/>
                </a:solidFill>
                <a:latin typeface="Calibri" pitchFamily="34" charset="0"/>
                <a:ea typeface="Calibri" pitchFamily="34" charset="-122"/>
                <a:cs typeface="Calibri" pitchFamily="34" charset="-120"/>
              </a:rPr>
              <a:t>Active Techniques</a:t>
            </a:r>
          </a:p>
        </p:txBody>
      </p:sp>
      <p:sp>
        <p:nvSpPr>
          <p:cNvPr id="23" name="Text"/>
          <p:cNvSpPr/>
          <p:nvPr/>
        </p:nvSpPr>
        <p:spPr>
          <a:xfrm>
            <a:off x="6519672" y="2240280"/>
            <a:ext cx="4937760" cy="3000000"/>
          </a:xfrm>
          <a:prstGeom prst="rect">
            <a:avLst/>
          </a:prstGeom>
          <a:noFill/>
          <a:ln/>
        </p:spPr>
        <p:txBody>
          <a:bodyPr wrap="square" lIns="0" tIns="0" rIns="0" bIns="0"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Fast steering mirror (FSM): a small actuated mirror closes the residual line-of-sight loop downstream of the structure</a:t>
            </a:r>
          </a:p>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Active isolation platform: voice-coil or piezo actuators on a Stewart (hexapod) frame cancel motion in 6 DOF</a:t>
            </a:r>
          </a:p>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Feed-forward cancellation: a wheel-speed tachometer signal predicts the harmonic and drives an anti-phase force</a:t>
            </a:r>
          </a:p>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Active counterbalancer: piezo / electromagnetic mass cancels the cryocooler compressor force at its source</a:t>
            </a:r>
          </a:p>
        </p:txBody>
      </p:sp>
      <p:sp>
        <p:nvSpPr>
          <p:cNvPr id="24" name="Rect"/>
          <p:cNvSpPr/>
          <p:nvPr/>
        </p:nvSpPr>
        <p:spPr>
          <a:xfrm>
            <a:off x="457200" y="5440680"/>
            <a:ext cx="11277295" cy="566928"/>
          </a:xfrm>
          <a:prstGeom prst="rect">
            <a:avLst/>
          </a:prstGeom>
          <a:solidFill>
            <a:srgbClr val="EEF4F9"/>
          </a:solidFill>
          <a:ln/>
        </p:spPr>
        <p:txBody>
          <a:bodyPr/>
          <a:lstStyle/>
          <a:p>
            <a:endParaRPr lang="en-US"/>
          </a:p>
        </p:txBody>
      </p:sp>
      <p:sp>
        <p:nvSpPr>
          <p:cNvPr id="25" name="Text"/>
          <p:cNvSpPr/>
          <p:nvPr/>
        </p:nvSpPr>
        <p:spPr>
          <a:xfrm>
            <a:off x="685800" y="5440680"/>
            <a:ext cx="10820095" cy="566928"/>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Takeaway:  </a:t>
            </a:r>
            <a:r>
              <a:rPr lang="en-US" sz="1400" i="1" dirty="0">
                <a:solidFill>
                  <a:srgbClr val="2B2B2B"/>
                </a:solidFill>
                <a:latin typeface="Calibri" pitchFamily="34" charset="0"/>
                <a:ea typeface="Calibri" pitchFamily="34" charset="-122"/>
                <a:cs typeface="Calibri" pitchFamily="34" charset="-120"/>
              </a:rPr>
              <a:t>Active control buys low-frequency and tonal rejection that passive mounts physically cannot — at the cost of power, complexity, and a stability budget.</a:t>
            </a:r>
          </a:p>
        </p:txBody>
      </p:sp>
      <p:sp>
        <p:nvSpPr>
          <p:cNvPr id="26" name="Text"/>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p>
        </p:txBody>
      </p:sp>
      <p:sp>
        <p:nvSpPr>
          <p:cNvPr id="27" name="Text"/>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30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Crossover">
    <p:bg>
      <p:bgPr>
        <a:solidFill>
          <a:srgbClr val="FFFFFF"/>
        </a:solidFill>
        <a:effectLst/>
      </p:bgPr>
    </p:bg>
    <p:spTree>
      <p:nvGrpSpPr>
        <p:cNvPr id="1" name=""/>
        <p:cNvGrpSpPr/>
        <p:nvPr/>
      </p:nvGrpSpPr>
      <p:grpSpPr>
        <a:xfrm>
          <a:off x="0" y="0"/>
          <a:ext cx="0" cy="0"/>
          <a:chOff x="0" y="0"/>
          <a:chExt cx="0" cy="0"/>
        </a:xfrm>
      </p:grpSpPr>
      <p:sp>
        <p:nvSpPr>
          <p:cNvPr id="11" name="Text"/>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p>
        </p:txBody>
      </p:sp>
      <p:sp>
        <p:nvSpPr>
          <p:cNvPr id="12" name="Text"/>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Active–Passive Crossover Strategy</a:t>
            </a:r>
          </a:p>
        </p:txBody>
      </p:sp>
      <p:sp>
        <p:nvSpPr>
          <p:cNvPr id="13" name="Text"/>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Pair each method where it works best: active below the corner, passive above</a:t>
            </a:r>
          </a:p>
        </p:txBody>
      </p:sp>
      <p:pic>
        <p:nvPicPr>
          <p:cNvPr id="14" name="Crossover"/>
          <p:cNvPicPr>
            <a:picLocks noChangeAspect="1"/>
          </p:cNvPicPr>
          <p:nvPr/>
        </p:nvPicPr>
        <p:blipFill>
          <a:blip r:embed="rId2"/>
          <a:stretch>
            <a:fillRect/>
          </a:stretch>
        </p:blipFill>
        <p:spPr>
          <a:xfrm>
            <a:off x="457200" y="1340000"/>
            <a:ext cx="6492000" cy="3340000"/>
          </a:xfrm>
          <a:prstGeom prst="rect">
            <a:avLst/>
          </a:prstGeom>
        </p:spPr>
      </p:pic>
      <p:sp>
        <p:nvSpPr>
          <p:cNvPr id="15" name="Round"/>
          <p:cNvSpPr/>
          <p:nvPr/>
        </p:nvSpPr>
        <p:spPr>
          <a:xfrm>
            <a:off x="7150000" y="1340000"/>
            <a:ext cx="4584800" cy="3340000"/>
          </a:xfrm>
          <a:prstGeom prst="roundRect">
            <a:avLst>
              <a:gd name="adj" fmla="val 3448"/>
            </a:avLst>
          </a:prstGeom>
          <a:solidFill>
            <a:srgbClr val="EEF4F9"/>
          </a:solidFill>
          <a:ln/>
        </p:spPr>
        <p:txBody>
          <a:bodyPr/>
          <a:lstStyle/>
          <a:p>
            <a:endParaRPr lang="en-US"/>
          </a:p>
        </p:txBody>
      </p:sp>
      <p:sp>
        <p:nvSpPr>
          <p:cNvPr id="16" name="Text"/>
          <p:cNvSpPr/>
          <p:nvPr/>
        </p:nvSpPr>
        <p:spPr>
          <a:xfrm>
            <a:off x="7424800" y="1500000"/>
            <a:ext cx="4035000" cy="360000"/>
          </a:xfrm>
          <a:prstGeom prst="rect">
            <a:avLst/>
          </a:prstGeom>
          <a:noFill/>
          <a:ln/>
        </p:spPr>
        <p:txBody>
          <a:bodyPr wrap="square" lIns="0" tIns="0" rIns="0" bIns="0" rtlCol="0" anchor="t"/>
          <a:lstStyle/>
          <a:p>
            <a:pPr marL="0" indent="0">
              <a:buNone/>
            </a:pPr>
            <a:r>
              <a:rPr lang="en-US" sz="1500" b="1" dirty="0">
                <a:solidFill>
                  <a:srgbClr val="10456B"/>
                </a:solidFill>
                <a:latin typeface="Calibri" pitchFamily="34" charset="0"/>
                <a:ea typeface="Calibri" pitchFamily="34" charset="-122"/>
                <a:cs typeface="Calibri" pitchFamily="34" charset="-120"/>
              </a:rPr>
              <a:t>Reading the Curve</a:t>
            </a:r>
          </a:p>
        </p:txBody>
      </p:sp>
      <p:sp>
        <p:nvSpPr>
          <p:cNvPr id="17" name="Text"/>
          <p:cNvSpPr/>
          <p:nvPr/>
        </p:nvSpPr>
        <p:spPr>
          <a:xfrm>
            <a:off x="7424800" y="1940000"/>
            <a:ext cx="4035000" cy="2600000"/>
          </a:xfrm>
          <a:prstGeom prst="rect">
            <a:avLst/>
          </a:prstGeom>
          <a:noFill/>
          <a:ln/>
        </p:spPr>
        <p:txBody>
          <a:bodyPr wrap="square" lIns="0" tIns="0" rIns="0" bIns="0"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00" dirty="0">
                <a:solidFill>
                  <a:srgbClr val="2B2B2B"/>
                </a:solidFill>
                <a:latin typeface="Calibri" pitchFamily="34" charset="0"/>
                <a:ea typeface="Calibri" pitchFamily="34" charset="-122"/>
                <a:cs typeface="Calibri" pitchFamily="34" charset="-120"/>
              </a:rPr>
              <a:t>Below the isolator corner the passive mount does nothing and amplifies at resonance — the active loop suppresses that peak</a:t>
            </a:r>
          </a:p>
          <a:p>
            <a:pPr marL="285750" indent="-285750">
              <a:spcBef>
                <a:spcPts val="500"/>
              </a:spcBef>
              <a:spcAft>
                <a:spcPts val="500"/>
              </a:spcAft>
              <a:buClr>
                <a:srgbClr val="006699"/>
              </a:buClr>
              <a:buSzPct val="80000"/>
              <a:buFont typeface="Arial" panose="020B0604020202020204" pitchFamily="34" charset="0"/>
              <a:buChar char="•"/>
            </a:pPr>
            <a:r>
              <a:rPr lang="en-US" sz="1400" dirty="0">
                <a:solidFill>
                  <a:srgbClr val="2B2B2B"/>
                </a:solidFill>
                <a:latin typeface="Calibri" pitchFamily="34" charset="0"/>
                <a:ea typeface="Calibri" pitchFamily="34" charset="-122"/>
                <a:cs typeface="Calibri" pitchFamily="34" charset="-120"/>
              </a:rPr>
              <a:t>Above the corner the passive roll-off (~40 dB/decade) already does the work, so the active loop hands off</a:t>
            </a:r>
          </a:p>
          <a:p>
            <a:pPr marL="285750" indent="-285750">
              <a:spcBef>
                <a:spcPts val="500"/>
              </a:spcBef>
              <a:spcAft>
                <a:spcPts val="500"/>
              </a:spcAft>
              <a:buClr>
                <a:srgbClr val="006699"/>
              </a:buClr>
              <a:buSzPct val="80000"/>
              <a:buFont typeface="Arial" panose="020B0604020202020204" pitchFamily="34" charset="0"/>
              <a:buChar char="•"/>
            </a:pPr>
            <a:r>
              <a:rPr lang="en-US" sz="1400" dirty="0">
                <a:solidFill>
                  <a:srgbClr val="2B2B2B"/>
                </a:solidFill>
                <a:latin typeface="Calibri" pitchFamily="34" charset="0"/>
                <a:ea typeface="Calibri" pitchFamily="34" charset="-122"/>
                <a:cs typeface="Calibri" pitchFamily="34" charset="-120"/>
              </a:rPr>
              <a:t>The hybrid curve keeps the passive high-frequency attenuation while removing the resonant amplification</a:t>
            </a:r>
          </a:p>
          <a:p>
            <a:pPr marL="285750" indent="-285750">
              <a:spcBef>
                <a:spcPts val="500"/>
              </a:spcBef>
              <a:spcAft>
                <a:spcPts val="500"/>
              </a:spcAft>
              <a:buClr>
                <a:srgbClr val="006699"/>
              </a:buClr>
              <a:buSzPct val="80000"/>
              <a:buFont typeface="Arial" panose="020B0604020202020204" pitchFamily="34" charset="0"/>
              <a:buChar char="•"/>
            </a:pPr>
            <a:r>
              <a:rPr lang="en-US" sz="1400" dirty="0">
                <a:solidFill>
                  <a:srgbClr val="2B2B2B"/>
                </a:solidFill>
                <a:latin typeface="Calibri" pitchFamily="34" charset="0"/>
                <a:ea typeface="Calibri" pitchFamily="34" charset="-122"/>
                <a:cs typeface="Calibri" pitchFamily="34" charset="-120"/>
              </a:rPr>
              <a:t>Crossover frequency is a design choice: push it higher for more active authority, lower to save actuator effort and power</a:t>
            </a:r>
          </a:p>
        </p:txBody>
      </p:sp>
      <p:sp>
        <p:nvSpPr>
          <p:cNvPr id="18" name="Rect"/>
          <p:cNvSpPr/>
          <p:nvPr/>
        </p:nvSpPr>
        <p:spPr>
          <a:xfrm>
            <a:off x="457200" y="5440680"/>
            <a:ext cx="11277295" cy="566928"/>
          </a:xfrm>
          <a:prstGeom prst="rect">
            <a:avLst/>
          </a:prstGeom>
          <a:solidFill>
            <a:srgbClr val="EEF4F9"/>
          </a:solidFill>
          <a:ln/>
        </p:spPr>
        <p:txBody>
          <a:bodyPr/>
          <a:lstStyle/>
          <a:p>
            <a:endParaRPr lang="en-US"/>
          </a:p>
        </p:txBody>
      </p:sp>
      <p:sp>
        <p:nvSpPr>
          <p:cNvPr id="19" name="Text"/>
          <p:cNvSpPr/>
          <p:nvPr/>
        </p:nvSpPr>
        <p:spPr>
          <a:xfrm>
            <a:off x="685800" y="5440680"/>
            <a:ext cx="10820095" cy="566928"/>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Takeaway:  </a:t>
            </a:r>
            <a:r>
              <a:rPr lang="en-US" sz="1400" i="1" dirty="0">
                <a:solidFill>
                  <a:srgbClr val="2B2B2B"/>
                </a:solidFill>
                <a:latin typeface="Calibri" pitchFamily="34" charset="0"/>
                <a:ea typeface="Calibri" pitchFamily="34" charset="-122"/>
                <a:cs typeface="Calibri" pitchFamily="34" charset="-120"/>
              </a:rPr>
              <a:t>The best architectures are hybrid — active control owns the resonance and the sub-corner band; the passive mount owns the high-frequency roll-off.</a:t>
            </a:r>
          </a:p>
        </p:txBody>
      </p:sp>
      <p:sp>
        <p:nvSpPr>
          <p:cNvPr id="20" name="Text"/>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p>
        </p:txBody>
      </p:sp>
      <p:sp>
        <p:nvSpPr>
          <p:cNvPr id="21" name="Text"/>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31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Design Section Summary</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Four complementary design levers, applied together rather than in isolation</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32</a:t>
            </a:r>
            <a:endParaRPr lang="en-US" sz="900" dirty="0"/>
          </a:p>
        </p:txBody>
      </p:sp>
      <p:sp>
        <p:nvSpPr>
          <p:cNvPr id="7" name="Shape 5"/>
          <p:cNvSpPr/>
          <p:nvPr/>
        </p:nvSpPr>
        <p:spPr>
          <a:xfrm>
            <a:off x="457200" y="1417320"/>
            <a:ext cx="5440680" cy="2121408"/>
          </a:xfrm>
          <a:prstGeom prst="roundRect">
            <a:avLst>
              <a:gd name="adj" fmla="val 3448"/>
            </a:avLst>
          </a:prstGeom>
          <a:solidFill>
            <a:srgbClr val="EEF4F9"/>
          </a:solidFill>
          <a:ln/>
        </p:spPr>
        <p:txBody>
          <a:bodyPr/>
          <a:lstStyle/>
          <a:p>
            <a:endParaRPr lang="en-US"/>
          </a:p>
        </p:txBody>
      </p:sp>
      <p:sp>
        <p:nvSpPr>
          <p:cNvPr id="8" name="Shape 6"/>
          <p:cNvSpPr/>
          <p:nvPr/>
        </p:nvSpPr>
        <p:spPr>
          <a:xfrm>
            <a:off x="731520" y="1673352"/>
            <a:ext cx="685800" cy="685800"/>
          </a:xfrm>
          <a:prstGeom prst="ellipse">
            <a:avLst/>
          </a:prstGeom>
          <a:solidFill>
            <a:srgbClr val="FFFFFF"/>
          </a:solidFill>
          <a:ln/>
        </p:spPr>
        <p:txBody>
          <a:bodyPr/>
          <a:lstStyle/>
          <a:p>
            <a:endParaRPr lang="en-US"/>
          </a:p>
        </p:txBody>
      </p:sp>
      <p:pic>
        <p:nvPicPr>
          <p:cNvPr id="9" name="Image 0" descr="/home/claude/jitter_deck/icons/bullseye_navy.png"/>
          <p:cNvPicPr>
            <a:picLocks noChangeAspect="1"/>
          </p:cNvPicPr>
          <p:nvPr/>
        </p:nvPicPr>
        <p:blipFill>
          <a:blip r:embed="rId3"/>
          <a:stretch>
            <a:fillRect/>
          </a:stretch>
        </p:blipFill>
        <p:spPr>
          <a:xfrm>
            <a:off x="896112" y="1837944"/>
            <a:ext cx="356616" cy="356616"/>
          </a:xfrm>
          <a:prstGeom prst="rect">
            <a:avLst/>
          </a:prstGeom>
        </p:spPr>
      </p:pic>
      <p:sp>
        <p:nvSpPr>
          <p:cNvPr id="10" name="Text 7"/>
          <p:cNvSpPr/>
          <p:nvPr/>
        </p:nvSpPr>
        <p:spPr>
          <a:xfrm>
            <a:off x="1600200" y="1673352"/>
            <a:ext cx="4114800" cy="594360"/>
          </a:xfrm>
          <a:prstGeom prst="rect">
            <a:avLst/>
          </a:prstGeom>
          <a:noFill/>
          <a:ln/>
        </p:spPr>
        <p:txBody>
          <a:bodyPr wrap="square" lIns="0" tIns="0" rIns="0" bIns="0" rtlCol="0" anchor="t"/>
          <a:lstStyle/>
          <a:p>
            <a:pPr marL="0" indent="0">
              <a:buNone/>
            </a:pPr>
            <a:r>
              <a:rPr lang="en-US" sz="1550" b="1" dirty="0">
                <a:solidFill>
                  <a:srgbClr val="10456B"/>
                </a:solidFill>
                <a:latin typeface="Calibri" pitchFamily="34" charset="0"/>
                <a:ea typeface="Calibri" pitchFamily="34" charset="-122"/>
                <a:cs typeface="Calibri" pitchFamily="34" charset="-120"/>
              </a:rPr>
              <a:t>Isolate the Payload</a:t>
            </a:r>
            <a:endParaRPr lang="en-US" sz="1550" dirty="0"/>
          </a:p>
        </p:txBody>
      </p:sp>
      <p:sp>
        <p:nvSpPr>
          <p:cNvPr id="11" name="Text 8"/>
          <p:cNvSpPr/>
          <p:nvPr/>
        </p:nvSpPr>
        <p:spPr>
          <a:xfrm>
            <a:off x="731520" y="2468880"/>
            <a:ext cx="4937760" cy="960120"/>
          </a:xfrm>
          <a:prstGeom prst="rect">
            <a:avLst/>
          </a:prstGeom>
          <a:noFill/>
          <a:ln/>
        </p:spPr>
        <p:txBody>
          <a:bodyPr wrap="square" lIns="0" tIns="0" rIns="0" bIns="0" rtlCol="0" anchor="t"/>
          <a:lstStyle/>
          <a:p>
            <a:pPr marL="0" indent="0">
              <a:buNone/>
            </a:pPr>
            <a:r>
              <a:rPr lang="en-US" sz="1450" dirty="0">
                <a:solidFill>
                  <a:srgbClr val="2B2B2B"/>
                </a:solidFill>
                <a:latin typeface="Calibri" pitchFamily="34" charset="0"/>
                <a:ea typeface="Calibri" pitchFamily="34" charset="-122"/>
                <a:cs typeface="Calibri" pitchFamily="34" charset="-120"/>
              </a:rPr>
              <a:t>Soft-mount sensitive instruments; manage the launch-lock trade</a:t>
            </a:r>
            <a:endParaRPr lang="en-US" sz="1450" dirty="0"/>
          </a:p>
        </p:txBody>
      </p:sp>
      <p:sp>
        <p:nvSpPr>
          <p:cNvPr id="12" name="Shape 9"/>
          <p:cNvSpPr/>
          <p:nvPr/>
        </p:nvSpPr>
        <p:spPr>
          <a:xfrm>
            <a:off x="6263640" y="1417320"/>
            <a:ext cx="5440680" cy="2121408"/>
          </a:xfrm>
          <a:prstGeom prst="roundRect">
            <a:avLst>
              <a:gd name="adj" fmla="val 3448"/>
            </a:avLst>
          </a:prstGeom>
          <a:solidFill>
            <a:srgbClr val="EEF4F9"/>
          </a:solidFill>
          <a:ln/>
        </p:spPr>
        <p:txBody>
          <a:bodyPr/>
          <a:lstStyle/>
          <a:p>
            <a:endParaRPr lang="en-US"/>
          </a:p>
        </p:txBody>
      </p:sp>
      <p:sp>
        <p:nvSpPr>
          <p:cNvPr id="13" name="Shape 10"/>
          <p:cNvSpPr/>
          <p:nvPr/>
        </p:nvSpPr>
        <p:spPr>
          <a:xfrm>
            <a:off x="6537960" y="1673352"/>
            <a:ext cx="685800" cy="685800"/>
          </a:xfrm>
          <a:prstGeom prst="ellipse">
            <a:avLst/>
          </a:prstGeom>
          <a:solidFill>
            <a:srgbClr val="FFFFFF"/>
          </a:solidFill>
          <a:ln/>
        </p:spPr>
        <p:txBody>
          <a:bodyPr/>
          <a:lstStyle/>
          <a:p>
            <a:endParaRPr lang="en-US"/>
          </a:p>
        </p:txBody>
      </p:sp>
      <p:pic>
        <p:nvPicPr>
          <p:cNvPr id="14" name="Image 1" descr="/home/claude/jitter_deck/icons/wave_navy.png"/>
          <p:cNvPicPr>
            <a:picLocks noChangeAspect="1"/>
          </p:cNvPicPr>
          <p:nvPr/>
        </p:nvPicPr>
        <p:blipFill>
          <a:blip r:embed="rId4"/>
          <a:stretch>
            <a:fillRect/>
          </a:stretch>
        </p:blipFill>
        <p:spPr>
          <a:xfrm>
            <a:off x="6702552" y="1837944"/>
            <a:ext cx="356616" cy="356616"/>
          </a:xfrm>
          <a:prstGeom prst="rect">
            <a:avLst/>
          </a:prstGeom>
        </p:spPr>
      </p:pic>
      <p:sp>
        <p:nvSpPr>
          <p:cNvPr id="15" name="Text 11"/>
          <p:cNvSpPr/>
          <p:nvPr/>
        </p:nvSpPr>
        <p:spPr>
          <a:xfrm>
            <a:off x="7406640" y="1673352"/>
            <a:ext cx="4114800" cy="594360"/>
          </a:xfrm>
          <a:prstGeom prst="rect">
            <a:avLst/>
          </a:prstGeom>
          <a:noFill/>
          <a:ln/>
        </p:spPr>
        <p:txBody>
          <a:bodyPr wrap="square" lIns="0" tIns="0" rIns="0" bIns="0" rtlCol="0" anchor="t"/>
          <a:lstStyle/>
          <a:p>
            <a:pPr marL="0" indent="0">
              <a:buNone/>
            </a:pPr>
            <a:r>
              <a:rPr lang="en-US" sz="1550" b="1" dirty="0">
                <a:solidFill>
                  <a:srgbClr val="10456B"/>
                </a:solidFill>
                <a:latin typeface="Calibri" pitchFamily="34" charset="0"/>
                <a:ea typeface="Calibri" pitchFamily="34" charset="-122"/>
                <a:cs typeface="Calibri" pitchFamily="34" charset="-120"/>
              </a:rPr>
              <a:t>Separate the Modes</a:t>
            </a:r>
            <a:endParaRPr lang="en-US" sz="1550" dirty="0"/>
          </a:p>
        </p:txBody>
      </p:sp>
      <p:sp>
        <p:nvSpPr>
          <p:cNvPr id="16" name="Text 12"/>
          <p:cNvSpPr/>
          <p:nvPr/>
        </p:nvSpPr>
        <p:spPr>
          <a:xfrm>
            <a:off x="6537960" y="2468880"/>
            <a:ext cx="4937760" cy="960120"/>
          </a:xfrm>
          <a:prstGeom prst="rect">
            <a:avLst/>
          </a:prstGeom>
          <a:noFill/>
          <a:ln/>
        </p:spPr>
        <p:txBody>
          <a:bodyPr wrap="square" lIns="0" tIns="0" rIns="0" bIns="0" rtlCol="0" anchor="t"/>
          <a:lstStyle/>
          <a:p>
            <a:pPr marL="0" indent="0">
              <a:buNone/>
            </a:pPr>
            <a:r>
              <a:rPr lang="en-US" sz="1450" dirty="0">
                <a:solidFill>
                  <a:srgbClr val="2B2B2B"/>
                </a:solidFill>
                <a:latin typeface="Calibri" pitchFamily="34" charset="0"/>
                <a:ea typeface="Calibri" pitchFamily="34" charset="-122"/>
                <a:cs typeface="Calibri" pitchFamily="34" charset="-120"/>
              </a:rPr>
              <a:t>Keep source and payload structural frequencies apart</a:t>
            </a:r>
            <a:endParaRPr lang="en-US" sz="1450" dirty="0"/>
          </a:p>
        </p:txBody>
      </p:sp>
      <p:sp>
        <p:nvSpPr>
          <p:cNvPr id="17" name="Shape 13"/>
          <p:cNvSpPr/>
          <p:nvPr/>
        </p:nvSpPr>
        <p:spPr>
          <a:xfrm>
            <a:off x="457200" y="3749040"/>
            <a:ext cx="5440680" cy="2121408"/>
          </a:xfrm>
          <a:prstGeom prst="roundRect">
            <a:avLst>
              <a:gd name="adj" fmla="val 3448"/>
            </a:avLst>
          </a:prstGeom>
          <a:solidFill>
            <a:srgbClr val="EEF4F9"/>
          </a:solidFill>
          <a:ln/>
        </p:spPr>
        <p:txBody>
          <a:bodyPr/>
          <a:lstStyle/>
          <a:p>
            <a:endParaRPr lang="en-US"/>
          </a:p>
        </p:txBody>
      </p:sp>
      <p:sp>
        <p:nvSpPr>
          <p:cNvPr id="18" name="Shape 14"/>
          <p:cNvSpPr/>
          <p:nvPr/>
        </p:nvSpPr>
        <p:spPr>
          <a:xfrm>
            <a:off x="731520" y="4005072"/>
            <a:ext cx="685800" cy="685800"/>
          </a:xfrm>
          <a:prstGeom prst="ellipse">
            <a:avLst/>
          </a:prstGeom>
          <a:solidFill>
            <a:srgbClr val="FFFFFF"/>
          </a:solidFill>
          <a:ln/>
        </p:spPr>
        <p:txBody>
          <a:bodyPr/>
          <a:lstStyle/>
          <a:p>
            <a:endParaRPr lang="en-US"/>
          </a:p>
        </p:txBody>
      </p:sp>
      <p:pic>
        <p:nvPicPr>
          <p:cNvPr id="19" name="Image 2" descr="/home/claude/jitter_deck/icons/cog_navy.png"/>
          <p:cNvPicPr>
            <a:picLocks noChangeAspect="1"/>
          </p:cNvPicPr>
          <p:nvPr/>
        </p:nvPicPr>
        <p:blipFill>
          <a:blip r:embed="rId5"/>
          <a:stretch>
            <a:fillRect/>
          </a:stretch>
        </p:blipFill>
        <p:spPr>
          <a:xfrm>
            <a:off x="896112" y="4169664"/>
            <a:ext cx="356616" cy="356616"/>
          </a:xfrm>
          <a:prstGeom prst="rect">
            <a:avLst/>
          </a:prstGeom>
        </p:spPr>
      </p:pic>
      <p:sp>
        <p:nvSpPr>
          <p:cNvPr id="20" name="Text 15"/>
          <p:cNvSpPr/>
          <p:nvPr/>
        </p:nvSpPr>
        <p:spPr>
          <a:xfrm>
            <a:off x="1600200" y="4005072"/>
            <a:ext cx="4114800" cy="594360"/>
          </a:xfrm>
          <a:prstGeom prst="rect">
            <a:avLst/>
          </a:prstGeom>
          <a:noFill/>
          <a:ln/>
        </p:spPr>
        <p:txBody>
          <a:bodyPr wrap="square" lIns="0" tIns="0" rIns="0" bIns="0" rtlCol="0" anchor="t"/>
          <a:lstStyle/>
          <a:p>
            <a:pPr marL="0" indent="0">
              <a:buNone/>
            </a:pPr>
            <a:r>
              <a:rPr lang="en-US" sz="1550" b="1" dirty="0">
                <a:solidFill>
                  <a:srgbClr val="10456B"/>
                </a:solidFill>
                <a:latin typeface="Calibri" pitchFamily="34" charset="0"/>
                <a:ea typeface="Calibri" pitchFamily="34" charset="-122"/>
                <a:cs typeface="Calibri" pitchFamily="34" charset="-120"/>
              </a:rPr>
              <a:t>Pick Quieter Hardware</a:t>
            </a:r>
            <a:endParaRPr lang="en-US" sz="1550" dirty="0"/>
          </a:p>
        </p:txBody>
      </p:sp>
      <p:sp>
        <p:nvSpPr>
          <p:cNvPr id="21" name="Text 16"/>
          <p:cNvSpPr/>
          <p:nvPr/>
        </p:nvSpPr>
        <p:spPr>
          <a:xfrm>
            <a:off x="731520" y="4800600"/>
            <a:ext cx="4937760" cy="960120"/>
          </a:xfrm>
          <a:prstGeom prst="rect">
            <a:avLst/>
          </a:prstGeom>
          <a:noFill/>
          <a:ln/>
        </p:spPr>
        <p:txBody>
          <a:bodyPr wrap="square" lIns="0" tIns="0" rIns="0" bIns="0" rtlCol="0" anchor="t"/>
          <a:lstStyle/>
          <a:p>
            <a:pPr marL="0" indent="0">
              <a:buNone/>
            </a:pPr>
            <a:r>
              <a:rPr lang="en-US" sz="1450" dirty="0">
                <a:solidFill>
                  <a:srgbClr val="2B2B2B"/>
                </a:solidFill>
                <a:latin typeface="Calibri" pitchFamily="34" charset="0"/>
                <a:ea typeface="Calibri" pitchFamily="34" charset="-122"/>
                <a:cs typeface="Calibri" pitchFamily="34" charset="-120"/>
              </a:rPr>
              <a:t>Specify balance grades, active balancers, closed-loop control</a:t>
            </a:r>
            <a:endParaRPr lang="en-US" sz="1450" dirty="0"/>
          </a:p>
        </p:txBody>
      </p:sp>
      <p:sp>
        <p:nvSpPr>
          <p:cNvPr id="22" name="Shape 17"/>
          <p:cNvSpPr/>
          <p:nvPr/>
        </p:nvSpPr>
        <p:spPr>
          <a:xfrm>
            <a:off x="6263640" y="3749040"/>
            <a:ext cx="5440680" cy="2121408"/>
          </a:xfrm>
          <a:prstGeom prst="roundRect">
            <a:avLst>
              <a:gd name="adj" fmla="val 3448"/>
            </a:avLst>
          </a:prstGeom>
          <a:solidFill>
            <a:srgbClr val="EEF4F9"/>
          </a:solidFill>
          <a:ln/>
        </p:spPr>
        <p:txBody>
          <a:bodyPr/>
          <a:lstStyle/>
          <a:p>
            <a:endParaRPr lang="en-US"/>
          </a:p>
        </p:txBody>
      </p:sp>
      <p:sp>
        <p:nvSpPr>
          <p:cNvPr id="23" name="Shape 18"/>
          <p:cNvSpPr/>
          <p:nvPr/>
        </p:nvSpPr>
        <p:spPr>
          <a:xfrm>
            <a:off x="6537960" y="4005072"/>
            <a:ext cx="685800" cy="685800"/>
          </a:xfrm>
          <a:prstGeom prst="ellipse">
            <a:avLst/>
          </a:prstGeom>
          <a:solidFill>
            <a:srgbClr val="FFFFFF"/>
          </a:solidFill>
          <a:ln/>
        </p:spPr>
        <p:txBody>
          <a:bodyPr/>
          <a:lstStyle/>
          <a:p>
            <a:endParaRPr lang="en-US"/>
          </a:p>
        </p:txBody>
      </p:sp>
      <p:pic>
        <p:nvPicPr>
          <p:cNvPr id="24" name="Image 3" descr="/home/claude/jitter_deck/icons/sync_navy.png"/>
          <p:cNvPicPr>
            <a:picLocks noChangeAspect="1"/>
          </p:cNvPicPr>
          <p:nvPr/>
        </p:nvPicPr>
        <p:blipFill>
          <a:blip r:embed="rId6"/>
          <a:stretch>
            <a:fillRect/>
          </a:stretch>
        </p:blipFill>
        <p:spPr>
          <a:xfrm>
            <a:off x="6702552" y="4169664"/>
            <a:ext cx="356616" cy="356616"/>
          </a:xfrm>
          <a:prstGeom prst="rect">
            <a:avLst/>
          </a:prstGeom>
        </p:spPr>
      </p:pic>
      <p:sp>
        <p:nvSpPr>
          <p:cNvPr id="25" name="Text 19"/>
          <p:cNvSpPr/>
          <p:nvPr/>
        </p:nvSpPr>
        <p:spPr>
          <a:xfrm>
            <a:off x="7406640" y="4005072"/>
            <a:ext cx="4114800" cy="594360"/>
          </a:xfrm>
          <a:prstGeom prst="rect">
            <a:avLst/>
          </a:prstGeom>
          <a:noFill/>
          <a:ln/>
        </p:spPr>
        <p:txBody>
          <a:bodyPr wrap="square" lIns="0" tIns="0" rIns="0" bIns="0" rtlCol="0" anchor="t"/>
          <a:lstStyle/>
          <a:p>
            <a:pPr marL="0" indent="0">
              <a:buNone/>
            </a:pPr>
            <a:r>
              <a:rPr lang="en-US" sz="1550" b="1" dirty="0">
                <a:solidFill>
                  <a:srgbClr val="10456B"/>
                </a:solidFill>
                <a:latin typeface="Calibri" pitchFamily="34" charset="0"/>
                <a:ea typeface="Calibri" pitchFamily="34" charset="-122"/>
                <a:cs typeface="Calibri" pitchFamily="34" charset="-120"/>
              </a:rPr>
              <a:t>Manage Momentum Smartly</a:t>
            </a:r>
            <a:endParaRPr lang="en-US" sz="1550" dirty="0"/>
          </a:p>
        </p:txBody>
      </p:sp>
      <p:sp>
        <p:nvSpPr>
          <p:cNvPr id="26" name="Text 20"/>
          <p:cNvSpPr/>
          <p:nvPr/>
        </p:nvSpPr>
        <p:spPr>
          <a:xfrm>
            <a:off x="6537960" y="4800600"/>
            <a:ext cx="4937760" cy="960120"/>
          </a:xfrm>
          <a:prstGeom prst="rect">
            <a:avLst/>
          </a:prstGeom>
          <a:noFill/>
          <a:ln/>
        </p:spPr>
        <p:txBody>
          <a:bodyPr wrap="square" lIns="0" tIns="0" rIns="0" bIns="0" rtlCol="0" anchor="t"/>
          <a:lstStyle/>
          <a:p>
            <a:pPr marL="0" indent="0">
              <a:buNone/>
            </a:pPr>
            <a:r>
              <a:rPr lang="en-US" sz="1450" dirty="0">
                <a:solidFill>
                  <a:srgbClr val="2B2B2B"/>
                </a:solidFill>
                <a:latin typeface="Calibri" pitchFamily="34" charset="0"/>
                <a:ea typeface="Calibri" pitchFamily="34" charset="-122"/>
                <a:cs typeface="Calibri" pitchFamily="34" charset="-120"/>
              </a:rPr>
              <a:t>Favor magnetorquers to reduce desaturation transient frequency</a:t>
            </a:r>
            <a:endParaRPr lang="en-US" sz="14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25">
    <p:bg>
      <p:bgPr>
        <a:solidFill>
          <a:srgbClr val="10456B"/>
        </a:solidFill>
        <a:effectLst/>
      </p:bgPr>
    </p:bg>
    <p:spTree>
      <p:nvGrpSpPr>
        <p:cNvPr id="1" name=""/>
        <p:cNvGrpSpPr/>
        <p:nvPr/>
      </p:nvGrpSpPr>
      <p:grpSpPr>
        <a:xfrm>
          <a:off x="0" y="0"/>
          <a:ext cx="0" cy="0"/>
          <a:chOff x="0" y="0"/>
          <a:chExt cx="0" cy="0"/>
        </a:xfrm>
      </p:grpSpPr>
      <p:sp>
        <p:nvSpPr>
          <p:cNvPr id="3" name="Text 1"/>
          <p:cNvSpPr/>
          <p:nvPr/>
        </p:nvSpPr>
        <p:spPr>
          <a:xfrm>
            <a:off x="822960" y="2331720"/>
            <a:ext cx="3657600" cy="457200"/>
          </a:xfrm>
          <a:prstGeom prst="rect">
            <a:avLst/>
          </a:prstGeom>
          <a:noFill/>
          <a:ln/>
        </p:spPr>
        <p:txBody>
          <a:bodyPr wrap="square" lIns="0" tIns="0" rIns="0" bIns="0" rtlCol="0" anchor="ctr"/>
          <a:lstStyle/>
          <a:p>
            <a:pPr marL="0" indent="0">
              <a:buNone/>
            </a:pPr>
            <a:r>
              <a:rPr lang="en-US" sz="1600" b="1" kern="0" spc="300" dirty="0">
                <a:solidFill>
                  <a:srgbClr val="C55A11"/>
                </a:solidFill>
                <a:latin typeface="Calibri" pitchFamily="34" charset="0"/>
                <a:ea typeface="Calibri" pitchFamily="34" charset="-122"/>
                <a:cs typeface="Calibri" pitchFamily="34" charset="-120"/>
              </a:rPr>
              <a:t>PART 3</a:t>
            </a:r>
            <a:endParaRPr lang="en-US" sz="1600" dirty="0"/>
          </a:p>
        </p:txBody>
      </p:sp>
      <p:sp>
        <p:nvSpPr>
          <p:cNvPr id="4" name="Text 2"/>
          <p:cNvSpPr/>
          <p:nvPr/>
        </p:nvSpPr>
        <p:spPr>
          <a:xfrm>
            <a:off x="822960" y="2743200"/>
            <a:ext cx="9601200" cy="1188720"/>
          </a:xfrm>
          <a:prstGeom prst="rect">
            <a:avLst/>
          </a:prstGeom>
          <a:noFill/>
          <a:ln/>
        </p:spPr>
        <p:txBody>
          <a:bodyPr wrap="square" lIns="0" tIns="0" rIns="0" bIns="0"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Analysis</a:t>
            </a:r>
            <a:endParaRPr lang="en-US" sz="4400" dirty="0"/>
          </a:p>
        </p:txBody>
      </p:sp>
      <p:sp>
        <p:nvSpPr>
          <p:cNvPr id="5" name="Text 3"/>
          <p:cNvSpPr/>
          <p:nvPr/>
        </p:nvSpPr>
        <p:spPr>
          <a:xfrm>
            <a:off x="822960" y="3794760"/>
            <a:ext cx="8686800" cy="548640"/>
          </a:xfrm>
          <a:prstGeom prst="rect">
            <a:avLst/>
          </a:prstGeom>
          <a:noFill/>
          <a:ln/>
        </p:spPr>
        <p:txBody>
          <a:bodyPr wrap="square" lIns="0" tIns="0" rIns="0" bIns="0" rtlCol="0" anchor="ctr"/>
          <a:lstStyle/>
          <a:p>
            <a:pPr marL="0" indent="0">
              <a:buNone/>
            </a:pPr>
            <a:r>
              <a:rPr lang="en-US" sz="1700" i="1" dirty="0">
                <a:solidFill>
                  <a:srgbClr val="CADCFC"/>
                </a:solidFill>
                <a:latin typeface="Calibri" pitchFamily="34" charset="0"/>
                <a:ea typeface="Calibri" pitchFamily="34" charset="-122"/>
                <a:cs typeface="Calibri" pitchFamily="34" charset="-120"/>
              </a:rPr>
              <a:t>Predicting jitter response before hardware is built or tested</a:t>
            </a:r>
            <a:endParaRPr lang="en-US" sz="1700" dirty="0"/>
          </a:p>
        </p:txBody>
      </p:sp>
      <p:pic>
        <p:nvPicPr>
          <p:cNvPr id="6" name="Image 0" descr="/home/claude/jitter_deck/icons/chart_white.png"/>
          <p:cNvPicPr>
            <a:picLocks noChangeAspect="1"/>
          </p:cNvPicPr>
          <p:nvPr/>
        </p:nvPicPr>
        <p:blipFill>
          <a:blip r:embed="rId3"/>
          <a:stretch>
            <a:fillRect/>
          </a:stretch>
        </p:blipFill>
        <p:spPr>
          <a:xfrm>
            <a:off x="10058400" y="5074920"/>
            <a:ext cx="1188720" cy="1188720"/>
          </a:xfrm>
          <a:prstGeom prst="rect">
            <a:avLst/>
          </a:prstGeom>
        </p:spPr>
      </p:pic>
      <p:sp>
        <p:nvSpPr>
          <p:cNvPr id="7"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CADCFC"/>
                </a:solidFill>
                <a:latin typeface="Calibri" pitchFamily="34" charset="0"/>
                <a:ea typeface="Calibri" pitchFamily="34" charset="-122"/>
                <a:cs typeface="Calibri" pitchFamily="34" charset="-120"/>
              </a:rPr>
              <a:t>33</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Disturbance Modeling Approach</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Representing source forces so they can be propagated through a structural model</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34</a:t>
            </a:r>
            <a:endParaRPr lang="en-US" sz="900" dirty="0"/>
          </a:p>
        </p:txBody>
      </p:sp>
      <p:sp>
        <p:nvSpPr>
          <p:cNvPr id="7" name="Shape 5"/>
          <p:cNvSpPr/>
          <p:nvPr/>
        </p:nvSpPr>
        <p:spPr>
          <a:xfrm>
            <a:off x="457200" y="1325880"/>
            <a:ext cx="5486400" cy="4754880"/>
          </a:xfrm>
          <a:prstGeom prst="roundRect">
            <a:avLst>
              <a:gd name="adj" fmla="val 1538"/>
            </a:avLst>
          </a:prstGeom>
          <a:solidFill>
            <a:srgbClr val="EEF4F9"/>
          </a:solidFill>
          <a:ln/>
        </p:spPr>
        <p:txBody>
          <a:bodyPr/>
          <a:lstStyle/>
          <a:p>
            <a:endParaRPr lang="en-US"/>
          </a:p>
        </p:txBody>
      </p:sp>
      <p:sp>
        <p:nvSpPr>
          <p:cNvPr id="8" name="Text 6"/>
          <p:cNvSpPr/>
          <p:nvPr/>
        </p:nvSpPr>
        <p:spPr>
          <a:xfrm>
            <a:off x="713232" y="1481328"/>
            <a:ext cx="5029200"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Source Characterization by Type</a:t>
            </a:r>
            <a:endParaRPr lang="en-US" sz="1400" dirty="0"/>
          </a:p>
        </p:txBody>
      </p:sp>
      <p:sp>
        <p:nvSpPr>
          <p:cNvPr id="9" name="Text 7"/>
          <p:cNvSpPr/>
          <p:nvPr/>
        </p:nvSpPr>
        <p:spPr>
          <a:xfrm>
            <a:off x="713232" y="1901952"/>
            <a:ext cx="4937760" cy="3977640"/>
          </a:xfrm>
          <a:prstGeom prst="rect">
            <a:avLst/>
          </a:prstGeom>
          <a:noFill/>
          <a:ln/>
        </p:spPr>
        <p:txBody>
          <a:bodyPr wrap="square"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Reaction wheels: empirical harmonic coefficient tables (Ci) measured on a dynamometer — amplitude of each harmonic = Ci × Ω², where Ω is wheel speed in rad/s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Cryocoolers: fixed-frequency line spectra plus broadband noise floor; noise floor modeled empirically as speed-dependent polynomial (Blaurock 2009)</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Stepper motors and latch/valve events: transient force-torque time histories captured by multi-axis load cell at the mount interface</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Thermal snap / clank: statistical impulsive loads bounded from heritage data or finite-element contact analysis</a:t>
            </a:r>
            <a:endParaRPr lang="en-US" sz="1400" dirty="0"/>
          </a:p>
        </p:txBody>
      </p:sp>
      <p:sp>
        <p:nvSpPr>
          <p:cNvPr id="10" name="Shape 8"/>
          <p:cNvSpPr/>
          <p:nvPr/>
        </p:nvSpPr>
        <p:spPr>
          <a:xfrm>
            <a:off x="6217920" y="1325880"/>
            <a:ext cx="5486400" cy="4754880"/>
          </a:xfrm>
          <a:prstGeom prst="roundRect">
            <a:avLst>
              <a:gd name="adj" fmla="val 1538"/>
            </a:avLst>
          </a:prstGeom>
          <a:solidFill>
            <a:srgbClr val="FFFFFF"/>
          </a:solidFill>
          <a:ln w="12700">
            <a:solidFill>
              <a:srgbClr val="D7E3EC"/>
            </a:solidFill>
            <a:prstDash val="solid"/>
          </a:ln>
        </p:spPr>
        <p:txBody>
          <a:bodyPr/>
          <a:lstStyle/>
          <a:p>
            <a:endParaRPr lang="en-US"/>
          </a:p>
        </p:txBody>
      </p:sp>
      <p:sp>
        <p:nvSpPr>
          <p:cNvPr id="11" name="Text 9"/>
          <p:cNvSpPr/>
          <p:nvPr/>
        </p:nvSpPr>
        <p:spPr>
          <a:xfrm>
            <a:off x="6473952" y="1481328"/>
            <a:ext cx="5029200"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Multi-Source Coherence Treatment</a:t>
            </a:r>
            <a:endParaRPr lang="en-US" sz="1400" dirty="0"/>
          </a:p>
        </p:txBody>
      </p:sp>
      <p:sp>
        <p:nvSpPr>
          <p:cNvPr id="12" name="Text 10"/>
          <p:cNvSpPr/>
          <p:nvPr/>
        </p:nvSpPr>
        <p:spPr>
          <a:xfrm>
            <a:off x="6473951" y="1901952"/>
            <a:ext cx="5031943" cy="3977640"/>
          </a:xfrm>
          <a:prstGeom prst="rect">
            <a:avLst/>
          </a:prstGeom>
          <a:noFill/>
          <a:ln/>
        </p:spPr>
        <p:txBody>
          <a:bodyPr wrap="square"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Multiple disturbance sources (three RWAs, one cryocooler) act simultaneously — they are rarely coherent at a single frequency, so root-sum-square (RSS) combination is the default</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If sources share a structural path or drive frequency, partial coherence can increase response by up to 6 dB above RSS — cross-spectral density treatment is then required</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Broadband noise contributions are combined in power (PSD addition), while deterministic harmonics are combined as phasors if coherence data exists, or as upper-bound RSS otherwise</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Disturbance models must be validated against spin-table or TVac force-measurement data before insertion into the system model — an unvalidated model can be optimistic by 2–5×</a:t>
            </a:r>
            <a:endParaRPr lang="en-US" sz="1400" dirty="0"/>
          </a:p>
        </p:txBody>
      </p:sp>
      <p:sp>
        <p:nvSpPr>
          <p:cNvPr id="13" name="Shape 11"/>
          <p:cNvSpPr/>
          <p:nvPr/>
        </p:nvSpPr>
        <p:spPr>
          <a:xfrm>
            <a:off x="457200" y="6217920"/>
            <a:ext cx="11277295" cy="566928"/>
          </a:xfrm>
          <a:prstGeom prst="rect">
            <a:avLst/>
          </a:prstGeom>
          <a:solidFill>
            <a:srgbClr val="EEF4F9"/>
          </a:solidFill>
          <a:ln/>
        </p:spPr>
        <p:txBody>
          <a:bodyPr/>
          <a:lstStyle/>
          <a:p>
            <a:endParaRPr lang="en-US"/>
          </a:p>
        </p:txBody>
      </p:sp>
      <p:sp>
        <p:nvSpPr>
          <p:cNvPr id="14" name="Text 12"/>
          <p:cNvSpPr/>
          <p:nvPr/>
        </p:nvSpPr>
        <p:spPr>
          <a:xfrm>
            <a:off x="685800" y="6217920"/>
            <a:ext cx="10820095" cy="566928"/>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Takeaway:  </a:t>
            </a:r>
            <a:r>
              <a:rPr lang="en-US" sz="1400" i="1" dirty="0">
                <a:solidFill>
                  <a:srgbClr val="2B2B2B"/>
                </a:solidFill>
                <a:latin typeface="Calibri" pitchFamily="34" charset="0"/>
                <a:ea typeface="Calibri" pitchFamily="34" charset="-122"/>
                <a:cs typeface="Calibri" pitchFamily="34" charset="-120"/>
              </a:rPr>
              <a:t>The fidelity of the jitter prediction can never exceed the fidelity of the underlying disturbance model — garbage in, garbage out.</a:t>
            </a:r>
            <a:endParaRPr lang="en-US" sz="1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Force-to-Jitter Transfer Path Analysis</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Standard FE methods apply — but with several adaptations specific to the micro-g amplitude regime</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35</a:t>
            </a:r>
            <a:endParaRPr lang="en-US" sz="900" dirty="0"/>
          </a:p>
        </p:txBody>
      </p:sp>
      <p:sp>
        <p:nvSpPr>
          <p:cNvPr id="7" name="Shape 5"/>
          <p:cNvSpPr/>
          <p:nvPr/>
        </p:nvSpPr>
        <p:spPr>
          <a:xfrm>
            <a:off x="457200" y="1167226"/>
            <a:ext cx="5577840" cy="4754880"/>
          </a:xfrm>
          <a:prstGeom prst="roundRect">
            <a:avLst>
              <a:gd name="adj" fmla="val 1538"/>
            </a:avLst>
          </a:prstGeom>
          <a:solidFill>
            <a:srgbClr val="EEF4F9"/>
          </a:solidFill>
          <a:ln/>
        </p:spPr>
        <p:txBody>
          <a:bodyPr/>
          <a:lstStyle/>
          <a:p>
            <a:endParaRPr lang="en-US"/>
          </a:p>
        </p:txBody>
      </p:sp>
      <p:sp>
        <p:nvSpPr>
          <p:cNvPr id="8" name="Text 6"/>
          <p:cNvSpPr/>
          <p:nvPr/>
        </p:nvSpPr>
        <p:spPr>
          <a:xfrm>
            <a:off x="713232" y="1207008"/>
            <a:ext cx="5029200"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Workflow</a:t>
            </a:r>
            <a:endParaRPr lang="en-US" sz="1400" dirty="0"/>
          </a:p>
        </p:txBody>
      </p:sp>
      <p:sp>
        <p:nvSpPr>
          <p:cNvPr id="9" name="Text 7"/>
          <p:cNvSpPr/>
          <p:nvPr/>
        </p:nvSpPr>
        <p:spPr>
          <a:xfrm>
            <a:off x="546978" y="1590699"/>
            <a:ext cx="5029200" cy="3977640"/>
          </a:xfrm>
          <a:prstGeom prst="rect">
            <a:avLst/>
          </a:prstGeom>
          <a:noFill/>
          <a:ln/>
        </p:spPr>
        <p:txBody>
          <a:bodyPr wrap="square" rtlCol="0" anchor="t"/>
          <a:lstStyle/>
          <a:p>
            <a:pPr marL="285750" indent="-285750">
              <a:spcBef>
                <a:spcPts val="4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Build a structural FE model spanning source mount to sensitive payload mount; include isolators, flexible appendages, and any non-structural mass that participates in the transfer path</a:t>
            </a:r>
            <a:endParaRPr lang="en-US" sz="1400" dirty="0"/>
          </a:p>
          <a:p>
            <a:pPr marL="285750" indent="-285750">
              <a:spcBef>
                <a:spcPts val="4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Apply disturbance force/torque model at the source interface node(s) and compute frequency response functions (FRFs) via modal superposition</a:t>
            </a:r>
            <a:endParaRPr lang="en-US" sz="1400" dirty="0"/>
          </a:p>
          <a:p>
            <a:pPr marL="285750" indent="-285750">
              <a:spcBef>
                <a:spcPts val="4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For harmonic sources (RWA): evaluate FRF at each harmonic frequency as wheel speed sweeps — resonance crossings produce transient peak responses that may exceed steady-state predictions</a:t>
            </a:r>
            <a:endParaRPr lang="en-US" sz="1400" dirty="0"/>
          </a:p>
          <a:p>
            <a:pPr marL="285750" indent="-285750">
              <a:spcBef>
                <a:spcPts val="4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For broadband/random sources (noise floor): convolve disturbance PSD with |H(f)|² (output PSD = disturbance PSD × FRF squared), then integrate to RMS</a:t>
            </a:r>
            <a:endParaRPr lang="en-US" sz="1400" dirty="0"/>
          </a:p>
          <a:p>
            <a:pPr marL="285750" indent="-285750">
              <a:spcBef>
                <a:spcPts val="4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Propagate nodal response to optical LOS using the instrument optical sensitivity matrix</a:t>
            </a:r>
            <a:endParaRPr lang="en-US" sz="1400" dirty="0"/>
          </a:p>
          <a:p>
            <a:pPr marL="285750" indent="-285750">
              <a:spcBef>
                <a:spcPts val="4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Compare RSS of all contributors against the allocated jitter requirement with appropriate margin</a:t>
            </a:r>
            <a:endParaRPr lang="en-US" sz="1400" dirty="0"/>
          </a:p>
        </p:txBody>
      </p:sp>
      <p:sp>
        <p:nvSpPr>
          <p:cNvPr id="10" name="Shape 8"/>
          <p:cNvSpPr/>
          <p:nvPr/>
        </p:nvSpPr>
        <p:spPr>
          <a:xfrm>
            <a:off x="6248095" y="1167226"/>
            <a:ext cx="5486400" cy="4754880"/>
          </a:xfrm>
          <a:prstGeom prst="roundRect">
            <a:avLst>
              <a:gd name="adj" fmla="val 1538"/>
            </a:avLst>
          </a:prstGeom>
          <a:solidFill>
            <a:srgbClr val="FFFFFF"/>
          </a:solidFill>
          <a:ln w="12700">
            <a:solidFill>
              <a:srgbClr val="D7E3EC"/>
            </a:solidFill>
            <a:prstDash val="solid"/>
          </a:ln>
        </p:spPr>
        <p:txBody>
          <a:bodyPr/>
          <a:lstStyle/>
          <a:p>
            <a:endParaRPr lang="en-US"/>
          </a:p>
        </p:txBody>
      </p:sp>
      <p:sp>
        <p:nvSpPr>
          <p:cNvPr id="11" name="Text 9"/>
          <p:cNvSpPr/>
          <p:nvPr/>
        </p:nvSpPr>
        <p:spPr>
          <a:xfrm>
            <a:off x="6495288" y="1255934"/>
            <a:ext cx="4983480"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Jitter-Specific FE Adaptations</a:t>
            </a:r>
            <a:endParaRPr lang="en-US" sz="1400" dirty="0"/>
          </a:p>
        </p:txBody>
      </p:sp>
      <p:sp>
        <p:nvSpPr>
          <p:cNvPr id="12" name="Text 10"/>
          <p:cNvSpPr/>
          <p:nvPr/>
        </p:nvSpPr>
        <p:spPr>
          <a:xfrm>
            <a:off x="6495288" y="1680715"/>
            <a:ext cx="5149734" cy="3977640"/>
          </a:xfrm>
          <a:prstGeom prst="rect">
            <a:avLst/>
          </a:prstGeom>
          <a:noFill/>
          <a:ln/>
        </p:spPr>
        <p:txBody>
          <a:bodyPr wrap="square" rtlCol="0" anchor="t"/>
          <a:lstStyle/>
          <a:p>
            <a:pPr marL="285750" indent="-285750">
              <a:spcBef>
                <a:spcPts val="4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On-orbit boundary conditions: the spacecraft floats free — the model must use free-free or inertia-relief boundary conditions, not a fixed base as in launch-load analysis</a:t>
            </a:r>
            <a:endParaRPr lang="en-US" sz="1400" dirty="0"/>
          </a:p>
          <a:p>
            <a:pPr marL="285750" indent="-285750">
              <a:spcBef>
                <a:spcPts val="4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Micro-g amplitude regime: elastomeric isolator stiffness is amplitude-dependent; at micro-g excitation levels it may be 3–10× stiffer than its 1g static value, requiring amplitude-corrected material properties</a:t>
            </a:r>
            <a:endParaRPr lang="en-US" sz="1400" dirty="0"/>
          </a:p>
          <a:p>
            <a:pPr marL="285750" indent="-285750">
              <a:spcBef>
                <a:spcPts val="4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Modal density: jitter analysis typically extends to 500–1000 Hz, requiring a denser mode set and higher mesh resolution than standard mode-survey correlation models</a:t>
            </a:r>
            <a:endParaRPr lang="en-US" sz="1400" dirty="0"/>
          </a:p>
          <a:p>
            <a:pPr marL="285750" indent="-285750">
              <a:spcBef>
                <a:spcPts val="4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Damping uncertainty: structural damping at micro-g amplitudes is poorly characterized; sensitivity studies spanning at least 0.3–3× nominal damping are standard practice</a:t>
            </a:r>
            <a:endParaRPr lang="en-US" sz="1400" dirty="0"/>
          </a:p>
          <a:p>
            <a:pPr marL="285750" indent="-285750">
              <a:spcBef>
                <a:spcPts val="4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Craig-Bampton + residual vectors: necessary to accurately capture quasi-static response from high-frequency disturbances applied above the modal cutoff of each substructure</a:t>
            </a:r>
            <a:endParaRPr lang="en-US" sz="1400" dirty="0"/>
          </a:p>
        </p:txBody>
      </p:sp>
      <p:sp>
        <p:nvSpPr>
          <p:cNvPr id="13" name="Shape 11"/>
          <p:cNvSpPr/>
          <p:nvPr/>
        </p:nvSpPr>
        <p:spPr>
          <a:xfrm>
            <a:off x="457200" y="6217920"/>
            <a:ext cx="11277295" cy="566928"/>
          </a:xfrm>
          <a:prstGeom prst="rect">
            <a:avLst/>
          </a:prstGeom>
          <a:solidFill>
            <a:srgbClr val="EEF4F9"/>
          </a:solidFill>
          <a:ln/>
        </p:spPr>
        <p:txBody>
          <a:bodyPr/>
          <a:lstStyle/>
          <a:p>
            <a:endParaRPr lang="en-US"/>
          </a:p>
        </p:txBody>
      </p:sp>
      <p:sp>
        <p:nvSpPr>
          <p:cNvPr id="14" name="Text 12"/>
          <p:cNvSpPr/>
          <p:nvPr/>
        </p:nvSpPr>
        <p:spPr>
          <a:xfrm>
            <a:off x="685800" y="6217920"/>
            <a:ext cx="10820095" cy="566928"/>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Takeaway:  </a:t>
            </a:r>
            <a:r>
              <a:rPr lang="en-US" sz="1400" i="1" dirty="0">
                <a:solidFill>
                  <a:srgbClr val="2B2B2B"/>
                </a:solidFill>
                <a:latin typeface="Calibri" pitchFamily="34" charset="0"/>
                <a:ea typeface="Calibri" pitchFamily="34" charset="-122"/>
                <a:cs typeface="Calibri" pitchFamily="34" charset="-120"/>
              </a:rPr>
              <a:t>Standard FE machinery is reused, but jitter analysis adds jitter-specific inputs, on-orbit boundary conditions, and a micro-g amplitude regime that standard launch-load practice does not address.</a:t>
            </a:r>
            <a:endParaRPr lang="en-US" sz="1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STOP Analysis: The Jitter-Specific Model Chain</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Integrated Structural–Thermal–Optical Performance analysis links FE, thermal, and ray-trace models</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36</a:t>
            </a:r>
            <a:endParaRPr lang="en-US" sz="900" dirty="0"/>
          </a:p>
        </p:txBody>
      </p:sp>
      <p:sp>
        <p:nvSpPr>
          <p:cNvPr id="7" name="Shape 5"/>
          <p:cNvSpPr/>
          <p:nvPr/>
        </p:nvSpPr>
        <p:spPr>
          <a:xfrm>
            <a:off x="411480" y="1737360"/>
            <a:ext cx="2651760" cy="3474720"/>
          </a:xfrm>
          <a:prstGeom prst="roundRect">
            <a:avLst>
              <a:gd name="adj" fmla="val 2759"/>
            </a:avLst>
          </a:prstGeom>
          <a:solidFill>
            <a:srgbClr val="EEF4F9"/>
          </a:solidFill>
          <a:ln/>
        </p:spPr>
        <p:txBody>
          <a:bodyPr/>
          <a:lstStyle/>
          <a:p>
            <a:endParaRPr lang="en-US"/>
          </a:p>
        </p:txBody>
      </p:sp>
      <p:sp>
        <p:nvSpPr>
          <p:cNvPr id="8" name="Shape 6"/>
          <p:cNvSpPr/>
          <p:nvPr/>
        </p:nvSpPr>
        <p:spPr>
          <a:xfrm>
            <a:off x="1444752" y="1920240"/>
            <a:ext cx="585216" cy="585216"/>
          </a:xfrm>
          <a:prstGeom prst="ellipse">
            <a:avLst/>
          </a:prstGeom>
          <a:solidFill>
            <a:srgbClr val="FFFFFF"/>
          </a:solidFill>
          <a:ln/>
        </p:spPr>
        <p:txBody>
          <a:bodyPr/>
          <a:lstStyle/>
          <a:p>
            <a:endParaRPr lang="en-US"/>
          </a:p>
        </p:txBody>
      </p:sp>
      <p:pic>
        <p:nvPicPr>
          <p:cNvPr id="9" name="Image 0" descr="/home/claude/jitter_deck/icons/bolt_navy.png"/>
          <p:cNvPicPr>
            <a:picLocks noChangeAspect="1"/>
          </p:cNvPicPr>
          <p:nvPr/>
        </p:nvPicPr>
        <p:blipFill>
          <a:blip r:embed="rId3"/>
          <a:stretch>
            <a:fillRect/>
          </a:stretch>
        </p:blipFill>
        <p:spPr>
          <a:xfrm>
            <a:off x="1585204" y="2060692"/>
            <a:ext cx="304312" cy="304312"/>
          </a:xfrm>
          <a:prstGeom prst="rect">
            <a:avLst/>
          </a:prstGeom>
        </p:spPr>
      </p:pic>
      <p:sp>
        <p:nvSpPr>
          <p:cNvPr id="10" name="Text 7"/>
          <p:cNvSpPr/>
          <p:nvPr/>
        </p:nvSpPr>
        <p:spPr>
          <a:xfrm>
            <a:off x="411480" y="2651760"/>
            <a:ext cx="2651760" cy="685800"/>
          </a:xfrm>
          <a:prstGeom prst="rect">
            <a:avLst/>
          </a:prstGeom>
          <a:noFill/>
          <a:ln/>
        </p:spPr>
        <p:txBody>
          <a:bodyPr wrap="square" lIns="0" tIns="0" rIns="0" bIns="0" rtlCol="0" anchor="ctr"/>
          <a:lstStyle/>
          <a:p>
            <a:pPr marL="0" indent="0" algn="ctr">
              <a:buNone/>
            </a:pPr>
            <a:r>
              <a:rPr lang="en-US" sz="1200" b="1" dirty="0">
                <a:solidFill>
                  <a:srgbClr val="10456B"/>
                </a:solidFill>
                <a:latin typeface="Calibri" pitchFamily="34" charset="0"/>
                <a:ea typeface="Calibri" pitchFamily="34" charset="-122"/>
                <a:cs typeface="Calibri" pitchFamily="34" charset="-120"/>
              </a:rPr>
              <a:t>Disturbance</a:t>
            </a:r>
            <a:endParaRPr lang="en-US" sz="1200" dirty="0"/>
          </a:p>
          <a:p>
            <a:pPr marL="0" indent="0" algn="ctr">
              <a:buNone/>
            </a:pPr>
            <a:r>
              <a:rPr lang="en-US" sz="1200" b="1" dirty="0">
                <a:solidFill>
                  <a:srgbClr val="10456B"/>
                </a:solidFill>
                <a:latin typeface="Calibri" pitchFamily="34" charset="0"/>
                <a:ea typeface="Calibri" pitchFamily="34" charset="-122"/>
                <a:cs typeface="Calibri" pitchFamily="34" charset="-120"/>
              </a:rPr>
              <a:t>Model</a:t>
            </a:r>
            <a:endParaRPr lang="en-US" sz="1200" dirty="0"/>
          </a:p>
        </p:txBody>
      </p:sp>
      <p:sp>
        <p:nvSpPr>
          <p:cNvPr id="11" name="Text 8"/>
          <p:cNvSpPr/>
          <p:nvPr/>
        </p:nvSpPr>
        <p:spPr>
          <a:xfrm>
            <a:off x="521208" y="3337560"/>
            <a:ext cx="2432304" cy="1783080"/>
          </a:xfrm>
          <a:prstGeom prst="rect">
            <a:avLst/>
          </a:prstGeom>
          <a:noFill/>
          <a:ln/>
        </p:spPr>
        <p:txBody>
          <a:bodyPr wrap="square" lIns="0" tIns="0" rIns="0" bIns="0" rtlCol="0" anchor="t"/>
          <a:lstStyle/>
          <a:p>
            <a:pPr marL="0" indent="0" algn="ctr">
              <a:buNone/>
            </a:pPr>
            <a:r>
              <a:rPr lang="en-US" sz="1400" dirty="0">
                <a:solidFill>
                  <a:srgbClr val="2B2B2B"/>
                </a:solidFill>
                <a:latin typeface="Calibri" pitchFamily="34" charset="0"/>
                <a:ea typeface="Calibri" pitchFamily="34" charset="-122"/>
                <a:cs typeface="Calibri" pitchFamily="34" charset="-120"/>
              </a:rPr>
              <a:t>Empirical harmonic tables + broadband noise floor from component test</a:t>
            </a:r>
            <a:endParaRPr lang="en-US" sz="1400" dirty="0"/>
          </a:p>
        </p:txBody>
      </p:sp>
      <p:sp>
        <p:nvSpPr>
          <p:cNvPr id="12" name="Shape 9"/>
          <p:cNvSpPr/>
          <p:nvPr/>
        </p:nvSpPr>
        <p:spPr>
          <a:xfrm>
            <a:off x="3108960" y="3310128"/>
            <a:ext cx="292608" cy="329184"/>
          </a:xfrm>
          <a:prstGeom prst="rightArrow">
            <a:avLst/>
          </a:prstGeom>
          <a:solidFill>
            <a:srgbClr val="0B7A8A"/>
          </a:solidFill>
          <a:ln/>
        </p:spPr>
        <p:txBody>
          <a:bodyPr/>
          <a:lstStyle/>
          <a:p>
            <a:endParaRPr lang="en-US"/>
          </a:p>
        </p:txBody>
      </p:sp>
      <p:sp>
        <p:nvSpPr>
          <p:cNvPr id="13" name="Shape 10"/>
          <p:cNvSpPr/>
          <p:nvPr/>
        </p:nvSpPr>
        <p:spPr>
          <a:xfrm>
            <a:off x="3447288" y="1737360"/>
            <a:ext cx="2651760" cy="3474720"/>
          </a:xfrm>
          <a:prstGeom prst="roundRect">
            <a:avLst>
              <a:gd name="adj" fmla="val 2759"/>
            </a:avLst>
          </a:prstGeom>
          <a:solidFill>
            <a:srgbClr val="EEF4F9"/>
          </a:solidFill>
          <a:ln/>
        </p:spPr>
        <p:txBody>
          <a:bodyPr/>
          <a:lstStyle/>
          <a:p>
            <a:endParaRPr lang="en-US"/>
          </a:p>
        </p:txBody>
      </p:sp>
      <p:sp>
        <p:nvSpPr>
          <p:cNvPr id="14" name="Shape 11"/>
          <p:cNvSpPr/>
          <p:nvPr/>
        </p:nvSpPr>
        <p:spPr>
          <a:xfrm>
            <a:off x="4480560" y="1920240"/>
            <a:ext cx="585216" cy="585216"/>
          </a:xfrm>
          <a:prstGeom prst="ellipse">
            <a:avLst/>
          </a:prstGeom>
          <a:solidFill>
            <a:srgbClr val="FFFFFF"/>
          </a:solidFill>
          <a:ln/>
        </p:spPr>
        <p:txBody>
          <a:bodyPr/>
          <a:lstStyle/>
          <a:p>
            <a:endParaRPr lang="en-US"/>
          </a:p>
        </p:txBody>
      </p:sp>
      <p:pic>
        <p:nvPicPr>
          <p:cNvPr id="15" name="Image 1" descr="/home/claude/jitter_deck/icons/cubes_navy.png"/>
          <p:cNvPicPr>
            <a:picLocks noChangeAspect="1"/>
          </p:cNvPicPr>
          <p:nvPr/>
        </p:nvPicPr>
        <p:blipFill>
          <a:blip r:embed="rId4"/>
          <a:stretch>
            <a:fillRect/>
          </a:stretch>
        </p:blipFill>
        <p:spPr>
          <a:xfrm>
            <a:off x="4621012" y="2060692"/>
            <a:ext cx="304312" cy="304312"/>
          </a:xfrm>
          <a:prstGeom prst="rect">
            <a:avLst/>
          </a:prstGeom>
        </p:spPr>
      </p:pic>
      <p:sp>
        <p:nvSpPr>
          <p:cNvPr id="16" name="Text 12"/>
          <p:cNvSpPr/>
          <p:nvPr/>
        </p:nvSpPr>
        <p:spPr>
          <a:xfrm>
            <a:off x="3447288" y="2651760"/>
            <a:ext cx="2651760" cy="685800"/>
          </a:xfrm>
          <a:prstGeom prst="rect">
            <a:avLst/>
          </a:prstGeom>
          <a:noFill/>
          <a:ln/>
        </p:spPr>
        <p:txBody>
          <a:bodyPr wrap="square" lIns="0" tIns="0" rIns="0" bIns="0" rtlCol="0" anchor="ctr"/>
          <a:lstStyle/>
          <a:p>
            <a:pPr marL="0" indent="0" algn="ctr">
              <a:buNone/>
            </a:pPr>
            <a:r>
              <a:rPr lang="en-US" sz="1200" b="1" dirty="0">
                <a:solidFill>
                  <a:srgbClr val="10456B"/>
                </a:solidFill>
                <a:latin typeface="Calibri" pitchFamily="34" charset="0"/>
                <a:ea typeface="Calibri" pitchFamily="34" charset="-122"/>
                <a:cs typeface="Calibri" pitchFamily="34" charset="-120"/>
              </a:rPr>
              <a:t>Structural</a:t>
            </a:r>
            <a:endParaRPr lang="en-US" sz="1200" dirty="0"/>
          </a:p>
          <a:p>
            <a:pPr marL="0" indent="0" algn="ctr">
              <a:buNone/>
            </a:pPr>
            <a:r>
              <a:rPr lang="en-US" sz="1200" b="1" dirty="0">
                <a:solidFill>
                  <a:srgbClr val="10456B"/>
                </a:solidFill>
                <a:latin typeface="Calibri" pitchFamily="34" charset="0"/>
                <a:ea typeface="Calibri" pitchFamily="34" charset="-122"/>
                <a:cs typeface="Calibri" pitchFamily="34" charset="-120"/>
              </a:rPr>
              <a:t>FE Model</a:t>
            </a:r>
            <a:endParaRPr lang="en-US" sz="1200" dirty="0"/>
          </a:p>
        </p:txBody>
      </p:sp>
      <p:sp>
        <p:nvSpPr>
          <p:cNvPr id="17" name="Text 13"/>
          <p:cNvSpPr/>
          <p:nvPr/>
        </p:nvSpPr>
        <p:spPr>
          <a:xfrm>
            <a:off x="3557016" y="3337560"/>
            <a:ext cx="2432304" cy="1783080"/>
          </a:xfrm>
          <a:prstGeom prst="rect">
            <a:avLst/>
          </a:prstGeom>
          <a:noFill/>
          <a:ln/>
        </p:spPr>
        <p:txBody>
          <a:bodyPr wrap="square" lIns="0" tIns="0" rIns="0" bIns="0" rtlCol="0" anchor="t"/>
          <a:lstStyle/>
          <a:p>
            <a:pPr marL="0" indent="0" algn="ctr">
              <a:buNone/>
            </a:pPr>
            <a:r>
              <a:rPr lang="en-US" sz="1400" dirty="0">
                <a:solidFill>
                  <a:srgbClr val="2B2B2B"/>
                </a:solidFill>
                <a:latin typeface="Calibri" pitchFamily="34" charset="0"/>
                <a:ea typeface="Calibri" pitchFamily="34" charset="-122"/>
                <a:cs typeface="Calibri" pitchFamily="34" charset="-120"/>
              </a:rPr>
              <a:t>On-orbit free-free BC; CB/Guyan reduction; micro-g amplitude-corrected isolator stiffness</a:t>
            </a:r>
            <a:endParaRPr lang="en-US" sz="1400" dirty="0"/>
          </a:p>
        </p:txBody>
      </p:sp>
      <p:sp>
        <p:nvSpPr>
          <p:cNvPr id="18" name="Shape 14"/>
          <p:cNvSpPr/>
          <p:nvPr/>
        </p:nvSpPr>
        <p:spPr>
          <a:xfrm>
            <a:off x="6144768" y="3310128"/>
            <a:ext cx="292608" cy="329184"/>
          </a:xfrm>
          <a:prstGeom prst="rightArrow">
            <a:avLst/>
          </a:prstGeom>
          <a:solidFill>
            <a:srgbClr val="0B7A8A"/>
          </a:solidFill>
          <a:ln/>
        </p:spPr>
        <p:txBody>
          <a:bodyPr/>
          <a:lstStyle/>
          <a:p>
            <a:endParaRPr lang="en-US"/>
          </a:p>
        </p:txBody>
      </p:sp>
      <p:sp>
        <p:nvSpPr>
          <p:cNvPr id="19" name="Shape 15"/>
          <p:cNvSpPr/>
          <p:nvPr/>
        </p:nvSpPr>
        <p:spPr>
          <a:xfrm>
            <a:off x="6483096" y="1737360"/>
            <a:ext cx="2651760" cy="3474720"/>
          </a:xfrm>
          <a:prstGeom prst="roundRect">
            <a:avLst>
              <a:gd name="adj" fmla="val 2759"/>
            </a:avLst>
          </a:prstGeom>
          <a:solidFill>
            <a:srgbClr val="EEF4F9"/>
          </a:solidFill>
          <a:ln/>
        </p:spPr>
        <p:txBody>
          <a:bodyPr/>
          <a:lstStyle/>
          <a:p>
            <a:endParaRPr lang="en-US"/>
          </a:p>
        </p:txBody>
      </p:sp>
      <p:sp>
        <p:nvSpPr>
          <p:cNvPr id="20" name="Shape 16"/>
          <p:cNvSpPr/>
          <p:nvPr/>
        </p:nvSpPr>
        <p:spPr>
          <a:xfrm>
            <a:off x="7516368" y="1920240"/>
            <a:ext cx="585216" cy="585216"/>
          </a:xfrm>
          <a:prstGeom prst="ellipse">
            <a:avLst/>
          </a:prstGeom>
          <a:solidFill>
            <a:srgbClr val="FFFFFF"/>
          </a:solidFill>
          <a:ln/>
        </p:spPr>
        <p:txBody>
          <a:bodyPr/>
          <a:lstStyle/>
          <a:p>
            <a:endParaRPr lang="en-US"/>
          </a:p>
        </p:txBody>
      </p:sp>
      <p:pic>
        <p:nvPicPr>
          <p:cNvPr id="21" name="Image 2" descr="/home/claude/jitter_deck/icons/crosshair_navy.png"/>
          <p:cNvPicPr>
            <a:picLocks noChangeAspect="1"/>
          </p:cNvPicPr>
          <p:nvPr/>
        </p:nvPicPr>
        <p:blipFill>
          <a:blip r:embed="rId5"/>
          <a:stretch>
            <a:fillRect/>
          </a:stretch>
        </p:blipFill>
        <p:spPr>
          <a:xfrm>
            <a:off x="7656820" y="2060692"/>
            <a:ext cx="304312" cy="304312"/>
          </a:xfrm>
          <a:prstGeom prst="rect">
            <a:avLst/>
          </a:prstGeom>
        </p:spPr>
      </p:pic>
      <p:sp>
        <p:nvSpPr>
          <p:cNvPr id="22" name="Text 17"/>
          <p:cNvSpPr/>
          <p:nvPr/>
        </p:nvSpPr>
        <p:spPr>
          <a:xfrm>
            <a:off x="6483096" y="2651760"/>
            <a:ext cx="2651760" cy="685800"/>
          </a:xfrm>
          <a:prstGeom prst="rect">
            <a:avLst/>
          </a:prstGeom>
          <a:noFill/>
          <a:ln/>
        </p:spPr>
        <p:txBody>
          <a:bodyPr wrap="square" lIns="0" tIns="0" rIns="0" bIns="0" rtlCol="0" anchor="ctr"/>
          <a:lstStyle/>
          <a:p>
            <a:pPr marL="0" indent="0" algn="ctr">
              <a:buNone/>
            </a:pPr>
            <a:r>
              <a:rPr lang="en-US" sz="1200" b="1" dirty="0">
                <a:solidFill>
                  <a:srgbClr val="10456B"/>
                </a:solidFill>
                <a:latin typeface="Calibri" pitchFamily="34" charset="0"/>
                <a:ea typeface="Calibri" pitchFamily="34" charset="-122"/>
                <a:cs typeface="Calibri" pitchFamily="34" charset="-120"/>
              </a:rPr>
              <a:t>Optical</a:t>
            </a:r>
            <a:endParaRPr lang="en-US" sz="1200" dirty="0"/>
          </a:p>
          <a:p>
            <a:pPr marL="0" indent="0" algn="ctr">
              <a:buNone/>
            </a:pPr>
            <a:r>
              <a:rPr lang="en-US" sz="1200" b="1" dirty="0">
                <a:solidFill>
                  <a:srgbClr val="10456B"/>
                </a:solidFill>
                <a:latin typeface="Calibri" pitchFamily="34" charset="0"/>
                <a:ea typeface="Calibri" pitchFamily="34" charset="-122"/>
                <a:cs typeface="Calibri" pitchFamily="34" charset="-120"/>
              </a:rPr>
              <a:t>Sensitivity</a:t>
            </a:r>
            <a:endParaRPr lang="en-US" sz="1200" dirty="0"/>
          </a:p>
          <a:p>
            <a:pPr marL="0" indent="0" algn="ctr">
              <a:buNone/>
            </a:pPr>
            <a:r>
              <a:rPr lang="en-US" sz="1200" b="1" dirty="0">
                <a:solidFill>
                  <a:srgbClr val="10456B"/>
                </a:solidFill>
                <a:latin typeface="Calibri" pitchFamily="34" charset="0"/>
                <a:ea typeface="Calibri" pitchFamily="34" charset="-122"/>
                <a:cs typeface="Calibri" pitchFamily="34" charset="-120"/>
              </a:rPr>
              <a:t>Matrix</a:t>
            </a:r>
            <a:endParaRPr lang="en-US" sz="1200" dirty="0"/>
          </a:p>
        </p:txBody>
      </p:sp>
      <p:sp>
        <p:nvSpPr>
          <p:cNvPr id="23" name="Text 18"/>
          <p:cNvSpPr/>
          <p:nvPr/>
        </p:nvSpPr>
        <p:spPr>
          <a:xfrm>
            <a:off x="6592824" y="3337560"/>
            <a:ext cx="2432304" cy="1783080"/>
          </a:xfrm>
          <a:prstGeom prst="rect">
            <a:avLst/>
          </a:prstGeom>
          <a:noFill/>
          <a:ln/>
        </p:spPr>
        <p:txBody>
          <a:bodyPr wrap="square" lIns="0" tIns="0" rIns="0" bIns="0" rtlCol="0" anchor="t"/>
          <a:lstStyle/>
          <a:p>
            <a:pPr marL="0" indent="0" algn="ctr">
              <a:buNone/>
            </a:pPr>
            <a:r>
              <a:rPr lang="en-US" sz="1400" dirty="0">
                <a:solidFill>
                  <a:srgbClr val="2B2B2B"/>
                </a:solidFill>
                <a:latin typeface="Calibri" pitchFamily="34" charset="0"/>
                <a:ea typeface="Calibri" pitchFamily="34" charset="-122"/>
                <a:cs typeface="Calibri" pitchFamily="34" charset="-120"/>
              </a:rPr>
              <a:t>Jacobian from structural DOFs to LOS/WFE; derived from ray-trace model (Zemax, Code V)</a:t>
            </a:r>
            <a:endParaRPr lang="en-US" sz="1400" dirty="0"/>
          </a:p>
        </p:txBody>
      </p:sp>
      <p:sp>
        <p:nvSpPr>
          <p:cNvPr id="24" name="Shape 19"/>
          <p:cNvSpPr/>
          <p:nvPr/>
        </p:nvSpPr>
        <p:spPr>
          <a:xfrm>
            <a:off x="9180576" y="3310128"/>
            <a:ext cx="292608" cy="329184"/>
          </a:xfrm>
          <a:prstGeom prst="rightArrow">
            <a:avLst/>
          </a:prstGeom>
          <a:solidFill>
            <a:srgbClr val="0B7A8A"/>
          </a:solidFill>
          <a:ln/>
        </p:spPr>
        <p:txBody>
          <a:bodyPr/>
          <a:lstStyle/>
          <a:p>
            <a:endParaRPr lang="en-US"/>
          </a:p>
        </p:txBody>
      </p:sp>
      <p:sp>
        <p:nvSpPr>
          <p:cNvPr id="25" name="Shape 20"/>
          <p:cNvSpPr/>
          <p:nvPr/>
        </p:nvSpPr>
        <p:spPr>
          <a:xfrm>
            <a:off x="9518904" y="1737360"/>
            <a:ext cx="2651760" cy="3474720"/>
          </a:xfrm>
          <a:prstGeom prst="roundRect">
            <a:avLst>
              <a:gd name="adj" fmla="val 2759"/>
            </a:avLst>
          </a:prstGeom>
          <a:solidFill>
            <a:srgbClr val="10456B"/>
          </a:solidFill>
          <a:ln/>
        </p:spPr>
        <p:txBody>
          <a:bodyPr/>
          <a:lstStyle/>
          <a:p>
            <a:endParaRPr lang="en-US"/>
          </a:p>
        </p:txBody>
      </p:sp>
      <p:sp>
        <p:nvSpPr>
          <p:cNvPr id="26" name="Shape 21"/>
          <p:cNvSpPr/>
          <p:nvPr/>
        </p:nvSpPr>
        <p:spPr>
          <a:xfrm>
            <a:off x="10552176" y="1920240"/>
            <a:ext cx="585216" cy="585216"/>
          </a:xfrm>
          <a:prstGeom prst="ellipse">
            <a:avLst/>
          </a:prstGeom>
          <a:solidFill>
            <a:srgbClr val="1C5E84"/>
          </a:solidFill>
          <a:ln/>
        </p:spPr>
        <p:txBody>
          <a:bodyPr/>
          <a:lstStyle/>
          <a:p>
            <a:endParaRPr lang="en-US"/>
          </a:p>
        </p:txBody>
      </p:sp>
      <p:pic>
        <p:nvPicPr>
          <p:cNvPr id="27" name="Image 3" descr="/home/claude/jitter_deck/icons/bullseye_navy.png"/>
          <p:cNvPicPr>
            <a:picLocks noChangeAspect="1"/>
          </p:cNvPicPr>
          <p:nvPr/>
        </p:nvPicPr>
        <p:blipFill>
          <a:blip r:embed="rId6"/>
          <a:stretch>
            <a:fillRect/>
          </a:stretch>
        </p:blipFill>
        <p:spPr>
          <a:xfrm>
            <a:off x="10692628" y="2060692"/>
            <a:ext cx="304312" cy="304312"/>
          </a:xfrm>
          <a:prstGeom prst="rect">
            <a:avLst/>
          </a:prstGeom>
        </p:spPr>
      </p:pic>
      <p:sp>
        <p:nvSpPr>
          <p:cNvPr id="28" name="Text 22"/>
          <p:cNvSpPr/>
          <p:nvPr/>
        </p:nvSpPr>
        <p:spPr>
          <a:xfrm>
            <a:off x="9518904" y="2651760"/>
            <a:ext cx="2651760" cy="68580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LOS / WFE</a:t>
            </a:r>
            <a:endParaRPr lang="en-US" sz="1400" dirty="0"/>
          </a:p>
          <a:p>
            <a:pPr marL="0" indent="0" algn="ctr">
              <a:buNone/>
            </a:pPr>
            <a:r>
              <a:rPr lang="en-US" sz="1400" b="1" dirty="0">
                <a:solidFill>
                  <a:srgbClr val="FFFFFF"/>
                </a:solidFill>
                <a:latin typeface="Calibri" pitchFamily="34" charset="0"/>
                <a:ea typeface="Calibri" pitchFamily="34" charset="-122"/>
                <a:cs typeface="Calibri" pitchFamily="34" charset="-120"/>
              </a:rPr>
              <a:t>Prediction</a:t>
            </a:r>
            <a:endParaRPr lang="en-US" sz="1400" dirty="0"/>
          </a:p>
        </p:txBody>
      </p:sp>
      <p:sp>
        <p:nvSpPr>
          <p:cNvPr id="29" name="Text 23"/>
          <p:cNvSpPr/>
          <p:nvPr/>
        </p:nvSpPr>
        <p:spPr>
          <a:xfrm>
            <a:off x="9628632" y="3337560"/>
            <a:ext cx="2432304" cy="1783080"/>
          </a:xfrm>
          <a:prstGeom prst="rect">
            <a:avLst/>
          </a:prstGeom>
          <a:noFill/>
          <a:ln/>
        </p:spPr>
        <p:txBody>
          <a:bodyPr wrap="square" lIns="0" tIns="0" rIns="0" bIns="0" rtlCol="0" anchor="t"/>
          <a:lstStyle/>
          <a:p>
            <a:pPr marL="0" indent="0" algn="ctr">
              <a:buNone/>
            </a:pPr>
            <a:r>
              <a:rPr lang="en-US" sz="1400" b="1" dirty="0">
                <a:solidFill>
                  <a:srgbClr val="CADCFC"/>
                </a:solidFill>
                <a:latin typeface="Calibri" pitchFamily="34" charset="0"/>
                <a:ea typeface="Calibri" pitchFamily="34" charset="-122"/>
                <a:cs typeface="Calibri" pitchFamily="34" charset="-120"/>
              </a:rPr>
              <a:t>RSS of harmonic + random + thermal contributors; compared to allocated jitter budget</a:t>
            </a:r>
            <a:endParaRPr lang="en-US" sz="1400" b="1" dirty="0"/>
          </a:p>
        </p:txBody>
      </p:sp>
      <p:sp>
        <p:nvSpPr>
          <p:cNvPr id="31" name="Text 25"/>
          <p:cNvSpPr/>
          <p:nvPr/>
        </p:nvSpPr>
        <p:spPr>
          <a:xfrm>
            <a:off x="521208" y="1212853"/>
            <a:ext cx="11002975" cy="502920"/>
          </a:xfrm>
          <a:prstGeom prst="rect">
            <a:avLst/>
          </a:prstGeom>
          <a:noFill/>
          <a:ln/>
        </p:spPr>
        <p:txBody>
          <a:bodyPr wrap="square" lIns="0" tIns="0" rIns="0" bIns="0" rtlCol="0" anchor="ctr"/>
          <a:lstStyle/>
          <a:p>
            <a:pPr marL="0" indent="0">
              <a:buNone/>
            </a:pPr>
            <a:r>
              <a:rPr lang="en-US" sz="1400" b="1" dirty="0">
                <a:solidFill>
                  <a:srgbClr val="C55A11"/>
                </a:solidFill>
                <a:latin typeface="Calibri" pitchFamily="34" charset="0"/>
                <a:ea typeface="Calibri" pitchFamily="34" charset="-122"/>
                <a:cs typeface="Calibri" pitchFamily="34" charset="-120"/>
              </a:rPr>
              <a:t>What makes STOP jitter-specific:  </a:t>
            </a:r>
            <a:r>
              <a:rPr lang="en-US" sz="1400" dirty="0">
                <a:solidFill>
                  <a:srgbClr val="2B2B2B"/>
                </a:solidFill>
                <a:latin typeface="Calibri" pitchFamily="34" charset="0"/>
                <a:ea typeface="Calibri" pitchFamily="34" charset="-122"/>
                <a:cs typeface="Calibri" pitchFamily="34" charset="-120"/>
              </a:rPr>
              <a:t>the optical sensitivity matrix and its derivation from the ray-trace model is unique to jitter work — it does not appear in standard launch-load or modal analysis.</a:t>
            </a:r>
            <a:endParaRPr lang="en-US" sz="1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Harmonic Sweep vs. PSD Random Analysis</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Choosing the right computational approach for each disturbance class</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37</a:t>
            </a:r>
            <a:endParaRPr lang="en-US" sz="900" dirty="0"/>
          </a:p>
        </p:txBody>
      </p:sp>
      <p:sp>
        <p:nvSpPr>
          <p:cNvPr id="7" name="Shape 5"/>
          <p:cNvSpPr/>
          <p:nvPr/>
        </p:nvSpPr>
        <p:spPr>
          <a:xfrm>
            <a:off x="457200" y="1298448"/>
            <a:ext cx="5577840" cy="4800600"/>
          </a:xfrm>
          <a:prstGeom prst="roundRect">
            <a:avLst>
              <a:gd name="adj" fmla="val 1524"/>
            </a:avLst>
          </a:prstGeom>
          <a:solidFill>
            <a:srgbClr val="EEF4F9"/>
          </a:solidFill>
          <a:ln/>
        </p:spPr>
        <p:txBody>
          <a:bodyPr/>
          <a:lstStyle/>
          <a:p>
            <a:endParaRPr lang="en-US"/>
          </a:p>
        </p:txBody>
      </p:sp>
      <p:sp>
        <p:nvSpPr>
          <p:cNvPr id="8" name="Text 6"/>
          <p:cNvSpPr/>
          <p:nvPr/>
        </p:nvSpPr>
        <p:spPr>
          <a:xfrm>
            <a:off x="713232" y="1463040"/>
            <a:ext cx="5029200"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Harmonic Sweep Analysis</a:t>
            </a:r>
            <a:endParaRPr lang="en-US" sz="1400" dirty="0"/>
          </a:p>
        </p:txBody>
      </p:sp>
      <p:sp>
        <p:nvSpPr>
          <p:cNvPr id="9" name="Text 7"/>
          <p:cNvSpPr/>
          <p:nvPr/>
        </p:nvSpPr>
        <p:spPr>
          <a:xfrm>
            <a:off x="713232" y="1883664"/>
            <a:ext cx="4983480" cy="4005072"/>
          </a:xfrm>
          <a:prstGeom prst="rect">
            <a:avLst/>
          </a:prstGeom>
          <a:noFill/>
          <a:ln/>
        </p:spPr>
        <p:txBody>
          <a:bodyPr wrap="square" rtlCol="0" anchor="t"/>
          <a:lstStyle/>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Used when the disturbance is deterministic and tonal: RWA imbalance harmonics, cryocooler piston frequency and its integer multiples</a:t>
            </a:r>
            <a:endParaRPr lang="en-US" sz="1400" dirty="0"/>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Sweep wheel speed across the operational range; evaluate FRF at each harmonic frequency </a:t>
            </a:r>
            <a:r>
              <a:rPr lang="en-US" sz="1400" dirty="0">
                <a:latin typeface="Cambria Math" panose="02040503050406030204" pitchFamily="18" charset="0"/>
                <a:ea typeface="Cambria Math" panose="02040503050406030204" pitchFamily="18" charset="0"/>
                <a:cs typeface="Calibri" pitchFamily="34" charset="-120"/>
              </a:rPr>
              <a:t>f = i×Ω/2π </a:t>
            </a:r>
            <a:r>
              <a:rPr lang="en-US" sz="1400" dirty="0">
                <a:latin typeface="Calibri" pitchFamily="34" charset="0"/>
                <a:ea typeface="Calibri" pitchFamily="34" charset="-122"/>
                <a:cs typeface="Calibri" pitchFamily="34" charset="-120"/>
              </a:rPr>
              <a:t>(</a:t>
            </a:r>
            <a:r>
              <a:rPr lang="en-US" sz="1400" dirty="0">
                <a:latin typeface="Cambria Math" panose="02040503050406030204" pitchFamily="18" charset="0"/>
                <a:ea typeface="Cambria Math" panose="02040503050406030204" pitchFamily="18" charset="0"/>
                <a:cs typeface="Calibri" pitchFamily="34" charset="-120"/>
              </a:rPr>
              <a:t>i </a:t>
            </a:r>
            <a:r>
              <a:rPr lang="en-US" sz="1400" dirty="0">
                <a:latin typeface="Calibri" pitchFamily="34" charset="0"/>
                <a:ea typeface="Calibri" pitchFamily="34" charset="-122"/>
                <a:cs typeface="Calibri" pitchFamily="34" charset="-120"/>
              </a:rPr>
              <a:t>= harmonic index, </a:t>
            </a:r>
            <a:r>
              <a:rPr lang="en-US" sz="1400" dirty="0">
                <a:latin typeface="Cambria Math" panose="02040503050406030204" pitchFamily="18" charset="0"/>
                <a:ea typeface="Cambria Math" panose="02040503050406030204" pitchFamily="18" charset="0"/>
                <a:cs typeface="Calibri" pitchFamily="34" charset="-120"/>
              </a:rPr>
              <a:t>Ω </a:t>
            </a:r>
            <a:r>
              <a:rPr lang="en-US" sz="1400" dirty="0">
                <a:latin typeface="Calibri" pitchFamily="34" charset="0"/>
                <a:ea typeface="Calibri" pitchFamily="34" charset="-122"/>
                <a:cs typeface="Calibri" pitchFamily="34" charset="-120"/>
              </a:rPr>
              <a:t>= spin rate in rad/s)</a:t>
            </a:r>
            <a:endParaRPr lang="en-US" sz="1400" dirty="0"/>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Resonance crossings produce amplified peak responses that must be bounded; peak depends on sweep rate, damping, and structural modal density</a:t>
            </a:r>
            <a:endParaRPr lang="en-US" sz="1400" dirty="0"/>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Output: peak and RMS LOS amplitude as a function of wheel speed; used to identify “no-spin-zone” speed exclusion bands</a:t>
            </a:r>
            <a:endParaRPr lang="en-US" sz="1400" dirty="0"/>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Limitation: cannot capture broadband noise or stochastic disturbances; deterministic phase is unknown, so amplitudes are combined as RSS across harmonics</a:t>
            </a:r>
            <a:endParaRPr lang="en-US" sz="1400" dirty="0"/>
          </a:p>
        </p:txBody>
      </p:sp>
      <p:sp>
        <p:nvSpPr>
          <p:cNvPr id="10" name="Shape 8"/>
          <p:cNvSpPr/>
          <p:nvPr/>
        </p:nvSpPr>
        <p:spPr>
          <a:xfrm>
            <a:off x="6263640" y="1298448"/>
            <a:ext cx="5486400" cy="4800600"/>
          </a:xfrm>
          <a:prstGeom prst="roundRect">
            <a:avLst>
              <a:gd name="adj" fmla="val 1524"/>
            </a:avLst>
          </a:prstGeom>
          <a:solidFill>
            <a:srgbClr val="FFFFFF"/>
          </a:solidFill>
          <a:ln w="12700">
            <a:solidFill>
              <a:srgbClr val="D7E3EC"/>
            </a:solidFill>
            <a:prstDash val="solid"/>
          </a:ln>
        </p:spPr>
        <p:txBody>
          <a:bodyPr/>
          <a:lstStyle/>
          <a:p>
            <a:endParaRPr lang="en-US"/>
          </a:p>
        </p:txBody>
      </p:sp>
      <p:sp>
        <p:nvSpPr>
          <p:cNvPr id="11" name="Text 9"/>
          <p:cNvSpPr/>
          <p:nvPr/>
        </p:nvSpPr>
        <p:spPr>
          <a:xfrm>
            <a:off x="6510528" y="1463040"/>
            <a:ext cx="4983480"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PSD / Random Vibration Analysis</a:t>
            </a:r>
            <a:endParaRPr lang="en-US" sz="1400" dirty="0"/>
          </a:p>
        </p:txBody>
      </p:sp>
      <p:sp>
        <p:nvSpPr>
          <p:cNvPr id="12" name="Text 10"/>
          <p:cNvSpPr/>
          <p:nvPr/>
        </p:nvSpPr>
        <p:spPr>
          <a:xfrm>
            <a:off x="6510528" y="1883664"/>
            <a:ext cx="4983480" cy="4005072"/>
          </a:xfrm>
          <a:prstGeom prst="rect">
            <a:avLst/>
          </a:prstGeom>
          <a:noFill/>
          <a:ln/>
        </p:spPr>
        <p:txBody>
          <a:bodyPr wrap="square" rtlCol="0" anchor="t"/>
          <a:lstStyle/>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Used for broadband noise floor (RWA bearing noise, cryocooler broadband), jitter from acoustic environments, and thermally induced random disturbances</a:t>
            </a:r>
            <a:endParaRPr lang="en-US" sz="1400" dirty="0"/>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Response PSD at the optical bench: </a:t>
            </a:r>
            <a:r>
              <a:rPr lang="en-US" sz="1400" dirty="0">
                <a:latin typeface="Cambria Math" panose="02040503050406030204" pitchFamily="18" charset="0"/>
                <a:ea typeface="Cambria Math" panose="02040503050406030204" pitchFamily="18" charset="0"/>
                <a:cs typeface="Calibri" pitchFamily="34" charset="-120"/>
              </a:rPr>
              <a:t>S</a:t>
            </a:r>
            <a:r>
              <a:rPr lang="en-US" sz="1600" dirty="0">
                <a:latin typeface="Cambria Math" panose="02040503050406030204" pitchFamily="18" charset="0"/>
                <a:ea typeface="Cambria Math" panose="02040503050406030204" pitchFamily="18" charset="0"/>
                <a:cs typeface="Calibri" pitchFamily="34" charset="-120"/>
              </a:rPr>
              <a:t>ₓₓ</a:t>
            </a:r>
            <a:r>
              <a:rPr lang="en-US" sz="1400" dirty="0">
                <a:latin typeface="Cambria Math" panose="02040503050406030204" pitchFamily="18" charset="0"/>
                <a:ea typeface="Cambria Math" panose="02040503050406030204" pitchFamily="18" charset="0"/>
                <a:cs typeface="Calibri" pitchFamily="34" charset="-120"/>
              </a:rPr>
              <a:t>(f) = |H(f)|² × </a:t>
            </a:r>
            <a:r>
              <a:rPr lang="en-US" sz="1400" dirty="0" err="1">
                <a:latin typeface="Cambria Math" panose="02040503050406030204" pitchFamily="18" charset="0"/>
                <a:ea typeface="Cambria Math" panose="02040503050406030204" pitchFamily="18" charset="0"/>
                <a:cs typeface="Calibri" pitchFamily="34" charset="-120"/>
              </a:rPr>
              <a:t>S</a:t>
            </a:r>
            <a:r>
              <a:rPr lang="en-US" sz="1600" baseline="-25000" dirty="0" err="1">
                <a:latin typeface="Cambria Math" panose="02040503050406030204" pitchFamily="18" charset="0"/>
                <a:ea typeface="Cambria Math" panose="02040503050406030204" pitchFamily="18" charset="0"/>
                <a:cs typeface="Calibri" pitchFamily="34" charset="-120"/>
              </a:rPr>
              <a:t>ff</a:t>
            </a:r>
            <a:r>
              <a:rPr lang="en-US" sz="1400" dirty="0">
                <a:latin typeface="Cambria Math" panose="02040503050406030204" pitchFamily="18" charset="0"/>
                <a:ea typeface="Cambria Math" panose="02040503050406030204" pitchFamily="18" charset="0"/>
                <a:cs typeface="Calibri" pitchFamily="34" charset="-120"/>
              </a:rPr>
              <a:t>(f)</a:t>
            </a:r>
            <a:r>
              <a:rPr lang="en-US" sz="1400" dirty="0">
                <a:latin typeface="Calibri" pitchFamily="34" charset="0"/>
                <a:ea typeface="Calibri" pitchFamily="34" charset="-122"/>
                <a:cs typeface="Calibri" pitchFamily="34" charset="-120"/>
              </a:rPr>
              <a:t>, where </a:t>
            </a:r>
            <a:r>
              <a:rPr lang="en-US" sz="1400" dirty="0">
                <a:latin typeface="Cambria Math" panose="02040503050406030204" pitchFamily="18" charset="0"/>
                <a:ea typeface="Cambria Math" panose="02040503050406030204" pitchFamily="18" charset="0"/>
                <a:cs typeface="Calibri" pitchFamily="34" charset="-120"/>
              </a:rPr>
              <a:t>H(f) </a:t>
            </a:r>
            <a:r>
              <a:rPr lang="en-US" sz="1400" dirty="0">
                <a:latin typeface="Calibri" pitchFamily="34" charset="0"/>
                <a:ea typeface="Calibri" pitchFamily="34" charset="-122"/>
                <a:cs typeface="Calibri" pitchFamily="34" charset="-120"/>
              </a:rPr>
              <a:t>is the structural FRF and </a:t>
            </a:r>
            <a:r>
              <a:rPr lang="en-US" sz="1200" dirty="0" err="1">
                <a:latin typeface="Cambria Math" panose="02040503050406030204" pitchFamily="18" charset="0"/>
                <a:ea typeface="Cambria Math" panose="02040503050406030204" pitchFamily="18" charset="0"/>
                <a:cs typeface="Calibri" pitchFamily="34" charset="-120"/>
              </a:rPr>
              <a:t>S</a:t>
            </a:r>
            <a:r>
              <a:rPr lang="en-US" sz="1400" baseline="-25000" dirty="0" err="1">
                <a:latin typeface="Cambria Math" panose="02040503050406030204" pitchFamily="18" charset="0"/>
                <a:ea typeface="Cambria Math" panose="02040503050406030204" pitchFamily="18" charset="0"/>
                <a:cs typeface="Calibri" pitchFamily="34" charset="-120"/>
              </a:rPr>
              <a:t>ff</a:t>
            </a:r>
            <a:r>
              <a:rPr lang="en-US" sz="1400" dirty="0">
                <a:latin typeface="Calibri" pitchFamily="34" charset="0"/>
                <a:ea typeface="Calibri" pitchFamily="34" charset="-122"/>
                <a:cs typeface="Calibri" pitchFamily="34" charset="-120"/>
              </a:rPr>
              <a:t> is the disturbance input PSD</a:t>
            </a:r>
            <a:endParaRPr lang="en-US" sz="1400" dirty="0"/>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RMS jitter = </a:t>
            </a:r>
            <a:r>
              <a:rPr lang="en-US" sz="1400" dirty="0">
                <a:latin typeface="Cambria Math" panose="02040503050406030204" pitchFamily="18" charset="0"/>
                <a:ea typeface="Cambria Math" panose="02040503050406030204" pitchFamily="18" charset="0"/>
                <a:cs typeface="Calibri" pitchFamily="34" charset="-120"/>
              </a:rPr>
              <a:t>√∫ Sₓₓ(f) df </a:t>
            </a:r>
            <a:r>
              <a:rPr lang="en-US" sz="1400" dirty="0">
                <a:latin typeface="Calibri" pitchFamily="34" charset="0"/>
                <a:ea typeface="Calibri" pitchFamily="34" charset="-122"/>
                <a:cs typeface="Calibri" pitchFamily="34" charset="-120"/>
              </a:rPr>
              <a:t>integrated over the relevant frequency band; dominant contribution usually near structural resonances</a:t>
            </a:r>
            <a:endParaRPr lang="en-US" sz="1400" dirty="0"/>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Multi-input systems require a cross-spectral density matrix: </a:t>
            </a:r>
            <a:r>
              <a:rPr lang="en-US" sz="1400" dirty="0">
                <a:latin typeface="Cambria Math" panose="02040503050406030204" pitchFamily="18" charset="0"/>
                <a:ea typeface="Cambria Math" panose="02040503050406030204" pitchFamily="18" charset="0"/>
                <a:cs typeface="Calibri" pitchFamily="34" charset="-120"/>
              </a:rPr>
              <a:t>S_out = H × S_in × Hᴴ</a:t>
            </a:r>
            <a:r>
              <a:rPr lang="en-US" sz="1400" dirty="0">
                <a:latin typeface="Calibri" pitchFamily="34" charset="0"/>
                <a:ea typeface="Calibri" pitchFamily="34" charset="-122"/>
                <a:cs typeface="Calibri" pitchFamily="34" charset="-120"/>
              </a:rPr>
              <a:t>, where </a:t>
            </a:r>
            <a:r>
              <a:rPr lang="en-US" sz="1400" dirty="0">
                <a:latin typeface="Cambria Math" panose="02040503050406030204" pitchFamily="18" charset="0"/>
                <a:ea typeface="Cambria Math" panose="02040503050406030204" pitchFamily="18" charset="0"/>
                <a:cs typeface="Calibri" pitchFamily="34" charset="-120"/>
              </a:rPr>
              <a:t>H</a:t>
            </a:r>
            <a:r>
              <a:rPr lang="en-US" sz="1400" dirty="0">
                <a:latin typeface="Calibri" pitchFamily="34" charset="0"/>
                <a:ea typeface="Calibri" pitchFamily="34" charset="-122"/>
                <a:cs typeface="Calibri" pitchFamily="34" charset="-120"/>
              </a:rPr>
              <a:t> is the matrix of FRFs between all inputs and the output</a:t>
            </a:r>
            <a:endParaRPr lang="en-US" sz="1400" dirty="0"/>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Limitation: requires well-characterized broadband disturbance PSDs; these are harder to measure at micro-g levels than harmonic amplitudes</a:t>
            </a:r>
            <a:endParaRPr lang="en-US" sz="1400" dirty="0"/>
          </a:p>
        </p:txBody>
      </p:sp>
      <p:sp>
        <p:nvSpPr>
          <p:cNvPr id="13" name="Shape 11"/>
          <p:cNvSpPr/>
          <p:nvPr/>
        </p:nvSpPr>
        <p:spPr>
          <a:xfrm>
            <a:off x="457200" y="6217920"/>
            <a:ext cx="11277295" cy="566928"/>
          </a:xfrm>
          <a:prstGeom prst="rect">
            <a:avLst/>
          </a:prstGeom>
          <a:solidFill>
            <a:srgbClr val="EEF4F9"/>
          </a:solidFill>
          <a:ln/>
        </p:spPr>
        <p:txBody>
          <a:bodyPr/>
          <a:lstStyle/>
          <a:p>
            <a:endParaRPr lang="en-US"/>
          </a:p>
        </p:txBody>
      </p:sp>
      <p:sp>
        <p:nvSpPr>
          <p:cNvPr id="14" name="Text 12"/>
          <p:cNvSpPr/>
          <p:nvPr/>
        </p:nvSpPr>
        <p:spPr>
          <a:xfrm>
            <a:off x="685800" y="6217920"/>
            <a:ext cx="10820095" cy="566928"/>
          </a:xfrm>
          <a:prstGeom prst="rect">
            <a:avLst/>
          </a:prstGeom>
          <a:noFill/>
          <a:ln/>
        </p:spPr>
        <p:txBody>
          <a:bodyPr wrap="square" lIns="0" tIns="0" rIns="0" bIns="0" rtlCol="0" anchor="ctr"/>
          <a:lstStyle/>
          <a:p>
            <a:pPr marL="0" indent="0">
              <a:buNone/>
            </a:pPr>
            <a:r>
              <a:rPr lang="en-US" sz="1300" b="1" dirty="0">
                <a:solidFill>
                  <a:srgbClr val="10456B"/>
                </a:solidFill>
                <a:latin typeface="Calibri" pitchFamily="34" charset="0"/>
                <a:ea typeface="Calibri" pitchFamily="34" charset="-122"/>
                <a:cs typeface="Calibri" pitchFamily="34" charset="-120"/>
              </a:rPr>
              <a:t>Takeaway:  </a:t>
            </a:r>
            <a:r>
              <a:rPr lang="en-US" sz="1300" i="1" dirty="0">
                <a:solidFill>
                  <a:srgbClr val="2B2B2B"/>
                </a:solidFill>
                <a:latin typeface="Calibri" pitchFamily="34" charset="0"/>
                <a:ea typeface="Calibri" pitchFamily="34" charset="-122"/>
                <a:cs typeface="Calibri" pitchFamily="34" charset="-120"/>
              </a:rPr>
              <a:t>In practice both methods are run together: harmonic sweep for tonal RWA lines, PSD analysis for the noise floor — the combined RSS gives total predicted jitter.</a:t>
            </a:r>
            <a:endParaRPr lang="en-US" sz="13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Passive Isolator Transmissibility Analysis</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Damping ratio governs both resonant amplification and high-frequency roll-off</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38</a:t>
            </a:r>
            <a:endParaRPr lang="en-US" sz="900" dirty="0"/>
          </a:p>
        </p:txBody>
      </p:sp>
      <p:sp>
        <p:nvSpPr>
          <p:cNvPr id="8" name="Shape 5"/>
          <p:cNvSpPr/>
          <p:nvPr/>
        </p:nvSpPr>
        <p:spPr>
          <a:xfrm>
            <a:off x="7589520" y="1280160"/>
            <a:ext cx="4114800" cy="4114800"/>
          </a:xfrm>
          <a:prstGeom prst="roundRect">
            <a:avLst>
              <a:gd name="adj" fmla="val 1778"/>
            </a:avLst>
          </a:prstGeom>
          <a:solidFill>
            <a:srgbClr val="EEF4F9"/>
          </a:solidFill>
          <a:ln/>
        </p:spPr>
        <p:txBody>
          <a:bodyPr/>
          <a:lstStyle/>
          <a:p>
            <a:endParaRPr lang="en-US"/>
          </a:p>
        </p:txBody>
      </p:sp>
      <p:sp>
        <p:nvSpPr>
          <p:cNvPr id="9" name="Text 6"/>
          <p:cNvSpPr/>
          <p:nvPr/>
        </p:nvSpPr>
        <p:spPr>
          <a:xfrm>
            <a:off x="7863840" y="1444752"/>
            <a:ext cx="3657600"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Reading the Curve</a:t>
            </a:r>
            <a:endParaRPr lang="en-US" sz="1400" dirty="0"/>
          </a:p>
        </p:txBody>
      </p:sp>
      <p:sp>
        <p:nvSpPr>
          <p:cNvPr id="10" name="Text 7"/>
          <p:cNvSpPr/>
          <p:nvPr/>
        </p:nvSpPr>
        <p:spPr>
          <a:xfrm>
            <a:off x="7863840" y="1874520"/>
            <a:ext cx="3657600" cy="3383280"/>
          </a:xfrm>
          <a:prstGeom prst="rect">
            <a:avLst/>
          </a:prstGeom>
          <a:noFill/>
          <a:ln/>
        </p:spPr>
        <p:txBody>
          <a:bodyPr wrap="square" rtlCol="0" anchor="t"/>
          <a:lstStyle/>
          <a:p>
            <a:pPr marL="285750" indent="-285750">
              <a:spcBef>
                <a:spcPts val="400"/>
              </a:spcBef>
              <a:spcAft>
                <a:spcPts val="4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Below resonance: transmissibility ≈ 1, isolator has little effect</a:t>
            </a:r>
            <a:endParaRPr lang="en-US" sz="1450" dirty="0"/>
          </a:p>
          <a:p>
            <a:pPr marL="285750" indent="-285750">
              <a:spcBef>
                <a:spcPts val="400"/>
              </a:spcBef>
              <a:spcAft>
                <a:spcPts val="4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Near resonance </a:t>
            </a:r>
            <a:r>
              <a:rPr lang="en-US" sz="1450" dirty="0">
                <a:latin typeface="Cambria Math" panose="02040503050406030204" pitchFamily="18" charset="0"/>
                <a:ea typeface="Cambria Math" panose="02040503050406030204" pitchFamily="18" charset="0"/>
                <a:cs typeface="Calibri" pitchFamily="34" charset="-120"/>
              </a:rPr>
              <a:t>(f = fₙ): </a:t>
            </a:r>
            <a:r>
              <a:rPr lang="en-US" sz="1450" dirty="0">
                <a:latin typeface="Calibri" pitchFamily="34" charset="0"/>
                <a:ea typeface="Calibri" pitchFamily="34" charset="-122"/>
                <a:cs typeface="Calibri" pitchFamily="34" charset="-120"/>
              </a:rPr>
              <a:t>amplification peaks; low damping ζ produces the largest, sharpest peak</a:t>
            </a:r>
            <a:endParaRPr lang="en-US" sz="1450" dirty="0"/>
          </a:p>
          <a:p>
            <a:pPr marL="285750" indent="-285750">
              <a:spcBef>
                <a:spcPts val="400"/>
              </a:spcBef>
              <a:spcAft>
                <a:spcPts val="4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Above resonance: transmissibility rolls off near 40 dB/decade for light damping</a:t>
            </a:r>
            <a:endParaRPr lang="en-US" sz="1450" dirty="0"/>
          </a:p>
          <a:p>
            <a:pPr marL="285750" indent="-285750">
              <a:spcBef>
                <a:spcPts val="400"/>
              </a:spcBef>
              <a:spcAft>
                <a:spcPts val="4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Heavier damping reduces the resonant peak but also degrades high-frequency attenuation</a:t>
            </a:r>
            <a:endParaRPr lang="en-US" sz="1450" dirty="0"/>
          </a:p>
        </p:txBody>
      </p:sp>
      <p:pic>
        <p:nvPicPr>
          <p:cNvPr id="12" name="Picture 11">
            <a:extLst>
              <a:ext uri="{FF2B5EF4-FFF2-40B4-BE49-F238E27FC236}">
                <a16:creationId xmlns:a16="http://schemas.microsoft.com/office/drawing/2014/main" id="{D5A2FE51-6C1F-93A7-72FD-4780F1645FE7}"/>
              </a:ext>
            </a:extLst>
          </p:cNvPr>
          <p:cNvPicPr>
            <a:picLocks noChangeAspect="1"/>
          </p:cNvPicPr>
          <p:nvPr/>
        </p:nvPicPr>
        <p:blipFill>
          <a:blip r:embed="rId3"/>
          <a:stretch>
            <a:fillRect/>
          </a:stretch>
        </p:blipFill>
        <p:spPr>
          <a:xfrm>
            <a:off x="314993" y="1280160"/>
            <a:ext cx="6688836" cy="4928616"/>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Line-of-Sight (LOS) Error Budget</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Translating predicted micro-g structural motion into pointing or image-quality performance</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39</a:t>
            </a:r>
            <a:endParaRPr lang="en-US" sz="900" dirty="0"/>
          </a:p>
        </p:txBody>
      </p:sp>
      <p:sp>
        <p:nvSpPr>
          <p:cNvPr id="7" name="Shape 5"/>
          <p:cNvSpPr/>
          <p:nvPr/>
        </p:nvSpPr>
        <p:spPr>
          <a:xfrm>
            <a:off x="457200" y="1298448"/>
            <a:ext cx="5486400" cy="4800600"/>
          </a:xfrm>
          <a:prstGeom prst="roundRect">
            <a:avLst>
              <a:gd name="adj" fmla="val 1524"/>
            </a:avLst>
          </a:prstGeom>
          <a:solidFill>
            <a:srgbClr val="EEF4F9"/>
          </a:solidFill>
          <a:ln/>
        </p:spPr>
        <p:txBody>
          <a:bodyPr/>
          <a:lstStyle/>
          <a:p>
            <a:endParaRPr lang="en-US"/>
          </a:p>
        </p:txBody>
      </p:sp>
      <p:sp>
        <p:nvSpPr>
          <p:cNvPr id="8" name="Text 6"/>
          <p:cNvSpPr/>
          <p:nvPr/>
        </p:nvSpPr>
        <p:spPr>
          <a:xfrm>
            <a:off x="713232" y="1463040"/>
            <a:ext cx="4983480"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Optical Sensitivity Matrix</a:t>
            </a:r>
            <a:endParaRPr lang="en-US" sz="1400" dirty="0"/>
          </a:p>
        </p:txBody>
      </p:sp>
      <p:sp>
        <p:nvSpPr>
          <p:cNvPr id="9" name="Text 7"/>
          <p:cNvSpPr/>
          <p:nvPr/>
        </p:nvSpPr>
        <p:spPr>
          <a:xfrm>
            <a:off x="713232" y="1883664"/>
            <a:ext cx="4983480" cy="4005072"/>
          </a:xfrm>
          <a:prstGeom prst="rect">
            <a:avLst/>
          </a:prstGeom>
          <a:noFill/>
          <a:ln/>
        </p:spPr>
        <p:txBody>
          <a:bodyPr wrap="square" rtlCol="0" anchor="t"/>
          <a:lstStyle/>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A Jacobian A relating structural DOFs at the optical bench to LOS error or wavefront error: </a:t>
            </a:r>
            <a:r>
              <a:rPr lang="en-US" sz="1400" dirty="0">
                <a:latin typeface="Cambria Math" panose="02040503050406030204" pitchFamily="18" charset="0"/>
                <a:ea typeface="Cambria Math" panose="02040503050406030204" pitchFamily="18" charset="0"/>
                <a:cs typeface="Calibri" pitchFamily="34" charset="-120"/>
              </a:rPr>
              <a:t>δLOS = A × δq</a:t>
            </a:r>
            <a:r>
              <a:rPr lang="en-US" sz="1400" dirty="0">
                <a:latin typeface="Calibri" pitchFamily="34" charset="0"/>
                <a:ea typeface="Calibri" pitchFamily="34" charset="-122"/>
                <a:cs typeface="Calibri" pitchFamily="34" charset="-120"/>
              </a:rPr>
              <a:t>, where </a:t>
            </a:r>
            <a:r>
              <a:rPr lang="en-US" sz="1400" dirty="0">
                <a:latin typeface="Cambria Math" panose="02040503050406030204" pitchFamily="18" charset="0"/>
                <a:ea typeface="Cambria Math" panose="02040503050406030204" pitchFamily="18" charset="0"/>
                <a:cs typeface="Calibri" pitchFamily="34" charset="-120"/>
              </a:rPr>
              <a:t>δq</a:t>
            </a:r>
            <a:r>
              <a:rPr lang="en-US" sz="1400" dirty="0">
                <a:latin typeface="Calibri" pitchFamily="34" charset="0"/>
                <a:ea typeface="Calibri" pitchFamily="34" charset="-122"/>
                <a:cs typeface="Calibri" pitchFamily="34" charset="-120"/>
              </a:rPr>
              <a:t> is the vector of nodal displacements/rotations</a:t>
            </a:r>
            <a:endParaRPr lang="en-US" sz="1400" dirty="0"/>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Derived from the ray-trace model (Zemax, Code V) by perturbing each optical element DOF individually and computing the resulting image-plane shift or WFE change</a:t>
            </a:r>
            <a:endParaRPr lang="en-US" sz="1400" dirty="0"/>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Typically, a sparse matrix: only elements of the primary mirror, secondary mirror, focal-plane assembly, and any intermediate optics carry significant sensitivity coefficients</a:t>
            </a:r>
            <a:endParaRPr lang="en-US" sz="1400" dirty="0"/>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Sensitivity to rigid-body tilt of the primary mirror is usually the dominant term; translation and higher-order deformation terms are smaller by a factor of </a:t>
            </a:r>
            <a:r>
              <a:rPr lang="en-US" sz="1400" dirty="0">
                <a:latin typeface="Cambria Math" panose="02040503050406030204" pitchFamily="18" charset="0"/>
                <a:ea typeface="Cambria Math" panose="02040503050406030204" pitchFamily="18" charset="0"/>
                <a:cs typeface="Calibri" pitchFamily="34" charset="-120"/>
              </a:rPr>
              <a:t>f/#</a:t>
            </a:r>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mbria Math" panose="02040503050406030204" pitchFamily="18" charset="0"/>
                <a:ea typeface="Cambria Math" panose="02040503050406030204" pitchFamily="18" charset="0"/>
              </a:rPr>
              <a:t>f/# </a:t>
            </a:r>
            <a:r>
              <a:rPr lang="en-US" sz="1400" dirty="0"/>
              <a:t>= focal length / aperture diameter</a:t>
            </a:r>
          </a:p>
          <a:p>
            <a:pPr marL="285750" indent="-285750">
              <a:spcBef>
                <a:spcPts val="400"/>
              </a:spcBef>
              <a:spcAft>
                <a:spcPts val="4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Matrix must be revalidated whenever the optical prescription changes — it is not a one-time deliverable</a:t>
            </a:r>
            <a:endParaRPr lang="en-US" sz="1400" dirty="0"/>
          </a:p>
        </p:txBody>
      </p:sp>
      <p:sp>
        <p:nvSpPr>
          <p:cNvPr id="10" name="Shape 8"/>
          <p:cNvSpPr/>
          <p:nvPr/>
        </p:nvSpPr>
        <p:spPr>
          <a:xfrm>
            <a:off x="6217920" y="1298448"/>
            <a:ext cx="5532120" cy="4800600"/>
          </a:xfrm>
          <a:prstGeom prst="roundRect">
            <a:avLst>
              <a:gd name="adj" fmla="val 1524"/>
            </a:avLst>
          </a:prstGeom>
          <a:solidFill>
            <a:srgbClr val="FFFFFF"/>
          </a:solidFill>
          <a:ln w="12700">
            <a:solidFill>
              <a:srgbClr val="D7E3EC"/>
            </a:solidFill>
            <a:prstDash val="solid"/>
          </a:ln>
        </p:spPr>
        <p:txBody>
          <a:bodyPr/>
          <a:lstStyle/>
          <a:p>
            <a:endParaRPr lang="en-US"/>
          </a:p>
        </p:txBody>
      </p:sp>
      <p:sp>
        <p:nvSpPr>
          <p:cNvPr id="11" name="Text 9"/>
          <p:cNvSpPr/>
          <p:nvPr/>
        </p:nvSpPr>
        <p:spPr>
          <a:xfrm>
            <a:off x="6473952" y="1463040"/>
            <a:ext cx="5029200" cy="365760"/>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Budget Structure and Typical Values</a:t>
            </a:r>
            <a:endParaRPr lang="en-US" sz="1400" dirty="0"/>
          </a:p>
        </p:txBody>
      </p:sp>
      <p:sp>
        <p:nvSpPr>
          <p:cNvPr id="12" name="Text 10"/>
          <p:cNvSpPr/>
          <p:nvPr/>
        </p:nvSpPr>
        <p:spPr>
          <a:xfrm>
            <a:off x="6473952" y="1883664"/>
            <a:ext cx="5010912" cy="4005072"/>
          </a:xfrm>
          <a:prstGeom prst="rect">
            <a:avLst/>
          </a:prstGeom>
          <a:noFill/>
          <a:ln/>
        </p:spPr>
        <p:txBody>
          <a:bodyPr wrap="square" rtlCol="0" anchor="t"/>
          <a:lstStyle/>
          <a:p>
            <a:pPr marL="228600" indent="-228600">
              <a:spcBef>
                <a:spcPts val="300"/>
              </a:spcBef>
              <a:spcAft>
                <a:spcPts val="300"/>
              </a:spcAft>
              <a:buClr>
                <a:srgbClr val="006699"/>
              </a:buClr>
              <a:buSzPct val="80000"/>
              <a:buChar char="●"/>
            </a:pPr>
            <a:r>
              <a:rPr lang="en-US" sz="1400" dirty="0">
                <a:latin typeface="Calibri" pitchFamily="34" charset="0"/>
                <a:ea typeface="Calibri" pitchFamily="34" charset="-122"/>
                <a:cs typeface="Calibri" pitchFamily="34" charset="-120"/>
              </a:rPr>
              <a:t>Total LOS allocation apportioned across: RWA harmonic jitter, RWA broadband noise, cryocooler tonal + broadband, thermal snap transients, control-system tracking error, and unallocated margin</a:t>
            </a:r>
            <a:endParaRPr lang="en-US" sz="1400" dirty="0"/>
          </a:p>
          <a:p>
            <a:pPr marL="228600" indent="-228600">
              <a:spcBef>
                <a:spcPts val="300"/>
              </a:spcBef>
              <a:spcAft>
                <a:spcPts val="300"/>
              </a:spcAft>
              <a:buClr>
                <a:srgbClr val="006699"/>
              </a:buClr>
              <a:buSzPct val="80000"/>
              <a:buChar char="●"/>
            </a:pPr>
            <a:r>
              <a:rPr lang="en-US" sz="1400" dirty="0">
                <a:latin typeface="Calibri" pitchFamily="34" charset="0"/>
                <a:ea typeface="Calibri" pitchFamily="34" charset="-122"/>
                <a:cs typeface="Calibri" pitchFamily="34" charset="-120"/>
              </a:rPr>
              <a:t>Contributors are combined as RSS under an incoherence assumption; if any two contributors share a structural resonance, coherent addition may apply and RSS is non-conservative</a:t>
            </a:r>
            <a:endParaRPr lang="en-US" sz="1400" dirty="0"/>
          </a:p>
          <a:p>
            <a:pPr marL="228600" indent="-228600">
              <a:spcBef>
                <a:spcPts val="300"/>
              </a:spcBef>
              <a:spcAft>
                <a:spcPts val="300"/>
              </a:spcAft>
              <a:buClr>
                <a:srgbClr val="006699"/>
              </a:buClr>
              <a:buSzPct val="80000"/>
              <a:buChar char="●"/>
            </a:pPr>
            <a:r>
              <a:rPr lang="en-US" sz="1400" dirty="0">
                <a:latin typeface="Calibri" pitchFamily="34" charset="0"/>
                <a:ea typeface="Calibri" pitchFamily="34" charset="-122"/>
                <a:cs typeface="Calibri" pitchFamily="34" charset="-120"/>
              </a:rPr>
              <a:t>Representative fine-pointing missions: Hubble ≈0.007 arcsec RMS; JWST line-of-sight stability ∼1–2 milli-arcsec (7–14 nrad) RMS over imaging timescales</a:t>
            </a:r>
            <a:endParaRPr lang="en-US" sz="1400" dirty="0"/>
          </a:p>
          <a:p>
            <a:pPr marL="228600" indent="-228600">
              <a:spcBef>
                <a:spcPts val="300"/>
              </a:spcBef>
              <a:spcAft>
                <a:spcPts val="300"/>
              </a:spcAft>
              <a:buClr>
                <a:srgbClr val="006699"/>
              </a:buClr>
              <a:buSzPct val="80000"/>
              <a:buChar char="●"/>
            </a:pPr>
            <a:r>
              <a:rPr lang="en-US" sz="1400" dirty="0">
                <a:latin typeface="Calibri" pitchFamily="34" charset="0"/>
                <a:ea typeface="Calibri" pitchFamily="34" charset="-122"/>
                <a:cs typeface="Calibri" pitchFamily="34" charset="-120"/>
              </a:rPr>
              <a:t>Budget margin (typically 10–20%) is reserved for un-modeled sources discovered during integration and test — consuming margin early in design is a common program risk</a:t>
            </a:r>
            <a:endParaRPr lang="en-US" sz="1400" dirty="0"/>
          </a:p>
          <a:p>
            <a:pPr marL="228600" indent="-228600">
              <a:spcBef>
                <a:spcPts val="300"/>
              </a:spcBef>
              <a:spcAft>
                <a:spcPts val="300"/>
              </a:spcAft>
              <a:buClr>
                <a:srgbClr val="006699"/>
              </a:buClr>
              <a:buSzPct val="80000"/>
              <a:buChar char="●"/>
            </a:pPr>
            <a:r>
              <a:rPr lang="en-US" sz="1400" dirty="0">
                <a:latin typeface="Calibri" pitchFamily="34" charset="0"/>
                <a:ea typeface="Calibri" pitchFamily="34" charset="-122"/>
                <a:cs typeface="Calibri" pitchFamily="34" charset="-120"/>
              </a:rPr>
              <a:t>Budget is a living document: updated at each design milestone as disturbance models are refined and test data replaces analysis predictions</a:t>
            </a:r>
            <a:endParaRPr lang="en-US" sz="1400" dirty="0"/>
          </a:p>
        </p:txBody>
      </p:sp>
      <p:sp>
        <p:nvSpPr>
          <p:cNvPr id="13" name="Shape 11"/>
          <p:cNvSpPr/>
          <p:nvPr/>
        </p:nvSpPr>
        <p:spPr>
          <a:xfrm>
            <a:off x="457200" y="6217920"/>
            <a:ext cx="11277295" cy="566928"/>
          </a:xfrm>
          <a:prstGeom prst="rect">
            <a:avLst/>
          </a:prstGeom>
          <a:solidFill>
            <a:srgbClr val="EEF4F9"/>
          </a:solidFill>
          <a:ln/>
        </p:spPr>
        <p:txBody>
          <a:bodyPr/>
          <a:lstStyle/>
          <a:p>
            <a:endParaRPr lang="en-US"/>
          </a:p>
        </p:txBody>
      </p:sp>
      <p:sp>
        <p:nvSpPr>
          <p:cNvPr id="14" name="Text 12"/>
          <p:cNvSpPr/>
          <p:nvPr/>
        </p:nvSpPr>
        <p:spPr>
          <a:xfrm>
            <a:off x="685800" y="6217920"/>
            <a:ext cx="10820095" cy="566928"/>
          </a:xfrm>
          <a:prstGeom prst="rect">
            <a:avLst/>
          </a:prstGeom>
          <a:noFill/>
          <a:ln/>
        </p:spPr>
        <p:txBody>
          <a:bodyPr wrap="square" lIns="0" tIns="0" rIns="0" bIns="0" rtlCol="0" anchor="ctr"/>
          <a:lstStyle/>
          <a:p>
            <a:pPr marL="0" indent="0">
              <a:buNone/>
            </a:pPr>
            <a:r>
              <a:rPr lang="en-US" sz="1300" b="1" dirty="0">
                <a:solidFill>
                  <a:srgbClr val="10456B"/>
                </a:solidFill>
                <a:latin typeface="Calibri" pitchFamily="34" charset="0"/>
                <a:ea typeface="Calibri" pitchFamily="34" charset="-122"/>
                <a:cs typeface="Calibri" pitchFamily="34" charset="-120"/>
              </a:rPr>
              <a:t>Takeaway:  </a:t>
            </a:r>
            <a:r>
              <a:rPr lang="en-US" sz="1300" i="1" dirty="0">
                <a:solidFill>
                  <a:srgbClr val="2B2B2B"/>
                </a:solidFill>
                <a:latin typeface="Calibri" pitchFamily="34" charset="0"/>
                <a:ea typeface="Calibri" pitchFamily="34" charset="-122"/>
                <a:cs typeface="Calibri" pitchFamily="34" charset="-120"/>
              </a:rPr>
              <a:t>An LOS budget is only as credible as its weakest input — every contributor needs either test-correlated data or a conservatively justified bound.</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57200" y="256032"/>
            <a:ext cx="8138160" cy="640080"/>
          </a:xfrm>
          <a:prstGeom prst="rect">
            <a:avLst/>
          </a:prstGeom>
          <a:noFill/>
        </p:spPr>
        <p:txBody>
          <a:bodyPr wrap="square" lIns="0" tIns="0" rIns="0" bIns="0" anchor="t">
            <a:spAutoFit/>
          </a:bodyPr>
          <a:lstStyle/>
          <a:p>
            <a:pPr algn="l">
              <a:buNone/>
            </a:pPr>
            <a:r>
              <a:rPr sz="2800" b="1" i="0">
                <a:solidFill>
                  <a:srgbClr val="10456B"/>
                </a:solidFill>
                <a:latin typeface="Cambria"/>
              </a:rPr>
              <a:t>Acronyms and Abbreviations</a:t>
            </a:r>
          </a:p>
        </p:txBody>
      </p:sp>
      <p:sp>
        <p:nvSpPr>
          <p:cNvPr id="3" name="TextBox 2"/>
          <p:cNvSpPr txBox="1"/>
          <p:nvPr/>
        </p:nvSpPr>
        <p:spPr>
          <a:xfrm>
            <a:off x="457200" y="841248"/>
            <a:ext cx="8686800" cy="365760"/>
          </a:xfrm>
          <a:prstGeom prst="rect">
            <a:avLst/>
          </a:prstGeom>
          <a:noFill/>
        </p:spPr>
        <p:txBody>
          <a:bodyPr wrap="square" lIns="0" tIns="0" rIns="0" bIns="0" anchor="ctr">
            <a:spAutoFit/>
          </a:bodyPr>
          <a:lstStyle/>
          <a:p>
            <a:pPr algn="l">
              <a:buNone/>
            </a:pPr>
            <a:r>
              <a:rPr sz="1400" b="0" i="1">
                <a:solidFill>
                  <a:srgbClr val="0B7A8A"/>
                </a:solidFill>
                <a:latin typeface="Calibri"/>
              </a:rPr>
              <a:t>Key terms used throughout this briefing  (2 of 2)</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buNone/>
            </a:pPr>
            <a:r>
              <a:rPr sz="900" b="0" i="0">
                <a:solidFill>
                  <a:srgbClr val="5B6770"/>
                </a:solidFill>
                <a:latin typeface="Calibri"/>
              </a:rPr>
              <a:t>4</a:t>
            </a:r>
          </a:p>
        </p:txBody>
      </p:sp>
      <p:sp>
        <p:nvSpPr>
          <p:cNvPr id="7" name="Rectangle 6"/>
          <p:cNvSpPr/>
          <p:nvPr/>
        </p:nvSpPr>
        <p:spPr>
          <a:xfrm>
            <a:off x="457200" y="13716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566928" y="13716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LSS</a:t>
            </a:r>
          </a:p>
        </p:txBody>
      </p:sp>
      <p:sp>
        <p:nvSpPr>
          <p:cNvPr id="9" name="TextBox 8"/>
          <p:cNvSpPr txBox="1"/>
          <p:nvPr/>
        </p:nvSpPr>
        <p:spPr>
          <a:xfrm>
            <a:off x="1938528" y="1371600"/>
            <a:ext cx="3794760" cy="402336"/>
          </a:xfrm>
          <a:prstGeom prst="rect">
            <a:avLst/>
          </a:prstGeom>
          <a:noFill/>
        </p:spPr>
        <p:txBody>
          <a:bodyPr wrap="square" lIns="0" tIns="0" rIns="0" bIns="0" anchor="ctr">
            <a:spAutoFit/>
          </a:bodyPr>
          <a:lstStyle/>
          <a:p>
            <a:pPr algn="l">
              <a:buNone/>
            </a:pPr>
            <a:r>
              <a:rPr sz="1200" b="0" i="0" dirty="0">
                <a:solidFill>
                  <a:srgbClr val="333333"/>
                </a:solidFill>
                <a:latin typeface="Calibri"/>
              </a:rPr>
              <a:t>Large Space Structure</a:t>
            </a:r>
          </a:p>
        </p:txBody>
      </p:sp>
      <p:sp>
        <p:nvSpPr>
          <p:cNvPr id="10" name="TextBox 9"/>
          <p:cNvSpPr txBox="1"/>
          <p:nvPr/>
        </p:nvSpPr>
        <p:spPr>
          <a:xfrm>
            <a:off x="566928" y="18288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MLI</a:t>
            </a:r>
          </a:p>
        </p:txBody>
      </p:sp>
      <p:sp>
        <p:nvSpPr>
          <p:cNvPr id="11" name="TextBox 10"/>
          <p:cNvSpPr txBox="1"/>
          <p:nvPr/>
        </p:nvSpPr>
        <p:spPr>
          <a:xfrm>
            <a:off x="1938528" y="18288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Multi-Layer Insulation</a:t>
            </a:r>
          </a:p>
        </p:txBody>
      </p:sp>
      <p:sp>
        <p:nvSpPr>
          <p:cNvPr id="12" name="Rectangle 11"/>
          <p:cNvSpPr/>
          <p:nvPr/>
        </p:nvSpPr>
        <p:spPr>
          <a:xfrm>
            <a:off x="457200" y="22860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66928" y="22860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MTF</a:t>
            </a:r>
          </a:p>
        </p:txBody>
      </p:sp>
      <p:sp>
        <p:nvSpPr>
          <p:cNvPr id="14" name="TextBox 13"/>
          <p:cNvSpPr txBox="1"/>
          <p:nvPr/>
        </p:nvSpPr>
        <p:spPr>
          <a:xfrm>
            <a:off x="1938528" y="22860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Modulation Transfer Function</a:t>
            </a:r>
          </a:p>
        </p:txBody>
      </p:sp>
      <p:sp>
        <p:nvSpPr>
          <p:cNvPr id="15" name="TextBox 14"/>
          <p:cNvSpPr txBox="1"/>
          <p:nvPr/>
        </p:nvSpPr>
        <p:spPr>
          <a:xfrm>
            <a:off x="566928" y="27432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MVIS</a:t>
            </a:r>
          </a:p>
        </p:txBody>
      </p:sp>
      <p:sp>
        <p:nvSpPr>
          <p:cNvPr id="16" name="TextBox 15"/>
          <p:cNvSpPr txBox="1"/>
          <p:nvPr/>
        </p:nvSpPr>
        <p:spPr>
          <a:xfrm>
            <a:off x="1938528" y="27432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Miniature Vibration Isolation System</a:t>
            </a:r>
          </a:p>
        </p:txBody>
      </p:sp>
      <p:sp>
        <p:nvSpPr>
          <p:cNvPr id="17" name="Rectangle 16"/>
          <p:cNvSpPr/>
          <p:nvPr/>
        </p:nvSpPr>
        <p:spPr>
          <a:xfrm>
            <a:off x="457200" y="32004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566928" y="32004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NICMOS</a:t>
            </a:r>
          </a:p>
        </p:txBody>
      </p:sp>
      <p:sp>
        <p:nvSpPr>
          <p:cNvPr id="19" name="TextBox 18"/>
          <p:cNvSpPr txBox="1"/>
          <p:nvPr/>
        </p:nvSpPr>
        <p:spPr>
          <a:xfrm>
            <a:off x="1938528" y="32004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Near-Infrared Camera / Multi-Object Spectrometer</a:t>
            </a:r>
          </a:p>
        </p:txBody>
      </p:sp>
      <p:sp>
        <p:nvSpPr>
          <p:cNvPr id="20" name="TextBox 19"/>
          <p:cNvSpPr txBox="1"/>
          <p:nvPr/>
        </p:nvSpPr>
        <p:spPr>
          <a:xfrm>
            <a:off x="566928" y="36576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NTRS</a:t>
            </a:r>
          </a:p>
        </p:txBody>
      </p:sp>
      <p:sp>
        <p:nvSpPr>
          <p:cNvPr id="21" name="TextBox 20"/>
          <p:cNvSpPr txBox="1"/>
          <p:nvPr/>
        </p:nvSpPr>
        <p:spPr>
          <a:xfrm>
            <a:off x="1938528" y="36576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NASA Technical Reports Server</a:t>
            </a:r>
          </a:p>
        </p:txBody>
      </p:sp>
      <p:sp>
        <p:nvSpPr>
          <p:cNvPr id="22" name="Rectangle 21"/>
          <p:cNvSpPr/>
          <p:nvPr/>
        </p:nvSpPr>
        <p:spPr>
          <a:xfrm>
            <a:off x="457200" y="41148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566928" y="41148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PSD</a:t>
            </a:r>
          </a:p>
        </p:txBody>
      </p:sp>
      <p:sp>
        <p:nvSpPr>
          <p:cNvPr id="24" name="TextBox 23"/>
          <p:cNvSpPr txBox="1"/>
          <p:nvPr/>
        </p:nvSpPr>
        <p:spPr>
          <a:xfrm>
            <a:off x="1938528" y="41148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Power Spectral Density</a:t>
            </a:r>
          </a:p>
        </p:txBody>
      </p:sp>
      <p:sp>
        <p:nvSpPr>
          <p:cNvPr id="25" name="TextBox 24"/>
          <p:cNvSpPr txBox="1"/>
          <p:nvPr/>
        </p:nvSpPr>
        <p:spPr>
          <a:xfrm>
            <a:off x="566928" y="45720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RF</a:t>
            </a:r>
          </a:p>
        </p:txBody>
      </p:sp>
      <p:sp>
        <p:nvSpPr>
          <p:cNvPr id="26" name="TextBox 25"/>
          <p:cNvSpPr txBox="1"/>
          <p:nvPr/>
        </p:nvSpPr>
        <p:spPr>
          <a:xfrm>
            <a:off x="1938528" y="45720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Radio Frequency</a:t>
            </a:r>
          </a:p>
        </p:txBody>
      </p:sp>
      <p:sp>
        <p:nvSpPr>
          <p:cNvPr id="27" name="Rectangle 26"/>
          <p:cNvSpPr/>
          <p:nvPr/>
        </p:nvSpPr>
        <p:spPr>
          <a:xfrm>
            <a:off x="457200" y="50292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566928" y="50292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RMS</a:t>
            </a:r>
          </a:p>
        </p:txBody>
      </p:sp>
      <p:sp>
        <p:nvSpPr>
          <p:cNvPr id="29" name="TextBox 28"/>
          <p:cNvSpPr txBox="1"/>
          <p:nvPr/>
        </p:nvSpPr>
        <p:spPr>
          <a:xfrm>
            <a:off x="1938528" y="50292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Root Mean Square</a:t>
            </a:r>
          </a:p>
        </p:txBody>
      </p:sp>
      <p:sp>
        <p:nvSpPr>
          <p:cNvPr id="30" name="TextBox 29"/>
          <p:cNvSpPr txBox="1"/>
          <p:nvPr/>
        </p:nvSpPr>
        <p:spPr>
          <a:xfrm>
            <a:off x="566928" y="54864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RSS</a:t>
            </a:r>
          </a:p>
        </p:txBody>
      </p:sp>
      <p:sp>
        <p:nvSpPr>
          <p:cNvPr id="31" name="TextBox 30"/>
          <p:cNvSpPr txBox="1"/>
          <p:nvPr/>
        </p:nvSpPr>
        <p:spPr>
          <a:xfrm>
            <a:off x="1938528" y="54864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Root Sum Square</a:t>
            </a:r>
          </a:p>
        </p:txBody>
      </p:sp>
      <p:sp>
        <p:nvSpPr>
          <p:cNvPr id="32" name="Rectangle 31"/>
          <p:cNvSpPr/>
          <p:nvPr/>
        </p:nvSpPr>
        <p:spPr>
          <a:xfrm>
            <a:off x="5806440" y="13716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5916168" y="13716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RWA</a:t>
            </a:r>
          </a:p>
        </p:txBody>
      </p:sp>
      <p:sp>
        <p:nvSpPr>
          <p:cNvPr id="34" name="TextBox 33"/>
          <p:cNvSpPr txBox="1"/>
          <p:nvPr/>
        </p:nvSpPr>
        <p:spPr>
          <a:xfrm>
            <a:off x="7287768" y="13716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Reaction Wheel Assembly</a:t>
            </a:r>
          </a:p>
        </p:txBody>
      </p:sp>
      <p:sp>
        <p:nvSpPr>
          <p:cNvPr id="35" name="TextBox 34"/>
          <p:cNvSpPr txBox="1"/>
          <p:nvPr/>
        </p:nvSpPr>
        <p:spPr>
          <a:xfrm>
            <a:off x="5916168" y="18288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SADM</a:t>
            </a:r>
          </a:p>
        </p:txBody>
      </p:sp>
      <p:sp>
        <p:nvSpPr>
          <p:cNvPr id="36" name="TextBox 35"/>
          <p:cNvSpPr txBox="1"/>
          <p:nvPr/>
        </p:nvSpPr>
        <p:spPr>
          <a:xfrm>
            <a:off x="7287768" y="18288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Solar Array Drive Mechanism</a:t>
            </a:r>
          </a:p>
        </p:txBody>
      </p:sp>
      <p:sp>
        <p:nvSpPr>
          <p:cNvPr id="37" name="Rectangle 36"/>
          <p:cNvSpPr/>
          <p:nvPr/>
        </p:nvSpPr>
        <p:spPr>
          <a:xfrm>
            <a:off x="5806440" y="22860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5916168" y="22860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SDM</a:t>
            </a:r>
          </a:p>
        </p:txBody>
      </p:sp>
      <p:sp>
        <p:nvSpPr>
          <p:cNvPr id="39" name="TextBox 38"/>
          <p:cNvSpPr txBox="1"/>
          <p:nvPr/>
        </p:nvSpPr>
        <p:spPr>
          <a:xfrm>
            <a:off x="7287768" y="22860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Structural Dynamics Model</a:t>
            </a:r>
          </a:p>
        </p:txBody>
      </p:sp>
      <p:sp>
        <p:nvSpPr>
          <p:cNvPr id="40" name="TextBox 39"/>
          <p:cNvSpPr txBox="1"/>
          <p:nvPr/>
        </p:nvSpPr>
        <p:spPr>
          <a:xfrm>
            <a:off x="5916168" y="27432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STOP</a:t>
            </a:r>
          </a:p>
        </p:txBody>
      </p:sp>
      <p:sp>
        <p:nvSpPr>
          <p:cNvPr id="41" name="TextBox 40"/>
          <p:cNvSpPr txBox="1"/>
          <p:nvPr/>
        </p:nvSpPr>
        <p:spPr>
          <a:xfrm>
            <a:off x="7287768" y="27432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Structural-Thermal-Optical Performance</a:t>
            </a:r>
          </a:p>
        </p:txBody>
      </p:sp>
      <p:sp>
        <p:nvSpPr>
          <p:cNvPr id="42" name="Rectangle 41"/>
          <p:cNvSpPr/>
          <p:nvPr/>
        </p:nvSpPr>
        <p:spPr>
          <a:xfrm>
            <a:off x="5806440" y="32004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TextBox 42"/>
          <p:cNvSpPr txBox="1"/>
          <p:nvPr/>
        </p:nvSpPr>
        <p:spPr>
          <a:xfrm>
            <a:off x="5916168" y="32004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TMD</a:t>
            </a:r>
          </a:p>
        </p:txBody>
      </p:sp>
      <p:sp>
        <p:nvSpPr>
          <p:cNvPr id="44" name="TextBox 43"/>
          <p:cNvSpPr txBox="1"/>
          <p:nvPr/>
        </p:nvSpPr>
        <p:spPr>
          <a:xfrm>
            <a:off x="7287768" y="32004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Tuned Mass Damper</a:t>
            </a:r>
          </a:p>
        </p:txBody>
      </p:sp>
      <p:sp>
        <p:nvSpPr>
          <p:cNvPr id="45" name="TextBox 44"/>
          <p:cNvSpPr txBox="1"/>
          <p:nvPr/>
        </p:nvSpPr>
        <p:spPr>
          <a:xfrm>
            <a:off x="5916168" y="36576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TPA</a:t>
            </a:r>
          </a:p>
        </p:txBody>
      </p:sp>
      <p:sp>
        <p:nvSpPr>
          <p:cNvPr id="46" name="TextBox 45"/>
          <p:cNvSpPr txBox="1"/>
          <p:nvPr/>
        </p:nvSpPr>
        <p:spPr>
          <a:xfrm>
            <a:off x="7287768" y="36576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Transfer Path Analysis</a:t>
            </a:r>
          </a:p>
        </p:txBody>
      </p:sp>
      <p:sp>
        <p:nvSpPr>
          <p:cNvPr id="47" name="Rectangle 46"/>
          <p:cNvSpPr/>
          <p:nvPr/>
        </p:nvSpPr>
        <p:spPr>
          <a:xfrm>
            <a:off x="5806440" y="41148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TextBox 47"/>
          <p:cNvSpPr txBox="1"/>
          <p:nvPr/>
        </p:nvSpPr>
        <p:spPr>
          <a:xfrm>
            <a:off x="5916168" y="41148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TVac</a:t>
            </a:r>
          </a:p>
        </p:txBody>
      </p:sp>
      <p:sp>
        <p:nvSpPr>
          <p:cNvPr id="49" name="TextBox 48"/>
          <p:cNvSpPr txBox="1"/>
          <p:nvPr/>
        </p:nvSpPr>
        <p:spPr>
          <a:xfrm>
            <a:off x="7287768" y="41148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Thermal Vacuum (test)</a:t>
            </a:r>
          </a:p>
        </p:txBody>
      </p:sp>
      <p:sp>
        <p:nvSpPr>
          <p:cNvPr id="50" name="TextBox 49"/>
          <p:cNvSpPr txBox="1"/>
          <p:nvPr/>
        </p:nvSpPr>
        <p:spPr>
          <a:xfrm>
            <a:off x="5916168" y="45720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VISS</a:t>
            </a:r>
          </a:p>
        </p:txBody>
      </p:sp>
      <p:sp>
        <p:nvSpPr>
          <p:cNvPr id="51" name="TextBox 50"/>
          <p:cNvSpPr txBox="1"/>
          <p:nvPr/>
        </p:nvSpPr>
        <p:spPr>
          <a:xfrm>
            <a:off x="7287768" y="45720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Vibration Isolation &amp; Suppression System</a:t>
            </a:r>
          </a:p>
        </p:txBody>
      </p:sp>
      <p:sp>
        <p:nvSpPr>
          <p:cNvPr id="52" name="Rectangle 51"/>
          <p:cNvSpPr/>
          <p:nvPr/>
        </p:nvSpPr>
        <p:spPr>
          <a:xfrm>
            <a:off x="5806440" y="5029200"/>
            <a:ext cx="6693408" cy="402336"/>
          </a:xfrm>
          <a:prstGeom prst="rect">
            <a:avLst/>
          </a:prstGeom>
          <a:solidFill>
            <a:srgbClr val="EA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3" name="TextBox 52"/>
          <p:cNvSpPr txBox="1"/>
          <p:nvPr/>
        </p:nvSpPr>
        <p:spPr>
          <a:xfrm>
            <a:off x="5916168" y="5029200"/>
            <a:ext cx="1417320" cy="402336"/>
          </a:xfrm>
          <a:prstGeom prst="rect">
            <a:avLst/>
          </a:prstGeom>
          <a:noFill/>
        </p:spPr>
        <p:txBody>
          <a:bodyPr wrap="square" lIns="0" tIns="0" rIns="0" bIns="0" anchor="ctr">
            <a:spAutoFit/>
          </a:bodyPr>
          <a:lstStyle/>
          <a:p>
            <a:pPr algn="l">
              <a:buNone/>
            </a:pPr>
            <a:r>
              <a:rPr sz="1200" b="1" i="0">
                <a:solidFill>
                  <a:srgbClr val="0E2E52"/>
                </a:solidFill>
                <a:latin typeface="Calibri"/>
              </a:rPr>
              <a:t>WFE</a:t>
            </a:r>
          </a:p>
        </p:txBody>
      </p:sp>
      <p:sp>
        <p:nvSpPr>
          <p:cNvPr id="54" name="TextBox 53"/>
          <p:cNvSpPr txBox="1"/>
          <p:nvPr/>
        </p:nvSpPr>
        <p:spPr>
          <a:xfrm>
            <a:off x="7287768" y="5029200"/>
            <a:ext cx="3794760" cy="402336"/>
          </a:xfrm>
          <a:prstGeom prst="rect">
            <a:avLst/>
          </a:prstGeom>
          <a:noFill/>
        </p:spPr>
        <p:txBody>
          <a:bodyPr wrap="square" lIns="0" tIns="0" rIns="0" bIns="0" anchor="ctr">
            <a:spAutoFit/>
          </a:bodyPr>
          <a:lstStyle/>
          <a:p>
            <a:pPr algn="l">
              <a:buNone/>
            </a:pPr>
            <a:r>
              <a:rPr sz="1200" b="0" i="0">
                <a:solidFill>
                  <a:srgbClr val="333333"/>
                </a:solidFill>
                <a:latin typeface="Calibri"/>
              </a:rPr>
              <a:t>Wavefront Error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57200" y="256032"/>
            <a:ext cx="8138160" cy="640080"/>
          </a:xfrm>
          <a:prstGeom prst="rect">
            <a:avLst/>
          </a:prstGeom>
          <a:noFill/>
        </p:spPr>
        <p:txBody>
          <a:bodyPr wrap="square" lIns="0" tIns="0" rIns="0" bIns="0" anchor="t">
            <a:spAutoFit/>
          </a:bodyPr>
          <a:lstStyle/>
          <a:p>
            <a:pPr algn="l">
              <a:spcBef>
                <a:spcPts val="0"/>
              </a:spcBef>
              <a:spcAft>
                <a:spcPts val="0"/>
              </a:spcAft>
              <a:buNone/>
            </a:pPr>
            <a:r>
              <a:rPr sz="2800" b="1" i="0">
                <a:solidFill>
                  <a:srgbClr val="10456B"/>
                </a:solidFill>
                <a:latin typeface="Cambria"/>
              </a:rPr>
              <a:t>Jitter Requirements Flow-Down</a:t>
            </a:r>
          </a:p>
        </p:txBody>
      </p:sp>
      <p:sp>
        <p:nvSpPr>
          <p:cNvPr id="3" name="TextBox 2"/>
          <p:cNvSpPr txBox="1"/>
          <p:nvPr/>
        </p:nvSpPr>
        <p:spPr>
          <a:xfrm>
            <a:off x="457200" y="841248"/>
            <a:ext cx="10241280" cy="365760"/>
          </a:xfrm>
          <a:prstGeom prst="rect">
            <a:avLst/>
          </a:prstGeom>
          <a:noFill/>
        </p:spPr>
        <p:txBody>
          <a:bodyPr wrap="square" lIns="0" tIns="0" rIns="0" bIns="0" anchor="ctr">
            <a:spAutoFit/>
          </a:bodyPr>
          <a:lstStyle/>
          <a:p>
            <a:pPr algn="l">
              <a:spcBef>
                <a:spcPts val="0"/>
              </a:spcBef>
              <a:spcAft>
                <a:spcPts val="0"/>
              </a:spcAft>
              <a:buNone/>
            </a:pPr>
            <a:r>
              <a:rPr sz="1400" b="0" i="1">
                <a:solidFill>
                  <a:srgbClr val="0B7A8A"/>
                </a:solidFill>
                <a:latin typeface="Calibri"/>
              </a:rPr>
              <a:t>From a mission science requirement down to the unit-level specs hardware is procured against</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spcBef>
                <a:spcPts val="0"/>
              </a:spcBef>
              <a:spcAft>
                <a:spcPts val="0"/>
              </a:spcAft>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spcBef>
                <a:spcPts val="0"/>
              </a:spcBef>
              <a:spcAft>
                <a:spcPts val="0"/>
              </a:spcAft>
              <a:buNone/>
            </a:pPr>
            <a:r>
              <a:rPr sz="900" b="0" i="0">
                <a:solidFill>
                  <a:srgbClr val="5B6770"/>
                </a:solidFill>
                <a:latin typeface="Calibri"/>
              </a:rPr>
              <a:t>40</a:t>
            </a:r>
          </a:p>
        </p:txBody>
      </p:sp>
      <p:sp>
        <p:nvSpPr>
          <p:cNvPr id="7" name="Rounded Rectangle 6"/>
          <p:cNvSpPr/>
          <p:nvPr/>
        </p:nvSpPr>
        <p:spPr>
          <a:xfrm>
            <a:off x="2788920" y="1298448"/>
            <a:ext cx="5577840" cy="676656"/>
          </a:xfrm>
          <a:prstGeom prst="roundRect">
            <a:avLst>
              <a:gd name="adj" fmla="val 5000"/>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2926080" y="1298448"/>
            <a:ext cx="5303520" cy="676656"/>
          </a:xfrm>
          <a:prstGeom prst="rect">
            <a:avLst/>
          </a:prstGeom>
          <a:noFill/>
        </p:spPr>
        <p:txBody>
          <a:bodyPr wrap="square" lIns="0" tIns="0" rIns="0" bIns="0" anchor="ctr">
            <a:spAutoFit/>
          </a:bodyPr>
          <a:lstStyle/>
          <a:p>
            <a:pPr algn="ctr">
              <a:lnSpc>
                <a:spcPct val="95000"/>
              </a:lnSpc>
              <a:spcBef>
                <a:spcPts val="0"/>
              </a:spcBef>
              <a:spcAft>
                <a:spcPts val="0"/>
              </a:spcAft>
              <a:buNone/>
            </a:pPr>
            <a:r>
              <a:rPr sz="1250" b="1" i="0">
                <a:solidFill>
                  <a:srgbClr val="CADCFC"/>
                </a:solidFill>
                <a:latin typeface="Calibri"/>
              </a:rPr>
              <a:t>Mission science requirement</a:t>
            </a:r>
          </a:p>
          <a:p>
            <a:pPr algn="ctr">
              <a:lnSpc>
                <a:spcPct val="98000"/>
              </a:lnSpc>
              <a:spcBef>
                <a:spcPts val="0"/>
              </a:spcBef>
              <a:spcAft>
                <a:spcPts val="0"/>
              </a:spcAft>
              <a:buNone/>
            </a:pPr>
            <a:r>
              <a:rPr sz="1350" b="1" i="0">
                <a:solidFill>
                  <a:srgbClr val="FFFFFF"/>
                </a:solidFill>
                <a:latin typeface="Calibri"/>
              </a:rPr>
              <a:t>e.g. image MTF / pointing knowledge / link margin</a:t>
            </a:r>
          </a:p>
        </p:txBody>
      </p:sp>
      <p:sp>
        <p:nvSpPr>
          <p:cNvPr id="9" name="Down Arrow 8"/>
          <p:cNvSpPr/>
          <p:nvPr/>
        </p:nvSpPr>
        <p:spPr>
          <a:xfrm>
            <a:off x="5422392" y="2011680"/>
            <a:ext cx="310896" cy="274320"/>
          </a:xfrm>
          <a:prstGeom prst="downArrow">
            <a:avLst/>
          </a:prstGeom>
          <a:solidFill>
            <a:srgbClr val="0B7A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ounded Rectangle 9"/>
          <p:cNvSpPr/>
          <p:nvPr/>
        </p:nvSpPr>
        <p:spPr>
          <a:xfrm>
            <a:off x="2331720" y="2322576"/>
            <a:ext cx="6492240" cy="676656"/>
          </a:xfrm>
          <a:prstGeom prst="roundRect">
            <a:avLst>
              <a:gd name="adj" fmla="val 5000"/>
            </a:avLst>
          </a:prstGeom>
          <a:solidFill>
            <a:srgbClr val="EEF4F9"/>
          </a:solidFill>
          <a:ln w="15875">
            <a:solidFill>
              <a:srgbClr val="0B7A8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2468880" y="2322576"/>
            <a:ext cx="6217920" cy="676656"/>
          </a:xfrm>
          <a:prstGeom prst="rect">
            <a:avLst/>
          </a:prstGeom>
          <a:noFill/>
        </p:spPr>
        <p:txBody>
          <a:bodyPr wrap="square" lIns="0" tIns="0" rIns="0" bIns="0" anchor="ctr">
            <a:spAutoFit/>
          </a:bodyPr>
          <a:lstStyle/>
          <a:p>
            <a:pPr algn="ctr">
              <a:lnSpc>
                <a:spcPct val="95000"/>
              </a:lnSpc>
              <a:spcBef>
                <a:spcPts val="0"/>
              </a:spcBef>
              <a:spcAft>
                <a:spcPts val="0"/>
              </a:spcAft>
              <a:buNone/>
            </a:pPr>
            <a:r>
              <a:rPr sz="1250" b="1" i="0">
                <a:solidFill>
                  <a:srgbClr val="0B7A8A"/>
                </a:solidFill>
                <a:latin typeface="Calibri"/>
              </a:rPr>
              <a:t>LOS stability / WFE allocation</a:t>
            </a:r>
          </a:p>
          <a:p>
            <a:pPr algn="ctr">
              <a:lnSpc>
                <a:spcPct val="98000"/>
              </a:lnSpc>
              <a:spcBef>
                <a:spcPts val="0"/>
              </a:spcBef>
              <a:spcAft>
                <a:spcPts val="0"/>
              </a:spcAft>
              <a:buNone/>
            </a:pPr>
            <a:r>
              <a:rPr sz="1250" b="0" i="0">
                <a:solidFill>
                  <a:srgbClr val="2B2B2B"/>
                </a:solidFill>
                <a:latin typeface="Calibri"/>
              </a:rPr>
              <a:t>total RMS jitter budget over the imaging timescale  (e.g. ~7–14 nrad RMS)</a:t>
            </a:r>
          </a:p>
        </p:txBody>
      </p:sp>
      <p:sp>
        <p:nvSpPr>
          <p:cNvPr id="12" name="Down Arrow 11"/>
          <p:cNvSpPr/>
          <p:nvPr/>
        </p:nvSpPr>
        <p:spPr>
          <a:xfrm>
            <a:off x="5422392" y="3035808"/>
            <a:ext cx="310896" cy="274320"/>
          </a:xfrm>
          <a:prstGeom prst="downArrow">
            <a:avLst/>
          </a:prstGeom>
          <a:solidFill>
            <a:srgbClr val="0B7A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ounded Rectangle 12"/>
          <p:cNvSpPr/>
          <p:nvPr/>
        </p:nvSpPr>
        <p:spPr>
          <a:xfrm>
            <a:off x="316382" y="3419856"/>
            <a:ext cx="2505456" cy="914400"/>
          </a:xfrm>
          <a:prstGeom prst="roundRect">
            <a:avLst>
              <a:gd name="adj" fmla="val 5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426110" y="3696892"/>
            <a:ext cx="2286000" cy="396904"/>
          </a:xfrm>
          <a:prstGeom prst="rect">
            <a:avLst/>
          </a:prstGeom>
          <a:noFill/>
        </p:spPr>
        <p:txBody>
          <a:bodyPr wrap="square" lIns="0" tIns="0" rIns="0" bIns="0" anchor="ctr">
            <a:spAutoFit/>
          </a:bodyPr>
          <a:lstStyle/>
          <a:p>
            <a:pPr algn="ctr">
              <a:lnSpc>
                <a:spcPct val="95000"/>
              </a:lnSpc>
              <a:spcBef>
                <a:spcPts val="0"/>
              </a:spcBef>
              <a:spcAft>
                <a:spcPts val="0"/>
              </a:spcAft>
              <a:buNone/>
            </a:pPr>
            <a:r>
              <a:rPr sz="1250" b="1" i="0" dirty="0">
                <a:solidFill>
                  <a:srgbClr val="10456B"/>
                </a:solidFill>
                <a:latin typeface="Calibri"/>
              </a:rPr>
              <a:t>RWA harmonic</a:t>
            </a:r>
          </a:p>
          <a:p>
            <a:pPr algn="ctr">
              <a:lnSpc>
                <a:spcPct val="98000"/>
              </a:lnSpc>
              <a:spcBef>
                <a:spcPts val="200"/>
              </a:spcBef>
              <a:spcAft>
                <a:spcPts val="0"/>
              </a:spcAft>
              <a:buNone/>
            </a:pPr>
            <a:r>
              <a:rPr sz="1250" b="0" i="0" dirty="0">
                <a:solidFill>
                  <a:srgbClr val="5B6770"/>
                </a:solidFill>
                <a:latin typeface="Calibri"/>
              </a:rPr>
              <a:t>wheel imbalance lines vs. speed</a:t>
            </a:r>
          </a:p>
        </p:txBody>
      </p:sp>
      <p:sp>
        <p:nvSpPr>
          <p:cNvPr id="15" name="Down Arrow 14"/>
          <p:cNvSpPr/>
          <p:nvPr/>
        </p:nvSpPr>
        <p:spPr>
          <a:xfrm>
            <a:off x="1450238" y="4370832"/>
            <a:ext cx="237744" cy="219456"/>
          </a:xfrm>
          <a:prstGeom prst="downArrow">
            <a:avLst/>
          </a:prstGeom>
          <a:solidFill>
            <a:srgbClr val="0B7A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5"/>
          <p:cNvSpPr/>
          <p:nvPr/>
        </p:nvSpPr>
        <p:spPr>
          <a:xfrm>
            <a:off x="2986430" y="3419856"/>
            <a:ext cx="2505456" cy="914400"/>
          </a:xfrm>
          <a:prstGeom prst="roundRect">
            <a:avLst>
              <a:gd name="adj" fmla="val 5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3096158" y="3696892"/>
            <a:ext cx="2286000" cy="396904"/>
          </a:xfrm>
          <a:prstGeom prst="rect">
            <a:avLst/>
          </a:prstGeom>
          <a:noFill/>
        </p:spPr>
        <p:txBody>
          <a:bodyPr wrap="square" lIns="0" tIns="0" rIns="0" bIns="0" anchor="ctr">
            <a:spAutoFit/>
          </a:bodyPr>
          <a:lstStyle/>
          <a:p>
            <a:pPr algn="ctr">
              <a:lnSpc>
                <a:spcPct val="95000"/>
              </a:lnSpc>
              <a:spcBef>
                <a:spcPts val="0"/>
              </a:spcBef>
              <a:spcAft>
                <a:spcPts val="0"/>
              </a:spcAft>
              <a:buNone/>
            </a:pPr>
            <a:r>
              <a:rPr sz="1250" b="1" i="0" dirty="0">
                <a:solidFill>
                  <a:srgbClr val="10456B"/>
                </a:solidFill>
                <a:latin typeface="Calibri"/>
              </a:rPr>
              <a:t>RWA broadband</a:t>
            </a:r>
          </a:p>
          <a:p>
            <a:pPr algn="ctr">
              <a:lnSpc>
                <a:spcPct val="98000"/>
              </a:lnSpc>
              <a:spcBef>
                <a:spcPts val="200"/>
              </a:spcBef>
              <a:spcAft>
                <a:spcPts val="0"/>
              </a:spcAft>
              <a:buNone/>
            </a:pPr>
            <a:r>
              <a:rPr sz="1250" b="0" i="0" dirty="0">
                <a:solidFill>
                  <a:srgbClr val="5B6770"/>
                </a:solidFill>
                <a:latin typeface="Calibri"/>
              </a:rPr>
              <a:t>bearing / motor noise floor</a:t>
            </a:r>
          </a:p>
        </p:txBody>
      </p:sp>
      <p:sp>
        <p:nvSpPr>
          <p:cNvPr id="18" name="Down Arrow 17"/>
          <p:cNvSpPr/>
          <p:nvPr/>
        </p:nvSpPr>
        <p:spPr>
          <a:xfrm>
            <a:off x="4120286" y="4370832"/>
            <a:ext cx="237744" cy="219456"/>
          </a:xfrm>
          <a:prstGeom prst="downArrow">
            <a:avLst/>
          </a:prstGeom>
          <a:solidFill>
            <a:srgbClr val="0B7A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ounded Rectangle 18"/>
          <p:cNvSpPr/>
          <p:nvPr/>
        </p:nvSpPr>
        <p:spPr>
          <a:xfrm>
            <a:off x="5656478" y="3419856"/>
            <a:ext cx="2505456" cy="914400"/>
          </a:xfrm>
          <a:prstGeom prst="roundRect">
            <a:avLst>
              <a:gd name="adj" fmla="val 5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5766206" y="3696892"/>
            <a:ext cx="2286000" cy="396904"/>
          </a:xfrm>
          <a:prstGeom prst="rect">
            <a:avLst/>
          </a:prstGeom>
          <a:noFill/>
        </p:spPr>
        <p:txBody>
          <a:bodyPr wrap="square" lIns="0" tIns="0" rIns="0" bIns="0" anchor="ctr">
            <a:spAutoFit/>
          </a:bodyPr>
          <a:lstStyle/>
          <a:p>
            <a:pPr algn="ctr">
              <a:lnSpc>
                <a:spcPct val="95000"/>
              </a:lnSpc>
              <a:spcBef>
                <a:spcPts val="0"/>
              </a:spcBef>
              <a:spcAft>
                <a:spcPts val="0"/>
              </a:spcAft>
              <a:buNone/>
            </a:pPr>
            <a:r>
              <a:rPr sz="1250" b="1" i="0" dirty="0">
                <a:solidFill>
                  <a:srgbClr val="10456B"/>
                </a:solidFill>
                <a:latin typeface="Calibri"/>
              </a:rPr>
              <a:t>Cryocooler</a:t>
            </a:r>
          </a:p>
          <a:p>
            <a:pPr algn="ctr">
              <a:lnSpc>
                <a:spcPct val="98000"/>
              </a:lnSpc>
              <a:spcBef>
                <a:spcPts val="200"/>
              </a:spcBef>
              <a:spcAft>
                <a:spcPts val="0"/>
              </a:spcAft>
              <a:buNone/>
            </a:pPr>
            <a:r>
              <a:rPr sz="1250" b="0" i="0" dirty="0">
                <a:solidFill>
                  <a:srgbClr val="5B6770"/>
                </a:solidFill>
                <a:latin typeface="Calibri"/>
              </a:rPr>
              <a:t>compressor tones + broadband</a:t>
            </a:r>
          </a:p>
        </p:txBody>
      </p:sp>
      <p:sp>
        <p:nvSpPr>
          <p:cNvPr id="21" name="Down Arrow 20"/>
          <p:cNvSpPr/>
          <p:nvPr/>
        </p:nvSpPr>
        <p:spPr>
          <a:xfrm>
            <a:off x="6790334" y="4370832"/>
            <a:ext cx="237744" cy="219456"/>
          </a:xfrm>
          <a:prstGeom prst="downArrow">
            <a:avLst/>
          </a:prstGeom>
          <a:solidFill>
            <a:srgbClr val="0B7A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ounded Rectangle 21"/>
          <p:cNvSpPr/>
          <p:nvPr/>
        </p:nvSpPr>
        <p:spPr>
          <a:xfrm>
            <a:off x="8326526" y="3419856"/>
            <a:ext cx="2505456" cy="914400"/>
          </a:xfrm>
          <a:prstGeom prst="roundRect">
            <a:avLst>
              <a:gd name="adj" fmla="val 5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8436254" y="3696892"/>
            <a:ext cx="2286000" cy="396904"/>
          </a:xfrm>
          <a:prstGeom prst="rect">
            <a:avLst/>
          </a:prstGeom>
          <a:noFill/>
        </p:spPr>
        <p:txBody>
          <a:bodyPr wrap="square" lIns="0" tIns="0" rIns="0" bIns="0" anchor="ctr">
            <a:spAutoFit/>
          </a:bodyPr>
          <a:lstStyle/>
          <a:p>
            <a:pPr algn="ctr">
              <a:lnSpc>
                <a:spcPct val="95000"/>
              </a:lnSpc>
              <a:spcBef>
                <a:spcPts val="0"/>
              </a:spcBef>
              <a:spcAft>
                <a:spcPts val="0"/>
              </a:spcAft>
              <a:buNone/>
            </a:pPr>
            <a:r>
              <a:rPr sz="1250" b="1" i="0" dirty="0">
                <a:solidFill>
                  <a:srgbClr val="10456B"/>
                </a:solidFill>
                <a:latin typeface="Calibri"/>
              </a:rPr>
              <a:t>Thermal / transient</a:t>
            </a:r>
          </a:p>
          <a:p>
            <a:pPr algn="ctr">
              <a:lnSpc>
                <a:spcPct val="98000"/>
              </a:lnSpc>
              <a:spcBef>
                <a:spcPts val="200"/>
              </a:spcBef>
              <a:spcAft>
                <a:spcPts val="0"/>
              </a:spcAft>
              <a:buNone/>
            </a:pPr>
            <a:r>
              <a:rPr sz="1250" b="0" i="0" dirty="0">
                <a:solidFill>
                  <a:srgbClr val="5B6770"/>
                </a:solidFill>
                <a:latin typeface="Calibri"/>
              </a:rPr>
              <a:t>snap, clank, </a:t>
            </a:r>
            <a:r>
              <a:rPr sz="1250" b="0" i="0" dirty="0" err="1">
                <a:solidFill>
                  <a:srgbClr val="5B6770"/>
                </a:solidFill>
                <a:latin typeface="Calibri"/>
              </a:rPr>
              <a:t>desat</a:t>
            </a:r>
            <a:r>
              <a:rPr sz="1250" b="0" i="0" dirty="0">
                <a:solidFill>
                  <a:srgbClr val="5B6770"/>
                </a:solidFill>
                <a:latin typeface="Calibri"/>
              </a:rPr>
              <a:t> events</a:t>
            </a:r>
          </a:p>
        </p:txBody>
      </p:sp>
      <p:sp>
        <p:nvSpPr>
          <p:cNvPr id="24" name="Down Arrow 23"/>
          <p:cNvSpPr/>
          <p:nvPr/>
        </p:nvSpPr>
        <p:spPr>
          <a:xfrm>
            <a:off x="9460382" y="4370832"/>
            <a:ext cx="237744" cy="219456"/>
          </a:xfrm>
          <a:prstGeom prst="downArrow">
            <a:avLst/>
          </a:prstGeom>
          <a:solidFill>
            <a:srgbClr val="0B7A8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5852160" y="3108067"/>
            <a:ext cx="5029200" cy="184666"/>
          </a:xfrm>
          <a:prstGeom prst="rect">
            <a:avLst/>
          </a:prstGeom>
          <a:noFill/>
        </p:spPr>
        <p:txBody>
          <a:bodyPr wrap="square" lIns="0" tIns="0" rIns="0" bIns="0" anchor="ctr">
            <a:spAutoFit/>
          </a:bodyPr>
          <a:lstStyle/>
          <a:p>
            <a:pPr algn="l">
              <a:lnSpc>
                <a:spcPct val="100000"/>
              </a:lnSpc>
              <a:spcBef>
                <a:spcPts val="0"/>
              </a:spcBef>
              <a:spcAft>
                <a:spcPts val="0"/>
              </a:spcAft>
              <a:buNone/>
            </a:pPr>
            <a:r>
              <a:rPr sz="1200" b="0" i="1" dirty="0">
                <a:solidFill>
                  <a:srgbClr val="C8651B"/>
                </a:solidFill>
                <a:latin typeface="Calibri"/>
              </a:rPr>
              <a:t>Split by RSS; hold 10–20% margin for un-modeled sources</a:t>
            </a:r>
          </a:p>
        </p:txBody>
      </p:sp>
      <p:sp>
        <p:nvSpPr>
          <p:cNvPr id="26" name="Rounded Rectangle 25"/>
          <p:cNvSpPr/>
          <p:nvPr/>
        </p:nvSpPr>
        <p:spPr>
          <a:xfrm>
            <a:off x="316382" y="4645152"/>
            <a:ext cx="5152644" cy="868680"/>
          </a:xfrm>
          <a:prstGeom prst="roundRect">
            <a:avLst>
              <a:gd name="adj" fmla="val 5000"/>
            </a:avLst>
          </a:prstGeom>
          <a:solidFill>
            <a:srgbClr val="F3E9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499262" y="4782936"/>
            <a:ext cx="4786883" cy="593111"/>
          </a:xfrm>
          <a:prstGeom prst="rect">
            <a:avLst/>
          </a:prstGeom>
          <a:noFill/>
        </p:spPr>
        <p:txBody>
          <a:bodyPr wrap="square" lIns="0" tIns="0" rIns="0" bIns="0" anchor="ctr">
            <a:spAutoFit/>
          </a:bodyPr>
          <a:lstStyle/>
          <a:p>
            <a:pPr algn="l">
              <a:lnSpc>
                <a:spcPct val="95000"/>
              </a:lnSpc>
              <a:spcBef>
                <a:spcPts val="0"/>
              </a:spcBef>
              <a:spcAft>
                <a:spcPts val="0"/>
              </a:spcAft>
              <a:buNone/>
            </a:pPr>
            <a:r>
              <a:rPr sz="1250" b="1" i="0" dirty="0">
                <a:solidFill>
                  <a:srgbClr val="C8651B"/>
                </a:solidFill>
                <a:latin typeface="Calibri"/>
              </a:rPr>
              <a:t>Component disturbance specs</a:t>
            </a:r>
          </a:p>
          <a:p>
            <a:pPr algn="l">
              <a:lnSpc>
                <a:spcPct val="100000"/>
              </a:lnSpc>
              <a:spcBef>
                <a:spcPts val="200"/>
              </a:spcBef>
              <a:spcAft>
                <a:spcPts val="0"/>
              </a:spcAft>
              <a:buNone/>
            </a:pPr>
            <a:r>
              <a:rPr sz="1250" b="0" i="0" dirty="0">
                <a:solidFill>
                  <a:srgbClr val="2B2B2B"/>
                </a:solidFill>
                <a:latin typeface="Calibri"/>
              </a:rPr>
              <a:t>wheel balance grade; cooler balancer authority; allowable force/torque at the mount</a:t>
            </a:r>
          </a:p>
        </p:txBody>
      </p:sp>
      <p:sp>
        <p:nvSpPr>
          <p:cNvPr id="28" name="Rounded Rectangle 27"/>
          <p:cNvSpPr/>
          <p:nvPr/>
        </p:nvSpPr>
        <p:spPr>
          <a:xfrm>
            <a:off x="5862218" y="4690872"/>
            <a:ext cx="5152644" cy="868680"/>
          </a:xfrm>
          <a:prstGeom prst="roundRect">
            <a:avLst>
              <a:gd name="adj" fmla="val 5000"/>
            </a:avLst>
          </a:prstGeom>
          <a:solidFill>
            <a:srgbClr val="F3E9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5862218" y="4879116"/>
            <a:ext cx="4786883" cy="400751"/>
          </a:xfrm>
          <a:prstGeom prst="rect">
            <a:avLst/>
          </a:prstGeom>
          <a:noFill/>
        </p:spPr>
        <p:txBody>
          <a:bodyPr wrap="square" lIns="0" tIns="0" rIns="0" bIns="0" anchor="ctr">
            <a:spAutoFit/>
          </a:bodyPr>
          <a:lstStyle/>
          <a:p>
            <a:pPr algn="l">
              <a:lnSpc>
                <a:spcPct val="95000"/>
              </a:lnSpc>
              <a:spcBef>
                <a:spcPts val="0"/>
              </a:spcBef>
              <a:spcAft>
                <a:spcPts val="0"/>
              </a:spcAft>
              <a:buNone/>
            </a:pPr>
            <a:r>
              <a:rPr sz="1250" b="1" i="0" dirty="0">
                <a:solidFill>
                  <a:srgbClr val="C8651B"/>
                </a:solidFill>
                <a:latin typeface="Calibri"/>
              </a:rPr>
              <a:t>Isolator transmissibility specs</a:t>
            </a:r>
          </a:p>
          <a:p>
            <a:pPr algn="l">
              <a:lnSpc>
                <a:spcPct val="100000"/>
              </a:lnSpc>
              <a:spcBef>
                <a:spcPts val="200"/>
              </a:spcBef>
              <a:spcAft>
                <a:spcPts val="0"/>
              </a:spcAft>
              <a:buNone/>
            </a:pPr>
            <a:r>
              <a:rPr sz="1250" b="0" i="0" dirty="0">
                <a:solidFill>
                  <a:srgbClr val="2B2B2B"/>
                </a:solidFill>
                <a:latin typeface="Calibri"/>
              </a:rPr>
              <a:t>corner frequency, roll-off, and allowable sway/stroke at each interface</a:t>
            </a:r>
          </a:p>
        </p:txBody>
      </p:sp>
      <p:sp>
        <p:nvSpPr>
          <p:cNvPr id="30" name="Rectangle 29"/>
          <p:cNvSpPr/>
          <p:nvPr/>
        </p:nvSpPr>
        <p:spPr>
          <a:xfrm>
            <a:off x="457200" y="5742432"/>
            <a:ext cx="10451592" cy="548640"/>
          </a:xfrm>
          <a:prstGeom prst="rect">
            <a:avLst/>
          </a:prstGeom>
          <a:solidFill>
            <a:srgbClr val="D7E3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658368" y="5816697"/>
            <a:ext cx="10058400" cy="400110"/>
          </a:xfrm>
          <a:prstGeom prst="rect">
            <a:avLst/>
          </a:prstGeom>
          <a:noFill/>
        </p:spPr>
        <p:txBody>
          <a:bodyPr wrap="square" lIns="0" tIns="0" rIns="0" bIns="0" anchor="ctr">
            <a:spAutoFit/>
          </a:bodyPr>
          <a:lstStyle/>
          <a:p>
            <a:pPr>
              <a:spcBef>
                <a:spcPts val="0"/>
              </a:spcBef>
              <a:spcAft>
                <a:spcPts val="0"/>
              </a:spcAft>
              <a:buNone/>
            </a:pPr>
            <a:r>
              <a:rPr sz="1300" b="1" i="0" dirty="0">
                <a:solidFill>
                  <a:srgbClr val="C55A11"/>
                </a:solidFill>
                <a:latin typeface="Calibri"/>
              </a:rPr>
              <a:t>Takeaway:  </a:t>
            </a:r>
            <a:r>
              <a:rPr sz="1300" b="0" i="0" dirty="0">
                <a:solidFill>
                  <a:srgbClr val="10456B"/>
                </a:solidFill>
                <a:latin typeface="Calibri"/>
              </a:rPr>
              <a:t>Every hardware spec a vendor sees should trace upward to the science requirement — Chandra and JWST met spec because the flow-down, not a point analysis, set each isolator's transmissibility target.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NoSpin">
    <p:bg>
      <p:bgPr>
        <a:solidFill>
          <a:srgbClr val="FFFFFF"/>
        </a:solidFill>
        <a:effectLst/>
      </p:bgPr>
    </p:bg>
    <p:spTree>
      <p:nvGrpSpPr>
        <p:cNvPr id="1" name=""/>
        <p:cNvGrpSpPr/>
        <p:nvPr/>
      </p:nvGrpSpPr>
      <p:grpSpPr>
        <a:xfrm>
          <a:off x="0" y="0"/>
          <a:ext cx="0" cy="0"/>
          <a:chOff x="0" y="0"/>
          <a:chExt cx="0" cy="0"/>
        </a:xfrm>
      </p:grpSpPr>
      <p:sp>
        <p:nvSpPr>
          <p:cNvPr id="11" name="Text"/>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p>
        </p:txBody>
      </p:sp>
      <p:sp>
        <p:nvSpPr>
          <p:cNvPr id="12" name="Text"/>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Wheel-Speed Scheduling: No-Spin Zones</a:t>
            </a:r>
          </a:p>
        </p:txBody>
      </p:sp>
      <p:sp>
        <p:nvSpPr>
          <p:cNvPr id="13" name="Text"/>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Turning a resonance-crossing analysis into an operational speed-exclusion table</a:t>
            </a:r>
          </a:p>
        </p:txBody>
      </p:sp>
      <p:pic>
        <p:nvPicPr>
          <p:cNvPr id="14" name="NoSpin"/>
          <p:cNvPicPr>
            <a:picLocks noChangeAspect="1"/>
          </p:cNvPicPr>
          <p:nvPr/>
        </p:nvPicPr>
        <p:blipFill>
          <a:blip r:embed="rId2"/>
          <a:stretch>
            <a:fillRect/>
          </a:stretch>
        </p:blipFill>
        <p:spPr>
          <a:xfrm>
            <a:off x="457200" y="1340000"/>
            <a:ext cx="6492000" cy="3340000"/>
          </a:xfrm>
          <a:prstGeom prst="rect">
            <a:avLst/>
          </a:prstGeom>
        </p:spPr>
      </p:pic>
      <p:sp>
        <p:nvSpPr>
          <p:cNvPr id="15" name="Round"/>
          <p:cNvSpPr/>
          <p:nvPr/>
        </p:nvSpPr>
        <p:spPr>
          <a:xfrm>
            <a:off x="7150000" y="1340000"/>
            <a:ext cx="4584800" cy="3340000"/>
          </a:xfrm>
          <a:prstGeom prst="roundRect">
            <a:avLst>
              <a:gd name="adj" fmla="val 3448"/>
            </a:avLst>
          </a:prstGeom>
          <a:solidFill>
            <a:srgbClr val="EEF4F9"/>
          </a:solidFill>
          <a:ln/>
        </p:spPr>
        <p:txBody>
          <a:bodyPr/>
          <a:lstStyle/>
          <a:p>
            <a:endParaRPr lang="en-US"/>
          </a:p>
        </p:txBody>
      </p:sp>
      <p:sp>
        <p:nvSpPr>
          <p:cNvPr id="16" name="Text"/>
          <p:cNvSpPr/>
          <p:nvPr/>
        </p:nvSpPr>
        <p:spPr>
          <a:xfrm>
            <a:off x="7424800" y="1500000"/>
            <a:ext cx="4035000" cy="360000"/>
          </a:xfrm>
          <a:prstGeom prst="rect">
            <a:avLst/>
          </a:prstGeom>
          <a:noFill/>
          <a:ln/>
        </p:spPr>
        <p:txBody>
          <a:bodyPr wrap="square" lIns="0" tIns="0" rIns="0" bIns="0" rtlCol="0" anchor="t"/>
          <a:lstStyle/>
          <a:p>
            <a:pPr marL="0" indent="0">
              <a:buNone/>
            </a:pPr>
            <a:r>
              <a:rPr lang="en-US" sz="1500" b="1" dirty="0">
                <a:solidFill>
                  <a:srgbClr val="10456B"/>
                </a:solidFill>
                <a:latin typeface="Calibri" pitchFamily="34" charset="0"/>
                <a:ea typeface="Calibri" pitchFamily="34" charset="-122"/>
                <a:cs typeface="Calibri" pitchFamily="34" charset="-120"/>
              </a:rPr>
              <a:t>How It Works</a:t>
            </a:r>
          </a:p>
        </p:txBody>
      </p:sp>
      <p:sp>
        <p:nvSpPr>
          <p:cNvPr id="17" name="Text"/>
          <p:cNvSpPr/>
          <p:nvPr/>
        </p:nvSpPr>
        <p:spPr>
          <a:xfrm>
            <a:off x="7424800" y="1940000"/>
            <a:ext cx="4035000" cy="2600000"/>
          </a:xfrm>
          <a:prstGeom prst="rect">
            <a:avLst/>
          </a:prstGeom>
          <a:noFill/>
          <a:ln/>
        </p:spPr>
        <p:txBody>
          <a:bodyPr wrap="square" lIns="0" tIns="0" rIns="0" bIns="0"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50" dirty="0">
                <a:solidFill>
                  <a:srgbClr val="2B2B2B"/>
                </a:solidFill>
                <a:latin typeface="Calibri" pitchFamily="34" charset="0"/>
                <a:ea typeface="Calibri" pitchFamily="34" charset="-122"/>
                <a:cs typeface="Calibri" pitchFamily="34" charset="-120"/>
              </a:rPr>
              <a:t>Sweep predicted LOS jitter across the full wheel-speed range from the harmonic-sweep analysis</a:t>
            </a:r>
          </a:p>
          <a:p>
            <a:pPr marL="285750" indent="-285750">
              <a:spcBef>
                <a:spcPts val="500"/>
              </a:spcBef>
              <a:spcAft>
                <a:spcPts val="500"/>
              </a:spcAft>
              <a:buClr>
                <a:srgbClr val="006699"/>
              </a:buClr>
              <a:buSzPct val="80000"/>
              <a:buFont typeface="Arial" panose="020B0604020202020204" pitchFamily="34" charset="0"/>
              <a:buChar char="•"/>
            </a:pPr>
            <a:r>
              <a:rPr lang="en-US" sz="1450" dirty="0">
                <a:solidFill>
                  <a:srgbClr val="2B2B2B"/>
                </a:solidFill>
                <a:latin typeface="Calibri" pitchFamily="34" charset="0"/>
                <a:ea typeface="Calibri" pitchFamily="34" charset="-122"/>
                <a:cs typeface="Calibri" pitchFamily="34" charset="-120"/>
              </a:rPr>
              <a:t>Wherever a harmonic crossing pushes jitter above the LOS allocation, that speed band is prohibited</a:t>
            </a:r>
          </a:p>
          <a:p>
            <a:pPr marL="285750" indent="-285750">
              <a:spcBef>
                <a:spcPts val="500"/>
              </a:spcBef>
              <a:spcAft>
                <a:spcPts val="500"/>
              </a:spcAft>
              <a:buClr>
                <a:srgbClr val="006699"/>
              </a:buClr>
              <a:buSzPct val="80000"/>
              <a:buFont typeface="Arial" panose="020B0604020202020204" pitchFamily="34" charset="0"/>
              <a:buChar char="•"/>
            </a:pPr>
            <a:r>
              <a:rPr lang="en-US" sz="1450" dirty="0">
                <a:solidFill>
                  <a:srgbClr val="2B2B2B"/>
                </a:solidFill>
                <a:latin typeface="Calibri" pitchFamily="34" charset="0"/>
                <a:ea typeface="Calibri" pitchFamily="34" charset="-122"/>
                <a:cs typeface="Calibri" pitchFamily="34" charset="-120"/>
              </a:rPr>
              <a:t>Flight software commands wheels to skip the excluded bands — dwelling only at quiet speeds</a:t>
            </a:r>
          </a:p>
          <a:p>
            <a:pPr marL="285750" indent="-285750">
              <a:spcBef>
                <a:spcPts val="500"/>
              </a:spcBef>
              <a:spcAft>
                <a:spcPts val="500"/>
              </a:spcAft>
              <a:buClr>
                <a:srgbClr val="006699"/>
              </a:buClr>
              <a:buSzPct val="80000"/>
              <a:buFont typeface="Arial" panose="020B0604020202020204" pitchFamily="34" charset="0"/>
              <a:buChar char="•"/>
            </a:pPr>
            <a:r>
              <a:rPr lang="en-US" sz="1450" dirty="0">
                <a:solidFill>
                  <a:srgbClr val="2B2B2B"/>
                </a:solidFill>
                <a:latin typeface="Calibri" pitchFamily="34" charset="0"/>
                <a:ea typeface="Calibri" pitchFamily="34" charset="-122"/>
                <a:cs typeface="Calibri" pitchFamily="34" charset="-120"/>
              </a:rPr>
              <a:t>Trade: fewer available speeds can reduce momentum-management flexibility, so zones are kept as narrow as the analysis allows</a:t>
            </a:r>
          </a:p>
        </p:txBody>
      </p:sp>
      <p:sp>
        <p:nvSpPr>
          <p:cNvPr id="18" name="Rect"/>
          <p:cNvSpPr/>
          <p:nvPr/>
        </p:nvSpPr>
        <p:spPr>
          <a:xfrm>
            <a:off x="457200" y="5440680"/>
            <a:ext cx="11277295" cy="566928"/>
          </a:xfrm>
          <a:prstGeom prst="rect">
            <a:avLst/>
          </a:prstGeom>
          <a:solidFill>
            <a:srgbClr val="EEF4F9"/>
          </a:solidFill>
          <a:ln/>
        </p:spPr>
        <p:txBody>
          <a:bodyPr/>
          <a:lstStyle/>
          <a:p>
            <a:endParaRPr lang="en-US"/>
          </a:p>
        </p:txBody>
      </p:sp>
      <p:sp>
        <p:nvSpPr>
          <p:cNvPr id="19" name="Text"/>
          <p:cNvSpPr/>
          <p:nvPr/>
        </p:nvSpPr>
        <p:spPr>
          <a:xfrm>
            <a:off x="685800" y="5440680"/>
            <a:ext cx="10820095" cy="566928"/>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Takeaway:  </a:t>
            </a:r>
            <a:r>
              <a:rPr lang="en-US" sz="1400" i="1" dirty="0">
                <a:solidFill>
                  <a:srgbClr val="2B2B2B"/>
                </a:solidFill>
                <a:latin typeface="Calibri" pitchFamily="34" charset="0"/>
                <a:ea typeface="Calibri" pitchFamily="34" charset="-122"/>
                <a:cs typeface="Calibri" pitchFamily="34" charset="-120"/>
              </a:rPr>
              <a:t>A no-spin zone converts a structural resonance problem into a simple operational constraint — the wheel is commanded never to dwell where the crossing lives.</a:t>
            </a:r>
          </a:p>
        </p:txBody>
      </p:sp>
      <p:sp>
        <p:nvSpPr>
          <p:cNvPr id="20" name="Text"/>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p>
        </p:txBody>
      </p:sp>
      <p:sp>
        <p:nvSpPr>
          <p:cNvPr id="21" name="Text"/>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41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Analysis Validity Checks</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Confidence-building steps before trusting a jitter prediction</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42</a:t>
            </a:r>
            <a:endParaRPr lang="en-US" sz="900" dirty="0"/>
          </a:p>
        </p:txBody>
      </p:sp>
      <p:sp>
        <p:nvSpPr>
          <p:cNvPr id="7" name="Shape 5"/>
          <p:cNvSpPr/>
          <p:nvPr/>
        </p:nvSpPr>
        <p:spPr>
          <a:xfrm>
            <a:off x="457200" y="1417320"/>
            <a:ext cx="5440680" cy="2121408"/>
          </a:xfrm>
          <a:prstGeom prst="roundRect">
            <a:avLst>
              <a:gd name="adj" fmla="val 3448"/>
            </a:avLst>
          </a:prstGeom>
          <a:solidFill>
            <a:srgbClr val="EEF4F9"/>
          </a:solidFill>
          <a:ln/>
        </p:spPr>
        <p:txBody>
          <a:bodyPr/>
          <a:lstStyle/>
          <a:p>
            <a:endParaRPr lang="en-US"/>
          </a:p>
        </p:txBody>
      </p:sp>
      <p:sp>
        <p:nvSpPr>
          <p:cNvPr id="8" name="Shape 6"/>
          <p:cNvSpPr/>
          <p:nvPr/>
        </p:nvSpPr>
        <p:spPr>
          <a:xfrm>
            <a:off x="731520" y="1673352"/>
            <a:ext cx="685800" cy="685800"/>
          </a:xfrm>
          <a:prstGeom prst="ellipse">
            <a:avLst/>
          </a:prstGeom>
          <a:solidFill>
            <a:srgbClr val="FFFFFF"/>
          </a:solidFill>
          <a:ln/>
        </p:spPr>
        <p:txBody>
          <a:bodyPr/>
          <a:lstStyle/>
          <a:p>
            <a:endParaRPr lang="en-US"/>
          </a:p>
        </p:txBody>
      </p:sp>
      <p:pic>
        <p:nvPicPr>
          <p:cNvPr id="9" name="Image 0" descr="/home/claude/jitter_deck/icons/clipboard_navy.png"/>
          <p:cNvPicPr>
            <a:picLocks noChangeAspect="1"/>
          </p:cNvPicPr>
          <p:nvPr/>
        </p:nvPicPr>
        <p:blipFill>
          <a:blip r:embed="rId3"/>
          <a:stretch>
            <a:fillRect/>
          </a:stretch>
        </p:blipFill>
        <p:spPr>
          <a:xfrm>
            <a:off x="896112" y="1837944"/>
            <a:ext cx="356616" cy="356616"/>
          </a:xfrm>
          <a:prstGeom prst="rect">
            <a:avLst/>
          </a:prstGeom>
        </p:spPr>
      </p:pic>
      <p:sp>
        <p:nvSpPr>
          <p:cNvPr id="10" name="Text 7"/>
          <p:cNvSpPr/>
          <p:nvPr/>
        </p:nvSpPr>
        <p:spPr>
          <a:xfrm>
            <a:off x="1600200" y="1673352"/>
            <a:ext cx="4114800" cy="594360"/>
          </a:xfrm>
          <a:prstGeom prst="rect">
            <a:avLst/>
          </a:prstGeom>
          <a:noFill/>
          <a:ln/>
        </p:spPr>
        <p:txBody>
          <a:bodyPr wrap="square" lIns="0" tIns="0" rIns="0" bIns="0" rtlCol="0" anchor="t"/>
          <a:lstStyle/>
          <a:p>
            <a:pPr marL="0" indent="0">
              <a:buNone/>
            </a:pPr>
            <a:r>
              <a:rPr lang="en-US" sz="1450" b="1" dirty="0">
                <a:solidFill>
                  <a:srgbClr val="10456B"/>
                </a:solidFill>
                <a:latin typeface="Calibri" pitchFamily="34" charset="0"/>
                <a:ea typeface="Calibri" pitchFamily="34" charset="-122"/>
                <a:cs typeface="Calibri" pitchFamily="34" charset="-120"/>
              </a:rPr>
              <a:t>Model Correlation</a:t>
            </a:r>
            <a:endParaRPr lang="en-US" sz="1450" dirty="0"/>
          </a:p>
        </p:txBody>
      </p:sp>
      <p:sp>
        <p:nvSpPr>
          <p:cNvPr id="11" name="Text 8"/>
          <p:cNvSpPr/>
          <p:nvPr/>
        </p:nvSpPr>
        <p:spPr>
          <a:xfrm>
            <a:off x="731520" y="2423160"/>
            <a:ext cx="4937760" cy="100584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Compare predicted modal frequencies and shapes against modal survey test data before using the model for jitter prediction</a:t>
            </a:r>
            <a:endParaRPr lang="en-US" sz="1400" dirty="0"/>
          </a:p>
        </p:txBody>
      </p:sp>
      <p:sp>
        <p:nvSpPr>
          <p:cNvPr id="12" name="Shape 9"/>
          <p:cNvSpPr/>
          <p:nvPr/>
        </p:nvSpPr>
        <p:spPr>
          <a:xfrm>
            <a:off x="6263640" y="1417320"/>
            <a:ext cx="5440680" cy="2121408"/>
          </a:xfrm>
          <a:prstGeom prst="roundRect">
            <a:avLst>
              <a:gd name="adj" fmla="val 3448"/>
            </a:avLst>
          </a:prstGeom>
          <a:solidFill>
            <a:srgbClr val="EEF4F9"/>
          </a:solidFill>
          <a:ln/>
        </p:spPr>
        <p:txBody>
          <a:bodyPr/>
          <a:lstStyle/>
          <a:p>
            <a:endParaRPr lang="en-US"/>
          </a:p>
        </p:txBody>
      </p:sp>
      <p:sp>
        <p:nvSpPr>
          <p:cNvPr id="13" name="Shape 10"/>
          <p:cNvSpPr/>
          <p:nvPr/>
        </p:nvSpPr>
        <p:spPr>
          <a:xfrm>
            <a:off x="6537960" y="1673352"/>
            <a:ext cx="685800" cy="685800"/>
          </a:xfrm>
          <a:prstGeom prst="ellipse">
            <a:avLst/>
          </a:prstGeom>
          <a:solidFill>
            <a:srgbClr val="FFFFFF"/>
          </a:solidFill>
          <a:ln/>
        </p:spPr>
        <p:txBody>
          <a:bodyPr/>
          <a:lstStyle/>
          <a:p>
            <a:endParaRPr lang="en-US"/>
          </a:p>
        </p:txBody>
      </p:sp>
      <p:pic>
        <p:nvPicPr>
          <p:cNvPr id="14" name="Image 1" descr="/home/claude/jitter_deck/icons/search_navy.png"/>
          <p:cNvPicPr>
            <a:picLocks noChangeAspect="1"/>
          </p:cNvPicPr>
          <p:nvPr/>
        </p:nvPicPr>
        <p:blipFill>
          <a:blip r:embed="rId4"/>
          <a:stretch>
            <a:fillRect/>
          </a:stretch>
        </p:blipFill>
        <p:spPr>
          <a:xfrm>
            <a:off x="6702552" y="1837944"/>
            <a:ext cx="356616" cy="356616"/>
          </a:xfrm>
          <a:prstGeom prst="rect">
            <a:avLst/>
          </a:prstGeom>
        </p:spPr>
      </p:pic>
      <p:sp>
        <p:nvSpPr>
          <p:cNvPr id="15" name="Text 11"/>
          <p:cNvSpPr/>
          <p:nvPr/>
        </p:nvSpPr>
        <p:spPr>
          <a:xfrm>
            <a:off x="7406640" y="1673352"/>
            <a:ext cx="4114800" cy="594360"/>
          </a:xfrm>
          <a:prstGeom prst="rect">
            <a:avLst/>
          </a:prstGeom>
          <a:noFill/>
          <a:ln/>
        </p:spPr>
        <p:txBody>
          <a:bodyPr wrap="square" lIns="0" tIns="0" rIns="0" bIns="0" rtlCol="0" anchor="t"/>
          <a:lstStyle/>
          <a:p>
            <a:pPr marL="0" indent="0">
              <a:buNone/>
            </a:pPr>
            <a:r>
              <a:rPr lang="en-US" sz="1450" b="1" dirty="0">
                <a:solidFill>
                  <a:srgbClr val="10456B"/>
                </a:solidFill>
                <a:latin typeface="Calibri" pitchFamily="34" charset="0"/>
                <a:ea typeface="Calibri" pitchFamily="34" charset="-122"/>
                <a:cs typeface="Calibri" pitchFamily="34" charset="-120"/>
              </a:rPr>
              <a:t>Mesh &amp; Reduction Convergence</a:t>
            </a:r>
            <a:endParaRPr lang="en-US" sz="1450" dirty="0"/>
          </a:p>
        </p:txBody>
      </p:sp>
      <p:sp>
        <p:nvSpPr>
          <p:cNvPr id="16" name="Text 12"/>
          <p:cNvSpPr/>
          <p:nvPr/>
        </p:nvSpPr>
        <p:spPr>
          <a:xfrm>
            <a:off x="6537960" y="2423160"/>
            <a:ext cx="4937760" cy="100584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Confirm that Craig-Bampton or Guyan reduction order does not distort the frequency range of interest</a:t>
            </a:r>
            <a:endParaRPr lang="en-US" sz="1400" dirty="0"/>
          </a:p>
        </p:txBody>
      </p:sp>
      <p:sp>
        <p:nvSpPr>
          <p:cNvPr id="17" name="Shape 13"/>
          <p:cNvSpPr/>
          <p:nvPr/>
        </p:nvSpPr>
        <p:spPr>
          <a:xfrm>
            <a:off x="457200" y="3749040"/>
            <a:ext cx="5440680" cy="2121408"/>
          </a:xfrm>
          <a:prstGeom prst="roundRect">
            <a:avLst>
              <a:gd name="adj" fmla="val 3448"/>
            </a:avLst>
          </a:prstGeom>
          <a:solidFill>
            <a:srgbClr val="EEF4F9"/>
          </a:solidFill>
          <a:ln/>
        </p:spPr>
        <p:txBody>
          <a:bodyPr/>
          <a:lstStyle/>
          <a:p>
            <a:endParaRPr lang="en-US"/>
          </a:p>
        </p:txBody>
      </p:sp>
      <p:sp>
        <p:nvSpPr>
          <p:cNvPr id="18" name="Shape 14"/>
          <p:cNvSpPr/>
          <p:nvPr/>
        </p:nvSpPr>
        <p:spPr>
          <a:xfrm>
            <a:off x="731520" y="4005072"/>
            <a:ext cx="685800" cy="685800"/>
          </a:xfrm>
          <a:prstGeom prst="ellipse">
            <a:avLst/>
          </a:prstGeom>
          <a:solidFill>
            <a:srgbClr val="FFFFFF"/>
          </a:solidFill>
          <a:ln/>
        </p:spPr>
        <p:txBody>
          <a:bodyPr/>
          <a:lstStyle/>
          <a:p>
            <a:endParaRPr lang="en-US"/>
          </a:p>
        </p:txBody>
      </p:sp>
      <p:pic>
        <p:nvPicPr>
          <p:cNvPr id="19" name="Image 2" descr="/home/claude/jitter_deck/icons/balance_navy.png"/>
          <p:cNvPicPr>
            <a:picLocks noChangeAspect="1"/>
          </p:cNvPicPr>
          <p:nvPr/>
        </p:nvPicPr>
        <p:blipFill>
          <a:blip r:embed="rId5"/>
          <a:stretch>
            <a:fillRect/>
          </a:stretch>
        </p:blipFill>
        <p:spPr>
          <a:xfrm>
            <a:off x="896112" y="4169664"/>
            <a:ext cx="356616" cy="356616"/>
          </a:xfrm>
          <a:prstGeom prst="rect">
            <a:avLst/>
          </a:prstGeom>
        </p:spPr>
      </p:pic>
      <p:sp>
        <p:nvSpPr>
          <p:cNvPr id="20" name="Text 15"/>
          <p:cNvSpPr/>
          <p:nvPr/>
        </p:nvSpPr>
        <p:spPr>
          <a:xfrm>
            <a:off x="1600200" y="4005072"/>
            <a:ext cx="4114800" cy="594360"/>
          </a:xfrm>
          <a:prstGeom prst="rect">
            <a:avLst/>
          </a:prstGeom>
          <a:noFill/>
          <a:ln/>
        </p:spPr>
        <p:txBody>
          <a:bodyPr wrap="square" lIns="0" tIns="0" rIns="0" bIns="0" rtlCol="0" anchor="t"/>
          <a:lstStyle/>
          <a:p>
            <a:pPr marL="0" indent="0">
              <a:buNone/>
            </a:pPr>
            <a:r>
              <a:rPr lang="en-US" sz="1450" b="1" dirty="0">
                <a:solidFill>
                  <a:srgbClr val="10456B"/>
                </a:solidFill>
                <a:latin typeface="Calibri" pitchFamily="34" charset="0"/>
                <a:ea typeface="Calibri" pitchFamily="34" charset="-122"/>
                <a:cs typeface="Calibri" pitchFamily="34" charset="-120"/>
              </a:rPr>
              <a:t>Disturbance Model Pedigree</a:t>
            </a:r>
            <a:endParaRPr lang="en-US" sz="1450" dirty="0"/>
          </a:p>
        </p:txBody>
      </p:sp>
      <p:sp>
        <p:nvSpPr>
          <p:cNvPr id="21" name="Text 16"/>
          <p:cNvSpPr/>
          <p:nvPr/>
        </p:nvSpPr>
        <p:spPr>
          <a:xfrm>
            <a:off x="731520" y="4754880"/>
            <a:ext cx="4937760" cy="100584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Trace every force input back to a component-level test or a documented, justified analytical source</a:t>
            </a:r>
            <a:endParaRPr lang="en-US" sz="1400" dirty="0"/>
          </a:p>
        </p:txBody>
      </p:sp>
      <p:sp>
        <p:nvSpPr>
          <p:cNvPr id="22" name="Shape 17"/>
          <p:cNvSpPr/>
          <p:nvPr/>
        </p:nvSpPr>
        <p:spPr>
          <a:xfrm>
            <a:off x="6263640" y="3749040"/>
            <a:ext cx="5440680" cy="2121408"/>
          </a:xfrm>
          <a:prstGeom prst="roundRect">
            <a:avLst>
              <a:gd name="adj" fmla="val 3448"/>
            </a:avLst>
          </a:prstGeom>
          <a:solidFill>
            <a:srgbClr val="EEF4F9"/>
          </a:solidFill>
          <a:ln/>
        </p:spPr>
        <p:txBody>
          <a:bodyPr/>
          <a:lstStyle/>
          <a:p>
            <a:endParaRPr lang="en-US"/>
          </a:p>
        </p:txBody>
      </p:sp>
      <p:sp>
        <p:nvSpPr>
          <p:cNvPr id="23" name="Shape 18"/>
          <p:cNvSpPr/>
          <p:nvPr/>
        </p:nvSpPr>
        <p:spPr>
          <a:xfrm>
            <a:off x="6537960" y="4005072"/>
            <a:ext cx="685800" cy="685800"/>
          </a:xfrm>
          <a:prstGeom prst="ellipse">
            <a:avLst/>
          </a:prstGeom>
          <a:solidFill>
            <a:srgbClr val="FFFFFF"/>
          </a:solidFill>
          <a:ln/>
        </p:spPr>
        <p:txBody>
          <a:bodyPr/>
          <a:lstStyle/>
          <a:p>
            <a:endParaRPr lang="en-US"/>
          </a:p>
        </p:txBody>
      </p:sp>
      <p:pic>
        <p:nvPicPr>
          <p:cNvPr id="24" name="Image 3" descr="/home/claude/jitter_deck/icons/chart_navy.png"/>
          <p:cNvPicPr>
            <a:picLocks noChangeAspect="1"/>
          </p:cNvPicPr>
          <p:nvPr/>
        </p:nvPicPr>
        <p:blipFill>
          <a:blip r:embed="rId6"/>
          <a:stretch>
            <a:fillRect/>
          </a:stretch>
        </p:blipFill>
        <p:spPr>
          <a:xfrm>
            <a:off x="6702552" y="4169664"/>
            <a:ext cx="356616" cy="356616"/>
          </a:xfrm>
          <a:prstGeom prst="rect">
            <a:avLst/>
          </a:prstGeom>
        </p:spPr>
      </p:pic>
      <p:sp>
        <p:nvSpPr>
          <p:cNvPr id="25" name="Text 19"/>
          <p:cNvSpPr/>
          <p:nvPr/>
        </p:nvSpPr>
        <p:spPr>
          <a:xfrm>
            <a:off x="7406640" y="4005072"/>
            <a:ext cx="4114800" cy="594360"/>
          </a:xfrm>
          <a:prstGeom prst="rect">
            <a:avLst/>
          </a:prstGeom>
          <a:noFill/>
          <a:ln/>
        </p:spPr>
        <p:txBody>
          <a:bodyPr wrap="square" lIns="0" tIns="0" rIns="0" bIns="0" rtlCol="0" anchor="t"/>
          <a:lstStyle/>
          <a:p>
            <a:pPr marL="0" indent="0">
              <a:buNone/>
            </a:pPr>
            <a:r>
              <a:rPr lang="en-US" sz="1450" b="1" dirty="0">
                <a:solidFill>
                  <a:srgbClr val="10456B"/>
                </a:solidFill>
                <a:latin typeface="Calibri" pitchFamily="34" charset="0"/>
                <a:ea typeface="Calibri" pitchFamily="34" charset="-122"/>
                <a:cs typeface="Calibri" pitchFamily="34" charset="-120"/>
              </a:rPr>
              <a:t>Sensitivity Study</a:t>
            </a:r>
            <a:endParaRPr lang="en-US" sz="1450" dirty="0"/>
          </a:p>
        </p:txBody>
      </p:sp>
      <p:sp>
        <p:nvSpPr>
          <p:cNvPr id="26" name="Text 20"/>
          <p:cNvSpPr/>
          <p:nvPr/>
        </p:nvSpPr>
        <p:spPr>
          <a:xfrm>
            <a:off x="6537960" y="4754880"/>
            <a:ext cx="4937760" cy="100584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Vary uncertain parameters (damping, mass properties, mounting stiffness) to bound the predicted response</a:t>
            </a:r>
            <a:endParaRPr lang="en-US" sz="1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57200" y="256032"/>
            <a:ext cx="8138160" cy="640080"/>
          </a:xfrm>
          <a:prstGeom prst="rect">
            <a:avLst/>
          </a:prstGeom>
          <a:noFill/>
        </p:spPr>
        <p:txBody>
          <a:bodyPr wrap="square" lIns="0" tIns="0" rIns="0" bIns="0" anchor="t">
            <a:spAutoFit/>
          </a:bodyPr>
          <a:lstStyle/>
          <a:p>
            <a:pPr algn="l">
              <a:spcBef>
                <a:spcPts val="0"/>
              </a:spcBef>
              <a:spcAft>
                <a:spcPts val="0"/>
              </a:spcAft>
              <a:buNone/>
            </a:pPr>
            <a:r>
              <a:rPr sz="2800" b="1" i="0">
                <a:solidFill>
                  <a:srgbClr val="10456B"/>
                </a:solidFill>
                <a:latin typeface="Cambria"/>
              </a:rPr>
              <a:t>Relative Displacement Under Random Vibration</a:t>
            </a:r>
          </a:p>
        </p:txBody>
      </p:sp>
      <p:sp>
        <p:nvSpPr>
          <p:cNvPr id="3" name="TextBox 2"/>
          <p:cNvSpPr txBox="1"/>
          <p:nvPr/>
        </p:nvSpPr>
        <p:spPr>
          <a:xfrm>
            <a:off x="457200" y="841248"/>
            <a:ext cx="8686800" cy="365760"/>
          </a:xfrm>
          <a:prstGeom prst="rect">
            <a:avLst/>
          </a:prstGeom>
          <a:noFill/>
        </p:spPr>
        <p:txBody>
          <a:bodyPr wrap="square" lIns="0" tIns="0" rIns="0" bIns="0" anchor="ctr">
            <a:spAutoFit/>
          </a:bodyPr>
          <a:lstStyle/>
          <a:p>
            <a:pPr algn="l">
              <a:spcBef>
                <a:spcPts val="0"/>
              </a:spcBef>
              <a:spcAft>
                <a:spcPts val="0"/>
              </a:spcAft>
              <a:buNone/>
            </a:pPr>
            <a:r>
              <a:rPr sz="1400" b="0" i="1">
                <a:solidFill>
                  <a:srgbClr val="0B7A8A"/>
                </a:solidFill>
                <a:latin typeface="Calibri"/>
              </a:rPr>
              <a:t>Why relative motion — not absolute response — governs clearances, connectors, and optical alignment</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spcBef>
                <a:spcPts val="0"/>
              </a:spcBef>
              <a:spcAft>
                <a:spcPts val="0"/>
              </a:spcAft>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spcBef>
                <a:spcPts val="0"/>
              </a:spcBef>
              <a:spcAft>
                <a:spcPts val="0"/>
              </a:spcAft>
              <a:buNone/>
            </a:pPr>
            <a:r>
              <a:rPr sz="900" b="0" i="0">
                <a:solidFill>
                  <a:srgbClr val="5B6770"/>
                </a:solidFill>
                <a:latin typeface="Calibri"/>
              </a:rPr>
              <a:t>43</a:t>
            </a:r>
          </a:p>
        </p:txBody>
      </p:sp>
      <p:sp>
        <p:nvSpPr>
          <p:cNvPr id="7" name="Rounded Rectangle 6"/>
          <p:cNvSpPr/>
          <p:nvPr/>
        </p:nvSpPr>
        <p:spPr>
          <a:xfrm>
            <a:off x="457200" y="1298448"/>
            <a:ext cx="10451592" cy="658368"/>
          </a:xfrm>
          <a:prstGeom prst="roundRect">
            <a:avLst>
              <a:gd name="adj" fmla="val 12000"/>
            </a:avLst>
          </a:prstGeom>
          <a:solidFill>
            <a:srgbClr val="D7E3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mc:AlternateContent xmlns:mc="http://schemas.openxmlformats.org/markup-compatibility/2006" xmlns:a14="http://schemas.microsoft.com/office/drawing/2010/main">
        <mc:Choice Requires="a14">
          <p:sp>
            <p:nvSpPr>
              <p:cNvPr id="8" name="TextBox 7"/>
              <p:cNvSpPr txBox="1"/>
              <p:nvPr/>
            </p:nvSpPr>
            <p:spPr>
              <a:xfrm>
                <a:off x="548640" y="1449103"/>
                <a:ext cx="10268712" cy="569387"/>
              </a:xfrm>
              <a:prstGeom prst="rect">
                <a:avLst/>
              </a:prstGeom>
              <a:noFill/>
            </p:spPr>
            <p:txBody>
              <a:bodyPr wrap="square" lIns="0" tIns="0" rIns="0" bIns="0" anchor="ctr">
                <a:spAutoFit/>
              </a:bodyPr>
              <a:lstStyle/>
              <a:p>
                <a:pPr algn="ctr"/>
                <a14:m>
                  <m:oMathPara xmlns:m="http://schemas.openxmlformats.org/officeDocument/2006/math">
                    <m:oMathParaPr>
                      <m:jc m:val="centerGroup"/>
                    </m:oMathParaPr>
                    <m:oMath xmlns:m="http://schemas.openxmlformats.org/officeDocument/2006/math">
                      <m:sSub>
                        <m:sSubPr>
                          <m:ctrlPr>
                            <a:rPr lang="en-US" sz="2000" i="1" smtClean="0">
                              <a:solidFill>
                                <a:srgbClr val="003366"/>
                              </a:solidFill>
                              <a:latin typeface="Cambria Math" panose="02040503050406030204" pitchFamily="18" charset="0"/>
                            </a:rPr>
                          </m:ctrlPr>
                        </m:sSubPr>
                        <m:e>
                          <m:r>
                            <a:rPr lang="en-US" sz="2000" i="1">
                              <a:solidFill>
                                <a:srgbClr val="003366"/>
                              </a:solidFill>
                              <a:latin typeface="Cambria Math" panose="02040503050406030204" pitchFamily="18" charset="0"/>
                            </a:rPr>
                            <m:t>𝑆</m:t>
                          </m:r>
                        </m:e>
                        <m:sub>
                          <m:r>
                            <a:rPr lang="en-US" sz="2000" b="0" i="1" smtClean="0">
                              <a:solidFill>
                                <a:srgbClr val="003366"/>
                              </a:solidFill>
                              <a:latin typeface="Cambria Math" panose="02040503050406030204" pitchFamily="18" charset="0"/>
                            </a:rPr>
                            <m:t>𝑟𝑒𝑙</m:t>
                          </m:r>
                        </m:sub>
                      </m:sSub>
                      <m:d>
                        <m:dPr>
                          <m:ctrlPr>
                            <a:rPr lang="en-US" sz="2000" i="1">
                              <a:solidFill>
                                <a:srgbClr val="003366"/>
                              </a:solidFill>
                              <a:latin typeface="Cambria Math" panose="02040503050406030204" pitchFamily="18" charset="0"/>
                            </a:rPr>
                          </m:ctrlPr>
                        </m:dPr>
                        <m:e>
                          <m:r>
                            <a:rPr lang="en-US" sz="2000" i="1">
                              <a:solidFill>
                                <a:srgbClr val="003366"/>
                              </a:solidFill>
                              <a:latin typeface="Cambria Math" panose="02040503050406030204" pitchFamily="18" charset="0"/>
                            </a:rPr>
                            <m:t>𝑓</m:t>
                          </m:r>
                        </m:e>
                      </m:d>
                      <m:r>
                        <a:rPr lang="en-US" sz="2000" i="1">
                          <a:solidFill>
                            <a:srgbClr val="003366"/>
                          </a:solidFill>
                          <a:latin typeface="Cambria Math" panose="02040503050406030204" pitchFamily="18" charset="0"/>
                        </a:rPr>
                        <m:t>=</m:t>
                      </m:r>
                      <m:sSub>
                        <m:sSubPr>
                          <m:ctrlPr>
                            <a:rPr lang="en-US" sz="2000" i="1">
                              <a:solidFill>
                                <a:srgbClr val="003366"/>
                              </a:solidFill>
                              <a:latin typeface="Cambria Math" panose="02040503050406030204" pitchFamily="18" charset="0"/>
                            </a:rPr>
                          </m:ctrlPr>
                        </m:sSubPr>
                        <m:e>
                          <m:r>
                            <a:rPr lang="en-US" sz="2000" i="1">
                              <a:solidFill>
                                <a:srgbClr val="003366"/>
                              </a:solidFill>
                              <a:latin typeface="Cambria Math" panose="02040503050406030204" pitchFamily="18" charset="0"/>
                            </a:rPr>
                            <m:t>𝑆</m:t>
                          </m:r>
                        </m:e>
                        <m:sub>
                          <m:r>
                            <a:rPr lang="en-US" sz="2000" i="1">
                              <a:solidFill>
                                <a:srgbClr val="003366"/>
                              </a:solidFill>
                              <a:latin typeface="Cambria Math" panose="02040503050406030204" pitchFamily="18" charset="0"/>
                            </a:rPr>
                            <m:t>𝐴𝐴</m:t>
                          </m:r>
                        </m:sub>
                      </m:sSub>
                      <m:d>
                        <m:dPr>
                          <m:ctrlPr>
                            <a:rPr lang="en-US" sz="2000" i="1">
                              <a:solidFill>
                                <a:srgbClr val="003366"/>
                              </a:solidFill>
                              <a:latin typeface="Cambria Math" panose="02040503050406030204" pitchFamily="18" charset="0"/>
                            </a:rPr>
                          </m:ctrlPr>
                        </m:dPr>
                        <m:e>
                          <m:r>
                            <a:rPr lang="en-US" sz="2000" i="1">
                              <a:solidFill>
                                <a:srgbClr val="003366"/>
                              </a:solidFill>
                              <a:latin typeface="Cambria Math" panose="02040503050406030204" pitchFamily="18" charset="0"/>
                            </a:rPr>
                            <m:t>𝑓</m:t>
                          </m:r>
                        </m:e>
                      </m:d>
                      <m:r>
                        <a:rPr lang="en-US" sz="2000" i="1">
                          <a:solidFill>
                            <a:srgbClr val="003366"/>
                          </a:solidFill>
                          <a:latin typeface="Cambria Math" panose="02040503050406030204" pitchFamily="18" charset="0"/>
                        </a:rPr>
                        <m:t>+</m:t>
                      </m:r>
                      <m:sSub>
                        <m:sSubPr>
                          <m:ctrlPr>
                            <a:rPr lang="en-US" sz="2000" i="1">
                              <a:solidFill>
                                <a:srgbClr val="003366"/>
                              </a:solidFill>
                              <a:latin typeface="Cambria Math" panose="02040503050406030204" pitchFamily="18" charset="0"/>
                            </a:rPr>
                          </m:ctrlPr>
                        </m:sSubPr>
                        <m:e>
                          <m:r>
                            <a:rPr lang="en-US" sz="2000" i="1">
                              <a:solidFill>
                                <a:srgbClr val="003366"/>
                              </a:solidFill>
                              <a:latin typeface="Cambria Math" panose="02040503050406030204" pitchFamily="18" charset="0"/>
                            </a:rPr>
                            <m:t>𝑆</m:t>
                          </m:r>
                        </m:e>
                        <m:sub>
                          <m:r>
                            <a:rPr lang="en-US" sz="2000" i="1">
                              <a:solidFill>
                                <a:srgbClr val="003366"/>
                              </a:solidFill>
                              <a:latin typeface="Cambria Math" panose="02040503050406030204" pitchFamily="18" charset="0"/>
                            </a:rPr>
                            <m:t>𝐵𝐵</m:t>
                          </m:r>
                        </m:sub>
                      </m:sSub>
                      <m:d>
                        <m:dPr>
                          <m:ctrlPr>
                            <a:rPr lang="en-US" sz="2000" i="1">
                              <a:solidFill>
                                <a:srgbClr val="003366"/>
                              </a:solidFill>
                              <a:latin typeface="Cambria Math" panose="02040503050406030204" pitchFamily="18" charset="0"/>
                            </a:rPr>
                          </m:ctrlPr>
                        </m:dPr>
                        <m:e>
                          <m:r>
                            <a:rPr lang="en-US" sz="2000" i="1">
                              <a:solidFill>
                                <a:srgbClr val="003366"/>
                              </a:solidFill>
                              <a:latin typeface="Cambria Math" panose="02040503050406030204" pitchFamily="18" charset="0"/>
                            </a:rPr>
                            <m:t>𝑓</m:t>
                          </m:r>
                        </m:e>
                      </m:d>
                      <m:r>
                        <a:rPr lang="en-US" sz="2000" i="1">
                          <a:solidFill>
                            <a:srgbClr val="003366"/>
                          </a:solidFill>
                          <a:latin typeface="Cambria Math" panose="02040503050406030204" pitchFamily="18" charset="0"/>
                        </a:rPr>
                        <m:t>−2⋅</m:t>
                      </m:r>
                      <m:r>
                        <m:rPr>
                          <m:sty m:val="p"/>
                        </m:rPr>
                        <a:rPr lang="en-US" sz="2000">
                          <a:solidFill>
                            <a:srgbClr val="003366"/>
                          </a:solidFill>
                          <a:latin typeface="Cambria Math" panose="02040503050406030204" pitchFamily="18" charset="0"/>
                        </a:rPr>
                        <m:t>Re</m:t>
                      </m:r>
                      <m:d>
                        <m:dPr>
                          <m:begChr m:val="["/>
                          <m:endChr m:val="]"/>
                          <m:ctrlPr>
                            <a:rPr lang="en-US" sz="2000" i="1">
                              <a:solidFill>
                                <a:srgbClr val="003366"/>
                              </a:solidFill>
                              <a:latin typeface="Cambria Math" panose="02040503050406030204" pitchFamily="18" charset="0"/>
                            </a:rPr>
                          </m:ctrlPr>
                        </m:dPr>
                        <m:e>
                          <m:sSub>
                            <m:sSubPr>
                              <m:ctrlPr>
                                <a:rPr lang="en-US" sz="2000" i="1">
                                  <a:solidFill>
                                    <a:srgbClr val="003366"/>
                                  </a:solidFill>
                                  <a:latin typeface="Cambria Math" panose="02040503050406030204" pitchFamily="18" charset="0"/>
                                </a:rPr>
                              </m:ctrlPr>
                            </m:sSubPr>
                            <m:e>
                              <m:r>
                                <a:rPr lang="en-US" sz="2000" i="1">
                                  <a:solidFill>
                                    <a:srgbClr val="003366"/>
                                  </a:solidFill>
                                  <a:latin typeface="Cambria Math" panose="02040503050406030204" pitchFamily="18" charset="0"/>
                                </a:rPr>
                                <m:t>𝑆</m:t>
                              </m:r>
                            </m:e>
                            <m:sub>
                              <m:r>
                                <a:rPr lang="en-US" sz="2000" i="1">
                                  <a:solidFill>
                                    <a:srgbClr val="003366"/>
                                  </a:solidFill>
                                  <a:latin typeface="Cambria Math" panose="02040503050406030204" pitchFamily="18" charset="0"/>
                                </a:rPr>
                                <m:t>𝐴𝐵</m:t>
                              </m:r>
                            </m:sub>
                          </m:sSub>
                          <m:d>
                            <m:dPr>
                              <m:ctrlPr>
                                <a:rPr lang="en-US" sz="2000" i="1">
                                  <a:solidFill>
                                    <a:srgbClr val="003366"/>
                                  </a:solidFill>
                                  <a:latin typeface="Cambria Math" panose="02040503050406030204" pitchFamily="18" charset="0"/>
                                </a:rPr>
                              </m:ctrlPr>
                            </m:dPr>
                            <m:e>
                              <m:r>
                                <a:rPr lang="en-US" sz="2000" i="1">
                                  <a:solidFill>
                                    <a:srgbClr val="003366"/>
                                  </a:solidFill>
                                  <a:latin typeface="Cambria Math" panose="02040503050406030204" pitchFamily="18" charset="0"/>
                                </a:rPr>
                                <m:t>𝑓</m:t>
                              </m:r>
                            </m:e>
                          </m:d>
                        </m:e>
                      </m:d>
                    </m:oMath>
                  </m:oMathPara>
                </a14:m>
                <a:endParaRPr lang="en-US" sz="2000" dirty="0"/>
              </a:p>
              <a:p>
                <a:pPr algn="ctr">
                  <a:spcBef>
                    <a:spcPts val="0"/>
                  </a:spcBef>
                  <a:spcAft>
                    <a:spcPts val="0"/>
                  </a:spcAft>
                  <a:buNone/>
                </a:pPr>
                <a:endParaRPr lang="en-US" sz="1700" b="1" i="0" dirty="0">
                  <a:solidFill>
                    <a:srgbClr val="10456B"/>
                  </a:solidFill>
                  <a:latin typeface="Cambria"/>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548640" y="1449103"/>
                <a:ext cx="10268712" cy="569387"/>
              </a:xfrm>
              <a:prstGeom prst="rect">
                <a:avLst/>
              </a:prstGeom>
              <a:blipFill>
                <a:blip r:embed="rId2"/>
                <a:stretch>
                  <a:fillRect/>
                </a:stretch>
              </a:blipFill>
            </p:spPr>
            <p:txBody>
              <a:bodyPr/>
              <a:lstStyle/>
              <a:p>
                <a:r>
                  <a:rPr lang="en-US">
                    <a:noFill/>
                  </a:rPr>
                  <a:t> </a:t>
                </a:r>
              </a:p>
            </p:txBody>
          </p:sp>
        </mc:Fallback>
      </mc:AlternateContent>
      <p:sp>
        <p:nvSpPr>
          <p:cNvPr id="9" name="TextBox 8"/>
          <p:cNvSpPr txBox="1"/>
          <p:nvPr/>
        </p:nvSpPr>
        <p:spPr>
          <a:xfrm>
            <a:off x="2051539" y="1964841"/>
            <a:ext cx="5943600" cy="430887"/>
          </a:xfrm>
          <a:prstGeom prst="rect">
            <a:avLst/>
          </a:prstGeom>
          <a:noFill/>
        </p:spPr>
        <p:txBody>
          <a:bodyPr wrap="square" lIns="0" tIns="0" rIns="0" bIns="0" anchor="ctr">
            <a:spAutoFit/>
          </a:bodyPr>
          <a:lstStyle/>
          <a:p>
            <a:pPr algn="ctr">
              <a:spcBef>
                <a:spcPts val="0"/>
              </a:spcBef>
              <a:spcAft>
                <a:spcPts val="0"/>
              </a:spcAft>
              <a:buNone/>
            </a:pPr>
            <a:r>
              <a:rPr sz="1400" b="0" i="1" dirty="0">
                <a:solidFill>
                  <a:srgbClr val="5B6770"/>
                </a:solidFill>
                <a:latin typeface="Calibri"/>
              </a:rPr>
              <a:t>The real part of the cross-spectrum (the co-spectrum) is the term that everything turns on — drop it and you are no longer solving the right problem.</a:t>
            </a:r>
          </a:p>
        </p:txBody>
      </p:sp>
      <p:sp>
        <p:nvSpPr>
          <p:cNvPr id="10" name="Rounded Rectangle 9"/>
          <p:cNvSpPr/>
          <p:nvPr/>
        </p:nvSpPr>
        <p:spPr>
          <a:xfrm>
            <a:off x="457200" y="2468880"/>
            <a:ext cx="5138928" cy="260604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ounded Rectangle 10"/>
          <p:cNvSpPr/>
          <p:nvPr/>
        </p:nvSpPr>
        <p:spPr>
          <a:xfrm>
            <a:off x="5779008" y="2468880"/>
            <a:ext cx="5138928" cy="260604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13232" y="2615184"/>
            <a:ext cx="4681728" cy="365760"/>
          </a:xfrm>
          <a:prstGeom prst="rect">
            <a:avLst/>
          </a:prstGeom>
          <a:noFill/>
        </p:spPr>
        <p:txBody>
          <a:bodyPr wrap="square" lIns="0" tIns="0" rIns="0" bIns="0" anchor="ctr">
            <a:spAutoFit/>
          </a:bodyPr>
          <a:lstStyle/>
          <a:p>
            <a:pPr algn="l">
              <a:spcBef>
                <a:spcPts val="0"/>
              </a:spcBef>
              <a:spcAft>
                <a:spcPts val="0"/>
              </a:spcAft>
              <a:buNone/>
            </a:pPr>
            <a:r>
              <a:rPr sz="1500" b="1" i="0">
                <a:solidFill>
                  <a:srgbClr val="10456B"/>
                </a:solidFill>
                <a:latin typeface="Calibri"/>
              </a:rPr>
              <a:t>It is a correlation problem</a:t>
            </a:r>
          </a:p>
        </p:txBody>
      </p:sp>
      <mc:AlternateContent xmlns:mc="http://schemas.openxmlformats.org/markup-compatibility/2006" xmlns:a14="http://schemas.microsoft.com/office/drawing/2010/main">
        <mc:Choice Requires="a14">
          <p:sp>
            <p:nvSpPr>
              <p:cNvPr id="13" name="TextBox 12"/>
              <p:cNvSpPr txBox="1"/>
              <p:nvPr/>
            </p:nvSpPr>
            <p:spPr>
              <a:xfrm>
                <a:off x="749808" y="3035808"/>
                <a:ext cx="4572000" cy="2616742"/>
              </a:xfrm>
              <a:prstGeom prst="rect">
                <a:avLst/>
              </a:prstGeom>
              <a:noFill/>
            </p:spPr>
            <p:txBody>
              <a:bodyPr wrap="square" lIns="0" tIns="0" rIns="0" bIns="0" anchor="t">
                <a:spAutoFit/>
              </a:bodyPr>
              <a:lstStyle/>
              <a:p>
                <a:pPr marL="228600" indent="-228600" algn="l">
                  <a:lnSpc>
                    <a:spcPts val="17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Two points can each have large absolute displacement yet near-zero relative motion if they move in-phase — and modest absolute response can produce large relative motion if they move out-of-phase.</a:t>
                </a:r>
              </a:p>
              <a:p>
                <a:pPr marL="228600" indent="-228600">
                  <a:lnSpc>
                    <a:spcPts val="17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Setting </a:t>
                </a:r>
                <a14:m>
                  <m:oMath xmlns:m="http://schemas.openxmlformats.org/officeDocument/2006/math">
                    <m:r>
                      <a:rPr lang="en-US" sz="1250" b="0" i="0" smtClean="0">
                        <a:latin typeface="Cambria Math" panose="02040503050406030204" pitchFamily="18" charset="0"/>
                        <a:ea typeface="Cambria Math" panose="02040503050406030204" pitchFamily="18" charset="0"/>
                      </a:rPr>
                      <m:t>  </m:t>
                    </m:r>
                    <m:r>
                      <m:rPr>
                        <m:sty m:val="p"/>
                      </m:rPr>
                      <a:rPr lang="en-US" sz="1250">
                        <a:latin typeface="Cambria Math" panose="02040503050406030204" pitchFamily="18" charset="0"/>
                        <a:ea typeface="Cambria Math" panose="02040503050406030204" pitchFamily="18" charset="0"/>
                      </a:rPr>
                      <m:t>Re</m:t>
                    </m:r>
                    <m:d>
                      <m:dPr>
                        <m:begChr m:val="["/>
                        <m:endChr m:val="]"/>
                        <m:ctrlPr>
                          <a:rPr lang="en-US" sz="1250" i="1">
                            <a:latin typeface="Cambria Math" panose="02040503050406030204" pitchFamily="18" charset="0"/>
                            <a:ea typeface="Cambria Math" panose="02040503050406030204" pitchFamily="18" charset="0"/>
                          </a:rPr>
                        </m:ctrlPr>
                      </m:dPr>
                      <m:e>
                        <m:sSub>
                          <m:sSubPr>
                            <m:ctrlPr>
                              <a:rPr lang="en-US" sz="1250" i="1">
                                <a:latin typeface="Cambria Math" panose="02040503050406030204" pitchFamily="18" charset="0"/>
                                <a:ea typeface="Cambria Math" panose="02040503050406030204" pitchFamily="18" charset="0"/>
                              </a:rPr>
                            </m:ctrlPr>
                          </m:sSubPr>
                          <m:e>
                            <m:r>
                              <a:rPr lang="en-US" sz="1250" i="1">
                                <a:latin typeface="Cambria Math" panose="02040503050406030204" pitchFamily="18" charset="0"/>
                                <a:ea typeface="Cambria Math" panose="02040503050406030204" pitchFamily="18" charset="0"/>
                              </a:rPr>
                              <m:t>𝑆</m:t>
                            </m:r>
                          </m:e>
                          <m:sub>
                            <m:r>
                              <a:rPr lang="en-US" sz="1250" i="1">
                                <a:latin typeface="Cambria Math" panose="02040503050406030204" pitchFamily="18" charset="0"/>
                                <a:ea typeface="Cambria Math" panose="02040503050406030204" pitchFamily="18" charset="0"/>
                              </a:rPr>
                              <m:t>𝐴𝐵</m:t>
                            </m:r>
                          </m:sub>
                        </m:sSub>
                      </m:e>
                    </m:d>
                    <m:r>
                      <a:rPr lang="en-US" sz="1250" i="1">
                        <a:latin typeface="Cambria Math" panose="02040503050406030204" pitchFamily="18" charset="0"/>
                        <a:ea typeface="Cambria Math" panose="02040503050406030204" pitchFamily="18" charset="0"/>
                      </a:rPr>
                      <m:t>=0</m:t>
                    </m:r>
                  </m:oMath>
                </a14:m>
                <a:r>
                  <a:rPr lang="en-US" sz="1250" dirty="0">
                    <a:latin typeface="Cambria Math" panose="02040503050406030204" pitchFamily="18" charset="0"/>
                    <a:ea typeface="Cambria Math" panose="02040503050406030204" pitchFamily="18" charset="0"/>
                  </a:rPr>
                  <a:t>  </a:t>
                </a:r>
                <a:r>
                  <a:rPr sz="1250" b="0" i="0" dirty="0">
                    <a:solidFill>
                      <a:srgbClr val="2B2B2B"/>
                    </a:solidFill>
                    <a:latin typeface="Calibri"/>
                  </a:rPr>
                  <a:t>(the common 'add the PSDs' shortcut) assumes the responses are uncorrelated. For most structures that is wrong and over-predicts relative motion, forcing needless design iterations.</a:t>
                </a:r>
              </a:p>
              <a:p>
                <a:pPr marL="228600" indent="-228600">
                  <a:lnSpc>
                    <a:spcPts val="17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If the two points move identically </a:t>
                </a:r>
                <a14:m>
                  <m:oMath xmlns:m="http://schemas.openxmlformats.org/officeDocument/2006/math">
                    <m:d>
                      <m:dPr>
                        <m:ctrlPr>
                          <a:rPr lang="en-US" sz="1250" i="1">
                            <a:latin typeface="Cambria Math" panose="02040503050406030204" pitchFamily="18" charset="0"/>
                          </a:rPr>
                        </m:ctrlPr>
                      </m:dPr>
                      <m:e>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𝐴𝐴</m:t>
                            </m:r>
                          </m:sub>
                        </m:sSub>
                        <m:r>
                          <a:rPr lang="en-US" sz="1250" i="1">
                            <a:latin typeface="Cambria Math" panose="02040503050406030204" pitchFamily="18" charset="0"/>
                          </a:rPr>
                          <m:t>=</m:t>
                        </m:r>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𝐵𝐵</m:t>
                            </m:r>
                          </m:sub>
                        </m:sSub>
                        <m:r>
                          <a:rPr lang="en-US" sz="1250" i="1">
                            <a:latin typeface="Cambria Math" panose="02040503050406030204" pitchFamily="18" charset="0"/>
                          </a:rPr>
                          <m:t>=</m:t>
                        </m:r>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𝐴𝐵</m:t>
                            </m:r>
                          </m:sub>
                        </m:sSub>
                      </m:e>
                    </m:d>
                  </m:oMath>
                </a14:m>
                <a:endParaRPr lang="en-US" sz="1250" dirty="0"/>
              </a:p>
              <a:p>
                <a:pPr marL="228600" indent="-228600" algn="l">
                  <a:lnSpc>
                    <a:spcPts val="17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 the equation collapses to exactly zero — a rigid-body translation produces no relative displacement.</a:t>
                </a:r>
              </a:p>
            </p:txBody>
          </p:sp>
        </mc:Choice>
        <mc:Fallback xmlns="">
          <p:sp>
            <p:nvSpPr>
              <p:cNvPr id="13" name="TextBox 12"/>
              <p:cNvSpPr txBox="1">
                <a:spLocks noRot="1" noChangeAspect="1" noMove="1" noResize="1" noEditPoints="1" noAdjustHandles="1" noChangeArrowheads="1" noChangeShapeType="1" noTextEdit="1"/>
              </p:cNvSpPr>
              <p:nvPr/>
            </p:nvSpPr>
            <p:spPr>
              <a:xfrm>
                <a:off x="749808" y="3035808"/>
                <a:ext cx="4572000" cy="2616742"/>
              </a:xfrm>
              <a:prstGeom prst="rect">
                <a:avLst/>
              </a:prstGeom>
              <a:blipFill>
                <a:blip r:embed="rId3"/>
                <a:stretch>
                  <a:fillRect l="-1600" t="-1166" r="-2533" b="-2797"/>
                </a:stretch>
              </a:blipFill>
            </p:spPr>
            <p:txBody>
              <a:bodyPr/>
              <a:lstStyle/>
              <a:p>
                <a:r>
                  <a:rPr lang="en-US">
                    <a:noFill/>
                  </a:rPr>
                  <a:t> </a:t>
                </a:r>
              </a:p>
            </p:txBody>
          </p:sp>
        </mc:Fallback>
      </mc:AlternateContent>
      <p:sp>
        <p:nvSpPr>
          <p:cNvPr id="14" name="TextBox 13"/>
          <p:cNvSpPr txBox="1"/>
          <p:nvPr/>
        </p:nvSpPr>
        <p:spPr>
          <a:xfrm>
            <a:off x="6035040" y="2615184"/>
            <a:ext cx="4681728" cy="365760"/>
          </a:xfrm>
          <a:prstGeom prst="rect">
            <a:avLst/>
          </a:prstGeom>
          <a:noFill/>
        </p:spPr>
        <p:txBody>
          <a:bodyPr wrap="square" lIns="0" tIns="0" rIns="0" bIns="0" anchor="ctr">
            <a:spAutoFit/>
          </a:bodyPr>
          <a:lstStyle/>
          <a:p>
            <a:pPr algn="l">
              <a:spcBef>
                <a:spcPts val="0"/>
              </a:spcBef>
              <a:spcAft>
                <a:spcPts val="0"/>
              </a:spcAft>
              <a:buNone/>
            </a:pPr>
            <a:r>
              <a:rPr sz="1500" b="1" i="0">
                <a:solidFill>
                  <a:srgbClr val="0B7A8A"/>
                </a:solidFill>
                <a:latin typeface="Calibri"/>
              </a:rPr>
              <a:t>Where the cross-spectrum comes from</a:t>
            </a:r>
          </a:p>
        </p:txBody>
      </p:sp>
      <mc:AlternateContent xmlns:mc="http://schemas.openxmlformats.org/markup-compatibility/2006" xmlns:a14="http://schemas.microsoft.com/office/drawing/2010/main">
        <mc:Choice Requires="a14">
          <p:sp>
            <p:nvSpPr>
              <p:cNvPr id="15" name="TextBox 14"/>
              <p:cNvSpPr txBox="1"/>
              <p:nvPr/>
            </p:nvSpPr>
            <p:spPr>
              <a:xfrm>
                <a:off x="6071616" y="3035808"/>
                <a:ext cx="4681728" cy="2321789"/>
              </a:xfrm>
              <a:prstGeom prst="rect">
                <a:avLst/>
              </a:prstGeom>
              <a:noFill/>
            </p:spPr>
            <p:txBody>
              <a:bodyPr wrap="square" lIns="0" tIns="0" rIns="0" bIns="0" anchor="t">
                <a:spAutoFit/>
              </a:bodyPr>
              <a:lstStyle/>
              <a:p>
                <a:pPr marL="228600" indent="-228600" algn="l">
                  <a:lnSpc>
                    <a:spcPts val="1700"/>
                  </a:lnSpc>
                  <a:spcBef>
                    <a:spcPts val="300"/>
                  </a:spcBef>
                  <a:spcAft>
                    <a:spcPts val="300"/>
                  </a:spcAft>
                  <a:buClr>
                    <a:srgbClr val="0B7A8A"/>
                  </a:buClr>
                  <a:buSzPct val="80000"/>
                  <a:buFont typeface="Arial" pitchFamily="34" charset="0"/>
                  <a:buChar char="•"/>
                </a:pPr>
                <a:r>
                  <a:rPr sz="1250" b="0" i="0" dirty="0">
                    <a:solidFill>
                      <a:srgbClr val="2B2B2B"/>
                    </a:solidFill>
                    <a:latin typeface="Calibri"/>
                  </a:rPr>
                  <a:t>In modal superposition, relative motion sums </a:t>
                </a:r>
                <a14:m>
                  <m:oMath xmlns:m="http://schemas.openxmlformats.org/officeDocument/2006/math">
                    <m:sSup>
                      <m:sSupPr>
                        <m:ctrlPr>
                          <a:rPr lang="en-US" sz="1250" i="1">
                            <a:latin typeface="Cambria Math" panose="02040503050406030204" pitchFamily="18" charset="0"/>
                          </a:rPr>
                        </m:ctrlPr>
                      </m:sSupPr>
                      <m:e>
                        <m:d>
                          <m:dPr>
                            <m:ctrlPr>
                              <a:rPr lang="en-US" sz="1250" i="1">
                                <a:latin typeface="Cambria Math" panose="02040503050406030204" pitchFamily="18" charset="0"/>
                              </a:rPr>
                            </m:ctrlPr>
                          </m:dPr>
                          <m:e>
                            <m:sSub>
                              <m:sSubPr>
                                <m:ctrlPr>
                                  <a:rPr lang="en-US" sz="1250" i="1">
                                    <a:latin typeface="Cambria Math" panose="02040503050406030204" pitchFamily="18" charset="0"/>
                                  </a:rPr>
                                </m:ctrlPr>
                              </m:sSubPr>
                              <m:e>
                                <m:r>
                                  <a:rPr lang="en-US" sz="1250" i="1">
                                    <a:latin typeface="Cambria Math" panose="02040503050406030204" pitchFamily="18" charset="0"/>
                                  </a:rPr>
                                  <m:t>𝜙</m:t>
                                </m:r>
                              </m:e>
                              <m:sub>
                                <m:r>
                                  <a:rPr lang="en-US" sz="1250" i="1">
                                    <a:latin typeface="Cambria Math" panose="02040503050406030204" pitchFamily="18" charset="0"/>
                                  </a:rPr>
                                  <m:t>𝐴𝑟</m:t>
                                </m:r>
                              </m:sub>
                            </m:sSub>
                            <m:r>
                              <a:rPr lang="en-US" sz="1250" i="1">
                                <a:latin typeface="Cambria Math" panose="02040503050406030204" pitchFamily="18" charset="0"/>
                              </a:rPr>
                              <m:t>−</m:t>
                            </m:r>
                            <m:sSub>
                              <m:sSubPr>
                                <m:ctrlPr>
                                  <a:rPr lang="en-US" sz="1250" i="1">
                                    <a:latin typeface="Cambria Math" panose="02040503050406030204" pitchFamily="18" charset="0"/>
                                  </a:rPr>
                                </m:ctrlPr>
                              </m:sSubPr>
                              <m:e>
                                <m:r>
                                  <a:rPr lang="en-US" sz="1250" i="1">
                                    <a:latin typeface="Cambria Math" panose="02040503050406030204" pitchFamily="18" charset="0"/>
                                  </a:rPr>
                                  <m:t>𝜙</m:t>
                                </m:r>
                              </m:e>
                              <m:sub>
                                <m:r>
                                  <a:rPr lang="en-US" sz="1250" i="1">
                                    <a:latin typeface="Cambria Math" panose="02040503050406030204" pitchFamily="18" charset="0"/>
                                  </a:rPr>
                                  <m:t>𝐵𝑟</m:t>
                                </m:r>
                              </m:sub>
                            </m:sSub>
                          </m:e>
                        </m:d>
                      </m:e>
                      <m:sup>
                        <m:r>
                          <a:rPr lang="en-US" sz="1250" i="1">
                            <a:latin typeface="Cambria Math" panose="02040503050406030204" pitchFamily="18" charset="0"/>
                          </a:rPr>
                          <m:t>2</m:t>
                        </m:r>
                      </m:sup>
                    </m:sSup>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𝑞𝑟</m:t>
                        </m:r>
                      </m:sub>
                    </m:sSub>
                    <m:d>
                      <m:dPr>
                        <m:ctrlPr>
                          <a:rPr lang="en-US" sz="1250" i="1">
                            <a:latin typeface="Cambria Math" panose="02040503050406030204" pitchFamily="18" charset="0"/>
                          </a:rPr>
                        </m:ctrlPr>
                      </m:dPr>
                      <m:e>
                        <m:r>
                          <a:rPr lang="en-US" sz="1250" i="1">
                            <a:latin typeface="Cambria Math" panose="02040503050406030204" pitchFamily="18" charset="0"/>
                          </a:rPr>
                          <m:t>𝑓</m:t>
                        </m:r>
                      </m:e>
                    </m:d>
                  </m:oMath>
                </a14:m>
                <a:r>
                  <a:rPr lang="en-US" sz="1250" dirty="0"/>
                  <a:t>  </a:t>
                </a:r>
                <a:r>
                  <a:rPr sz="1250" b="0" i="0" dirty="0">
                    <a:solidFill>
                      <a:srgbClr val="2B2B2B"/>
                    </a:solidFill>
                    <a:latin typeface="Calibri"/>
                  </a:rPr>
                  <a:t>over modes — a mode contributes only where the two points participate differently.</a:t>
                </a:r>
              </a:p>
              <a:p>
                <a:pPr marL="228600" indent="-228600" algn="l">
                  <a:lnSpc>
                    <a:spcPts val="1700"/>
                  </a:lnSpc>
                  <a:spcBef>
                    <a:spcPts val="300"/>
                  </a:spcBef>
                  <a:spcAft>
                    <a:spcPts val="300"/>
                  </a:spcAft>
                  <a:buClr>
                    <a:srgbClr val="0B7A8A"/>
                  </a:buClr>
                  <a:buSzPct val="80000"/>
                  <a:buFont typeface="Arial" pitchFamily="34" charset="0"/>
                  <a:buChar char="•"/>
                </a:pPr>
                <a:r>
                  <a:rPr sz="1250" b="0" i="0" dirty="0">
                    <a:solidFill>
                      <a:srgbClr val="2B2B2B"/>
                    </a:solidFill>
                    <a:latin typeface="Calibri"/>
                  </a:rPr>
                  <a:t>Modal cancellation: if both points move identically in a global mode, that mode adds ZERO to relative displacement no matter how large its absolute response.</a:t>
                </a:r>
              </a:p>
              <a:p>
                <a:pPr marL="228600" indent="-228600" algn="l">
                  <a:lnSpc>
                    <a:spcPts val="1700"/>
                  </a:lnSpc>
                  <a:spcBef>
                    <a:spcPts val="300"/>
                  </a:spcBef>
                  <a:spcAft>
                    <a:spcPts val="300"/>
                  </a:spcAft>
                  <a:buClr>
                    <a:srgbClr val="0B7A8A"/>
                  </a:buClr>
                  <a:buSzPct val="80000"/>
                  <a:buFont typeface="Arial" pitchFamily="34" charset="0"/>
                  <a:buChar char="•"/>
                </a:pPr>
                <a:r>
                  <a:rPr sz="1250" b="0" i="0" dirty="0">
                    <a:solidFill>
                      <a:srgbClr val="2B2B2B"/>
                    </a:solidFill>
                    <a:latin typeface="Calibri"/>
                  </a:rPr>
                  <a:t>Consequence — local-mode dominance: relative response is almost always driven by higher-frequency local modes (board flexing, panel bending), not the low-frequency global modes that dominate acceleration.</a:t>
                </a:r>
              </a:p>
            </p:txBody>
          </p:sp>
        </mc:Choice>
        <mc:Fallback xmlns="">
          <p:sp>
            <p:nvSpPr>
              <p:cNvPr id="15" name="TextBox 14"/>
              <p:cNvSpPr txBox="1">
                <a:spLocks noRot="1" noChangeAspect="1" noMove="1" noResize="1" noEditPoints="1" noAdjustHandles="1" noChangeArrowheads="1" noChangeShapeType="1" noTextEdit="1"/>
              </p:cNvSpPr>
              <p:nvPr/>
            </p:nvSpPr>
            <p:spPr>
              <a:xfrm>
                <a:off x="6071616" y="3035808"/>
                <a:ext cx="4681728" cy="2321789"/>
              </a:xfrm>
              <a:prstGeom prst="rect">
                <a:avLst/>
              </a:prstGeom>
              <a:blipFill>
                <a:blip r:embed="rId4"/>
                <a:stretch>
                  <a:fillRect l="-1563" t="-1312" r="-2083" b="-3150"/>
                </a:stretch>
              </a:blipFill>
            </p:spPr>
            <p:txBody>
              <a:bodyPr/>
              <a:lstStyle/>
              <a:p>
                <a:r>
                  <a:rPr lang="en-US">
                    <a:noFill/>
                  </a:rPr>
                  <a:t> </a:t>
                </a:r>
              </a:p>
            </p:txBody>
          </p:sp>
        </mc:Fallback>
      </mc:AlternateContent>
      <p:sp>
        <p:nvSpPr>
          <p:cNvPr id="16" name="Rectangle 15"/>
          <p:cNvSpPr/>
          <p:nvPr/>
        </p:nvSpPr>
        <p:spPr>
          <a:xfrm>
            <a:off x="548640" y="5706099"/>
            <a:ext cx="10451592" cy="566928"/>
          </a:xfrm>
          <a:prstGeom prst="rect">
            <a:avLst/>
          </a:prstGeom>
          <a:solidFill>
            <a:srgbClr val="D7E3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769737" y="5797202"/>
            <a:ext cx="10058400" cy="384721"/>
          </a:xfrm>
          <a:prstGeom prst="rect">
            <a:avLst/>
          </a:prstGeom>
          <a:noFill/>
        </p:spPr>
        <p:txBody>
          <a:bodyPr wrap="square" lIns="0" tIns="0" rIns="0" bIns="0" anchor="ctr">
            <a:spAutoFit/>
          </a:bodyPr>
          <a:lstStyle/>
          <a:p>
            <a:pPr>
              <a:spcBef>
                <a:spcPts val="0"/>
              </a:spcBef>
              <a:spcAft>
                <a:spcPts val="0"/>
              </a:spcAft>
              <a:buNone/>
            </a:pPr>
            <a:r>
              <a:rPr sz="1250" b="1" i="0" dirty="0">
                <a:solidFill>
                  <a:srgbClr val="C55A11"/>
                </a:solidFill>
                <a:latin typeface="Calibri"/>
              </a:rPr>
              <a:t>Takeaway:  </a:t>
            </a:r>
            <a:r>
              <a:rPr sz="1250" b="0" i="0" dirty="0">
                <a:solidFill>
                  <a:srgbClr val="10456B"/>
                </a:solidFill>
                <a:latin typeface="Calibri"/>
              </a:rPr>
              <a:t>Relative displacement is set by how differently two points participate in the modes — so the cross-spectrum, not the larger absolute PSD, decides whether a clearance or connector survives.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57200" y="256032"/>
            <a:ext cx="8138160" cy="640080"/>
          </a:xfrm>
          <a:prstGeom prst="rect">
            <a:avLst/>
          </a:prstGeom>
          <a:noFill/>
        </p:spPr>
        <p:txBody>
          <a:bodyPr wrap="square" lIns="0" tIns="0" rIns="0" bIns="0" anchor="t">
            <a:spAutoFit/>
          </a:bodyPr>
          <a:lstStyle/>
          <a:p>
            <a:pPr algn="l">
              <a:spcBef>
                <a:spcPts val="0"/>
              </a:spcBef>
              <a:spcAft>
                <a:spcPts val="0"/>
              </a:spcAft>
              <a:buNone/>
            </a:pPr>
            <a:r>
              <a:rPr sz="2800" b="1" i="0">
                <a:solidFill>
                  <a:srgbClr val="10456B"/>
                </a:solidFill>
                <a:latin typeface="Cambria"/>
              </a:rPr>
              <a:t>Bounding Relative Motion &amp; Peak Statistics</a:t>
            </a:r>
          </a:p>
        </p:txBody>
      </p:sp>
      <p:sp>
        <p:nvSpPr>
          <p:cNvPr id="3" name="TextBox 2"/>
          <p:cNvSpPr txBox="1"/>
          <p:nvPr/>
        </p:nvSpPr>
        <p:spPr>
          <a:xfrm>
            <a:off x="457200" y="841248"/>
            <a:ext cx="8686800" cy="365760"/>
          </a:xfrm>
          <a:prstGeom prst="rect">
            <a:avLst/>
          </a:prstGeom>
          <a:noFill/>
        </p:spPr>
        <p:txBody>
          <a:bodyPr wrap="square" lIns="0" tIns="0" rIns="0" bIns="0" anchor="ctr">
            <a:spAutoFit/>
          </a:bodyPr>
          <a:lstStyle/>
          <a:p>
            <a:pPr algn="l">
              <a:spcBef>
                <a:spcPts val="0"/>
              </a:spcBef>
              <a:spcAft>
                <a:spcPts val="0"/>
              </a:spcAft>
              <a:buNone/>
            </a:pPr>
            <a:r>
              <a:rPr sz="1400" b="0" i="1">
                <a:solidFill>
                  <a:srgbClr val="0B7A8A"/>
                </a:solidFill>
                <a:latin typeface="Calibri"/>
              </a:rPr>
              <a:t>When cross-spectral data is missing, and why the 3σ rule under-predicts the true peak</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spcBef>
                <a:spcPts val="0"/>
              </a:spcBef>
              <a:spcAft>
                <a:spcPts val="0"/>
              </a:spcAft>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spcBef>
                <a:spcPts val="0"/>
              </a:spcBef>
              <a:spcAft>
                <a:spcPts val="0"/>
              </a:spcAft>
              <a:buNone/>
            </a:pPr>
            <a:r>
              <a:rPr sz="900" b="0" i="0">
                <a:solidFill>
                  <a:srgbClr val="5B6770"/>
                </a:solidFill>
                <a:latin typeface="Calibri"/>
              </a:rPr>
              <a:t>44</a:t>
            </a:r>
          </a:p>
        </p:txBody>
      </p:sp>
      <p:sp>
        <p:nvSpPr>
          <p:cNvPr id="7" name="Rounded Rectangle 6"/>
          <p:cNvSpPr/>
          <p:nvPr/>
        </p:nvSpPr>
        <p:spPr>
          <a:xfrm>
            <a:off x="457200" y="1325880"/>
            <a:ext cx="3392424" cy="324612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85800" y="1472184"/>
            <a:ext cx="2980944" cy="365760"/>
          </a:xfrm>
          <a:prstGeom prst="rect">
            <a:avLst/>
          </a:prstGeom>
          <a:noFill/>
        </p:spPr>
        <p:txBody>
          <a:bodyPr wrap="square" lIns="0" tIns="0" rIns="0" bIns="0" anchor="ctr">
            <a:spAutoFit/>
          </a:bodyPr>
          <a:lstStyle/>
          <a:p>
            <a:pPr algn="l">
              <a:spcBef>
                <a:spcPts val="0"/>
              </a:spcBef>
              <a:spcAft>
                <a:spcPts val="0"/>
              </a:spcAft>
              <a:buNone/>
            </a:pPr>
            <a:r>
              <a:rPr sz="1400" b="1" i="0">
                <a:solidFill>
                  <a:srgbClr val="006699"/>
                </a:solidFill>
                <a:latin typeface="Calibri"/>
              </a:rPr>
              <a:t>Coherence by topology</a:t>
            </a:r>
          </a:p>
        </p:txBody>
      </p:sp>
      <mc:AlternateContent xmlns:mc="http://schemas.openxmlformats.org/markup-compatibility/2006" xmlns:a14="http://schemas.microsoft.com/office/drawing/2010/main">
        <mc:Choice Requires="a14">
          <p:sp>
            <p:nvSpPr>
              <p:cNvPr id="9" name="TextBox 8"/>
              <p:cNvSpPr txBox="1"/>
              <p:nvPr/>
            </p:nvSpPr>
            <p:spPr>
              <a:xfrm>
                <a:off x="484632" y="1929384"/>
                <a:ext cx="3163824" cy="2539798"/>
              </a:xfrm>
              <a:prstGeom prst="rect">
                <a:avLst/>
              </a:prstGeom>
              <a:noFill/>
            </p:spPr>
            <p:txBody>
              <a:bodyPr wrap="square" lIns="0" tIns="0" rIns="0" bIns="0" anchor="t">
                <a:spAutoFit/>
              </a:bodyPr>
              <a:lstStyle/>
              <a:p>
                <a:pPr marL="228600" indent="-228600">
                  <a:lnSpc>
                    <a:spcPts val="17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Closely spaced points on a stiff part: coherence </a:t>
                </a:r>
                <a:r>
                  <a:rPr sz="1250" b="0" i="0" dirty="0">
                    <a:solidFill>
                      <a:srgbClr val="2B2B2B"/>
                    </a:solidFill>
                    <a:latin typeface="Cambria Math" panose="02040503050406030204" pitchFamily="18" charset="0"/>
                    <a:ea typeface="Cambria Math" panose="02040503050406030204" pitchFamily="18" charset="0"/>
                  </a:rPr>
                  <a:t>γ²→1, </a:t>
                </a:r>
                <a14:m>
                  <m:oMath xmlns:m="http://schemas.openxmlformats.org/officeDocument/2006/math">
                    <m:sSub>
                      <m:sSubPr>
                        <m:ctrlPr>
                          <a:rPr lang="en-US" sz="1250" i="1">
                            <a:solidFill>
                              <a:srgbClr val="2B2B2B"/>
                            </a:solidFill>
                            <a:latin typeface="Cambria Math" panose="02040503050406030204" pitchFamily="18" charset="0"/>
                            <a:ea typeface="Cambria Math" panose="02040503050406030204" pitchFamily="18" charset="0"/>
                          </a:rPr>
                        </m:ctrlPr>
                      </m:sSubPr>
                      <m:e>
                        <m:r>
                          <m:rPr>
                            <m:sty m:val="p"/>
                          </m:rPr>
                          <a:rPr lang="en-US" sz="1250" i="1">
                            <a:solidFill>
                              <a:srgbClr val="2B2B2B"/>
                            </a:solidFill>
                            <a:latin typeface="Cambria Math" panose="02040503050406030204" pitchFamily="18" charset="0"/>
                            <a:ea typeface="Cambria Math" panose="02040503050406030204" pitchFamily="18" charset="0"/>
                          </a:rPr>
                          <m:t>S</m:t>
                        </m:r>
                      </m:e>
                      <m:sub>
                        <m:r>
                          <m:rPr>
                            <m:sty m:val="p"/>
                          </m:rPr>
                          <a:rPr lang="en-US" sz="1250" i="1">
                            <a:solidFill>
                              <a:srgbClr val="2B2B2B"/>
                            </a:solidFill>
                            <a:latin typeface="Cambria Math" panose="02040503050406030204" pitchFamily="18" charset="0"/>
                            <a:ea typeface="Cambria Math" panose="02040503050406030204" pitchFamily="18" charset="0"/>
                          </a:rPr>
                          <m:t>A</m:t>
                        </m:r>
                        <m:r>
                          <m:rPr>
                            <m:sty m:val="p"/>
                          </m:rPr>
                          <a:rPr lang="en-US" sz="1250" b="0" i="1" smtClean="0">
                            <a:solidFill>
                              <a:srgbClr val="2B2B2B"/>
                            </a:solidFill>
                            <a:latin typeface="Cambria Math" panose="02040503050406030204" pitchFamily="18" charset="0"/>
                            <a:ea typeface="Cambria Math" panose="02040503050406030204" pitchFamily="18" charset="0"/>
                          </a:rPr>
                          <m:t>B</m:t>
                        </m:r>
                      </m:sub>
                    </m:sSub>
                    <m:r>
                      <a:rPr lang="en-US" sz="1250" i="1">
                        <a:solidFill>
                          <a:srgbClr val="2B2B2B"/>
                        </a:solidFill>
                        <a:latin typeface="Cambria Math" panose="02040503050406030204" pitchFamily="18" charset="0"/>
                        <a:ea typeface="Cambria Math" panose="02040503050406030204" pitchFamily="18" charset="0"/>
                      </a:rPr>
                      <m:t> </m:t>
                    </m:r>
                  </m:oMath>
                </a14:m>
                <a:r>
                  <a:rPr sz="1250" b="0" i="0" dirty="0">
                    <a:solidFill>
                      <a:srgbClr val="2B2B2B"/>
                    </a:solidFill>
                    <a:latin typeface="Cambria Math" panose="02040503050406030204" pitchFamily="18" charset="0"/>
                    <a:ea typeface="Cambria Math" panose="02040503050406030204" pitchFamily="18" charset="0"/>
                  </a:rPr>
                  <a:t>→</a:t>
                </a:r>
                <a:r>
                  <a:rPr lang="en-US" sz="1250" b="0" i="0" dirty="0">
                    <a:solidFill>
                      <a:srgbClr val="2B2B2B"/>
                    </a:solidFill>
                    <a:latin typeface="Cambria Math" panose="02040503050406030204" pitchFamily="18" charset="0"/>
                    <a:ea typeface="Cambria Math" panose="02040503050406030204" pitchFamily="18" charset="0"/>
                  </a:rPr>
                  <a:t> </a:t>
                </a:r>
                <a14:m>
                  <m:oMath xmlns:m="http://schemas.openxmlformats.org/officeDocument/2006/math">
                    <m:sSub>
                      <m:sSubPr>
                        <m:ctrlPr>
                          <a:rPr lang="en-US" sz="1250" b="0" i="1" smtClean="0">
                            <a:solidFill>
                              <a:srgbClr val="2B2B2B"/>
                            </a:solidFill>
                            <a:latin typeface="Cambria Math" panose="02040503050406030204" pitchFamily="18" charset="0"/>
                            <a:ea typeface="Cambria Math" panose="02040503050406030204" pitchFamily="18" charset="0"/>
                          </a:rPr>
                        </m:ctrlPr>
                      </m:sSubPr>
                      <m:e>
                        <m:r>
                          <m:rPr>
                            <m:sty m:val="p"/>
                          </m:rPr>
                          <a:rPr lang="en-US" sz="1250" b="0" i="1" smtClean="0">
                            <a:solidFill>
                              <a:srgbClr val="2B2B2B"/>
                            </a:solidFill>
                            <a:latin typeface="Cambria Math" panose="02040503050406030204" pitchFamily="18" charset="0"/>
                            <a:ea typeface="Cambria Math" panose="02040503050406030204" pitchFamily="18" charset="0"/>
                          </a:rPr>
                          <m:t>S</m:t>
                        </m:r>
                      </m:e>
                      <m:sub>
                        <m:r>
                          <m:rPr>
                            <m:sty m:val="p"/>
                          </m:rPr>
                          <a:rPr lang="en-US" sz="1250" b="0" i="1" smtClean="0">
                            <a:solidFill>
                              <a:srgbClr val="2B2B2B"/>
                            </a:solidFill>
                            <a:latin typeface="Cambria Math" panose="02040503050406030204" pitchFamily="18" charset="0"/>
                            <a:ea typeface="Cambria Math" panose="02040503050406030204" pitchFamily="18" charset="0"/>
                          </a:rPr>
                          <m:t>AA</m:t>
                        </m:r>
                      </m:sub>
                    </m:sSub>
                  </m:oMath>
                </a14:m>
                <a:r>
                  <a:rPr sz="1250" b="0" i="0" dirty="0">
                    <a:solidFill>
                      <a:srgbClr val="2B2B2B"/>
                    </a:solidFill>
                    <a:latin typeface="Calibri"/>
                  </a:rPr>
                  <a:t>, destructive cancellation keeps relative motion small.</a:t>
                </a:r>
              </a:p>
              <a:p>
                <a:pPr marL="228600" indent="-228600" algn="l">
                  <a:lnSpc>
                    <a:spcPts val="17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Disparate substructures (array wing vs. bus; two PCBs on a loose harness): modal participation differs, </a:t>
                </a:r>
                <a:r>
                  <a:rPr sz="1250" b="0" i="0" dirty="0">
                    <a:solidFill>
                      <a:srgbClr val="2B2B2B"/>
                    </a:solidFill>
                    <a:latin typeface="Cambria Math" panose="02040503050406030204" pitchFamily="18" charset="0"/>
                    <a:ea typeface="Cambria Math" panose="02040503050406030204" pitchFamily="18" charset="0"/>
                  </a:rPr>
                  <a:t>γ²→0</a:t>
                </a:r>
                <a:r>
                  <a:rPr sz="1250" b="0" i="0" dirty="0">
                    <a:solidFill>
                      <a:srgbClr val="2B2B2B"/>
                    </a:solidFill>
                    <a:latin typeface="Calibri"/>
                  </a:rPr>
                  <a:t>, the cancellation term vanishes and relative motion grows fast.</a:t>
                </a:r>
              </a:p>
              <a:p>
                <a:pPr marL="228600" indent="-228600" algn="l">
                  <a:lnSpc>
                    <a:spcPts val="17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So the right question is not 'how big is each response' but 'how coupled are these two load paths'.</a:t>
                </a:r>
              </a:p>
            </p:txBody>
          </p:sp>
        </mc:Choice>
        <mc:Fallback xmlns="">
          <p:sp>
            <p:nvSpPr>
              <p:cNvPr id="9" name="TextBox 8"/>
              <p:cNvSpPr txBox="1">
                <a:spLocks noRot="1" noChangeAspect="1" noMove="1" noResize="1" noEditPoints="1" noAdjustHandles="1" noChangeArrowheads="1" noChangeShapeType="1" noTextEdit="1"/>
              </p:cNvSpPr>
              <p:nvPr/>
            </p:nvSpPr>
            <p:spPr>
              <a:xfrm>
                <a:off x="484632" y="1929384"/>
                <a:ext cx="3163824" cy="2539798"/>
              </a:xfrm>
              <a:prstGeom prst="rect">
                <a:avLst/>
              </a:prstGeom>
              <a:blipFill>
                <a:blip r:embed="rId2"/>
                <a:stretch>
                  <a:fillRect l="-2312" t="-1442" r="-385" b="-2885"/>
                </a:stretch>
              </a:blipFill>
            </p:spPr>
            <p:txBody>
              <a:bodyPr/>
              <a:lstStyle/>
              <a:p>
                <a:r>
                  <a:rPr lang="en-US">
                    <a:noFill/>
                  </a:rPr>
                  <a:t> </a:t>
                </a:r>
              </a:p>
            </p:txBody>
          </p:sp>
        </mc:Fallback>
      </mc:AlternateContent>
      <p:sp>
        <p:nvSpPr>
          <p:cNvPr id="10" name="Rounded Rectangle 9"/>
          <p:cNvSpPr/>
          <p:nvPr/>
        </p:nvSpPr>
        <p:spPr>
          <a:xfrm>
            <a:off x="3986783" y="1325880"/>
            <a:ext cx="3392424" cy="324612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215383" y="1472184"/>
            <a:ext cx="2980944" cy="365760"/>
          </a:xfrm>
          <a:prstGeom prst="rect">
            <a:avLst/>
          </a:prstGeom>
          <a:noFill/>
        </p:spPr>
        <p:txBody>
          <a:bodyPr wrap="square" lIns="0" tIns="0" rIns="0" bIns="0" anchor="ctr">
            <a:spAutoFit/>
          </a:bodyPr>
          <a:lstStyle/>
          <a:p>
            <a:pPr algn="l">
              <a:spcBef>
                <a:spcPts val="0"/>
              </a:spcBef>
              <a:spcAft>
                <a:spcPts val="0"/>
              </a:spcAft>
              <a:buNone/>
            </a:pPr>
            <a:r>
              <a:rPr sz="1400" b="1" i="0">
                <a:solidFill>
                  <a:srgbClr val="C55A11"/>
                </a:solidFill>
                <a:latin typeface="Calibri"/>
              </a:rPr>
              <a:t>Monte-Carlo phase bound</a:t>
            </a:r>
          </a:p>
        </p:txBody>
      </p:sp>
      <mc:AlternateContent xmlns:mc="http://schemas.openxmlformats.org/markup-compatibility/2006" xmlns:a14="http://schemas.microsoft.com/office/drawing/2010/main">
        <mc:Choice Requires="a14">
          <p:sp>
            <p:nvSpPr>
              <p:cNvPr id="12" name="TextBox 11"/>
              <p:cNvSpPr txBox="1"/>
              <p:nvPr/>
            </p:nvSpPr>
            <p:spPr>
              <a:xfrm>
                <a:off x="4041647" y="1929384"/>
                <a:ext cx="3182111" cy="2642390"/>
              </a:xfrm>
              <a:prstGeom prst="rect">
                <a:avLst/>
              </a:prstGeom>
              <a:noFill/>
            </p:spPr>
            <p:txBody>
              <a:bodyPr wrap="square" lIns="0" tIns="0" rIns="0" bIns="0" anchor="t">
                <a:spAutoFit/>
              </a:bodyPr>
              <a:lstStyle/>
              <a:p>
                <a:pPr marL="228600" indent="-228600">
                  <a:lnSpc>
                    <a:spcPts val="1700"/>
                  </a:lnSpc>
                  <a:spcBef>
                    <a:spcPts val="300"/>
                  </a:spcBef>
                  <a:spcAft>
                    <a:spcPts val="300"/>
                  </a:spcAft>
                  <a:buClr>
                    <a:srgbClr val="C55A11"/>
                  </a:buClr>
                  <a:buSzPct val="80000"/>
                  <a:buFont typeface="Arial" pitchFamily="34" charset="0"/>
                  <a:buChar char="•"/>
                </a:pPr>
                <a:r>
                  <a:rPr sz="1250" b="0" i="0" dirty="0">
                    <a:solidFill>
                      <a:srgbClr val="2B2B2B"/>
                    </a:solidFill>
                    <a:latin typeface="Calibri"/>
                  </a:rPr>
                  <a:t>Given only </a:t>
                </a:r>
                <a14:m>
                  <m:oMath xmlns:m="http://schemas.openxmlformats.org/officeDocument/2006/math">
                    <m:sSub>
                      <m:sSubPr>
                        <m:ctrlPr>
                          <a:rPr lang="en-US" sz="1250" i="1">
                            <a:solidFill>
                              <a:srgbClr val="2B2B2B"/>
                            </a:solidFill>
                            <a:latin typeface="Cambria Math" panose="02040503050406030204" pitchFamily="18" charset="0"/>
                            <a:ea typeface="Cambria Math" panose="02040503050406030204" pitchFamily="18" charset="0"/>
                          </a:rPr>
                        </m:ctrlPr>
                      </m:sSubPr>
                      <m:e>
                        <m:r>
                          <m:rPr>
                            <m:sty m:val="p"/>
                          </m:rPr>
                          <a:rPr lang="en-US" sz="1250" i="1">
                            <a:solidFill>
                              <a:srgbClr val="2B2B2B"/>
                            </a:solidFill>
                            <a:latin typeface="Cambria Math" panose="02040503050406030204" pitchFamily="18" charset="0"/>
                            <a:ea typeface="Cambria Math" panose="02040503050406030204" pitchFamily="18" charset="0"/>
                          </a:rPr>
                          <m:t>S</m:t>
                        </m:r>
                      </m:e>
                      <m:sub>
                        <m:r>
                          <m:rPr>
                            <m:sty m:val="p"/>
                          </m:rPr>
                          <a:rPr lang="en-US" sz="1250" i="1">
                            <a:solidFill>
                              <a:srgbClr val="2B2B2B"/>
                            </a:solidFill>
                            <a:latin typeface="Cambria Math" panose="02040503050406030204" pitchFamily="18" charset="0"/>
                            <a:ea typeface="Cambria Math" panose="02040503050406030204" pitchFamily="18" charset="0"/>
                          </a:rPr>
                          <m:t>AA</m:t>
                        </m:r>
                      </m:sub>
                    </m:sSub>
                  </m:oMath>
                </a14:m>
                <a:r>
                  <a:rPr sz="1250" b="0" i="0" dirty="0">
                    <a:solidFill>
                      <a:srgbClr val="2B2B2B"/>
                    </a:solidFill>
                    <a:latin typeface="Calibri"/>
                  </a:rPr>
                  <a:t> and </a:t>
                </a:r>
                <a14:m>
                  <m:oMath xmlns:m="http://schemas.openxmlformats.org/officeDocument/2006/math">
                    <m:sSub>
                      <m:sSubPr>
                        <m:ctrlPr>
                          <a:rPr lang="en-US" sz="1250" i="1">
                            <a:solidFill>
                              <a:srgbClr val="2B2B2B"/>
                            </a:solidFill>
                            <a:latin typeface="Cambria Math" panose="02040503050406030204" pitchFamily="18" charset="0"/>
                            <a:ea typeface="Cambria Math" panose="02040503050406030204" pitchFamily="18" charset="0"/>
                          </a:rPr>
                        </m:ctrlPr>
                      </m:sSubPr>
                      <m:e>
                        <m:r>
                          <m:rPr>
                            <m:sty m:val="p"/>
                          </m:rPr>
                          <a:rPr lang="en-US" sz="1250" i="1">
                            <a:solidFill>
                              <a:srgbClr val="2B2B2B"/>
                            </a:solidFill>
                            <a:latin typeface="Cambria Math" panose="02040503050406030204" pitchFamily="18" charset="0"/>
                            <a:ea typeface="Cambria Math" panose="02040503050406030204" pitchFamily="18" charset="0"/>
                          </a:rPr>
                          <m:t>S</m:t>
                        </m:r>
                      </m:e>
                      <m:sub>
                        <m:r>
                          <m:rPr>
                            <m:sty m:val="p"/>
                          </m:rPr>
                          <a:rPr lang="en-US" sz="1250" b="0" i="1" smtClean="0">
                            <a:solidFill>
                              <a:srgbClr val="2B2B2B"/>
                            </a:solidFill>
                            <a:latin typeface="Cambria Math" panose="02040503050406030204" pitchFamily="18" charset="0"/>
                            <a:ea typeface="Cambria Math" panose="02040503050406030204" pitchFamily="18" charset="0"/>
                          </a:rPr>
                          <m:t>BB</m:t>
                        </m:r>
                      </m:sub>
                    </m:sSub>
                  </m:oMath>
                </a14:m>
                <a:r>
                  <a:rPr sz="1250" b="0" i="0" dirty="0">
                    <a:solidFill>
                      <a:srgbClr val="2B2B2B"/>
                    </a:solidFill>
                    <a:latin typeface="Calibri"/>
                  </a:rPr>
                  <a:t> (vendor/test data, no FEM): </a:t>
                </a:r>
                <a:br>
                  <a:rPr lang="en-US" sz="1250" b="0" i="0" dirty="0">
                    <a:solidFill>
                      <a:srgbClr val="2B2B2B"/>
                    </a:solidFill>
                    <a:latin typeface="Calibri"/>
                  </a:rPr>
                </a:br>
                <a:r>
                  <a:rPr sz="1250" b="0" i="0" dirty="0">
                    <a:solidFill>
                      <a:srgbClr val="2B2B2B"/>
                    </a:solidFill>
                    <a:latin typeface="Calibri"/>
                  </a:rPr>
                  <a:t>randomize phase </a:t>
                </a:r>
                <a:r>
                  <a:rPr sz="1250" b="0" i="0" dirty="0">
                    <a:solidFill>
                      <a:srgbClr val="2B2B2B"/>
                    </a:solidFill>
                    <a:latin typeface="Cambria Math" panose="02040503050406030204" pitchFamily="18" charset="0"/>
                    <a:ea typeface="Cambria Math" panose="02040503050406030204" pitchFamily="18" charset="0"/>
                  </a:rPr>
                  <a:t>θ</a:t>
                </a:r>
                <a:r>
                  <a:rPr lang="en-US" sz="1250" b="0" i="0" dirty="0">
                    <a:solidFill>
                      <a:srgbClr val="2B2B2B"/>
                    </a:solidFill>
                    <a:latin typeface="Cambria Math" panose="02040503050406030204" pitchFamily="18" charset="0"/>
                    <a:ea typeface="Cambria Math" panose="02040503050406030204" pitchFamily="18" charset="0"/>
                  </a:rPr>
                  <a:t> </a:t>
                </a:r>
                <a:r>
                  <a:rPr sz="1250" b="0" i="0" dirty="0">
                    <a:solidFill>
                      <a:srgbClr val="2B2B2B"/>
                    </a:solidFill>
                    <a:latin typeface="Cambria Math" panose="02040503050406030204" pitchFamily="18" charset="0"/>
                    <a:ea typeface="Cambria Math" panose="02040503050406030204" pitchFamily="18" charset="0"/>
                  </a:rPr>
                  <a:t>∈[</a:t>
                </a:r>
                <a:r>
                  <a:rPr lang="en-US" sz="1250" b="0" i="0" dirty="0">
                    <a:solidFill>
                      <a:srgbClr val="2B2B2B"/>
                    </a:solidFill>
                    <a:latin typeface="Cambria Math" panose="02040503050406030204" pitchFamily="18" charset="0"/>
                    <a:ea typeface="Cambria Math" panose="02040503050406030204" pitchFamily="18" charset="0"/>
                  </a:rPr>
                  <a:t> </a:t>
                </a:r>
                <a:r>
                  <a:rPr sz="1250" b="0" i="0" dirty="0">
                    <a:solidFill>
                      <a:srgbClr val="2B2B2B"/>
                    </a:solidFill>
                    <a:latin typeface="Cambria Math" panose="02040503050406030204" pitchFamily="18" charset="0"/>
                    <a:ea typeface="Cambria Math" panose="02040503050406030204" pitchFamily="18" charset="0"/>
                  </a:rPr>
                  <a:t>0,</a:t>
                </a:r>
                <a:r>
                  <a:rPr lang="en-US" sz="1250" b="0" i="0" dirty="0">
                    <a:solidFill>
                      <a:srgbClr val="2B2B2B"/>
                    </a:solidFill>
                    <a:latin typeface="Cambria Math" panose="02040503050406030204" pitchFamily="18" charset="0"/>
                    <a:ea typeface="Cambria Math" panose="02040503050406030204" pitchFamily="18" charset="0"/>
                  </a:rPr>
                  <a:t> </a:t>
                </a:r>
                <a:r>
                  <a:rPr sz="1250" b="0" i="0" dirty="0">
                    <a:solidFill>
                      <a:srgbClr val="2B2B2B"/>
                    </a:solidFill>
                    <a:latin typeface="Cambria Math" panose="02040503050406030204" pitchFamily="18" charset="0"/>
                    <a:ea typeface="Cambria Math" panose="02040503050406030204" pitchFamily="18" charset="0"/>
                  </a:rPr>
                  <a:t>2π] </a:t>
                </a:r>
                <a:r>
                  <a:rPr sz="1250" b="0" i="0" dirty="0">
                    <a:solidFill>
                      <a:srgbClr val="2B2B2B"/>
                    </a:solidFill>
                    <a:latin typeface="Calibri"/>
                  </a:rPr>
                  <a:t>and coherence </a:t>
                </a:r>
                <a:r>
                  <a:rPr sz="1250" b="0" i="0" dirty="0">
                    <a:solidFill>
                      <a:srgbClr val="2B2B2B"/>
                    </a:solidFill>
                    <a:latin typeface="Cambria Math" panose="02040503050406030204" pitchFamily="18" charset="0"/>
                    <a:ea typeface="Cambria Math" panose="02040503050406030204" pitchFamily="18" charset="0"/>
                  </a:rPr>
                  <a:t>γ</a:t>
                </a:r>
                <a:r>
                  <a:rPr lang="en-US" sz="1250" b="0" i="0" dirty="0">
                    <a:solidFill>
                      <a:srgbClr val="2B2B2B"/>
                    </a:solidFill>
                    <a:latin typeface="Cambria Math" panose="02040503050406030204" pitchFamily="18" charset="0"/>
                    <a:ea typeface="Cambria Math" panose="02040503050406030204" pitchFamily="18" charset="0"/>
                  </a:rPr>
                  <a:t> </a:t>
                </a:r>
                <a:r>
                  <a:rPr sz="1250" b="0" i="0" dirty="0">
                    <a:solidFill>
                      <a:srgbClr val="2B2B2B"/>
                    </a:solidFill>
                    <a:latin typeface="Cambria Math" panose="02040503050406030204" pitchFamily="18" charset="0"/>
                    <a:ea typeface="Cambria Math" panose="02040503050406030204" pitchFamily="18" charset="0"/>
                  </a:rPr>
                  <a:t>∈</a:t>
                </a:r>
                <a:r>
                  <a:rPr lang="en-US" sz="1250" b="0" i="0" dirty="0">
                    <a:solidFill>
                      <a:srgbClr val="2B2B2B"/>
                    </a:solidFill>
                    <a:latin typeface="Cambria Math" panose="02040503050406030204" pitchFamily="18" charset="0"/>
                    <a:ea typeface="Cambria Math" panose="02040503050406030204" pitchFamily="18" charset="0"/>
                  </a:rPr>
                  <a:t> </a:t>
                </a:r>
                <a:r>
                  <a:rPr sz="1250" b="0" i="0" dirty="0">
                    <a:solidFill>
                      <a:srgbClr val="2B2B2B"/>
                    </a:solidFill>
                    <a:latin typeface="Cambria Math" panose="02040503050406030204" pitchFamily="18" charset="0"/>
                    <a:ea typeface="Cambria Math" panose="02040503050406030204" pitchFamily="18" charset="0"/>
                  </a:rPr>
                  <a:t>[0,</a:t>
                </a:r>
                <a:r>
                  <a:rPr lang="en-US" sz="1250" b="0" i="0" dirty="0">
                    <a:solidFill>
                      <a:srgbClr val="2B2B2B"/>
                    </a:solidFill>
                    <a:latin typeface="Cambria Math" panose="02040503050406030204" pitchFamily="18" charset="0"/>
                    <a:ea typeface="Cambria Math" panose="02040503050406030204" pitchFamily="18" charset="0"/>
                  </a:rPr>
                  <a:t> </a:t>
                </a:r>
                <a:r>
                  <a:rPr sz="1250" b="0" i="0" dirty="0">
                    <a:solidFill>
                      <a:srgbClr val="2B2B2B"/>
                    </a:solidFill>
                    <a:latin typeface="Cambria Math" panose="02040503050406030204" pitchFamily="18" charset="0"/>
                    <a:ea typeface="Cambria Math" panose="02040503050406030204" pitchFamily="18" charset="0"/>
                  </a:rPr>
                  <a:t>1] </a:t>
                </a:r>
                <a:r>
                  <a:rPr sz="1250" b="0" i="0" dirty="0">
                    <a:solidFill>
                      <a:srgbClr val="2B2B2B"/>
                    </a:solidFill>
                    <a:latin typeface="Calibri"/>
                  </a:rPr>
                  <a:t>over many trials, integrate </a:t>
                </a:r>
                <a:r>
                  <a:rPr lang="en-US" sz="1250" b="0" i="0" dirty="0">
                    <a:solidFill>
                      <a:srgbClr val="2B2B2B"/>
                    </a:solidFill>
                    <a:latin typeface="Calibri"/>
                  </a:rPr>
                  <a:t> </a:t>
                </a:r>
                <a14:m>
                  <m:oMath xmlns:m="http://schemas.openxmlformats.org/officeDocument/2006/math">
                    <m:sSub>
                      <m:sSubPr>
                        <m:ctrlPr>
                          <a:rPr lang="en-US" sz="1300" i="1">
                            <a:solidFill>
                              <a:srgbClr val="2B2B2B"/>
                            </a:solidFill>
                            <a:latin typeface="Cambria Math" panose="02040503050406030204" pitchFamily="18" charset="0"/>
                            <a:ea typeface="Cambria Math" panose="02040503050406030204" pitchFamily="18" charset="0"/>
                          </a:rPr>
                        </m:ctrlPr>
                      </m:sSubPr>
                      <m:e>
                        <m:r>
                          <m:rPr>
                            <m:nor/>
                          </m:rPr>
                          <a:rPr lang="el-GR" sz="1300" dirty="0">
                            <a:solidFill>
                              <a:srgbClr val="2B2B2B"/>
                            </a:solidFill>
                            <a:latin typeface="Cambria Math" panose="02040503050406030204" pitchFamily="18" charset="0"/>
                            <a:ea typeface="Cambria Math" panose="02040503050406030204" pitchFamily="18" charset="0"/>
                          </a:rPr>
                          <m:t>σ</m:t>
                        </m:r>
                      </m:e>
                      <m:sub>
                        <m:r>
                          <m:rPr>
                            <m:sty m:val="p"/>
                          </m:rPr>
                          <a:rPr lang="en-US" sz="1300" b="0" i="1" smtClean="0">
                            <a:solidFill>
                              <a:srgbClr val="2B2B2B"/>
                            </a:solidFill>
                            <a:latin typeface="Cambria Math" panose="02040503050406030204" pitchFamily="18" charset="0"/>
                            <a:ea typeface="Cambria Math" panose="02040503050406030204" pitchFamily="18" charset="0"/>
                          </a:rPr>
                          <m:t>rel</m:t>
                        </m:r>
                        <m:r>
                          <a:rPr lang="en-US" sz="1300" b="0" i="1" smtClean="0">
                            <a:solidFill>
                              <a:srgbClr val="2B2B2B"/>
                            </a:solidFill>
                            <a:latin typeface="Cambria Math" panose="02040503050406030204" pitchFamily="18" charset="0"/>
                            <a:ea typeface="Cambria Math" panose="02040503050406030204" pitchFamily="18" charset="0"/>
                          </a:rPr>
                          <m:t> </m:t>
                        </m:r>
                      </m:sub>
                    </m:sSub>
                  </m:oMath>
                </a14:m>
                <a:r>
                  <a:rPr sz="1250" b="0" i="0" dirty="0">
                    <a:solidFill>
                      <a:srgbClr val="2B2B2B"/>
                    </a:solidFill>
                    <a:latin typeface="Calibri"/>
                  </a:rPr>
                  <a:t>, build the CDF.</a:t>
                </a:r>
              </a:p>
              <a:p>
                <a:pPr marL="228600" indent="-228600">
                  <a:lnSpc>
                    <a:spcPts val="2100"/>
                  </a:lnSpc>
                  <a:spcBef>
                    <a:spcPts val="300"/>
                  </a:spcBef>
                  <a:spcAft>
                    <a:spcPts val="300"/>
                  </a:spcAft>
                  <a:buClr>
                    <a:srgbClr val="C55A11"/>
                  </a:buClr>
                  <a:buSzPct val="80000"/>
                  <a:buFont typeface="Arial" pitchFamily="34" charset="0"/>
                  <a:buChar char="•"/>
                </a:pPr>
                <a:r>
                  <a:rPr sz="1250" b="0" i="0" dirty="0">
                    <a:solidFill>
                      <a:srgbClr val="2B2B2B"/>
                    </a:solidFill>
                    <a:latin typeface="Calibri"/>
                  </a:rPr>
                  <a:t>Worst-case physical envelope fixes γ=1, </a:t>
                </a:r>
                <a:r>
                  <a:rPr sz="1250" b="0" i="0" dirty="0">
                    <a:solidFill>
                      <a:srgbClr val="2B2B2B"/>
                    </a:solidFill>
                    <a:latin typeface="Cambria Math" panose="02040503050406030204" pitchFamily="18" charset="0"/>
                    <a:ea typeface="Cambria Math" panose="02040503050406030204" pitchFamily="18" charset="0"/>
                  </a:rPr>
                  <a:t>θ=180°:</a:t>
                </a:r>
                <a:r>
                  <a:rPr lang="en-US" sz="1250" b="0" i="0" dirty="0">
                    <a:solidFill>
                      <a:srgbClr val="2B2B2B"/>
                    </a:solidFill>
                    <a:latin typeface="Cambria Math" panose="02040503050406030204" pitchFamily="18" charset="0"/>
                    <a:ea typeface="Cambria Math" panose="02040503050406030204" pitchFamily="18" charset="0"/>
                  </a:rPr>
                  <a:t> </a:t>
                </a:r>
                <a14:m>
                  <m:oMath xmlns:m="http://schemas.openxmlformats.org/officeDocument/2006/math">
                    <m:sSub>
                      <m:sSubPr>
                        <m:ctrlPr>
                          <a:rPr lang="en-US" sz="1250" i="1">
                            <a:latin typeface="Cambria Math" panose="02040503050406030204" pitchFamily="18" charset="0"/>
                            <a:ea typeface="Cambria Math" panose="02040503050406030204" pitchFamily="18" charset="0"/>
                          </a:rPr>
                        </m:ctrlPr>
                      </m:sSubPr>
                      <m:e>
                        <m:r>
                          <a:rPr lang="en-US" sz="1250" b="0" i="1" smtClean="0">
                            <a:latin typeface="Cambria Math" panose="02040503050406030204" pitchFamily="18" charset="0"/>
                            <a:ea typeface="Cambria Math" panose="02040503050406030204" pitchFamily="18" charset="0"/>
                          </a:rPr>
                          <m:t> </m:t>
                        </m:r>
                        <m:r>
                          <a:rPr lang="en-US" sz="1250" i="1">
                            <a:latin typeface="Cambria Math" panose="02040503050406030204" pitchFamily="18" charset="0"/>
                            <a:ea typeface="Cambria Math" panose="02040503050406030204" pitchFamily="18" charset="0"/>
                          </a:rPr>
                          <m:t>𝑆</m:t>
                        </m:r>
                      </m:e>
                      <m:sub>
                        <m:r>
                          <m:rPr>
                            <m:sty m:val="p"/>
                          </m:rPr>
                          <a:rPr lang="en-US" sz="1250">
                            <a:latin typeface="Cambria Math" panose="02040503050406030204" pitchFamily="18" charset="0"/>
                            <a:ea typeface="Cambria Math" panose="02040503050406030204" pitchFamily="18" charset="0"/>
                          </a:rPr>
                          <m:t>rel</m:t>
                        </m:r>
                        <m:r>
                          <a:rPr lang="en-US" sz="1250">
                            <a:latin typeface="Cambria Math" panose="02040503050406030204" pitchFamily="18" charset="0"/>
                            <a:ea typeface="Cambria Math" panose="02040503050406030204" pitchFamily="18" charset="0"/>
                          </a:rPr>
                          <m:t>,</m:t>
                        </m:r>
                        <m:r>
                          <m:rPr>
                            <m:sty m:val="p"/>
                          </m:rPr>
                          <a:rPr lang="en-US" sz="1250">
                            <a:latin typeface="Cambria Math" panose="02040503050406030204" pitchFamily="18" charset="0"/>
                            <a:ea typeface="Cambria Math" panose="02040503050406030204" pitchFamily="18" charset="0"/>
                          </a:rPr>
                          <m:t>max</m:t>
                        </m:r>
                      </m:sub>
                    </m:sSub>
                    <m:r>
                      <a:rPr lang="en-US" sz="1250" i="1">
                        <a:latin typeface="Cambria Math" panose="02040503050406030204" pitchFamily="18" charset="0"/>
                        <a:ea typeface="Cambria Math" panose="02040503050406030204" pitchFamily="18" charset="0"/>
                      </a:rPr>
                      <m:t>=</m:t>
                    </m:r>
                    <m:sSup>
                      <m:sSupPr>
                        <m:ctrlPr>
                          <a:rPr lang="en-US" sz="1250" i="1">
                            <a:latin typeface="Cambria Math" panose="02040503050406030204" pitchFamily="18" charset="0"/>
                            <a:ea typeface="Cambria Math" panose="02040503050406030204" pitchFamily="18" charset="0"/>
                          </a:rPr>
                        </m:ctrlPr>
                      </m:sSupPr>
                      <m:e>
                        <m:d>
                          <m:dPr>
                            <m:ctrlPr>
                              <a:rPr lang="en-US" sz="1250" i="1">
                                <a:latin typeface="Cambria Math" panose="02040503050406030204" pitchFamily="18" charset="0"/>
                                <a:ea typeface="Cambria Math" panose="02040503050406030204" pitchFamily="18" charset="0"/>
                              </a:rPr>
                            </m:ctrlPr>
                          </m:dPr>
                          <m:e>
                            <m:rad>
                              <m:radPr>
                                <m:degHide m:val="on"/>
                                <m:ctrlPr>
                                  <a:rPr lang="en-US" sz="1250" i="1">
                                    <a:latin typeface="Cambria Math" panose="02040503050406030204" pitchFamily="18" charset="0"/>
                                    <a:ea typeface="Cambria Math" panose="02040503050406030204" pitchFamily="18" charset="0"/>
                                  </a:rPr>
                                </m:ctrlPr>
                              </m:radPr>
                              <m:deg/>
                              <m:e>
                                <m:sSub>
                                  <m:sSubPr>
                                    <m:ctrlPr>
                                      <a:rPr lang="en-US" sz="1250" i="1">
                                        <a:latin typeface="Cambria Math" panose="02040503050406030204" pitchFamily="18" charset="0"/>
                                        <a:ea typeface="Cambria Math" panose="02040503050406030204" pitchFamily="18" charset="0"/>
                                      </a:rPr>
                                    </m:ctrlPr>
                                  </m:sSubPr>
                                  <m:e>
                                    <m:r>
                                      <a:rPr lang="en-US" sz="1250" i="1">
                                        <a:latin typeface="Cambria Math" panose="02040503050406030204" pitchFamily="18" charset="0"/>
                                        <a:ea typeface="Cambria Math" panose="02040503050406030204" pitchFamily="18" charset="0"/>
                                      </a:rPr>
                                      <m:t>𝑆</m:t>
                                    </m:r>
                                  </m:e>
                                  <m:sub>
                                    <m:r>
                                      <a:rPr lang="en-US" sz="1250" i="1">
                                        <a:latin typeface="Cambria Math" panose="02040503050406030204" pitchFamily="18" charset="0"/>
                                        <a:ea typeface="Cambria Math" panose="02040503050406030204" pitchFamily="18" charset="0"/>
                                      </a:rPr>
                                      <m:t>𝐴𝐴</m:t>
                                    </m:r>
                                  </m:sub>
                                </m:sSub>
                              </m:e>
                            </m:rad>
                            <m:r>
                              <a:rPr lang="en-US" sz="1250" i="1">
                                <a:latin typeface="Cambria Math" panose="02040503050406030204" pitchFamily="18" charset="0"/>
                                <a:ea typeface="Cambria Math" panose="02040503050406030204" pitchFamily="18" charset="0"/>
                              </a:rPr>
                              <m:t>+</m:t>
                            </m:r>
                            <m:rad>
                              <m:radPr>
                                <m:degHide m:val="on"/>
                                <m:ctrlPr>
                                  <a:rPr lang="en-US" sz="1250" i="1">
                                    <a:latin typeface="Cambria Math" panose="02040503050406030204" pitchFamily="18" charset="0"/>
                                    <a:ea typeface="Cambria Math" panose="02040503050406030204" pitchFamily="18" charset="0"/>
                                  </a:rPr>
                                </m:ctrlPr>
                              </m:radPr>
                              <m:deg/>
                              <m:e>
                                <m:sSub>
                                  <m:sSubPr>
                                    <m:ctrlPr>
                                      <a:rPr lang="en-US" sz="1250" i="1">
                                        <a:latin typeface="Cambria Math" panose="02040503050406030204" pitchFamily="18" charset="0"/>
                                        <a:ea typeface="Cambria Math" panose="02040503050406030204" pitchFamily="18" charset="0"/>
                                      </a:rPr>
                                    </m:ctrlPr>
                                  </m:sSubPr>
                                  <m:e>
                                    <m:r>
                                      <a:rPr lang="en-US" sz="1250" i="1">
                                        <a:latin typeface="Cambria Math" panose="02040503050406030204" pitchFamily="18" charset="0"/>
                                        <a:ea typeface="Cambria Math" panose="02040503050406030204" pitchFamily="18" charset="0"/>
                                      </a:rPr>
                                      <m:t>𝑆</m:t>
                                    </m:r>
                                  </m:e>
                                  <m:sub>
                                    <m:r>
                                      <a:rPr lang="en-US" sz="1250" i="1">
                                        <a:latin typeface="Cambria Math" panose="02040503050406030204" pitchFamily="18" charset="0"/>
                                        <a:ea typeface="Cambria Math" panose="02040503050406030204" pitchFamily="18" charset="0"/>
                                      </a:rPr>
                                      <m:t>𝐵𝐵</m:t>
                                    </m:r>
                                  </m:sub>
                                </m:sSub>
                              </m:e>
                            </m:rad>
                          </m:e>
                        </m:d>
                      </m:e>
                      <m:sup>
                        <m:r>
                          <a:rPr lang="en-US" sz="1250" i="1">
                            <a:latin typeface="Cambria Math" panose="02040503050406030204" pitchFamily="18" charset="0"/>
                            <a:ea typeface="Cambria Math" panose="02040503050406030204" pitchFamily="18" charset="0"/>
                          </a:rPr>
                          <m:t>2</m:t>
                        </m:r>
                      </m:sup>
                    </m:sSup>
                  </m:oMath>
                </a14:m>
                <a:endParaRPr sz="1250" b="0" i="0" dirty="0">
                  <a:solidFill>
                    <a:srgbClr val="2B2B2B"/>
                  </a:solidFill>
                  <a:latin typeface="Calibri"/>
                </a:endParaRPr>
              </a:p>
              <a:p>
                <a:pPr marL="228600" indent="-228600" algn="l">
                  <a:lnSpc>
                    <a:spcPts val="1700"/>
                  </a:lnSpc>
                  <a:spcBef>
                    <a:spcPts val="300"/>
                  </a:spcBef>
                  <a:spcAft>
                    <a:spcPts val="300"/>
                  </a:spcAft>
                  <a:buClr>
                    <a:srgbClr val="C55A11"/>
                  </a:buClr>
                  <a:buSzPct val="80000"/>
                  <a:buFont typeface="Arial" pitchFamily="34" charset="0"/>
                  <a:buChar char="•"/>
                </a:pPr>
                <a:r>
                  <a:rPr sz="1250" b="0" i="0" dirty="0">
                    <a:solidFill>
                      <a:srgbClr val="2B2B2B"/>
                    </a:solidFill>
                    <a:latin typeface="Calibri"/>
                  </a:rPr>
                  <a:t>Use it as a screen: survive the unconstrained bound → robust. Fail → go find the true cross-spectral FEA data; unconstrained phase is usually overly conservative.</a:t>
                </a:r>
              </a:p>
            </p:txBody>
          </p:sp>
        </mc:Choice>
        <mc:Fallback xmlns="">
          <p:sp>
            <p:nvSpPr>
              <p:cNvPr id="12" name="TextBox 11"/>
              <p:cNvSpPr txBox="1">
                <a:spLocks noRot="1" noChangeAspect="1" noMove="1" noResize="1" noEditPoints="1" noAdjustHandles="1" noChangeArrowheads="1" noChangeShapeType="1" noTextEdit="1"/>
              </p:cNvSpPr>
              <p:nvPr/>
            </p:nvSpPr>
            <p:spPr>
              <a:xfrm>
                <a:off x="4041647" y="1929384"/>
                <a:ext cx="3182111" cy="2642390"/>
              </a:xfrm>
              <a:prstGeom prst="rect">
                <a:avLst/>
              </a:prstGeom>
              <a:blipFill>
                <a:blip r:embed="rId3"/>
                <a:stretch>
                  <a:fillRect l="-2299" t="-1386" r="-4023" b="-2540"/>
                </a:stretch>
              </a:blipFill>
            </p:spPr>
            <p:txBody>
              <a:bodyPr/>
              <a:lstStyle/>
              <a:p>
                <a:r>
                  <a:rPr lang="en-US">
                    <a:noFill/>
                  </a:rPr>
                  <a:t> </a:t>
                </a:r>
              </a:p>
            </p:txBody>
          </p:sp>
        </mc:Fallback>
      </mc:AlternateContent>
      <p:sp>
        <p:nvSpPr>
          <p:cNvPr id="13" name="Rounded Rectangle 12"/>
          <p:cNvSpPr/>
          <p:nvPr/>
        </p:nvSpPr>
        <p:spPr>
          <a:xfrm>
            <a:off x="7516367" y="1325880"/>
            <a:ext cx="3392424" cy="324612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7744967" y="1472184"/>
            <a:ext cx="2980944" cy="365760"/>
          </a:xfrm>
          <a:prstGeom prst="rect">
            <a:avLst/>
          </a:prstGeom>
          <a:noFill/>
        </p:spPr>
        <p:txBody>
          <a:bodyPr wrap="square" lIns="0" tIns="0" rIns="0" bIns="0" anchor="ctr">
            <a:spAutoFit/>
          </a:bodyPr>
          <a:lstStyle/>
          <a:p>
            <a:pPr algn="l">
              <a:spcBef>
                <a:spcPts val="0"/>
              </a:spcBef>
              <a:spcAft>
                <a:spcPts val="0"/>
              </a:spcAft>
              <a:buNone/>
            </a:pPr>
            <a:r>
              <a:rPr sz="1400" b="1" i="0">
                <a:solidFill>
                  <a:srgbClr val="0B7A8A"/>
                </a:solidFill>
                <a:latin typeface="Calibri"/>
              </a:rPr>
              <a:t>Beyond 3σ — Rice peaks</a:t>
            </a:r>
          </a:p>
        </p:txBody>
      </p:sp>
      <mc:AlternateContent xmlns:mc="http://schemas.openxmlformats.org/markup-compatibility/2006" xmlns:a14="http://schemas.microsoft.com/office/drawing/2010/main">
        <mc:Choice Requires="a14">
          <p:sp>
            <p:nvSpPr>
              <p:cNvPr id="15" name="TextBox 14"/>
              <p:cNvSpPr txBox="1"/>
              <p:nvPr/>
            </p:nvSpPr>
            <p:spPr>
              <a:xfrm>
                <a:off x="7772398" y="1929384"/>
                <a:ext cx="3733801" cy="2770630"/>
              </a:xfrm>
              <a:prstGeom prst="rect">
                <a:avLst/>
              </a:prstGeom>
              <a:noFill/>
            </p:spPr>
            <p:txBody>
              <a:bodyPr wrap="square" lIns="0" tIns="0" rIns="0" bIns="0" anchor="t">
                <a:spAutoFit/>
              </a:bodyPr>
              <a:lstStyle/>
              <a:p>
                <a:pPr marL="228600" indent="-228600" algn="l">
                  <a:lnSpc>
                    <a:spcPts val="1700"/>
                  </a:lnSpc>
                  <a:spcBef>
                    <a:spcPts val="300"/>
                  </a:spcBef>
                  <a:spcAft>
                    <a:spcPts val="300"/>
                  </a:spcAft>
                  <a:buClr>
                    <a:srgbClr val="0B7A8A"/>
                  </a:buClr>
                  <a:buSzPct val="80000"/>
                  <a:buFont typeface="Arial" pitchFamily="34" charset="0"/>
                  <a:buChar char="•"/>
                </a:pPr>
                <a:r>
                  <a:rPr sz="1250" b="0" i="0" dirty="0">
                    <a:solidFill>
                      <a:srgbClr val="2B2B2B"/>
                    </a:solidFill>
                    <a:latin typeface="Calibri"/>
                  </a:rPr>
                  <a:t>A 3σ peak is 99.73% per crest — over millions of cycles in a long test, exceeding 3σ is effectively guaranteed.</a:t>
                </a:r>
              </a:p>
              <a:p>
                <a:pPr marL="228600" indent="-228600" algn="l">
                  <a:lnSpc>
                    <a:spcPts val="1700"/>
                  </a:lnSpc>
                  <a:spcBef>
                    <a:spcPts val="300"/>
                  </a:spcBef>
                  <a:spcAft>
                    <a:spcPts val="300"/>
                  </a:spcAft>
                  <a:buClr>
                    <a:srgbClr val="0B7A8A"/>
                  </a:buClr>
                  <a:buSzPct val="80000"/>
                  <a:buFont typeface="Arial" pitchFamily="34" charset="0"/>
                  <a:buChar char="•"/>
                </a:pPr>
                <a:r>
                  <a:rPr sz="1250" b="0" i="0" dirty="0">
                    <a:solidFill>
                      <a:srgbClr val="2B2B2B"/>
                    </a:solidFill>
                    <a:latin typeface="Calibri"/>
                  </a:rPr>
                  <a:t>Use Rice peak statistics: </a:t>
                </a:r>
                <a:br>
                  <a:rPr lang="en-US" sz="1250" b="0" i="0" dirty="0">
                    <a:solidFill>
                      <a:srgbClr val="2B2B2B"/>
                    </a:solidFill>
                    <a:latin typeface="Calibri"/>
                  </a:rPr>
                </a:br>
                <a:endParaRPr lang="en-US" sz="1300" dirty="0">
                  <a:solidFill>
                    <a:srgbClr val="2B2B2B"/>
                  </a:solidFill>
                  <a:latin typeface="Calibri"/>
                </a:endParaRPr>
              </a:p>
              <a:p>
                <a:pPr>
                  <a:lnSpc>
                    <a:spcPts val="1700"/>
                  </a:lnSpc>
                  <a:spcBef>
                    <a:spcPts val="300"/>
                  </a:spcBef>
                  <a:spcAft>
                    <a:spcPts val="300"/>
                  </a:spcAft>
                  <a:buClr>
                    <a:srgbClr val="0B7A8A"/>
                  </a:buClr>
                  <a:buSzPct val="80000"/>
                </a:pPr>
                <a14:m>
                  <m:oMathPara xmlns:m="http://schemas.openxmlformats.org/officeDocument/2006/math">
                    <m:oMathParaPr>
                      <m:jc m:val="centerGroup"/>
                    </m:oMathParaPr>
                    <m:oMath xmlns:m="http://schemas.openxmlformats.org/officeDocument/2006/math">
                      <m:sSub>
                        <m:sSubPr>
                          <m:ctrlPr>
                            <a:rPr lang="en-US" sz="1300" i="1">
                              <a:latin typeface="Cambria Math" panose="02040503050406030204" pitchFamily="18" charset="0"/>
                            </a:rPr>
                          </m:ctrlPr>
                        </m:sSubPr>
                        <m:e>
                          <m:acc>
                            <m:accPr>
                              <m:chr m:val="̅"/>
                              <m:ctrlPr>
                                <a:rPr lang="en-US" sz="1300" i="1">
                                  <a:latin typeface="Cambria Math" panose="02040503050406030204" pitchFamily="18" charset="0"/>
                                </a:rPr>
                              </m:ctrlPr>
                            </m:accPr>
                            <m:e>
                              <m:r>
                                <a:rPr lang="en-US" sz="1300" i="1">
                                  <a:latin typeface="Cambria Math" panose="02040503050406030204" pitchFamily="18" charset="0"/>
                                </a:rPr>
                                <m:t>𝑢</m:t>
                              </m:r>
                            </m:e>
                          </m:acc>
                        </m:e>
                        <m:sub>
                          <m:r>
                            <m:rPr>
                              <m:sty m:val="p"/>
                            </m:rPr>
                            <a:rPr lang="en-US" sz="1300">
                              <a:latin typeface="Cambria Math" panose="02040503050406030204" pitchFamily="18" charset="0"/>
                            </a:rPr>
                            <m:t>max</m:t>
                          </m:r>
                        </m:sub>
                      </m:sSub>
                      <m:r>
                        <a:rPr lang="en-US" sz="1300" i="1">
                          <a:latin typeface="Cambria Math" panose="02040503050406030204" pitchFamily="18" charset="0"/>
                        </a:rPr>
                        <m:t>=</m:t>
                      </m:r>
                      <m:d>
                        <m:dPr>
                          <m:begChr m:val="["/>
                          <m:endChr m:val="]"/>
                          <m:ctrlPr>
                            <a:rPr lang="en-US" sz="1300" i="1">
                              <a:latin typeface="Cambria Math" panose="02040503050406030204" pitchFamily="18" charset="0"/>
                            </a:rPr>
                          </m:ctrlPr>
                        </m:dPr>
                        <m:e>
                          <m:rad>
                            <m:radPr>
                              <m:degHide m:val="on"/>
                              <m:ctrlPr>
                                <a:rPr lang="en-US" sz="1300" i="1">
                                  <a:latin typeface="Cambria Math" panose="02040503050406030204" pitchFamily="18" charset="0"/>
                                </a:rPr>
                              </m:ctrlPr>
                            </m:radPr>
                            <m:deg/>
                            <m:e>
                              <m:r>
                                <a:rPr lang="en-US" sz="1300" i="1">
                                  <a:latin typeface="Cambria Math" panose="02040503050406030204" pitchFamily="18" charset="0"/>
                                </a:rPr>
                                <m:t>2</m:t>
                              </m:r>
                              <m:sSub>
                                <m:sSubPr>
                                  <m:ctrlPr>
                                    <a:rPr lang="en-US" sz="1300" i="1">
                                      <a:latin typeface="Cambria Math" panose="02040503050406030204" pitchFamily="18" charset="0"/>
                                    </a:rPr>
                                  </m:ctrlPr>
                                </m:sSubPr>
                                <m:e>
                                  <m:func>
                                    <m:funcPr>
                                      <m:ctrlPr>
                                        <a:rPr lang="en-US" sz="1300" i="1">
                                          <a:latin typeface="Cambria Math" panose="02040503050406030204" pitchFamily="18" charset="0"/>
                                        </a:rPr>
                                      </m:ctrlPr>
                                    </m:funcPr>
                                    <m:fName>
                                      <m:r>
                                        <m:rPr>
                                          <m:sty m:val="p"/>
                                        </m:rPr>
                                        <a:rPr lang="en-US" sz="1300">
                                          <a:latin typeface="Cambria Math" panose="02040503050406030204" pitchFamily="18" charset="0"/>
                                        </a:rPr>
                                        <m:t>ln</m:t>
                                      </m:r>
                                    </m:fName>
                                    <m:e>
                                      <m:r>
                                        <a:rPr lang="en-US" sz="1300" i="1">
                                          <a:latin typeface="Cambria Math" panose="02040503050406030204" pitchFamily="18" charset="0"/>
                                        </a:rPr>
                                        <m:t>𝑁</m:t>
                                      </m:r>
                                    </m:e>
                                  </m:func>
                                </m:e>
                                <m:sub>
                                  <m:r>
                                    <a:rPr lang="en-US" sz="1300" i="1">
                                      <a:latin typeface="Cambria Math" panose="02040503050406030204" pitchFamily="18" charset="0"/>
                                    </a:rPr>
                                    <m:t>0</m:t>
                                  </m:r>
                                </m:sub>
                              </m:sSub>
                              <m:r>
                                <a:rPr lang="en-US" sz="1300" i="1">
                                  <a:latin typeface="Cambria Math" panose="02040503050406030204" pitchFamily="18" charset="0"/>
                                </a:rPr>
                                <m:t>𝑇</m:t>
                              </m:r>
                            </m:e>
                          </m:rad>
                          <m:r>
                            <a:rPr lang="en-US" sz="1300" i="1">
                              <a:latin typeface="Cambria Math" panose="02040503050406030204" pitchFamily="18" charset="0"/>
                            </a:rPr>
                            <m:t>+</m:t>
                          </m:r>
                          <m:f>
                            <m:fPr>
                              <m:ctrlPr>
                                <a:rPr lang="en-US" sz="1300" i="1">
                                  <a:latin typeface="Cambria Math" panose="02040503050406030204" pitchFamily="18" charset="0"/>
                                </a:rPr>
                              </m:ctrlPr>
                            </m:fPr>
                            <m:num>
                              <m:r>
                                <a:rPr lang="en-US" sz="1300" i="1">
                                  <a:latin typeface="Cambria Math" panose="02040503050406030204" pitchFamily="18" charset="0"/>
                                </a:rPr>
                                <m:t>0.5772</m:t>
                              </m:r>
                            </m:num>
                            <m:den>
                              <m:rad>
                                <m:radPr>
                                  <m:degHide m:val="on"/>
                                  <m:ctrlPr>
                                    <a:rPr lang="en-US" sz="1300" i="1">
                                      <a:latin typeface="Cambria Math" panose="02040503050406030204" pitchFamily="18" charset="0"/>
                                    </a:rPr>
                                  </m:ctrlPr>
                                </m:radPr>
                                <m:deg/>
                                <m:e>
                                  <m:r>
                                    <a:rPr lang="en-US" sz="1300" i="1">
                                      <a:latin typeface="Cambria Math" panose="02040503050406030204" pitchFamily="18" charset="0"/>
                                    </a:rPr>
                                    <m:t>2</m:t>
                                  </m:r>
                                  <m:sSub>
                                    <m:sSubPr>
                                      <m:ctrlPr>
                                        <a:rPr lang="en-US" sz="1300" i="1">
                                          <a:latin typeface="Cambria Math" panose="02040503050406030204" pitchFamily="18" charset="0"/>
                                        </a:rPr>
                                      </m:ctrlPr>
                                    </m:sSubPr>
                                    <m:e>
                                      <m:func>
                                        <m:funcPr>
                                          <m:ctrlPr>
                                            <a:rPr lang="en-US" sz="1300" i="1">
                                              <a:latin typeface="Cambria Math" panose="02040503050406030204" pitchFamily="18" charset="0"/>
                                            </a:rPr>
                                          </m:ctrlPr>
                                        </m:funcPr>
                                        <m:fName>
                                          <m:r>
                                            <m:rPr>
                                              <m:sty m:val="p"/>
                                            </m:rPr>
                                            <a:rPr lang="en-US" sz="1300">
                                              <a:latin typeface="Cambria Math" panose="02040503050406030204" pitchFamily="18" charset="0"/>
                                            </a:rPr>
                                            <m:t>ln</m:t>
                                          </m:r>
                                        </m:fName>
                                        <m:e>
                                          <m:r>
                                            <a:rPr lang="en-US" sz="1300" i="1">
                                              <a:latin typeface="Cambria Math" panose="02040503050406030204" pitchFamily="18" charset="0"/>
                                            </a:rPr>
                                            <m:t>𝑁</m:t>
                                          </m:r>
                                        </m:e>
                                      </m:func>
                                    </m:e>
                                    <m:sub>
                                      <m:r>
                                        <a:rPr lang="en-US" sz="1300" i="1">
                                          <a:latin typeface="Cambria Math" panose="02040503050406030204" pitchFamily="18" charset="0"/>
                                        </a:rPr>
                                        <m:t>0</m:t>
                                      </m:r>
                                    </m:sub>
                                  </m:sSub>
                                  <m:r>
                                    <a:rPr lang="en-US" sz="1300" i="1">
                                      <a:latin typeface="Cambria Math" panose="02040503050406030204" pitchFamily="18" charset="0"/>
                                    </a:rPr>
                                    <m:t>𝑇</m:t>
                                  </m:r>
                                </m:e>
                              </m:rad>
                            </m:den>
                          </m:f>
                        </m:e>
                      </m:d>
                      <m:sSub>
                        <m:sSubPr>
                          <m:ctrlPr>
                            <a:rPr lang="en-US" sz="1300" i="1">
                              <a:latin typeface="Cambria Math" panose="02040503050406030204" pitchFamily="18" charset="0"/>
                            </a:rPr>
                          </m:ctrlPr>
                        </m:sSubPr>
                        <m:e>
                          <m:r>
                            <a:rPr lang="en-US" sz="1300" i="1">
                              <a:latin typeface="Cambria Math" panose="02040503050406030204" pitchFamily="18" charset="0"/>
                            </a:rPr>
                            <m:t>𝜎</m:t>
                          </m:r>
                        </m:e>
                        <m:sub>
                          <m:r>
                            <m:rPr>
                              <m:sty m:val="p"/>
                            </m:rPr>
                            <a:rPr lang="en-US" sz="1300">
                              <a:latin typeface="Cambria Math" panose="02040503050406030204" pitchFamily="18" charset="0"/>
                            </a:rPr>
                            <m:t>rel</m:t>
                          </m:r>
                        </m:sub>
                      </m:sSub>
                    </m:oMath>
                  </m:oMathPara>
                </a14:m>
                <a:endParaRPr lang="en-US" sz="1300" dirty="0"/>
              </a:p>
              <a:p>
                <a:pPr algn="l">
                  <a:lnSpc>
                    <a:spcPts val="1700"/>
                  </a:lnSpc>
                  <a:spcBef>
                    <a:spcPts val="300"/>
                  </a:spcBef>
                  <a:spcAft>
                    <a:spcPts val="300"/>
                  </a:spcAft>
                  <a:buClr>
                    <a:srgbClr val="0B7A8A"/>
                  </a:buClr>
                  <a:buSzPct val="80000"/>
                </a:pPr>
                <a:endParaRPr lang="en-US" sz="1250" b="0" i="0" dirty="0">
                  <a:solidFill>
                    <a:srgbClr val="2B2B2B"/>
                  </a:solidFill>
                  <a:latin typeface="Calibri"/>
                </a:endParaRPr>
              </a:p>
              <a:p>
                <a:pPr algn="l">
                  <a:lnSpc>
                    <a:spcPts val="1700"/>
                  </a:lnSpc>
                  <a:spcBef>
                    <a:spcPts val="300"/>
                  </a:spcBef>
                  <a:spcAft>
                    <a:spcPts val="300"/>
                  </a:spcAft>
                  <a:buClr>
                    <a:srgbClr val="0B7A8A"/>
                  </a:buClr>
                  <a:buSzPct val="80000"/>
                </a:pPr>
                <a:r>
                  <a:rPr lang="en-US" sz="1250" dirty="0">
                    <a:solidFill>
                      <a:srgbClr val="2B2B2B"/>
                    </a:solidFill>
                    <a:latin typeface="Calibri"/>
                  </a:rPr>
                  <a:t>        </a:t>
                </a:r>
                <a:r>
                  <a:rPr sz="1250" b="0" i="0" dirty="0">
                    <a:solidFill>
                      <a:srgbClr val="2B2B2B"/>
                    </a:solidFill>
                    <a:latin typeface="Calibri"/>
                  </a:rPr>
                  <a:t>with </a:t>
                </a:r>
                <a:r>
                  <a:rPr sz="1250" b="0" i="0" dirty="0">
                    <a:solidFill>
                      <a:srgbClr val="2B2B2B"/>
                    </a:solidFill>
                    <a:latin typeface="Cambria Math" panose="02040503050406030204" pitchFamily="18" charset="0"/>
                    <a:ea typeface="Cambria Math" panose="02040503050406030204" pitchFamily="18" charset="0"/>
                  </a:rPr>
                  <a:t>N₀ </a:t>
                </a:r>
                <a:r>
                  <a:rPr sz="1250" b="0" i="0" dirty="0">
                    <a:solidFill>
                      <a:srgbClr val="2B2B2B"/>
                    </a:solidFill>
                    <a:latin typeface="Calibri"/>
                  </a:rPr>
                  <a:t>from spectral moments.</a:t>
                </a:r>
              </a:p>
              <a:p>
                <a:pPr marL="228600" indent="-228600" algn="l">
                  <a:lnSpc>
                    <a:spcPts val="1700"/>
                  </a:lnSpc>
                  <a:spcBef>
                    <a:spcPts val="600"/>
                  </a:spcBef>
                  <a:spcAft>
                    <a:spcPts val="300"/>
                  </a:spcAft>
                  <a:buClr>
                    <a:srgbClr val="0B7A8A"/>
                  </a:buClr>
                  <a:buSzPct val="80000"/>
                  <a:buFont typeface="Arial" pitchFamily="34" charset="0"/>
                  <a:buChar char="•"/>
                </a:pPr>
                <a:r>
                  <a:rPr sz="1250" b="0" i="0" dirty="0">
                    <a:solidFill>
                      <a:srgbClr val="2B2B2B"/>
                    </a:solidFill>
                    <a:latin typeface="Calibri"/>
                  </a:rPr>
                  <a:t>Wideband / many-mode response: prefer Dirlik or Wirsching-Light over a blind narrow-band 3σ multiplier.</a:t>
                </a:r>
              </a:p>
            </p:txBody>
          </p:sp>
        </mc:Choice>
        <mc:Fallback xmlns="">
          <p:sp>
            <p:nvSpPr>
              <p:cNvPr id="15" name="TextBox 14"/>
              <p:cNvSpPr txBox="1">
                <a:spLocks noRot="1" noChangeAspect="1" noMove="1" noResize="1" noEditPoints="1" noAdjustHandles="1" noChangeArrowheads="1" noChangeShapeType="1" noTextEdit="1"/>
              </p:cNvSpPr>
              <p:nvPr/>
            </p:nvSpPr>
            <p:spPr>
              <a:xfrm>
                <a:off x="7772398" y="1929384"/>
                <a:ext cx="3733801" cy="2770630"/>
              </a:xfrm>
              <a:prstGeom prst="rect">
                <a:avLst/>
              </a:prstGeom>
              <a:blipFill>
                <a:blip r:embed="rId4"/>
                <a:stretch>
                  <a:fillRect l="-1961" t="-1322" b="-2423"/>
                </a:stretch>
              </a:blipFill>
            </p:spPr>
            <p:txBody>
              <a:bodyPr/>
              <a:lstStyle/>
              <a:p>
                <a:r>
                  <a:rPr lang="en-US">
                    <a:noFill/>
                  </a:rPr>
                  <a:t> </a:t>
                </a:r>
              </a:p>
            </p:txBody>
          </p:sp>
        </mc:Fallback>
      </mc:AlternateContent>
      <p:sp>
        <p:nvSpPr>
          <p:cNvPr id="16" name="Rectangle 15"/>
          <p:cNvSpPr/>
          <p:nvPr/>
        </p:nvSpPr>
        <p:spPr>
          <a:xfrm>
            <a:off x="484632" y="5084064"/>
            <a:ext cx="10451592" cy="566928"/>
          </a:xfrm>
          <a:prstGeom prst="rect">
            <a:avLst/>
          </a:prstGeom>
          <a:solidFill>
            <a:srgbClr val="D7E3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mc:AlternateContent xmlns:mc="http://schemas.openxmlformats.org/markup-compatibility/2006" xmlns:a14="http://schemas.microsoft.com/office/drawing/2010/main">
        <mc:Choice Requires="a14">
          <p:sp>
            <p:nvSpPr>
              <p:cNvPr id="17" name="TextBox 16"/>
              <p:cNvSpPr txBox="1"/>
              <p:nvPr/>
            </p:nvSpPr>
            <p:spPr>
              <a:xfrm>
                <a:off x="685800" y="5155066"/>
                <a:ext cx="10058400" cy="424925"/>
              </a:xfrm>
              <a:prstGeom prst="rect">
                <a:avLst/>
              </a:prstGeom>
              <a:noFill/>
            </p:spPr>
            <p:txBody>
              <a:bodyPr wrap="square" lIns="0" tIns="0" rIns="0" bIns="0" anchor="ctr">
                <a:spAutoFit/>
              </a:bodyPr>
              <a:lstStyle/>
              <a:p>
                <a:pPr>
                  <a:spcBef>
                    <a:spcPts val="0"/>
                  </a:spcBef>
                  <a:spcAft>
                    <a:spcPts val="0"/>
                  </a:spcAft>
                  <a:buNone/>
                </a:pPr>
                <a:r>
                  <a:rPr lang="en-US" sz="1300" b="1" i="0" dirty="0">
                    <a:solidFill>
                      <a:srgbClr val="C55A11"/>
                    </a:solidFill>
                    <a:latin typeface="Calibri"/>
                  </a:rPr>
                  <a:t>Takeaway:  </a:t>
                </a:r>
                <a:r>
                  <a:rPr lang="en-US" sz="1300" b="0" i="0" dirty="0">
                    <a:solidFill>
                      <a:srgbClr val="10456B"/>
                    </a:solidFill>
                    <a:latin typeface="Calibri"/>
                  </a:rPr>
                  <a:t>With no cross-spectrum, bound the answer with the 180°-out-of-phase envelope or a Monte-Carlo screen; once you have </a:t>
                </a:r>
                <a14:m>
                  <m:oMath xmlns:m="http://schemas.openxmlformats.org/officeDocument/2006/math">
                    <m:sSub>
                      <m:sSubPr>
                        <m:ctrlPr>
                          <a:rPr lang="en-US" sz="1400" i="1">
                            <a:latin typeface="Cambria Math" panose="02040503050406030204" pitchFamily="18" charset="0"/>
                            <a:ea typeface="Cambria Math" panose="02040503050406030204" pitchFamily="18" charset="0"/>
                          </a:rPr>
                        </m:ctrlPr>
                      </m:sSubPr>
                      <m:e>
                        <m:r>
                          <a:rPr lang="en-US" sz="1400" i="1">
                            <a:latin typeface="Cambria Math" panose="02040503050406030204" pitchFamily="18" charset="0"/>
                            <a:ea typeface="Cambria Math" panose="02040503050406030204" pitchFamily="18" charset="0"/>
                          </a:rPr>
                          <m:t>𝑆</m:t>
                        </m:r>
                      </m:e>
                      <m:sub>
                        <m:r>
                          <m:rPr>
                            <m:sty m:val="p"/>
                          </m:rPr>
                          <a:rPr lang="en-US" sz="1400">
                            <a:latin typeface="Cambria Math" panose="02040503050406030204" pitchFamily="18" charset="0"/>
                            <a:ea typeface="Cambria Math" panose="02040503050406030204" pitchFamily="18" charset="0"/>
                          </a:rPr>
                          <m:t>rel</m:t>
                        </m:r>
                      </m:sub>
                    </m:sSub>
                    <m:r>
                      <a:rPr lang="en-US" sz="1400" b="0" i="1" smtClean="0">
                        <a:latin typeface="Cambria Math" panose="02040503050406030204" pitchFamily="18" charset="0"/>
                        <a:ea typeface="Cambria Math" panose="02040503050406030204" pitchFamily="18" charset="0"/>
                      </a:rPr>
                      <m:t>(</m:t>
                    </m:r>
                    <m:r>
                      <m:rPr>
                        <m:sty m:val="p"/>
                      </m:rPr>
                      <a:rPr lang="en-US" sz="1400" b="0" i="1" smtClean="0">
                        <a:latin typeface="Cambria Math" panose="02040503050406030204" pitchFamily="18" charset="0"/>
                        <a:ea typeface="Cambria Math" panose="02040503050406030204" pitchFamily="18" charset="0"/>
                      </a:rPr>
                      <m:t>f</m:t>
                    </m:r>
                    <m:r>
                      <a:rPr lang="en-US" sz="1400" b="0" i="1" smtClean="0">
                        <a:latin typeface="Cambria Math" panose="02040503050406030204" pitchFamily="18" charset="0"/>
                        <a:ea typeface="Cambria Math" panose="02040503050406030204" pitchFamily="18" charset="0"/>
                      </a:rPr>
                      <m:t>)</m:t>
                    </m:r>
                  </m:oMath>
                </a14:m>
                <a:r>
                  <a:rPr lang="en-US" sz="1300" b="0" i="0" dirty="0">
                    <a:solidFill>
                      <a:srgbClr val="10456B"/>
                    </a:solidFill>
                    <a:latin typeface="Calibri"/>
                  </a:rPr>
                  <a:t>, size clearances to a Rice peak, not a blanket 3σ.</a:t>
                </a:r>
                <a:endParaRPr sz="1300" b="0" i="0" dirty="0">
                  <a:solidFill>
                    <a:srgbClr val="10456B"/>
                  </a:solidFill>
                  <a:latin typeface="Calibri"/>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685800" y="5155066"/>
                <a:ext cx="10058400" cy="424925"/>
              </a:xfrm>
              <a:prstGeom prst="rect">
                <a:avLst/>
              </a:prstGeom>
              <a:blipFill>
                <a:blip r:embed="rId5"/>
                <a:stretch>
                  <a:fillRect l="-1030" t="-7246" b="-23188"/>
                </a:stretch>
              </a:blipFill>
            </p:spPr>
            <p:txBody>
              <a:bodyPr/>
              <a:lstStyle/>
              <a:p>
                <a:r>
                  <a:rPr lang="en-US">
                    <a:noFill/>
                  </a:rPr>
                  <a:t> </a:t>
                </a:r>
              </a:p>
            </p:txBody>
          </p:sp>
        </mc:Fallback>
      </mc:AlternateContent>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57200" y="256032"/>
            <a:ext cx="8138160" cy="640080"/>
          </a:xfrm>
          <a:prstGeom prst="rect">
            <a:avLst/>
          </a:prstGeom>
          <a:noFill/>
        </p:spPr>
        <p:txBody>
          <a:bodyPr wrap="square" lIns="0" tIns="0" rIns="0" bIns="0" anchor="t">
            <a:spAutoFit/>
          </a:bodyPr>
          <a:lstStyle/>
          <a:p>
            <a:pPr algn="l">
              <a:spcBef>
                <a:spcPts val="0"/>
              </a:spcBef>
              <a:spcAft>
                <a:spcPts val="0"/>
              </a:spcAft>
              <a:buNone/>
            </a:pPr>
            <a:r>
              <a:rPr sz="2800" b="1" i="0">
                <a:solidFill>
                  <a:srgbClr val="10456B"/>
                </a:solidFill>
                <a:latin typeface="Cambria"/>
              </a:rPr>
              <a:t>Relative Displacement: FEA Practice</a:t>
            </a:r>
          </a:p>
        </p:txBody>
      </p:sp>
      <p:sp>
        <p:nvSpPr>
          <p:cNvPr id="3" name="TextBox 2"/>
          <p:cNvSpPr txBox="1"/>
          <p:nvPr/>
        </p:nvSpPr>
        <p:spPr>
          <a:xfrm>
            <a:off x="457200" y="841248"/>
            <a:ext cx="8686800" cy="365760"/>
          </a:xfrm>
          <a:prstGeom prst="rect">
            <a:avLst/>
          </a:prstGeom>
          <a:noFill/>
        </p:spPr>
        <p:txBody>
          <a:bodyPr wrap="square" lIns="0" tIns="0" rIns="0" bIns="0" anchor="ctr">
            <a:spAutoFit/>
          </a:bodyPr>
          <a:lstStyle/>
          <a:p>
            <a:pPr algn="l">
              <a:spcBef>
                <a:spcPts val="0"/>
              </a:spcBef>
              <a:spcAft>
                <a:spcPts val="0"/>
              </a:spcAft>
              <a:buNone/>
            </a:pPr>
            <a:r>
              <a:rPr sz="1400" b="0" i="1">
                <a:solidFill>
                  <a:srgbClr val="0B7A8A"/>
                </a:solidFill>
                <a:latin typeface="Calibri"/>
              </a:rPr>
              <a:t>Solver workarounds, the rotation term analysts forget, and what to monitor</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spcBef>
                <a:spcPts val="0"/>
              </a:spcBef>
              <a:spcAft>
                <a:spcPts val="0"/>
              </a:spcAft>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spcBef>
                <a:spcPts val="0"/>
              </a:spcBef>
              <a:spcAft>
                <a:spcPts val="0"/>
              </a:spcAft>
              <a:buNone/>
            </a:pPr>
            <a:r>
              <a:rPr sz="900" b="0" i="0">
                <a:solidFill>
                  <a:srgbClr val="5B6770"/>
                </a:solidFill>
                <a:latin typeface="Calibri"/>
              </a:rPr>
              <a:t>45</a:t>
            </a:r>
          </a:p>
        </p:txBody>
      </p:sp>
      <p:sp>
        <p:nvSpPr>
          <p:cNvPr id="7" name="Rounded Rectangle 6"/>
          <p:cNvSpPr/>
          <p:nvPr/>
        </p:nvSpPr>
        <p:spPr>
          <a:xfrm>
            <a:off x="457200" y="1325880"/>
            <a:ext cx="5029200" cy="452628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13232" y="1472184"/>
            <a:ext cx="4572000" cy="365760"/>
          </a:xfrm>
          <a:prstGeom prst="rect">
            <a:avLst/>
          </a:prstGeom>
          <a:noFill/>
        </p:spPr>
        <p:txBody>
          <a:bodyPr wrap="square" lIns="0" tIns="0" rIns="0" bIns="0" anchor="ctr">
            <a:spAutoFit/>
          </a:bodyPr>
          <a:lstStyle/>
          <a:p>
            <a:pPr algn="l">
              <a:spcBef>
                <a:spcPts val="0"/>
              </a:spcBef>
              <a:spcAft>
                <a:spcPts val="0"/>
              </a:spcAft>
              <a:buNone/>
            </a:pPr>
            <a:r>
              <a:rPr sz="1500" b="1" i="0">
                <a:solidFill>
                  <a:srgbClr val="10456B"/>
                </a:solidFill>
                <a:latin typeface="Calibri"/>
              </a:rPr>
              <a:t>Getting S_rel out of the major solvers</a:t>
            </a:r>
          </a:p>
        </p:txBody>
      </p:sp>
      <p:sp>
        <p:nvSpPr>
          <p:cNvPr id="9" name="TextBox 8"/>
          <p:cNvSpPr txBox="1"/>
          <p:nvPr/>
        </p:nvSpPr>
        <p:spPr>
          <a:xfrm>
            <a:off x="749808" y="1892807"/>
            <a:ext cx="4462272" cy="2296141"/>
          </a:xfrm>
          <a:prstGeom prst="rect">
            <a:avLst/>
          </a:prstGeom>
          <a:noFill/>
        </p:spPr>
        <p:txBody>
          <a:bodyPr wrap="square" lIns="0" tIns="0" rIns="0" bIns="0" anchor="t">
            <a:spAutoFit/>
          </a:bodyPr>
          <a:lstStyle/>
          <a:p>
            <a:pPr>
              <a:lnSpc>
                <a:spcPts val="1700"/>
              </a:lnSpc>
              <a:spcBef>
                <a:spcPts val="200"/>
              </a:spcBef>
              <a:spcAft>
                <a:spcPts val="300"/>
              </a:spcAft>
              <a:buNone/>
            </a:pPr>
            <a:r>
              <a:rPr sz="1250" b="1" i="0" dirty="0">
                <a:solidFill>
                  <a:srgbClr val="006699"/>
                </a:solidFill>
                <a:latin typeface="Calibri"/>
              </a:rPr>
              <a:t>Nastran:  </a:t>
            </a:r>
            <a:r>
              <a:rPr sz="1250" b="0" i="0" dirty="0">
                <a:solidFill>
                  <a:srgbClr val="2B2B2B"/>
                </a:solidFill>
                <a:latin typeface="Calibri"/>
              </a:rPr>
              <a:t>Cleanest path — define a relative DOF via MPC or CELAS2 </a:t>
            </a:r>
            <a:r>
              <a:rPr sz="1250" b="0" i="0" dirty="0">
                <a:solidFill>
                  <a:srgbClr val="2B2B2B"/>
                </a:solidFill>
                <a:latin typeface="Cambria Math" panose="02040503050406030204" pitchFamily="18" charset="0"/>
                <a:ea typeface="Cambria Math" panose="02040503050406030204" pitchFamily="18" charset="0"/>
              </a:rPr>
              <a:t>(</a:t>
            </a:r>
            <a:r>
              <a:rPr sz="1250" b="0" i="0" dirty="0" err="1">
                <a:solidFill>
                  <a:srgbClr val="2B2B2B"/>
                </a:solidFill>
                <a:latin typeface="Cambria Math" panose="02040503050406030204" pitchFamily="18" charset="0"/>
                <a:ea typeface="Cambria Math" panose="02040503050406030204" pitchFamily="18" charset="0"/>
              </a:rPr>
              <a:t>u_diff</a:t>
            </a:r>
            <a:r>
              <a:rPr sz="1250" b="0" i="0" dirty="0">
                <a:solidFill>
                  <a:srgbClr val="2B2B2B"/>
                </a:solidFill>
                <a:latin typeface="Cambria Math" panose="02040503050406030204" pitchFamily="18" charset="0"/>
                <a:ea typeface="Cambria Math" panose="02040503050406030204" pitchFamily="18" charset="0"/>
              </a:rPr>
              <a:t> = </a:t>
            </a:r>
            <a:r>
              <a:rPr sz="1250" b="0" i="0" dirty="0" err="1">
                <a:solidFill>
                  <a:srgbClr val="2B2B2B"/>
                </a:solidFill>
                <a:latin typeface="Cambria Math" panose="02040503050406030204" pitchFamily="18" charset="0"/>
                <a:ea typeface="Cambria Math" panose="02040503050406030204" pitchFamily="18" charset="0"/>
              </a:rPr>
              <a:t>u_A</a:t>
            </a:r>
            <a:r>
              <a:rPr sz="1250" b="0" i="0" dirty="0">
                <a:solidFill>
                  <a:srgbClr val="2B2B2B"/>
                </a:solidFill>
                <a:latin typeface="Cambria Math" panose="02040503050406030204" pitchFamily="18" charset="0"/>
                <a:ea typeface="Cambria Math" panose="02040503050406030204" pitchFamily="18" charset="0"/>
              </a:rPr>
              <a:t> − </a:t>
            </a:r>
            <a:r>
              <a:rPr sz="1250" b="0" i="0" dirty="0" err="1">
                <a:solidFill>
                  <a:srgbClr val="2B2B2B"/>
                </a:solidFill>
                <a:latin typeface="Cambria Math" panose="02040503050406030204" pitchFamily="18" charset="0"/>
                <a:ea typeface="Cambria Math" panose="02040503050406030204" pitchFamily="18" charset="0"/>
              </a:rPr>
              <a:t>u_B</a:t>
            </a:r>
            <a:r>
              <a:rPr sz="1250" b="0" i="0" dirty="0">
                <a:solidFill>
                  <a:srgbClr val="2B2B2B"/>
                </a:solidFill>
                <a:latin typeface="Cambria Math" panose="02040503050406030204" pitchFamily="18" charset="0"/>
                <a:ea typeface="Cambria Math" panose="02040503050406030204" pitchFamily="18" charset="0"/>
              </a:rPr>
              <a:t>) </a:t>
            </a:r>
            <a:r>
              <a:rPr sz="1250" b="0" i="0" dirty="0">
                <a:solidFill>
                  <a:srgbClr val="2B2B2B"/>
                </a:solidFill>
                <a:latin typeface="Calibri"/>
              </a:rPr>
              <a:t>and request RANDOM output; the solver handles all cross terms. Else PUNCH S_AA, S_BB, S_AB and post-process the identity.</a:t>
            </a:r>
          </a:p>
          <a:p>
            <a:pPr>
              <a:lnSpc>
                <a:spcPts val="1700"/>
              </a:lnSpc>
              <a:spcBef>
                <a:spcPts val="200"/>
              </a:spcBef>
              <a:spcAft>
                <a:spcPts val="300"/>
              </a:spcAft>
              <a:buNone/>
            </a:pPr>
            <a:r>
              <a:rPr sz="1250" b="1" i="0" dirty="0">
                <a:solidFill>
                  <a:srgbClr val="006699"/>
                </a:solidFill>
                <a:latin typeface="Calibri"/>
              </a:rPr>
              <a:t>ANSYS:  </a:t>
            </a:r>
            <a:r>
              <a:rPr sz="1250" b="0" i="0" dirty="0">
                <a:solidFill>
                  <a:srgbClr val="2B2B2B"/>
                </a:solidFill>
                <a:latin typeface="Calibri"/>
              </a:rPr>
              <a:t>Use Response PSD Combinations, or RPSD with nodal covariance enabled to pull joint statistics of two nodes directly — no massive time-history dump.</a:t>
            </a:r>
          </a:p>
          <a:p>
            <a:pPr>
              <a:lnSpc>
                <a:spcPts val="1700"/>
              </a:lnSpc>
              <a:spcBef>
                <a:spcPts val="200"/>
              </a:spcBef>
              <a:spcAft>
                <a:spcPts val="300"/>
              </a:spcAft>
              <a:buNone/>
            </a:pPr>
            <a:r>
              <a:rPr sz="1250" b="1" i="0" dirty="0">
                <a:solidFill>
                  <a:srgbClr val="006699"/>
                </a:solidFill>
                <a:latin typeface="Calibri"/>
              </a:rPr>
              <a:t>Abaqus:  </a:t>
            </a:r>
            <a:r>
              <a:rPr sz="1250" b="0" i="0" dirty="0">
                <a:solidFill>
                  <a:srgbClr val="2B2B2B"/>
                </a:solidFill>
                <a:latin typeface="Calibri"/>
              </a:rPr>
              <a:t>*RANDOM RESPONSE on a modal basis; script the ODB API to recover modal-coordinate spectral densities </a:t>
            </a:r>
            <a:r>
              <a:rPr sz="1250" b="0" i="0" dirty="0" err="1">
                <a:solidFill>
                  <a:srgbClr val="2B2B2B"/>
                </a:solidFill>
                <a:latin typeface="Cambria Math" panose="02040503050406030204" pitchFamily="18" charset="0"/>
                <a:ea typeface="Cambria Math" panose="02040503050406030204" pitchFamily="18" charset="0"/>
              </a:rPr>
              <a:t>S_qr</a:t>
            </a:r>
            <a:r>
              <a:rPr sz="1250" b="0" i="0" dirty="0">
                <a:solidFill>
                  <a:srgbClr val="2B2B2B"/>
                </a:solidFill>
                <a:latin typeface="Cambria Math" panose="02040503050406030204" pitchFamily="18" charset="0"/>
                <a:ea typeface="Cambria Math" panose="02040503050406030204" pitchFamily="18" charset="0"/>
              </a:rPr>
              <a:t>,</a:t>
            </a:r>
            <a:r>
              <a:rPr lang="en-US" sz="1250" b="0" i="0" dirty="0">
                <a:solidFill>
                  <a:srgbClr val="2B2B2B"/>
                </a:solidFill>
                <a:latin typeface="Cambria Math" panose="02040503050406030204" pitchFamily="18" charset="0"/>
                <a:ea typeface="Cambria Math" panose="02040503050406030204" pitchFamily="18" charset="0"/>
              </a:rPr>
              <a:t> </a:t>
            </a:r>
            <a:r>
              <a:rPr sz="1250" b="0" i="0" dirty="0" err="1">
                <a:solidFill>
                  <a:srgbClr val="2B2B2B"/>
                </a:solidFill>
                <a:latin typeface="Cambria Math" panose="02040503050406030204" pitchFamily="18" charset="0"/>
                <a:ea typeface="Cambria Math" panose="02040503050406030204" pitchFamily="18" charset="0"/>
              </a:rPr>
              <a:t>qs</a:t>
            </a:r>
            <a:r>
              <a:rPr sz="1250" b="0" i="0" dirty="0">
                <a:solidFill>
                  <a:srgbClr val="2B2B2B"/>
                </a:solidFill>
                <a:latin typeface="Cambria Math" panose="02040503050406030204" pitchFamily="18" charset="0"/>
                <a:ea typeface="Cambria Math" panose="02040503050406030204" pitchFamily="18" charset="0"/>
              </a:rPr>
              <a:t> </a:t>
            </a:r>
            <a:r>
              <a:rPr sz="1250" b="0" i="0" dirty="0">
                <a:solidFill>
                  <a:srgbClr val="2B2B2B"/>
                </a:solidFill>
                <a:latin typeface="Calibri"/>
              </a:rPr>
              <a:t>and sum with node shape coefficients.</a:t>
            </a:r>
          </a:p>
        </p:txBody>
      </p:sp>
      <p:sp>
        <p:nvSpPr>
          <p:cNvPr id="10" name="Rectangle 9"/>
          <p:cNvSpPr/>
          <p:nvPr/>
        </p:nvSpPr>
        <p:spPr>
          <a:xfrm>
            <a:off x="749808" y="4343400"/>
            <a:ext cx="4462272" cy="128016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896112" y="4434840"/>
            <a:ext cx="4206240" cy="872675"/>
          </a:xfrm>
          <a:prstGeom prst="rect">
            <a:avLst/>
          </a:prstGeom>
          <a:noFill/>
        </p:spPr>
        <p:txBody>
          <a:bodyPr wrap="square" lIns="0" tIns="0" rIns="0" bIns="0" anchor="t">
            <a:spAutoFit/>
          </a:bodyPr>
          <a:lstStyle/>
          <a:p>
            <a:pPr algn="l">
              <a:spcBef>
                <a:spcPts val="0"/>
              </a:spcBef>
              <a:spcAft>
                <a:spcPts val="300"/>
              </a:spcAft>
              <a:buNone/>
            </a:pPr>
            <a:r>
              <a:rPr sz="1250" b="1" i="0" dirty="0">
                <a:solidFill>
                  <a:srgbClr val="C55A11"/>
                </a:solidFill>
                <a:latin typeface="Calibri"/>
              </a:rPr>
              <a:t>Don't forget rotation</a:t>
            </a:r>
          </a:p>
          <a:p>
            <a:pPr algn="l">
              <a:lnSpc>
                <a:spcPts val="1700"/>
              </a:lnSpc>
              <a:spcBef>
                <a:spcPts val="0"/>
              </a:spcBef>
              <a:spcAft>
                <a:spcPts val="0"/>
              </a:spcAft>
              <a:buNone/>
            </a:pPr>
            <a:r>
              <a:rPr sz="1250" b="0" i="0" dirty="0">
                <a:solidFill>
                  <a:srgbClr val="2B2B2B"/>
                </a:solidFill>
                <a:latin typeface="Calibri"/>
              </a:rPr>
              <a:t>A small angular response over a long moment arm </a:t>
            </a:r>
            <a:r>
              <a:rPr sz="1250" b="0" i="0" dirty="0">
                <a:solidFill>
                  <a:srgbClr val="2B2B2B"/>
                </a:solidFill>
                <a:latin typeface="Cambria Math" panose="02040503050406030204" pitchFamily="18" charset="0"/>
                <a:ea typeface="Cambria Math" panose="02040503050406030204" pitchFamily="18" charset="0"/>
              </a:rPr>
              <a:t>L</a:t>
            </a:r>
            <a:r>
              <a:rPr sz="1250" b="0" i="0" dirty="0">
                <a:solidFill>
                  <a:srgbClr val="2B2B2B"/>
                </a:solidFill>
                <a:latin typeface="Calibri"/>
              </a:rPr>
              <a:t> can dwarf local translation: </a:t>
            </a:r>
            <a:r>
              <a:rPr sz="1250" b="0" i="0" dirty="0" err="1">
                <a:solidFill>
                  <a:srgbClr val="2B2B2B"/>
                </a:solidFill>
                <a:latin typeface="Cambria Math" panose="02040503050406030204" pitchFamily="18" charset="0"/>
                <a:ea typeface="Cambria Math" panose="02040503050406030204" pitchFamily="18" charset="0"/>
              </a:rPr>
              <a:t>u_rel</a:t>
            </a:r>
            <a:r>
              <a:rPr sz="1250" b="0" i="0" dirty="0">
                <a:solidFill>
                  <a:srgbClr val="2B2B2B"/>
                </a:solidFill>
                <a:latin typeface="Cambria Math" panose="02040503050406030204" pitchFamily="18" charset="0"/>
                <a:ea typeface="Cambria Math" panose="02040503050406030204" pitchFamily="18" charset="0"/>
              </a:rPr>
              <a:t> ≈ </a:t>
            </a:r>
            <a:r>
              <a:rPr sz="1250" b="0" i="0" dirty="0" err="1">
                <a:solidFill>
                  <a:srgbClr val="2B2B2B"/>
                </a:solidFill>
                <a:latin typeface="Cambria Math" panose="02040503050406030204" pitchFamily="18" charset="0"/>
                <a:ea typeface="Cambria Math" panose="02040503050406030204" pitchFamily="18" charset="0"/>
              </a:rPr>
              <a:t>L·θ</a:t>
            </a:r>
            <a:r>
              <a:rPr sz="1250" b="0" i="0" dirty="0">
                <a:solidFill>
                  <a:srgbClr val="2B2B2B"/>
                </a:solidFill>
                <a:latin typeface="Calibri"/>
              </a:rPr>
              <a:t>. Always evaluate the full 6-DOF relative vector  </a:t>
            </a:r>
            <a:r>
              <a:rPr sz="1250" b="0" i="0" dirty="0" err="1">
                <a:solidFill>
                  <a:srgbClr val="2B2B2B"/>
                </a:solidFill>
                <a:latin typeface="Cambria Math" panose="02040503050406030204" pitchFamily="18" charset="0"/>
                <a:ea typeface="Cambria Math" panose="02040503050406030204" pitchFamily="18" charset="0"/>
              </a:rPr>
              <a:t>u_rel</a:t>
            </a:r>
            <a:r>
              <a:rPr sz="1250" b="0" i="0" dirty="0">
                <a:solidFill>
                  <a:srgbClr val="2B2B2B"/>
                </a:solidFill>
                <a:latin typeface="Cambria Math" panose="02040503050406030204" pitchFamily="18" charset="0"/>
                <a:ea typeface="Cambria Math" panose="02040503050406030204" pitchFamily="18" charset="0"/>
              </a:rPr>
              <a:t> = </a:t>
            </a:r>
            <a:r>
              <a:rPr sz="1250" b="0" i="0" dirty="0" err="1">
                <a:solidFill>
                  <a:srgbClr val="2B2B2B"/>
                </a:solidFill>
                <a:latin typeface="Cambria Math" panose="02040503050406030204" pitchFamily="18" charset="0"/>
                <a:ea typeface="Cambria Math" panose="02040503050406030204" pitchFamily="18" charset="0"/>
              </a:rPr>
              <a:t>u_A</a:t>
            </a:r>
            <a:r>
              <a:rPr sz="1250" b="0" i="0" dirty="0">
                <a:solidFill>
                  <a:srgbClr val="2B2B2B"/>
                </a:solidFill>
                <a:latin typeface="Cambria Math" panose="02040503050406030204" pitchFamily="18" charset="0"/>
                <a:ea typeface="Cambria Math" panose="02040503050406030204" pitchFamily="18" charset="0"/>
              </a:rPr>
              <a:t> − </a:t>
            </a:r>
            <a:r>
              <a:rPr sz="1250" b="0" i="0" dirty="0" err="1">
                <a:solidFill>
                  <a:srgbClr val="2B2B2B"/>
                </a:solidFill>
                <a:latin typeface="Cambria Math" panose="02040503050406030204" pitchFamily="18" charset="0"/>
                <a:ea typeface="Cambria Math" panose="02040503050406030204" pitchFamily="18" charset="0"/>
              </a:rPr>
              <a:t>u_B</a:t>
            </a:r>
            <a:r>
              <a:rPr sz="1250" b="0" i="0" dirty="0">
                <a:solidFill>
                  <a:srgbClr val="2B2B2B"/>
                </a:solidFill>
                <a:latin typeface="Cambria Math" panose="02040503050406030204" pitchFamily="18" charset="0"/>
                <a:ea typeface="Cambria Math" panose="02040503050406030204" pitchFamily="18" charset="0"/>
              </a:rPr>
              <a:t> − (θ × L).</a:t>
            </a:r>
          </a:p>
        </p:txBody>
      </p:sp>
      <p:sp>
        <p:nvSpPr>
          <p:cNvPr id="12" name="Rounded Rectangle 11"/>
          <p:cNvSpPr/>
          <p:nvPr/>
        </p:nvSpPr>
        <p:spPr>
          <a:xfrm>
            <a:off x="5669280" y="1325880"/>
            <a:ext cx="5239512" cy="452628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925312" y="1472184"/>
            <a:ext cx="4782312" cy="365760"/>
          </a:xfrm>
          <a:prstGeom prst="rect">
            <a:avLst/>
          </a:prstGeom>
          <a:noFill/>
        </p:spPr>
        <p:txBody>
          <a:bodyPr wrap="square" lIns="0" tIns="0" rIns="0" bIns="0" anchor="ctr">
            <a:spAutoFit/>
          </a:bodyPr>
          <a:lstStyle/>
          <a:p>
            <a:pPr algn="l">
              <a:spcBef>
                <a:spcPts val="0"/>
              </a:spcBef>
              <a:spcAft>
                <a:spcPts val="0"/>
              </a:spcAft>
              <a:buNone/>
            </a:pPr>
            <a:r>
              <a:rPr sz="1500" b="1" i="0">
                <a:solidFill>
                  <a:srgbClr val="0B7A8A"/>
                </a:solidFill>
                <a:latin typeface="Calibri"/>
              </a:rPr>
              <a:t>Track relative motion for these</a:t>
            </a:r>
          </a:p>
        </p:txBody>
      </p:sp>
      <p:sp>
        <p:nvSpPr>
          <p:cNvPr id="14" name="Rectangle 13"/>
          <p:cNvSpPr/>
          <p:nvPr/>
        </p:nvSpPr>
        <p:spPr>
          <a:xfrm>
            <a:off x="5888736" y="1892807"/>
            <a:ext cx="4828032" cy="64008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5925312" y="2036211"/>
            <a:ext cx="4736592" cy="389850"/>
          </a:xfrm>
          <a:prstGeom prst="rect">
            <a:avLst/>
          </a:prstGeom>
          <a:noFill/>
        </p:spPr>
        <p:txBody>
          <a:bodyPr wrap="square" lIns="0" tIns="0" rIns="0" bIns="0" anchor="ctr">
            <a:spAutoFit/>
          </a:bodyPr>
          <a:lstStyle/>
          <a:p>
            <a:pPr algn="l">
              <a:lnSpc>
                <a:spcPct val="98000"/>
              </a:lnSpc>
              <a:spcBef>
                <a:spcPts val="0"/>
              </a:spcBef>
              <a:spcAft>
                <a:spcPts val="0"/>
              </a:spcAft>
              <a:buNone/>
            </a:pPr>
            <a:r>
              <a:rPr sz="1250" b="1" i="0" dirty="0">
                <a:solidFill>
                  <a:srgbClr val="10456B"/>
                </a:solidFill>
                <a:latin typeface="Calibri"/>
              </a:rPr>
              <a:t>Connector headers</a:t>
            </a:r>
          </a:p>
          <a:p>
            <a:pPr algn="l">
              <a:lnSpc>
                <a:spcPct val="98000"/>
              </a:lnSpc>
              <a:spcBef>
                <a:spcPts val="100"/>
              </a:spcBef>
              <a:spcAft>
                <a:spcPts val="0"/>
              </a:spcAft>
              <a:buNone/>
            </a:pPr>
            <a:r>
              <a:rPr sz="1250" b="0" i="0" dirty="0">
                <a:solidFill>
                  <a:srgbClr val="2B2B2B"/>
                </a:solidFill>
                <a:latin typeface="Calibri"/>
              </a:rPr>
              <a:t>monitor: Axial &amp; shear motion, plug vs. receptacle</a:t>
            </a:r>
          </a:p>
        </p:txBody>
      </p:sp>
      <p:sp>
        <p:nvSpPr>
          <p:cNvPr id="16" name="TextBox 15"/>
          <p:cNvSpPr txBox="1"/>
          <p:nvPr/>
        </p:nvSpPr>
        <p:spPr>
          <a:xfrm>
            <a:off x="5925312" y="2731155"/>
            <a:ext cx="4736592" cy="389850"/>
          </a:xfrm>
          <a:prstGeom prst="rect">
            <a:avLst/>
          </a:prstGeom>
          <a:noFill/>
        </p:spPr>
        <p:txBody>
          <a:bodyPr wrap="square" lIns="0" tIns="0" rIns="0" bIns="0" anchor="ctr">
            <a:spAutoFit/>
          </a:bodyPr>
          <a:lstStyle/>
          <a:p>
            <a:pPr algn="l">
              <a:lnSpc>
                <a:spcPct val="98000"/>
              </a:lnSpc>
              <a:spcBef>
                <a:spcPts val="0"/>
              </a:spcBef>
              <a:spcAft>
                <a:spcPts val="0"/>
              </a:spcAft>
              <a:buNone/>
            </a:pPr>
            <a:r>
              <a:rPr sz="1250" b="1" i="0" dirty="0">
                <a:solidFill>
                  <a:srgbClr val="10456B"/>
                </a:solidFill>
                <a:latin typeface="Calibri"/>
              </a:rPr>
              <a:t>Circuit cards (CCAs)</a:t>
            </a:r>
          </a:p>
          <a:p>
            <a:pPr algn="l">
              <a:lnSpc>
                <a:spcPct val="98000"/>
              </a:lnSpc>
              <a:spcBef>
                <a:spcPts val="100"/>
              </a:spcBef>
              <a:spcAft>
                <a:spcPts val="0"/>
              </a:spcAft>
              <a:buNone/>
            </a:pPr>
            <a:r>
              <a:rPr sz="1250" b="0" i="0" dirty="0">
                <a:solidFill>
                  <a:srgbClr val="2B2B2B"/>
                </a:solidFill>
                <a:latin typeface="Calibri"/>
              </a:rPr>
              <a:t>monitor: PCB center vs. stiff chassis frame</a:t>
            </a:r>
          </a:p>
        </p:txBody>
      </p:sp>
      <p:sp>
        <p:nvSpPr>
          <p:cNvPr id="17" name="Rectangle 16"/>
          <p:cNvSpPr/>
          <p:nvPr/>
        </p:nvSpPr>
        <p:spPr>
          <a:xfrm>
            <a:off x="5888736" y="3282696"/>
            <a:ext cx="4828032" cy="64008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5925312" y="3426099"/>
            <a:ext cx="4736592" cy="389850"/>
          </a:xfrm>
          <a:prstGeom prst="rect">
            <a:avLst/>
          </a:prstGeom>
          <a:noFill/>
        </p:spPr>
        <p:txBody>
          <a:bodyPr wrap="square" lIns="0" tIns="0" rIns="0" bIns="0" anchor="ctr">
            <a:spAutoFit/>
          </a:bodyPr>
          <a:lstStyle/>
          <a:p>
            <a:pPr algn="l">
              <a:lnSpc>
                <a:spcPct val="98000"/>
              </a:lnSpc>
              <a:spcBef>
                <a:spcPts val="0"/>
              </a:spcBef>
              <a:spcAft>
                <a:spcPts val="0"/>
              </a:spcAft>
              <a:buNone/>
            </a:pPr>
            <a:r>
              <a:rPr sz="1250" b="1" i="0" dirty="0">
                <a:solidFill>
                  <a:srgbClr val="10456B"/>
                </a:solidFill>
                <a:latin typeface="Calibri"/>
              </a:rPr>
              <a:t>Wire / coax harness</a:t>
            </a:r>
          </a:p>
          <a:p>
            <a:pPr algn="l">
              <a:lnSpc>
                <a:spcPct val="98000"/>
              </a:lnSpc>
              <a:spcBef>
                <a:spcPts val="100"/>
              </a:spcBef>
              <a:spcAft>
                <a:spcPts val="0"/>
              </a:spcAft>
              <a:buNone/>
            </a:pPr>
            <a:r>
              <a:rPr sz="1250" b="0" i="0" dirty="0">
                <a:solidFill>
                  <a:srgbClr val="2B2B2B"/>
                </a:solidFill>
                <a:latin typeface="Calibri"/>
              </a:rPr>
              <a:t>monitor: Tie-down mount vs. terminal lug</a:t>
            </a:r>
          </a:p>
        </p:txBody>
      </p:sp>
      <p:sp>
        <p:nvSpPr>
          <p:cNvPr id="19" name="TextBox 18"/>
          <p:cNvSpPr txBox="1"/>
          <p:nvPr/>
        </p:nvSpPr>
        <p:spPr>
          <a:xfrm>
            <a:off x="5925312" y="4121042"/>
            <a:ext cx="4736592" cy="389850"/>
          </a:xfrm>
          <a:prstGeom prst="rect">
            <a:avLst/>
          </a:prstGeom>
          <a:noFill/>
        </p:spPr>
        <p:txBody>
          <a:bodyPr wrap="square" lIns="0" tIns="0" rIns="0" bIns="0" anchor="ctr">
            <a:spAutoFit/>
          </a:bodyPr>
          <a:lstStyle/>
          <a:p>
            <a:pPr algn="l">
              <a:lnSpc>
                <a:spcPct val="98000"/>
              </a:lnSpc>
              <a:spcBef>
                <a:spcPts val="0"/>
              </a:spcBef>
              <a:spcAft>
                <a:spcPts val="0"/>
              </a:spcAft>
              <a:buNone/>
            </a:pPr>
            <a:r>
              <a:rPr sz="1250" b="1" i="0" dirty="0">
                <a:solidFill>
                  <a:srgbClr val="10456B"/>
                </a:solidFill>
                <a:latin typeface="Calibri"/>
              </a:rPr>
              <a:t>Optical benches</a:t>
            </a:r>
          </a:p>
          <a:p>
            <a:pPr algn="l">
              <a:lnSpc>
                <a:spcPct val="98000"/>
              </a:lnSpc>
              <a:spcBef>
                <a:spcPts val="100"/>
              </a:spcBef>
              <a:spcAft>
                <a:spcPts val="0"/>
              </a:spcAft>
              <a:buNone/>
            </a:pPr>
            <a:r>
              <a:rPr sz="1250" b="0" i="0" dirty="0">
                <a:solidFill>
                  <a:srgbClr val="2B2B2B"/>
                </a:solidFill>
                <a:latin typeface="Calibri"/>
              </a:rPr>
              <a:t>monitor: Differential rotation between mirror mounts</a:t>
            </a:r>
          </a:p>
        </p:txBody>
      </p:sp>
      <p:sp>
        <p:nvSpPr>
          <p:cNvPr id="20" name="Rectangle 19"/>
          <p:cNvSpPr/>
          <p:nvPr/>
        </p:nvSpPr>
        <p:spPr>
          <a:xfrm>
            <a:off x="5888736" y="4672583"/>
            <a:ext cx="4828032" cy="64008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5925312" y="4815986"/>
            <a:ext cx="4736592" cy="389850"/>
          </a:xfrm>
          <a:prstGeom prst="rect">
            <a:avLst/>
          </a:prstGeom>
          <a:noFill/>
        </p:spPr>
        <p:txBody>
          <a:bodyPr wrap="square" lIns="0" tIns="0" rIns="0" bIns="0" anchor="ctr">
            <a:spAutoFit/>
          </a:bodyPr>
          <a:lstStyle/>
          <a:p>
            <a:pPr algn="l">
              <a:lnSpc>
                <a:spcPct val="98000"/>
              </a:lnSpc>
              <a:spcBef>
                <a:spcPts val="0"/>
              </a:spcBef>
              <a:spcAft>
                <a:spcPts val="0"/>
              </a:spcAft>
              <a:buNone/>
            </a:pPr>
            <a:r>
              <a:rPr sz="1250" b="1" i="0" dirty="0">
                <a:solidFill>
                  <a:srgbClr val="10456B"/>
                </a:solidFill>
                <a:latin typeface="Calibri"/>
              </a:rPr>
              <a:t>Sway clearances</a:t>
            </a:r>
          </a:p>
          <a:p>
            <a:pPr algn="l">
              <a:lnSpc>
                <a:spcPct val="98000"/>
              </a:lnSpc>
              <a:spcBef>
                <a:spcPts val="100"/>
              </a:spcBef>
              <a:spcAft>
                <a:spcPts val="0"/>
              </a:spcAft>
              <a:buNone/>
            </a:pPr>
            <a:r>
              <a:rPr sz="1250" b="0" i="0" dirty="0">
                <a:solidFill>
                  <a:srgbClr val="2B2B2B"/>
                </a:solidFill>
                <a:latin typeface="Calibri"/>
              </a:rPr>
              <a:t>monitor: Rice-max peak vs. physical gap width</a:t>
            </a:r>
          </a:p>
        </p:txBody>
      </p:sp>
      <p:sp>
        <p:nvSpPr>
          <p:cNvPr id="22" name="Rectangle 21"/>
          <p:cNvSpPr/>
          <p:nvPr/>
        </p:nvSpPr>
        <p:spPr>
          <a:xfrm>
            <a:off x="457200" y="5943600"/>
            <a:ext cx="10451592" cy="566928"/>
          </a:xfrm>
          <a:prstGeom prst="rect">
            <a:avLst/>
          </a:prstGeom>
          <a:solidFill>
            <a:srgbClr val="D7E3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658368" y="6027009"/>
            <a:ext cx="10058400" cy="400110"/>
          </a:xfrm>
          <a:prstGeom prst="rect">
            <a:avLst/>
          </a:prstGeom>
          <a:noFill/>
        </p:spPr>
        <p:txBody>
          <a:bodyPr wrap="square" lIns="0" tIns="0" rIns="0" bIns="0" anchor="ctr">
            <a:spAutoFit/>
          </a:bodyPr>
          <a:lstStyle/>
          <a:p>
            <a:pPr>
              <a:spcBef>
                <a:spcPts val="0"/>
              </a:spcBef>
              <a:spcAft>
                <a:spcPts val="0"/>
              </a:spcAft>
              <a:buNone/>
            </a:pPr>
            <a:r>
              <a:rPr sz="1300" b="1" i="0" dirty="0">
                <a:solidFill>
                  <a:srgbClr val="C55A11"/>
                </a:solidFill>
                <a:latin typeface="Calibri"/>
              </a:rPr>
              <a:t>Takeaway:  </a:t>
            </a:r>
            <a:r>
              <a:rPr sz="1300" b="0" i="0" dirty="0">
                <a:solidFill>
                  <a:srgbClr val="10456B"/>
                </a:solidFill>
                <a:latin typeface="Calibri"/>
              </a:rPr>
              <a:t>Relative-displacement tracking is mandatory, not optional, for connectors, boards, harnesses, optics, and sway gaps — let the modal cross-spectrum do the work so the design is both light and survivable.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33">
    <p:bg>
      <p:bgPr>
        <a:solidFill>
          <a:srgbClr val="10456B"/>
        </a:solidFill>
        <a:effectLst/>
      </p:bgPr>
    </p:bg>
    <p:spTree>
      <p:nvGrpSpPr>
        <p:cNvPr id="1" name=""/>
        <p:cNvGrpSpPr/>
        <p:nvPr/>
      </p:nvGrpSpPr>
      <p:grpSpPr>
        <a:xfrm>
          <a:off x="0" y="0"/>
          <a:ext cx="0" cy="0"/>
          <a:chOff x="0" y="0"/>
          <a:chExt cx="0" cy="0"/>
        </a:xfrm>
      </p:grpSpPr>
      <p:sp>
        <p:nvSpPr>
          <p:cNvPr id="3" name="Text 1"/>
          <p:cNvSpPr/>
          <p:nvPr/>
        </p:nvSpPr>
        <p:spPr>
          <a:xfrm>
            <a:off x="822960" y="2331720"/>
            <a:ext cx="3657600" cy="457200"/>
          </a:xfrm>
          <a:prstGeom prst="rect">
            <a:avLst/>
          </a:prstGeom>
          <a:noFill/>
          <a:ln/>
        </p:spPr>
        <p:txBody>
          <a:bodyPr wrap="square" lIns="0" tIns="0" rIns="0" bIns="0" rtlCol="0" anchor="ctr"/>
          <a:lstStyle/>
          <a:p>
            <a:pPr marL="0" indent="0">
              <a:buNone/>
            </a:pPr>
            <a:r>
              <a:rPr lang="en-US" sz="1600" b="1" kern="0" spc="300" dirty="0">
                <a:solidFill>
                  <a:srgbClr val="C55A11"/>
                </a:solidFill>
                <a:latin typeface="Calibri" pitchFamily="34" charset="0"/>
                <a:ea typeface="Calibri" pitchFamily="34" charset="-122"/>
                <a:cs typeface="Calibri" pitchFamily="34" charset="-120"/>
              </a:rPr>
              <a:t>PART 4</a:t>
            </a:r>
            <a:endParaRPr lang="en-US" sz="1600" dirty="0"/>
          </a:p>
        </p:txBody>
      </p:sp>
      <p:sp>
        <p:nvSpPr>
          <p:cNvPr id="4" name="Text 2"/>
          <p:cNvSpPr/>
          <p:nvPr/>
        </p:nvSpPr>
        <p:spPr>
          <a:xfrm>
            <a:off x="822960" y="2743200"/>
            <a:ext cx="9601200" cy="1188720"/>
          </a:xfrm>
          <a:prstGeom prst="rect">
            <a:avLst/>
          </a:prstGeom>
          <a:noFill/>
          <a:ln/>
        </p:spPr>
        <p:txBody>
          <a:bodyPr wrap="square" lIns="0" tIns="0" rIns="0" bIns="0"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Testing &amp; Mitigation</a:t>
            </a:r>
            <a:endParaRPr lang="en-US" sz="4400" dirty="0"/>
          </a:p>
        </p:txBody>
      </p:sp>
      <p:sp>
        <p:nvSpPr>
          <p:cNvPr id="5" name="Text 3"/>
          <p:cNvSpPr/>
          <p:nvPr/>
        </p:nvSpPr>
        <p:spPr>
          <a:xfrm>
            <a:off x="822960" y="3794760"/>
            <a:ext cx="8686800" cy="548640"/>
          </a:xfrm>
          <a:prstGeom prst="rect">
            <a:avLst/>
          </a:prstGeom>
          <a:noFill/>
          <a:ln/>
        </p:spPr>
        <p:txBody>
          <a:bodyPr wrap="square" lIns="0" tIns="0" rIns="0" bIns="0" rtlCol="0" anchor="ctr"/>
          <a:lstStyle/>
          <a:p>
            <a:pPr marL="0" indent="0">
              <a:buNone/>
            </a:pPr>
            <a:r>
              <a:rPr lang="en-US" sz="1700" i="1" dirty="0">
                <a:solidFill>
                  <a:srgbClr val="CADCFC"/>
                </a:solidFill>
                <a:latin typeface="Calibri" pitchFamily="34" charset="0"/>
                <a:ea typeface="Calibri" pitchFamily="34" charset="-122"/>
                <a:cs typeface="Calibri" pitchFamily="34" charset="-120"/>
              </a:rPr>
              <a:t>Ground verification challenges and flight-proven suppression techniques</a:t>
            </a:r>
            <a:endParaRPr lang="en-US" sz="1700" dirty="0"/>
          </a:p>
        </p:txBody>
      </p:sp>
      <p:pic>
        <p:nvPicPr>
          <p:cNvPr id="6" name="Image 0" descr="/home/claude/jitter_deck/icons/flask_white.png"/>
          <p:cNvPicPr>
            <a:picLocks noChangeAspect="1"/>
          </p:cNvPicPr>
          <p:nvPr/>
        </p:nvPicPr>
        <p:blipFill>
          <a:blip r:embed="rId3"/>
          <a:stretch>
            <a:fillRect/>
          </a:stretch>
        </p:blipFill>
        <p:spPr>
          <a:xfrm>
            <a:off x="10058400" y="5074920"/>
            <a:ext cx="1188720" cy="1188720"/>
          </a:xfrm>
          <a:prstGeom prst="rect">
            <a:avLst/>
          </a:prstGeom>
        </p:spPr>
      </p:pic>
      <p:sp>
        <p:nvSpPr>
          <p:cNvPr id="7"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CADCFC"/>
                </a:solidFill>
                <a:latin typeface="Calibri" pitchFamily="34" charset="0"/>
                <a:ea typeface="Calibri" pitchFamily="34" charset="-122"/>
                <a:cs typeface="Calibri" pitchFamily="34" charset="-120"/>
              </a:rPr>
              <a:t>46</a:t>
            </a:r>
            <a:endParaRPr lang="en-US" sz="9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Ground Microvibration Test Methods</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Characterizing disturbance sources and verifying jitter performance before launch</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47</a:t>
            </a:r>
            <a:endParaRPr lang="en-US" sz="900" dirty="0"/>
          </a:p>
        </p:txBody>
      </p:sp>
      <p:sp>
        <p:nvSpPr>
          <p:cNvPr id="7" name="Shape 5"/>
          <p:cNvSpPr/>
          <p:nvPr/>
        </p:nvSpPr>
        <p:spPr>
          <a:xfrm>
            <a:off x="457200" y="1395350"/>
            <a:ext cx="5486400" cy="4343400"/>
          </a:xfrm>
          <a:prstGeom prst="roundRect">
            <a:avLst>
              <a:gd name="adj" fmla="val 1684"/>
            </a:avLst>
          </a:prstGeom>
          <a:solidFill>
            <a:srgbClr val="EEF4F9"/>
          </a:solidFill>
          <a:ln/>
        </p:spPr>
        <p:txBody>
          <a:bodyPr/>
          <a:lstStyle/>
          <a:p>
            <a:endParaRPr lang="en-US"/>
          </a:p>
        </p:txBody>
      </p:sp>
      <p:sp>
        <p:nvSpPr>
          <p:cNvPr id="8" name="Shape 6"/>
          <p:cNvSpPr/>
          <p:nvPr/>
        </p:nvSpPr>
        <p:spPr>
          <a:xfrm>
            <a:off x="713232" y="1572768"/>
            <a:ext cx="502920" cy="502920"/>
          </a:xfrm>
          <a:prstGeom prst="ellipse">
            <a:avLst/>
          </a:prstGeom>
          <a:solidFill>
            <a:srgbClr val="FFFFFF"/>
          </a:solidFill>
          <a:ln/>
        </p:spPr>
        <p:txBody>
          <a:bodyPr/>
          <a:lstStyle/>
          <a:p>
            <a:endParaRPr lang="en-US"/>
          </a:p>
        </p:txBody>
      </p:sp>
      <p:pic>
        <p:nvPicPr>
          <p:cNvPr id="9" name="Image 0" descr="/home/claude/jitter_deck/icons/cog_navy.png"/>
          <p:cNvPicPr>
            <a:picLocks noChangeAspect="1"/>
          </p:cNvPicPr>
          <p:nvPr/>
        </p:nvPicPr>
        <p:blipFill>
          <a:blip r:embed="rId3"/>
          <a:stretch>
            <a:fillRect/>
          </a:stretch>
        </p:blipFill>
        <p:spPr>
          <a:xfrm>
            <a:off x="833933" y="1693469"/>
            <a:ext cx="261518" cy="261518"/>
          </a:xfrm>
          <a:prstGeom prst="rect">
            <a:avLst/>
          </a:prstGeom>
        </p:spPr>
      </p:pic>
      <p:sp>
        <p:nvSpPr>
          <p:cNvPr id="10" name="Text 7"/>
          <p:cNvSpPr/>
          <p:nvPr/>
        </p:nvSpPr>
        <p:spPr>
          <a:xfrm>
            <a:off x="1371600" y="1572768"/>
            <a:ext cx="4297680" cy="502920"/>
          </a:xfrm>
          <a:prstGeom prst="rect">
            <a:avLst/>
          </a:prstGeom>
          <a:noFill/>
          <a:ln/>
        </p:spPr>
        <p:txBody>
          <a:bodyPr wrap="square" lIns="0" tIns="0" rIns="0" bIns="0" rtlCol="0" anchor="ctr"/>
          <a:lstStyle/>
          <a:p>
            <a:pPr marL="0" indent="0">
              <a:buNone/>
            </a:pPr>
            <a:r>
              <a:rPr lang="en-US" sz="1500" b="1" dirty="0">
                <a:solidFill>
                  <a:srgbClr val="10456B"/>
                </a:solidFill>
                <a:latin typeface="Calibri" pitchFamily="34" charset="0"/>
                <a:ea typeface="Calibri" pitchFamily="34" charset="-122"/>
                <a:cs typeface="Calibri" pitchFamily="34" charset="-120"/>
              </a:rPr>
              <a:t>Component-Level Tests</a:t>
            </a:r>
            <a:endParaRPr lang="en-US" sz="1500" dirty="0"/>
          </a:p>
        </p:txBody>
      </p:sp>
      <p:sp>
        <p:nvSpPr>
          <p:cNvPr id="11" name="Text 8"/>
          <p:cNvSpPr/>
          <p:nvPr/>
        </p:nvSpPr>
        <p:spPr>
          <a:xfrm>
            <a:off x="713232" y="2240280"/>
            <a:ext cx="4937760" cy="3337560"/>
          </a:xfrm>
          <a:prstGeom prst="rect">
            <a:avLst/>
          </a:prstGeom>
          <a:noFill/>
          <a:ln/>
        </p:spPr>
        <p:txBody>
          <a:bodyPr wrap="square"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Reaction wheel spin-table testing on a dynamometer or force table across the full operational speed range</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Cryocooler vibration characterization on a quiet isolated bench, often inside a thermal/vacuum chamber</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Stepper-motor and mechanism transient force measurement using a multi-axis force/torque sensor at the mount interface</a:t>
            </a:r>
            <a:endParaRPr lang="en-US" sz="1400" dirty="0"/>
          </a:p>
        </p:txBody>
      </p:sp>
      <p:sp>
        <p:nvSpPr>
          <p:cNvPr id="12" name="Shape 9"/>
          <p:cNvSpPr/>
          <p:nvPr/>
        </p:nvSpPr>
        <p:spPr>
          <a:xfrm>
            <a:off x="6239024" y="1371600"/>
            <a:ext cx="5440680" cy="4343400"/>
          </a:xfrm>
          <a:prstGeom prst="roundRect">
            <a:avLst>
              <a:gd name="adj" fmla="val 1684"/>
            </a:avLst>
          </a:prstGeom>
          <a:solidFill>
            <a:srgbClr val="FFFFFF"/>
          </a:solidFill>
          <a:ln w="12700">
            <a:solidFill>
              <a:srgbClr val="D7E3EC"/>
            </a:solidFill>
            <a:prstDash val="solid"/>
          </a:ln>
        </p:spPr>
        <p:txBody>
          <a:bodyPr/>
          <a:lstStyle/>
          <a:p>
            <a:endParaRPr lang="en-US"/>
          </a:p>
        </p:txBody>
      </p:sp>
      <p:sp>
        <p:nvSpPr>
          <p:cNvPr id="13" name="Shape 10"/>
          <p:cNvSpPr/>
          <p:nvPr/>
        </p:nvSpPr>
        <p:spPr>
          <a:xfrm>
            <a:off x="6519672" y="1572768"/>
            <a:ext cx="502920" cy="502920"/>
          </a:xfrm>
          <a:prstGeom prst="ellipse">
            <a:avLst/>
          </a:prstGeom>
          <a:solidFill>
            <a:srgbClr val="EEF4F9"/>
          </a:solidFill>
          <a:ln/>
        </p:spPr>
        <p:txBody>
          <a:bodyPr/>
          <a:lstStyle/>
          <a:p>
            <a:endParaRPr lang="en-US"/>
          </a:p>
        </p:txBody>
      </p:sp>
      <p:pic>
        <p:nvPicPr>
          <p:cNvPr id="14" name="Image 1" descr="/home/claude/jitter_deck/icons/satellite_navy.png"/>
          <p:cNvPicPr>
            <a:picLocks noChangeAspect="1"/>
          </p:cNvPicPr>
          <p:nvPr/>
        </p:nvPicPr>
        <p:blipFill>
          <a:blip r:embed="rId4"/>
          <a:stretch>
            <a:fillRect/>
          </a:stretch>
        </p:blipFill>
        <p:spPr>
          <a:xfrm>
            <a:off x="6640373" y="1693469"/>
            <a:ext cx="261518" cy="261518"/>
          </a:xfrm>
          <a:prstGeom prst="rect">
            <a:avLst/>
          </a:prstGeom>
        </p:spPr>
      </p:pic>
      <p:sp>
        <p:nvSpPr>
          <p:cNvPr id="15" name="Text 11"/>
          <p:cNvSpPr/>
          <p:nvPr/>
        </p:nvSpPr>
        <p:spPr>
          <a:xfrm>
            <a:off x="7178040" y="1572768"/>
            <a:ext cx="4297680" cy="502920"/>
          </a:xfrm>
          <a:prstGeom prst="rect">
            <a:avLst/>
          </a:prstGeom>
          <a:noFill/>
          <a:ln/>
        </p:spPr>
        <p:txBody>
          <a:bodyPr wrap="square" lIns="0" tIns="0" rIns="0" bIns="0" rtlCol="0" anchor="ctr"/>
          <a:lstStyle/>
          <a:p>
            <a:pPr marL="0" indent="0">
              <a:buNone/>
            </a:pPr>
            <a:r>
              <a:rPr lang="en-US" sz="1500" b="1" dirty="0">
                <a:solidFill>
                  <a:srgbClr val="10456B"/>
                </a:solidFill>
                <a:latin typeface="Calibri" pitchFamily="34" charset="0"/>
                <a:ea typeface="Calibri" pitchFamily="34" charset="-122"/>
                <a:cs typeface="Calibri" pitchFamily="34" charset="-120"/>
              </a:rPr>
              <a:t>System-Level Tests</a:t>
            </a:r>
            <a:endParaRPr lang="en-US" sz="1500" dirty="0"/>
          </a:p>
        </p:txBody>
      </p:sp>
      <p:sp>
        <p:nvSpPr>
          <p:cNvPr id="16" name="Text 12"/>
          <p:cNvSpPr/>
          <p:nvPr/>
        </p:nvSpPr>
        <p:spPr>
          <a:xfrm>
            <a:off x="6519672" y="2240280"/>
            <a:ext cx="4937760" cy="3337560"/>
          </a:xfrm>
          <a:prstGeom prst="rect">
            <a:avLst/>
          </a:prstGeom>
          <a:noFill/>
          <a:ln/>
        </p:spPr>
        <p:txBody>
          <a:bodyPr wrap="square"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Integrated spacecraft jitter test with flight-representative disturbance sources operating and a calibrated optical or laser pointing reference</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Modal survey test to correlate the structural FE model used for transfer-path predictions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End-to-end LOS stability test with the actual sensor/instrument recording its own pointing performance</a:t>
            </a:r>
            <a:endParaRPr lang="en-US" sz="1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Verification Challenges: 1g vs. 0g</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Ground test conditions never perfectly replicate the on-orbit environment</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48</a:t>
            </a:r>
            <a:endParaRPr lang="en-US" sz="900" dirty="0"/>
          </a:p>
        </p:txBody>
      </p:sp>
      <p:sp>
        <p:nvSpPr>
          <p:cNvPr id="7" name="Text 5"/>
          <p:cNvSpPr/>
          <p:nvPr/>
        </p:nvSpPr>
        <p:spPr>
          <a:xfrm>
            <a:off x="457200" y="1417320"/>
            <a:ext cx="11247120" cy="4297680"/>
          </a:xfrm>
          <a:prstGeom prst="rect">
            <a:avLst/>
          </a:prstGeom>
          <a:noFill/>
          <a:ln/>
        </p:spPr>
        <p:txBody>
          <a:bodyPr wrap="square"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Gravity preloads bearings, isolators, and deployable structures differently than the unloaded, free-floating orbital condition</a:t>
            </a:r>
            <a:endParaRPr lang="en-US" sz="1450" dirty="0"/>
          </a:p>
          <a:p>
            <a:pPr marL="285750" indent="-285750">
              <a:spcBef>
                <a:spcPts val="500"/>
              </a:spcBef>
              <a:spcAft>
                <a:spcPts val="5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Suspension or air-bearing fixtures used to approximate free-free boundary conditions introduce their own low-frequency dynamics that must be isolated from the data</a:t>
            </a:r>
            <a:endParaRPr lang="en-US" sz="1450" dirty="0"/>
          </a:p>
          <a:p>
            <a:pPr marL="285750" indent="-285750">
              <a:spcBef>
                <a:spcPts val="500"/>
              </a:spcBef>
              <a:spcAft>
                <a:spcPts val="5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Ambient ground vibration and acoustic noise floors can mask the very low-amplitude (micro-g) signals of interest, requiring a quiet test facility or careful noise-floor characterization</a:t>
            </a:r>
            <a:endParaRPr lang="en-US" sz="1450" dirty="0"/>
          </a:p>
          <a:p>
            <a:pPr marL="285750" indent="-285750">
              <a:spcBef>
                <a:spcPts val="500"/>
              </a:spcBef>
              <a:spcAft>
                <a:spcPts val="5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Thermal/vacuum testing is often necessary because cryocooler and mechanism disturbance signatures change with operating temperature</a:t>
            </a:r>
            <a:endParaRPr lang="en-US" sz="1450" dirty="0"/>
          </a:p>
          <a:p>
            <a:pPr marL="285750" indent="-285750">
              <a:spcBef>
                <a:spcPts val="500"/>
              </a:spcBef>
              <a:spcAft>
                <a:spcPts val="500"/>
              </a:spcAft>
              <a:buClr>
                <a:srgbClr val="006699"/>
              </a:buClr>
              <a:buSzPct val="80000"/>
              <a:buFont typeface="Arial" panose="020B0604020202020204" pitchFamily="34" charset="0"/>
              <a:buChar char="•"/>
            </a:pPr>
            <a:r>
              <a:rPr lang="en-US" sz="1450" dirty="0">
                <a:latin typeface="Calibri" pitchFamily="34" charset="0"/>
                <a:ea typeface="Calibri" pitchFamily="34" charset="-122"/>
                <a:cs typeface="Calibri" pitchFamily="34" charset="-120"/>
              </a:rPr>
              <a:t>Test-to-flight correlation typically relies on the structural model: ground test data validates the model, and the validated model is then used to predict the 0g flight condition</a:t>
            </a:r>
            <a:endParaRPr lang="en-US" sz="1450" dirty="0"/>
          </a:p>
        </p:txBody>
      </p:sp>
      <p:sp>
        <p:nvSpPr>
          <p:cNvPr id="8" name="Shape 6"/>
          <p:cNvSpPr/>
          <p:nvPr/>
        </p:nvSpPr>
        <p:spPr>
          <a:xfrm>
            <a:off x="457200" y="5897880"/>
            <a:ext cx="11277295" cy="566928"/>
          </a:xfrm>
          <a:prstGeom prst="rect">
            <a:avLst/>
          </a:prstGeom>
          <a:solidFill>
            <a:srgbClr val="EEF4F9"/>
          </a:solidFill>
          <a:ln/>
        </p:spPr>
        <p:txBody>
          <a:bodyPr/>
          <a:lstStyle/>
          <a:p>
            <a:endParaRPr lang="en-US"/>
          </a:p>
        </p:txBody>
      </p:sp>
      <p:sp>
        <p:nvSpPr>
          <p:cNvPr id="9" name="Text 7"/>
          <p:cNvSpPr/>
          <p:nvPr/>
        </p:nvSpPr>
        <p:spPr>
          <a:xfrm>
            <a:off x="685800" y="5897880"/>
            <a:ext cx="10820095" cy="566928"/>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Takeaway:  </a:t>
            </a:r>
            <a:r>
              <a:rPr lang="en-US" sz="1400" i="1" dirty="0">
                <a:solidFill>
                  <a:srgbClr val="2B2B2B"/>
                </a:solidFill>
                <a:latin typeface="Calibri" pitchFamily="34" charset="0"/>
                <a:ea typeface="Calibri" pitchFamily="34" charset="-122"/>
                <a:cs typeface="Calibri" pitchFamily="34" charset="-120"/>
              </a:rPr>
              <a:t>Because jitter cannot be fully verified by ground test alone, the analytical model — correlated to test — carries the final burden of flight prediction.</a:t>
            </a:r>
            <a:endParaRPr lang="en-US" sz="1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Flight-Proven Mitigation Techniques</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Passive and active methods used to suppress jitter once a source is identified</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49</a:t>
            </a:r>
            <a:endParaRPr lang="en-US" sz="900" dirty="0"/>
          </a:p>
        </p:txBody>
      </p:sp>
      <p:sp>
        <p:nvSpPr>
          <p:cNvPr id="7" name="Shape 5"/>
          <p:cNvSpPr/>
          <p:nvPr/>
        </p:nvSpPr>
        <p:spPr>
          <a:xfrm>
            <a:off x="457200" y="1417320"/>
            <a:ext cx="5440680" cy="2121408"/>
          </a:xfrm>
          <a:prstGeom prst="roundRect">
            <a:avLst>
              <a:gd name="adj" fmla="val 3448"/>
            </a:avLst>
          </a:prstGeom>
          <a:solidFill>
            <a:srgbClr val="EEF4F9"/>
          </a:solidFill>
          <a:ln/>
        </p:spPr>
        <p:txBody>
          <a:bodyPr/>
          <a:lstStyle/>
          <a:p>
            <a:endParaRPr lang="en-US"/>
          </a:p>
        </p:txBody>
      </p:sp>
      <p:sp>
        <p:nvSpPr>
          <p:cNvPr id="8" name="Shape 6"/>
          <p:cNvSpPr/>
          <p:nvPr/>
        </p:nvSpPr>
        <p:spPr>
          <a:xfrm>
            <a:off x="731520" y="1673352"/>
            <a:ext cx="685800" cy="685800"/>
          </a:xfrm>
          <a:prstGeom prst="ellipse">
            <a:avLst/>
          </a:prstGeom>
          <a:solidFill>
            <a:srgbClr val="FFFFFF"/>
          </a:solidFill>
          <a:ln/>
        </p:spPr>
        <p:txBody>
          <a:bodyPr/>
          <a:lstStyle/>
          <a:p>
            <a:endParaRPr lang="en-US"/>
          </a:p>
        </p:txBody>
      </p:sp>
      <p:pic>
        <p:nvPicPr>
          <p:cNvPr id="9" name="Image 0" descr="/home/claude/jitter_deck/icons/shieldcheck_navy.png"/>
          <p:cNvPicPr>
            <a:picLocks noChangeAspect="1"/>
          </p:cNvPicPr>
          <p:nvPr/>
        </p:nvPicPr>
        <p:blipFill>
          <a:blip r:embed="rId3"/>
          <a:stretch>
            <a:fillRect/>
          </a:stretch>
        </p:blipFill>
        <p:spPr>
          <a:xfrm>
            <a:off x="896112" y="1837944"/>
            <a:ext cx="356616" cy="356616"/>
          </a:xfrm>
          <a:prstGeom prst="rect">
            <a:avLst/>
          </a:prstGeom>
        </p:spPr>
      </p:pic>
      <p:sp>
        <p:nvSpPr>
          <p:cNvPr id="10" name="Text 7"/>
          <p:cNvSpPr/>
          <p:nvPr/>
        </p:nvSpPr>
        <p:spPr>
          <a:xfrm>
            <a:off x="1600200" y="1673352"/>
            <a:ext cx="4114800" cy="594360"/>
          </a:xfrm>
          <a:prstGeom prst="rect">
            <a:avLst/>
          </a:prstGeom>
          <a:noFill/>
          <a:ln/>
        </p:spPr>
        <p:txBody>
          <a:bodyPr wrap="square" lIns="0" tIns="0" rIns="0" bIns="0" rtlCol="0" anchor="t"/>
          <a:lstStyle/>
          <a:p>
            <a:pPr marL="0" indent="0">
              <a:buNone/>
            </a:pPr>
            <a:r>
              <a:rPr lang="en-US" sz="1500" b="1" dirty="0">
                <a:solidFill>
                  <a:srgbClr val="10456B"/>
                </a:solidFill>
                <a:latin typeface="Calibri" pitchFamily="34" charset="0"/>
                <a:ea typeface="Calibri" pitchFamily="34" charset="-122"/>
                <a:cs typeface="Calibri" pitchFamily="34" charset="-120"/>
              </a:rPr>
              <a:t>Passive Isolation</a:t>
            </a:r>
            <a:endParaRPr lang="en-US" sz="1500" dirty="0"/>
          </a:p>
        </p:txBody>
      </p:sp>
      <p:sp>
        <p:nvSpPr>
          <p:cNvPr id="11" name="Text 8"/>
          <p:cNvSpPr/>
          <p:nvPr/>
        </p:nvSpPr>
        <p:spPr>
          <a:xfrm>
            <a:off x="731520" y="2423160"/>
            <a:ext cx="4937760" cy="100584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Elastomeric or wire-rope mounts at the source or payload interface attenuate above the isolator corner frequency with no power or control needed</a:t>
            </a:r>
            <a:endParaRPr lang="en-US" sz="1400" dirty="0"/>
          </a:p>
        </p:txBody>
      </p:sp>
      <p:sp>
        <p:nvSpPr>
          <p:cNvPr id="12" name="Shape 9"/>
          <p:cNvSpPr/>
          <p:nvPr/>
        </p:nvSpPr>
        <p:spPr>
          <a:xfrm>
            <a:off x="6263640" y="1417320"/>
            <a:ext cx="5440680" cy="2121408"/>
          </a:xfrm>
          <a:prstGeom prst="roundRect">
            <a:avLst>
              <a:gd name="adj" fmla="val 3448"/>
            </a:avLst>
          </a:prstGeom>
          <a:solidFill>
            <a:srgbClr val="EEF4F9"/>
          </a:solidFill>
          <a:ln/>
        </p:spPr>
        <p:txBody>
          <a:bodyPr/>
          <a:lstStyle/>
          <a:p>
            <a:endParaRPr lang="en-US"/>
          </a:p>
        </p:txBody>
      </p:sp>
      <p:sp>
        <p:nvSpPr>
          <p:cNvPr id="13" name="Shape 10"/>
          <p:cNvSpPr/>
          <p:nvPr/>
        </p:nvSpPr>
        <p:spPr>
          <a:xfrm>
            <a:off x="6537960" y="1673352"/>
            <a:ext cx="685800" cy="685800"/>
          </a:xfrm>
          <a:prstGeom prst="ellipse">
            <a:avLst/>
          </a:prstGeom>
          <a:solidFill>
            <a:srgbClr val="FFFFFF"/>
          </a:solidFill>
          <a:ln/>
        </p:spPr>
        <p:txBody>
          <a:bodyPr/>
          <a:lstStyle/>
          <a:p>
            <a:endParaRPr lang="en-US"/>
          </a:p>
        </p:txBody>
      </p:sp>
      <p:pic>
        <p:nvPicPr>
          <p:cNvPr id="14" name="Image 1" descr="/home/claude/jitter_deck/icons/bolt_navy.png"/>
          <p:cNvPicPr>
            <a:picLocks noChangeAspect="1"/>
          </p:cNvPicPr>
          <p:nvPr/>
        </p:nvPicPr>
        <p:blipFill>
          <a:blip r:embed="rId4"/>
          <a:stretch>
            <a:fillRect/>
          </a:stretch>
        </p:blipFill>
        <p:spPr>
          <a:xfrm>
            <a:off x="6702552" y="1837944"/>
            <a:ext cx="356616" cy="356616"/>
          </a:xfrm>
          <a:prstGeom prst="rect">
            <a:avLst/>
          </a:prstGeom>
        </p:spPr>
      </p:pic>
      <p:sp>
        <p:nvSpPr>
          <p:cNvPr id="15" name="Text 11"/>
          <p:cNvSpPr/>
          <p:nvPr/>
        </p:nvSpPr>
        <p:spPr>
          <a:xfrm>
            <a:off x="7406640" y="1673352"/>
            <a:ext cx="4114800" cy="594360"/>
          </a:xfrm>
          <a:prstGeom prst="rect">
            <a:avLst/>
          </a:prstGeom>
          <a:noFill/>
          <a:ln/>
        </p:spPr>
        <p:txBody>
          <a:bodyPr wrap="square" lIns="0" tIns="0" rIns="0" bIns="0" rtlCol="0" anchor="t"/>
          <a:lstStyle/>
          <a:p>
            <a:pPr marL="0" indent="0">
              <a:buNone/>
            </a:pPr>
            <a:r>
              <a:rPr lang="en-US" sz="1500" b="1" dirty="0">
                <a:solidFill>
                  <a:srgbClr val="10456B"/>
                </a:solidFill>
                <a:latin typeface="Calibri" pitchFamily="34" charset="0"/>
                <a:ea typeface="Calibri" pitchFamily="34" charset="-122"/>
                <a:cs typeface="Calibri" pitchFamily="34" charset="-120"/>
              </a:rPr>
              <a:t>Active Counterbalancing</a:t>
            </a:r>
            <a:endParaRPr lang="en-US" sz="1500" dirty="0"/>
          </a:p>
        </p:txBody>
      </p:sp>
      <p:sp>
        <p:nvSpPr>
          <p:cNvPr id="16" name="Text 12"/>
          <p:cNvSpPr/>
          <p:nvPr/>
        </p:nvSpPr>
        <p:spPr>
          <a:xfrm>
            <a:off x="6537960" y="2423160"/>
            <a:ext cx="4937760" cy="100584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Electromechanical or piezo-driven counter-mass cancels cryocooler compressor force at its source, used widely on JWST-class cryocoolers</a:t>
            </a:r>
            <a:endParaRPr lang="en-US" sz="1400" dirty="0"/>
          </a:p>
        </p:txBody>
      </p:sp>
      <p:sp>
        <p:nvSpPr>
          <p:cNvPr id="17" name="Shape 13"/>
          <p:cNvSpPr/>
          <p:nvPr/>
        </p:nvSpPr>
        <p:spPr>
          <a:xfrm>
            <a:off x="457200" y="3749040"/>
            <a:ext cx="5440680" cy="2121408"/>
          </a:xfrm>
          <a:prstGeom prst="roundRect">
            <a:avLst>
              <a:gd name="adj" fmla="val 3448"/>
            </a:avLst>
          </a:prstGeom>
          <a:solidFill>
            <a:srgbClr val="EEF4F9"/>
          </a:solidFill>
          <a:ln/>
        </p:spPr>
        <p:txBody>
          <a:bodyPr/>
          <a:lstStyle/>
          <a:p>
            <a:endParaRPr lang="en-US"/>
          </a:p>
        </p:txBody>
      </p:sp>
      <p:sp>
        <p:nvSpPr>
          <p:cNvPr id="18" name="Shape 14"/>
          <p:cNvSpPr/>
          <p:nvPr/>
        </p:nvSpPr>
        <p:spPr>
          <a:xfrm>
            <a:off x="731520" y="4005072"/>
            <a:ext cx="685800" cy="685800"/>
          </a:xfrm>
          <a:prstGeom prst="ellipse">
            <a:avLst/>
          </a:prstGeom>
          <a:solidFill>
            <a:srgbClr val="FFFFFF"/>
          </a:solidFill>
          <a:ln/>
        </p:spPr>
        <p:txBody>
          <a:bodyPr/>
          <a:lstStyle/>
          <a:p>
            <a:endParaRPr lang="en-US"/>
          </a:p>
        </p:txBody>
      </p:sp>
      <p:pic>
        <p:nvPicPr>
          <p:cNvPr id="19" name="Image 2" descr="/home/claude/jitter_deck/icons/sync_navy.png"/>
          <p:cNvPicPr>
            <a:picLocks noChangeAspect="1"/>
          </p:cNvPicPr>
          <p:nvPr/>
        </p:nvPicPr>
        <p:blipFill>
          <a:blip r:embed="rId5"/>
          <a:stretch>
            <a:fillRect/>
          </a:stretch>
        </p:blipFill>
        <p:spPr>
          <a:xfrm>
            <a:off x="896112" y="4169664"/>
            <a:ext cx="356616" cy="356616"/>
          </a:xfrm>
          <a:prstGeom prst="rect">
            <a:avLst/>
          </a:prstGeom>
        </p:spPr>
      </p:pic>
      <p:sp>
        <p:nvSpPr>
          <p:cNvPr id="20" name="Text 15"/>
          <p:cNvSpPr/>
          <p:nvPr/>
        </p:nvSpPr>
        <p:spPr>
          <a:xfrm>
            <a:off x="1600200" y="4005072"/>
            <a:ext cx="4114800" cy="594360"/>
          </a:xfrm>
          <a:prstGeom prst="rect">
            <a:avLst/>
          </a:prstGeom>
          <a:noFill/>
          <a:ln/>
        </p:spPr>
        <p:txBody>
          <a:bodyPr wrap="square" lIns="0" tIns="0" rIns="0" bIns="0" rtlCol="0" anchor="t"/>
          <a:lstStyle/>
          <a:p>
            <a:pPr marL="0" indent="0">
              <a:buNone/>
            </a:pPr>
            <a:r>
              <a:rPr lang="en-US" sz="1500" b="1" dirty="0">
                <a:solidFill>
                  <a:srgbClr val="10456B"/>
                </a:solidFill>
                <a:latin typeface="Calibri" pitchFamily="34" charset="0"/>
                <a:ea typeface="Calibri" pitchFamily="34" charset="-122"/>
                <a:cs typeface="Calibri" pitchFamily="34" charset="-120"/>
              </a:rPr>
              <a:t>Magnetorquer Desaturation</a:t>
            </a:r>
            <a:endParaRPr lang="en-US" sz="1500" dirty="0"/>
          </a:p>
        </p:txBody>
      </p:sp>
      <p:sp>
        <p:nvSpPr>
          <p:cNvPr id="21" name="Text 16"/>
          <p:cNvSpPr/>
          <p:nvPr/>
        </p:nvSpPr>
        <p:spPr>
          <a:xfrm>
            <a:off x="731520" y="4754880"/>
            <a:ext cx="4937760" cy="100584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Replaces or supplements thruster desaturation burns, removing a transient disturbance event from the timeline entirely</a:t>
            </a:r>
            <a:endParaRPr lang="en-US" sz="1400" dirty="0"/>
          </a:p>
        </p:txBody>
      </p:sp>
      <p:sp>
        <p:nvSpPr>
          <p:cNvPr id="22" name="Shape 17"/>
          <p:cNvSpPr/>
          <p:nvPr/>
        </p:nvSpPr>
        <p:spPr>
          <a:xfrm>
            <a:off x="6263640" y="3749040"/>
            <a:ext cx="5440680" cy="2121408"/>
          </a:xfrm>
          <a:prstGeom prst="roundRect">
            <a:avLst>
              <a:gd name="adj" fmla="val 3448"/>
            </a:avLst>
          </a:prstGeom>
          <a:solidFill>
            <a:srgbClr val="EEF4F9"/>
          </a:solidFill>
          <a:ln/>
        </p:spPr>
        <p:txBody>
          <a:bodyPr/>
          <a:lstStyle/>
          <a:p>
            <a:endParaRPr lang="en-US"/>
          </a:p>
        </p:txBody>
      </p:sp>
      <p:sp>
        <p:nvSpPr>
          <p:cNvPr id="23" name="Shape 18"/>
          <p:cNvSpPr/>
          <p:nvPr/>
        </p:nvSpPr>
        <p:spPr>
          <a:xfrm>
            <a:off x="6537960" y="4005072"/>
            <a:ext cx="685800" cy="685800"/>
          </a:xfrm>
          <a:prstGeom prst="ellipse">
            <a:avLst/>
          </a:prstGeom>
          <a:solidFill>
            <a:srgbClr val="FFFFFF"/>
          </a:solidFill>
          <a:ln/>
        </p:spPr>
        <p:txBody>
          <a:bodyPr/>
          <a:lstStyle/>
          <a:p>
            <a:endParaRPr lang="en-US"/>
          </a:p>
        </p:txBody>
      </p:sp>
      <p:pic>
        <p:nvPicPr>
          <p:cNvPr id="24" name="Image 3" descr="/home/claude/jitter_deck/icons/camera_navy.png"/>
          <p:cNvPicPr>
            <a:picLocks noChangeAspect="1"/>
          </p:cNvPicPr>
          <p:nvPr/>
        </p:nvPicPr>
        <p:blipFill>
          <a:blip r:embed="rId6"/>
          <a:stretch>
            <a:fillRect/>
          </a:stretch>
        </p:blipFill>
        <p:spPr>
          <a:xfrm>
            <a:off x="6702552" y="4169664"/>
            <a:ext cx="356616" cy="356616"/>
          </a:xfrm>
          <a:prstGeom prst="rect">
            <a:avLst/>
          </a:prstGeom>
        </p:spPr>
      </p:pic>
      <p:sp>
        <p:nvSpPr>
          <p:cNvPr id="25" name="Text 19"/>
          <p:cNvSpPr/>
          <p:nvPr/>
        </p:nvSpPr>
        <p:spPr>
          <a:xfrm>
            <a:off x="7406640" y="4005072"/>
            <a:ext cx="4114800" cy="594360"/>
          </a:xfrm>
          <a:prstGeom prst="rect">
            <a:avLst/>
          </a:prstGeom>
          <a:noFill/>
          <a:ln/>
        </p:spPr>
        <p:txBody>
          <a:bodyPr wrap="square" lIns="0" tIns="0" rIns="0" bIns="0" rtlCol="0" anchor="t"/>
          <a:lstStyle/>
          <a:p>
            <a:pPr marL="0" indent="0">
              <a:buNone/>
            </a:pPr>
            <a:r>
              <a:rPr lang="en-US" sz="1500" b="1" dirty="0">
                <a:solidFill>
                  <a:srgbClr val="10456B"/>
                </a:solidFill>
                <a:latin typeface="Calibri" pitchFamily="34" charset="0"/>
                <a:ea typeface="Calibri" pitchFamily="34" charset="-122"/>
                <a:cs typeface="Calibri" pitchFamily="34" charset="-120"/>
              </a:rPr>
              <a:t>Image Post-Processing</a:t>
            </a:r>
            <a:endParaRPr lang="en-US" sz="1500" dirty="0"/>
          </a:p>
        </p:txBody>
      </p:sp>
      <p:sp>
        <p:nvSpPr>
          <p:cNvPr id="26" name="Text 20"/>
          <p:cNvSpPr/>
          <p:nvPr/>
        </p:nvSpPr>
        <p:spPr>
          <a:xfrm>
            <a:off x="6537960" y="4754880"/>
            <a:ext cx="4937760" cy="100584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Residual jitter recorded by onboard gyros or star trackers is used to deconvolve or co-register smeared imagery on the ground</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10456B"/>
        </a:solidFill>
        <a:effectLst/>
      </p:bgPr>
    </p:bg>
    <p:spTree>
      <p:nvGrpSpPr>
        <p:cNvPr id="1" name=""/>
        <p:cNvGrpSpPr/>
        <p:nvPr/>
      </p:nvGrpSpPr>
      <p:grpSpPr>
        <a:xfrm>
          <a:off x="0" y="0"/>
          <a:ext cx="0" cy="0"/>
          <a:chOff x="0" y="0"/>
          <a:chExt cx="0" cy="0"/>
        </a:xfrm>
      </p:grpSpPr>
      <p:sp>
        <p:nvSpPr>
          <p:cNvPr id="3" name="Text 1"/>
          <p:cNvSpPr/>
          <p:nvPr/>
        </p:nvSpPr>
        <p:spPr>
          <a:xfrm>
            <a:off x="822960" y="2331720"/>
            <a:ext cx="3657600" cy="457200"/>
          </a:xfrm>
          <a:prstGeom prst="rect">
            <a:avLst/>
          </a:prstGeom>
          <a:noFill/>
          <a:ln/>
        </p:spPr>
        <p:txBody>
          <a:bodyPr wrap="square" lIns="0" tIns="0" rIns="0" bIns="0" rtlCol="0" anchor="ctr"/>
          <a:lstStyle/>
          <a:p>
            <a:pPr marL="0" indent="0">
              <a:buNone/>
            </a:pPr>
            <a:r>
              <a:rPr lang="en-US" sz="1600" b="1" kern="0" spc="300" dirty="0">
                <a:solidFill>
                  <a:srgbClr val="C55A11"/>
                </a:solidFill>
                <a:latin typeface="Calibri" pitchFamily="34" charset="0"/>
                <a:ea typeface="Calibri" pitchFamily="34" charset="-122"/>
                <a:cs typeface="Calibri" pitchFamily="34" charset="-120"/>
              </a:rPr>
              <a:t>PART 1</a:t>
            </a:r>
            <a:endParaRPr lang="en-US" sz="1600" dirty="0"/>
          </a:p>
        </p:txBody>
      </p:sp>
      <p:sp>
        <p:nvSpPr>
          <p:cNvPr id="4" name="Text 2"/>
          <p:cNvSpPr/>
          <p:nvPr/>
        </p:nvSpPr>
        <p:spPr>
          <a:xfrm>
            <a:off x="822960" y="2743200"/>
            <a:ext cx="9601200" cy="1188720"/>
          </a:xfrm>
          <a:prstGeom prst="rect">
            <a:avLst/>
          </a:prstGeom>
          <a:noFill/>
          <a:ln/>
        </p:spPr>
        <p:txBody>
          <a:bodyPr wrap="square" lIns="0" tIns="0" rIns="0" bIns="0"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Foundations</a:t>
            </a:r>
            <a:endParaRPr lang="en-US" sz="4400" dirty="0"/>
          </a:p>
        </p:txBody>
      </p:sp>
      <p:sp>
        <p:nvSpPr>
          <p:cNvPr id="5" name="Text 3"/>
          <p:cNvSpPr/>
          <p:nvPr/>
        </p:nvSpPr>
        <p:spPr>
          <a:xfrm>
            <a:off x="822960" y="3794760"/>
            <a:ext cx="8686800" cy="548640"/>
          </a:xfrm>
          <a:prstGeom prst="rect">
            <a:avLst/>
          </a:prstGeom>
          <a:noFill/>
          <a:ln/>
        </p:spPr>
        <p:txBody>
          <a:bodyPr wrap="square" lIns="0" tIns="0" rIns="0" bIns="0" rtlCol="0" anchor="ctr"/>
          <a:lstStyle/>
          <a:p>
            <a:pPr marL="0" indent="0">
              <a:buNone/>
            </a:pPr>
            <a:r>
              <a:rPr lang="en-US" sz="1700" i="1" dirty="0">
                <a:solidFill>
                  <a:srgbClr val="CADCFC"/>
                </a:solidFill>
                <a:latin typeface="Calibri" pitchFamily="34" charset="0"/>
                <a:ea typeface="Calibri" pitchFamily="34" charset="-122"/>
                <a:cs typeface="Calibri" pitchFamily="34" charset="-120"/>
              </a:rPr>
              <a:t>Defining microvibration / jitter and why it is a whole-spacecraft problem</a:t>
            </a:r>
            <a:endParaRPr lang="en-US" sz="1700" dirty="0"/>
          </a:p>
        </p:txBody>
      </p:sp>
      <p:pic>
        <p:nvPicPr>
          <p:cNvPr id="6" name="Image 0" descr="/home/claude/jitter_deck/icons/satellite_white.png"/>
          <p:cNvPicPr>
            <a:picLocks noChangeAspect="1"/>
          </p:cNvPicPr>
          <p:nvPr/>
        </p:nvPicPr>
        <p:blipFill>
          <a:blip r:embed="rId3"/>
          <a:stretch>
            <a:fillRect/>
          </a:stretch>
        </p:blipFill>
        <p:spPr>
          <a:xfrm>
            <a:off x="10058400" y="5074920"/>
            <a:ext cx="1188720" cy="1188720"/>
          </a:xfrm>
          <a:prstGeom prst="rect">
            <a:avLst/>
          </a:prstGeom>
        </p:spPr>
      </p:pic>
      <p:sp>
        <p:nvSpPr>
          <p:cNvPr id="7"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CADCFC"/>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Instrumentation">
    <p:bg>
      <p:bgPr>
        <a:solidFill>
          <a:srgbClr val="FFFFFF"/>
        </a:solidFill>
        <a:effectLst/>
      </p:bgPr>
    </p:bg>
    <p:spTree>
      <p:nvGrpSpPr>
        <p:cNvPr id="1" name=""/>
        <p:cNvGrpSpPr/>
        <p:nvPr/>
      </p:nvGrpSpPr>
      <p:grpSpPr>
        <a:xfrm>
          <a:off x="0" y="0"/>
          <a:ext cx="0" cy="0"/>
          <a:chOff x="0" y="0"/>
          <a:chExt cx="0" cy="0"/>
        </a:xfrm>
      </p:grpSpPr>
      <p:sp>
        <p:nvSpPr>
          <p:cNvPr id="11" name="Text"/>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p>
        </p:txBody>
      </p:sp>
      <p:sp>
        <p:nvSpPr>
          <p:cNvPr id="12" name="Text"/>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Measuring Micro-g: Test Instrumentation</a:t>
            </a:r>
          </a:p>
        </p:txBody>
      </p:sp>
      <p:sp>
        <p:nvSpPr>
          <p:cNvPr id="13" name="Text"/>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The sensing and facility problem behind every ground microvibration test</a:t>
            </a:r>
          </a:p>
        </p:txBody>
      </p:sp>
      <p:sp>
        <p:nvSpPr>
          <p:cNvPr id="14" name="Round"/>
          <p:cNvSpPr/>
          <p:nvPr/>
        </p:nvSpPr>
        <p:spPr>
          <a:xfrm>
            <a:off x="457200" y="1371600"/>
            <a:ext cx="5486400" cy="4000000"/>
          </a:xfrm>
          <a:prstGeom prst="roundRect">
            <a:avLst>
              <a:gd name="adj" fmla="val 3448"/>
            </a:avLst>
          </a:prstGeom>
          <a:solidFill>
            <a:srgbClr val="EEF4F9"/>
          </a:solidFill>
          <a:ln/>
        </p:spPr>
        <p:txBody>
          <a:bodyPr/>
          <a:lstStyle/>
          <a:p>
            <a:endParaRPr lang="en-US"/>
          </a:p>
        </p:txBody>
      </p:sp>
      <p:sp>
        <p:nvSpPr>
          <p:cNvPr id="15" name="Ell"/>
          <p:cNvSpPr/>
          <p:nvPr/>
        </p:nvSpPr>
        <p:spPr>
          <a:xfrm>
            <a:off x="713232" y="1572768"/>
            <a:ext cx="502920" cy="502920"/>
          </a:xfrm>
          <a:prstGeom prst="ellipse">
            <a:avLst/>
          </a:prstGeom>
          <a:solidFill>
            <a:srgbClr val="FFFFFF"/>
          </a:solidFill>
          <a:ln/>
        </p:spPr>
        <p:txBody>
          <a:bodyPr/>
          <a:lstStyle/>
          <a:p>
            <a:endParaRPr lang="en-US"/>
          </a:p>
        </p:txBody>
      </p:sp>
      <p:pic>
        <p:nvPicPr>
          <p:cNvPr id="16" name="Image"/>
          <p:cNvPicPr>
            <a:picLocks noChangeAspect="1"/>
          </p:cNvPicPr>
          <p:nvPr/>
        </p:nvPicPr>
        <p:blipFill>
          <a:blip r:embed="rId2"/>
          <a:stretch>
            <a:fillRect/>
          </a:stretch>
        </p:blipFill>
        <p:spPr>
          <a:xfrm>
            <a:off x="833933" y="1693469"/>
            <a:ext cx="261518" cy="261518"/>
          </a:xfrm>
          <a:prstGeom prst="rect">
            <a:avLst/>
          </a:prstGeom>
        </p:spPr>
      </p:pic>
      <p:sp>
        <p:nvSpPr>
          <p:cNvPr id="17" name="Text"/>
          <p:cNvSpPr/>
          <p:nvPr/>
        </p:nvSpPr>
        <p:spPr>
          <a:xfrm>
            <a:off x="1371600" y="1572768"/>
            <a:ext cx="4297680" cy="502920"/>
          </a:xfrm>
          <a:prstGeom prst="rect">
            <a:avLst/>
          </a:prstGeom>
          <a:noFill/>
          <a:ln/>
        </p:spPr>
        <p:txBody>
          <a:bodyPr wrap="square" lIns="0" tIns="0" rIns="0" bIns="0" rtlCol="0" anchor="ctr"/>
          <a:lstStyle/>
          <a:p>
            <a:pPr marL="0" indent="0">
              <a:buNone/>
            </a:pPr>
            <a:r>
              <a:rPr lang="en-US" sz="1550" b="1" dirty="0">
                <a:solidFill>
                  <a:srgbClr val="10456B"/>
                </a:solidFill>
                <a:latin typeface="Calibri" pitchFamily="34" charset="0"/>
                <a:ea typeface="Calibri" pitchFamily="34" charset="-122"/>
                <a:cs typeface="Calibri" pitchFamily="34" charset="-120"/>
              </a:rPr>
              <a:t>Sensors &amp; References</a:t>
            </a:r>
          </a:p>
        </p:txBody>
      </p:sp>
      <p:sp>
        <p:nvSpPr>
          <p:cNvPr id="18" name="Text"/>
          <p:cNvSpPr/>
          <p:nvPr/>
        </p:nvSpPr>
        <p:spPr>
          <a:xfrm>
            <a:off x="713232" y="2240280"/>
            <a:ext cx="4937760" cy="3000000"/>
          </a:xfrm>
          <a:prstGeom prst="rect">
            <a:avLst/>
          </a:prstGeom>
          <a:noFill/>
          <a:ln/>
        </p:spPr>
        <p:txBody>
          <a:bodyPr wrap="square" lIns="0" tIns="0" rIns="0" bIns="0"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Low-noise seismic accelerometers (force-balance / capacitive) reach the sub-micro-g noise floor that piezo units cannot</a:t>
            </a:r>
          </a:p>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Multi-axis force / reaction tables capture the full six-component disturbance at a source mount</a:t>
            </a:r>
          </a:p>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Laser interferometers and autocollimators provide a direct optical line-of-sight reference, independent of the structure</a:t>
            </a:r>
          </a:p>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Star-tracker or rate-gyro data gives the on-board pointing reference reused later for image post-processing</a:t>
            </a:r>
          </a:p>
        </p:txBody>
      </p:sp>
      <p:sp>
        <p:nvSpPr>
          <p:cNvPr id="19" name="Round"/>
          <p:cNvSpPr/>
          <p:nvPr/>
        </p:nvSpPr>
        <p:spPr>
          <a:xfrm>
            <a:off x="6263640" y="1371600"/>
            <a:ext cx="5440680" cy="4000000"/>
          </a:xfrm>
          <a:prstGeom prst="roundRect">
            <a:avLst>
              <a:gd name="adj" fmla="val 3448"/>
            </a:avLst>
          </a:prstGeom>
          <a:solidFill>
            <a:srgbClr val="EEF4F9"/>
          </a:solidFill>
          <a:ln/>
        </p:spPr>
        <p:txBody>
          <a:bodyPr/>
          <a:lstStyle/>
          <a:p>
            <a:endParaRPr lang="en-US"/>
          </a:p>
        </p:txBody>
      </p:sp>
      <p:sp>
        <p:nvSpPr>
          <p:cNvPr id="20" name="Ell"/>
          <p:cNvSpPr/>
          <p:nvPr/>
        </p:nvSpPr>
        <p:spPr>
          <a:xfrm>
            <a:off x="6519672" y="1572768"/>
            <a:ext cx="502920" cy="502920"/>
          </a:xfrm>
          <a:prstGeom prst="ellipse">
            <a:avLst/>
          </a:prstGeom>
          <a:solidFill>
            <a:srgbClr val="FFFFFF"/>
          </a:solidFill>
          <a:ln/>
        </p:spPr>
        <p:txBody>
          <a:bodyPr/>
          <a:lstStyle/>
          <a:p>
            <a:endParaRPr lang="en-US"/>
          </a:p>
        </p:txBody>
      </p:sp>
      <p:pic>
        <p:nvPicPr>
          <p:cNvPr id="21" name="Image"/>
          <p:cNvPicPr>
            <a:picLocks noChangeAspect="1"/>
          </p:cNvPicPr>
          <p:nvPr/>
        </p:nvPicPr>
        <p:blipFill>
          <a:blip r:embed="rId3"/>
          <a:stretch>
            <a:fillRect/>
          </a:stretch>
        </p:blipFill>
        <p:spPr>
          <a:xfrm>
            <a:off x="6640373" y="1693469"/>
            <a:ext cx="261518" cy="261518"/>
          </a:xfrm>
          <a:prstGeom prst="rect">
            <a:avLst/>
          </a:prstGeom>
        </p:spPr>
      </p:pic>
      <p:sp>
        <p:nvSpPr>
          <p:cNvPr id="22" name="Text"/>
          <p:cNvSpPr/>
          <p:nvPr/>
        </p:nvSpPr>
        <p:spPr>
          <a:xfrm>
            <a:off x="7178040" y="1572768"/>
            <a:ext cx="4297680" cy="502920"/>
          </a:xfrm>
          <a:prstGeom prst="rect">
            <a:avLst/>
          </a:prstGeom>
          <a:noFill/>
          <a:ln/>
        </p:spPr>
        <p:txBody>
          <a:bodyPr wrap="square" lIns="0" tIns="0" rIns="0" bIns="0" rtlCol="0" anchor="ctr"/>
          <a:lstStyle/>
          <a:p>
            <a:pPr marL="0" indent="0">
              <a:buNone/>
            </a:pPr>
            <a:r>
              <a:rPr lang="en-US" sz="1550" b="1" dirty="0">
                <a:solidFill>
                  <a:srgbClr val="10456B"/>
                </a:solidFill>
                <a:latin typeface="Calibri" pitchFamily="34" charset="0"/>
                <a:ea typeface="Calibri" pitchFamily="34" charset="-122"/>
                <a:cs typeface="Calibri" pitchFamily="34" charset="-120"/>
              </a:rPr>
              <a:t>The Facility Noise Floor</a:t>
            </a:r>
          </a:p>
        </p:txBody>
      </p:sp>
      <p:sp>
        <p:nvSpPr>
          <p:cNvPr id="23" name="Text"/>
          <p:cNvSpPr/>
          <p:nvPr/>
        </p:nvSpPr>
        <p:spPr>
          <a:xfrm>
            <a:off x="6519672" y="2240280"/>
            <a:ext cx="4937760" cy="3000000"/>
          </a:xfrm>
          <a:prstGeom prst="rect">
            <a:avLst/>
          </a:prstGeom>
          <a:noFill/>
          <a:ln/>
        </p:spPr>
        <p:txBody>
          <a:bodyPr wrap="square" lIns="0" tIns="0" rIns="0" bIns="0"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Building HVAC, foot traffic, and ground motion can exceed the micro-g signal of interest by orders of magnitude</a:t>
            </a:r>
          </a:p>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Tests run on a seismically isolated slab or pneumatic optical table, often at night, to lower the ambient floor</a:t>
            </a:r>
          </a:p>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The measurement noise floor must be characterized and shown to sit below the disturbance being verified</a:t>
            </a:r>
          </a:p>
          <a:p>
            <a:pPr marL="285750" indent="-285750">
              <a:spcBef>
                <a:spcPts val="500"/>
              </a:spcBef>
              <a:spcAft>
                <a:spcPts val="500"/>
              </a:spcAft>
              <a:buClr>
                <a:srgbClr val="006699"/>
              </a:buClr>
              <a:buSzPct val="80000"/>
              <a:buFont typeface="Arial" panose="020B0604020202020204" pitchFamily="34" charset="0"/>
              <a:buChar char="•"/>
            </a:pPr>
            <a:r>
              <a:rPr lang="en-US" sz="1350" dirty="0">
                <a:solidFill>
                  <a:srgbClr val="2B2B2B"/>
                </a:solidFill>
                <a:latin typeface="Calibri" pitchFamily="34" charset="0"/>
                <a:ea typeface="Calibri" pitchFamily="34" charset="-122"/>
                <a:cs typeface="Calibri" pitchFamily="34" charset="-120"/>
              </a:rPr>
              <a:t>Thermal-vacuum chambers add their own pumps and cold-head vibration — a disturbance source inside the test itself</a:t>
            </a:r>
          </a:p>
        </p:txBody>
      </p:sp>
      <p:sp>
        <p:nvSpPr>
          <p:cNvPr id="24" name="Rect"/>
          <p:cNvSpPr/>
          <p:nvPr/>
        </p:nvSpPr>
        <p:spPr>
          <a:xfrm>
            <a:off x="457200" y="5440680"/>
            <a:ext cx="11277295" cy="566928"/>
          </a:xfrm>
          <a:prstGeom prst="rect">
            <a:avLst/>
          </a:prstGeom>
          <a:solidFill>
            <a:srgbClr val="EEF4F9"/>
          </a:solidFill>
          <a:ln/>
        </p:spPr>
        <p:txBody>
          <a:bodyPr/>
          <a:lstStyle/>
          <a:p>
            <a:endParaRPr lang="en-US"/>
          </a:p>
        </p:txBody>
      </p:sp>
      <p:sp>
        <p:nvSpPr>
          <p:cNvPr id="25" name="Text"/>
          <p:cNvSpPr/>
          <p:nvPr/>
        </p:nvSpPr>
        <p:spPr>
          <a:xfrm>
            <a:off x="685800" y="5440680"/>
            <a:ext cx="10820095" cy="566928"/>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Takeaway:  </a:t>
            </a:r>
            <a:r>
              <a:rPr lang="en-US" sz="1400" i="1" dirty="0">
                <a:solidFill>
                  <a:srgbClr val="2B2B2B"/>
                </a:solidFill>
                <a:latin typeface="Calibri" pitchFamily="34" charset="0"/>
                <a:ea typeface="Calibri" pitchFamily="34" charset="-122"/>
                <a:cs typeface="Calibri" pitchFamily="34" charset="-120"/>
              </a:rPr>
              <a:t>You cannot verify a disturbance you cannot measure — micro-g testing is as much a quiet-facility and noise-floor problem as a sensor problem.</a:t>
            </a:r>
          </a:p>
        </p:txBody>
      </p:sp>
      <p:sp>
        <p:nvSpPr>
          <p:cNvPr id="26" name="Text"/>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p>
        </p:txBody>
      </p:sp>
      <p:sp>
        <p:nvSpPr>
          <p:cNvPr id="27" name="Text"/>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50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References and Further Reading</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Key documents, handbooks, and peer-reviewed references for spacecraft jitter engineering</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51</a:t>
            </a:r>
            <a:endParaRPr lang="en-US" sz="900" dirty="0"/>
          </a:p>
        </p:txBody>
      </p:sp>
      <p:sp>
        <p:nvSpPr>
          <p:cNvPr id="7" name="Text 5"/>
          <p:cNvSpPr/>
          <p:nvPr/>
        </p:nvSpPr>
        <p:spPr>
          <a:xfrm>
            <a:off x="1316029" y="4044172"/>
            <a:ext cx="6913571" cy="292608"/>
          </a:xfrm>
          <a:prstGeom prst="rect">
            <a:avLst/>
          </a:prstGeom>
          <a:noFill/>
          <a:ln/>
        </p:spPr>
        <p:txBody>
          <a:bodyPr wrap="square" lIns="0" tIns="0" rIns="0" bIns="0" rtlCol="0" anchor="ctr"/>
          <a:lstStyle/>
          <a:p>
            <a:pPr marL="0" indent="0">
              <a:buNone/>
            </a:pPr>
            <a:r>
              <a:rPr lang="en-US" sz="1350" b="1" dirty="0">
                <a:solidFill>
                  <a:srgbClr val="0B7A8A"/>
                </a:solidFill>
                <a:latin typeface="Calibri" pitchFamily="34" charset="0"/>
                <a:ea typeface="Calibri" pitchFamily="34" charset="-122"/>
                <a:cs typeface="Calibri" pitchFamily="34" charset="-120"/>
              </a:rPr>
              <a:t>NASA Documents</a:t>
            </a:r>
          </a:p>
          <a:p>
            <a:pPr marL="0" indent="0">
              <a:buNone/>
            </a:pPr>
            <a:endParaRPr lang="en-US" sz="1350" b="1" dirty="0">
              <a:solidFill>
                <a:srgbClr val="0B7A8A"/>
              </a:solidFill>
              <a:latin typeface="Calibri" pitchFamily="34" charset="0"/>
              <a:ea typeface="Calibri" pitchFamily="34" charset="-122"/>
              <a:cs typeface="Calibri" pitchFamily="34" charset="-120"/>
            </a:endParaRPr>
          </a:p>
          <a:p>
            <a:r>
              <a:rPr lang="en-US" sz="1350" dirty="0">
                <a:solidFill>
                  <a:srgbClr val="2B2B2B"/>
                </a:solidFill>
                <a:latin typeface="Calibri" pitchFamily="34" charset="0"/>
                <a:ea typeface="Calibri" pitchFamily="34" charset="-122"/>
                <a:cs typeface="Calibri" pitchFamily="34" charset="-120"/>
              </a:rPr>
              <a:t>Dennehy, C. &amp; Alvarez-Salazar, O.S. (2018). “Spacecraft Micro-Vibration: A Survey of Problems, Experiences, Potential Solutions, and Some Lessons Learned.” NASA/TM-2018-220075, Langley Research Center. ntrs.nasa.gov/citations/20180006315</a:t>
            </a:r>
          </a:p>
          <a:p>
            <a:endParaRPr lang="en-US" sz="1350" dirty="0">
              <a:solidFill>
                <a:srgbClr val="2B2B2B"/>
              </a:solidFill>
              <a:latin typeface="Calibri" pitchFamily="34" charset="0"/>
              <a:ea typeface="Calibri" pitchFamily="34" charset="-122"/>
              <a:cs typeface="Calibri" pitchFamily="34" charset="-120"/>
            </a:endParaRPr>
          </a:p>
          <a:p>
            <a:r>
              <a:rPr lang="en-US" sz="1350" dirty="0">
                <a:solidFill>
                  <a:srgbClr val="2B2B2B"/>
                </a:solidFill>
                <a:latin typeface="Calibri" pitchFamily="34" charset="0"/>
                <a:ea typeface="Calibri" pitchFamily="34" charset="-122"/>
                <a:cs typeface="Calibri" pitchFamily="34" charset="-120"/>
              </a:rPr>
              <a:t>Dennehy, C., Wolf, A.A., &amp; Swanson, D.K. (2021). “Spacecraft Line-of-Sight Jitter Management and Mitigation.” NASA/TM-20210017871. ntrs.nasa.gov/citations/20210017871</a:t>
            </a:r>
          </a:p>
          <a:p>
            <a:endParaRPr lang="en-US" sz="1350" dirty="0">
              <a:solidFill>
                <a:srgbClr val="2B2B2B"/>
              </a:solidFill>
              <a:latin typeface="Calibri" pitchFamily="34" charset="0"/>
              <a:ea typeface="Calibri" pitchFamily="34" charset="-122"/>
              <a:cs typeface="Calibri" pitchFamily="34" charset="-120"/>
            </a:endParaRPr>
          </a:p>
          <a:p>
            <a:r>
              <a:rPr lang="en-US" sz="1350" dirty="0">
                <a:solidFill>
                  <a:srgbClr val="2B2B2B"/>
                </a:solidFill>
                <a:latin typeface="Calibri" pitchFamily="34" charset="0"/>
                <a:ea typeface="Calibri" pitchFamily="34" charset="-122"/>
                <a:cs typeface="Calibri" pitchFamily="34" charset="-120"/>
              </a:rPr>
              <a:t>NASA NESC Technical Assessment (2025). “Spacecraft Jitter Analysis Engineering.” NASA/TM-20250000899. ntrs.nasa.gov/citations/20250000899</a:t>
            </a:r>
          </a:p>
          <a:p>
            <a:endParaRPr lang="en-US" sz="1350" dirty="0">
              <a:solidFill>
                <a:srgbClr val="2B2B2B"/>
              </a:solidFill>
              <a:latin typeface="Calibri" pitchFamily="34" charset="0"/>
              <a:ea typeface="Calibri" pitchFamily="34" charset="-122"/>
              <a:cs typeface="Calibri" pitchFamily="34" charset="-120"/>
            </a:endParaRPr>
          </a:p>
          <a:p>
            <a:r>
              <a:rPr lang="en-US" sz="1350" dirty="0">
                <a:solidFill>
                  <a:srgbClr val="2B2B2B"/>
                </a:solidFill>
                <a:latin typeface="Calibri" pitchFamily="34" charset="0"/>
                <a:ea typeface="Calibri" pitchFamily="34" charset="-122"/>
                <a:cs typeface="Calibri" pitchFamily="34" charset="-120"/>
              </a:rPr>
              <a:t>Belvin, W.K. (1995). “Spacecraft Jitter Attenuation Using Embedded Piezoelectric Actuators.” NASA-TM-111574, Langley RC. ntrs.nasa.gov/citations/19960024186</a:t>
            </a:r>
          </a:p>
          <a:p>
            <a:endParaRPr lang="en-US" sz="1350" dirty="0">
              <a:solidFill>
                <a:srgbClr val="2B2B2B"/>
              </a:solidFill>
              <a:latin typeface="Calibri" pitchFamily="34" charset="0"/>
              <a:ea typeface="Calibri" pitchFamily="34" charset="-122"/>
              <a:cs typeface="Calibri" pitchFamily="34" charset="-120"/>
            </a:endParaRPr>
          </a:p>
          <a:p>
            <a:r>
              <a:rPr lang="en-US" sz="1350" b="1" dirty="0">
                <a:solidFill>
                  <a:srgbClr val="0B7A8A"/>
                </a:solidFill>
                <a:latin typeface="Calibri" pitchFamily="34" charset="0"/>
                <a:ea typeface="Calibri" pitchFamily="34" charset="-122"/>
                <a:cs typeface="Calibri" pitchFamily="34" charset="-120"/>
              </a:rPr>
              <a:t>ESA Standards &amp; European Research</a:t>
            </a:r>
          </a:p>
          <a:p>
            <a:endParaRPr lang="en-US" sz="1350" b="1" dirty="0">
              <a:solidFill>
                <a:srgbClr val="0B7A8A"/>
              </a:solidFill>
              <a:latin typeface="Calibri" pitchFamily="34" charset="0"/>
              <a:ea typeface="Calibri" pitchFamily="34" charset="-122"/>
              <a:cs typeface="Calibri" pitchFamily="34" charset="-120"/>
            </a:endParaRPr>
          </a:p>
          <a:p>
            <a:r>
              <a:rPr lang="en-US" sz="1350" dirty="0">
                <a:solidFill>
                  <a:srgbClr val="2B2B2B"/>
                </a:solidFill>
                <a:latin typeface="Calibri" pitchFamily="34" charset="0"/>
                <a:ea typeface="Calibri" pitchFamily="34" charset="-122"/>
                <a:cs typeface="Calibri" pitchFamily="34" charset="-120"/>
              </a:rPr>
              <a:t>ECSS-E-HB-32-26A (2013). “Spacecraft Mechanical Loads Analysis Handbook.” ESA Requirements and Standards Division. Covers </a:t>
            </a:r>
            <a:r>
              <a:rPr lang="en-US" sz="1350" dirty="0" err="1">
                <a:solidFill>
                  <a:srgbClr val="2B2B2B"/>
                </a:solidFill>
                <a:latin typeface="Calibri" pitchFamily="34" charset="0"/>
                <a:ea typeface="Calibri" pitchFamily="34" charset="-122"/>
                <a:cs typeface="Calibri" pitchFamily="34" charset="-120"/>
              </a:rPr>
              <a:t>microvibration</a:t>
            </a:r>
            <a:r>
              <a:rPr lang="en-US" sz="1350" dirty="0">
                <a:solidFill>
                  <a:srgbClr val="2B2B2B"/>
                </a:solidFill>
                <a:latin typeface="Calibri" pitchFamily="34" charset="0"/>
                <a:ea typeface="Calibri" pitchFamily="34" charset="-122"/>
                <a:cs typeface="Calibri" pitchFamily="34" charset="-120"/>
              </a:rPr>
              <a:t> sources, definitions, and analysis approaches.</a:t>
            </a:r>
          </a:p>
          <a:p>
            <a:endParaRPr lang="en-US" sz="1350" dirty="0">
              <a:solidFill>
                <a:srgbClr val="2B2B2B"/>
              </a:solidFill>
              <a:latin typeface="Calibri" pitchFamily="34" charset="0"/>
              <a:ea typeface="Calibri" pitchFamily="34" charset="-122"/>
              <a:cs typeface="Calibri" pitchFamily="34" charset="-120"/>
            </a:endParaRPr>
          </a:p>
          <a:p>
            <a:r>
              <a:rPr lang="en-US" sz="1350" dirty="0">
                <a:solidFill>
                  <a:srgbClr val="2B2B2B"/>
                </a:solidFill>
                <a:latin typeface="Calibri" pitchFamily="34" charset="0"/>
                <a:ea typeface="Calibri" pitchFamily="34" charset="-122"/>
                <a:cs typeface="Calibri" pitchFamily="34" charset="-120"/>
              </a:rPr>
              <a:t>Calvi, A. et al. (2013). “</a:t>
            </a:r>
            <a:r>
              <a:rPr lang="en-US" sz="1350" dirty="0" err="1">
                <a:solidFill>
                  <a:srgbClr val="2B2B2B"/>
                </a:solidFill>
                <a:latin typeface="Calibri" pitchFamily="34" charset="0"/>
                <a:ea typeface="Calibri" pitchFamily="34" charset="-122"/>
                <a:cs typeface="Calibri" pitchFamily="34" charset="-120"/>
              </a:rPr>
              <a:t>Microvibration</a:t>
            </a:r>
            <a:r>
              <a:rPr lang="en-US" sz="1350" dirty="0">
                <a:solidFill>
                  <a:srgbClr val="2B2B2B"/>
                </a:solidFill>
                <a:latin typeface="Calibri" pitchFamily="34" charset="0"/>
                <a:ea typeface="Calibri" pitchFamily="34" charset="-122"/>
                <a:cs typeface="Calibri" pitchFamily="34" charset="-120"/>
              </a:rPr>
              <a:t> Environment and Testing: Lessons Learned.” European Conference on Spacecraft Structures, Materials &amp; Environmental Testing.</a:t>
            </a:r>
            <a:endParaRPr lang="en-US" sz="1350" dirty="0"/>
          </a:p>
          <a:p>
            <a:endParaRPr lang="en-US" sz="1200" dirty="0"/>
          </a:p>
          <a:p>
            <a:endParaRPr lang="en-US" sz="1200" dirty="0"/>
          </a:p>
          <a:p>
            <a:endParaRPr lang="en-US" sz="1200" dirty="0"/>
          </a:p>
          <a:p>
            <a:endParaRPr lang="en-US" sz="1200" dirty="0"/>
          </a:p>
          <a:p>
            <a:endParaRPr lang="en-US" sz="1200" dirty="0"/>
          </a:p>
          <a:p>
            <a:endParaRPr lang="en-US" sz="1200" dirty="0"/>
          </a:p>
          <a:p>
            <a:pPr marL="0" indent="0">
              <a:buNone/>
            </a:pPr>
            <a:endParaRPr lang="en-US" sz="1250" dirty="0"/>
          </a:p>
        </p:txBody>
      </p:sp>
      <p:sp>
        <p:nvSpPr>
          <p:cNvPr id="9" name="Text 7"/>
          <p:cNvSpPr/>
          <p:nvPr/>
        </p:nvSpPr>
        <p:spPr>
          <a:xfrm>
            <a:off x="6781952" y="3395245"/>
            <a:ext cx="5410048" cy="502920"/>
          </a:xfrm>
          <a:prstGeom prst="rect">
            <a:avLst/>
          </a:prstGeom>
          <a:noFill/>
          <a:ln/>
        </p:spPr>
        <p:txBody>
          <a:bodyPr wrap="square" lIns="0" tIns="0" rIns="0" bIns="0" rtlCol="0" anchor="ctr"/>
          <a:lstStyle/>
          <a:p>
            <a:pPr marL="0" indent="0">
              <a:buNone/>
            </a:pPr>
            <a:endParaRPr lang="en-US" sz="1300" dirty="0"/>
          </a:p>
        </p:txBody>
      </p:sp>
      <p:sp>
        <p:nvSpPr>
          <p:cNvPr id="11" name="Text 9"/>
          <p:cNvSpPr/>
          <p:nvPr/>
        </p:nvSpPr>
        <p:spPr>
          <a:xfrm>
            <a:off x="548640" y="2167128"/>
            <a:ext cx="5410048" cy="502920"/>
          </a:xfrm>
          <a:prstGeom prst="rect">
            <a:avLst/>
          </a:prstGeom>
          <a:noFill/>
          <a:ln/>
        </p:spPr>
        <p:txBody>
          <a:bodyPr wrap="square" lIns="0" tIns="0" rIns="0" bIns="0" rtlCol="0" anchor="ctr"/>
          <a:lstStyle/>
          <a:p>
            <a:pPr marL="0" indent="0">
              <a:buNone/>
            </a:pPr>
            <a:endParaRPr lang="en-US" sz="1300" dirty="0"/>
          </a:p>
        </p:txBody>
      </p:sp>
      <p:sp>
        <p:nvSpPr>
          <p:cNvPr id="13" name="Text 11"/>
          <p:cNvSpPr/>
          <p:nvPr/>
        </p:nvSpPr>
        <p:spPr>
          <a:xfrm>
            <a:off x="548640" y="2706624"/>
            <a:ext cx="5410048" cy="502920"/>
          </a:xfrm>
          <a:prstGeom prst="rect">
            <a:avLst/>
          </a:prstGeom>
          <a:noFill/>
          <a:ln/>
        </p:spPr>
        <p:txBody>
          <a:bodyPr wrap="square" lIns="0" tIns="0" rIns="0" bIns="0" rtlCol="0" anchor="ctr"/>
          <a:lstStyle/>
          <a:p>
            <a:pPr marL="0" indent="0">
              <a:buNone/>
            </a:pPr>
            <a:endParaRPr lang="en-US" sz="1300" dirty="0"/>
          </a:p>
        </p:txBody>
      </p:sp>
      <p:sp>
        <p:nvSpPr>
          <p:cNvPr id="15" name="Text 13"/>
          <p:cNvSpPr/>
          <p:nvPr/>
        </p:nvSpPr>
        <p:spPr>
          <a:xfrm>
            <a:off x="548640" y="3246120"/>
            <a:ext cx="5410048" cy="502920"/>
          </a:xfrm>
          <a:prstGeom prst="rect">
            <a:avLst/>
          </a:prstGeom>
          <a:noFill/>
          <a:ln/>
        </p:spPr>
        <p:txBody>
          <a:bodyPr wrap="square" lIns="0" tIns="0" rIns="0" bIns="0" rtlCol="0" anchor="ctr"/>
          <a:lstStyle/>
          <a:p>
            <a:pPr marL="0" indent="0">
              <a:buNone/>
            </a:pPr>
            <a:endParaRPr lang="en-US" sz="1300" dirty="0"/>
          </a:p>
        </p:txBody>
      </p:sp>
      <p:sp>
        <p:nvSpPr>
          <p:cNvPr id="16" name="Text 14"/>
          <p:cNvSpPr/>
          <p:nvPr/>
        </p:nvSpPr>
        <p:spPr>
          <a:xfrm>
            <a:off x="480060" y="4050792"/>
            <a:ext cx="5547208" cy="292608"/>
          </a:xfrm>
          <a:prstGeom prst="rect">
            <a:avLst/>
          </a:prstGeom>
          <a:noFill/>
          <a:ln/>
        </p:spPr>
        <p:txBody>
          <a:bodyPr wrap="square" lIns="0" tIns="0" rIns="0" bIns="0" rtlCol="0" anchor="ctr"/>
          <a:lstStyle/>
          <a:p>
            <a:pPr marL="0" indent="0">
              <a:buNone/>
            </a:pPr>
            <a:endParaRPr lang="en-US" sz="1250" dirty="0"/>
          </a:p>
        </p:txBody>
      </p:sp>
      <p:sp>
        <p:nvSpPr>
          <p:cNvPr id="18" name="Text 16"/>
          <p:cNvSpPr/>
          <p:nvPr/>
        </p:nvSpPr>
        <p:spPr>
          <a:xfrm>
            <a:off x="457200" y="4558284"/>
            <a:ext cx="5410048" cy="502920"/>
          </a:xfrm>
          <a:prstGeom prst="rect">
            <a:avLst/>
          </a:prstGeom>
          <a:noFill/>
          <a:ln/>
        </p:spPr>
        <p:txBody>
          <a:bodyPr wrap="square" lIns="0" tIns="0" rIns="0" bIns="0" rtlCol="0" anchor="ctr"/>
          <a:lstStyle/>
          <a:p>
            <a:pPr marL="0" indent="0">
              <a:buNone/>
            </a:pPr>
            <a:endParaRPr lang="en-US" sz="1300" dirty="0"/>
          </a:p>
        </p:txBody>
      </p:sp>
      <p:sp>
        <p:nvSpPr>
          <p:cNvPr id="20" name="Text 18"/>
          <p:cNvSpPr/>
          <p:nvPr/>
        </p:nvSpPr>
        <p:spPr>
          <a:xfrm>
            <a:off x="457200" y="5431536"/>
            <a:ext cx="5410048" cy="502920"/>
          </a:xfrm>
          <a:prstGeom prst="rect">
            <a:avLst/>
          </a:prstGeom>
          <a:noFill/>
          <a:ln/>
        </p:spPr>
        <p:txBody>
          <a:bodyPr wrap="square" lIns="0" tIns="0" rIns="0" bIns="0" rtlCol="0" anchor="ctr"/>
          <a:lstStyle/>
          <a:p>
            <a:pPr marL="0" indent="0">
              <a:buNone/>
            </a:pPr>
            <a:endParaRPr lang="en-US" sz="1300" dirty="0"/>
          </a:p>
        </p:txBody>
      </p:sp>
      <p:sp>
        <p:nvSpPr>
          <p:cNvPr id="23" name="Text 21"/>
          <p:cNvSpPr/>
          <p:nvPr/>
        </p:nvSpPr>
        <p:spPr>
          <a:xfrm>
            <a:off x="6233008" y="1627632"/>
            <a:ext cx="5410048" cy="502920"/>
          </a:xfrm>
          <a:prstGeom prst="rect">
            <a:avLst/>
          </a:prstGeom>
          <a:noFill/>
          <a:ln/>
        </p:spPr>
        <p:txBody>
          <a:bodyPr wrap="square" lIns="0" tIns="0" rIns="0" bIns="0" rtlCol="0" anchor="ctr"/>
          <a:lstStyle/>
          <a:p>
            <a:pPr marL="0" indent="0">
              <a:buNone/>
            </a:pPr>
            <a:endParaRPr lang="en-US" sz="1300" dirty="0"/>
          </a:p>
        </p:txBody>
      </p:sp>
      <p:sp>
        <p:nvSpPr>
          <p:cNvPr id="25" name="Text 23"/>
          <p:cNvSpPr/>
          <p:nvPr/>
        </p:nvSpPr>
        <p:spPr>
          <a:xfrm>
            <a:off x="6233008" y="2167128"/>
            <a:ext cx="5410048" cy="502920"/>
          </a:xfrm>
          <a:prstGeom prst="rect">
            <a:avLst/>
          </a:prstGeom>
          <a:noFill/>
          <a:ln/>
        </p:spPr>
        <p:txBody>
          <a:bodyPr wrap="square" lIns="0" tIns="0" rIns="0" bIns="0" rtlCol="0" anchor="ctr"/>
          <a:lstStyle/>
          <a:p>
            <a:pPr marL="0" indent="0">
              <a:buNone/>
            </a:pPr>
            <a:endParaRPr lang="en-US" sz="1300" dirty="0"/>
          </a:p>
        </p:txBody>
      </p:sp>
      <p:sp>
        <p:nvSpPr>
          <p:cNvPr id="27" name="Text 25"/>
          <p:cNvSpPr/>
          <p:nvPr/>
        </p:nvSpPr>
        <p:spPr>
          <a:xfrm>
            <a:off x="6233008" y="2706624"/>
            <a:ext cx="5410048" cy="502920"/>
          </a:xfrm>
          <a:prstGeom prst="rect">
            <a:avLst/>
          </a:prstGeom>
          <a:noFill/>
          <a:ln/>
        </p:spPr>
        <p:txBody>
          <a:bodyPr wrap="square" lIns="0" tIns="0" rIns="0" bIns="0" rtlCol="0" anchor="ctr"/>
          <a:lstStyle/>
          <a:p>
            <a:pPr marL="0" indent="0">
              <a:buNone/>
            </a:pPr>
            <a:endParaRPr lang="en-US" sz="1300" dirty="0"/>
          </a:p>
        </p:txBody>
      </p:sp>
      <p:sp>
        <p:nvSpPr>
          <p:cNvPr id="28" name="Text 26"/>
          <p:cNvSpPr/>
          <p:nvPr/>
        </p:nvSpPr>
        <p:spPr>
          <a:xfrm>
            <a:off x="6255868" y="3369475"/>
            <a:ext cx="5547208" cy="292608"/>
          </a:xfrm>
          <a:prstGeom prst="rect">
            <a:avLst/>
          </a:prstGeom>
          <a:noFill/>
          <a:ln/>
        </p:spPr>
        <p:txBody>
          <a:bodyPr wrap="square" lIns="0" tIns="0" rIns="0" bIns="0" rtlCol="0" anchor="ctr"/>
          <a:lstStyle/>
          <a:p>
            <a:pPr marL="0" indent="0">
              <a:buNone/>
            </a:pPr>
            <a:endParaRPr lang="en-US" sz="1250" dirty="0"/>
          </a:p>
        </p:txBody>
      </p:sp>
      <p:sp>
        <p:nvSpPr>
          <p:cNvPr id="30" name="Text 28"/>
          <p:cNvSpPr/>
          <p:nvPr/>
        </p:nvSpPr>
        <p:spPr>
          <a:xfrm>
            <a:off x="6233008" y="3657600"/>
            <a:ext cx="5410048" cy="502920"/>
          </a:xfrm>
          <a:prstGeom prst="rect">
            <a:avLst/>
          </a:prstGeom>
          <a:noFill/>
          <a:ln/>
        </p:spPr>
        <p:txBody>
          <a:bodyPr wrap="square" lIns="0" tIns="0" rIns="0" bIns="0" rtlCol="0" anchor="ctr"/>
          <a:lstStyle/>
          <a:p>
            <a:pPr marL="0" indent="0">
              <a:buNone/>
            </a:pPr>
            <a:endParaRPr lang="en-US" sz="1300" dirty="0"/>
          </a:p>
        </p:txBody>
      </p:sp>
      <p:sp>
        <p:nvSpPr>
          <p:cNvPr id="32" name="Text 30"/>
          <p:cNvSpPr/>
          <p:nvPr/>
        </p:nvSpPr>
        <p:spPr>
          <a:xfrm>
            <a:off x="6553047" y="4505558"/>
            <a:ext cx="5410048" cy="502920"/>
          </a:xfrm>
          <a:prstGeom prst="rect">
            <a:avLst/>
          </a:prstGeom>
          <a:noFill/>
          <a:ln/>
        </p:spPr>
        <p:txBody>
          <a:bodyPr wrap="square" lIns="0" tIns="0" rIns="0" bIns="0" rtlCol="0" anchor="ctr"/>
          <a:lstStyle/>
          <a:p>
            <a:pPr marL="0" indent="0">
              <a:buNone/>
            </a:pPr>
            <a:endParaRPr lang="en-US" sz="1300" dirty="0"/>
          </a:p>
        </p:txBody>
      </p:sp>
      <p:sp>
        <p:nvSpPr>
          <p:cNvPr id="34" name="Text 32"/>
          <p:cNvSpPr/>
          <p:nvPr/>
        </p:nvSpPr>
        <p:spPr>
          <a:xfrm>
            <a:off x="6187594" y="5353812"/>
            <a:ext cx="5410048" cy="502920"/>
          </a:xfrm>
          <a:prstGeom prst="rect">
            <a:avLst/>
          </a:prstGeom>
          <a:noFill/>
          <a:ln/>
        </p:spPr>
        <p:txBody>
          <a:bodyPr wrap="square" lIns="0" tIns="0" rIns="0" bIns="0" rtlCol="0" anchor="ctr"/>
          <a:lstStyle/>
          <a:p>
            <a:pPr marL="0" indent="0">
              <a:buNone/>
            </a:pPr>
            <a:endParaRPr lang="en-US" sz="1300" dirty="0"/>
          </a:p>
        </p:txBody>
      </p:sp>
      <p:sp>
        <p:nvSpPr>
          <p:cNvPr id="36" name="Text 34"/>
          <p:cNvSpPr/>
          <p:nvPr/>
        </p:nvSpPr>
        <p:spPr>
          <a:xfrm>
            <a:off x="6210148" y="5997336"/>
            <a:ext cx="5410048" cy="502920"/>
          </a:xfrm>
          <a:prstGeom prst="rect">
            <a:avLst/>
          </a:prstGeom>
          <a:noFill/>
          <a:ln/>
        </p:spPr>
        <p:txBody>
          <a:bodyPr wrap="square" lIns="0" tIns="0" rIns="0" bIns="0" rtlCol="0" anchor="ctr"/>
          <a:lstStyle/>
          <a:p>
            <a:pPr marL="0" indent="0">
              <a:buNone/>
            </a:pPr>
            <a:endParaRPr lang="en-US" sz="13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C703A-E9F6-7D00-54C5-DBDA454A81EB}"/>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138F9F53-1454-77AA-A77B-7CFEAF1A8014}"/>
              </a:ext>
            </a:extLst>
          </p:cNvPr>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a:extLst>
              <a:ext uri="{FF2B5EF4-FFF2-40B4-BE49-F238E27FC236}">
                <a16:creationId xmlns:a16="http://schemas.microsoft.com/office/drawing/2014/main" id="{23C5C49A-77B3-5691-2EFF-15DB2BD62735}"/>
              </a:ext>
            </a:extLst>
          </p:cNvPr>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References and Further Reading (cont)</a:t>
            </a:r>
            <a:endParaRPr lang="en-US" sz="2800" dirty="0"/>
          </a:p>
        </p:txBody>
      </p:sp>
      <p:sp>
        <p:nvSpPr>
          <p:cNvPr id="5" name="Text 3">
            <a:extLst>
              <a:ext uri="{FF2B5EF4-FFF2-40B4-BE49-F238E27FC236}">
                <a16:creationId xmlns:a16="http://schemas.microsoft.com/office/drawing/2014/main" id="{FD935616-638C-74F2-65AD-BE7D29E3B077}"/>
              </a:ext>
            </a:extLst>
          </p:cNvPr>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a:extLst>
              <a:ext uri="{FF2B5EF4-FFF2-40B4-BE49-F238E27FC236}">
                <a16:creationId xmlns:a16="http://schemas.microsoft.com/office/drawing/2014/main" id="{3CBC9F65-A90E-E5A6-C54C-93777C0A6767}"/>
              </a:ext>
            </a:extLst>
          </p:cNvPr>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52</a:t>
            </a:r>
            <a:endParaRPr lang="en-US" sz="900" dirty="0"/>
          </a:p>
        </p:txBody>
      </p:sp>
      <p:sp>
        <p:nvSpPr>
          <p:cNvPr id="8" name="Shape 6">
            <a:extLst>
              <a:ext uri="{FF2B5EF4-FFF2-40B4-BE49-F238E27FC236}">
                <a16:creationId xmlns:a16="http://schemas.microsoft.com/office/drawing/2014/main" id="{8648E6B9-FF1C-D34D-1BA3-409710CF4411}"/>
              </a:ext>
            </a:extLst>
          </p:cNvPr>
          <p:cNvSpPr/>
          <p:nvPr/>
        </p:nvSpPr>
        <p:spPr>
          <a:xfrm>
            <a:off x="457200" y="1627632"/>
            <a:ext cx="5547208" cy="502920"/>
          </a:xfrm>
          <a:prstGeom prst="rect">
            <a:avLst/>
          </a:prstGeom>
          <a:solidFill>
            <a:srgbClr val="EEF4F9"/>
          </a:solidFill>
          <a:ln/>
        </p:spPr>
        <p:txBody>
          <a:bodyPr/>
          <a:lstStyle/>
          <a:p>
            <a:endParaRPr lang="en-US"/>
          </a:p>
        </p:txBody>
      </p:sp>
      <p:sp>
        <p:nvSpPr>
          <p:cNvPr id="10" name="Shape 8">
            <a:extLst>
              <a:ext uri="{FF2B5EF4-FFF2-40B4-BE49-F238E27FC236}">
                <a16:creationId xmlns:a16="http://schemas.microsoft.com/office/drawing/2014/main" id="{48346016-2A08-2986-D754-3C3794E4B4F2}"/>
              </a:ext>
            </a:extLst>
          </p:cNvPr>
          <p:cNvSpPr/>
          <p:nvPr/>
        </p:nvSpPr>
        <p:spPr>
          <a:xfrm>
            <a:off x="457200" y="2167128"/>
            <a:ext cx="5547208" cy="502920"/>
          </a:xfrm>
          <a:prstGeom prst="rect">
            <a:avLst/>
          </a:prstGeom>
          <a:solidFill>
            <a:srgbClr val="EEF4F9"/>
          </a:solidFill>
          <a:ln/>
        </p:spPr>
        <p:txBody>
          <a:bodyPr/>
          <a:lstStyle/>
          <a:p>
            <a:endParaRPr lang="en-US"/>
          </a:p>
        </p:txBody>
      </p:sp>
      <p:sp>
        <p:nvSpPr>
          <p:cNvPr id="12" name="Shape 10">
            <a:extLst>
              <a:ext uri="{FF2B5EF4-FFF2-40B4-BE49-F238E27FC236}">
                <a16:creationId xmlns:a16="http://schemas.microsoft.com/office/drawing/2014/main" id="{05B3DAC0-1888-BBD3-01A2-BA37A6C34106}"/>
              </a:ext>
            </a:extLst>
          </p:cNvPr>
          <p:cNvSpPr/>
          <p:nvPr/>
        </p:nvSpPr>
        <p:spPr>
          <a:xfrm>
            <a:off x="457200" y="2706624"/>
            <a:ext cx="5547208" cy="502920"/>
          </a:xfrm>
          <a:prstGeom prst="rect">
            <a:avLst/>
          </a:prstGeom>
          <a:solidFill>
            <a:srgbClr val="EEF4F9"/>
          </a:solidFill>
          <a:ln/>
        </p:spPr>
        <p:txBody>
          <a:bodyPr/>
          <a:lstStyle/>
          <a:p>
            <a:endParaRPr lang="en-US"/>
          </a:p>
        </p:txBody>
      </p:sp>
      <p:sp>
        <p:nvSpPr>
          <p:cNvPr id="14" name="Shape 12">
            <a:extLst>
              <a:ext uri="{FF2B5EF4-FFF2-40B4-BE49-F238E27FC236}">
                <a16:creationId xmlns:a16="http://schemas.microsoft.com/office/drawing/2014/main" id="{52BB4B8B-3F6F-EF44-0339-F80096DA0BA2}"/>
              </a:ext>
            </a:extLst>
          </p:cNvPr>
          <p:cNvSpPr/>
          <p:nvPr/>
        </p:nvSpPr>
        <p:spPr>
          <a:xfrm>
            <a:off x="457200" y="3246120"/>
            <a:ext cx="5547208" cy="502920"/>
          </a:xfrm>
          <a:prstGeom prst="rect">
            <a:avLst/>
          </a:prstGeom>
          <a:solidFill>
            <a:srgbClr val="EEF4F9"/>
          </a:solidFill>
          <a:ln/>
        </p:spPr>
        <p:txBody>
          <a:bodyPr/>
          <a:lstStyle/>
          <a:p>
            <a:endParaRPr lang="en-US"/>
          </a:p>
        </p:txBody>
      </p:sp>
      <p:sp>
        <p:nvSpPr>
          <p:cNvPr id="21" name="Text 19">
            <a:extLst>
              <a:ext uri="{FF2B5EF4-FFF2-40B4-BE49-F238E27FC236}">
                <a16:creationId xmlns:a16="http://schemas.microsoft.com/office/drawing/2014/main" id="{E32EF135-C3A0-3A4D-3F08-2CD1AC7C89A1}"/>
              </a:ext>
            </a:extLst>
          </p:cNvPr>
          <p:cNvSpPr/>
          <p:nvPr/>
        </p:nvSpPr>
        <p:spPr>
          <a:xfrm>
            <a:off x="1569795" y="4506805"/>
            <a:ext cx="7657332" cy="292608"/>
          </a:xfrm>
          <a:prstGeom prst="rect">
            <a:avLst/>
          </a:prstGeom>
          <a:noFill/>
          <a:ln/>
        </p:spPr>
        <p:txBody>
          <a:bodyPr wrap="square" lIns="0" tIns="0" rIns="0" bIns="0" rtlCol="0" anchor="ctr"/>
          <a:lstStyle/>
          <a:p>
            <a:pPr>
              <a:spcBef>
                <a:spcPts val="400"/>
              </a:spcBef>
              <a:spcAft>
                <a:spcPts val="1200"/>
              </a:spcAft>
            </a:pPr>
            <a:r>
              <a:rPr lang="en-US" sz="1350" b="1" dirty="0">
                <a:solidFill>
                  <a:srgbClr val="0B7A8A"/>
                </a:solidFill>
                <a:latin typeface="Calibri" pitchFamily="34" charset="0"/>
                <a:ea typeface="Calibri" pitchFamily="34" charset="-122"/>
                <a:cs typeface="Calibri" pitchFamily="34" charset="-120"/>
              </a:rPr>
              <a:t>Isolators &amp; Hardware  </a:t>
            </a:r>
          </a:p>
          <a:p>
            <a:pPr>
              <a:spcBef>
                <a:spcPts val="400"/>
              </a:spcBef>
              <a:spcAft>
                <a:spcPts val="1200"/>
              </a:spcAft>
            </a:pPr>
            <a:r>
              <a:rPr lang="en-US" sz="1350" dirty="0">
                <a:solidFill>
                  <a:srgbClr val="2B2B2B"/>
                </a:solidFill>
                <a:latin typeface="Calibri" pitchFamily="34" charset="0"/>
                <a:ea typeface="Calibri" pitchFamily="34" charset="-122"/>
                <a:cs typeface="Calibri" pitchFamily="34" charset="-120"/>
              </a:rPr>
              <a:t>Davis, L.P. et al. (1994). “D-Strut™: A Three-Parameter Passive Viscous Damper for Spacecraft.” SPIE Smart Structures &amp; Materials, Vol. 2445, pp. 161–175. (Honeywell/HST RWA isolation heritage.) </a:t>
            </a:r>
          </a:p>
          <a:p>
            <a:pPr>
              <a:spcBef>
                <a:spcPts val="400"/>
              </a:spcBef>
              <a:spcAft>
                <a:spcPts val="400"/>
              </a:spcAft>
            </a:pPr>
            <a:r>
              <a:rPr lang="en-US" sz="1350" dirty="0">
                <a:solidFill>
                  <a:srgbClr val="2B2B2B"/>
                </a:solidFill>
                <a:latin typeface="Calibri" pitchFamily="34" charset="0"/>
                <a:ea typeface="Calibri" pitchFamily="34" charset="-122"/>
                <a:cs typeface="Calibri" pitchFamily="34" charset="-120"/>
              </a:rPr>
              <a:t>Davis, L.P. (1986). U.S. Patent 4,760,996, “Damper and Isolator.” Honeywell. (Original D-Strut two-parameter viscous isolator.) </a:t>
            </a:r>
          </a:p>
          <a:p>
            <a:pPr>
              <a:spcBef>
                <a:spcPts val="400"/>
              </a:spcBef>
              <a:spcAft>
                <a:spcPts val="400"/>
              </a:spcAft>
            </a:pPr>
            <a:r>
              <a:rPr lang="en-US" sz="1350" dirty="0">
                <a:solidFill>
                  <a:srgbClr val="2B2B2B"/>
                </a:solidFill>
                <a:latin typeface="Calibri" pitchFamily="34" charset="0"/>
                <a:ea typeface="Calibri" pitchFamily="34" charset="-122"/>
                <a:cs typeface="Calibri" pitchFamily="34" charset="-120"/>
              </a:rPr>
              <a:t>Ross, R.G., Jr. (2003). “Cryocooler Vibration and Microphonics: A Tutorial.” JPL. trs.jpl.nasa.gov (JPL Technical Reports Server). </a:t>
            </a:r>
          </a:p>
          <a:p>
            <a:pPr>
              <a:spcBef>
                <a:spcPts val="400"/>
              </a:spcBef>
              <a:spcAft>
                <a:spcPts val="400"/>
              </a:spcAft>
            </a:pPr>
            <a:br>
              <a:rPr lang="en-US" sz="1350" b="1" dirty="0">
                <a:solidFill>
                  <a:srgbClr val="0B7A8A"/>
                </a:solidFill>
                <a:latin typeface="Calibri" pitchFamily="34" charset="0"/>
                <a:ea typeface="Calibri" pitchFamily="34" charset="-122"/>
                <a:cs typeface="Calibri" pitchFamily="34" charset="-120"/>
              </a:rPr>
            </a:br>
            <a:r>
              <a:rPr lang="en-US" sz="1350" b="1" dirty="0">
                <a:solidFill>
                  <a:srgbClr val="0B7A8A"/>
                </a:solidFill>
                <a:latin typeface="Calibri" pitchFamily="34" charset="0"/>
                <a:ea typeface="Calibri" pitchFamily="34" charset="-122"/>
                <a:cs typeface="Calibri" pitchFamily="34" charset="-120"/>
              </a:rPr>
              <a:t>Textbooks &amp; Irvine References</a:t>
            </a:r>
          </a:p>
          <a:p>
            <a:pPr>
              <a:spcBef>
                <a:spcPts val="400"/>
              </a:spcBef>
              <a:spcAft>
                <a:spcPts val="400"/>
              </a:spcAft>
            </a:pPr>
            <a:r>
              <a:rPr lang="en-US" sz="1350" b="1" dirty="0">
                <a:solidFill>
                  <a:srgbClr val="0B7A8A"/>
                </a:solidFill>
                <a:latin typeface="Calibri" pitchFamily="34" charset="0"/>
                <a:ea typeface="Calibri" pitchFamily="34" charset="-122"/>
                <a:cs typeface="Calibri" pitchFamily="34" charset="-120"/>
              </a:rPr>
              <a:t> </a:t>
            </a:r>
            <a:r>
              <a:rPr lang="en-US" sz="1350" dirty="0">
                <a:solidFill>
                  <a:srgbClr val="2B2B2B"/>
                </a:solidFill>
                <a:latin typeface="Calibri" pitchFamily="34" charset="0"/>
                <a:ea typeface="Calibri" pitchFamily="34" charset="-122"/>
                <a:cs typeface="Calibri" pitchFamily="34" charset="-120"/>
              </a:rPr>
              <a:t>Irvine, T. (2014). “Spacecraft On-orbit Vibration.” Vibrationdata Blog. blog.vibrationdata.com/2014/06/12/spacecraft-on-orbit-vibration/  </a:t>
            </a:r>
          </a:p>
          <a:p>
            <a:pPr>
              <a:spcBef>
                <a:spcPts val="400"/>
              </a:spcBef>
              <a:spcAft>
                <a:spcPts val="400"/>
              </a:spcAft>
            </a:pPr>
            <a:r>
              <a:rPr lang="en-US" sz="1350" dirty="0">
                <a:solidFill>
                  <a:srgbClr val="2B2B2B"/>
                </a:solidFill>
                <a:latin typeface="Calibri" pitchFamily="34" charset="0"/>
                <a:ea typeface="Calibri" pitchFamily="34" charset="-122"/>
                <a:cs typeface="Calibri" pitchFamily="34" charset="-120"/>
              </a:rPr>
              <a:t>Irvine, T. </a:t>
            </a:r>
            <a:r>
              <a:rPr lang="en-US" sz="1350" dirty="0" err="1">
                <a:solidFill>
                  <a:srgbClr val="2B2B2B"/>
                </a:solidFill>
                <a:latin typeface="Calibri" pitchFamily="34" charset="0"/>
                <a:ea typeface="Calibri" pitchFamily="34" charset="-122"/>
                <a:cs typeface="Calibri" pitchFamily="34" charset="-120"/>
              </a:rPr>
              <a:t>VibrationData</a:t>
            </a:r>
            <a:r>
              <a:rPr lang="en-US" sz="1350" dirty="0">
                <a:solidFill>
                  <a:srgbClr val="2B2B2B"/>
                </a:solidFill>
                <a:latin typeface="Calibri" pitchFamily="34" charset="0"/>
                <a:ea typeface="Calibri" pitchFamily="34" charset="-122"/>
                <a:cs typeface="Calibri" pitchFamily="34" charset="-120"/>
              </a:rPr>
              <a:t> MATLAB GUI Package and Technical eBooks. blog.vibrationdata.com/2025/11/27/toms-</a:t>
            </a:r>
            <a:r>
              <a:rPr lang="en-US" sz="1350" dirty="0" err="1">
                <a:solidFill>
                  <a:srgbClr val="2B2B2B"/>
                </a:solidFill>
                <a:latin typeface="Calibri" pitchFamily="34" charset="0"/>
                <a:ea typeface="Calibri" pitchFamily="34" charset="-122"/>
                <a:cs typeface="Calibri" pitchFamily="34" charset="-120"/>
              </a:rPr>
              <a:t>ebooks</a:t>
            </a:r>
            <a:r>
              <a:rPr lang="en-US" sz="1350" dirty="0">
                <a:solidFill>
                  <a:srgbClr val="2B2B2B"/>
                </a:solidFill>
                <a:latin typeface="Calibri" pitchFamily="34" charset="0"/>
                <a:ea typeface="Calibri" pitchFamily="34" charset="-122"/>
                <a:cs typeface="Calibri" pitchFamily="34" charset="-120"/>
              </a:rPr>
              <a:t>/ (SRS, FDS, fatigue, structural dynamics.) </a:t>
            </a:r>
          </a:p>
          <a:p>
            <a:pPr>
              <a:spcBef>
                <a:spcPts val="400"/>
              </a:spcBef>
              <a:spcAft>
                <a:spcPts val="400"/>
              </a:spcAft>
            </a:pPr>
            <a:r>
              <a:rPr lang="en-US" sz="1350" dirty="0">
                <a:solidFill>
                  <a:srgbClr val="2B2B2B"/>
                </a:solidFill>
                <a:latin typeface="Calibri" pitchFamily="34" charset="0"/>
                <a:ea typeface="Calibri" pitchFamily="34" charset="-122"/>
                <a:cs typeface="Calibri" pitchFamily="34" charset="-120"/>
              </a:rPr>
              <a:t>Irvine, T. (2026). “Relative Displacement Between Two Points Under Random Vibration in FEA.” Vibrationdata Blog, June 7, 2026. blog.vibrationdata.com/2026/06/07/relative-displacement-between-two-points-under-random-vibration-in-fea/</a:t>
            </a:r>
          </a:p>
          <a:p>
            <a:pPr>
              <a:spcBef>
                <a:spcPts val="400"/>
              </a:spcBef>
              <a:spcAft>
                <a:spcPts val="400"/>
              </a:spcAft>
            </a:pPr>
            <a:r>
              <a:rPr lang="en-US" sz="1350" dirty="0">
                <a:solidFill>
                  <a:srgbClr val="2B2B2B"/>
                </a:solidFill>
                <a:latin typeface="Calibri" pitchFamily="34" charset="0"/>
                <a:ea typeface="Calibri" pitchFamily="34" charset="-122"/>
                <a:cs typeface="Calibri" pitchFamily="34" charset="-120"/>
              </a:rPr>
              <a:t>Craig, R.R. &amp; Bampton, M.C.C. (1968). “Coupling of Substructures for Dynamic Analysis.” AIAA Journal, 6(7), 1313–1319. (Foundational Craig-Bampton </a:t>
            </a:r>
            <a:r>
              <a:rPr lang="en-US" sz="1350" dirty="0" err="1">
                <a:solidFill>
                  <a:srgbClr val="2B2B2B"/>
                </a:solidFill>
                <a:latin typeface="Calibri" pitchFamily="34" charset="0"/>
                <a:ea typeface="Calibri" pitchFamily="34" charset="-122"/>
                <a:cs typeface="Calibri" pitchFamily="34" charset="-120"/>
              </a:rPr>
              <a:t>substructuring</a:t>
            </a:r>
            <a:r>
              <a:rPr lang="en-US" sz="1350" dirty="0">
                <a:solidFill>
                  <a:srgbClr val="2B2B2B"/>
                </a:solidFill>
                <a:latin typeface="Calibri" pitchFamily="34" charset="0"/>
                <a:ea typeface="Calibri" pitchFamily="34" charset="-122"/>
                <a:cs typeface="Calibri" pitchFamily="34" charset="-120"/>
              </a:rPr>
              <a:t> reference.)</a:t>
            </a:r>
          </a:p>
          <a:p>
            <a:pPr>
              <a:spcBef>
                <a:spcPts val="400"/>
              </a:spcBef>
              <a:spcAft>
                <a:spcPts val="400"/>
              </a:spcAft>
            </a:pPr>
            <a:r>
              <a:rPr lang="en-US" sz="1350" dirty="0" err="1">
                <a:solidFill>
                  <a:srgbClr val="2B2B2B"/>
                </a:solidFill>
                <a:latin typeface="Calibri" pitchFamily="34" charset="0"/>
                <a:ea typeface="Calibri" pitchFamily="34" charset="-122"/>
                <a:cs typeface="Calibri" pitchFamily="34" charset="-120"/>
              </a:rPr>
              <a:t>Meirovitch</a:t>
            </a:r>
            <a:r>
              <a:rPr lang="en-US" sz="1350" dirty="0">
                <a:solidFill>
                  <a:srgbClr val="2B2B2B"/>
                </a:solidFill>
                <a:latin typeface="Calibri" pitchFamily="34" charset="0"/>
                <a:ea typeface="Calibri" pitchFamily="34" charset="-122"/>
                <a:cs typeface="Calibri" pitchFamily="34" charset="-120"/>
              </a:rPr>
              <a:t>, L. (1997). Principles and Techniques of Vibrations. Prentice Hall. (Standard structural dynamics textbook.)</a:t>
            </a:r>
            <a:endParaRPr lang="en-US" sz="1350" dirty="0"/>
          </a:p>
          <a:p>
            <a:pPr>
              <a:spcBef>
                <a:spcPts val="300"/>
              </a:spcBef>
              <a:spcAft>
                <a:spcPts val="300"/>
              </a:spcAft>
            </a:pPr>
            <a:endParaRPr lang="en-US" sz="1400" dirty="0"/>
          </a:p>
          <a:p>
            <a:pPr>
              <a:spcBef>
                <a:spcPts val="300"/>
              </a:spcBef>
              <a:spcAft>
                <a:spcPts val="300"/>
              </a:spcAft>
            </a:pPr>
            <a:endParaRPr lang="en-US" sz="1400" dirty="0"/>
          </a:p>
          <a:p>
            <a:pPr>
              <a:spcBef>
                <a:spcPts val="300"/>
              </a:spcBef>
              <a:spcAft>
                <a:spcPts val="300"/>
              </a:spcAft>
            </a:pPr>
            <a:endParaRPr lang="en-US" sz="1400" dirty="0"/>
          </a:p>
          <a:p>
            <a:pPr>
              <a:spcBef>
                <a:spcPts val="300"/>
              </a:spcBef>
              <a:spcAft>
                <a:spcPts val="300"/>
              </a:spcAft>
            </a:pPr>
            <a:endParaRPr lang="en-US" sz="1400" dirty="0"/>
          </a:p>
          <a:p>
            <a:pPr>
              <a:spcBef>
                <a:spcPts val="300"/>
              </a:spcBef>
              <a:spcAft>
                <a:spcPts val="300"/>
              </a:spcAft>
            </a:pPr>
            <a:endParaRPr lang="en-US" sz="1300" dirty="0"/>
          </a:p>
          <a:p>
            <a:endParaRPr lang="en-US" sz="1200" dirty="0"/>
          </a:p>
          <a:p>
            <a:endParaRPr lang="en-US" sz="1200" dirty="0"/>
          </a:p>
          <a:p>
            <a:pPr marL="0" indent="0">
              <a:buNone/>
            </a:pPr>
            <a:endParaRPr lang="en-US" sz="1250" dirty="0"/>
          </a:p>
        </p:txBody>
      </p:sp>
      <p:sp>
        <p:nvSpPr>
          <p:cNvPr id="23" name="Text 21">
            <a:extLst>
              <a:ext uri="{FF2B5EF4-FFF2-40B4-BE49-F238E27FC236}">
                <a16:creationId xmlns:a16="http://schemas.microsoft.com/office/drawing/2014/main" id="{F10EB8ED-92C5-6DD9-ED0E-410EFD2D7F82}"/>
              </a:ext>
            </a:extLst>
          </p:cNvPr>
          <p:cNvSpPr/>
          <p:nvPr/>
        </p:nvSpPr>
        <p:spPr>
          <a:xfrm>
            <a:off x="6233008" y="1627632"/>
            <a:ext cx="5410048" cy="502920"/>
          </a:xfrm>
          <a:prstGeom prst="rect">
            <a:avLst/>
          </a:prstGeom>
          <a:noFill/>
          <a:ln/>
        </p:spPr>
        <p:txBody>
          <a:bodyPr wrap="square" lIns="0" tIns="0" rIns="0" bIns="0" rtlCol="0" anchor="ctr"/>
          <a:lstStyle/>
          <a:p>
            <a:pPr marL="0" indent="0">
              <a:buNone/>
            </a:pPr>
            <a:endParaRPr lang="en-US" sz="1300" dirty="0"/>
          </a:p>
        </p:txBody>
      </p:sp>
      <p:sp>
        <p:nvSpPr>
          <p:cNvPr id="25" name="Text 23">
            <a:extLst>
              <a:ext uri="{FF2B5EF4-FFF2-40B4-BE49-F238E27FC236}">
                <a16:creationId xmlns:a16="http://schemas.microsoft.com/office/drawing/2014/main" id="{CECC9F17-8A70-2F42-AFE1-6C2FB3261522}"/>
              </a:ext>
            </a:extLst>
          </p:cNvPr>
          <p:cNvSpPr/>
          <p:nvPr/>
        </p:nvSpPr>
        <p:spPr>
          <a:xfrm>
            <a:off x="6233008" y="2167128"/>
            <a:ext cx="5410048" cy="502920"/>
          </a:xfrm>
          <a:prstGeom prst="rect">
            <a:avLst/>
          </a:prstGeom>
          <a:noFill/>
          <a:ln/>
        </p:spPr>
        <p:txBody>
          <a:bodyPr wrap="square" lIns="0" tIns="0" rIns="0" bIns="0" rtlCol="0" anchor="ctr"/>
          <a:lstStyle/>
          <a:p>
            <a:pPr marL="0" indent="0">
              <a:buNone/>
            </a:pPr>
            <a:endParaRPr lang="en-US" sz="1300" dirty="0"/>
          </a:p>
        </p:txBody>
      </p:sp>
      <p:sp>
        <p:nvSpPr>
          <p:cNvPr id="27" name="Text 25">
            <a:extLst>
              <a:ext uri="{FF2B5EF4-FFF2-40B4-BE49-F238E27FC236}">
                <a16:creationId xmlns:a16="http://schemas.microsoft.com/office/drawing/2014/main" id="{7716B7C3-389C-61E3-F6B3-7EBA23C794D6}"/>
              </a:ext>
            </a:extLst>
          </p:cNvPr>
          <p:cNvSpPr/>
          <p:nvPr/>
        </p:nvSpPr>
        <p:spPr>
          <a:xfrm>
            <a:off x="6233008" y="2706624"/>
            <a:ext cx="5410048" cy="502920"/>
          </a:xfrm>
          <a:prstGeom prst="rect">
            <a:avLst/>
          </a:prstGeom>
          <a:noFill/>
          <a:ln/>
        </p:spPr>
        <p:txBody>
          <a:bodyPr wrap="square" lIns="0" tIns="0" rIns="0" bIns="0" rtlCol="0" anchor="ctr"/>
          <a:lstStyle/>
          <a:p>
            <a:pPr marL="0" indent="0">
              <a:buNone/>
            </a:pPr>
            <a:endParaRPr lang="en-US" sz="1300" dirty="0"/>
          </a:p>
        </p:txBody>
      </p:sp>
      <p:sp>
        <p:nvSpPr>
          <p:cNvPr id="28" name="Text 26">
            <a:extLst>
              <a:ext uri="{FF2B5EF4-FFF2-40B4-BE49-F238E27FC236}">
                <a16:creationId xmlns:a16="http://schemas.microsoft.com/office/drawing/2014/main" id="{33F2DBCE-0DB0-FADD-6267-65D892FFF008}"/>
              </a:ext>
            </a:extLst>
          </p:cNvPr>
          <p:cNvSpPr/>
          <p:nvPr/>
        </p:nvSpPr>
        <p:spPr>
          <a:xfrm>
            <a:off x="6255868" y="3369475"/>
            <a:ext cx="5547208" cy="292608"/>
          </a:xfrm>
          <a:prstGeom prst="rect">
            <a:avLst/>
          </a:prstGeom>
          <a:noFill/>
          <a:ln/>
        </p:spPr>
        <p:txBody>
          <a:bodyPr wrap="square" lIns="0" tIns="0" rIns="0" bIns="0" rtlCol="0" anchor="ctr"/>
          <a:lstStyle/>
          <a:p>
            <a:pPr marL="0" indent="0">
              <a:buNone/>
            </a:pPr>
            <a:endParaRPr lang="en-US" sz="1250" dirty="0"/>
          </a:p>
        </p:txBody>
      </p:sp>
      <p:sp>
        <p:nvSpPr>
          <p:cNvPr id="30" name="Text 28">
            <a:extLst>
              <a:ext uri="{FF2B5EF4-FFF2-40B4-BE49-F238E27FC236}">
                <a16:creationId xmlns:a16="http://schemas.microsoft.com/office/drawing/2014/main" id="{DE901361-F81D-DF0B-53ED-831840698960}"/>
              </a:ext>
            </a:extLst>
          </p:cNvPr>
          <p:cNvSpPr/>
          <p:nvPr/>
        </p:nvSpPr>
        <p:spPr>
          <a:xfrm>
            <a:off x="6233008" y="3657600"/>
            <a:ext cx="5410048" cy="502920"/>
          </a:xfrm>
          <a:prstGeom prst="rect">
            <a:avLst/>
          </a:prstGeom>
          <a:noFill/>
          <a:ln/>
        </p:spPr>
        <p:txBody>
          <a:bodyPr wrap="square" lIns="0" tIns="0" rIns="0" bIns="0" rtlCol="0" anchor="ctr"/>
          <a:lstStyle/>
          <a:p>
            <a:pPr marL="0" indent="0">
              <a:buNone/>
            </a:pPr>
            <a:endParaRPr lang="en-US" sz="1300" dirty="0"/>
          </a:p>
        </p:txBody>
      </p:sp>
      <p:sp>
        <p:nvSpPr>
          <p:cNvPr id="32" name="Text 30">
            <a:extLst>
              <a:ext uri="{FF2B5EF4-FFF2-40B4-BE49-F238E27FC236}">
                <a16:creationId xmlns:a16="http://schemas.microsoft.com/office/drawing/2014/main" id="{B7143476-E4D7-38D1-5DDC-0DF4B5C3D4B0}"/>
              </a:ext>
            </a:extLst>
          </p:cNvPr>
          <p:cNvSpPr/>
          <p:nvPr/>
        </p:nvSpPr>
        <p:spPr>
          <a:xfrm>
            <a:off x="6553047" y="4505558"/>
            <a:ext cx="5410048" cy="502920"/>
          </a:xfrm>
          <a:prstGeom prst="rect">
            <a:avLst/>
          </a:prstGeom>
          <a:noFill/>
          <a:ln/>
        </p:spPr>
        <p:txBody>
          <a:bodyPr wrap="square" lIns="0" tIns="0" rIns="0" bIns="0" rtlCol="0" anchor="ctr"/>
          <a:lstStyle/>
          <a:p>
            <a:pPr marL="0" indent="0">
              <a:buNone/>
            </a:pPr>
            <a:endParaRPr lang="en-US" sz="1300" dirty="0"/>
          </a:p>
        </p:txBody>
      </p:sp>
      <p:sp>
        <p:nvSpPr>
          <p:cNvPr id="34" name="Text 32">
            <a:extLst>
              <a:ext uri="{FF2B5EF4-FFF2-40B4-BE49-F238E27FC236}">
                <a16:creationId xmlns:a16="http://schemas.microsoft.com/office/drawing/2014/main" id="{99263FA9-8D86-1DDB-AF00-ADC0759CB968}"/>
              </a:ext>
            </a:extLst>
          </p:cNvPr>
          <p:cNvSpPr/>
          <p:nvPr/>
        </p:nvSpPr>
        <p:spPr>
          <a:xfrm>
            <a:off x="6187594" y="5353812"/>
            <a:ext cx="5410048" cy="502920"/>
          </a:xfrm>
          <a:prstGeom prst="rect">
            <a:avLst/>
          </a:prstGeom>
          <a:noFill/>
          <a:ln/>
        </p:spPr>
        <p:txBody>
          <a:bodyPr wrap="square" lIns="0" tIns="0" rIns="0" bIns="0" rtlCol="0" anchor="ctr"/>
          <a:lstStyle/>
          <a:p>
            <a:pPr marL="0" indent="0">
              <a:buNone/>
            </a:pPr>
            <a:endParaRPr lang="en-US" sz="1300" dirty="0"/>
          </a:p>
        </p:txBody>
      </p:sp>
      <p:sp>
        <p:nvSpPr>
          <p:cNvPr id="36" name="Text 34">
            <a:extLst>
              <a:ext uri="{FF2B5EF4-FFF2-40B4-BE49-F238E27FC236}">
                <a16:creationId xmlns:a16="http://schemas.microsoft.com/office/drawing/2014/main" id="{2701BB0E-1852-6DAC-2DAC-8AD5FED6C32C}"/>
              </a:ext>
            </a:extLst>
          </p:cNvPr>
          <p:cNvSpPr/>
          <p:nvPr/>
        </p:nvSpPr>
        <p:spPr>
          <a:xfrm>
            <a:off x="6210148" y="5997336"/>
            <a:ext cx="5410048" cy="502920"/>
          </a:xfrm>
          <a:prstGeom prst="rect">
            <a:avLst/>
          </a:prstGeom>
          <a:noFill/>
          <a:ln/>
        </p:spPr>
        <p:txBody>
          <a:bodyPr wrap="square" lIns="0" tIns="0" rIns="0" bIns="0" rtlCol="0" anchor="ctr"/>
          <a:lstStyle/>
          <a:p>
            <a:pPr marL="0" indent="0">
              <a:buNone/>
            </a:pPr>
            <a:endParaRPr lang="en-US" sz="1300" dirty="0"/>
          </a:p>
        </p:txBody>
      </p:sp>
    </p:spTree>
    <p:extLst>
      <p:ext uri="{BB962C8B-B14F-4D97-AF65-F5344CB8AC3E}">
        <p14:creationId xmlns:p14="http://schemas.microsoft.com/office/powerpoint/2010/main" val="23755386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WEDivider">
    <p:bg>
      <p:bgPr>
        <a:solidFill>
          <a:srgbClr val="10456B"/>
        </a:solidFill>
        <a:effectLst/>
      </p:bgPr>
    </p:bg>
    <p:spTree>
      <p:nvGrpSpPr>
        <p:cNvPr id="1" name=""/>
        <p:cNvGrpSpPr/>
        <p:nvPr/>
      </p:nvGrpSpPr>
      <p:grpSpPr>
        <a:xfrm>
          <a:off x="0" y="0"/>
          <a:ext cx="0" cy="0"/>
          <a:chOff x="0" y="0"/>
          <a:chExt cx="0" cy="0"/>
        </a:xfrm>
      </p:grpSpPr>
      <p:sp>
        <p:nvSpPr>
          <p:cNvPr id="12" name="Text"/>
          <p:cNvSpPr/>
          <p:nvPr/>
        </p:nvSpPr>
        <p:spPr>
          <a:xfrm>
            <a:off x="822960" y="2331720"/>
            <a:ext cx="3657600" cy="457200"/>
          </a:xfrm>
          <a:prstGeom prst="rect">
            <a:avLst/>
          </a:prstGeom>
          <a:noFill/>
          <a:ln/>
        </p:spPr>
        <p:txBody>
          <a:bodyPr wrap="square" lIns="0" tIns="0" rIns="0" bIns="0" rtlCol="0" anchor="ctr"/>
          <a:lstStyle/>
          <a:p>
            <a:pPr marL="0" indent="0">
              <a:buNone/>
            </a:pPr>
            <a:r>
              <a:rPr lang="en-US" sz="1600" b="1" dirty="0">
                <a:solidFill>
                  <a:srgbClr val="C55A11"/>
                </a:solidFill>
                <a:latin typeface="Calibri" pitchFamily="34" charset="0"/>
                <a:ea typeface="Calibri" pitchFamily="34" charset="-122"/>
                <a:cs typeface="Calibri" pitchFamily="34" charset="-120"/>
              </a:rPr>
              <a:t>PART 5</a:t>
            </a:r>
          </a:p>
        </p:txBody>
      </p:sp>
      <p:sp>
        <p:nvSpPr>
          <p:cNvPr id="13" name="Text"/>
          <p:cNvSpPr/>
          <p:nvPr/>
        </p:nvSpPr>
        <p:spPr>
          <a:xfrm>
            <a:off x="822960" y="2743200"/>
            <a:ext cx="9601200" cy="1188720"/>
          </a:xfrm>
          <a:prstGeom prst="rect">
            <a:avLst/>
          </a:prstGeom>
          <a:noFill/>
          <a:ln/>
        </p:spPr>
        <p:txBody>
          <a:bodyPr wrap="square" lIns="0" tIns="0" rIns="0" bIns="0"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Worked Examples</a:t>
            </a:r>
          </a:p>
        </p:txBody>
      </p:sp>
      <p:sp>
        <p:nvSpPr>
          <p:cNvPr id="14" name="Text"/>
          <p:cNvSpPr/>
          <p:nvPr/>
        </p:nvSpPr>
        <p:spPr>
          <a:xfrm>
            <a:off x="822960" y="3794760"/>
            <a:ext cx="9601200" cy="548640"/>
          </a:xfrm>
          <a:prstGeom prst="rect">
            <a:avLst/>
          </a:prstGeom>
          <a:noFill/>
          <a:ln/>
        </p:spPr>
        <p:txBody>
          <a:bodyPr wrap="square" lIns="0" tIns="0" rIns="0" bIns="0" rtlCol="0" anchor="ctr"/>
          <a:lstStyle/>
          <a:p>
            <a:pPr marL="0" indent="0">
              <a:buNone/>
            </a:pPr>
            <a:r>
              <a:rPr lang="en-US" sz="1700" i="1" dirty="0">
                <a:solidFill>
                  <a:srgbClr val="CADCFC"/>
                </a:solidFill>
                <a:latin typeface="Calibri" pitchFamily="34" charset="0"/>
                <a:ea typeface="Calibri" pitchFamily="34" charset="-122"/>
                <a:cs typeface="Calibri" pitchFamily="34" charset="-120"/>
              </a:rPr>
              <a:t>Putting numbers on the governing relations — from imbalance force to MTF loss</a:t>
            </a:r>
          </a:p>
        </p:txBody>
      </p:sp>
      <p:pic>
        <p:nvPicPr>
          <p:cNvPr id="15" name="Image"/>
          <p:cNvPicPr>
            <a:picLocks noChangeAspect="1"/>
          </p:cNvPicPr>
          <p:nvPr/>
        </p:nvPicPr>
        <p:blipFill>
          <a:blip r:embed="rId2"/>
          <a:stretch>
            <a:fillRect/>
          </a:stretch>
        </p:blipFill>
        <p:spPr>
          <a:xfrm>
            <a:off x="10058400" y="5074920"/>
            <a:ext cx="1188720" cy="1188720"/>
          </a:xfrm>
          <a:prstGeom prst="rect">
            <a:avLst/>
          </a:prstGeom>
        </p:spPr>
      </p:pic>
      <p:sp>
        <p:nvSpPr>
          <p:cNvPr id="16" name="Text"/>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CADCFC"/>
                </a:solidFill>
                <a:latin typeface="Calibri" pitchFamily="34" charset="0"/>
                <a:ea typeface="Calibri" pitchFamily="34" charset="-122"/>
                <a:cs typeface="Calibri" pitchFamily="34" charset="-120"/>
              </a:rPr>
              <a:t>53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9357055" y="201168"/>
            <a:ext cx="2606040" cy="365760"/>
          </a:xfrm>
          <a:prstGeom prst="rect">
            <a:avLst/>
          </a:prstGeom>
          <a:noFill/>
        </p:spPr>
        <p:txBody>
          <a:bodyPr wrap="square" lIns="0" tIns="0" rIns="0" bIns="0" anchor="ctr">
            <a:spAutoFit/>
          </a:bodyPr>
          <a:lstStyle/>
          <a:p>
            <a:pPr algn="r">
              <a:lnSpc>
                <a:spcPct val="100000"/>
              </a:lnSpc>
              <a:spcBef>
                <a:spcPts val="0"/>
              </a:spcBef>
              <a:spcAft>
                <a:spcPts val="400"/>
              </a:spcAft>
            </a:pPr>
            <a:r>
              <a:rPr sz="1600" b="1" i="0">
                <a:solidFill>
                  <a:srgbClr val="10456B"/>
                </a:solidFill>
                <a:latin typeface="Calibri"/>
              </a:rPr>
              <a:t>Vibrationdata</a:t>
            </a:r>
          </a:p>
        </p:txBody>
      </p:sp>
      <p:sp>
        <p:nvSpPr>
          <p:cNvPr id="3" name="TextBox 2"/>
          <p:cNvSpPr txBox="1"/>
          <p:nvPr/>
        </p:nvSpPr>
        <p:spPr>
          <a:xfrm>
            <a:off x="457200" y="256032"/>
            <a:ext cx="8138160" cy="548640"/>
          </a:xfrm>
          <a:prstGeom prst="rect">
            <a:avLst/>
          </a:prstGeom>
          <a:noFill/>
        </p:spPr>
        <p:txBody>
          <a:bodyPr wrap="square" lIns="0" tIns="0" rIns="0" bIns="0" anchor="t">
            <a:spAutoFit/>
          </a:bodyPr>
          <a:lstStyle/>
          <a:p>
            <a:pPr algn="l">
              <a:lnSpc>
                <a:spcPct val="100000"/>
              </a:lnSpc>
              <a:spcBef>
                <a:spcPts val="0"/>
              </a:spcBef>
              <a:spcAft>
                <a:spcPts val="400"/>
              </a:spcAft>
            </a:pPr>
            <a:r>
              <a:rPr sz="2800" b="1" i="0">
                <a:solidFill>
                  <a:srgbClr val="10456B"/>
                </a:solidFill>
                <a:latin typeface="Cambria"/>
              </a:rPr>
              <a:t>Worked Example: Reaction Wheel Imbalance</a:t>
            </a:r>
          </a:p>
        </p:txBody>
      </p:sp>
      <p:sp>
        <p:nvSpPr>
          <p:cNvPr id="4" name="TextBox 3"/>
          <p:cNvSpPr txBox="1"/>
          <p:nvPr/>
        </p:nvSpPr>
        <p:spPr>
          <a:xfrm>
            <a:off x="457200" y="798259"/>
            <a:ext cx="9600000" cy="223138"/>
          </a:xfrm>
          <a:prstGeom prst="rect">
            <a:avLst/>
          </a:prstGeom>
          <a:noFill/>
        </p:spPr>
        <p:txBody>
          <a:bodyPr wrap="square" lIns="0" tIns="0" rIns="0" bIns="0" anchor="ctr">
            <a:spAutoFit/>
          </a:bodyPr>
          <a:lstStyle/>
          <a:p>
            <a:pPr algn="l">
              <a:lnSpc>
                <a:spcPct val="100000"/>
              </a:lnSpc>
              <a:spcBef>
                <a:spcPts val="0"/>
              </a:spcBef>
              <a:spcAft>
                <a:spcPts val="400"/>
              </a:spcAft>
            </a:pPr>
            <a:r>
              <a:rPr sz="1450" b="0" i="1" dirty="0">
                <a:solidFill>
                  <a:srgbClr val="0B7A8A"/>
                </a:solidFill>
                <a:latin typeface="Calibri"/>
              </a:rPr>
              <a:t>Putting numbers on the </a:t>
            </a:r>
            <a:r>
              <a:rPr sz="1450" b="0" i="1" dirty="0">
                <a:solidFill>
                  <a:srgbClr val="0B7A8A"/>
                </a:solidFill>
                <a:latin typeface="Cambria Math" panose="02040503050406030204" pitchFamily="18" charset="0"/>
                <a:ea typeface="Cambria Math" panose="02040503050406030204" pitchFamily="18" charset="0"/>
              </a:rPr>
              <a:t>F = Cᵢ·Ω² </a:t>
            </a:r>
            <a:r>
              <a:rPr lang="en-US" sz="1450" b="0" i="1" dirty="0">
                <a:solidFill>
                  <a:srgbClr val="0B7A8A"/>
                </a:solidFill>
                <a:latin typeface="Cambria Math" panose="02040503050406030204" pitchFamily="18" charset="0"/>
                <a:ea typeface="Cambria Math" panose="02040503050406030204" pitchFamily="18" charset="0"/>
              </a:rPr>
              <a:t> </a:t>
            </a:r>
            <a:r>
              <a:rPr sz="1450" b="0" i="1" dirty="0">
                <a:solidFill>
                  <a:srgbClr val="0B7A8A"/>
                </a:solidFill>
                <a:latin typeface="Calibri"/>
              </a:rPr>
              <a:t>relation — imbalance force scales with the square of wheel speed</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lnSpc>
                <a:spcPct val="100000"/>
              </a:lnSpc>
              <a:spcBef>
                <a:spcPts val="0"/>
              </a:spcBef>
              <a:spcAft>
                <a:spcPts val="400"/>
              </a:spcAft>
            </a:pPr>
            <a:r>
              <a:rPr sz="900" b="0" i="1">
                <a:solidFill>
                  <a:srgbClr val="5B6770"/>
                </a:solidFill>
                <a:latin typeface="Calibri"/>
              </a:rPr>
              <a:t>Spacecraft On-Orbit Vibration  |  blog.vibrationdata.com</a:t>
            </a:r>
          </a:p>
        </p:txBody>
      </p:sp>
      <p:sp>
        <p:nvSpPr>
          <p:cNvPr id="6" name="TextBox 5"/>
          <p:cNvSpPr txBox="1"/>
          <p:nvPr/>
        </p:nvSpPr>
        <p:spPr>
          <a:xfrm>
            <a:off x="11368735" y="6473952"/>
            <a:ext cx="457200" cy="274320"/>
          </a:xfrm>
          <a:prstGeom prst="rect">
            <a:avLst/>
          </a:prstGeom>
          <a:noFill/>
        </p:spPr>
        <p:txBody>
          <a:bodyPr wrap="square" lIns="0" tIns="0" rIns="0" bIns="0" anchor="ctr">
            <a:spAutoFit/>
          </a:bodyPr>
          <a:lstStyle/>
          <a:p>
            <a:pPr algn="r">
              <a:lnSpc>
                <a:spcPct val="100000"/>
              </a:lnSpc>
              <a:spcBef>
                <a:spcPts val="0"/>
              </a:spcBef>
              <a:spcAft>
                <a:spcPts val="400"/>
              </a:spcAft>
            </a:pPr>
            <a:r>
              <a:rPr sz="900" b="0" i="1">
                <a:solidFill>
                  <a:srgbClr val="5B6770"/>
                </a:solidFill>
                <a:latin typeface="Calibri"/>
              </a:rPr>
              <a:t>54</a:t>
            </a:r>
          </a:p>
        </p:txBody>
      </p:sp>
      <p:pic>
        <p:nvPicPr>
          <p:cNvPr id="7" name="Picture 6" descr="chart_imbalance.png"/>
          <p:cNvPicPr>
            <a:picLocks noChangeAspect="1"/>
          </p:cNvPicPr>
          <p:nvPr/>
        </p:nvPicPr>
        <p:blipFill>
          <a:blip r:embed="rId2"/>
          <a:stretch>
            <a:fillRect/>
          </a:stretch>
        </p:blipFill>
        <p:spPr>
          <a:xfrm>
            <a:off x="457200" y="1500000"/>
            <a:ext cx="6300000" cy="4200000"/>
          </a:xfrm>
          <a:prstGeom prst="rect">
            <a:avLst/>
          </a:prstGeom>
        </p:spPr>
      </p:pic>
      <p:sp>
        <p:nvSpPr>
          <p:cNvPr id="8" name="Rounded Rectangle 7"/>
          <p:cNvSpPr/>
          <p:nvPr/>
        </p:nvSpPr>
        <p:spPr>
          <a:xfrm>
            <a:off x="7635240" y="1325880"/>
            <a:ext cx="4069080" cy="420624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7343008" y="1497446"/>
            <a:ext cx="3611880" cy="300000"/>
          </a:xfrm>
          <a:prstGeom prst="rect">
            <a:avLst/>
          </a:prstGeom>
          <a:noFill/>
        </p:spPr>
        <p:txBody>
          <a:bodyPr wrap="square" lIns="0" tIns="0" rIns="0" bIns="0" anchor="t">
            <a:spAutoFit/>
          </a:bodyPr>
          <a:lstStyle/>
          <a:p>
            <a:pPr algn="l">
              <a:lnSpc>
                <a:spcPct val="100000"/>
              </a:lnSpc>
              <a:spcBef>
                <a:spcPts val="0"/>
              </a:spcBef>
              <a:spcAft>
                <a:spcPts val="400"/>
              </a:spcAft>
            </a:pPr>
            <a:r>
              <a:rPr sz="1400" b="1" i="0" dirty="0">
                <a:solidFill>
                  <a:srgbClr val="10456B"/>
                </a:solidFill>
                <a:latin typeface="Calibri"/>
              </a:rPr>
              <a:t>Given</a:t>
            </a:r>
          </a:p>
        </p:txBody>
      </p:sp>
      <p:sp>
        <p:nvSpPr>
          <p:cNvPr id="10" name="TextBox 9"/>
          <p:cNvSpPr txBox="1"/>
          <p:nvPr/>
        </p:nvSpPr>
        <p:spPr>
          <a:xfrm>
            <a:off x="7243948" y="1845880"/>
            <a:ext cx="4429892" cy="829843"/>
          </a:xfrm>
          <a:prstGeom prst="rect">
            <a:avLst/>
          </a:prstGeom>
          <a:noFill/>
        </p:spPr>
        <p:txBody>
          <a:bodyPr wrap="square" lIns="0" tIns="0" rIns="0" bIns="0">
            <a:spAutoFit/>
          </a:bodyPr>
          <a:lstStyle/>
          <a:p>
            <a:pPr marL="182880" indent="-182880" algn="l">
              <a:lnSpc>
                <a:spcPct val="102000"/>
              </a:lnSpc>
              <a:spcBef>
                <a:spcPts val="300"/>
              </a:spcBef>
              <a:spcAft>
                <a:spcPts val="400"/>
              </a:spcAft>
              <a:buClr>
                <a:srgbClr val="0B7A8A"/>
              </a:buClr>
              <a:buFont typeface="Arial"/>
              <a:buChar char="•"/>
            </a:pPr>
            <a:r>
              <a:rPr sz="1400" dirty="0">
                <a:solidFill>
                  <a:srgbClr val="10456B"/>
                </a:solidFill>
                <a:latin typeface="Calibri"/>
              </a:rPr>
              <a:t>Static imbalance </a:t>
            </a:r>
            <a:r>
              <a:rPr sz="1400" dirty="0">
                <a:solidFill>
                  <a:srgbClr val="10456B"/>
                </a:solidFill>
                <a:latin typeface="Cambria Math" panose="02040503050406030204" pitchFamily="18" charset="0"/>
                <a:ea typeface="Cambria Math" panose="02040503050406030204" pitchFamily="18" charset="0"/>
              </a:rPr>
              <a:t>Uₛ = 1.8 </a:t>
            </a:r>
            <a:r>
              <a:rPr sz="1400" dirty="0" err="1">
                <a:solidFill>
                  <a:srgbClr val="10456B"/>
                </a:solidFill>
                <a:latin typeface="Cambria Math" panose="02040503050406030204" pitchFamily="18" charset="0"/>
                <a:ea typeface="Cambria Math" panose="02040503050406030204" pitchFamily="18" charset="0"/>
              </a:rPr>
              <a:t>g·cm</a:t>
            </a:r>
            <a:r>
              <a:rPr sz="1400" dirty="0">
                <a:solidFill>
                  <a:srgbClr val="10456B"/>
                </a:solidFill>
                <a:latin typeface="Cambria Math" panose="02040503050406030204" pitchFamily="18" charset="0"/>
                <a:ea typeface="Cambria Math" panose="02040503050406030204" pitchFamily="18" charset="0"/>
              </a:rPr>
              <a:t> = 1.8×10⁻⁵ </a:t>
            </a:r>
            <a:r>
              <a:rPr sz="1400" dirty="0" err="1">
                <a:solidFill>
                  <a:srgbClr val="10456B"/>
                </a:solidFill>
                <a:latin typeface="Cambria Math" panose="02040503050406030204" pitchFamily="18" charset="0"/>
                <a:ea typeface="Cambria Math" panose="02040503050406030204" pitchFamily="18" charset="0"/>
              </a:rPr>
              <a:t>kg·m</a:t>
            </a:r>
            <a:endParaRPr sz="1400" dirty="0">
              <a:solidFill>
                <a:srgbClr val="10456B"/>
              </a:solidFill>
              <a:latin typeface="Cambria Math" panose="02040503050406030204" pitchFamily="18" charset="0"/>
              <a:ea typeface="Cambria Math" panose="02040503050406030204" pitchFamily="18" charset="0"/>
            </a:endParaRPr>
          </a:p>
          <a:p>
            <a:pPr marL="182880" indent="-182880" algn="l">
              <a:lnSpc>
                <a:spcPct val="102000"/>
              </a:lnSpc>
              <a:spcBef>
                <a:spcPts val="300"/>
              </a:spcBef>
              <a:spcAft>
                <a:spcPts val="400"/>
              </a:spcAft>
              <a:buClr>
                <a:srgbClr val="0B7A8A"/>
              </a:buClr>
              <a:buFont typeface="Arial"/>
              <a:buChar char="•"/>
            </a:pPr>
            <a:r>
              <a:rPr sz="1400" dirty="0">
                <a:solidFill>
                  <a:srgbClr val="10456B"/>
                </a:solidFill>
                <a:latin typeface="Calibri"/>
              </a:rPr>
              <a:t>Dynamic </a:t>
            </a:r>
            <a:r>
              <a:rPr sz="1400" dirty="0">
                <a:solidFill>
                  <a:srgbClr val="10456B"/>
                </a:solidFill>
                <a:latin typeface="Cambria Math" panose="02040503050406030204" pitchFamily="18" charset="0"/>
                <a:ea typeface="Cambria Math" panose="02040503050406030204" pitchFamily="18" charset="0"/>
              </a:rPr>
              <a:t>imbalance U</a:t>
            </a:r>
            <a:r>
              <a:rPr baseline="-25000" dirty="0">
                <a:solidFill>
                  <a:srgbClr val="10456B"/>
                </a:solidFill>
                <a:latin typeface="Cambria Math" panose="02040503050406030204" pitchFamily="18" charset="0"/>
                <a:ea typeface="Cambria Math" panose="02040503050406030204" pitchFamily="18" charset="0"/>
              </a:rPr>
              <a:t>d </a:t>
            </a:r>
            <a:r>
              <a:rPr sz="1400" dirty="0">
                <a:solidFill>
                  <a:srgbClr val="10456B"/>
                </a:solidFill>
                <a:latin typeface="Cambria Math" panose="02040503050406030204" pitchFamily="18" charset="0"/>
                <a:ea typeface="Cambria Math" panose="02040503050406030204" pitchFamily="18" charset="0"/>
              </a:rPr>
              <a:t>= 80 g·cm² = 8.0×10⁻⁶ kg·m²</a:t>
            </a:r>
          </a:p>
          <a:p>
            <a:pPr marL="182880" indent="-182880" algn="l">
              <a:lnSpc>
                <a:spcPct val="102000"/>
              </a:lnSpc>
              <a:spcBef>
                <a:spcPts val="300"/>
              </a:spcBef>
              <a:spcAft>
                <a:spcPts val="400"/>
              </a:spcAft>
              <a:buClr>
                <a:srgbClr val="0B7A8A"/>
              </a:buClr>
              <a:buFont typeface="Arial"/>
              <a:buChar char="•"/>
            </a:pPr>
            <a:r>
              <a:rPr sz="1400" dirty="0">
                <a:solidFill>
                  <a:srgbClr val="10456B"/>
                </a:solidFill>
                <a:latin typeface="Calibri"/>
              </a:rPr>
              <a:t>Wheel speed = </a:t>
            </a:r>
            <a:r>
              <a:rPr sz="1400" dirty="0">
                <a:solidFill>
                  <a:srgbClr val="10456B"/>
                </a:solidFill>
                <a:latin typeface="Cambria Math" panose="02040503050406030204" pitchFamily="18" charset="0"/>
                <a:ea typeface="Cambria Math" panose="02040503050406030204" pitchFamily="18" charset="0"/>
              </a:rPr>
              <a:t>4000 rpm</a:t>
            </a:r>
          </a:p>
        </p:txBody>
      </p:sp>
      <p:sp>
        <p:nvSpPr>
          <p:cNvPr id="11" name="Rectangle 10"/>
          <p:cNvSpPr/>
          <p:nvPr/>
        </p:nvSpPr>
        <p:spPr>
          <a:xfrm>
            <a:off x="7243948" y="3182434"/>
            <a:ext cx="3810000" cy="1480000"/>
          </a:xfrm>
          <a:prstGeom prst="rect">
            <a:avLst/>
          </a:prstGeom>
          <a:solidFill>
            <a:srgbClr val="F4F6F8"/>
          </a:solidFill>
          <a:ln w="9525">
            <a:solidFill>
              <a:srgbClr val="D4DCE2"/>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l">
              <a:spcBef>
                <a:spcPts val="400"/>
              </a:spcBef>
              <a:spcAft>
                <a:spcPts val="400"/>
              </a:spcAft>
            </a:pPr>
            <a:r>
              <a:rPr sz="1400" dirty="0">
                <a:solidFill>
                  <a:srgbClr val="10456B"/>
                </a:solidFill>
                <a:latin typeface="Cambria Math" panose="02040503050406030204" pitchFamily="18" charset="0"/>
                <a:ea typeface="Cambria Math" panose="02040503050406030204" pitchFamily="18" charset="0"/>
              </a:rPr>
              <a:t>Ω = 4000·2π/60</a:t>
            </a:r>
          </a:p>
          <a:p>
            <a:pPr algn="l">
              <a:spcBef>
                <a:spcPts val="400"/>
              </a:spcBef>
              <a:spcAft>
                <a:spcPts val="400"/>
              </a:spcAft>
            </a:pPr>
            <a:r>
              <a:rPr sz="1400" dirty="0">
                <a:solidFill>
                  <a:srgbClr val="10456B"/>
                </a:solidFill>
                <a:latin typeface="Cambria Math" panose="02040503050406030204" pitchFamily="18" charset="0"/>
                <a:ea typeface="Cambria Math" panose="02040503050406030204" pitchFamily="18" charset="0"/>
              </a:rPr>
              <a:t>  = 418.9 rad/s</a:t>
            </a:r>
          </a:p>
          <a:p>
            <a:pPr algn="l">
              <a:spcBef>
                <a:spcPts val="400"/>
              </a:spcBef>
              <a:spcAft>
                <a:spcPts val="400"/>
              </a:spcAft>
            </a:pPr>
            <a:r>
              <a:rPr sz="1400" dirty="0">
                <a:solidFill>
                  <a:srgbClr val="10456B"/>
                </a:solidFill>
                <a:latin typeface="Cambria Math" panose="02040503050406030204" pitchFamily="18" charset="0"/>
                <a:ea typeface="Cambria Math" panose="02040503050406030204" pitchFamily="18" charset="0"/>
              </a:rPr>
              <a:t>f₁ = Ω/2π = 66.7 Hz</a:t>
            </a:r>
          </a:p>
          <a:p>
            <a:pPr algn="l">
              <a:spcBef>
                <a:spcPts val="400"/>
              </a:spcBef>
              <a:spcAft>
                <a:spcPts val="400"/>
              </a:spcAft>
            </a:pPr>
            <a:r>
              <a:rPr sz="1400" dirty="0">
                <a:solidFill>
                  <a:srgbClr val="10456B"/>
                </a:solidFill>
                <a:latin typeface="Cambria Math" panose="02040503050406030204" pitchFamily="18" charset="0"/>
                <a:ea typeface="Cambria Math" panose="02040503050406030204" pitchFamily="18" charset="0"/>
              </a:rPr>
              <a:t>F = Uₛ·Ω² = 3.16 N</a:t>
            </a:r>
          </a:p>
          <a:p>
            <a:pPr algn="l">
              <a:spcBef>
                <a:spcPts val="400"/>
              </a:spcBef>
              <a:spcAft>
                <a:spcPts val="400"/>
              </a:spcAft>
            </a:pPr>
            <a:r>
              <a:rPr sz="1400" dirty="0">
                <a:solidFill>
                  <a:srgbClr val="10456B"/>
                </a:solidFill>
                <a:latin typeface="Cambria Math" panose="02040503050406030204" pitchFamily="18" charset="0"/>
                <a:ea typeface="Cambria Math" panose="02040503050406030204" pitchFamily="18" charset="0"/>
              </a:rPr>
              <a:t>M = U_d·Ω² = 1.40 </a:t>
            </a:r>
            <a:r>
              <a:rPr sz="1400" dirty="0" err="1">
                <a:solidFill>
                  <a:srgbClr val="10456B"/>
                </a:solidFill>
                <a:latin typeface="Cambria Math" panose="02040503050406030204" pitchFamily="18" charset="0"/>
                <a:ea typeface="Cambria Math" panose="02040503050406030204" pitchFamily="18" charset="0"/>
              </a:rPr>
              <a:t>N·</a:t>
            </a:r>
            <a:r>
              <a:rPr sz="1100" b="1" dirty="0" err="1">
                <a:solidFill>
                  <a:srgbClr val="10456B"/>
                </a:solidFill>
                <a:latin typeface="Courier New"/>
              </a:rPr>
              <a:t>m</a:t>
            </a:r>
            <a:endParaRPr sz="1100" b="1" dirty="0">
              <a:solidFill>
                <a:srgbClr val="10456B"/>
              </a:solidFill>
              <a:latin typeface="Courier New"/>
            </a:endParaRPr>
          </a:p>
        </p:txBody>
      </p:sp>
      <p:sp>
        <p:nvSpPr>
          <p:cNvPr id="12" name="Rectangle 11"/>
          <p:cNvSpPr/>
          <p:nvPr/>
        </p:nvSpPr>
        <p:spPr>
          <a:xfrm>
            <a:off x="7665720" y="5230191"/>
            <a:ext cx="4069080" cy="789292"/>
          </a:xfrm>
          <a:prstGeom prst="rect">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wrap="square" lIns="137160" rIns="137160" rtlCol="0" anchor="ctr"/>
          <a:lstStyle/>
          <a:p>
            <a:pPr algn="l"/>
            <a:r>
              <a:rPr sz="1400" b="1" dirty="0">
                <a:solidFill>
                  <a:srgbClr val="FFFFFF"/>
                </a:solidFill>
                <a:latin typeface="Calibri"/>
              </a:rPr>
              <a:t>Takeaway:  </a:t>
            </a:r>
            <a:r>
              <a:rPr sz="1400" dirty="0">
                <a:solidFill>
                  <a:srgbClr val="FFFFFF"/>
                </a:solidFill>
                <a:latin typeface="Calibri"/>
              </a:rPr>
              <a:t>Imbalance force grows with </a:t>
            </a:r>
            <a:r>
              <a:rPr sz="1400" dirty="0">
                <a:solidFill>
                  <a:srgbClr val="FFFFFF"/>
                </a:solidFill>
                <a:latin typeface="Cambria Math" panose="02040503050406030204" pitchFamily="18" charset="0"/>
                <a:ea typeface="Cambria Math" panose="02040503050406030204" pitchFamily="18" charset="0"/>
              </a:rPr>
              <a:t>Ω²</a:t>
            </a:r>
            <a:r>
              <a:rPr sz="1400" dirty="0">
                <a:solidFill>
                  <a:srgbClr val="FFFFFF"/>
                </a:solidFill>
                <a:latin typeface="Calibri"/>
              </a:rPr>
              <a:t> — doubling wheel speed quadruples the disturbance force</a:t>
            </a:r>
            <a:r>
              <a:rPr sz="1150" dirty="0">
                <a:solidFill>
                  <a:srgbClr val="FFFFFF"/>
                </a:solidFill>
                <a:latin typeface="Calibri"/>
              </a:rPr>
              <a: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9357055" y="201168"/>
            <a:ext cx="2606040" cy="365760"/>
          </a:xfrm>
          <a:prstGeom prst="rect">
            <a:avLst/>
          </a:prstGeom>
          <a:noFill/>
        </p:spPr>
        <p:txBody>
          <a:bodyPr wrap="square" lIns="0" tIns="0" rIns="0" bIns="0" anchor="ctr">
            <a:spAutoFit/>
          </a:bodyPr>
          <a:lstStyle/>
          <a:p>
            <a:pPr algn="r">
              <a:lnSpc>
                <a:spcPct val="100000"/>
              </a:lnSpc>
              <a:spcBef>
                <a:spcPts val="0"/>
              </a:spcBef>
              <a:spcAft>
                <a:spcPts val="400"/>
              </a:spcAft>
            </a:pPr>
            <a:r>
              <a:rPr sz="1600" b="1" i="0">
                <a:solidFill>
                  <a:srgbClr val="10456B"/>
                </a:solidFill>
                <a:latin typeface="Calibri"/>
              </a:rPr>
              <a:t>Vibrationdata</a:t>
            </a:r>
          </a:p>
        </p:txBody>
      </p:sp>
      <p:sp>
        <p:nvSpPr>
          <p:cNvPr id="3" name="TextBox 2"/>
          <p:cNvSpPr txBox="1"/>
          <p:nvPr/>
        </p:nvSpPr>
        <p:spPr>
          <a:xfrm>
            <a:off x="457200" y="256032"/>
            <a:ext cx="8138160" cy="548640"/>
          </a:xfrm>
          <a:prstGeom prst="rect">
            <a:avLst/>
          </a:prstGeom>
          <a:noFill/>
        </p:spPr>
        <p:txBody>
          <a:bodyPr wrap="square" lIns="0" tIns="0" rIns="0" bIns="0" anchor="t">
            <a:spAutoFit/>
          </a:bodyPr>
          <a:lstStyle/>
          <a:p>
            <a:pPr algn="l">
              <a:lnSpc>
                <a:spcPct val="100000"/>
              </a:lnSpc>
              <a:spcBef>
                <a:spcPts val="0"/>
              </a:spcBef>
              <a:spcAft>
                <a:spcPts val="400"/>
              </a:spcAft>
            </a:pPr>
            <a:r>
              <a:rPr sz="2800" b="1" i="0">
                <a:solidFill>
                  <a:srgbClr val="10456B"/>
                </a:solidFill>
                <a:latin typeface="Cambria"/>
              </a:rPr>
              <a:t>Worked Example: Force → Jitter Through an FRF</a:t>
            </a:r>
          </a:p>
        </p:txBody>
      </p:sp>
      <p:sp>
        <p:nvSpPr>
          <p:cNvPr id="4" name="TextBox 3"/>
          <p:cNvSpPr txBox="1"/>
          <p:nvPr/>
        </p:nvSpPr>
        <p:spPr>
          <a:xfrm>
            <a:off x="457200" y="749808"/>
            <a:ext cx="9600000" cy="320040"/>
          </a:xfrm>
          <a:prstGeom prst="rect">
            <a:avLst/>
          </a:prstGeom>
          <a:noFill/>
        </p:spPr>
        <p:txBody>
          <a:bodyPr wrap="square" lIns="0" tIns="0" rIns="0" bIns="0" anchor="ctr">
            <a:spAutoFit/>
          </a:bodyPr>
          <a:lstStyle/>
          <a:p>
            <a:pPr algn="l">
              <a:lnSpc>
                <a:spcPct val="100000"/>
              </a:lnSpc>
              <a:spcBef>
                <a:spcPts val="0"/>
              </a:spcBef>
              <a:spcAft>
                <a:spcPts val="400"/>
              </a:spcAft>
            </a:pPr>
            <a:r>
              <a:rPr sz="1400" b="0" i="1" dirty="0">
                <a:solidFill>
                  <a:srgbClr val="0B7A8A"/>
                </a:solidFill>
                <a:latin typeface="Calibri"/>
              </a:rPr>
              <a:t>Carrying the 3.16 N imbalance line through a structural FRF and combining contributors by RSS</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lnSpc>
                <a:spcPct val="100000"/>
              </a:lnSpc>
              <a:spcBef>
                <a:spcPts val="0"/>
              </a:spcBef>
              <a:spcAft>
                <a:spcPts val="400"/>
              </a:spcAft>
            </a:pPr>
            <a:r>
              <a:rPr sz="900" b="0" i="1">
                <a:solidFill>
                  <a:srgbClr val="5B6770"/>
                </a:solidFill>
                <a:latin typeface="Calibri"/>
              </a:rPr>
              <a:t>Spacecraft On-Orbit Vibration  |  blog.vibrationdata.com</a:t>
            </a:r>
          </a:p>
        </p:txBody>
      </p:sp>
      <p:sp>
        <p:nvSpPr>
          <p:cNvPr id="6" name="TextBox 5"/>
          <p:cNvSpPr txBox="1"/>
          <p:nvPr/>
        </p:nvSpPr>
        <p:spPr>
          <a:xfrm>
            <a:off x="11368735" y="6473952"/>
            <a:ext cx="457200" cy="274320"/>
          </a:xfrm>
          <a:prstGeom prst="rect">
            <a:avLst/>
          </a:prstGeom>
          <a:noFill/>
        </p:spPr>
        <p:txBody>
          <a:bodyPr wrap="square" lIns="0" tIns="0" rIns="0" bIns="0" anchor="ctr">
            <a:spAutoFit/>
          </a:bodyPr>
          <a:lstStyle/>
          <a:p>
            <a:pPr algn="r">
              <a:lnSpc>
                <a:spcPct val="100000"/>
              </a:lnSpc>
              <a:spcBef>
                <a:spcPts val="0"/>
              </a:spcBef>
              <a:spcAft>
                <a:spcPts val="400"/>
              </a:spcAft>
            </a:pPr>
            <a:r>
              <a:rPr sz="900" b="0" i="1">
                <a:solidFill>
                  <a:srgbClr val="5B6770"/>
                </a:solidFill>
                <a:latin typeface="Calibri"/>
              </a:rPr>
              <a:t>55</a:t>
            </a:r>
          </a:p>
        </p:txBody>
      </p:sp>
      <p:sp>
        <p:nvSpPr>
          <p:cNvPr id="7" name="TextBox 6"/>
          <p:cNvSpPr txBox="1"/>
          <p:nvPr/>
        </p:nvSpPr>
        <p:spPr>
          <a:xfrm>
            <a:off x="457200" y="1380000"/>
            <a:ext cx="6600000" cy="300000"/>
          </a:xfrm>
          <a:prstGeom prst="rect">
            <a:avLst/>
          </a:prstGeom>
          <a:noFill/>
        </p:spPr>
        <p:txBody>
          <a:bodyPr wrap="square" lIns="0" tIns="0" rIns="0" bIns="0" anchor="t">
            <a:spAutoFit/>
          </a:bodyPr>
          <a:lstStyle/>
          <a:p>
            <a:pPr algn="l">
              <a:lnSpc>
                <a:spcPct val="100000"/>
              </a:lnSpc>
              <a:spcBef>
                <a:spcPts val="0"/>
              </a:spcBef>
              <a:spcAft>
                <a:spcPts val="400"/>
              </a:spcAft>
            </a:pPr>
            <a:r>
              <a:rPr sz="1400" b="1" i="0">
                <a:solidFill>
                  <a:srgbClr val="10456B"/>
                </a:solidFill>
                <a:latin typeface="Calibri"/>
              </a:rPr>
              <a:t>Step-by-Step</a:t>
            </a:r>
          </a:p>
        </p:txBody>
      </p:sp>
      <p:sp>
        <p:nvSpPr>
          <p:cNvPr id="8" name="TextBox 7"/>
          <p:cNvSpPr txBox="1"/>
          <p:nvPr/>
        </p:nvSpPr>
        <p:spPr>
          <a:xfrm>
            <a:off x="457200" y="1720000"/>
            <a:ext cx="6600000" cy="1952137"/>
          </a:xfrm>
          <a:prstGeom prst="rect">
            <a:avLst/>
          </a:prstGeom>
          <a:noFill/>
        </p:spPr>
        <p:txBody>
          <a:bodyPr wrap="square" lIns="0" tIns="0" rIns="0" bIns="0">
            <a:spAutoFit/>
          </a:bodyPr>
          <a:lstStyle/>
          <a:p>
            <a:pPr marL="182880" indent="-182880" algn="l">
              <a:lnSpc>
                <a:spcPct val="102000"/>
              </a:lnSpc>
              <a:spcBef>
                <a:spcPts val="300"/>
              </a:spcBef>
              <a:spcAft>
                <a:spcPts val="700"/>
              </a:spcAft>
              <a:buClr>
                <a:srgbClr val="0B7A8A"/>
              </a:buClr>
              <a:buFont typeface="Arial"/>
              <a:buChar char="•"/>
            </a:pPr>
            <a:r>
              <a:rPr sz="1400" b="0" dirty="0">
                <a:solidFill>
                  <a:srgbClr val="10456B"/>
                </a:solidFill>
                <a:latin typeface="Calibri"/>
              </a:rPr>
              <a:t>Take F = 3.16 N at f₁ = 66.7 Hz from the imbalance example</a:t>
            </a:r>
          </a:p>
          <a:p>
            <a:pPr marL="182880" indent="-182880" algn="l">
              <a:lnSpc>
                <a:spcPct val="102000"/>
              </a:lnSpc>
              <a:spcBef>
                <a:spcPts val="300"/>
              </a:spcBef>
              <a:spcAft>
                <a:spcPts val="700"/>
              </a:spcAft>
              <a:buClr>
                <a:srgbClr val="0B7A8A"/>
              </a:buClr>
              <a:buFont typeface="Arial"/>
              <a:buChar char="•"/>
            </a:pPr>
            <a:r>
              <a:rPr sz="1400" b="0" dirty="0">
                <a:solidFill>
                  <a:srgbClr val="10456B"/>
                </a:solidFill>
                <a:latin typeface="Calibri"/>
              </a:rPr>
              <a:t>Mount-to-bench FRF off-resonance: |H| = 1.5 </a:t>
            </a:r>
            <a:r>
              <a:rPr sz="1400" b="0" dirty="0" err="1">
                <a:solidFill>
                  <a:srgbClr val="10456B"/>
                </a:solidFill>
                <a:latin typeface="Calibri"/>
              </a:rPr>
              <a:t>nrad</a:t>
            </a:r>
            <a:r>
              <a:rPr sz="1400" b="0" dirty="0">
                <a:solidFill>
                  <a:srgbClr val="10456B"/>
                </a:solidFill>
                <a:latin typeface="Calibri"/>
              </a:rPr>
              <a:t>/N</a:t>
            </a:r>
          </a:p>
          <a:p>
            <a:pPr marL="182880" indent="-182880" algn="l">
              <a:lnSpc>
                <a:spcPct val="102000"/>
              </a:lnSpc>
              <a:spcBef>
                <a:spcPts val="300"/>
              </a:spcBef>
              <a:spcAft>
                <a:spcPts val="700"/>
              </a:spcAft>
              <a:buClr>
                <a:srgbClr val="0B7A8A"/>
              </a:buClr>
              <a:buFont typeface="Arial"/>
              <a:buChar char="•"/>
            </a:pPr>
            <a:r>
              <a:rPr sz="1400" b="1" dirty="0">
                <a:solidFill>
                  <a:srgbClr val="10456B"/>
                </a:solidFill>
                <a:latin typeface="Calibri"/>
              </a:rPr>
              <a:t>Off-resonance tilt: θ₁ = 3.16 N × 1.5 </a:t>
            </a:r>
            <a:r>
              <a:rPr sz="1400" b="1" dirty="0" err="1">
                <a:solidFill>
                  <a:srgbClr val="10456B"/>
                </a:solidFill>
                <a:latin typeface="Calibri"/>
              </a:rPr>
              <a:t>nrad</a:t>
            </a:r>
            <a:r>
              <a:rPr sz="1400" b="1" dirty="0">
                <a:solidFill>
                  <a:srgbClr val="10456B"/>
                </a:solidFill>
                <a:latin typeface="Calibri"/>
              </a:rPr>
              <a:t>/N = 4.7 </a:t>
            </a:r>
            <a:r>
              <a:rPr sz="1400" b="1" dirty="0" err="1">
                <a:solidFill>
                  <a:srgbClr val="10456B"/>
                </a:solidFill>
                <a:latin typeface="Calibri"/>
              </a:rPr>
              <a:t>nrad</a:t>
            </a:r>
            <a:endParaRPr sz="1400" b="1" dirty="0">
              <a:solidFill>
                <a:srgbClr val="10456B"/>
              </a:solidFill>
              <a:latin typeface="Calibri"/>
            </a:endParaRPr>
          </a:p>
          <a:p>
            <a:pPr marL="182880" indent="-182880" algn="l">
              <a:lnSpc>
                <a:spcPct val="102000"/>
              </a:lnSpc>
              <a:spcBef>
                <a:spcPts val="300"/>
              </a:spcBef>
              <a:spcAft>
                <a:spcPts val="700"/>
              </a:spcAft>
              <a:buClr>
                <a:srgbClr val="0B7A8A"/>
              </a:buClr>
              <a:buFont typeface="Arial"/>
              <a:buChar char="•"/>
            </a:pPr>
            <a:r>
              <a:rPr sz="1400" b="0" dirty="0">
                <a:solidFill>
                  <a:srgbClr val="10456B"/>
                </a:solidFill>
                <a:latin typeface="Calibri"/>
              </a:rPr>
              <a:t>Near a 70 Hz mode (Q ≈ 6) the FRF rises 6×:</a:t>
            </a:r>
          </a:p>
          <a:p>
            <a:pPr marL="182880" indent="-182880" algn="l">
              <a:lnSpc>
                <a:spcPct val="102000"/>
              </a:lnSpc>
              <a:spcBef>
                <a:spcPts val="300"/>
              </a:spcBef>
              <a:spcAft>
                <a:spcPts val="700"/>
              </a:spcAft>
              <a:buClr>
                <a:srgbClr val="0B7A8A"/>
              </a:buClr>
              <a:buFont typeface="Arial"/>
              <a:buChar char="•"/>
            </a:pPr>
            <a:r>
              <a:rPr sz="1400" b="1" dirty="0">
                <a:solidFill>
                  <a:srgbClr val="10456B"/>
                </a:solidFill>
                <a:latin typeface="Calibri"/>
              </a:rPr>
              <a:t>Resonant-crossing tilt: θ₁ = 28 </a:t>
            </a:r>
            <a:r>
              <a:rPr sz="1400" b="1" dirty="0" err="1">
                <a:solidFill>
                  <a:srgbClr val="10456B"/>
                </a:solidFill>
                <a:latin typeface="Calibri"/>
              </a:rPr>
              <a:t>nrad</a:t>
            </a:r>
            <a:endParaRPr sz="1400" b="1" dirty="0">
              <a:solidFill>
                <a:srgbClr val="10456B"/>
              </a:solidFill>
              <a:latin typeface="Calibri"/>
            </a:endParaRPr>
          </a:p>
          <a:p>
            <a:pPr marL="182880" indent="-182880" algn="l">
              <a:lnSpc>
                <a:spcPct val="102000"/>
              </a:lnSpc>
              <a:spcBef>
                <a:spcPts val="300"/>
              </a:spcBef>
              <a:spcAft>
                <a:spcPts val="700"/>
              </a:spcAft>
              <a:buClr>
                <a:srgbClr val="0B7A8A"/>
              </a:buClr>
              <a:buFont typeface="Arial"/>
              <a:buChar char="•"/>
            </a:pPr>
            <a:r>
              <a:rPr sz="1400" b="0" dirty="0">
                <a:solidFill>
                  <a:srgbClr val="10456B"/>
                </a:solidFill>
                <a:latin typeface="Calibri"/>
              </a:rPr>
              <a:t>Broadband random contribution (Miles example): 9 </a:t>
            </a:r>
            <a:r>
              <a:rPr sz="1400" b="0" dirty="0" err="1">
                <a:solidFill>
                  <a:srgbClr val="10456B"/>
                </a:solidFill>
                <a:latin typeface="Calibri"/>
              </a:rPr>
              <a:t>nrad</a:t>
            </a:r>
            <a:r>
              <a:rPr sz="1400" b="0" dirty="0">
                <a:solidFill>
                  <a:srgbClr val="10456B"/>
                </a:solidFill>
                <a:latin typeface="Calibri"/>
              </a:rPr>
              <a:t> RMS</a:t>
            </a:r>
          </a:p>
        </p:txBody>
      </p:sp>
      <p:sp>
        <p:nvSpPr>
          <p:cNvPr id="9" name="Rounded Rectangle 8"/>
          <p:cNvSpPr/>
          <p:nvPr/>
        </p:nvSpPr>
        <p:spPr>
          <a:xfrm>
            <a:off x="7635240" y="1563624"/>
            <a:ext cx="4069080" cy="420624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7863840" y="1508760"/>
            <a:ext cx="3611880" cy="300000"/>
          </a:xfrm>
          <a:prstGeom prst="rect">
            <a:avLst/>
          </a:prstGeom>
          <a:noFill/>
        </p:spPr>
        <p:txBody>
          <a:bodyPr wrap="square" lIns="0" tIns="0" rIns="0" bIns="0" anchor="t">
            <a:spAutoFit/>
          </a:bodyPr>
          <a:lstStyle/>
          <a:p>
            <a:pPr algn="l">
              <a:lnSpc>
                <a:spcPct val="100000"/>
              </a:lnSpc>
              <a:spcBef>
                <a:spcPts val="0"/>
              </a:spcBef>
              <a:spcAft>
                <a:spcPts val="400"/>
              </a:spcAft>
            </a:pPr>
            <a:r>
              <a:rPr sz="1400" b="1" i="0">
                <a:solidFill>
                  <a:srgbClr val="10456B"/>
                </a:solidFill>
                <a:latin typeface="Calibri"/>
              </a:rPr>
              <a:t>RSS Combination</a:t>
            </a:r>
          </a:p>
        </p:txBody>
      </p:sp>
      <mc:AlternateContent xmlns:mc="http://schemas.openxmlformats.org/markup-compatibility/2006" xmlns:a14="http://schemas.microsoft.com/office/drawing/2010/main">
        <mc:Choice Requires="a14">
          <p:sp>
            <p:nvSpPr>
              <p:cNvPr id="11" name="Rectangle 10"/>
              <p:cNvSpPr/>
              <p:nvPr/>
            </p:nvSpPr>
            <p:spPr>
              <a:xfrm>
                <a:off x="7863840" y="1865880"/>
                <a:ext cx="3611880" cy="900000"/>
              </a:xfrm>
              <a:prstGeom prst="rect">
                <a:avLst/>
              </a:prstGeom>
              <a:solidFill>
                <a:srgbClr val="F4F6F8"/>
              </a:solidFill>
              <a:ln w="9525">
                <a:solidFill>
                  <a:srgbClr val="D4DCE2"/>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spcBef>
                    <a:spcPts val="400"/>
                  </a:spcBef>
                  <a:spcAft>
                    <a:spcPts val="300"/>
                  </a:spcAft>
                </a:pPr>
                <a:r>
                  <a:rPr sz="1400" dirty="0">
                    <a:solidFill>
                      <a:srgbClr val="10456B"/>
                    </a:solidFill>
                    <a:latin typeface="Cambria Math" panose="02040503050406030204" pitchFamily="18" charset="0"/>
                    <a:ea typeface="Cambria Math" panose="02040503050406030204" pitchFamily="18" charset="0"/>
                  </a:rPr>
                  <a:t>Total = √(</a:t>
                </a:r>
                <a14:m>
                  <m:oMath xmlns:m="http://schemas.openxmlformats.org/officeDocument/2006/math">
                    <m:sSub>
                      <m:sSubPr>
                        <m:ctrlPr>
                          <a:rPr lang="en-US" sz="1400" i="1" smtClean="0">
                            <a:solidFill>
                              <a:srgbClr val="003366"/>
                            </a:solidFill>
                            <a:latin typeface="Cambria Math" panose="02040503050406030204" pitchFamily="18" charset="0"/>
                          </a:rPr>
                        </m:ctrlPr>
                      </m:sSubPr>
                      <m:e>
                        <m:r>
                          <m:rPr>
                            <m:sty m:val="p"/>
                          </m:rPr>
                          <a:rPr lang="en-US" sz="1400">
                            <a:solidFill>
                              <a:srgbClr val="003366"/>
                            </a:solidFill>
                            <a:latin typeface="Cambria Math" panose="02040503050406030204" pitchFamily="18" charset="0"/>
                          </a:rPr>
                          <m:t>θ</m:t>
                        </m:r>
                      </m:e>
                      <m:sub>
                        <m:r>
                          <m:rPr>
                            <m:nor/>
                          </m:rPr>
                          <a:rPr lang="en-US" sz="1400">
                            <a:solidFill>
                              <a:srgbClr val="003366"/>
                            </a:solidFill>
                            <a:latin typeface="Cambria Math" panose="02040503050406030204" pitchFamily="18" charset="0"/>
                          </a:rPr>
                          <m:t>harm</m:t>
                        </m:r>
                      </m:sub>
                    </m:sSub>
                  </m:oMath>
                </a14:m>
                <a:r>
                  <a:rPr lang="en-US" sz="1400" dirty="0">
                    <a:solidFill>
                      <a:srgbClr val="003366"/>
                    </a:solidFill>
                  </a:rPr>
                  <a:t> </a:t>
                </a:r>
                <a:r>
                  <a:rPr sz="1400" dirty="0">
                    <a:solidFill>
                      <a:srgbClr val="10456B"/>
                    </a:solidFill>
                    <a:latin typeface="Cambria Math" panose="02040503050406030204" pitchFamily="18" charset="0"/>
                    <a:ea typeface="Cambria Math" panose="02040503050406030204" pitchFamily="18" charset="0"/>
                  </a:rPr>
                  <a:t>² + </a:t>
                </a:r>
                <a14:m>
                  <m:oMath xmlns:m="http://schemas.openxmlformats.org/officeDocument/2006/math">
                    <m:sSub>
                      <m:sSubPr>
                        <m:ctrlPr>
                          <a:rPr lang="en-US" sz="1400" i="1" smtClean="0">
                            <a:solidFill>
                              <a:srgbClr val="003366"/>
                            </a:solidFill>
                            <a:latin typeface="Cambria Math" panose="02040503050406030204" pitchFamily="18" charset="0"/>
                          </a:rPr>
                        </m:ctrlPr>
                      </m:sSubPr>
                      <m:e>
                        <m:r>
                          <m:rPr>
                            <m:sty m:val="p"/>
                          </m:rPr>
                          <a:rPr lang="en-US" sz="1400">
                            <a:solidFill>
                              <a:srgbClr val="003366"/>
                            </a:solidFill>
                            <a:latin typeface="Cambria Math" panose="02040503050406030204" pitchFamily="18" charset="0"/>
                          </a:rPr>
                          <m:t>θ</m:t>
                        </m:r>
                      </m:e>
                      <m:sub>
                        <m:r>
                          <m:rPr>
                            <m:nor/>
                          </m:rPr>
                          <a:rPr lang="en-US" sz="1400">
                            <a:solidFill>
                              <a:srgbClr val="003366"/>
                            </a:solidFill>
                            <a:latin typeface="Cambria Math" panose="02040503050406030204" pitchFamily="18" charset="0"/>
                          </a:rPr>
                          <m:t>rand</m:t>
                        </m:r>
                      </m:sub>
                    </m:sSub>
                  </m:oMath>
                </a14:m>
                <a:r>
                  <a:rPr lang="en-US" sz="1400" dirty="0">
                    <a:solidFill>
                      <a:srgbClr val="003366"/>
                    </a:solidFill>
                  </a:rPr>
                  <a:t> </a:t>
                </a:r>
                <a:r>
                  <a:rPr sz="1400" dirty="0">
                    <a:solidFill>
                      <a:srgbClr val="10456B"/>
                    </a:solidFill>
                    <a:latin typeface="Cambria Math" panose="02040503050406030204" pitchFamily="18" charset="0"/>
                    <a:ea typeface="Cambria Math" panose="02040503050406030204" pitchFamily="18" charset="0"/>
                  </a:rPr>
                  <a:t>²)</a:t>
                </a:r>
              </a:p>
              <a:p>
                <a:pPr algn="l">
                  <a:spcBef>
                    <a:spcPts val="400"/>
                  </a:spcBef>
                  <a:spcAft>
                    <a:spcPts val="300"/>
                  </a:spcAft>
                </a:pPr>
                <a:r>
                  <a:rPr sz="1400" dirty="0">
                    <a:solidFill>
                      <a:srgbClr val="10456B"/>
                    </a:solidFill>
                    <a:latin typeface="Cambria Math" panose="02040503050406030204" pitchFamily="18" charset="0"/>
                    <a:ea typeface="Cambria Math" panose="02040503050406030204" pitchFamily="18" charset="0"/>
                  </a:rPr>
                  <a:t>  = √(28² + 9²)</a:t>
                </a:r>
              </a:p>
              <a:p>
                <a:pPr algn="l">
                  <a:spcBef>
                    <a:spcPts val="400"/>
                  </a:spcBef>
                  <a:spcAft>
                    <a:spcPts val="300"/>
                  </a:spcAft>
                </a:pPr>
                <a:r>
                  <a:rPr sz="1400" dirty="0">
                    <a:solidFill>
                      <a:srgbClr val="10456B"/>
                    </a:solidFill>
                    <a:latin typeface="Cambria Math" panose="02040503050406030204" pitchFamily="18" charset="0"/>
                    <a:ea typeface="Cambria Math" panose="02040503050406030204" pitchFamily="18" charset="0"/>
                  </a:rPr>
                  <a:t>  = 29.4 </a:t>
                </a:r>
                <a:r>
                  <a:rPr sz="1400" dirty="0" err="1">
                    <a:solidFill>
                      <a:srgbClr val="10456B"/>
                    </a:solidFill>
                    <a:latin typeface="Cambria Math" panose="02040503050406030204" pitchFamily="18" charset="0"/>
                    <a:ea typeface="Cambria Math" panose="02040503050406030204" pitchFamily="18" charset="0"/>
                  </a:rPr>
                  <a:t>nrad</a:t>
                </a:r>
                <a:r>
                  <a:rPr sz="1400" dirty="0">
                    <a:solidFill>
                      <a:srgbClr val="10456B"/>
                    </a:solidFill>
                    <a:latin typeface="Cambria Math" panose="02040503050406030204" pitchFamily="18" charset="0"/>
                    <a:ea typeface="Cambria Math" panose="02040503050406030204" pitchFamily="18" charset="0"/>
                  </a:rPr>
                  <a:t> RMS</a:t>
                </a:r>
              </a:p>
            </p:txBody>
          </p:sp>
        </mc:Choice>
        <mc:Fallback xmlns="">
          <p:sp>
            <p:nvSpPr>
              <p:cNvPr id="11" name="Rectangle 10"/>
              <p:cNvSpPr>
                <a:spLocks noRot="1" noChangeAspect="1" noMove="1" noResize="1" noEditPoints="1" noAdjustHandles="1" noChangeArrowheads="1" noChangeShapeType="1" noTextEdit="1"/>
              </p:cNvSpPr>
              <p:nvPr/>
            </p:nvSpPr>
            <p:spPr>
              <a:xfrm>
                <a:off x="7863840" y="1865880"/>
                <a:ext cx="3611880" cy="900000"/>
              </a:xfrm>
              <a:prstGeom prst="rect">
                <a:avLst/>
              </a:prstGeom>
              <a:blipFill>
                <a:blip r:embed="rId2"/>
                <a:stretch>
                  <a:fillRect l="-336" t="-2667" b="-7333"/>
                </a:stretch>
              </a:blipFill>
              <a:ln w="9525">
                <a:solidFill>
                  <a:srgbClr val="D4DCE2"/>
                </a:solidFill>
              </a:ln>
              <a:effectLst/>
            </p:spPr>
            <p:txBody>
              <a:bodyPr/>
              <a:lstStyle/>
              <a:p>
                <a:r>
                  <a:rPr lang="en-US">
                    <a:noFill/>
                  </a:rPr>
                  <a:t> </a:t>
                </a:r>
              </a:p>
            </p:txBody>
          </p:sp>
        </mc:Fallback>
      </mc:AlternateContent>
      <p:sp>
        <p:nvSpPr>
          <p:cNvPr id="12" name="TextBox 11"/>
          <p:cNvSpPr txBox="1"/>
          <p:nvPr/>
        </p:nvSpPr>
        <p:spPr>
          <a:xfrm>
            <a:off x="7863840" y="3004633"/>
            <a:ext cx="3611880" cy="1563120"/>
          </a:xfrm>
          <a:prstGeom prst="rect">
            <a:avLst/>
          </a:prstGeom>
          <a:noFill/>
        </p:spPr>
        <p:txBody>
          <a:bodyPr wrap="square" lIns="0" tIns="0" rIns="0" bIns="0">
            <a:spAutoFit/>
          </a:bodyPr>
          <a:lstStyle/>
          <a:p>
            <a:pPr algn="l">
              <a:spcBef>
                <a:spcPts val="0"/>
              </a:spcBef>
              <a:spcAft>
                <a:spcPts val="800"/>
              </a:spcAft>
            </a:pPr>
            <a:r>
              <a:rPr sz="1400" b="1" dirty="0">
                <a:solidFill>
                  <a:srgbClr val="10456B"/>
                </a:solidFill>
                <a:latin typeface="Calibri"/>
              </a:rPr>
              <a:t>Compared to Allocation</a:t>
            </a:r>
          </a:p>
          <a:p>
            <a:pPr marL="182880" indent="-182880" algn="l">
              <a:lnSpc>
                <a:spcPct val="102000"/>
              </a:lnSpc>
              <a:spcBef>
                <a:spcPts val="0"/>
              </a:spcBef>
              <a:spcAft>
                <a:spcPts val="600"/>
              </a:spcAft>
              <a:buClr>
                <a:srgbClr val="0B7A8A"/>
              </a:buClr>
              <a:buFont typeface="Arial"/>
              <a:buChar char="•"/>
            </a:pPr>
            <a:r>
              <a:rPr sz="1400" dirty="0">
                <a:solidFill>
                  <a:srgbClr val="10456B"/>
                </a:solidFill>
                <a:latin typeface="Calibri"/>
              </a:rPr>
              <a:t>JWST-class LOS budget: ~7–14 </a:t>
            </a:r>
            <a:r>
              <a:rPr sz="1400" dirty="0" err="1">
                <a:solidFill>
                  <a:srgbClr val="10456B"/>
                </a:solidFill>
                <a:latin typeface="Calibri"/>
              </a:rPr>
              <a:t>nrad</a:t>
            </a:r>
            <a:r>
              <a:rPr sz="1400" dirty="0">
                <a:solidFill>
                  <a:srgbClr val="10456B"/>
                </a:solidFill>
                <a:latin typeface="Calibri"/>
              </a:rPr>
              <a:t> RMS</a:t>
            </a:r>
          </a:p>
          <a:p>
            <a:pPr marL="182880" indent="-182880" algn="l">
              <a:lnSpc>
                <a:spcPct val="102000"/>
              </a:lnSpc>
              <a:spcBef>
                <a:spcPts val="0"/>
              </a:spcBef>
              <a:spcAft>
                <a:spcPts val="600"/>
              </a:spcAft>
              <a:buClr>
                <a:srgbClr val="0B7A8A"/>
              </a:buClr>
              <a:buFont typeface="Arial"/>
              <a:buChar char="•"/>
            </a:pPr>
            <a:r>
              <a:rPr sz="1400" dirty="0">
                <a:solidFill>
                  <a:srgbClr val="10456B"/>
                </a:solidFill>
                <a:latin typeface="Calibri"/>
              </a:rPr>
              <a:t>Predicted 29.4 </a:t>
            </a:r>
            <a:r>
              <a:rPr sz="1400" dirty="0" err="1">
                <a:solidFill>
                  <a:srgbClr val="10456B"/>
                </a:solidFill>
                <a:latin typeface="Calibri"/>
              </a:rPr>
              <a:t>nrad</a:t>
            </a:r>
            <a:r>
              <a:rPr sz="1400" dirty="0">
                <a:solidFill>
                  <a:srgbClr val="10456B"/>
                </a:solidFill>
                <a:latin typeface="Calibri"/>
              </a:rPr>
              <a:t> RMS at the resonance crossing exceeds the allocation by ~2–4×</a:t>
            </a:r>
          </a:p>
          <a:p>
            <a:pPr marL="182880" indent="-182880" algn="l">
              <a:lnSpc>
                <a:spcPct val="102000"/>
              </a:lnSpc>
              <a:spcBef>
                <a:spcPts val="0"/>
              </a:spcBef>
              <a:spcAft>
                <a:spcPts val="600"/>
              </a:spcAft>
              <a:buClr>
                <a:srgbClr val="0B7A8A"/>
              </a:buClr>
              <a:buFont typeface="Arial"/>
              <a:buChar char="•"/>
            </a:pPr>
            <a:r>
              <a:rPr sz="1400" dirty="0">
                <a:solidFill>
                  <a:srgbClr val="10456B"/>
                </a:solidFill>
                <a:latin typeface="Calibri"/>
              </a:rPr>
              <a:t>Result: define a no-spin-zone exclusion band around the 70 Hz crossing</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E10D754-FD51-B5C9-DF5D-AD5B0E00B9E3}"/>
                  </a:ext>
                </a:extLst>
              </p:cNvPr>
              <p:cNvSpPr txBox="1"/>
              <p:nvPr/>
            </p:nvSpPr>
            <p:spPr>
              <a:xfrm>
                <a:off x="3543787" y="5093279"/>
                <a:ext cx="7116288" cy="769441"/>
              </a:xfrm>
              <a:prstGeom prst="rect">
                <a:avLst/>
              </a:prstGeom>
              <a:noFill/>
            </p:spPr>
            <p:txBody>
              <a:bodyPr wrap="square">
                <a:spAutoFit/>
              </a:bodyPr>
              <a:lstStyle/>
              <a:p>
                <a:pPr>
                  <a:buNone/>
                </a:pPr>
                <a14:m>
                  <m:oMath xmlns:m="http://schemas.openxmlformats.org/officeDocument/2006/math">
                    <m:sSub>
                      <m:sSubPr>
                        <m:ctrlPr>
                          <a:rPr lang="en-US" sz="1400" i="1" smtClean="0">
                            <a:solidFill>
                              <a:srgbClr val="003366"/>
                            </a:solidFill>
                            <a:latin typeface="Cambria Math" panose="02040503050406030204" pitchFamily="18" charset="0"/>
                          </a:rPr>
                        </m:ctrlPr>
                      </m:sSubPr>
                      <m:e>
                        <m:r>
                          <m:rPr>
                            <m:sty m:val="p"/>
                          </m:rPr>
                          <a:rPr lang="en-US" sz="1400" b="0" i="0">
                            <a:solidFill>
                              <a:srgbClr val="003366"/>
                            </a:solidFill>
                            <a:latin typeface="Cambria Math" panose="02040503050406030204" pitchFamily="18" charset="0"/>
                          </a:rPr>
                          <m:t>θ</m:t>
                        </m:r>
                      </m:e>
                      <m:sub>
                        <m:r>
                          <m:rPr>
                            <m:nor/>
                          </m:rPr>
                          <a:rPr lang="en-US" sz="1400">
                            <a:solidFill>
                              <a:srgbClr val="003366"/>
                            </a:solidFill>
                            <a:latin typeface="Cambria Math" panose="02040503050406030204" pitchFamily="18" charset="0"/>
                          </a:rPr>
                          <m:t>harm</m:t>
                        </m:r>
                      </m:sub>
                    </m:sSub>
                  </m:oMath>
                </a14:m>
                <a:r>
                  <a:rPr lang="en-US" sz="1400" dirty="0">
                    <a:solidFill>
                      <a:srgbClr val="003366"/>
                    </a:solidFill>
                  </a:rPr>
                  <a:t>   is the harmonic tilt/jitter contribution from the discrete imbalance line</a:t>
                </a:r>
              </a:p>
              <a:p>
                <a:pPr>
                  <a:buNone/>
                </a:pPr>
                <a:endParaRPr lang="en-US" sz="1400" dirty="0">
                  <a:solidFill>
                    <a:srgbClr val="003366"/>
                  </a:solidFill>
                </a:endParaRPr>
              </a:p>
              <a:p>
                <a:pPr>
                  <a:buNone/>
                </a:pPr>
                <a14:m>
                  <m:oMath xmlns:m="http://schemas.openxmlformats.org/officeDocument/2006/math">
                    <m:sSub>
                      <m:sSubPr>
                        <m:ctrlPr>
                          <a:rPr lang="en-US" sz="1400" i="1">
                            <a:solidFill>
                              <a:srgbClr val="003366"/>
                            </a:solidFill>
                            <a:latin typeface="Cambria Math" panose="02040503050406030204" pitchFamily="18" charset="0"/>
                          </a:rPr>
                        </m:ctrlPr>
                      </m:sSubPr>
                      <m:e>
                        <m:r>
                          <m:rPr>
                            <m:sty m:val="p"/>
                          </m:rPr>
                          <a:rPr lang="en-US" sz="1400" i="0">
                            <a:solidFill>
                              <a:srgbClr val="003366"/>
                            </a:solidFill>
                            <a:latin typeface="Cambria Math" panose="02040503050406030204" pitchFamily="18" charset="0"/>
                          </a:rPr>
                          <m:t>θ</m:t>
                        </m:r>
                      </m:e>
                      <m:sub>
                        <m:r>
                          <m:rPr>
                            <m:nor/>
                          </m:rPr>
                          <a:rPr lang="en-US" sz="1400" b="0" smtClean="0">
                            <a:solidFill>
                              <a:srgbClr val="003366"/>
                            </a:solidFill>
                            <a:latin typeface="Cambria Math" panose="02040503050406030204" pitchFamily="18" charset="0"/>
                          </a:rPr>
                          <m:t>rand</m:t>
                        </m:r>
                      </m:sub>
                    </m:sSub>
                  </m:oMath>
                </a14:m>
                <a:r>
                  <a:rPr lang="en-US" sz="1400" dirty="0">
                    <a:solidFill>
                      <a:srgbClr val="003366"/>
                    </a:solidFill>
                  </a:rPr>
                  <a:t>   is the random broadband tilt/jitter contribution</a:t>
                </a:r>
              </a:p>
            </p:txBody>
          </p:sp>
        </mc:Choice>
        <mc:Fallback xmlns="">
          <p:sp>
            <p:nvSpPr>
              <p:cNvPr id="14" name="TextBox 13">
                <a:extLst>
                  <a:ext uri="{FF2B5EF4-FFF2-40B4-BE49-F238E27FC236}">
                    <a16:creationId xmlns:a16="http://schemas.microsoft.com/office/drawing/2014/main" id="{7E10D754-FD51-B5C9-DF5D-AD5B0E00B9E3}"/>
                  </a:ext>
                </a:extLst>
              </p:cNvPr>
              <p:cNvSpPr txBox="1">
                <a:spLocks noRot="1" noChangeAspect="1" noMove="1" noResize="1" noEditPoints="1" noAdjustHandles="1" noChangeArrowheads="1" noChangeShapeType="1" noTextEdit="1"/>
              </p:cNvSpPr>
              <p:nvPr/>
            </p:nvSpPr>
            <p:spPr>
              <a:xfrm>
                <a:off x="3543787" y="5093279"/>
                <a:ext cx="7116288" cy="769441"/>
              </a:xfrm>
              <a:prstGeom prst="rect">
                <a:avLst/>
              </a:prstGeom>
              <a:blipFill>
                <a:blip r:embed="rId3"/>
                <a:stretch>
                  <a:fillRect t="-794" b="-5556"/>
                </a:stretch>
              </a:blipFill>
            </p:spPr>
            <p:txBody>
              <a:bodyPr/>
              <a:lstStyle/>
              <a:p>
                <a:r>
                  <a:rPr lang="en-US">
                    <a:noFill/>
                  </a:rPr>
                  <a:t> </a:t>
                </a:r>
              </a:p>
            </p:txBody>
          </p:sp>
        </mc:Fallback>
      </mc:AlternateContent>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9357055" y="201168"/>
            <a:ext cx="2606040" cy="365760"/>
          </a:xfrm>
          <a:prstGeom prst="rect">
            <a:avLst/>
          </a:prstGeom>
          <a:noFill/>
        </p:spPr>
        <p:txBody>
          <a:bodyPr wrap="square" lIns="0" tIns="0" rIns="0" bIns="0" anchor="ctr">
            <a:spAutoFit/>
          </a:bodyPr>
          <a:lstStyle/>
          <a:p>
            <a:pPr algn="r">
              <a:lnSpc>
                <a:spcPct val="100000"/>
              </a:lnSpc>
              <a:spcBef>
                <a:spcPts val="0"/>
              </a:spcBef>
              <a:spcAft>
                <a:spcPts val="400"/>
              </a:spcAft>
            </a:pPr>
            <a:r>
              <a:rPr sz="1600" b="1" i="0">
                <a:solidFill>
                  <a:srgbClr val="10456B"/>
                </a:solidFill>
                <a:latin typeface="Calibri"/>
              </a:rPr>
              <a:t>Vibrationdata</a:t>
            </a:r>
          </a:p>
        </p:txBody>
      </p:sp>
      <p:sp>
        <p:nvSpPr>
          <p:cNvPr id="3" name="TextBox 2"/>
          <p:cNvSpPr txBox="1"/>
          <p:nvPr/>
        </p:nvSpPr>
        <p:spPr>
          <a:xfrm>
            <a:off x="457200" y="256032"/>
            <a:ext cx="8138160" cy="548640"/>
          </a:xfrm>
          <a:prstGeom prst="rect">
            <a:avLst/>
          </a:prstGeom>
          <a:noFill/>
        </p:spPr>
        <p:txBody>
          <a:bodyPr wrap="square" lIns="0" tIns="0" rIns="0" bIns="0" anchor="t">
            <a:spAutoFit/>
          </a:bodyPr>
          <a:lstStyle/>
          <a:p>
            <a:pPr algn="l">
              <a:lnSpc>
                <a:spcPct val="100000"/>
              </a:lnSpc>
              <a:spcBef>
                <a:spcPts val="0"/>
              </a:spcBef>
              <a:spcAft>
                <a:spcPts val="400"/>
              </a:spcAft>
            </a:pPr>
            <a:r>
              <a:rPr sz="2800" b="1" i="0">
                <a:solidFill>
                  <a:srgbClr val="10456B"/>
                </a:solidFill>
                <a:latin typeface="Cambria"/>
              </a:rPr>
              <a:t>Worked Example: Random Response (Miles)</a:t>
            </a:r>
          </a:p>
        </p:txBody>
      </p:sp>
      <p:sp>
        <p:nvSpPr>
          <p:cNvPr id="4" name="TextBox 3"/>
          <p:cNvSpPr txBox="1"/>
          <p:nvPr/>
        </p:nvSpPr>
        <p:spPr>
          <a:xfrm>
            <a:off x="457200" y="1085600"/>
            <a:ext cx="5645925" cy="477054"/>
          </a:xfrm>
          <a:prstGeom prst="rect">
            <a:avLst/>
          </a:prstGeom>
          <a:noFill/>
        </p:spPr>
        <p:txBody>
          <a:bodyPr wrap="square" lIns="0" tIns="0" rIns="0" bIns="0" anchor="ctr">
            <a:spAutoFit/>
          </a:bodyPr>
          <a:lstStyle/>
          <a:p>
            <a:pPr algn="ctr">
              <a:lnSpc>
                <a:spcPct val="100000"/>
              </a:lnSpc>
              <a:spcBef>
                <a:spcPts val="0"/>
              </a:spcBef>
              <a:spcAft>
                <a:spcPts val="400"/>
              </a:spcAft>
            </a:pPr>
            <a:r>
              <a:rPr sz="1550" b="0" dirty="0">
                <a:solidFill>
                  <a:srgbClr val="0B7A8A"/>
                </a:solidFill>
                <a:latin typeface="Calibri"/>
              </a:rPr>
              <a:t>Broadband RMS from a flat input PSD through a</a:t>
            </a:r>
            <a:r>
              <a:rPr lang="en-US" sz="1550" b="0" dirty="0">
                <a:solidFill>
                  <a:srgbClr val="0B7A8A"/>
                </a:solidFill>
                <a:latin typeface="Calibri"/>
              </a:rPr>
              <a:t>n </a:t>
            </a:r>
            <a:r>
              <a:rPr sz="1550" b="0" dirty="0">
                <a:solidFill>
                  <a:srgbClr val="0B7A8A"/>
                </a:solidFill>
                <a:latin typeface="Calibri"/>
              </a:rPr>
              <a:t>isolat</a:t>
            </a:r>
            <a:r>
              <a:rPr lang="en-US" sz="1550" b="0" dirty="0">
                <a:solidFill>
                  <a:srgbClr val="0B7A8A"/>
                </a:solidFill>
                <a:latin typeface="Calibri"/>
              </a:rPr>
              <a:t>ed </a:t>
            </a:r>
            <a:br>
              <a:rPr lang="en-US" sz="1550" b="0" dirty="0">
                <a:solidFill>
                  <a:srgbClr val="0B7A8A"/>
                </a:solidFill>
                <a:latin typeface="Calibri"/>
              </a:rPr>
            </a:br>
            <a:r>
              <a:rPr lang="en-US" sz="1550" b="0" dirty="0">
                <a:solidFill>
                  <a:srgbClr val="0B7A8A"/>
                </a:solidFill>
                <a:latin typeface="Calibri"/>
              </a:rPr>
              <a:t>Single-degree-of-freedom (SDOF) System</a:t>
            </a:r>
            <a:endParaRPr sz="1550" b="0" dirty="0">
              <a:solidFill>
                <a:srgbClr val="0B7A8A"/>
              </a:solidFill>
              <a:latin typeface="Calibri"/>
            </a:endParaRP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lnSpc>
                <a:spcPct val="100000"/>
              </a:lnSpc>
              <a:spcBef>
                <a:spcPts val="0"/>
              </a:spcBef>
              <a:spcAft>
                <a:spcPts val="400"/>
              </a:spcAft>
            </a:pPr>
            <a:r>
              <a:rPr sz="900" b="0" i="1">
                <a:solidFill>
                  <a:srgbClr val="5B6770"/>
                </a:solidFill>
                <a:latin typeface="Calibri"/>
              </a:rPr>
              <a:t>Spacecraft On-Orbit Vibration  |  blog.vibrationdata.com</a:t>
            </a:r>
          </a:p>
        </p:txBody>
      </p:sp>
      <p:sp>
        <p:nvSpPr>
          <p:cNvPr id="6" name="TextBox 5"/>
          <p:cNvSpPr txBox="1"/>
          <p:nvPr/>
        </p:nvSpPr>
        <p:spPr>
          <a:xfrm>
            <a:off x="11368735" y="6473952"/>
            <a:ext cx="457200" cy="274320"/>
          </a:xfrm>
          <a:prstGeom prst="rect">
            <a:avLst/>
          </a:prstGeom>
          <a:noFill/>
        </p:spPr>
        <p:txBody>
          <a:bodyPr wrap="square" lIns="0" tIns="0" rIns="0" bIns="0" anchor="ctr">
            <a:spAutoFit/>
          </a:bodyPr>
          <a:lstStyle/>
          <a:p>
            <a:pPr algn="r">
              <a:lnSpc>
                <a:spcPct val="100000"/>
              </a:lnSpc>
              <a:spcBef>
                <a:spcPts val="0"/>
              </a:spcBef>
              <a:spcAft>
                <a:spcPts val="400"/>
              </a:spcAft>
            </a:pPr>
            <a:r>
              <a:rPr sz="900" b="0" i="1">
                <a:solidFill>
                  <a:srgbClr val="5B6770"/>
                </a:solidFill>
                <a:latin typeface="Calibri"/>
              </a:rPr>
              <a:t>56</a:t>
            </a:r>
          </a:p>
        </p:txBody>
      </p:sp>
      <p:sp>
        <p:nvSpPr>
          <p:cNvPr id="8" name="Rounded Rectangle 7"/>
          <p:cNvSpPr/>
          <p:nvPr/>
        </p:nvSpPr>
        <p:spPr>
          <a:xfrm>
            <a:off x="7454141" y="1389603"/>
            <a:ext cx="4069080" cy="420624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7682741" y="1389603"/>
            <a:ext cx="3611880" cy="300000"/>
          </a:xfrm>
          <a:prstGeom prst="rect">
            <a:avLst/>
          </a:prstGeom>
          <a:noFill/>
        </p:spPr>
        <p:txBody>
          <a:bodyPr wrap="square" lIns="0" tIns="0" rIns="0" bIns="0" anchor="t">
            <a:spAutoFit/>
          </a:bodyPr>
          <a:lstStyle/>
          <a:p>
            <a:pPr algn="l">
              <a:lnSpc>
                <a:spcPct val="100000"/>
              </a:lnSpc>
              <a:spcBef>
                <a:spcPts val="0"/>
              </a:spcBef>
              <a:spcAft>
                <a:spcPts val="400"/>
              </a:spcAft>
            </a:pPr>
            <a:r>
              <a:rPr sz="1400" b="1" i="0" dirty="0">
                <a:solidFill>
                  <a:srgbClr val="10456B"/>
                </a:solidFill>
                <a:latin typeface="Calibri"/>
              </a:rPr>
              <a:t>Given</a:t>
            </a:r>
          </a:p>
        </p:txBody>
      </p:sp>
      <p:sp>
        <p:nvSpPr>
          <p:cNvPr id="10" name="TextBox 9"/>
          <p:cNvSpPr txBox="1"/>
          <p:nvPr/>
        </p:nvSpPr>
        <p:spPr>
          <a:xfrm>
            <a:off x="7635240" y="1863274"/>
            <a:ext cx="3611880" cy="483274"/>
          </a:xfrm>
          <a:prstGeom prst="rect">
            <a:avLst/>
          </a:prstGeom>
          <a:noFill/>
        </p:spPr>
        <p:txBody>
          <a:bodyPr wrap="square" lIns="0" tIns="0" rIns="0" bIns="0">
            <a:spAutoFit/>
          </a:bodyPr>
          <a:lstStyle/>
          <a:p>
            <a:pPr marL="182880" indent="-182880" algn="l">
              <a:lnSpc>
                <a:spcPct val="102000"/>
              </a:lnSpc>
              <a:spcBef>
                <a:spcPts val="0"/>
              </a:spcBef>
              <a:spcAft>
                <a:spcPts val="400"/>
              </a:spcAft>
              <a:buClr>
                <a:srgbClr val="0B7A8A"/>
              </a:buClr>
              <a:buFont typeface="Arial"/>
              <a:buChar char="•"/>
            </a:pPr>
            <a:r>
              <a:rPr sz="1400" dirty="0">
                <a:solidFill>
                  <a:srgbClr val="10456B"/>
                </a:solidFill>
                <a:latin typeface="Calibri"/>
              </a:rPr>
              <a:t>Flat input </a:t>
            </a:r>
            <a:r>
              <a:rPr lang="en-US" sz="1400" dirty="0">
                <a:solidFill>
                  <a:srgbClr val="10456B"/>
                </a:solidFill>
                <a:latin typeface="Cambria Math" panose="02040503050406030204" pitchFamily="18" charset="0"/>
                <a:ea typeface="Cambria Math" panose="02040503050406030204" pitchFamily="18" charset="0"/>
              </a:rPr>
              <a:t>A</a:t>
            </a:r>
            <a:r>
              <a:rPr sz="1400" dirty="0">
                <a:solidFill>
                  <a:srgbClr val="10456B"/>
                </a:solidFill>
                <a:latin typeface="Cambria Math" panose="02040503050406030204" pitchFamily="18" charset="0"/>
                <a:ea typeface="Cambria Math" panose="02040503050406030204" pitchFamily="18" charset="0"/>
              </a:rPr>
              <a:t> = 1×10⁻⁸ g²/Hz</a:t>
            </a:r>
          </a:p>
          <a:p>
            <a:pPr marL="182880" indent="-182880" algn="l">
              <a:lnSpc>
                <a:spcPct val="102000"/>
              </a:lnSpc>
              <a:spcBef>
                <a:spcPts val="0"/>
              </a:spcBef>
              <a:spcAft>
                <a:spcPts val="400"/>
              </a:spcAft>
              <a:buClr>
                <a:srgbClr val="0B7A8A"/>
              </a:buClr>
              <a:buFont typeface="Arial"/>
              <a:buChar char="•"/>
            </a:pPr>
            <a:r>
              <a:rPr sz="1400" dirty="0">
                <a:solidFill>
                  <a:srgbClr val="10456B"/>
                </a:solidFill>
                <a:latin typeface="Calibri"/>
              </a:rPr>
              <a:t>Isolator </a:t>
            </a:r>
            <a:r>
              <a:rPr sz="1400" dirty="0">
                <a:solidFill>
                  <a:srgbClr val="10456B"/>
                </a:solidFill>
                <a:latin typeface="Cambria Math" panose="02040503050406030204" pitchFamily="18" charset="0"/>
                <a:ea typeface="Cambria Math" panose="02040503050406030204" pitchFamily="18" charset="0"/>
              </a:rPr>
              <a:t>fₙ = 15 Hz, ζ = 0.05 (Q = 10)</a:t>
            </a:r>
          </a:p>
        </p:txBody>
      </p:sp>
      <mc:AlternateContent xmlns:mc="http://schemas.openxmlformats.org/markup-compatibility/2006" xmlns:a14="http://schemas.microsoft.com/office/drawing/2010/main">
        <mc:Choice Requires="a14">
          <p:sp>
            <p:nvSpPr>
              <p:cNvPr id="11" name="Rectangle 10"/>
              <p:cNvSpPr/>
              <p:nvPr/>
            </p:nvSpPr>
            <p:spPr>
              <a:xfrm>
                <a:off x="7742109" y="2631867"/>
                <a:ext cx="3871661" cy="1280000"/>
              </a:xfrm>
              <a:prstGeom prst="rect">
                <a:avLst/>
              </a:prstGeom>
              <a:solidFill>
                <a:srgbClr val="F4F6F8"/>
              </a:solidFill>
              <a:ln w="9525">
                <a:solidFill>
                  <a:srgbClr val="D4DCE2"/>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spcBef>
                    <a:spcPts val="700"/>
                  </a:spcBef>
                  <a:spcAft>
                    <a:spcPts val="700"/>
                  </a:spcAft>
                </a:pPr>
                <a:r>
                  <a:rPr sz="1500" dirty="0" err="1">
                    <a:solidFill>
                      <a:srgbClr val="10456B"/>
                    </a:solidFill>
                    <a:latin typeface="Cambria Math" panose="02040503050406030204" pitchFamily="18" charset="0"/>
                    <a:ea typeface="Cambria Math" panose="02040503050406030204" pitchFamily="18" charset="0"/>
                  </a:rPr>
                  <a:t>G</a:t>
                </a:r>
                <a:r>
                  <a:rPr sz="1500" baseline="-25000" dirty="0" err="1">
                    <a:solidFill>
                      <a:srgbClr val="10456B"/>
                    </a:solidFill>
                    <a:latin typeface="Cambria Math" panose="02040503050406030204" pitchFamily="18" charset="0"/>
                    <a:ea typeface="Cambria Math" panose="02040503050406030204" pitchFamily="18" charset="0"/>
                  </a:rPr>
                  <a:t>rms</a:t>
                </a:r>
                <a:r>
                  <a:rPr sz="1500" dirty="0">
                    <a:solidFill>
                      <a:srgbClr val="10456B"/>
                    </a:solidFill>
                    <a:latin typeface="Cambria Math" panose="02040503050406030204" pitchFamily="18" charset="0"/>
                    <a:ea typeface="Cambria Math" panose="02040503050406030204" pitchFamily="18" charset="0"/>
                  </a:rPr>
                  <a:t> = </a:t>
                </a:r>
                <a14:m>
                  <m:oMath xmlns:m="http://schemas.openxmlformats.org/officeDocument/2006/math">
                    <m:rad>
                      <m:radPr>
                        <m:degHide m:val="on"/>
                        <m:ctrlPr>
                          <a:rPr lang="en-US" sz="1500" i="1">
                            <a:solidFill>
                              <a:srgbClr val="003366"/>
                            </a:solidFill>
                            <a:latin typeface="Cambria Math" panose="02040503050406030204" pitchFamily="18" charset="0"/>
                            <a:ea typeface="Cambria Math" panose="02040503050406030204" pitchFamily="18" charset="0"/>
                          </a:rPr>
                        </m:ctrlPr>
                      </m:radPr>
                      <m:deg/>
                      <m:e>
                        <m:d>
                          <m:dPr>
                            <m:ctrlPr>
                              <a:rPr lang="en-US" sz="1500" i="1" smtClean="0">
                                <a:solidFill>
                                  <a:srgbClr val="003366"/>
                                </a:solidFill>
                                <a:latin typeface="Cambria Math" panose="02040503050406030204" pitchFamily="18" charset="0"/>
                                <a:ea typeface="Cambria Math" panose="02040503050406030204" pitchFamily="18" charset="0"/>
                              </a:rPr>
                            </m:ctrlPr>
                          </m:dPr>
                          <m:e>
                            <m:f>
                              <m:fPr>
                                <m:type m:val="lin"/>
                                <m:ctrlPr>
                                  <a:rPr lang="en-US" sz="1500" i="1" smtClean="0">
                                    <a:solidFill>
                                      <a:srgbClr val="003366"/>
                                    </a:solidFill>
                                    <a:latin typeface="Cambria Math" panose="02040503050406030204" pitchFamily="18" charset="0"/>
                                    <a:ea typeface="Cambria Math" panose="02040503050406030204" pitchFamily="18" charset="0"/>
                                  </a:rPr>
                                </m:ctrlPr>
                              </m:fPr>
                              <m:num>
                                <m:r>
                                  <m:rPr>
                                    <m:nor/>
                                  </m:rPr>
                                  <a:rPr lang="el-GR" sz="1600" dirty="0">
                                    <a:solidFill>
                                      <a:srgbClr val="10456B"/>
                                    </a:solidFill>
                                    <a:latin typeface="Cambria Math" panose="02040503050406030204" pitchFamily="18" charset="0"/>
                                    <a:ea typeface="Cambria Math" panose="02040503050406030204" pitchFamily="18" charset="0"/>
                                  </a:rPr>
                                  <m:t>π</m:t>
                                </m:r>
                              </m:num>
                              <m:den>
                                <m:r>
                                  <a:rPr lang="en-US" sz="1500" b="0" i="1" smtClean="0">
                                    <a:solidFill>
                                      <a:srgbClr val="003366"/>
                                    </a:solidFill>
                                    <a:latin typeface="Cambria Math" panose="02040503050406030204" pitchFamily="18" charset="0"/>
                                    <a:ea typeface="Cambria Math" panose="02040503050406030204" pitchFamily="18" charset="0"/>
                                  </a:rPr>
                                  <m:t>2</m:t>
                                </m:r>
                              </m:den>
                            </m:f>
                          </m:e>
                        </m:d>
                        <m:r>
                          <a:rPr lang="en-US" sz="1600">
                            <a:solidFill>
                              <a:srgbClr val="003366"/>
                            </a:solidFill>
                            <a:latin typeface="Cambria Math" panose="02040503050406030204" pitchFamily="18" charset="0"/>
                            <a:ea typeface="Cambria Math" panose="02040503050406030204" pitchFamily="18" charset="0"/>
                          </a:rPr>
                          <m:t>⋅</m:t>
                        </m:r>
                        <m:r>
                          <m:rPr>
                            <m:nor/>
                          </m:rPr>
                          <a:rPr lang="en-US" sz="1600" dirty="0">
                            <a:solidFill>
                              <a:srgbClr val="10456B"/>
                            </a:solidFill>
                            <a:latin typeface="Cambria Math" panose="02040503050406030204" pitchFamily="18" charset="0"/>
                            <a:ea typeface="Cambria Math" panose="02040503050406030204" pitchFamily="18" charset="0"/>
                          </a:rPr>
                          <m:t>f</m:t>
                        </m:r>
                        <m:r>
                          <m:rPr>
                            <m:nor/>
                          </m:rPr>
                          <a:rPr lang="en-US" sz="1600" dirty="0">
                            <a:solidFill>
                              <a:srgbClr val="10456B"/>
                            </a:solidFill>
                            <a:latin typeface="Cambria Math" panose="02040503050406030204" pitchFamily="18" charset="0"/>
                            <a:ea typeface="Cambria Math" panose="02040503050406030204" pitchFamily="18" charset="0"/>
                          </a:rPr>
                          <m:t>ₙ</m:t>
                        </m:r>
                        <m:r>
                          <a:rPr lang="en-US" sz="1500">
                            <a:solidFill>
                              <a:srgbClr val="003366"/>
                            </a:solidFill>
                            <a:latin typeface="Cambria Math" panose="02040503050406030204" pitchFamily="18" charset="0"/>
                            <a:ea typeface="Cambria Math" panose="02040503050406030204" pitchFamily="18" charset="0"/>
                          </a:rPr>
                          <m:t>⋅</m:t>
                        </m:r>
                        <m:r>
                          <m:rPr>
                            <m:sty m:val="p"/>
                          </m:rPr>
                          <a:rPr lang="en-US" sz="1500">
                            <a:solidFill>
                              <a:srgbClr val="003366"/>
                            </a:solidFill>
                            <a:latin typeface="Cambria Math" panose="02040503050406030204" pitchFamily="18" charset="0"/>
                            <a:ea typeface="Cambria Math" panose="02040503050406030204" pitchFamily="18" charset="0"/>
                          </a:rPr>
                          <m:t>Q</m:t>
                        </m:r>
                        <m:r>
                          <a:rPr lang="en-US" sz="1500">
                            <a:solidFill>
                              <a:srgbClr val="003366"/>
                            </a:solidFill>
                            <a:latin typeface="Cambria Math" panose="02040503050406030204" pitchFamily="18" charset="0"/>
                            <a:ea typeface="Cambria Math" panose="02040503050406030204" pitchFamily="18" charset="0"/>
                          </a:rPr>
                          <m:t>⋅</m:t>
                        </m:r>
                        <m:r>
                          <m:rPr>
                            <m:sty m:val="p"/>
                          </m:rPr>
                          <a:rPr lang="en-US" sz="1500">
                            <a:solidFill>
                              <a:srgbClr val="003366"/>
                            </a:solidFill>
                            <a:latin typeface="Cambria Math" panose="02040503050406030204" pitchFamily="18" charset="0"/>
                            <a:ea typeface="Cambria Math" panose="02040503050406030204" pitchFamily="18" charset="0"/>
                          </a:rPr>
                          <m:t>A</m:t>
                        </m:r>
                      </m:e>
                    </m:rad>
                    <m:r>
                      <a:rPr lang="en-US" sz="1500">
                        <a:solidFill>
                          <a:srgbClr val="003366"/>
                        </a:solidFill>
                        <a:latin typeface="Cambria Math" panose="02040503050406030204" pitchFamily="18" charset="0"/>
                        <a:ea typeface="Cambria Math" panose="02040503050406030204" pitchFamily="18" charset="0"/>
                      </a:rPr>
                      <m:t> </m:t>
                    </m:r>
                  </m:oMath>
                </a14:m>
                <a:endParaRPr sz="1500" dirty="0">
                  <a:solidFill>
                    <a:srgbClr val="10456B"/>
                  </a:solidFill>
                  <a:latin typeface="Cambria Math" panose="02040503050406030204" pitchFamily="18" charset="0"/>
                  <a:ea typeface="Cambria Math" panose="02040503050406030204" pitchFamily="18" charset="0"/>
                </a:endParaRPr>
              </a:p>
              <a:p>
                <a:pPr>
                  <a:spcBef>
                    <a:spcPts val="700"/>
                  </a:spcBef>
                  <a:spcAft>
                    <a:spcPts val="700"/>
                  </a:spcAft>
                </a:pPr>
                <a:r>
                  <a:rPr sz="1400" dirty="0">
                    <a:solidFill>
                      <a:srgbClr val="10456B"/>
                    </a:solidFill>
                    <a:latin typeface="Cambria Math" panose="02040503050406030204" pitchFamily="18" charset="0"/>
                    <a:ea typeface="Cambria Math" panose="02040503050406030204" pitchFamily="18" charset="0"/>
                  </a:rPr>
                  <a:t>  = √[(π/2)(15)(10)</a:t>
                </a:r>
                <a:r>
                  <a:rPr lang="en-US" sz="1400" dirty="0">
                    <a:solidFill>
                      <a:srgbClr val="10456B"/>
                    </a:solidFill>
                    <a:latin typeface="Cambria Math" panose="02040503050406030204" pitchFamily="18" charset="0"/>
                    <a:ea typeface="Cambria Math" panose="02040503050406030204" pitchFamily="18" charset="0"/>
                  </a:rPr>
                  <a:t> (1×10⁻⁸)]</a:t>
                </a:r>
                <a:endParaRPr sz="1400" dirty="0">
                  <a:solidFill>
                    <a:srgbClr val="10456B"/>
                  </a:solidFill>
                  <a:latin typeface="Cambria Math" panose="02040503050406030204" pitchFamily="18" charset="0"/>
                  <a:ea typeface="Cambria Math" panose="02040503050406030204" pitchFamily="18" charset="0"/>
                </a:endParaRPr>
              </a:p>
              <a:p>
                <a:pPr algn="l">
                  <a:spcBef>
                    <a:spcPts val="700"/>
                  </a:spcBef>
                  <a:spcAft>
                    <a:spcPts val="700"/>
                  </a:spcAft>
                </a:pPr>
                <a:r>
                  <a:rPr sz="1400" dirty="0">
                    <a:solidFill>
                      <a:srgbClr val="10456B"/>
                    </a:solidFill>
                    <a:latin typeface="Cambria Math" panose="02040503050406030204" pitchFamily="18" charset="0"/>
                    <a:ea typeface="Cambria Math" panose="02040503050406030204" pitchFamily="18" charset="0"/>
                  </a:rPr>
                  <a:t>= 1.5</a:t>
                </a:r>
                <a:r>
                  <a:rPr lang="en-US" sz="1400" dirty="0">
                    <a:solidFill>
                      <a:srgbClr val="10456B"/>
                    </a:solidFill>
                    <a:latin typeface="Cambria Math" panose="02040503050406030204" pitchFamily="18" charset="0"/>
                    <a:ea typeface="Cambria Math" panose="02040503050406030204" pitchFamily="18" charset="0"/>
                  </a:rPr>
                  <a:t>4</a:t>
                </a:r>
                <a:r>
                  <a:rPr sz="1400" dirty="0">
                    <a:solidFill>
                      <a:srgbClr val="10456B"/>
                    </a:solidFill>
                    <a:latin typeface="Cambria Math" panose="02040503050406030204" pitchFamily="18" charset="0"/>
                    <a:ea typeface="Cambria Math" panose="02040503050406030204" pitchFamily="18" charset="0"/>
                  </a:rPr>
                  <a:t> milli-g rms</a:t>
                </a:r>
              </a:p>
            </p:txBody>
          </p:sp>
        </mc:Choice>
        <mc:Fallback xmlns="">
          <p:sp>
            <p:nvSpPr>
              <p:cNvPr id="11" name="Rectangle 10"/>
              <p:cNvSpPr>
                <a:spLocks noRot="1" noChangeAspect="1" noMove="1" noResize="1" noEditPoints="1" noAdjustHandles="1" noChangeArrowheads="1" noChangeShapeType="1" noTextEdit="1"/>
              </p:cNvSpPr>
              <p:nvPr/>
            </p:nvSpPr>
            <p:spPr>
              <a:xfrm>
                <a:off x="7742109" y="2631867"/>
                <a:ext cx="3871661" cy="1280000"/>
              </a:xfrm>
              <a:prstGeom prst="rect">
                <a:avLst/>
              </a:prstGeom>
              <a:blipFill>
                <a:blip r:embed="rId2"/>
                <a:stretch>
                  <a:fillRect l="-471" t="-17925"/>
                </a:stretch>
              </a:blipFill>
              <a:ln w="9525">
                <a:solidFill>
                  <a:srgbClr val="D4DCE2"/>
                </a:solidFill>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7635240" y="4298843"/>
                <a:ext cx="4069080" cy="2037802"/>
              </a:xfrm>
              <a:prstGeom prst="rect">
                <a:avLst/>
              </a:prstGeom>
              <a:noFill/>
            </p:spPr>
            <p:txBody>
              <a:bodyPr wrap="square" lIns="0" tIns="0" rIns="0" bIns="0">
                <a:spAutoFit/>
              </a:bodyPr>
              <a:lstStyle/>
              <a:p>
                <a:pPr marL="182880" indent="-182880" algn="l">
                  <a:lnSpc>
                    <a:spcPct val="102000"/>
                  </a:lnSpc>
                  <a:spcBef>
                    <a:spcPts val="700"/>
                  </a:spcBef>
                  <a:spcAft>
                    <a:spcPts val="1200"/>
                  </a:spcAft>
                  <a:buClr>
                    <a:srgbClr val="0B7A8A"/>
                  </a:buClr>
                  <a:buFont typeface="Arial"/>
                  <a:buChar char="•"/>
                </a:pPr>
                <a:r>
                  <a:rPr sz="1400" dirty="0">
                    <a:solidFill>
                      <a:srgbClr val="10456B"/>
                    </a:solidFill>
                    <a:latin typeface="Calibri"/>
                  </a:rPr>
                  <a:t>Corresponding RMS displacement </a:t>
                </a:r>
                <a:endParaRPr lang="en-US" sz="1400" dirty="0">
                  <a:solidFill>
                    <a:srgbClr val="10456B"/>
                  </a:solidFill>
                  <a:latin typeface="Calibri"/>
                </a:endParaRPr>
              </a:p>
              <a:p>
                <a:pPr>
                  <a:lnSpc>
                    <a:spcPct val="102000"/>
                  </a:lnSpc>
                  <a:spcAft>
                    <a:spcPts val="500"/>
                  </a:spcAft>
                  <a:buClr>
                    <a:srgbClr val="0B7A8A"/>
                  </a:buClr>
                </a:pPr>
                <a:r>
                  <a:rPr lang="en-US" sz="1500" dirty="0">
                    <a:solidFill>
                      <a:srgbClr val="003366"/>
                    </a:solidFill>
                    <a:latin typeface="Cambria Math" panose="02040503050406030204" pitchFamily="18" charset="0"/>
                    <a:ea typeface="Cambria Math" panose="02040503050406030204" pitchFamily="18" charset="0"/>
                  </a:rPr>
                  <a:t>         </a:t>
                </a:r>
                <a14:m>
                  <m:oMath xmlns:m="http://schemas.openxmlformats.org/officeDocument/2006/math">
                    <m:sSub>
                      <m:sSubPr>
                        <m:ctrlPr>
                          <a:rPr lang="en-US" sz="1500" i="1" smtClean="0">
                            <a:solidFill>
                              <a:srgbClr val="003366"/>
                            </a:solidFill>
                            <a:latin typeface="Cambria Math" panose="02040503050406030204" pitchFamily="18" charset="0"/>
                            <a:ea typeface="Cambria Math" panose="02040503050406030204" pitchFamily="18" charset="0"/>
                          </a:rPr>
                        </m:ctrlPr>
                      </m:sSubPr>
                      <m:e>
                        <m:r>
                          <m:rPr>
                            <m:sty m:val="p"/>
                          </m:rPr>
                          <a:rPr lang="en-US" sz="1500" i="0">
                            <a:solidFill>
                              <a:srgbClr val="003366"/>
                            </a:solidFill>
                            <a:latin typeface="Cambria Math" panose="02040503050406030204" pitchFamily="18" charset="0"/>
                            <a:ea typeface="Cambria Math" panose="02040503050406030204" pitchFamily="18" charset="0"/>
                          </a:rPr>
                          <m:t>Z</m:t>
                        </m:r>
                      </m:e>
                      <m:sub>
                        <m:r>
                          <m:rPr>
                            <m:sty m:val="p"/>
                          </m:rPr>
                          <a:rPr lang="en-US" sz="1500" i="0">
                            <a:solidFill>
                              <a:srgbClr val="003366"/>
                            </a:solidFill>
                            <a:latin typeface="Cambria Math" panose="02040503050406030204" pitchFamily="18" charset="0"/>
                            <a:ea typeface="Cambria Math" panose="02040503050406030204" pitchFamily="18" charset="0"/>
                          </a:rPr>
                          <m:t>rms</m:t>
                        </m:r>
                      </m:sub>
                    </m:sSub>
                    <m:r>
                      <a:rPr lang="en-US" sz="1500" i="0">
                        <a:solidFill>
                          <a:srgbClr val="003366"/>
                        </a:solidFill>
                        <a:latin typeface="Cambria Math" panose="02040503050406030204" pitchFamily="18" charset="0"/>
                        <a:ea typeface="Cambria Math" panose="02040503050406030204" pitchFamily="18" charset="0"/>
                      </a:rPr>
                      <m:t>=248.9⋅</m:t>
                    </m:r>
                    <m:d>
                      <m:dPr>
                        <m:ctrlPr>
                          <a:rPr lang="en-US" sz="1500" i="1">
                            <a:solidFill>
                              <a:srgbClr val="003366"/>
                            </a:solidFill>
                            <a:latin typeface="Cambria Math" panose="02040503050406030204" pitchFamily="18" charset="0"/>
                            <a:ea typeface="Cambria Math" panose="02040503050406030204" pitchFamily="18" charset="0"/>
                          </a:rPr>
                        </m:ctrlPr>
                      </m:dPr>
                      <m:e>
                        <m:f>
                          <m:fPr>
                            <m:type m:val="lin"/>
                            <m:ctrlPr>
                              <a:rPr lang="en-US" sz="1500" i="1">
                                <a:solidFill>
                                  <a:srgbClr val="003366"/>
                                </a:solidFill>
                                <a:latin typeface="Cambria Math" panose="02040503050406030204" pitchFamily="18" charset="0"/>
                                <a:ea typeface="Cambria Math" panose="02040503050406030204" pitchFamily="18" charset="0"/>
                              </a:rPr>
                            </m:ctrlPr>
                          </m:fPr>
                          <m:num>
                            <m:r>
                              <m:rPr>
                                <m:nor/>
                              </m:rPr>
                              <a:rPr lang="en-US" sz="1500" b="0" i="0" smtClean="0">
                                <a:solidFill>
                                  <a:srgbClr val="003366"/>
                                </a:solidFill>
                                <a:latin typeface="Cambria Math" panose="02040503050406030204" pitchFamily="18" charset="0"/>
                                <a:ea typeface="Cambria Math" panose="02040503050406030204" pitchFamily="18" charset="0"/>
                              </a:rPr>
                              <m:t>1</m:t>
                            </m:r>
                          </m:num>
                          <m:den>
                            <m:sSubSup>
                              <m:sSubSupPr>
                                <m:ctrlPr>
                                  <a:rPr lang="en-US" sz="1500" i="1">
                                    <a:solidFill>
                                      <a:srgbClr val="003366"/>
                                    </a:solidFill>
                                    <a:latin typeface="Cambria Math" panose="02040503050406030204" pitchFamily="18" charset="0"/>
                                    <a:ea typeface="Cambria Math" panose="02040503050406030204" pitchFamily="18" charset="0"/>
                                  </a:rPr>
                                </m:ctrlPr>
                              </m:sSubSupPr>
                              <m:e>
                                <m:r>
                                  <m:rPr>
                                    <m:sty m:val="p"/>
                                  </m:rPr>
                                  <a:rPr lang="en-US" sz="1500">
                                    <a:solidFill>
                                      <a:srgbClr val="003366"/>
                                    </a:solidFill>
                                    <a:latin typeface="Cambria Math" panose="02040503050406030204" pitchFamily="18" charset="0"/>
                                    <a:ea typeface="Cambria Math" panose="02040503050406030204" pitchFamily="18" charset="0"/>
                                  </a:rPr>
                                  <m:t>f</m:t>
                                </m:r>
                              </m:e>
                              <m:sub>
                                <m:r>
                                  <m:rPr>
                                    <m:sty m:val="p"/>
                                  </m:rPr>
                                  <a:rPr lang="en-US" sz="1500">
                                    <a:solidFill>
                                      <a:srgbClr val="003366"/>
                                    </a:solidFill>
                                    <a:latin typeface="Cambria Math" panose="02040503050406030204" pitchFamily="18" charset="0"/>
                                    <a:ea typeface="Cambria Math" panose="02040503050406030204" pitchFamily="18" charset="0"/>
                                  </a:rPr>
                                  <m:t>n</m:t>
                                </m:r>
                              </m:sub>
                              <m:sup>
                                <m:r>
                                  <a:rPr lang="en-US" sz="1500">
                                    <a:solidFill>
                                      <a:srgbClr val="003366"/>
                                    </a:solidFill>
                                    <a:latin typeface="Cambria Math" panose="02040503050406030204" pitchFamily="18" charset="0"/>
                                    <a:ea typeface="Cambria Math" panose="02040503050406030204" pitchFamily="18" charset="0"/>
                                  </a:rPr>
                                  <m:t>   1.5</m:t>
                                </m:r>
                              </m:sup>
                            </m:sSubSup>
                          </m:den>
                        </m:f>
                      </m:e>
                    </m:d>
                    <m:r>
                      <a:rPr lang="en-US" sz="1500" i="0">
                        <a:solidFill>
                          <a:srgbClr val="003366"/>
                        </a:solidFill>
                        <a:latin typeface="Cambria Math" panose="02040503050406030204" pitchFamily="18" charset="0"/>
                        <a:ea typeface="Cambria Math" panose="02040503050406030204" pitchFamily="18" charset="0"/>
                      </a:rPr>
                      <m:t>⋅</m:t>
                    </m:r>
                    <m:rad>
                      <m:radPr>
                        <m:degHide m:val="on"/>
                        <m:ctrlPr>
                          <a:rPr lang="en-US" sz="1500" i="1">
                            <a:solidFill>
                              <a:srgbClr val="003366"/>
                            </a:solidFill>
                            <a:latin typeface="Cambria Math" panose="02040503050406030204" pitchFamily="18" charset="0"/>
                            <a:ea typeface="Cambria Math" panose="02040503050406030204" pitchFamily="18" charset="0"/>
                          </a:rPr>
                        </m:ctrlPr>
                      </m:radPr>
                      <m:deg/>
                      <m:e>
                        <m:d>
                          <m:dPr>
                            <m:ctrlPr>
                              <a:rPr lang="en-US" sz="1500" i="1">
                                <a:solidFill>
                                  <a:srgbClr val="003366"/>
                                </a:solidFill>
                                <a:latin typeface="Cambria Math" panose="02040503050406030204" pitchFamily="18" charset="0"/>
                                <a:ea typeface="Cambria Math" panose="02040503050406030204" pitchFamily="18" charset="0"/>
                              </a:rPr>
                            </m:ctrlPr>
                          </m:dPr>
                          <m:e>
                            <m:f>
                              <m:fPr>
                                <m:type m:val="lin"/>
                                <m:ctrlPr>
                                  <a:rPr lang="en-US" sz="1500" i="1">
                                    <a:solidFill>
                                      <a:srgbClr val="003366"/>
                                    </a:solidFill>
                                    <a:latin typeface="Cambria Math" panose="02040503050406030204" pitchFamily="18" charset="0"/>
                                    <a:ea typeface="Cambria Math" panose="02040503050406030204" pitchFamily="18" charset="0"/>
                                  </a:rPr>
                                </m:ctrlPr>
                              </m:fPr>
                              <m:num>
                                <m:r>
                                  <m:rPr>
                                    <m:nor/>
                                  </m:rPr>
                                  <a:rPr lang="el-GR" sz="1600" dirty="0">
                                    <a:solidFill>
                                      <a:srgbClr val="10456B"/>
                                    </a:solidFill>
                                    <a:latin typeface="Cambria Math" panose="02040503050406030204" pitchFamily="18" charset="0"/>
                                    <a:ea typeface="Cambria Math" panose="02040503050406030204" pitchFamily="18" charset="0"/>
                                  </a:rPr>
                                  <m:t>π</m:t>
                                </m:r>
                              </m:num>
                              <m:den>
                                <m:r>
                                  <a:rPr lang="en-US" sz="1500" i="1">
                                    <a:solidFill>
                                      <a:srgbClr val="003366"/>
                                    </a:solidFill>
                                    <a:latin typeface="Cambria Math" panose="02040503050406030204" pitchFamily="18" charset="0"/>
                                    <a:ea typeface="Cambria Math" panose="02040503050406030204" pitchFamily="18" charset="0"/>
                                  </a:rPr>
                                  <m:t>2</m:t>
                                </m:r>
                              </m:den>
                            </m:f>
                          </m:e>
                        </m:d>
                        <m:r>
                          <a:rPr lang="en-US" sz="1500" i="0">
                            <a:solidFill>
                              <a:srgbClr val="003366"/>
                            </a:solidFill>
                            <a:latin typeface="Cambria Math" panose="02040503050406030204" pitchFamily="18" charset="0"/>
                            <a:ea typeface="Cambria Math" panose="02040503050406030204" pitchFamily="18" charset="0"/>
                          </a:rPr>
                          <m:t>⋅</m:t>
                        </m:r>
                        <m:r>
                          <m:rPr>
                            <m:sty m:val="p"/>
                          </m:rPr>
                          <a:rPr lang="en-US" sz="1500" i="0">
                            <a:solidFill>
                              <a:srgbClr val="003366"/>
                            </a:solidFill>
                            <a:latin typeface="Cambria Math" panose="02040503050406030204" pitchFamily="18" charset="0"/>
                            <a:ea typeface="Cambria Math" panose="02040503050406030204" pitchFamily="18" charset="0"/>
                          </a:rPr>
                          <m:t>Q</m:t>
                        </m:r>
                        <m:r>
                          <a:rPr lang="en-US" sz="1500" i="0">
                            <a:solidFill>
                              <a:srgbClr val="003366"/>
                            </a:solidFill>
                            <a:latin typeface="Cambria Math" panose="02040503050406030204" pitchFamily="18" charset="0"/>
                            <a:ea typeface="Cambria Math" panose="02040503050406030204" pitchFamily="18" charset="0"/>
                          </a:rPr>
                          <m:t>⋅</m:t>
                        </m:r>
                        <m:r>
                          <m:rPr>
                            <m:sty m:val="p"/>
                          </m:rPr>
                          <a:rPr lang="en-US" sz="1500" i="0">
                            <a:solidFill>
                              <a:srgbClr val="003366"/>
                            </a:solidFill>
                            <a:latin typeface="Cambria Math" panose="02040503050406030204" pitchFamily="18" charset="0"/>
                            <a:ea typeface="Cambria Math" panose="02040503050406030204" pitchFamily="18" charset="0"/>
                          </a:rPr>
                          <m:t>A</m:t>
                        </m:r>
                      </m:e>
                    </m:rad>
                    <m:r>
                      <a:rPr lang="en-US" sz="1500" b="0" i="0" smtClean="0">
                        <a:solidFill>
                          <a:srgbClr val="003366"/>
                        </a:solidFill>
                        <a:latin typeface="Cambria Math" panose="02040503050406030204" pitchFamily="18" charset="0"/>
                        <a:ea typeface="Cambria Math" panose="02040503050406030204" pitchFamily="18" charset="0"/>
                      </a:rPr>
                      <m:t>  </m:t>
                    </m:r>
                    <m:r>
                      <m:rPr>
                        <m:sty m:val="p"/>
                      </m:rPr>
                      <a:rPr lang="en-US" sz="1500" i="0">
                        <a:solidFill>
                          <a:srgbClr val="003366"/>
                        </a:solidFill>
                        <a:latin typeface="Cambria Math" panose="02040503050406030204" pitchFamily="18" charset="0"/>
                        <a:ea typeface="Cambria Math" panose="02040503050406030204" pitchFamily="18" charset="0"/>
                      </a:rPr>
                      <m:t>mm</m:t>
                    </m:r>
                  </m:oMath>
                </a14:m>
                <a:endParaRPr lang="en-US" sz="1500" dirty="0">
                  <a:solidFill>
                    <a:srgbClr val="003366"/>
                  </a:solidFill>
                  <a:latin typeface="Cambria Math" panose="02040503050406030204" pitchFamily="18" charset="0"/>
                  <a:ea typeface="Cambria Math" panose="02040503050406030204" pitchFamily="18" charset="0"/>
                </a:endParaRPr>
              </a:p>
              <a:p>
                <a:pPr algn="l">
                  <a:lnSpc>
                    <a:spcPct val="102000"/>
                  </a:lnSpc>
                  <a:spcBef>
                    <a:spcPts val="0"/>
                  </a:spcBef>
                  <a:spcAft>
                    <a:spcPts val="500"/>
                  </a:spcAft>
                  <a:buClr>
                    <a:srgbClr val="0B7A8A"/>
                  </a:buClr>
                </a:pPr>
                <a:endParaRPr lang="en-US" sz="1500" dirty="0">
                  <a:solidFill>
                    <a:srgbClr val="003366"/>
                  </a:solidFill>
                  <a:latin typeface="Cambria Math" panose="02040503050406030204" pitchFamily="18" charset="0"/>
                  <a:ea typeface="Cambria Math" panose="02040503050406030204" pitchFamily="18" charset="0"/>
                </a:endParaRPr>
              </a:p>
              <a:p>
                <a:pPr>
                  <a:lnSpc>
                    <a:spcPct val="102000"/>
                  </a:lnSpc>
                  <a:spcAft>
                    <a:spcPts val="500"/>
                  </a:spcAft>
                  <a:buClr>
                    <a:srgbClr val="0B7A8A"/>
                  </a:buClr>
                </a:pPr>
                <a:r>
                  <a:rPr lang="en-US" sz="1500" dirty="0">
                    <a:solidFill>
                      <a:srgbClr val="003366"/>
                    </a:solidFill>
                    <a:latin typeface="Cambria Math" panose="02040503050406030204" pitchFamily="18" charset="0"/>
                    <a:ea typeface="Cambria Math" panose="02040503050406030204" pitchFamily="18" charset="0"/>
                  </a:rPr>
                  <a:t>            ≈ 1.70×10⁻³ mm  ≈ 1.70 µm</a:t>
                </a:r>
              </a:p>
              <a:p>
                <a:pPr>
                  <a:lnSpc>
                    <a:spcPct val="102000"/>
                  </a:lnSpc>
                  <a:spcAft>
                    <a:spcPts val="500"/>
                  </a:spcAft>
                  <a:buClr>
                    <a:srgbClr val="0B7A8A"/>
                  </a:buClr>
                </a:pPr>
                <a:endParaRPr sz="1400" dirty="0">
                  <a:solidFill>
                    <a:srgbClr val="10456B"/>
                  </a:solidFill>
                  <a:latin typeface="Calibri"/>
                </a:endParaRPr>
              </a:p>
              <a:p>
                <a:pPr marL="182880" indent="-182880" algn="l">
                  <a:lnSpc>
                    <a:spcPct val="102000"/>
                  </a:lnSpc>
                  <a:spcBef>
                    <a:spcPts val="0"/>
                  </a:spcBef>
                  <a:spcAft>
                    <a:spcPts val="500"/>
                  </a:spcAft>
                  <a:buClr>
                    <a:srgbClr val="0B7A8A"/>
                  </a:buClr>
                  <a:buFont typeface="Arial"/>
                  <a:buChar char="•"/>
                </a:pPr>
                <a:r>
                  <a:rPr lang="en-US" sz="1400" dirty="0">
                    <a:solidFill>
                      <a:srgbClr val="10456B"/>
                    </a:solidFill>
                    <a:latin typeface="Calibri"/>
                  </a:rPr>
                  <a:t>L</a:t>
                </a:r>
                <a:r>
                  <a:rPr sz="1400" dirty="0">
                    <a:solidFill>
                      <a:srgbClr val="10456B"/>
                    </a:solidFill>
                    <a:latin typeface="Calibri"/>
                  </a:rPr>
                  <a:t>inks directly to the sway-space trade of the isolation slides</a:t>
                </a:r>
              </a:p>
            </p:txBody>
          </p:sp>
        </mc:Choice>
        <mc:Fallback xmlns="">
          <p:sp>
            <p:nvSpPr>
              <p:cNvPr id="12" name="TextBox 11"/>
              <p:cNvSpPr txBox="1">
                <a:spLocks noRot="1" noChangeAspect="1" noMove="1" noResize="1" noEditPoints="1" noAdjustHandles="1" noChangeArrowheads="1" noChangeShapeType="1" noTextEdit="1"/>
              </p:cNvSpPr>
              <p:nvPr/>
            </p:nvSpPr>
            <p:spPr>
              <a:xfrm>
                <a:off x="7635240" y="4298843"/>
                <a:ext cx="4069080" cy="2037802"/>
              </a:xfrm>
              <a:prstGeom prst="rect">
                <a:avLst/>
              </a:prstGeom>
              <a:blipFill>
                <a:blip r:embed="rId3"/>
                <a:stretch>
                  <a:fillRect l="-2549" t="-2695" r="-2249" b="-4491"/>
                </a:stretch>
              </a:blipFill>
            </p:spPr>
            <p:txBody>
              <a:bodyPr/>
              <a:lstStyle/>
              <a:p>
                <a:r>
                  <a:rPr lang="en-US">
                    <a:noFill/>
                  </a:rPr>
                  <a:t> </a:t>
                </a:r>
              </a:p>
            </p:txBody>
          </p:sp>
        </mc:Fallback>
      </mc:AlternateContent>
      <p:pic>
        <p:nvPicPr>
          <p:cNvPr id="19" name="Picture 18">
            <a:extLst>
              <a:ext uri="{FF2B5EF4-FFF2-40B4-BE49-F238E27FC236}">
                <a16:creationId xmlns:a16="http://schemas.microsoft.com/office/drawing/2014/main" id="{F82CCF14-88C8-52DA-A93C-063C79072EBE}"/>
              </a:ext>
            </a:extLst>
          </p:cNvPr>
          <p:cNvPicPr>
            <a:picLocks noChangeAspect="1"/>
          </p:cNvPicPr>
          <p:nvPr/>
        </p:nvPicPr>
        <p:blipFill>
          <a:blip r:embed="rId4"/>
          <a:stretch>
            <a:fillRect/>
          </a:stretch>
        </p:blipFill>
        <p:spPr>
          <a:xfrm>
            <a:off x="769125" y="1911617"/>
            <a:ext cx="5334000" cy="400050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9357055" y="201168"/>
            <a:ext cx="2606040" cy="365760"/>
          </a:xfrm>
          <a:prstGeom prst="rect">
            <a:avLst/>
          </a:prstGeom>
          <a:noFill/>
        </p:spPr>
        <p:txBody>
          <a:bodyPr wrap="square" lIns="0" tIns="0" rIns="0" bIns="0" anchor="ctr">
            <a:spAutoFit/>
          </a:bodyPr>
          <a:lstStyle/>
          <a:p>
            <a:pPr algn="r">
              <a:lnSpc>
                <a:spcPct val="100000"/>
              </a:lnSpc>
              <a:spcBef>
                <a:spcPts val="0"/>
              </a:spcBef>
              <a:spcAft>
                <a:spcPts val="400"/>
              </a:spcAft>
            </a:pPr>
            <a:r>
              <a:rPr sz="1600" b="1" i="0">
                <a:solidFill>
                  <a:srgbClr val="10456B"/>
                </a:solidFill>
                <a:latin typeface="Calibri"/>
              </a:rPr>
              <a:t>Vibrationdata</a:t>
            </a:r>
          </a:p>
        </p:txBody>
      </p:sp>
      <p:sp>
        <p:nvSpPr>
          <p:cNvPr id="3" name="TextBox 2"/>
          <p:cNvSpPr txBox="1"/>
          <p:nvPr/>
        </p:nvSpPr>
        <p:spPr>
          <a:xfrm>
            <a:off x="457200" y="256032"/>
            <a:ext cx="8138160" cy="548640"/>
          </a:xfrm>
          <a:prstGeom prst="rect">
            <a:avLst/>
          </a:prstGeom>
          <a:noFill/>
        </p:spPr>
        <p:txBody>
          <a:bodyPr wrap="square" lIns="0" tIns="0" rIns="0" bIns="0" anchor="t">
            <a:spAutoFit/>
          </a:bodyPr>
          <a:lstStyle/>
          <a:p>
            <a:pPr algn="l">
              <a:lnSpc>
                <a:spcPct val="100000"/>
              </a:lnSpc>
              <a:spcBef>
                <a:spcPts val="0"/>
              </a:spcBef>
              <a:spcAft>
                <a:spcPts val="400"/>
              </a:spcAft>
            </a:pPr>
            <a:r>
              <a:rPr sz="2800" b="1" i="0">
                <a:solidFill>
                  <a:srgbClr val="10456B"/>
                </a:solidFill>
                <a:latin typeface="Cambria"/>
              </a:rPr>
              <a:t>Worked Example: Isolator Transmissibility</a:t>
            </a:r>
          </a:p>
        </p:txBody>
      </p:sp>
      <p:sp>
        <p:nvSpPr>
          <p:cNvPr id="4" name="TextBox 3"/>
          <p:cNvSpPr txBox="1"/>
          <p:nvPr/>
        </p:nvSpPr>
        <p:spPr>
          <a:xfrm>
            <a:off x="457200" y="794412"/>
            <a:ext cx="9600000" cy="230832"/>
          </a:xfrm>
          <a:prstGeom prst="rect">
            <a:avLst/>
          </a:prstGeom>
          <a:noFill/>
        </p:spPr>
        <p:txBody>
          <a:bodyPr wrap="square" lIns="0" tIns="0" rIns="0" bIns="0" anchor="ctr">
            <a:spAutoFit/>
          </a:bodyPr>
          <a:lstStyle/>
          <a:p>
            <a:pPr algn="l">
              <a:lnSpc>
                <a:spcPct val="100000"/>
              </a:lnSpc>
              <a:spcBef>
                <a:spcPts val="0"/>
              </a:spcBef>
              <a:spcAft>
                <a:spcPts val="400"/>
              </a:spcAft>
            </a:pPr>
            <a:r>
              <a:rPr sz="1500" b="0" i="1" dirty="0">
                <a:solidFill>
                  <a:srgbClr val="0B7A8A"/>
                </a:solidFill>
                <a:latin typeface="Calibri"/>
              </a:rPr>
              <a:t>Hard numbers on the damping trade — evaluating T at the 66.7 Hz wheel line for an fₙ = 15 Hz isolator</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lnSpc>
                <a:spcPct val="100000"/>
              </a:lnSpc>
              <a:spcBef>
                <a:spcPts val="0"/>
              </a:spcBef>
              <a:spcAft>
                <a:spcPts val="400"/>
              </a:spcAft>
            </a:pPr>
            <a:r>
              <a:rPr sz="900" b="0" i="1">
                <a:solidFill>
                  <a:srgbClr val="5B6770"/>
                </a:solidFill>
                <a:latin typeface="Calibri"/>
              </a:rPr>
              <a:t>Spacecraft On-Orbit Vibration  |  blog.vibrationdata.com</a:t>
            </a:r>
          </a:p>
        </p:txBody>
      </p:sp>
      <p:sp>
        <p:nvSpPr>
          <p:cNvPr id="6" name="TextBox 5"/>
          <p:cNvSpPr txBox="1"/>
          <p:nvPr/>
        </p:nvSpPr>
        <p:spPr>
          <a:xfrm>
            <a:off x="11368735" y="6473952"/>
            <a:ext cx="457200" cy="274320"/>
          </a:xfrm>
          <a:prstGeom prst="rect">
            <a:avLst/>
          </a:prstGeom>
          <a:noFill/>
        </p:spPr>
        <p:txBody>
          <a:bodyPr wrap="square" lIns="0" tIns="0" rIns="0" bIns="0" anchor="ctr">
            <a:spAutoFit/>
          </a:bodyPr>
          <a:lstStyle/>
          <a:p>
            <a:pPr algn="r">
              <a:lnSpc>
                <a:spcPct val="100000"/>
              </a:lnSpc>
              <a:spcBef>
                <a:spcPts val="0"/>
              </a:spcBef>
              <a:spcAft>
                <a:spcPts val="400"/>
              </a:spcAft>
            </a:pPr>
            <a:r>
              <a:rPr sz="900" b="0" i="1">
                <a:solidFill>
                  <a:srgbClr val="5B6770"/>
                </a:solidFill>
                <a:latin typeface="Calibri"/>
              </a:rPr>
              <a:t>57</a:t>
            </a:r>
          </a:p>
        </p:txBody>
      </p:sp>
      <p:sp>
        <p:nvSpPr>
          <p:cNvPr id="11" name="TextBox 10"/>
          <p:cNvSpPr txBox="1"/>
          <p:nvPr/>
        </p:nvSpPr>
        <p:spPr>
          <a:xfrm>
            <a:off x="7863840" y="3025880"/>
            <a:ext cx="3611880" cy="860364"/>
          </a:xfrm>
          <a:prstGeom prst="rect">
            <a:avLst/>
          </a:prstGeom>
          <a:noFill/>
        </p:spPr>
        <p:txBody>
          <a:bodyPr wrap="square" lIns="0" tIns="0" rIns="0" bIns="0">
            <a:spAutoFit/>
          </a:bodyPr>
          <a:lstStyle/>
          <a:p>
            <a:pPr algn="l">
              <a:spcBef>
                <a:spcPts val="0"/>
              </a:spcBef>
              <a:spcAft>
                <a:spcPts val="800"/>
              </a:spcAft>
            </a:pPr>
            <a:r>
              <a:rPr sz="1450" b="1" dirty="0">
                <a:solidFill>
                  <a:srgbClr val="10456B"/>
                </a:solidFill>
                <a:latin typeface="Calibri"/>
              </a:rPr>
              <a:t>High-Frequency Attenuation</a:t>
            </a:r>
          </a:p>
          <a:p>
            <a:pPr marL="182880" indent="-182880" algn="l">
              <a:lnSpc>
                <a:spcPct val="102000"/>
              </a:lnSpc>
              <a:spcBef>
                <a:spcPts val="0"/>
              </a:spcBef>
              <a:spcAft>
                <a:spcPts val="500"/>
              </a:spcAft>
              <a:buClr>
                <a:srgbClr val="0B7A8A"/>
              </a:buClr>
              <a:buFont typeface="Arial"/>
              <a:buChar char="•"/>
            </a:pPr>
            <a:r>
              <a:rPr sz="1450" dirty="0">
                <a:solidFill>
                  <a:srgbClr val="10456B"/>
                </a:solidFill>
                <a:latin typeface="Calibri"/>
              </a:rPr>
              <a:t>ζ = 0.05:  T = 0.054  →  −25 dB</a:t>
            </a:r>
          </a:p>
          <a:p>
            <a:pPr marL="182880" indent="-182880" algn="l">
              <a:lnSpc>
                <a:spcPct val="102000"/>
              </a:lnSpc>
              <a:spcBef>
                <a:spcPts val="0"/>
              </a:spcBef>
              <a:spcAft>
                <a:spcPts val="500"/>
              </a:spcAft>
              <a:buClr>
                <a:srgbClr val="0B7A8A"/>
              </a:buClr>
              <a:buFont typeface="Arial"/>
              <a:buChar char="•"/>
            </a:pPr>
            <a:r>
              <a:rPr sz="1450" dirty="0">
                <a:solidFill>
                  <a:srgbClr val="10456B"/>
                </a:solidFill>
                <a:latin typeface="Calibri"/>
              </a:rPr>
              <a:t>ζ = 0.20:  T = 0.094  →  −20.5 dB</a:t>
            </a:r>
          </a:p>
        </p:txBody>
      </p:sp>
      <p:sp>
        <p:nvSpPr>
          <p:cNvPr id="12" name="TextBox 11"/>
          <p:cNvSpPr txBox="1"/>
          <p:nvPr/>
        </p:nvSpPr>
        <p:spPr>
          <a:xfrm>
            <a:off x="7863840" y="3985880"/>
            <a:ext cx="3611880" cy="860364"/>
          </a:xfrm>
          <a:prstGeom prst="rect">
            <a:avLst/>
          </a:prstGeom>
          <a:noFill/>
        </p:spPr>
        <p:txBody>
          <a:bodyPr wrap="square" lIns="0" tIns="0" rIns="0" bIns="0">
            <a:spAutoFit/>
          </a:bodyPr>
          <a:lstStyle/>
          <a:p>
            <a:pPr algn="l">
              <a:spcBef>
                <a:spcPts val="0"/>
              </a:spcBef>
              <a:spcAft>
                <a:spcPts val="800"/>
              </a:spcAft>
            </a:pPr>
            <a:r>
              <a:rPr sz="1450" b="1" dirty="0">
                <a:solidFill>
                  <a:srgbClr val="10456B"/>
                </a:solidFill>
                <a:latin typeface="Calibri"/>
              </a:rPr>
              <a:t>Resonant Peak (r = 1)</a:t>
            </a:r>
          </a:p>
          <a:p>
            <a:pPr marL="182880" indent="-182880" algn="l">
              <a:lnSpc>
                <a:spcPct val="102000"/>
              </a:lnSpc>
              <a:spcBef>
                <a:spcPts val="0"/>
              </a:spcBef>
              <a:spcAft>
                <a:spcPts val="500"/>
              </a:spcAft>
              <a:buClr>
                <a:srgbClr val="0B7A8A"/>
              </a:buClr>
              <a:buFont typeface="Arial"/>
              <a:buChar char="•"/>
            </a:pPr>
            <a:r>
              <a:rPr sz="1450" dirty="0">
                <a:solidFill>
                  <a:srgbClr val="10456B"/>
                </a:solidFill>
                <a:latin typeface="Calibri"/>
              </a:rPr>
              <a:t>ζ = 0.05:  T ≈ 1/(2ζ) = 10</a:t>
            </a:r>
          </a:p>
          <a:p>
            <a:pPr marL="182880" indent="-182880" algn="l">
              <a:lnSpc>
                <a:spcPct val="102000"/>
              </a:lnSpc>
              <a:spcBef>
                <a:spcPts val="0"/>
              </a:spcBef>
              <a:spcAft>
                <a:spcPts val="500"/>
              </a:spcAft>
              <a:buClr>
                <a:srgbClr val="0B7A8A"/>
              </a:buClr>
              <a:buFont typeface="Arial"/>
              <a:buChar char="•"/>
            </a:pPr>
            <a:r>
              <a:rPr sz="1450" dirty="0">
                <a:solidFill>
                  <a:srgbClr val="10456B"/>
                </a:solidFill>
                <a:latin typeface="Calibri"/>
              </a:rPr>
              <a:t>ζ = 0.20:  T ≈ 2.5</a:t>
            </a:r>
          </a:p>
        </p:txBody>
      </p:sp>
      <p:sp>
        <p:nvSpPr>
          <p:cNvPr id="13" name="Rectangle 12"/>
          <p:cNvSpPr/>
          <p:nvPr/>
        </p:nvSpPr>
        <p:spPr>
          <a:xfrm>
            <a:off x="7635240" y="4972120"/>
            <a:ext cx="4069080" cy="560000"/>
          </a:xfrm>
          <a:prstGeom prst="rect">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wrap="square" lIns="137160" rIns="137160" rtlCol="0" anchor="ctr"/>
          <a:lstStyle/>
          <a:p>
            <a:pPr algn="l"/>
            <a:r>
              <a:rPr sz="1450" b="1" dirty="0">
                <a:solidFill>
                  <a:srgbClr val="FFFFFF"/>
                </a:solidFill>
                <a:latin typeface="Calibri"/>
              </a:rPr>
              <a:t>Takeaway:  </a:t>
            </a:r>
            <a:r>
              <a:rPr sz="1450" dirty="0">
                <a:solidFill>
                  <a:srgbClr val="FFFFFF"/>
                </a:solidFill>
                <a:latin typeface="Calibri"/>
              </a:rPr>
              <a:t>Heavier damping cuts the peak ~4× but costs ~5 dB of high-frequency attenuation.</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21A3493F-5BB0-A791-959A-B97E6D0033DA}"/>
                  </a:ext>
                </a:extLst>
              </p:cNvPr>
              <p:cNvSpPr txBox="1"/>
              <p:nvPr/>
            </p:nvSpPr>
            <p:spPr>
              <a:xfrm>
                <a:off x="7160205" y="1696890"/>
                <a:ext cx="4069080" cy="79701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550" i="1"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sz="1550" b="0" i="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 </m:t>
                          </m:r>
                          <m:r>
                            <m:rPr>
                              <m:sty m:val="p"/>
                            </m:rPr>
                            <a:rPr lang="en-US" sz="1550" b="0" i="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T</m:t>
                          </m:r>
                          <m:d>
                            <m:dPr>
                              <m:ctrlPr>
                                <a:rPr lang="en-US" sz="1550" i="1">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sz="155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ρ</m:t>
                              </m:r>
                            </m:e>
                          </m:d>
                          <m:r>
                            <a:rPr lang="en-US" sz="155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 </m:t>
                          </m:r>
                        </m:e>
                      </m:d>
                      <m:r>
                        <a:rPr lang="en-US" sz="155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m:t>
                      </m:r>
                      <m:rad>
                        <m:radPr>
                          <m:degHide m:val="on"/>
                          <m:ctrlPr>
                            <a:rPr lang="en-US" sz="1550" i="1">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en-US" sz="1550" i="1">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1550" i="1">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1+</m:t>
                              </m:r>
                              <m:sSup>
                                <m:sSupPr>
                                  <m:ctrlPr>
                                    <a:rPr lang="en-US" sz="1550" i="1">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en-US" sz="1550" i="1">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sz="155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2</m:t>
                                      </m:r>
                                      <m:r>
                                        <m:rPr>
                                          <m:nor/>
                                        </m:rPr>
                                        <a:rPr lang="el-GR" sz="1550" dirty="0">
                                          <a:solidFill>
                                            <a:srgbClr val="10456B"/>
                                          </a:solidFill>
                                          <a:latin typeface="Cambria Math" panose="02040503050406030204" pitchFamily="18" charset="0"/>
                                          <a:ea typeface="Cambria Math" panose="02040503050406030204" pitchFamily="18" charset="0"/>
                                        </a:rPr>
                                        <m:t>ζ</m:t>
                                      </m:r>
                                      <m:r>
                                        <m:rPr>
                                          <m:sty m:val="p"/>
                                        </m:rPr>
                                        <a:rPr lang="en-US" sz="155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ρ</m:t>
                                      </m:r>
                                    </m:e>
                                  </m:d>
                                </m:e>
                                <m:sup>
                                  <m:r>
                                    <a:rPr lang="en-US" sz="155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2</m:t>
                                  </m:r>
                                </m:sup>
                              </m:sSup>
                            </m:num>
                            <m:den>
                              <m:sSup>
                                <m:sSupPr>
                                  <m:ctrlPr>
                                    <a:rPr lang="en-US" sz="1550" i="1">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en-US" sz="1550" i="1">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sz="155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1</m:t>
                                      </m:r>
                                      <m:r>
                                        <a:rPr lang="en-US" sz="1550" i="1">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1550" i="1">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sz="155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ρ</m:t>
                                          </m:r>
                                        </m:e>
                                        <m:sup>
                                          <m:r>
                                            <a:rPr lang="en-US" sz="155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2</m:t>
                                          </m:r>
                                        </m:sup>
                                      </m:sSup>
                                    </m:e>
                                  </m:d>
                                </m:e>
                                <m:sup>
                                  <m:r>
                                    <a:rPr lang="en-US" sz="155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2</m:t>
                                  </m:r>
                                </m:sup>
                              </m:sSup>
                              <m:r>
                                <a:rPr lang="en-US" sz="155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1550" i="1">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en-US" sz="1550" i="1">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sz="155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2</m:t>
                                      </m:r>
                                      <m:r>
                                        <m:rPr>
                                          <m:nor/>
                                        </m:rPr>
                                        <a:rPr lang="el-GR" sz="1550" dirty="0">
                                          <a:solidFill>
                                            <a:srgbClr val="10456B"/>
                                          </a:solidFill>
                                          <a:latin typeface="Cambria Math" panose="02040503050406030204" pitchFamily="18" charset="0"/>
                                          <a:ea typeface="Cambria Math" panose="02040503050406030204" pitchFamily="18" charset="0"/>
                                        </a:rPr>
                                        <m:t>ζ</m:t>
                                      </m:r>
                                      <m:r>
                                        <m:rPr>
                                          <m:sty m:val="p"/>
                                        </m:rPr>
                                        <a:rPr lang="en-US" sz="155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ρ</m:t>
                                      </m:r>
                                    </m:e>
                                  </m:d>
                                </m:e>
                                <m:sup>
                                  <m:r>
                                    <a:rPr lang="en-US" sz="155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2</m:t>
                                  </m:r>
                                </m:sup>
                              </m:sSup>
                            </m:den>
                          </m:f>
                        </m:e>
                      </m:rad>
                      <m:r>
                        <a:rPr lang="en-US" sz="155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  </m:t>
                      </m:r>
                      <m:r>
                        <m:rPr>
                          <m:sty m:val="p"/>
                        </m:rPr>
                        <a:rPr lang="en-US" sz="155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ρ</m:t>
                      </m:r>
                      <m:r>
                        <a:rPr lang="en-US" sz="155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type m:val="lin"/>
                          <m:ctrlPr>
                            <a:rPr lang="en-US" sz="1550" i="1">
                              <a:solidFill>
                                <a:schemeClr val="tx1"/>
                              </a:solidFill>
                              <a:effectLst/>
                              <a:latin typeface="Cambria Math" panose="02040503050406030204" pitchFamily="18" charset="0"/>
                              <a:cs typeface="Times New Roman" panose="02020603050405020304" pitchFamily="18" charset="0"/>
                            </a:rPr>
                          </m:ctrlPr>
                        </m:fPr>
                        <m:num>
                          <m:r>
                            <m:rPr>
                              <m:sty m:val="p"/>
                            </m:rPr>
                            <a:rPr lang="en-US" sz="155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f</m:t>
                          </m:r>
                        </m:num>
                        <m:den>
                          <m:sSub>
                            <m:sSubPr>
                              <m:ctrlPr>
                                <a:rPr lang="en-US" sz="1550" i="1">
                                  <a:solidFill>
                                    <a:schemeClr val="tx1"/>
                                  </a:solidFill>
                                  <a:effectLst/>
                                  <a:latin typeface="Cambria Math" panose="02040503050406030204" pitchFamily="18" charset="0"/>
                                  <a:cs typeface="Times New Roman" panose="02020603050405020304" pitchFamily="18" charset="0"/>
                                </a:rPr>
                              </m:ctrlPr>
                            </m:sSubPr>
                            <m:e>
                              <m:r>
                                <m:rPr>
                                  <m:sty m:val="p"/>
                                </m:rPr>
                                <a:rPr lang="en-US" sz="155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f</m:t>
                              </m:r>
                            </m:e>
                            <m:sub>
                              <m:r>
                                <m:rPr>
                                  <m:sty m:val="p"/>
                                </m:rPr>
                                <a:rPr lang="en-US" sz="155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n</m:t>
                              </m:r>
                            </m:sub>
                          </m:sSub>
                        </m:den>
                      </m:f>
                    </m:oMath>
                  </m:oMathPara>
                </a14:m>
                <a:endParaRPr lang="en-US" sz="1550" dirty="0"/>
              </a:p>
            </p:txBody>
          </p:sp>
        </mc:Choice>
        <mc:Fallback xmlns="">
          <p:sp>
            <p:nvSpPr>
              <p:cNvPr id="19" name="TextBox 18">
                <a:extLst>
                  <a:ext uri="{FF2B5EF4-FFF2-40B4-BE49-F238E27FC236}">
                    <a16:creationId xmlns:a16="http://schemas.microsoft.com/office/drawing/2014/main" id="{21A3493F-5BB0-A791-959A-B97E6D0033DA}"/>
                  </a:ext>
                </a:extLst>
              </p:cNvPr>
              <p:cNvSpPr txBox="1">
                <a:spLocks noRot="1" noChangeAspect="1" noMove="1" noResize="1" noEditPoints="1" noAdjustHandles="1" noChangeArrowheads="1" noChangeShapeType="1" noTextEdit="1"/>
              </p:cNvSpPr>
              <p:nvPr/>
            </p:nvSpPr>
            <p:spPr>
              <a:xfrm>
                <a:off x="7160205" y="1696890"/>
                <a:ext cx="4069080" cy="797013"/>
              </a:xfrm>
              <a:prstGeom prst="rect">
                <a:avLst/>
              </a:prstGeom>
              <a:blipFill>
                <a:blip r:embed="rId2"/>
                <a:stretch>
                  <a:fillRect/>
                </a:stretch>
              </a:blipFill>
            </p:spPr>
            <p:txBody>
              <a:bodyPr/>
              <a:lstStyle/>
              <a:p>
                <a:r>
                  <a:rPr lang="en-US">
                    <a:noFill/>
                  </a:rPr>
                  <a:t> </a:t>
                </a:r>
              </a:p>
            </p:txBody>
          </p:sp>
        </mc:Fallback>
      </mc:AlternateContent>
      <p:pic>
        <p:nvPicPr>
          <p:cNvPr id="21" name="Picture 20">
            <a:extLst>
              <a:ext uri="{FF2B5EF4-FFF2-40B4-BE49-F238E27FC236}">
                <a16:creationId xmlns:a16="http://schemas.microsoft.com/office/drawing/2014/main" id="{19CFAA91-47B9-49DC-D76E-E084B1478392}"/>
              </a:ext>
            </a:extLst>
          </p:cNvPr>
          <p:cNvPicPr>
            <a:picLocks noChangeAspect="1"/>
          </p:cNvPicPr>
          <p:nvPr/>
        </p:nvPicPr>
        <p:blipFill>
          <a:blip r:embed="rId3"/>
          <a:stretch>
            <a:fillRect/>
          </a:stretch>
        </p:blipFill>
        <p:spPr>
          <a:xfrm>
            <a:off x="716280" y="1527292"/>
            <a:ext cx="6031972" cy="4444611"/>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9357055" y="201168"/>
            <a:ext cx="2606040" cy="365760"/>
          </a:xfrm>
          <a:prstGeom prst="rect">
            <a:avLst/>
          </a:prstGeom>
          <a:noFill/>
        </p:spPr>
        <p:txBody>
          <a:bodyPr wrap="square" lIns="0" tIns="0" rIns="0" bIns="0" anchor="ctr">
            <a:spAutoFit/>
          </a:bodyPr>
          <a:lstStyle/>
          <a:p>
            <a:pPr algn="r">
              <a:lnSpc>
                <a:spcPct val="100000"/>
              </a:lnSpc>
              <a:spcBef>
                <a:spcPts val="0"/>
              </a:spcBef>
              <a:spcAft>
                <a:spcPts val="400"/>
              </a:spcAft>
            </a:pPr>
            <a:r>
              <a:rPr sz="1600" b="1" i="0">
                <a:solidFill>
                  <a:srgbClr val="10456B"/>
                </a:solidFill>
                <a:latin typeface="Calibri"/>
              </a:rPr>
              <a:t>Vibrationdata</a:t>
            </a:r>
          </a:p>
        </p:txBody>
      </p:sp>
      <p:sp>
        <p:nvSpPr>
          <p:cNvPr id="3" name="TextBox 2"/>
          <p:cNvSpPr txBox="1"/>
          <p:nvPr/>
        </p:nvSpPr>
        <p:spPr>
          <a:xfrm>
            <a:off x="457200" y="256032"/>
            <a:ext cx="8138160" cy="738664"/>
          </a:xfrm>
          <a:prstGeom prst="rect">
            <a:avLst/>
          </a:prstGeom>
          <a:noFill/>
        </p:spPr>
        <p:txBody>
          <a:bodyPr wrap="square" lIns="0" tIns="0" rIns="0" bIns="0" anchor="t">
            <a:spAutoFit/>
          </a:bodyPr>
          <a:lstStyle/>
          <a:p>
            <a:pPr algn="l">
              <a:lnSpc>
                <a:spcPct val="100000"/>
              </a:lnSpc>
              <a:spcBef>
                <a:spcPts val="0"/>
              </a:spcBef>
              <a:spcAft>
                <a:spcPts val="400"/>
              </a:spcAft>
            </a:pPr>
            <a:r>
              <a:rPr sz="2400" b="1" i="0" dirty="0">
                <a:solidFill>
                  <a:srgbClr val="10456B"/>
                </a:solidFill>
                <a:latin typeface="Cambria"/>
              </a:rPr>
              <a:t>Worked Example: </a:t>
            </a:r>
            <a:br>
              <a:rPr lang="en-US" sz="2400" b="1" i="0" dirty="0">
                <a:solidFill>
                  <a:srgbClr val="10456B"/>
                </a:solidFill>
                <a:latin typeface="Cambria"/>
              </a:rPr>
            </a:br>
            <a:r>
              <a:rPr lang="en-US" sz="2400" b="1" i="0" dirty="0">
                <a:solidFill>
                  <a:srgbClr val="10456B"/>
                </a:solidFill>
                <a:latin typeface="Cambria"/>
              </a:rPr>
              <a:t>Modular Transfer Function </a:t>
            </a:r>
            <a:r>
              <a:rPr sz="2400" b="1" i="0" dirty="0">
                <a:solidFill>
                  <a:srgbClr val="10456B"/>
                </a:solidFill>
                <a:latin typeface="Cambria"/>
              </a:rPr>
              <a:t>Reduction From Jitter</a:t>
            </a:r>
          </a:p>
        </p:txBody>
      </p:sp>
      <p:sp>
        <p:nvSpPr>
          <p:cNvPr id="4" name="TextBox 3"/>
          <p:cNvSpPr txBox="1"/>
          <p:nvPr/>
        </p:nvSpPr>
        <p:spPr>
          <a:xfrm>
            <a:off x="1229096" y="1284600"/>
            <a:ext cx="4447309" cy="461665"/>
          </a:xfrm>
          <a:prstGeom prst="rect">
            <a:avLst/>
          </a:prstGeom>
          <a:noFill/>
        </p:spPr>
        <p:txBody>
          <a:bodyPr wrap="square" lIns="0" tIns="0" rIns="0" bIns="0" anchor="ctr">
            <a:spAutoFit/>
          </a:bodyPr>
          <a:lstStyle/>
          <a:p>
            <a:pPr algn="l">
              <a:lnSpc>
                <a:spcPct val="100000"/>
              </a:lnSpc>
              <a:spcBef>
                <a:spcPts val="0"/>
              </a:spcBef>
              <a:spcAft>
                <a:spcPts val="400"/>
              </a:spcAft>
            </a:pPr>
            <a:r>
              <a:rPr sz="1500" b="0" dirty="0">
                <a:solidFill>
                  <a:srgbClr val="0B7A8A"/>
                </a:solidFill>
                <a:latin typeface="Calibri"/>
              </a:rPr>
              <a:t>The Gaussian-jitter </a:t>
            </a:r>
            <a:r>
              <a:rPr sz="1500" b="0" dirty="0">
                <a:solidFill>
                  <a:srgbClr val="0B7A8A"/>
                </a:solidFill>
                <a:latin typeface="Cambria Math" panose="02040503050406030204" pitchFamily="18" charset="0"/>
                <a:ea typeface="Cambria Math" panose="02040503050406030204" pitchFamily="18" charset="0"/>
              </a:rPr>
              <a:t>MTF</a:t>
            </a:r>
            <a:r>
              <a:rPr sz="1500" b="0" dirty="0">
                <a:solidFill>
                  <a:srgbClr val="0B7A8A"/>
                </a:solidFill>
                <a:latin typeface="Calibri"/>
              </a:rPr>
              <a:t> factor </a:t>
            </a:r>
            <a:r>
              <a:rPr sz="1500" b="0" dirty="0">
                <a:solidFill>
                  <a:srgbClr val="0B7A8A"/>
                </a:solidFill>
                <a:latin typeface="Cambria Math" panose="02040503050406030204" pitchFamily="18" charset="0"/>
                <a:ea typeface="Cambria Math" panose="02040503050406030204" pitchFamily="18" charset="0"/>
              </a:rPr>
              <a:t>MTFⱼ = exp[−2π²σ²f²]</a:t>
            </a:r>
            <a:r>
              <a:rPr sz="1500" b="0" dirty="0">
                <a:solidFill>
                  <a:srgbClr val="0B7A8A"/>
                </a:solidFill>
                <a:latin typeface="Calibri"/>
              </a:rPr>
              <a:t>, evaluated at the Nyquist frequency</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lnSpc>
                <a:spcPct val="100000"/>
              </a:lnSpc>
              <a:spcBef>
                <a:spcPts val="0"/>
              </a:spcBef>
              <a:spcAft>
                <a:spcPts val="400"/>
              </a:spcAft>
            </a:pPr>
            <a:r>
              <a:rPr sz="900" b="0" i="1">
                <a:solidFill>
                  <a:srgbClr val="5B6770"/>
                </a:solidFill>
                <a:latin typeface="Calibri"/>
              </a:rPr>
              <a:t>Spacecraft On-Orbit Vibration  |  blog.vibrationdata.com</a:t>
            </a:r>
          </a:p>
        </p:txBody>
      </p:sp>
      <p:sp>
        <p:nvSpPr>
          <p:cNvPr id="6" name="TextBox 5"/>
          <p:cNvSpPr txBox="1"/>
          <p:nvPr/>
        </p:nvSpPr>
        <p:spPr>
          <a:xfrm>
            <a:off x="11368735" y="6473952"/>
            <a:ext cx="457200" cy="274320"/>
          </a:xfrm>
          <a:prstGeom prst="rect">
            <a:avLst/>
          </a:prstGeom>
          <a:noFill/>
        </p:spPr>
        <p:txBody>
          <a:bodyPr wrap="square" lIns="0" tIns="0" rIns="0" bIns="0" anchor="ctr">
            <a:spAutoFit/>
          </a:bodyPr>
          <a:lstStyle/>
          <a:p>
            <a:pPr algn="r">
              <a:lnSpc>
                <a:spcPct val="100000"/>
              </a:lnSpc>
              <a:spcBef>
                <a:spcPts val="0"/>
              </a:spcBef>
              <a:spcAft>
                <a:spcPts val="400"/>
              </a:spcAft>
            </a:pPr>
            <a:r>
              <a:rPr sz="900" b="0" i="1">
                <a:solidFill>
                  <a:srgbClr val="5B6770"/>
                </a:solidFill>
                <a:latin typeface="Calibri"/>
              </a:rPr>
              <a:t>58</a:t>
            </a:r>
          </a:p>
        </p:txBody>
      </p:sp>
      <p:sp>
        <p:nvSpPr>
          <p:cNvPr id="9" name="TextBox 8"/>
          <p:cNvSpPr txBox="1"/>
          <p:nvPr/>
        </p:nvSpPr>
        <p:spPr>
          <a:xfrm>
            <a:off x="7863840" y="1257570"/>
            <a:ext cx="3611880" cy="230832"/>
          </a:xfrm>
          <a:prstGeom prst="rect">
            <a:avLst/>
          </a:prstGeom>
          <a:noFill/>
        </p:spPr>
        <p:txBody>
          <a:bodyPr wrap="square" lIns="0" tIns="0" rIns="0" bIns="0" anchor="t">
            <a:spAutoFit/>
          </a:bodyPr>
          <a:lstStyle/>
          <a:p>
            <a:pPr algn="l">
              <a:lnSpc>
                <a:spcPct val="100000"/>
              </a:lnSpc>
              <a:spcBef>
                <a:spcPts val="0"/>
              </a:spcBef>
              <a:spcAft>
                <a:spcPts val="400"/>
              </a:spcAft>
            </a:pPr>
            <a:r>
              <a:rPr lang="da-DK" sz="1500" b="1" i="0" dirty="0">
                <a:solidFill>
                  <a:srgbClr val="10456B"/>
                </a:solidFill>
                <a:latin typeface="Calibri"/>
              </a:rPr>
              <a:t>At Nyquist </a:t>
            </a:r>
            <a:r>
              <a:rPr lang="da-DK" sz="1500" b="1" i="0" dirty="0">
                <a:solidFill>
                  <a:srgbClr val="10456B"/>
                </a:solidFill>
                <a:latin typeface="Cambria Math" panose="02040503050406030204" pitchFamily="18" charset="0"/>
                <a:ea typeface="Cambria Math" panose="02040503050406030204" pitchFamily="18" charset="0"/>
              </a:rPr>
              <a:t>(f = 0.5 cyc/px)</a:t>
            </a:r>
            <a:endParaRPr sz="1500" b="1" i="0" dirty="0">
              <a:solidFill>
                <a:srgbClr val="10456B"/>
              </a:solidFill>
              <a:latin typeface="Cambria Math" panose="02040503050406030204" pitchFamily="18" charset="0"/>
              <a:ea typeface="Cambria Math" panose="02040503050406030204" pitchFamily="18" charset="0"/>
            </a:endParaRPr>
          </a:p>
        </p:txBody>
      </p:sp>
      <p:sp>
        <p:nvSpPr>
          <p:cNvPr id="10" name="Rectangle 9"/>
          <p:cNvSpPr/>
          <p:nvPr/>
        </p:nvSpPr>
        <p:spPr>
          <a:xfrm>
            <a:off x="7863840" y="1611302"/>
            <a:ext cx="3611880" cy="760000"/>
          </a:xfrm>
          <a:prstGeom prst="rect">
            <a:avLst/>
          </a:prstGeom>
          <a:solidFill>
            <a:srgbClr val="F4F6F8"/>
          </a:solidFill>
          <a:ln w="9525">
            <a:solidFill>
              <a:srgbClr val="D4DCE2"/>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l">
              <a:spcBef>
                <a:spcPts val="0"/>
              </a:spcBef>
              <a:spcAft>
                <a:spcPts val="200"/>
              </a:spcAft>
            </a:pPr>
            <a:r>
              <a:rPr sz="1500" dirty="0">
                <a:solidFill>
                  <a:srgbClr val="10456B"/>
                </a:solidFill>
                <a:latin typeface="Cambria Math" panose="02040503050406030204" pitchFamily="18" charset="0"/>
                <a:ea typeface="Cambria Math" panose="02040503050406030204" pitchFamily="18" charset="0"/>
              </a:rPr>
              <a:t>MTFⱼ = exp[−2π²σ²f²]</a:t>
            </a:r>
          </a:p>
        </p:txBody>
      </p:sp>
      <p:sp>
        <p:nvSpPr>
          <p:cNvPr id="11" name="TextBox 10"/>
          <p:cNvSpPr txBox="1"/>
          <p:nvPr/>
        </p:nvSpPr>
        <p:spPr>
          <a:xfrm>
            <a:off x="7827406" y="2472841"/>
            <a:ext cx="3611880" cy="2380075"/>
          </a:xfrm>
          <a:prstGeom prst="rect">
            <a:avLst/>
          </a:prstGeom>
          <a:noFill/>
        </p:spPr>
        <p:txBody>
          <a:bodyPr wrap="square" lIns="0" tIns="0" rIns="0" bIns="0">
            <a:spAutoFit/>
          </a:bodyPr>
          <a:lstStyle/>
          <a:p>
            <a:pPr marL="182880" indent="-182880" algn="l">
              <a:lnSpc>
                <a:spcPct val="102000"/>
              </a:lnSpc>
              <a:spcBef>
                <a:spcPts val="0"/>
              </a:spcBef>
              <a:spcAft>
                <a:spcPts val="600"/>
              </a:spcAft>
              <a:buClr>
                <a:srgbClr val="0B7A8A"/>
              </a:buClr>
              <a:buFont typeface="Arial"/>
              <a:buChar char="•"/>
            </a:pPr>
            <a:r>
              <a:rPr lang="en-US" sz="1450" dirty="0">
                <a:solidFill>
                  <a:schemeClr val="accent1">
                    <a:lumMod val="50000"/>
                  </a:schemeClr>
                </a:solidFill>
                <a:latin typeface="Calibri"/>
              </a:rPr>
              <a:t>σ = 0.1 </a:t>
            </a:r>
            <a:r>
              <a:rPr lang="en-US" sz="1450" dirty="0" err="1">
                <a:solidFill>
                  <a:schemeClr val="accent1">
                    <a:lumMod val="50000"/>
                  </a:schemeClr>
                </a:solidFill>
                <a:latin typeface="Calibri"/>
              </a:rPr>
              <a:t>px</a:t>
            </a:r>
            <a:r>
              <a:rPr lang="en-US" sz="1450" dirty="0">
                <a:solidFill>
                  <a:schemeClr val="accent1">
                    <a:lumMod val="50000"/>
                  </a:schemeClr>
                </a:solidFill>
                <a:latin typeface="Calibri"/>
              </a:rPr>
              <a:t>  →  MTFⱼ = 0.951  (5% loss)</a:t>
            </a:r>
          </a:p>
          <a:p>
            <a:pPr marL="182880" indent="-182880" algn="l">
              <a:lnSpc>
                <a:spcPct val="102000"/>
              </a:lnSpc>
              <a:spcBef>
                <a:spcPts val="0"/>
              </a:spcBef>
              <a:spcAft>
                <a:spcPts val="600"/>
              </a:spcAft>
              <a:buClr>
                <a:srgbClr val="0B7A8A"/>
              </a:buClr>
              <a:buFont typeface="Arial"/>
              <a:buChar char="•"/>
            </a:pPr>
            <a:r>
              <a:rPr lang="en-US" sz="1450" dirty="0">
                <a:solidFill>
                  <a:schemeClr val="accent1">
                    <a:lumMod val="50000"/>
                  </a:schemeClr>
                </a:solidFill>
                <a:latin typeface="Calibri"/>
              </a:rPr>
              <a:t>σ = 0.2 </a:t>
            </a:r>
            <a:r>
              <a:rPr lang="en-US" sz="1450" dirty="0" err="1">
                <a:solidFill>
                  <a:schemeClr val="accent1">
                    <a:lumMod val="50000"/>
                  </a:schemeClr>
                </a:solidFill>
                <a:latin typeface="Calibri"/>
              </a:rPr>
              <a:t>px</a:t>
            </a:r>
            <a:r>
              <a:rPr lang="en-US" sz="1450" dirty="0">
                <a:solidFill>
                  <a:schemeClr val="accent1">
                    <a:lumMod val="50000"/>
                  </a:schemeClr>
                </a:solidFill>
                <a:latin typeface="Calibri"/>
              </a:rPr>
              <a:t>  →  MTFⱼ = 0.821  (18% loss)</a:t>
            </a:r>
          </a:p>
          <a:p>
            <a:pPr marL="182880" indent="-182880" algn="l">
              <a:lnSpc>
                <a:spcPct val="102000"/>
              </a:lnSpc>
              <a:spcBef>
                <a:spcPts val="0"/>
              </a:spcBef>
              <a:spcAft>
                <a:spcPts val="600"/>
              </a:spcAft>
              <a:buClr>
                <a:srgbClr val="0B7A8A"/>
              </a:buClr>
              <a:buFont typeface="Arial"/>
              <a:buChar char="•"/>
            </a:pPr>
            <a:r>
              <a:rPr lang="en-US" sz="1450" dirty="0">
                <a:solidFill>
                  <a:schemeClr val="accent1">
                    <a:lumMod val="50000"/>
                  </a:schemeClr>
                </a:solidFill>
                <a:latin typeface="Calibri"/>
              </a:rPr>
              <a:t>σ = 0.3 </a:t>
            </a:r>
            <a:r>
              <a:rPr lang="en-US" sz="1450" dirty="0" err="1">
                <a:solidFill>
                  <a:schemeClr val="accent1">
                    <a:lumMod val="50000"/>
                  </a:schemeClr>
                </a:solidFill>
                <a:latin typeface="Calibri"/>
              </a:rPr>
              <a:t>px</a:t>
            </a:r>
            <a:r>
              <a:rPr lang="en-US" sz="1450" dirty="0">
                <a:solidFill>
                  <a:schemeClr val="accent1">
                    <a:lumMod val="50000"/>
                  </a:schemeClr>
                </a:solidFill>
                <a:latin typeface="Calibri"/>
              </a:rPr>
              <a:t>  →  MTFⱼ = 0.641  (36% loss)</a:t>
            </a:r>
          </a:p>
          <a:p>
            <a:pPr marL="182880" indent="-182880" algn="l">
              <a:lnSpc>
                <a:spcPct val="102000"/>
              </a:lnSpc>
              <a:spcBef>
                <a:spcPts val="0"/>
              </a:spcBef>
              <a:spcAft>
                <a:spcPts val="600"/>
              </a:spcAft>
              <a:buClr>
                <a:srgbClr val="0B7A8A"/>
              </a:buClr>
              <a:buFont typeface="Arial"/>
              <a:buChar char="•"/>
            </a:pPr>
            <a:endParaRPr lang="en-US" sz="1450" dirty="0">
              <a:solidFill>
                <a:schemeClr val="accent1">
                  <a:lumMod val="50000"/>
                </a:schemeClr>
              </a:solidFill>
              <a:latin typeface="Calibri"/>
            </a:endParaRPr>
          </a:p>
          <a:p>
            <a:pPr marL="182880" indent="-182880">
              <a:lnSpc>
                <a:spcPct val="102000"/>
              </a:lnSpc>
              <a:spcAft>
                <a:spcPts val="600"/>
              </a:spcAft>
              <a:buClr>
                <a:srgbClr val="0B7A8A"/>
              </a:buClr>
              <a:buFont typeface="Arial"/>
              <a:buChar char="•"/>
            </a:pPr>
            <a:r>
              <a:rPr lang="en-US" sz="1450" dirty="0">
                <a:solidFill>
                  <a:schemeClr val="accent1">
                    <a:lumMod val="50000"/>
                  </a:schemeClr>
                </a:solidFill>
              </a:rPr>
              <a:t>σ is the standard deviation of the line-of-sight jitter displacement, typically expressed in pixels (or in the same spatial units as the spatial frequency f).</a:t>
            </a:r>
          </a:p>
          <a:p>
            <a:pPr marL="182880" indent="-182880" algn="l">
              <a:lnSpc>
                <a:spcPct val="102000"/>
              </a:lnSpc>
              <a:spcBef>
                <a:spcPts val="0"/>
              </a:spcBef>
              <a:spcAft>
                <a:spcPts val="600"/>
              </a:spcAft>
              <a:buClr>
                <a:srgbClr val="0B7A8A"/>
              </a:buClr>
              <a:buFont typeface="Arial"/>
              <a:buChar char="•"/>
            </a:pPr>
            <a:endParaRPr sz="1150" dirty="0">
              <a:solidFill>
                <a:srgbClr val="10456B"/>
              </a:solidFill>
              <a:latin typeface="Calibri"/>
            </a:endParaRPr>
          </a:p>
        </p:txBody>
      </p:sp>
      <p:sp>
        <p:nvSpPr>
          <p:cNvPr id="12" name="Rectangle 11"/>
          <p:cNvSpPr/>
          <p:nvPr/>
        </p:nvSpPr>
        <p:spPr>
          <a:xfrm>
            <a:off x="7635240" y="4852120"/>
            <a:ext cx="4069080" cy="1118912"/>
          </a:xfrm>
          <a:prstGeom prst="rect">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wrap="square" lIns="137160" rIns="137160" rtlCol="0" anchor="ctr"/>
          <a:lstStyle/>
          <a:p>
            <a:pPr algn="l"/>
            <a:r>
              <a:rPr sz="1400" b="1" dirty="0">
                <a:solidFill>
                  <a:srgbClr val="FFFFFF"/>
                </a:solidFill>
                <a:latin typeface="Calibri"/>
              </a:rPr>
              <a:t>Takeaway:  </a:t>
            </a:r>
            <a:r>
              <a:rPr sz="1400" dirty="0">
                <a:solidFill>
                  <a:srgbClr val="FFFFFF"/>
                </a:solidFill>
                <a:latin typeface="Calibri"/>
              </a:rPr>
              <a:t>Sub-pixel jitter is not negligible — 0.2 </a:t>
            </a:r>
            <a:r>
              <a:rPr sz="1400" dirty="0" err="1">
                <a:solidFill>
                  <a:srgbClr val="FFFFFF"/>
                </a:solidFill>
                <a:latin typeface="Calibri"/>
              </a:rPr>
              <a:t>px</a:t>
            </a:r>
            <a:r>
              <a:rPr sz="1400" dirty="0">
                <a:solidFill>
                  <a:srgbClr val="FFFFFF"/>
                </a:solidFill>
                <a:latin typeface="Calibri"/>
              </a:rPr>
              <a:t> already removes ~18% of contrast at Nyquist, which is why fine-pointing budgets are stated in milli-pixels or nanoradians</a:t>
            </a:r>
            <a:r>
              <a:rPr sz="1150" dirty="0">
                <a:solidFill>
                  <a:srgbClr val="FFFFFF"/>
                </a:solidFill>
                <a:latin typeface="Calibri"/>
              </a:rPr>
              <a:t>.</a:t>
            </a:r>
          </a:p>
        </p:txBody>
      </p:sp>
      <p:pic>
        <p:nvPicPr>
          <p:cNvPr id="14" name="Picture 13">
            <a:extLst>
              <a:ext uri="{FF2B5EF4-FFF2-40B4-BE49-F238E27FC236}">
                <a16:creationId xmlns:a16="http://schemas.microsoft.com/office/drawing/2014/main" id="{7D85B839-FC5A-565B-DB3A-2BF122BC2F48}"/>
              </a:ext>
            </a:extLst>
          </p:cNvPr>
          <p:cNvPicPr>
            <a:picLocks noChangeAspect="1"/>
          </p:cNvPicPr>
          <p:nvPr/>
        </p:nvPicPr>
        <p:blipFill>
          <a:blip r:embed="rId2"/>
          <a:stretch>
            <a:fillRect/>
          </a:stretch>
        </p:blipFill>
        <p:spPr>
          <a:xfrm>
            <a:off x="364423" y="1955725"/>
            <a:ext cx="6176653" cy="4266767"/>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9357055" y="201168"/>
            <a:ext cx="2606040" cy="365760"/>
          </a:xfrm>
          <a:prstGeom prst="rect">
            <a:avLst/>
          </a:prstGeom>
          <a:noFill/>
        </p:spPr>
        <p:txBody>
          <a:bodyPr wrap="square" lIns="0" tIns="0" rIns="0" bIns="0" anchor="ctr">
            <a:spAutoFit/>
          </a:bodyPr>
          <a:lstStyle/>
          <a:p>
            <a:pPr algn="r">
              <a:lnSpc>
                <a:spcPct val="100000"/>
              </a:lnSpc>
              <a:spcBef>
                <a:spcPts val="0"/>
              </a:spcBef>
              <a:spcAft>
                <a:spcPts val="400"/>
              </a:spcAft>
            </a:pPr>
            <a:r>
              <a:rPr sz="1600" b="1" i="0">
                <a:solidFill>
                  <a:srgbClr val="10456B"/>
                </a:solidFill>
                <a:latin typeface="Calibri"/>
              </a:rPr>
              <a:t>Vibrationdata</a:t>
            </a:r>
          </a:p>
        </p:txBody>
      </p:sp>
      <p:sp>
        <p:nvSpPr>
          <p:cNvPr id="3" name="TextBox 2"/>
          <p:cNvSpPr txBox="1"/>
          <p:nvPr/>
        </p:nvSpPr>
        <p:spPr>
          <a:xfrm>
            <a:off x="457200" y="256032"/>
            <a:ext cx="8138160" cy="548640"/>
          </a:xfrm>
          <a:prstGeom prst="rect">
            <a:avLst/>
          </a:prstGeom>
          <a:noFill/>
        </p:spPr>
        <p:txBody>
          <a:bodyPr wrap="square" lIns="0" tIns="0" rIns="0" bIns="0" anchor="t">
            <a:spAutoFit/>
          </a:bodyPr>
          <a:lstStyle/>
          <a:p>
            <a:pPr algn="l">
              <a:lnSpc>
                <a:spcPct val="100000"/>
              </a:lnSpc>
              <a:spcBef>
                <a:spcPts val="0"/>
              </a:spcBef>
              <a:spcAft>
                <a:spcPts val="400"/>
              </a:spcAft>
            </a:pPr>
            <a:r>
              <a:rPr sz="2800" b="1" i="0">
                <a:solidFill>
                  <a:srgbClr val="10456B"/>
                </a:solidFill>
                <a:latin typeface="Cambria"/>
              </a:rPr>
              <a:t>Worked Example: Acceleration Ratio</a:t>
            </a:r>
          </a:p>
        </p:txBody>
      </p:sp>
      <p:sp>
        <p:nvSpPr>
          <p:cNvPr id="4" name="TextBox 3"/>
          <p:cNvSpPr txBox="1"/>
          <p:nvPr/>
        </p:nvSpPr>
        <p:spPr>
          <a:xfrm>
            <a:off x="457200" y="749808"/>
            <a:ext cx="9600000" cy="320040"/>
          </a:xfrm>
          <a:prstGeom prst="rect">
            <a:avLst/>
          </a:prstGeom>
          <a:noFill/>
        </p:spPr>
        <p:txBody>
          <a:bodyPr wrap="square" lIns="0" tIns="0" rIns="0" bIns="0" anchor="ctr">
            <a:spAutoFit/>
          </a:bodyPr>
          <a:lstStyle/>
          <a:p>
            <a:pPr algn="l">
              <a:lnSpc>
                <a:spcPct val="100000"/>
              </a:lnSpc>
              <a:spcBef>
                <a:spcPts val="0"/>
              </a:spcBef>
              <a:spcAft>
                <a:spcPts val="400"/>
              </a:spcAft>
            </a:pPr>
            <a:r>
              <a:rPr sz="1400" b="0" i="1">
                <a:solidFill>
                  <a:srgbClr val="0B7A8A"/>
                </a:solidFill>
                <a:latin typeface="Calibri"/>
              </a:rPr>
              <a:t>Conservation of angular momentum — the acceleration ratio equals the inverse ratio of moments of inertia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lnSpc>
                <a:spcPct val="100000"/>
              </a:lnSpc>
              <a:spcBef>
                <a:spcPts val="0"/>
              </a:spcBef>
              <a:spcAft>
                <a:spcPts val="400"/>
              </a:spcAft>
            </a:pPr>
            <a:r>
              <a:rPr sz="900" b="0" i="1">
                <a:solidFill>
                  <a:srgbClr val="5B6770"/>
                </a:solidFill>
                <a:latin typeface="Calibri"/>
              </a:rPr>
              <a:t>Spacecraft On-Orbit Vibration  |  blog.vibrationdata.com</a:t>
            </a:r>
          </a:p>
        </p:txBody>
      </p:sp>
      <p:sp>
        <p:nvSpPr>
          <p:cNvPr id="6" name="TextBox 5"/>
          <p:cNvSpPr txBox="1"/>
          <p:nvPr/>
        </p:nvSpPr>
        <p:spPr>
          <a:xfrm>
            <a:off x="11368735" y="6473952"/>
            <a:ext cx="457200" cy="274320"/>
          </a:xfrm>
          <a:prstGeom prst="rect">
            <a:avLst/>
          </a:prstGeom>
          <a:noFill/>
        </p:spPr>
        <p:txBody>
          <a:bodyPr wrap="square" lIns="0" tIns="0" rIns="0" bIns="0" anchor="ctr">
            <a:spAutoFit/>
          </a:bodyPr>
          <a:lstStyle/>
          <a:p>
            <a:pPr algn="r">
              <a:lnSpc>
                <a:spcPct val="100000"/>
              </a:lnSpc>
              <a:spcBef>
                <a:spcPts val="0"/>
              </a:spcBef>
              <a:spcAft>
                <a:spcPts val="400"/>
              </a:spcAft>
            </a:pPr>
            <a:r>
              <a:rPr sz="900" b="0" i="1">
                <a:solidFill>
                  <a:srgbClr val="5B6770"/>
                </a:solidFill>
                <a:latin typeface="Calibri"/>
              </a:rPr>
              <a:t>59</a:t>
            </a:r>
          </a:p>
        </p:txBody>
      </p:sp>
      <p:sp>
        <p:nvSpPr>
          <p:cNvPr id="7" name="TextBox 6"/>
          <p:cNvSpPr txBox="1"/>
          <p:nvPr/>
        </p:nvSpPr>
        <p:spPr>
          <a:xfrm>
            <a:off x="457200" y="1500000"/>
            <a:ext cx="6800000" cy="300000"/>
          </a:xfrm>
          <a:prstGeom prst="rect">
            <a:avLst/>
          </a:prstGeom>
          <a:noFill/>
        </p:spPr>
        <p:txBody>
          <a:bodyPr wrap="square" lIns="0" tIns="0" rIns="0" bIns="0" anchor="t">
            <a:spAutoFit/>
          </a:bodyPr>
          <a:lstStyle/>
          <a:p>
            <a:pPr algn="l">
              <a:lnSpc>
                <a:spcPct val="100000"/>
              </a:lnSpc>
              <a:spcBef>
                <a:spcPts val="0"/>
              </a:spcBef>
              <a:spcAft>
                <a:spcPts val="400"/>
              </a:spcAft>
            </a:pPr>
            <a:r>
              <a:rPr sz="1400" b="1" i="0">
                <a:solidFill>
                  <a:srgbClr val="10456B"/>
                </a:solidFill>
                <a:latin typeface="Calibri"/>
              </a:rPr>
              <a:t>Setup</a:t>
            </a:r>
          </a:p>
        </p:txBody>
      </p:sp>
      <mc:AlternateContent xmlns:mc="http://schemas.openxmlformats.org/markup-compatibility/2006" xmlns:a14="http://schemas.microsoft.com/office/drawing/2010/main">
        <mc:Choice Requires="a14">
          <p:sp>
            <p:nvSpPr>
              <p:cNvPr id="8" name="TextBox 7"/>
              <p:cNvSpPr txBox="1"/>
              <p:nvPr/>
            </p:nvSpPr>
            <p:spPr>
              <a:xfrm>
                <a:off x="457200" y="1840000"/>
                <a:ext cx="6800000" cy="1228734"/>
              </a:xfrm>
              <a:prstGeom prst="rect">
                <a:avLst/>
              </a:prstGeom>
              <a:noFill/>
            </p:spPr>
            <p:txBody>
              <a:bodyPr wrap="square" lIns="0" tIns="0" rIns="0" bIns="0">
                <a:spAutoFit/>
              </a:bodyPr>
              <a:lstStyle/>
              <a:p>
                <a:pPr marL="182880" indent="-182880" algn="l">
                  <a:lnSpc>
                    <a:spcPct val="102000"/>
                  </a:lnSpc>
                  <a:spcBef>
                    <a:spcPts val="0"/>
                  </a:spcBef>
                  <a:spcAft>
                    <a:spcPts val="900"/>
                  </a:spcAft>
                  <a:buClr>
                    <a:srgbClr val="0B7A8A"/>
                  </a:buClr>
                  <a:buFont typeface="Arial"/>
                  <a:buChar char="•"/>
                </a:pPr>
                <a:r>
                  <a:rPr lang="en-US" sz="1400" b="0" dirty="0">
                    <a:solidFill>
                      <a:schemeClr val="accent1">
                        <a:lumMod val="50000"/>
                      </a:schemeClr>
                    </a:solidFill>
                    <a:latin typeface="Calibri"/>
                  </a:rPr>
                  <a:t>Wheel moment of inertia    </a:t>
                </a:r>
                <a14:m>
                  <m:oMath xmlns:m="http://schemas.openxmlformats.org/officeDocument/2006/math">
                    <m:sSub>
                      <m:sSubPr>
                        <m:ctrlPr>
                          <a:rPr lang="ar-AE" sz="1400" b="0" i="1" smtClean="0">
                            <a:solidFill>
                              <a:schemeClr val="accent1">
                                <a:lumMod val="50000"/>
                              </a:schemeClr>
                            </a:solidFill>
                            <a:latin typeface="Cambria Math" panose="02040503050406030204" pitchFamily="18" charset="0"/>
                          </a:rPr>
                        </m:ctrlPr>
                      </m:sSubPr>
                      <m:e>
                        <m:r>
                          <m:rPr>
                            <m:sty m:val="p"/>
                          </m:rPr>
                          <a:rPr lang="en-US" sz="1400" b="0" i="1" smtClean="0">
                            <a:solidFill>
                              <a:schemeClr val="accent1">
                                <a:lumMod val="50000"/>
                              </a:schemeClr>
                            </a:solidFill>
                            <a:latin typeface="Cambria Math" panose="02040503050406030204" pitchFamily="18" charset="0"/>
                          </a:rPr>
                          <m:t>I</m:t>
                        </m:r>
                      </m:e>
                      <m:sub>
                        <m:r>
                          <m:rPr>
                            <m:sty m:val="p"/>
                          </m:rPr>
                          <a:rPr lang="en-US" sz="1400" b="0" i="1" smtClean="0">
                            <a:solidFill>
                              <a:schemeClr val="accent1">
                                <a:lumMod val="50000"/>
                              </a:schemeClr>
                            </a:solidFill>
                            <a:latin typeface="Cambria Math" panose="02040503050406030204" pitchFamily="18" charset="0"/>
                          </a:rPr>
                          <m:t>W</m:t>
                        </m:r>
                      </m:sub>
                    </m:sSub>
                  </m:oMath>
                </a14:m>
                <a:r>
                  <a:rPr lang="ar-AE" sz="1400" b="0" dirty="0">
                    <a:solidFill>
                      <a:schemeClr val="accent1">
                        <a:lumMod val="50000"/>
                      </a:schemeClr>
                    </a:solidFill>
                    <a:latin typeface="Calibri"/>
                  </a:rPr>
                  <a:t> </a:t>
                </a:r>
                <a:r>
                  <a:rPr lang="ar-AE" sz="1400" b="0" dirty="0">
                    <a:solidFill>
                      <a:schemeClr val="accent1">
                        <a:lumMod val="50000"/>
                      </a:schemeClr>
                    </a:solidFill>
                    <a:latin typeface="Cambria Math" panose="02040503050406030204" pitchFamily="18" charset="0"/>
                    <a:ea typeface="Cambria Math" panose="02040503050406030204" pitchFamily="18" charset="0"/>
                  </a:rPr>
                  <a:t>= 0.02 </a:t>
                </a:r>
                <a:r>
                  <a:rPr lang="en-US" sz="1400" b="0" dirty="0">
                    <a:solidFill>
                      <a:schemeClr val="accent1">
                        <a:lumMod val="50000"/>
                      </a:schemeClr>
                    </a:solidFill>
                    <a:latin typeface="Cambria Math" panose="02040503050406030204" pitchFamily="18" charset="0"/>
                    <a:ea typeface="Cambria Math" panose="02040503050406030204" pitchFamily="18" charset="0"/>
                  </a:rPr>
                  <a:t>kg·m²</a:t>
                </a:r>
              </a:p>
              <a:p>
                <a:pPr marL="182880" indent="-182880">
                  <a:lnSpc>
                    <a:spcPct val="102000"/>
                  </a:lnSpc>
                  <a:spcAft>
                    <a:spcPts val="900"/>
                  </a:spcAft>
                  <a:buClr>
                    <a:srgbClr val="0B7A8A"/>
                  </a:buClr>
                  <a:buFont typeface="Arial"/>
                  <a:buChar char="•"/>
                </a:pPr>
                <a:r>
                  <a:rPr lang="en-US" sz="1400" b="0" dirty="0">
                    <a:solidFill>
                      <a:schemeClr val="accent1">
                        <a:lumMod val="50000"/>
                      </a:schemeClr>
                    </a:solidFill>
                    <a:latin typeface="Calibri"/>
                  </a:rPr>
                  <a:t>Spacecraft inertia about that axis  </a:t>
                </a:r>
                <a14:m>
                  <m:oMath xmlns:m="http://schemas.openxmlformats.org/officeDocument/2006/math">
                    <m:sSub>
                      <m:sSubPr>
                        <m:ctrlPr>
                          <a:rPr lang="ar-AE" sz="1400" i="1">
                            <a:solidFill>
                              <a:schemeClr val="accent1">
                                <a:lumMod val="50000"/>
                              </a:schemeClr>
                            </a:solidFill>
                            <a:latin typeface="Cambria Math" panose="02040503050406030204" pitchFamily="18" charset="0"/>
                            <a:ea typeface="Cambria Math" panose="02040503050406030204" pitchFamily="18" charset="0"/>
                          </a:rPr>
                        </m:ctrlPr>
                      </m:sSubPr>
                      <m:e>
                        <m:r>
                          <a:rPr lang="ar-AE" sz="1400" b="0" i="1" smtClean="0">
                            <a:solidFill>
                              <a:schemeClr val="accent1">
                                <a:lumMod val="50000"/>
                              </a:schemeClr>
                            </a:solidFill>
                            <a:latin typeface="Cambria Math" panose="02040503050406030204" pitchFamily="18" charset="0"/>
                            <a:ea typeface="Cambria Math" panose="02040503050406030204" pitchFamily="18" charset="0"/>
                          </a:rPr>
                          <m:t> </m:t>
                        </m:r>
                        <m:r>
                          <m:rPr>
                            <m:sty m:val="p"/>
                          </m:rPr>
                          <a:rPr lang="en-US" sz="1400" i="1">
                            <a:solidFill>
                              <a:schemeClr val="accent1">
                                <a:lumMod val="50000"/>
                              </a:schemeClr>
                            </a:solidFill>
                            <a:latin typeface="Cambria Math" panose="02040503050406030204" pitchFamily="18" charset="0"/>
                            <a:ea typeface="Cambria Math" panose="02040503050406030204" pitchFamily="18" charset="0"/>
                          </a:rPr>
                          <m:t>I</m:t>
                        </m:r>
                      </m:e>
                      <m:sub>
                        <m:r>
                          <m:rPr>
                            <m:sty m:val="p"/>
                          </m:rPr>
                          <a:rPr lang="en-US" sz="1400" b="0" i="1" smtClean="0">
                            <a:solidFill>
                              <a:schemeClr val="accent1">
                                <a:lumMod val="50000"/>
                              </a:schemeClr>
                            </a:solidFill>
                            <a:latin typeface="Cambria Math" panose="02040503050406030204" pitchFamily="18" charset="0"/>
                            <a:ea typeface="Cambria Math" panose="02040503050406030204" pitchFamily="18" charset="0"/>
                          </a:rPr>
                          <m:t>SC</m:t>
                        </m:r>
                      </m:sub>
                    </m:sSub>
                  </m:oMath>
                </a14:m>
                <a:r>
                  <a:rPr lang="ar-AE" sz="1400" b="0" dirty="0">
                    <a:solidFill>
                      <a:schemeClr val="accent1">
                        <a:lumMod val="50000"/>
                      </a:schemeClr>
                    </a:solidFill>
                    <a:latin typeface="Cambria Math" panose="02040503050406030204" pitchFamily="18" charset="0"/>
                    <a:ea typeface="Cambria Math" panose="02040503050406030204" pitchFamily="18" charset="0"/>
                  </a:rPr>
                  <a:t> = 500 </a:t>
                </a:r>
                <a:r>
                  <a:rPr lang="en-US" sz="1400" b="0" dirty="0">
                    <a:solidFill>
                      <a:schemeClr val="accent1">
                        <a:lumMod val="50000"/>
                      </a:schemeClr>
                    </a:solidFill>
                    <a:latin typeface="Cambria Math" panose="02040503050406030204" pitchFamily="18" charset="0"/>
                    <a:ea typeface="Cambria Math" panose="02040503050406030204" pitchFamily="18" charset="0"/>
                  </a:rPr>
                  <a:t>kg·m²</a:t>
                </a:r>
              </a:p>
              <a:p>
                <a:pPr marL="182880" indent="-182880">
                  <a:lnSpc>
                    <a:spcPct val="102000"/>
                  </a:lnSpc>
                  <a:spcAft>
                    <a:spcPts val="900"/>
                  </a:spcAft>
                  <a:buClr>
                    <a:srgbClr val="0B7A8A"/>
                  </a:buClr>
                  <a:buFont typeface="Arial"/>
                  <a:buChar char="•"/>
                </a:pPr>
                <a:r>
                  <a:rPr lang="en-US" sz="1400" b="0" dirty="0">
                    <a:solidFill>
                      <a:schemeClr val="accent1">
                        <a:lumMod val="50000"/>
                      </a:schemeClr>
                    </a:solidFill>
                    <a:latin typeface="Calibri"/>
                  </a:rPr>
                  <a:t>Commanded wheel angular acceleration </a:t>
                </a:r>
                <a:r>
                  <a:rPr lang="en-US" sz="1400" dirty="0">
                    <a:solidFill>
                      <a:schemeClr val="accent1">
                        <a:lumMod val="50000"/>
                      </a:schemeClr>
                    </a:solidFill>
                  </a:rPr>
                  <a:t>  </a:t>
                </a:r>
                <a14:m>
                  <m:oMath xmlns:m="http://schemas.openxmlformats.org/officeDocument/2006/math">
                    <m:sSub>
                      <m:sSubPr>
                        <m:ctrlPr>
                          <a:rPr lang="ar-AE" sz="1400" i="1" smtClean="0">
                            <a:solidFill>
                              <a:schemeClr val="accent1">
                                <a:lumMod val="50000"/>
                              </a:schemeClr>
                            </a:solidFill>
                            <a:latin typeface="Cambria Math" panose="02040503050406030204" pitchFamily="18" charset="0"/>
                            <a:ea typeface="Cambria Math" panose="02040503050406030204" pitchFamily="18" charset="0"/>
                          </a:rPr>
                        </m:ctrlPr>
                      </m:sSubPr>
                      <m:e>
                        <m:r>
                          <m:rPr>
                            <m:sty m:val="p"/>
                          </m:rPr>
                          <a:rPr lang="el-GR" sz="1400" i="1" smtClean="0">
                            <a:solidFill>
                              <a:schemeClr val="accent1">
                                <a:lumMod val="50000"/>
                              </a:schemeClr>
                            </a:solidFill>
                            <a:latin typeface="Cambria Math" panose="02040503050406030204" pitchFamily="18" charset="0"/>
                            <a:ea typeface="Cambria Math" panose="02040503050406030204" pitchFamily="18" charset="0"/>
                          </a:rPr>
                          <m:t>α</m:t>
                        </m:r>
                      </m:e>
                      <m:sub>
                        <m:r>
                          <m:rPr>
                            <m:sty m:val="p"/>
                          </m:rPr>
                          <a:rPr lang="en-US" sz="1400" b="0" i="1" smtClean="0">
                            <a:solidFill>
                              <a:schemeClr val="accent1">
                                <a:lumMod val="50000"/>
                              </a:schemeClr>
                            </a:solidFill>
                            <a:latin typeface="Cambria Math" panose="02040503050406030204" pitchFamily="18" charset="0"/>
                            <a:ea typeface="Cambria Math" panose="02040503050406030204" pitchFamily="18" charset="0"/>
                          </a:rPr>
                          <m:t>W</m:t>
                        </m:r>
                      </m:sub>
                    </m:sSub>
                  </m:oMath>
                </a14:m>
                <a:r>
                  <a:rPr lang="ar-AE" sz="1400" b="0" dirty="0">
                    <a:solidFill>
                      <a:schemeClr val="accent1">
                        <a:lumMod val="50000"/>
                      </a:schemeClr>
                    </a:solidFill>
                    <a:latin typeface="Cambria Math" panose="02040503050406030204" pitchFamily="18" charset="0"/>
                    <a:ea typeface="Cambria Math" panose="02040503050406030204" pitchFamily="18" charset="0"/>
                  </a:rPr>
                  <a:t> = 100 </a:t>
                </a:r>
                <a:r>
                  <a:rPr lang="en-US" sz="1400" b="0" dirty="0">
                    <a:solidFill>
                      <a:schemeClr val="accent1">
                        <a:lumMod val="50000"/>
                      </a:schemeClr>
                    </a:solidFill>
                    <a:latin typeface="Cambria Math" panose="02040503050406030204" pitchFamily="18" charset="0"/>
                    <a:ea typeface="Cambria Math" panose="02040503050406030204" pitchFamily="18" charset="0"/>
                  </a:rPr>
                  <a:t>rad/s²</a:t>
                </a:r>
              </a:p>
              <a:p>
                <a:pPr marL="182880" indent="-182880">
                  <a:lnSpc>
                    <a:spcPct val="102000"/>
                  </a:lnSpc>
                  <a:spcAft>
                    <a:spcPts val="900"/>
                  </a:spcAft>
                  <a:buClr>
                    <a:srgbClr val="0B7A8A"/>
                  </a:buClr>
                  <a:buFont typeface="Arial"/>
                  <a:buChar char="•"/>
                </a:pPr>
                <a:r>
                  <a:rPr lang="en-US" sz="1400" dirty="0">
                    <a:solidFill>
                      <a:schemeClr val="accent1">
                        <a:lumMod val="50000"/>
                      </a:schemeClr>
                    </a:solidFill>
                  </a:rPr>
                  <a:t>The Resulting spacecraft angular acceleration </a:t>
                </a:r>
                <a14:m>
                  <m:oMath xmlns:m="http://schemas.openxmlformats.org/officeDocument/2006/math">
                    <m:sSub>
                      <m:sSubPr>
                        <m:ctrlPr>
                          <a:rPr lang="en-US" sz="1400" i="1">
                            <a:solidFill>
                              <a:schemeClr val="accent1">
                                <a:lumMod val="50000"/>
                              </a:schemeClr>
                            </a:solidFill>
                            <a:latin typeface="Cambria Math" panose="02040503050406030204" pitchFamily="18" charset="0"/>
                            <a:ea typeface="Cambria Math" panose="02040503050406030204" pitchFamily="18" charset="0"/>
                          </a:rPr>
                        </m:ctrlPr>
                      </m:sSubPr>
                      <m:e>
                        <m:r>
                          <m:rPr>
                            <m:sty m:val="p"/>
                          </m:rPr>
                          <a:rPr lang="en-US" sz="1400">
                            <a:solidFill>
                              <a:schemeClr val="accent1">
                                <a:lumMod val="50000"/>
                              </a:schemeClr>
                            </a:solidFill>
                            <a:latin typeface="Cambria Math" panose="02040503050406030204" pitchFamily="18" charset="0"/>
                            <a:ea typeface="Cambria Math" panose="02040503050406030204" pitchFamily="18" charset="0"/>
                          </a:rPr>
                          <m:t>α</m:t>
                        </m:r>
                      </m:e>
                      <m:sub>
                        <m:r>
                          <m:rPr>
                            <m:sty m:val="p"/>
                          </m:rPr>
                          <a:rPr lang="en-US" sz="1400" b="0" i="1" smtClean="0">
                            <a:solidFill>
                              <a:schemeClr val="accent1">
                                <a:lumMod val="50000"/>
                              </a:schemeClr>
                            </a:solidFill>
                            <a:latin typeface="Cambria Math" panose="02040503050406030204" pitchFamily="18" charset="0"/>
                            <a:ea typeface="Cambria Math" panose="02040503050406030204" pitchFamily="18" charset="0"/>
                          </a:rPr>
                          <m:t>SC</m:t>
                        </m:r>
                      </m:sub>
                    </m:sSub>
                    <m:r>
                      <a:rPr lang="en-US" sz="1400" b="0" i="1" smtClean="0">
                        <a:solidFill>
                          <a:schemeClr val="accent1">
                            <a:lumMod val="50000"/>
                          </a:schemeClr>
                        </a:solidFill>
                        <a:latin typeface="Cambria Math" panose="02040503050406030204" pitchFamily="18" charset="0"/>
                        <a:ea typeface="Cambria Math" panose="02040503050406030204" pitchFamily="18" charset="0"/>
                      </a:rPr>
                      <m:t>  </m:t>
                    </m:r>
                    <m:r>
                      <m:rPr>
                        <m:sty m:val="p"/>
                      </m:rPr>
                      <a:rPr lang="en-US" sz="1400" b="0" i="0" smtClean="0">
                        <a:solidFill>
                          <a:schemeClr val="accent1">
                            <a:lumMod val="50000"/>
                          </a:schemeClr>
                        </a:solidFill>
                        <a:latin typeface="Cambria Math" panose="02040503050406030204" pitchFamily="18" charset="0"/>
                        <a:ea typeface="Cambria Math" panose="02040503050406030204" pitchFamily="18" charset="0"/>
                      </a:rPr>
                      <m:t>is</m:t>
                    </m:r>
                  </m:oMath>
                </a14:m>
                <a:endParaRPr lang="en-US" sz="1400" b="0" dirty="0">
                  <a:solidFill>
                    <a:schemeClr val="accent1">
                      <a:lumMod val="50000"/>
                    </a:schemeClr>
                  </a:solidFill>
                  <a:ea typeface="Cambria Math" panose="02040503050406030204" pitchFamily="18"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457200" y="1840000"/>
                <a:ext cx="6800000" cy="1228734"/>
              </a:xfrm>
              <a:prstGeom prst="rect">
                <a:avLst/>
              </a:prstGeom>
              <a:blipFill>
                <a:blip r:embed="rId2"/>
                <a:stretch>
                  <a:fillRect l="-1435" t="-5473" b="-74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140720" y="3534890"/>
                <a:ext cx="3202680" cy="1350000"/>
              </a:xfrm>
              <a:prstGeom prst="rect">
                <a:avLst/>
              </a:prstGeom>
              <a:solidFill>
                <a:srgbClr val="F4F6F8"/>
              </a:solidFill>
              <a:ln w="9525">
                <a:solidFill>
                  <a:srgbClr val="D4DCE2"/>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spcAft>
                    <a:spcPts val="200"/>
                  </a:spcAft>
                </a:pPr>
                <a14:m>
                  <m:oMathPara xmlns:m="http://schemas.openxmlformats.org/officeDocument/2006/math">
                    <m:oMathParaPr>
                      <m:jc m:val="left"/>
                    </m:oMathParaPr>
                    <m:oMath xmlns:m="http://schemas.openxmlformats.org/officeDocument/2006/math">
                      <m:sSub>
                        <m:sSubPr>
                          <m:ctrlPr>
                            <a:rPr lang="en-US" sz="1500" i="1" smtClean="0">
                              <a:solidFill>
                                <a:schemeClr val="accent1">
                                  <a:lumMod val="50000"/>
                                </a:schemeClr>
                              </a:solidFill>
                              <a:latin typeface="Cambria Math" panose="02040503050406030204" pitchFamily="18" charset="0"/>
                              <a:ea typeface="Cambria Math" panose="02040503050406030204" pitchFamily="18" charset="0"/>
                            </a:rPr>
                          </m:ctrlPr>
                        </m:sSubPr>
                        <m:e>
                          <m:r>
                            <m:rPr>
                              <m:sty m:val="p"/>
                            </m:rPr>
                            <a:rPr lang="en-US" sz="1500" b="0" i="0">
                              <a:solidFill>
                                <a:schemeClr val="accent1">
                                  <a:lumMod val="50000"/>
                                </a:schemeClr>
                              </a:solidFill>
                              <a:latin typeface="Cambria Math" panose="02040503050406030204" pitchFamily="18" charset="0"/>
                              <a:ea typeface="Cambria Math" panose="02040503050406030204" pitchFamily="18" charset="0"/>
                            </a:rPr>
                            <m:t>α</m:t>
                          </m:r>
                        </m:e>
                        <m:sub>
                          <m:r>
                            <m:rPr>
                              <m:sty m:val="p"/>
                            </m:rPr>
                            <a:rPr lang="en-US" sz="1500" b="0" i="0">
                              <a:solidFill>
                                <a:schemeClr val="accent1">
                                  <a:lumMod val="50000"/>
                                </a:schemeClr>
                              </a:solidFill>
                              <a:latin typeface="Cambria Math" panose="02040503050406030204" pitchFamily="18" charset="0"/>
                              <a:ea typeface="Cambria Math" panose="02040503050406030204" pitchFamily="18" charset="0"/>
                            </a:rPr>
                            <m:t>sc</m:t>
                          </m:r>
                        </m:sub>
                      </m:sSub>
                      <m:r>
                        <a:rPr lang="en-US" sz="1500" b="0" i="0">
                          <a:solidFill>
                            <a:schemeClr val="accent1">
                              <a:lumMod val="50000"/>
                            </a:schemeClr>
                          </a:solidFill>
                          <a:latin typeface="Cambria Math" panose="02040503050406030204" pitchFamily="18" charset="0"/>
                          <a:ea typeface="Cambria Math" panose="02040503050406030204" pitchFamily="18" charset="0"/>
                        </a:rPr>
                        <m:t>=</m:t>
                      </m:r>
                      <m:d>
                        <m:dPr>
                          <m:ctrlPr>
                            <a:rPr lang="en-US" sz="1500" i="1">
                              <a:solidFill>
                                <a:schemeClr val="accent1">
                                  <a:lumMod val="50000"/>
                                </a:schemeClr>
                              </a:solidFill>
                              <a:latin typeface="Cambria Math" panose="02040503050406030204" pitchFamily="18" charset="0"/>
                              <a:ea typeface="Cambria Math" panose="02040503050406030204" pitchFamily="18" charset="0"/>
                            </a:rPr>
                          </m:ctrlPr>
                        </m:dPr>
                        <m:e>
                          <m:sSub>
                            <m:sSubPr>
                              <m:ctrlPr>
                                <a:rPr lang="en-US" sz="1500" i="1">
                                  <a:solidFill>
                                    <a:schemeClr val="accent1">
                                      <a:lumMod val="50000"/>
                                    </a:schemeClr>
                                  </a:solidFill>
                                  <a:latin typeface="Cambria Math" panose="02040503050406030204" pitchFamily="18" charset="0"/>
                                  <a:ea typeface="Cambria Math" panose="02040503050406030204" pitchFamily="18" charset="0"/>
                                </a:rPr>
                              </m:ctrlPr>
                            </m:sSubPr>
                            <m:e>
                              <m:r>
                                <m:rPr>
                                  <m:sty m:val="p"/>
                                </m:rPr>
                                <a:rPr lang="en-US" sz="1500" b="0" i="0">
                                  <a:solidFill>
                                    <a:schemeClr val="accent1">
                                      <a:lumMod val="50000"/>
                                    </a:schemeClr>
                                  </a:solidFill>
                                  <a:latin typeface="Cambria Math" panose="02040503050406030204" pitchFamily="18" charset="0"/>
                                  <a:ea typeface="Cambria Math" panose="02040503050406030204" pitchFamily="18" charset="0"/>
                                </a:rPr>
                                <m:t>I</m:t>
                              </m:r>
                            </m:e>
                            <m:sub>
                              <m:r>
                                <m:rPr>
                                  <m:sty m:val="p"/>
                                </m:rPr>
                                <a:rPr lang="en-US" sz="1500" b="0" i="0" smtClean="0">
                                  <a:solidFill>
                                    <a:schemeClr val="accent1">
                                      <a:lumMod val="50000"/>
                                    </a:schemeClr>
                                  </a:solidFill>
                                  <a:latin typeface="Cambria Math" panose="02040503050406030204" pitchFamily="18" charset="0"/>
                                  <a:ea typeface="Cambria Math" panose="02040503050406030204" pitchFamily="18" charset="0"/>
                                </a:rPr>
                                <m:t>W</m:t>
                              </m:r>
                            </m:sub>
                          </m:sSub>
                          <m:r>
                            <a:rPr lang="en-US" sz="1500" b="0" i="0">
                              <a:solidFill>
                                <a:schemeClr val="accent1">
                                  <a:lumMod val="50000"/>
                                </a:schemeClr>
                              </a:solidFill>
                              <a:latin typeface="Cambria Math" panose="02040503050406030204" pitchFamily="18" charset="0"/>
                              <a:ea typeface="Cambria Math" panose="02040503050406030204" pitchFamily="18" charset="0"/>
                            </a:rPr>
                            <m:t>/</m:t>
                          </m:r>
                          <m:sSub>
                            <m:sSubPr>
                              <m:ctrlPr>
                                <a:rPr lang="en-US" sz="1500" i="1">
                                  <a:solidFill>
                                    <a:schemeClr val="accent1">
                                      <a:lumMod val="50000"/>
                                    </a:schemeClr>
                                  </a:solidFill>
                                  <a:latin typeface="Cambria Math" panose="02040503050406030204" pitchFamily="18" charset="0"/>
                                  <a:ea typeface="Cambria Math" panose="02040503050406030204" pitchFamily="18" charset="0"/>
                                </a:rPr>
                              </m:ctrlPr>
                            </m:sSubPr>
                            <m:e>
                              <m:r>
                                <m:rPr>
                                  <m:sty m:val="p"/>
                                </m:rPr>
                                <a:rPr lang="en-US" sz="1500" b="0" i="0">
                                  <a:solidFill>
                                    <a:schemeClr val="accent1">
                                      <a:lumMod val="50000"/>
                                    </a:schemeClr>
                                  </a:solidFill>
                                  <a:latin typeface="Cambria Math" panose="02040503050406030204" pitchFamily="18" charset="0"/>
                                  <a:ea typeface="Cambria Math" panose="02040503050406030204" pitchFamily="18" charset="0"/>
                                </a:rPr>
                                <m:t>I</m:t>
                              </m:r>
                            </m:e>
                            <m:sub>
                              <m:r>
                                <m:rPr>
                                  <m:sty m:val="p"/>
                                </m:rPr>
                                <a:rPr lang="en-US" sz="1500" b="0" i="0" smtClean="0">
                                  <a:solidFill>
                                    <a:schemeClr val="accent1">
                                      <a:lumMod val="50000"/>
                                    </a:schemeClr>
                                  </a:solidFill>
                                  <a:latin typeface="Cambria Math" panose="02040503050406030204" pitchFamily="18" charset="0"/>
                                  <a:ea typeface="Cambria Math" panose="02040503050406030204" pitchFamily="18" charset="0"/>
                                </a:rPr>
                                <m:t>SC</m:t>
                              </m:r>
                            </m:sub>
                          </m:sSub>
                        </m:e>
                      </m:d>
                      <m:sSub>
                        <m:sSubPr>
                          <m:ctrlPr>
                            <a:rPr lang="en-US" sz="1500" i="1">
                              <a:solidFill>
                                <a:schemeClr val="accent1">
                                  <a:lumMod val="50000"/>
                                </a:schemeClr>
                              </a:solidFill>
                              <a:latin typeface="Cambria Math" panose="02040503050406030204" pitchFamily="18" charset="0"/>
                              <a:ea typeface="Cambria Math" panose="02040503050406030204" pitchFamily="18" charset="0"/>
                            </a:rPr>
                          </m:ctrlPr>
                        </m:sSubPr>
                        <m:e>
                          <m:r>
                            <a:rPr lang="en-US" sz="1500" b="0" i="0" smtClean="0">
                              <a:solidFill>
                                <a:schemeClr val="accent1">
                                  <a:lumMod val="50000"/>
                                </a:schemeClr>
                              </a:solidFill>
                              <a:latin typeface="Cambria Math" panose="02040503050406030204" pitchFamily="18" charset="0"/>
                              <a:ea typeface="Cambria Math" panose="02040503050406030204" pitchFamily="18" charset="0"/>
                            </a:rPr>
                            <m:t> </m:t>
                          </m:r>
                          <m:r>
                            <m:rPr>
                              <m:sty m:val="p"/>
                            </m:rPr>
                            <a:rPr lang="en-US" sz="1500" b="0" i="0">
                              <a:solidFill>
                                <a:schemeClr val="accent1">
                                  <a:lumMod val="50000"/>
                                </a:schemeClr>
                              </a:solidFill>
                              <a:latin typeface="Cambria Math" panose="02040503050406030204" pitchFamily="18" charset="0"/>
                              <a:ea typeface="Cambria Math" panose="02040503050406030204" pitchFamily="18" charset="0"/>
                            </a:rPr>
                            <m:t>α</m:t>
                          </m:r>
                        </m:e>
                        <m:sub>
                          <m:r>
                            <m:rPr>
                              <m:sty m:val="p"/>
                            </m:rPr>
                            <a:rPr lang="en-US" sz="1500" b="0" i="0" smtClean="0">
                              <a:solidFill>
                                <a:schemeClr val="accent1">
                                  <a:lumMod val="50000"/>
                                </a:schemeClr>
                              </a:solidFill>
                              <a:latin typeface="Cambria Math" panose="02040503050406030204" pitchFamily="18" charset="0"/>
                              <a:ea typeface="Cambria Math" panose="02040503050406030204" pitchFamily="18" charset="0"/>
                            </a:rPr>
                            <m:t>W</m:t>
                          </m:r>
                        </m:sub>
                      </m:sSub>
                    </m:oMath>
                  </m:oMathPara>
                </a14:m>
                <a:endParaRPr lang="en-US" sz="1500" dirty="0">
                  <a:solidFill>
                    <a:schemeClr val="accent1">
                      <a:lumMod val="50000"/>
                    </a:schemeClr>
                  </a:solidFill>
                  <a:latin typeface="Cambria Math" panose="02040503050406030204" pitchFamily="18" charset="0"/>
                  <a:ea typeface="Cambria Math" panose="02040503050406030204" pitchFamily="18" charset="0"/>
                </a:endParaRPr>
              </a:p>
              <a:p>
                <a:pPr>
                  <a:spcAft>
                    <a:spcPts val="200"/>
                  </a:spcAft>
                </a:pPr>
                <a:endParaRPr lang="en-US" sz="1500" dirty="0">
                  <a:solidFill>
                    <a:schemeClr val="accent1">
                      <a:lumMod val="50000"/>
                    </a:schemeClr>
                  </a:solidFill>
                  <a:latin typeface="Cambria Math" panose="02040503050406030204" pitchFamily="18" charset="0"/>
                  <a:ea typeface="Cambria Math" panose="02040503050406030204" pitchFamily="18" charset="0"/>
                </a:endParaRPr>
              </a:p>
              <a:p>
                <a:pPr>
                  <a:spcAft>
                    <a:spcPts val="200"/>
                  </a:spcAft>
                </a:pPr>
                <a:r>
                  <a:rPr lang="nn-NO" sz="1500" dirty="0">
                    <a:solidFill>
                      <a:schemeClr val="accent1">
                        <a:lumMod val="50000"/>
                      </a:schemeClr>
                    </a:solidFill>
                    <a:latin typeface="Cambria Math" panose="02040503050406030204" pitchFamily="18" charset="0"/>
                    <a:ea typeface="Cambria Math" panose="02040503050406030204" pitchFamily="18" charset="0"/>
                  </a:rPr>
                  <a:t>       = (0.02 / 500)(100)</a:t>
                </a:r>
              </a:p>
              <a:p>
                <a:pPr>
                  <a:spcAft>
                    <a:spcPts val="200"/>
                  </a:spcAft>
                </a:pPr>
                <a:endParaRPr lang="nn-NO" sz="1500" dirty="0">
                  <a:solidFill>
                    <a:schemeClr val="accent1">
                      <a:lumMod val="50000"/>
                    </a:schemeClr>
                  </a:solidFill>
                  <a:latin typeface="Cambria Math" panose="02040503050406030204" pitchFamily="18" charset="0"/>
                  <a:ea typeface="Cambria Math" panose="02040503050406030204" pitchFamily="18" charset="0"/>
                </a:endParaRPr>
              </a:p>
              <a:p>
                <a:pPr>
                  <a:spcAft>
                    <a:spcPts val="200"/>
                  </a:spcAft>
                </a:pPr>
                <a:r>
                  <a:rPr lang="nn-NO" sz="1500" dirty="0">
                    <a:solidFill>
                      <a:schemeClr val="accent1">
                        <a:lumMod val="50000"/>
                      </a:schemeClr>
                    </a:solidFill>
                    <a:latin typeface="Cambria Math" panose="02040503050406030204" pitchFamily="18" charset="0"/>
                    <a:ea typeface="Cambria Math" panose="02040503050406030204" pitchFamily="18" charset="0"/>
                  </a:rPr>
                  <a:t>      = 4×10⁻³ rad/s²</a:t>
                </a:r>
                <a:endParaRPr lang="en-US" sz="1500" dirty="0">
                  <a:solidFill>
                    <a:schemeClr val="accent1">
                      <a:lumMod val="50000"/>
                    </a:schemeClr>
                  </a:solidFill>
                  <a:latin typeface="Cambria Math" panose="02040503050406030204" pitchFamily="18" charset="0"/>
                  <a:ea typeface="Cambria Math" panose="02040503050406030204" pitchFamily="18" charset="0"/>
                </a:endParaRPr>
              </a:p>
              <a:p>
                <a:pPr algn="l">
                  <a:spcBef>
                    <a:spcPts val="0"/>
                  </a:spcBef>
                  <a:spcAft>
                    <a:spcPts val="200"/>
                  </a:spcAft>
                </a:pPr>
                <a:endParaRPr lang="en-US" sz="1300" b="1" dirty="0">
                  <a:solidFill>
                    <a:srgbClr val="10456B"/>
                  </a:solidFill>
                  <a:latin typeface="Courier New"/>
                </a:endParaRPr>
              </a:p>
            </p:txBody>
          </p:sp>
        </mc:Choice>
        <mc:Fallback xmlns="">
          <p:sp>
            <p:nvSpPr>
              <p:cNvPr id="9" name="Rectangle 8"/>
              <p:cNvSpPr>
                <a:spLocks noRot="1" noChangeAspect="1" noMove="1" noResize="1" noEditPoints="1" noAdjustHandles="1" noChangeArrowheads="1" noChangeShapeType="1" noTextEdit="1"/>
              </p:cNvSpPr>
              <p:nvPr/>
            </p:nvSpPr>
            <p:spPr>
              <a:xfrm>
                <a:off x="1140720" y="3534890"/>
                <a:ext cx="3202680" cy="1350000"/>
              </a:xfrm>
              <a:prstGeom prst="rect">
                <a:avLst/>
              </a:prstGeom>
              <a:blipFill>
                <a:blip r:embed="rId3"/>
                <a:stretch>
                  <a:fillRect t="-4036"/>
                </a:stretch>
              </a:blipFill>
              <a:ln w="9525">
                <a:solidFill>
                  <a:srgbClr val="D4DCE2"/>
                </a:solidFill>
              </a:ln>
              <a:effectLst/>
            </p:spPr>
            <p:txBody>
              <a:bodyPr/>
              <a:lstStyle/>
              <a:p>
                <a:r>
                  <a:rPr lang="en-US">
                    <a:noFill/>
                  </a:rPr>
                  <a:t> </a:t>
                </a:r>
              </a:p>
            </p:txBody>
          </p:sp>
        </mc:Fallback>
      </mc:AlternateContent>
      <p:sp>
        <p:nvSpPr>
          <p:cNvPr id="10" name="Rounded Rectangle 9"/>
          <p:cNvSpPr/>
          <p:nvPr/>
        </p:nvSpPr>
        <p:spPr>
          <a:xfrm>
            <a:off x="7635240" y="1325880"/>
            <a:ext cx="4069080" cy="420624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7863840" y="1845880"/>
            <a:ext cx="3611880" cy="215444"/>
          </a:xfrm>
          <a:prstGeom prst="rect">
            <a:avLst/>
          </a:prstGeom>
          <a:noFill/>
        </p:spPr>
        <p:txBody>
          <a:bodyPr wrap="square" lIns="0" tIns="0" rIns="0" bIns="0" anchor="t">
            <a:spAutoFit/>
          </a:bodyPr>
          <a:lstStyle/>
          <a:p>
            <a:pPr algn="ctr">
              <a:lnSpc>
                <a:spcPct val="100000"/>
              </a:lnSpc>
              <a:spcBef>
                <a:spcPts val="0"/>
              </a:spcBef>
              <a:spcAft>
                <a:spcPts val="400"/>
              </a:spcAft>
            </a:pPr>
            <a:r>
              <a:rPr sz="1400" b="0" i="0" dirty="0">
                <a:solidFill>
                  <a:srgbClr val="5B6770"/>
                </a:solidFill>
                <a:latin typeface="Calibri"/>
              </a:rPr>
              <a:t>Inertia ratio</a:t>
            </a:r>
          </a:p>
        </p:txBody>
      </p:sp>
      <p:sp>
        <p:nvSpPr>
          <p:cNvPr id="12" name="TextBox 11"/>
          <p:cNvSpPr txBox="1"/>
          <p:nvPr/>
        </p:nvSpPr>
        <p:spPr>
          <a:xfrm>
            <a:off x="7863840" y="2145880"/>
            <a:ext cx="3611880" cy="430887"/>
          </a:xfrm>
          <a:prstGeom prst="rect">
            <a:avLst/>
          </a:prstGeom>
          <a:noFill/>
        </p:spPr>
        <p:txBody>
          <a:bodyPr wrap="square" lIns="0" tIns="0" rIns="0" bIns="0" anchor="t">
            <a:spAutoFit/>
          </a:bodyPr>
          <a:lstStyle/>
          <a:p>
            <a:pPr algn="ctr">
              <a:lnSpc>
                <a:spcPct val="100000"/>
              </a:lnSpc>
              <a:spcBef>
                <a:spcPts val="0"/>
              </a:spcBef>
              <a:spcAft>
                <a:spcPts val="400"/>
              </a:spcAft>
            </a:pPr>
            <a:r>
              <a:rPr lang="en-US" sz="2800" b="1" i="0" dirty="0">
                <a:solidFill>
                  <a:srgbClr val="10456B"/>
                </a:solidFill>
                <a:latin typeface="Cambria"/>
              </a:rPr>
              <a:t>25,000 : 1</a:t>
            </a:r>
            <a:endParaRPr sz="2800" b="1" i="0" dirty="0">
              <a:solidFill>
                <a:srgbClr val="10456B"/>
              </a:solidFill>
              <a:latin typeface="Cambria"/>
            </a:endParaRPr>
          </a:p>
        </p:txBody>
      </p:sp>
      <p:sp>
        <p:nvSpPr>
          <p:cNvPr id="13" name="TextBox 12"/>
          <p:cNvSpPr txBox="1"/>
          <p:nvPr/>
        </p:nvSpPr>
        <p:spPr>
          <a:xfrm>
            <a:off x="7863840" y="3145880"/>
            <a:ext cx="3611880" cy="861774"/>
          </a:xfrm>
          <a:prstGeom prst="rect">
            <a:avLst/>
          </a:prstGeom>
          <a:noFill/>
        </p:spPr>
        <p:txBody>
          <a:bodyPr wrap="square" lIns="0" tIns="0" rIns="0" bIns="0" anchor="t">
            <a:spAutoFit/>
          </a:bodyPr>
          <a:lstStyle/>
          <a:p>
            <a:pPr algn="ctr">
              <a:lnSpc>
                <a:spcPct val="100000"/>
              </a:lnSpc>
              <a:spcBef>
                <a:spcPts val="0"/>
              </a:spcBef>
              <a:spcAft>
                <a:spcPts val="400"/>
              </a:spcAft>
            </a:pPr>
            <a:r>
              <a:rPr sz="1400" b="0" i="1" dirty="0">
                <a:solidFill>
                  <a:srgbClr val="10456B"/>
                </a:solidFill>
                <a:latin typeface="Calibri"/>
              </a:rPr>
              <a:t>The spacecraft’s angular acceleration is 25,000× smaller than the wheel’s — the same inverse-inertia leverage that makes a small flywheel an effective fine-pointing actuator</a:t>
            </a:r>
            <a:r>
              <a:rPr sz="1300" b="0" i="1" dirty="0">
                <a:solidFill>
                  <a:srgbClr val="10456B"/>
                </a:solidFill>
                <a:latin typeface="Calibri"/>
              </a:rPr>
              <a:t>.</a:t>
            </a:r>
          </a:p>
        </p:txBody>
      </p:sp>
      <mc:AlternateContent xmlns:mc="http://schemas.openxmlformats.org/markup-compatibility/2006" xmlns:a14="http://schemas.microsoft.com/office/drawing/2010/main">
        <mc:Choice Requires="a14">
          <p:sp>
            <p:nvSpPr>
              <p:cNvPr id="14" name="Rectangle 13"/>
              <p:cNvSpPr/>
              <p:nvPr/>
            </p:nvSpPr>
            <p:spPr>
              <a:xfrm>
                <a:off x="7635240" y="4972120"/>
                <a:ext cx="4069080" cy="998912"/>
              </a:xfrm>
              <a:prstGeom prst="rect">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wrap="square" lIns="137160" rIns="137160" rtlCol="0" anchor="ctr"/>
              <a:lstStyle/>
              <a:p>
                <a:r>
                  <a:rPr lang="en-US" sz="1400" b="1" dirty="0">
                    <a:solidFill>
                      <a:srgbClr val="FFFFFF"/>
                    </a:solidFill>
                    <a:latin typeface="Calibri"/>
                  </a:rPr>
                  <a:t>Takeaway:  </a:t>
                </a:r>
                <a:r>
                  <a:rPr lang="en-US" sz="1400" dirty="0">
                    <a:solidFill>
                      <a:srgbClr val="FFFFFF"/>
                    </a:solidFill>
                    <a:latin typeface="Calibri"/>
                  </a:rPr>
                  <a:t>Large  </a:t>
                </a:r>
                <a14:m>
                  <m:oMath xmlns:m="http://schemas.openxmlformats.org/officeDocument/2006/math">
                    <m:sSub>
                      <m:sSubPr>
                        <m:ctrlPr>
                          <a:rPr lang="en-US" sz="1400" b="1" i="1">
                            <a:latin typeface="Cambria Math" panose="02040503050406030204" pitchFamily="18" charset="0"/>
                          </a:rPr>
                        </m:ctrlPr>
                      </m:sSubPr>
                      <m:e>
                        <m:r>
                          <a:rPr lang="en-US" sz="1400" b="1" i="0">
                            <a:latin typeface="Cambria Math" panose="02040503050406030204" pitchFamily="18" charset="0"/>
                          </a:rPr>
                          <m:t>𝐈</m:t>
                        </m:r>
                      </m:e>
                      <m:sub>
                        <m:r>
                          <a:rPr lang="en-US" sz="1400" b="1" i="0" smtClean="0">
                            <a:latin typeface="Cambria Math" panose="02040503050406030204" pitchFamily="18" charset="0"/>
                          </a:rPr>
                          <m:t>𝐬𝐜</m:t>
                        </m:r>
                      </m:sub>
                    </m:sSub>
                    <m:r>
                      <a:rPr lang="en-US" sz="1400" b="1" i="0">
                        <a:latin typeface="Cambria Math" panose="02040503050406030204" pitchFamily="18" charset="0"/>
                      </a:rPr>
                      <m:t>/</m:t>
                    </m:r>
                    <m:sSub>
                      <m:sSubPr>
                        <m:ctrlPr>
                          <a:rPr lang="en-US" sz="1400" b="1" i="1">
                            <a:latin typeface="Cambria Math" panose="02040503050406030204" pitchFamily="18" charset="0"/>
                          </a:rPr>
                        </m:ctrlPr>
                      </m:sSubPr>
                      <m:e>
                        <m:r>
                          <a:rPr lang="en-US" sz="1400" b="1" i="0">
                            <a:latin typeface="Cambria Math" panose="02040503050406030204" pitchFamily="18" charset="0"/>
                          </a:rPr>
                          <m:t>𝐈</m:t>
                        </m:r>
                      </m:e>
                      <m:sub>
                        <m:r>
                          <m:rPr>
                            <m:sty m:val="p"/>
                          </m:rPr>
                          <a:rPr lang="en-US" sz="1400" b="1" i="1" smtClean="0">
                            <a:latin typeface="Cambria Math" panose="02040503050406030204" pitchFamily="18" charset="0"/>
                          </a:rPr>
                          <m:t>W</m:t>
                        </m:r>
                      </m:sub>
                    </m:sSub>
                  </m:oMath>
                </a14:m>
                <a:r>
                  <a:rPr lang="en-US" sz="1400" b="1" dirty="0"/>
                  <a:t>  </a:t>
                </a:r>
                <a:r>
                  <a:rPr lang="en-US" sz="1400" dirty="0">
                    <a:solidFill>
                      <a:srgbClr val="FFFFFF"/>
                    </a:solidFill>
                    <a:latin typeface="Calibri"/>
                  </a:rPr>
                  <a:t>is exactly why reaction wheels give precise, low-disturbance control authority.</a:t>
                </a:r>
                <a:endParaRPr sz="1400" dirty="0">
                  <a:solidFill>
                    <a:srgbClr val="FFFFFF"/>
                  </a:solidFill>
                  <a:latin typeface="Calibri"/>
                </a:endParaRPr>
              </a:p>
            </p:txBody>
          </p:sp>
        </mc:Choice>
        <mc:Fallback xmlns="">
          <p:sp>
            <p:nvSpPr>
              <p:cNvPr id="14" name="Rectangle 13"/>
              <p:cNvSpPr>
                <a:spLocks noRot="1" noChangeAspect="1" noMove="1" noResize="1" noEditPoints="1" noAdjustHandles="1" noChangeArrowheads="1" noChangeShapeType="1" noTextEdit="1"/>
              </p:cNvSpPr>
              <p:nvPr/>
            </p:nvSpPr>
            <p:spPr>
              <a:xfrm>
                <a:off x="7635240" y="4972120"/>
                <a:ext cx="4069080" cy="998912"/>
              </a:xfrm>
              <a:prstGeom prst="rect">
                <a:avLst/>
              </a:prstGeom>
              <a:blipFill>
                <a:blip r:embed="rId4"/>
                <a:stretch>
                  <a:fillRect/>
                </a:stretch>
              </a:blipFill>
              <a:ln>
                <a:noFill/>
              </a:ln>
              <a:effectLst/>
            </p:spPr>
            <p:txBody>
              <a:bodyPr/>
              <a:lstStyle/>
              <a:p>
                <a:r>
                  <a:rPr lang="en-US">
                    <a:noFill/>
                  </a:rPr>
                  <a:t> </a:t>
                </a:r>
              </a:p>
            </p:txBody>
          </p:sp>
        </mc:Fallback>
      </mc:AlternateContent>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What Is Spacecraft Jitter?</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Low-level, self-induced vibration generated by the spacecraft's own moving parts on orbit</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6</a:t>
            </a:r>
            <a:endParaRPr lang="en-US" sz="900" dirty="0"/>
          </a:p>
        </p:txBody>
      </p:sp>
      <p:sp>
        <p:nvSpPr>
          <p:cNvPr id="7" name="Shape 5"/>
          <p:cNvSpPr/>
          <p:nvPr/>
        </p:nvSpPr>
        <p:spPr>
          <a:xfrm>
            <a:off x="457200" y="1371600"/>
            <a:ext cx="5760720" cy="4297680"/>
          </a:xfrm>
          <a:prstGeom prst="roundRect">
            <a:avLst>
              <a:gd name="adj" fmla="val 1702"/>
            </a:avLst>
          </a:prstGeom>
          <a:solidFill>
            <a:srgbClr val="EEF4F9"/>
          </a:solidFill>
          <a:ln/>
        </p:spPr>
        <p:txBody>
          <a:bodyPr/>
          <a:lstStyle/>
          <a:p>
            <a:endParaRPr lang="en-US"/>
          </a:p>
        </p:txBody>
      </p:sp>
      <p:sp>
        <p:nvSpPr>
          <p:cNvPr id="8" name="Text 6"/>
          <p:cNvSpPr/>
          <p:nvPr/>
        </p:nvSpPr>
        <p:spPr>
          <a:xfrm>
            <a:off x="777240" y="1554480"/>
            <a:ext cx="4572000" cy="365760"/>
          </a:xfrm>
          <a:prstGeom prst="rect">
            <a:avLst/>
          </a:prstGeom>
          <a:noFill/>
          <a:ln/>
        </p:spPr>
        <p:txBody>
          <a:bodyPr wrap="square" lIns="0" tIns="0" rIns="0" bIns="0" rtlCol="0" anchor="ctr"/>
          <a:lstStyle/>
          <a:p>
            <a:pPr marL="0" indent="0">
              <a:buNone/>
            </a:pPr>
            <a:r>
              <a:rPr lang="en-US" sz="1500" b="1" dirty="0">
                <a:solidFill>
                  <a:srgbClr val="10456B"/>
                </a:solidFill>
                <a:latin typeface="Calibri" pitchFamily="34" charset="0"/>
                <a:ea typeface="Calibri" pitchFamily="34" charset="-122"/>
                <a:cs typeface="Calibri" pitchFamily="34" charset="-120"/>
              </a:rPr>
              <a:t>Definition</a:t>
            </a:r>
            <a:endParaRPr lang="en-US" sz="1500" dirty="0"/>
          </a:p>
        </p:txBody>
      </p:sp>
      <p:sp>
        <p:nvSpPr>
          <p:cNvPr id="9" name="Text 7"/>
          <p:cNvSpPr/>
          <p:nvPr/>
        </p:nvSpPr>
        <p:spPr>
          <a:xfrm>
            <a:off x="777240" y="1965960"/>
            <a:ext cx="5120640" cy="3566160"/>
          </a:xfrm>
          <a:prstGeom prst="rect">
            <a:avLst/>
          </a:prstGeom>
          <a:noFill/>
          <a:ln/>
        </p:spPr>
        <p:txBody>
          <a:bodyPr wrap="square" rtlCol="0" anchor="t"/>
          <a:lstStyle/>
          <a:p>
            <a:pPr marL="285750" indent="-285750">
              <a:lnSpc>
                <a:spcPts val="1700"/>
              </a:lnSpc>
              <a:spcBef>
                <a:spcPts val="500"/>
              </a:spcBef>
              <a:spcAft>
                <a:spcPts val="500"/>
              </a:spcAft>
              <a:buClr>
                <a:srgbClr val="006699"/>
              </a:buClr>
              <a:buSzPct val="80000"/>
              <a:buFont typeface="Arial" panose="020B0604020202020204" pitchFamily="34" charset="0"/>
              <a:buChar char="•"/>
            </a:pPr>
            <a:r>
              <a:rPr lang="en-US" sz="1300" dirty="0">
                <a:latin typeface="Calibri" pitchFamily="34" charset="0"/>
                <a:ea typeface="Calibri" pitchFamily="34" charset="-122"/>
                <a:cs typeface="Calibri" pitchFamily="34" charset="-120"/>
              </a:rPr>
              <a:t>Vibration the spacecraft generates internally once it reaches orbit and becomes operational — distinct from pre-launch transport or powered-flight loads</a:t>
            </a:r>
            <a:endParaRPr lang="en-US" sz="1300" dirty="0"/>
          </a:p>
          <a:p>
            <a:pPr marL="285750" indent="-285750">
              <a:lnSpc>
                <a:spcPts val="1700"/>
              </a:lnSpc>
              <a:spcBef>
                <a:spcPts val="500"/>
              </a:spcBef>
              <a:spcAft>
                <a:spcPts val="500"/>
              </a:spcAft>
              <a:buClr>
                <a:srgbClr val="006699"/>
              </a:buClr>
              <a:buSzPct val="80000"/>
              <a:buFont typeface="Arial" panose="020B0604020202020204" pitchFamily="34" charset="0"/>
              <a:buChar char="•"/>
            </a:pPr>
            <a:r>
              <a:rPr lang="en-US" sz="1300" dirty="0">
                <a:latin typeface="Calibri" pitchFamily="34" charset="0"/>
                <a:ea typeface="Calibri" pitchFamily="34" charset="-122"/>
                <a:cs typeface="Calibri" pitchFamily="34" charset="-120"/>
              </a:rPr>
              <a:t>Predominantly sinusoidal with integer harmonics (from rotating machinery); broadband random content from bearing noise and cryocooler compressors is also present</a:t>
            </a:r>
            <a:endParaRPr lang="en-US" sz="1300" dirty="0"/>
          </a:p>
          <a:p>
            <a:pPr marL="285750" indent="-285750">
              <a:lnSpc>
                <a:spcPts val="1700"/>
              </a:lnSpc>
              <a:spcBef>
                <a:spcPts val="500"/>
              </a:spcBef>
              <a:spcAft>
                <a:spcPts val="500"/>
              </a:spcAft>
              <a:buClr>
                <a:srgbClr val="006699"/>
              </a:buClr>
              <a:buSzPct val="80000"/>
              <a:buFont typeface="Arial" panose="020B0604020202020204" pitchFamily="34" charset="0"/>
              <a:buChar char="•"/>
            </a:pPr>
            <a:r>
              <a:rPr lang="en-US" sz="1300" dirty="0">
                <a:latin typeface="Calibri" pitchFamily="34" charset="0"/>
                <a:ea typeface="Calibri" pitchFamily="34" charset="-122"/>
                <a:cs typeface="Calibri" pitchFamily="34" charset="-120"/>
              </a:rPr>
              <a:t>Amplitudes are typically in the micro-g range (10−6 to 10−3 g), yet they couple directly into sensitive payload performance because optical instruments have nano-radian pointing requirements</a:t>
            </a:r>
            <a:endParaRPr lang="en-US" sz="1300" dirty="0"/>
          </a:p>
          <a:p>
            <a:pPr marL="285750" indent="-285750">
              <a:lnSpc>
                <a:spcPts val="1700"/>
              </a:lnSpc>
              <a:spcBef>
                <a:spcPts val="500"/>
              </a:spcBef>
              <a:spcAft>
                <a:spcPts val="500"/>
              </a:spcAft>
              <a:buClr>
                <a:srgbClr val="006699"/>
              </a:buClr>
              <a:buSzPct val="80000"/>
              <a:buFont typeface="Arial" panose="020B0604020202020204" pitchFamily="34" charset="0"/>
              <a:buChar char="•"/>
            </a:pPr>
            <a:r>
              <a:rPr lang="en-US" sz="1300" dirty="0">
                <a:latin typeface="Calibri" pitchFamily="34" charset="0"/>
                <a:ea typeface="Calibri" pitchFamily="34" charset="-122"/>
                <a:cs typeface="Calibri" pitchFamily="34" charset="-120"/>
              </a:rPr>
              <a:t>ECSS-E-HB-32-26A frames the working microvibration band as roughly 1 Hz up to 500–1000 Hz — below ~1 Hz the ACS can compensate; above ~1 kHz structural attenuation is sufficient</a:t>
            </a:r>
            <a:endParaRPr lang="en-US" sz="1300" dirty="0"/>
          </a:p>
        </p:txBody>
      </p:sp>
      <p:sp>
        <p:nvSpPr>
          <p:cNvPr id="10" name="Shape 8"/>
          <p:cNvSpPr/>
          <p:nvPr/>
        </p:nvSpPr>
        <p:spPr>
          <a:xfrm>
            <a:off x="6492240" y="1371600"/>
            <a:ext cx="5212080" cy="4297680"/>
          </a:xfrm>
          <a:prstGeom prst="roundRect">
            <a:avLst>
              <a:gd name="adj" fmla="val 1702"/>
            </a:avLst>
          </a:prstGeom>
          <a:solidFill>
            <a:srgbClr val="FFFFFF"/>
          </a:solidFill>
          <a:ln w="12700">
            <a:solidFill>
              <a:srgbClr val="D7E3EC"/>
            </a:solidFill>
            <a:prstDash val="solid"/>
          </a:ln>
        </p:spPr>
        <p:txBody>
          <a:bodyPr/>
          <a:lstStyle/>
          <a:p>
            <a:endParaRPr lang="en-US" dirty="0"/>
          </a:p>
        </p:txBody>
      </p:sp>
      <p:sp>
        <p:nvSpPr>
          <p:cNvPr id="11" name="Text 9"/>
          <p:cNvSpPr/>
          <p:nvPr/>
        </p:nvSpPr>
        <p:spPr>
          <a:xfrm>
            <a:off x="6766560" y="1554480"/>
            <a:ext cx="4572000" cy="365760"/>
          </a:xfrm>
          <a:prstGeom prst="rect">
            <a:avLst/>
          </a:prstGeom>
          <a:noFill/>
          <a:ln/>
        </p:spPr>
        <p:txBody>
          <a:bodyPr wrap="square" lIns="0" tIns="0" rIns="0" bIns="0" rtlCol="0" anchor="ctr"/>
          <a:lstStyle/>
          <a:p>
            <a:pPr marL="0" indent="0">
              <a:buNone/>
            </a:pPr>
            <a:r>
              <a:rPr lang="en-US" sz="1500" b="1" dirty="0">
                <a:solidFill>
                  <a:srgbClr val="10456B"/>
                </a:solidFill>
                <a:latin typeface="Calibri" pitchFamily="34" charset="0"/>
                <a:ea typeface="Calibri" pitchFamily="34" charset="-122"/>
                <a:cs typeface="Calibri" pitchFamily="34" charset="-120"/>
              </a:rPr>
              <a:t>Why It Matters</a:t>
            </a:r>
            <a:endParaRPr lang="en-US" sz="1500" dirty="0"/>
          </a:p>
        </p:txBody>
      </p:sp>
      <p:sp>
        <p:nvSpPr>
          <p:cNvPr id="12" name="Text 10"/>
          <p:cNvSpPr/>
          <p:nvPr/>
        </p:nvSpPr>
        <p:spPr>
          <a:xfrm>
            <a:off x="6766560" y="1965960"/>
            <a:ext cx="4663440" cy="3566160"/>
          </a:xfrm>
          <a:prstGeom prst="rect">
            <a:avLst/>
          </a:prstGeom>
          <a:noFill/>
          <a:ln/>
        </p:spPr>
        <p:txBody>
          <a:bodyPr wrap="square" rtlCol="0" anchor="t"/>
          <a:lstStyle/>
          <a:p>
            <a:pPr marL="285750" indent="-285750">
              <a:lnSpc>
                <a:spcPts val="1700"/>
              </a:lnSpc>
              <a:spcBef>
                <a:spcPts val="500"/>
              </a:spcBef>
              <a:spcAft>
                <a:spcPts val="500"/>
              </a:spcAft>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Degrades line-of-sight pointing for optical instruments, laser communication terminals, and interferometric baselines</a:t>
            </a:r>
            <a:endParaRPr lang="en-US" sz="1400" dirty="0"/>
          </a:p>
          <a:p>
            <a:pPr marL="285750" indent="-285750">
              <a:lnSpc>
                <a:spcPts val="1700"/>
              </a:lnSpc>
              <a:spcBef>
                <a:spcPts val="500"/>
              </a:spcBef>
              <a:spcAft>
                <a:spcPts val="500"/>
              </a:spcAft>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Smears imagery and broadens the point-spread function on Earth-observation and astronomical platforms during integration time</a:t>
            </a:r>
            <a:endParaRPr lang="en-US" sz="1400" dirty="0"/>
          </a:p>
          <a:p>
            <a:pPr marL="285750" indent="-285750">
              <a:lnSpc>
                <a:spcPts val="1700"/>
              </a:lnSpc>
              <a:spcBef>
                <a:spcPts val="500"/>
              </a:spcBef>
              <a:spcAft>
                <a:spcPts val="500"/>
              </a:spcAft>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Couples into structural resonances, amplifying otherwise small disturbance forces by an order of magnitude or more</a:t>
            </a:r>
            <a:endParaRPr lang="en-US" sz="1400" dirty="0"/>
          </a:p>
          <a:p>
            <a:pPr marL="285750" indent="-285750">
              <a:lnSpc>
                <a:spcPts val="1700"/>
              </a:lnSpc>
              <a:spcBef>
                <a:spcPts val="500"/>
              </a:spcBef>
              <a:spcAft>
                <a:spcPts val="500"/>
              </a:spcAft>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Unlike launch loads, jitter is continuous and operationally persistent — it must be managed for mission life, not survived once</a:t>
            </a:r>
            <a:endParaRPr lang="en-US" sz="14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10456B"/>
        </a:solidFill>
        <a:effectLst/>
      </p:bgPr>
    </p:bg>
    <p:spTree>
      <p:nvGrpSpPr>
        <p:cNvPr id="1" name=""/>
        <p:cNvGrpSpPr/>
        <p:nvPr/>
      </p:nvGrpSpPr>
      <p:grpSpPr>
        <a:xfrm>
          <a:off x="0" y="0"/>
          <a:ext cx="0" cy="0"/>
          <a:chOff x="0" y="0"/>
          <a:chExt cx="0" cy="0"/>
        </a:xfrm>
      </p:grpSpPr>
      <p:sp>
        <p:nvSpPr>
          <p:cNvPr id="4" name="Text 2"/>
          <p:cNvSpPr/>
          <p:nvPr/>
        </p:nvSpPr>
        <p:spPr>
          <a:xfrm>
            <a:off x="792480" y="2377440"/>
            <a:ext cx="4876800" cy="426720"/>
          </a:xfrm>
          <a:prstGeom prst="rect">
            <a:avLst/>
          </a:prstGeom>
          <a:noFill/>
          <a:ln/>
        </p:spPr>
        <p:txBody>
          <a:bodyPr wrap="square" lIns="0" tIns="0" rIns="0" bIns="0" rtlCol="0" anchor="ctr"/>
          <a:lstStyle/>
          <a:p>
            <a:pPr defTabSz="1219170"/>
            <a:r>
              <a:rPr lang="en-US" sz="1733" b="1" kern="0" spc="400" dirty="0">
                <a:solidFill>
                  <a:srgbClr val="C8651B"/>
                </a:solidFill>
                <a:latin typeface="Calibri" pitchFamily="34" charset="0"/>
                <a:ea typeface="Calibri" pitchFamily="34" charset="-122"/>
                <a:cs typeface="Calibri" pitchFamily="34" charset="-120"/>
              </a:rPr>
              <a:t>PART 6</a:t>
            </a:r>
            <a:endParaRPr lang="en-US" sz="1733" dirty="0">
              <a:solidFill>
                <a:prstClr val="black"/>
              </a:solidFill>
              <a:latin typeface="Calibri" panose="020F0502020204030204"/>
            </a:endParaRPr>
          </a:p>
        </p:txBody>
      </p:sp>
      <p:sp>
        <p:nvSpPr>
          <p:cNvPr id="5" name="Text 3"/>
          <p:cNvSpPr/>
          <p:nvPr/>
        </p:nvSpPr>
        <p:spPr>
          <a:xfrm>
            <a:off x="731520" y="2804160"/>
            <a:ext cx="9144000" cy="1158240"/>
          </a:xfrm>
          <a:prstGeom prst="rect">
            <a:avLst/>
          </a:prstGeom>
          <a:noFill/>
          <a:ln/>
        </p:spPr>
        <p:txBody>
          <a:bodyPr wrap="square" lIns="0" tIns="0" rIns="0" bIns="0" rtlCol="0" anchor="ctr"/>
          <a:lstStyle/>
          <a:p>
            <a:pPr defTabSz="1219170"/>
            <a:r>
              <a:rPr lang="en-US" sz="5867" b="1" dirty="0">
                <a:solidFill>
                  <a:srgbClr val="FFFFFF"/>
                </a:solidFill>
                <a:latin typeface="Cambria" pitchFamily="34" charset="0"/>
                <a:ea typeface="Cambria" pitchFamily="34" charset="-122"/>
                <a:cs typeface="Cambria" pitchFamily="34" charset="-120"/>
              </a:rPr>
              <a:t>Case Histories</a:t>
            </a:r>
            <a:endParaRPr lang="en-US" sz="5867" dirty="0">
              <a:solidFill>
                <a:prstClr val="black"/>
              </a:solidFill>
              <a:latin typeface="Calibri" panose="020F0502020204030204"/>
            </a:endParaRPr>
          </a:p>
        </p:txBody>
      </p:sp>
      <p:sp>
        <p:nvSpPr>
          <p:cNvPr id="6" name="Text 4"/>
          <p:cNvSpPr/>
          <p:nvPr/>
        </p:nvSpPr>
        <p:spPr>
          <a:xfrm>
            <a:off x="792480" y="4084320"/>
            <a:ext cx="8900160" cy="609600"/>
          </a:xfrm>
          <a:prstGeom prst="rect">
            <a:avLst/>
          </a:prstGeom>
          <a:noFill/>
          <a:ln/>
        </p:spPr>
        <p:txBody>
          <a:bodyPr wrap="square" lIns="0" tIns="0" rIns="0" bIns="0" rtlCol="0" anchor="ctr"/>
          <a:lstStyle/>
          <a:p>
            <a:pPr defTabSz="1219170"/>
            <a:r>
              <a:rPr lang="en-US" sz="1867" i="1" dirty="0">
                <a:solidFill>
                  <a:srgbClr val="C7D6E3"/>
                </a:solidFill>
                <a:latin typeface="Calibri" pitchFamily="34" charset="0"/>
                <a:ea typeface="Calibri" pitchFamily="34" charset="-122"/>
                <a:cs typeface="Calibri" pitchFamily="34" charset="-120"/>
              </a:rPr>
              <a:t>Four flight programs where microvibration drove the design — and one where it ended the mission</a:t>
            </a:r>
            <a:endParaRPr lang="en-US" sz="1867" dirty="0">
              <a:solidFill>
                <a:prstClr val="black"/>
              </a:solidFill>
              <a:latin typeface="Calibri" panose="020F0502020204030204"/>
            </a:endParaRPr>
          </a:p>
        </p:txBody>
      </p:sp>
      <p:sp>
        <p:nvSpPr>
          <p:cNvPr id="8" name="Shape 6"/>
          <p:cNvSpPr/>
          <p:nvPr/>
        </p:nvSpPr>
        <p:spPr>
          <a:xfrm>
            <a:off x="10509504" y="5266944"/>
            <a:ext cx="499872" cy="499872"/>
          </a:xfrm>
          <a:prstGeom prst="ellipse">
            <a:avLst/>
          </a:prstGeom>
          <a:solidFill>
            <a:srgbClr val="10456B"/>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1216640" y="6461760"/>
            <a:ext cx="487680" cy="304800"/>
          </a:xfrm>
          <a:prstGeom prst="rect">
            <a:avLst/>
          </a:prstGeom>
          <a:noFill/>
          <a:ln/>
        </p:spPr>
        <p:txBody>
          <a:bodyPr wrap="square" lIns="0" tIns="0" rIns="0" bIns="0" rtlCol="0" anchor="ctr"/>
          <a:lstStyle/>
          <a:p>
            <a:pPr algn="r" defTabSz="1219170"/>
            <a:r>
              <a:rPr lang="en-US" sz="1067" dirty="0">
                <a:solidFill>
                  <a:srgbClr val="9DB4C7"/>
                </a:solidFill>
                <a:latin typeface="Calibri" pitchFamily="34" charset="0"/>
                <a:ea typeface="Calibri" pitchFamily="34" charset="-122"/>
                <a:cs typeface="Calibri" pitchFamily="34" charset="-120"/>
              </a:rPr>
              <a:t>60</a:t>
            </a:r>
            <a:endParaRPr lang="en-US" sz="1067" dirty="0">
              <a:solidFill>
                <a:prstClr val="black"/>
              </a:solidFill>
              <a:latin typeface="Calibri" panose="020F0502020204030204"/>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ubble Space Telescope instruments in 'safe mode' after glitch, stalling  science | Space">
            <a:extLst>
              <a:ext uri="{FF2B5EF4-FFF2-40B4-BE49-F238E27FC236}">
                <a16:creationId xmlns:a16="http://schemas.microsoft.com/office/drawing/2014/main" id="{EC7406BB-C20A-57CE-45D1-F3284A9C1CD8}"/>
              </a:ext>
            </a:extLst>
          </p:cNvPr>
          <p:cNvPicPr>
            <a:picLocks noChangeAspect="1"/>
          </p:cNvPicPr>
          <p:nvPr/>
        </p:nvPicPr>
        <p:blipFill>
          <a:blip r:embed="rId2"/>
          <a:stretch>
            <a:fillRect/>
          </a:stretch>
        </p:blipFill>
        <p:spPr>
          <a:xfrm>
            <a:off x="2458311" y="1569799"/>
            <a:ext cx="6163056" cy="4626864"/>
          </a:xfrm>
          <a:prstGeom prst="rect">
            <a:avLst/>
          </a:prstGeom>
        </p:spPr>
      </p:pic>
      <p:sp>
        <p:nvSpPr>
          <p:cNvPr id="4" name="TextBox 3">
            <a:extLst>
              <a:ext uri="{FF2B5EF4-FFF2-40B4-BE49-F238E27FC236}">
                <a16:creationId xmlns:a16="http://schemas.microsoft.com/office/drawing/2014/main" id="{FACC0759-D877-43C6-C077-C89B2A9F0452}"/>
              </a:ext>
            </a:extLst>
          </p:cNvPr>
          <p:cNvSpPr txBox="1"/>
          <p:nvPr/>
        </p:nvSpPr>
        <p:spPr>
          <a:xfrm>
            <a:off x="721427" y="385350"/>
            <a:ext cx="6097978" cy="461665"/>
          </a:xfrm>
          <a:prstGeom prst="rect">
            <a:avLst/>
          </a:prstGeom>
          <a:noFill/>
        </p:spPr>
        <p:txBody>
          <a:bodyPr wrap="square">
            <a:spAutoFit/>
          </a:bodyPr>
          <a:lstStyle/>
          <a:p>
            <a:r>
              <a:rPr lang="en-US" sz="2400" b="1" dirty="0">
                <a:solidFill>
                  <a:srgbClr val="10456B"/>
                </a:solidFill>
                <a:latin typeface="Cambria" pitchFamily="34" charset="0"/>
                <a:ea typeface="Cambria" pitchFamily="34" charset="-122"/>
                <a:cs typeface="Cambria" pitchFamily="34" charset="-120"/>
              </a:rPr>
              <a:t>Hubble Space Telescope</a:t>
            </a:r>
            <a:endParaRPr lang="en-US" sz="2400" dirty="0"/>
          </a:p>
        </p:txBody>
      </p:sp>
    </p:spTree>
    <p:extLst>
      <p:ext uri="{BB962C8B-B14F-4D97-AF65-F5344CB8AC3E}">
        <p14:creationId xmlns:p14="http://schemas.microsoft.com/office/powerpoint/2010/main" val="42061834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68224"/>
            <a:ext cx="9753600" cy="670560"/>
          </a:xfrm>
          <a:prstGeom prst="rect">
            <a:avLst/>
          </a:prstGeom>
          <a:noFill/>
          <a:ln/>
        </p:spPr>
        <p:txBody>
          <a:bodyPr wrap="square" lIns="0" tIns="0" rIns="0" bIns="0" rtlCol="0" anchor="ctr"/>
          <a:lstStyle/>
          <a:p>
            <a:r>
              <a:rPr lang="en-US" sz="3467" b="1" dirty="0">
                <a:solidFill>
                  <a:srgbClr val="10456B"/>
                </a:solidFill>
                <a:latin typeface="Cambria" pitchFamily="34" charset="0"/>
                <a:ea typeface="Cambria" pitchFamily="34" charset="-122"/>
                <a:cs typeface="Cambria" pitchFamily="34" charset="-120"/>
              </a:rPr>
              <a:t>Case History: Hubble Solar-Array Thermal Snap</a:t>
            </a:r>
            <a:endParaRPr lang="en-US" sz="3467" dirty="0"/>
          </a:p>
        </p:txBody>
      </p:sp>
      <p:sp>
        <p:nvSpPr>
          <p:cNvPr id="3" name="Text 1"/>
          <p:cNvSpPr/>
          <p:nvPr/>
        </p:nvSpPr>
        <p:spPr>
          <a:xfrm>
            <a:off x="9144000" y="316992"/>
            <a:ext cx="2499360" cy="426720"/>
          </a:xfrm>
          <a:prstGeom prst="rect">
            <a:avLst/>
          </a:prstGeom>
          <a:noFill/>
          <a:ln/>
        </p:spPr>
        <p:txBody>
          <a:bodyPr wrap="square" lIns="0" tIns="0" rIns="0" bIns="0" rtlCol="0" anchor="ctr"/>
          <a:lstStyle/>
          <a:p>
            <a:pPr algn="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4" name="Text 2"/>
          <p:cNvSpPr/>
          <p:nvPr/>
        </p:nvSpPr>
        <p:spPr>
          <a:xfrm>
            <a:off x="573024" y="950976"/>
            <a:ext cx="10972800" cy="390144"/>
          </a:xfrm>
          <a:prstGeom prst="rect">
            <a:avLst/>
          </a:prstGeom>
          <a:noFill/>
          <a:ln/>
        </p:spPr>
        <p:txBody>
          <a:bodyPr wrap="square" lIns="0" tIns="0" rIns="0" bIns="0" rtlCol="0" anchor="ctr"/>
          <a:lstStyle/>
          <a:p>
            <a:r>
              <a:rPr lang="en-US" sz="1667" i="1" dirty="0">
                <a:solidFill>
                  <a:srgbClr val="0B7A8A"/>
                </a:solidFill>
                <a:latin typeface="Calibri" pitchFamily="34" charset="0"/>
                <a:ea typeface="Calibri" pitchFamily="34" charset="-122"/>
                <a:cs typeface="Calibri" pitchFamily="34" charset="-120"/>
              </a:rPr>
              <a:t>The archetype — a thermal disturbance, not a wheel, broke the pointing budget</a:t>
            </a:r>
            <a:endParaRPr lang="en-US" sz="1667" dirty="0"/>
          </a:p>
        </p:txBody>
      </p:sp>
      <p:sp>
        <p:nvSpPr>
          <p:cNvPr id="5" name="Shape 3"/>
          <p:cNvSpPr/>
          <p:nvPr/>
        </p:nvSpPr>
        <p:spPr>
          <a:xfrm>
            <a:off x="548640" y="1560576"/>
            <a:ext cx="3718560" cy="3877056"/>
          </a:xfrm>
          <a:prstGeom prst="roundRect">
            <a:avLst>
              <a:gd name="adj" fmla="val 1967"/>
            </a:avLst>
          </a:prstGeom>
          <a:solidFill>
            <a:srgbClr val="EEF4F9"/>
          </a:solidFill>
          <a:ln/>
          <a:effectLst>
            <a:outerShdw blurRad="63500" dist="25400" dir="5400000" algn="bl" rotWithShape="0">
              <a:srgbClr val="000000">
                <a:alpha val="10000"/>
              </a:srgbClr>
            </a:outerShdw>
          </a:effectLst>
        </p:spPr>
        <p:txBody>
          <a:bodyPr/>
          <a:lstStyle/>
          <a:p>
            <a:endParaRPr lang="en-US" sz="2400"/>
          </a:p>
        </p:txBody>
      </p:sp>
      <p:sp>
        <p:nvSpPr>
          <p:cNvPr id="6" name="Text 4"/>
          <p:cNvSpPr/>
          <p:nvPr/>
        </p:nvSpPr>
        <p:spPr>
          <a:xfrm>
            <a:off x="816864" y="1804416"/>
            <a:ext cx="3182112" cy="853440"/>
          </a:xfrm>
          <a:prstGeom prst="rect">
            <a:avLst/>
          </a:prstGeom>
          <a:noFill/>
          <a:ln/>
        </p:spPr>
        <p:txBody>
          <a:bodyPr wrap="square" lIns="0" tIns="0" rIns="0" bIns="0" rtlCol="0" anchor="t"/>
          <a:lstStyle/>
          <a:p>
            <a:r>
              <a:rPr lang="en-US" sz="2267" b="1" dirty="0">
                <a:solidFill>
                  <a:srgbClr val="10456B"/>
                </a:solidFill>
                <a:latin typeface="Cambria" pitchFamily="34" charset="0"/>
                <a:ea typeface="Cambria" pitchFamily="34" charset="-122"/>
                <a:cs typeface="Cambria" pitchFamily="34" charset="-120"/>
              </a:rPr>
              <a:t>Hubble Space Telescope</a:t>
            </a:r>
            <a:endParaRPr lang="en-US" sz="2267" dirty="0"/>
          </a:p>
        </p:txBody>
      </p:sp>
      <p:sp>
        <p:nvSpPr>
          <p:cNvPr id="7" name="Text 5"/>
          <p:cNvSpPr/>
          <p:nvPr/>
        </p:nvSpPr>
        <p:spPr>
          <a:xfrm>
            <a:off x="816864" y="2718816"/>
            <a:ext cx="3182112" cy="243840"/>
          </a:xfrm>
          <a:prstGeom prst="rect">
            <a:avLst/>
          </a:prstGeom>
          <a:noFill/>
          <a:ln/>
        </p:spPr>
        <p:txBody>
          <a:bodyPr wrap="square" lIns="0" tIns="0" rIns="0" bIns="0" rtlCol="0" anchor="ctr"/>
          <a:lstStyle/>
          <a:p>
            <a:r>
              <a:rPr lang="en-US" sz="1133" b="1" kern="0" spc="133" dirty="0">
                <a:solidFill>
                  <a:srgbClr val="0B7A8A"/>
                </a:solidFill>
                <a:latin typeface="Calibri" pitchFamily="34" charset="0"/>
                <a:ea typeface="Calibri" pitchFamily="34" charset="-122"/>
                <a:cs typeface="Calibri" pitchFamily="34" charset="-120"/>
              </a:rPr>
              <a:t>ROLE</a:t>
            </a:r>
            <a:endParaRPr lang="en-US" sz="1133" dirty="0"/>
          </a:p>
        </p:txBody>
      </p:sp>
      <p:sp>
        <p:nvSpPr>
          <p:cNvPr id="8" name="Text 6"/>
          <p:cNvSpPr/>
          <p:nvPr/>
        </p:nvSpPr>
        <p:spPr>
          <a:xfrm>
            <a:off x="816864" y="2938272"/>
            <a:ext cx="3182112" cy="438912"/>
          </a:xfrm>
          <a:prstGeom prst="rect">
            <a:avLst/>
          </a:prstGeom>
          <a:noFill/>
          <a:ln/>
        </p:spPr>
        <p:txBody>
          <a:bodyPr wrap="square" lIns="0" tIns="0" rIns="0" bIns="0" rtlCol="0" anchor="t"/>
          <a:lstStyle/>
          <a:p>
            <a:r>
              <a:rPr lang="en-US" sz="1467" dirty="0">
                <a:solidFill>
                  <a:srgbClr val="2B2B2B"/>
                </a:solidFill>
                <a:latin typeface="Calibri" pitchFamily="34" charset="0"/>
                <a:ea typeface="Calibri" pitchFamily="34" charset="-122"/>
                <a:cs typeface="Calibri" pitchFamily="34" charset="-120"/>
              </a:rPr>
              <a:t>0.007 arcsec pointing-class optical observatory (LEO, 97-min orbit)</a:t>
            </a:r>
            <a:endParaRPr lang="en-US" sz="1467" dirty="0"/>
          </a:p>
        </p:txBody>
      </p:sp>
      <p:sp>
        <p:nvSpPr>
          <p:cNvPr id="9" name="Text 7"/>
          <p:cNvSpPr/>
          <p:nvPr/>
        </p:nvSpPr>
        <p:spPr>
          <a:xfrm>
            <a:off x="816864" y="3474720"/>
            <a:ext cx="3182112" cy="243840"/>
          </a:xfrm>
          <a:prstGeom prst="rect">
            <a:avLst/>
          </a:prstGeom>
          <a:noFill/>
          <a:ln/>
        </p:spPr>
        <p:txBody>
          <a:bodyPr wrap="square" lIns="0" tIns="0" rIns="0" bIns="0" rtlCol="0" anchor="ctr"/>
          <a:lstStyle/>
          <a:p>
            <a:r>
              <a:rPr lang="en-US" sz="1133" b="1" kern="0" spc="133" dirty="0">
                <a:solidFill>
                  <a:srgbClr val="0B7A8A"/>
                </a:solidFill>
                <a:latin typeface="Calibri" pitchFamily="34" charset="0"/>
                <a:ea typeface="Calibri" pitchFamily="34" charset="-122"/>
                <a:cs typeface="Calibri" pitchFamily="34" charset="-120"/>
              </a:rPr>
              <a:t>ONSET</a:t>
            </a:r>
            <a:endParaRPr lang="en-US" sz="1133" dirty="0"/>
          </a:p>
        </p:txBody>
      </p:sp>
      <p:sp>
        <p:nvSpPr>
          <p:cNvPr id="10" name="Text 8"/>
          <p:cNvSpPr/>
          <p:nvPr/>
        </p:nvSpPr>
        <p:spPr>
          <a:xfrm>
            <a:off x="816864" y="3694176"/>
            <a:ext cx="3182112" cy="438912"/>
          </a:xfrm>
          <a:prstGeom prst="rect">
            <a:avLst/>
          </a:prstGeom>
          <a:noFill/>
          <a:ln/>
        </p:spPr>
        <p:txBody>
          <a:bodyPr wrap="square" lIns="0" tIns="0" rIns="0" bIns="0" rtlCol="0" anchor="t"/>
          <a:lstStyle/>
          <a:p>
            <a:r>
              <a:rPr lang="en-US" sz="1467" dirty="0">
                <a:solidFill>
                  <a:srgbClr val="2B2B2B"/>
                </a:solidFill>
                <a:latin typeface="Calibri" pitchFamily="34" charset="0"/>
                <a:ea typeface="Calibri" pitchFamily="34" charset="-122"/>
                <a:cs typeface="Calibri" pitchFamily="34" charset="-120"/>
              </a:rPr>
              <a:t>Jitter seen immediately after April 1990 deployment</a:t>
            </a:r>
            <a:endParaRPr lang="en-US" sz="1467" dirty="0"/>
          </a:p>
        </p:txBody>
      </p:sp>
      <p:sp>
        <p:nvSpPr>
          <p:cNvPr id="11" name="Text 9"/>
          <p:cNvSpPr/>
          <p:nvPr/>
        </p:nvSpPr>
        <p:spPr>
          <a:xfrm>
            <a:off x="816864" y="4230624"/>
            <a:ext cx="3182112" cy="243840"/>
          </a:xfrm>
          <a:prstGeom prst="rect">
            <a:avLst/>
          </a:prstGeom>
          <a:noFill/>
          <a:ln/>
        </p:spPr>
        <p:txBody>
          <a:bodyPr wrap="square" lIns="0" tIns="0" rIns="0" bIns="0" rtlCol="0" anchor="ctr"/>
          <a:lstStyle/>
          <a:p>
            <a:r>
              <a:rPr lang="en-US" sz="1133" b="1" kern="0" spc="133" dirty="0">
                <a:solidFill>
                  <a:srgbClr val="0B7A8A"/>
                </a:solidFill>
                <a:latin typeface="Calibri" pitchFamily="34" charset="0"/>
                <a:ea typeface="Calibri" pitchFamily="34" charset="-122"/>
                <a:cs typeface="Calibri" pitchFamily="34" charset="-120"/>
              </a:rPr>
              <a:t>FIX FLOWN</a:t>
            </a:r>
            <a:endParaRPr lang="en-US" sz="1133" dirty="0"/>
          </a:p>
        </p:txBody>
      </p:sp>
      <p:sp>
        <p:nvSpPr>
          <p:cNvPr id="12" name="Text 10"/>
          <p:cNvSpPr/>
          <p:nvPr/>
        </p:nvSpPr>
        <p:spPr>
          <a:xfrm>
            <a:off x="816864" y="4450080"/>
            <a:ext cx="3182112" cy="438912"/>
          </a:xfrm>
          <a:prstGeom prst="rect">
            <a:avLst/>
          </a:prstGeom>
          <a:noFill/>
          <a:ln/>
        </p:spPr>
        <p:txBody>
          <a:bodyPr wrap="square" lIns="0" tIns="0" rIns="0" bIns="0" rtlCol="0" anchor="t"/>
          <a:lstStyle/>
          <a:p>
            <a:r>
              <a:rPr lang="en-US" sz="1467" dirty="0">
                <a:solidFill>
                  <a:srgbClr val="2B2B2B"/>
                </a:solidFill>
                <a:latin typeface="Calibri" pitchFamily="34" charset="0"/>
                <a:ea typeface="Calibri" pitchFamily="34" charset="-122"/>
                <a:cs typeface="Calibri" pitchFamily="34" charset="-120"/>
              </a:rPr>
              <a:t>PCS software (1990) + new ESA arrays, SM1 Dec 1993</a:t>
            </a:r>
            <a:endParaRPr lang="en-US" sz="1467" dirty="0"/>
          </a:p>
        </p:txBody>
      </p:sp>
      <p:sp>
        <p:nvSpPr>
          <p:cNvPr id="13" name="Shape 11"/>
          <p:cNvSpPr/>
          <p:nvPr/>
        </p:nvSpPr>
        <p:spPr>
          <a:xfrm>
            <a:off x="4572000" y="1560576"/>
            <a:ext cx="7071360" cy="1194816"/>
          </a:xfrm>
          <a:prstGeom prst="roundRect">
            <a:avLst>
              <a:gd name="adj" fmla="val 5102"/>
            </a:avLst>
          </a:prstGeom>
          <a:solidFill>
            <a:srgbClr val="EEF4F9"/>
          </a:solidFill>
          <a:ln/>
          <a:effectLst>
            <a:outerShdw blurRad="63500" dist="25400" dir="5400000" algn="bl" rotWithShape="0">
              <a:srgbClr val="000000">
                <a:alpha val="10000"/>
              </a:srgbClr>
            </a:outerShdw>
          </a:effectLst>
        </p:spPr>
        <p:txBody>
          <a:bodyPr/>
          <a:lstStyle/>
          <a:p>
            <a:endParaRPr lang="en-US" sz="2400"/>
          </a:p>
        </p:txBody>
      </p:sp>
      <p:sp>
        <p:nvSpPr>
          <p:cNvPr id="14" name="Text 12"/>
          <p:cNvSpPr/>
          <p:nvPr/>
        </p:nvSpPr>
        <p:spPr>
          <a:xfrm>
            <a:off x="4815840" y="1731264"/>
            <a:ext cx="1889760" cy="365760"/>
          </a:xfrm>
          <a:prstGeom prst="rect">
            <a:avLst/>
          </a:prstGeom>
          <a:noFill/>
          <a:ln/>
        </p:spPr>
        <p:txBody>
          <a:bodyPr wrap="square" lIns="0" tIns="0" rIns="0" bIns="0" rtlCol="0" anchor="ctr"/>
          <a:lstStyle/>
          <a:p>
            <a:r>
              <a:rPr lang="en-US" sz="1333" b="1" dirty="0">
                <a:solidFill>
                  <a:srgbClr val="10456B"/>
                </a:solidFill>
                <a:latin typeface="Calibri" pitchFamily="34" charset="0"/>
                <a:ea typeface="Calibri" pitchFamily="34" charset="-122"/>
                <a:cs typeface="Calibri" pitchFamily="34" charset="-120"/>
              </a:rPr>
              <a:t>Disturbance</a:t>
            </a:r>
            <a:endParaRPr lang="en-US" sz="1333" dirty="0"/>
          </a:p>
        </p:txBody>
      </p:sp>
      <p:sp>
        <p:nvSpPr>
          <p:cNvPr id="15" name="Text 13"/>
          <p:cNvSpPr/>
          <p:nvPr/>
        </p:nvSpPr>
        <p:spPr>
          <a:xfrm>
            <a:off x="6827520" y="1682496"/>
            <a:ext cx="4572000" cy="950976"/>
          </a:xfrm>
          <a:prstGeom prst="rect">
            <a:avLst/>
          </a:prstGeom>
          <a:noFill/>
          <a:ln/>
        </p:spPr>
        <p:txBody>
          <a:bodyPr wrap="square" lIns="0" tIns="0" rIns="0" bIns="0" rtlCol="0" anchor="ctr"/>
          <a:lstStyle/>
          <a:p>
            <a:r>
              <a:rPr lang="en-US" sz="1400" dirty="0">
                <a:solidFill>
                  <a:srgbClr val="2B2B2B"/>
                </a:solidFill>
                <a:latin typeface="Calibri" pitchFamily="34" charset="0"/>
                <a:ea typeface="Calibri" pitchFamily="34" charset="-122"/>
                <a:cs typeface="Calibri" pitchFamily="34" charset="-120"/>
              </a:rPr>
              <a:t>Bi-stem solar-array booms heating unevenly at each day/night terminator crossing — ~30 thermal cycles per day, −150 °C to +200 °C swings.</a:t>
            </a:r>
            <a:endParaRPr lang="en-US" sz="1400" dirty="0"/>
          </a:p>
        </p:txBody>
      </p:sp>
      <p:sp>
        <p:nvSpPr>
          <p:cNvPr id="16" name="Shape 14"/>
          <p:cNvSpPr/>
          <p:nvPr/>
        </p:nvSpPr>
        <p:spPr>
          <a:xfrm>
            <a:off x="4572000" y="2901696"/>
            <a:ext cx="7071360" cy="1194816"/>
          </a:xfrm>
          <a:prstGeom prst="roundRect">
            <a:avLst>
              <a:gd name="adj" fmla="val 5102"/>
            </a:avLst>
          </a:prstGeom>
          <a:solidFill>
            <a:srgbClr val="EEF4F9"/>
          </a:solidFill>
          <a:ln/>
          <a:effectLst>
            <a:outerShdw blurRad="63500" dist="25400" dir="5400000" algn="bl" rotWithShape="0">
              <a:srgbClr val="000000">
                <a:alpha val="10000"/>
              </a:srgbClr>
            </a:outerShdw>
          </a:effectLst>
        </p:spPr>
        <p:txBody>
          <a:bodyPr/>
          <a:lstStyle/>
          <a:p>
            <a:endParaRPr lang="en-US" sz="2400"/>
          </a:p>
        </p:txBody>
      </p:sp>
      <p:sp>
        <p:nvSpPr>
          <p:cNvPr id="17" name="Text 15"/>
          <p:cNvSpPr/>
          <p:nvPr/>
        </p:nvSpPr>
        <p:spPr>
          <a:xfrm>
            <a:off x="4815840" y="3072384"/>
            <a:ext cx="1889760" cy="365760"/>
          </a:xfrm>
          <a:prstGeom prst="rect">
            <a:avLst/>
          </a:prstGeom>
          <a:noFill/>
          <a:ln/>
        </p:spPr>
        <p:txBody>
          <a:bodyPr wrap="square" lIns="0" tIns="0" rIns="0" bIns="0" rtlCol="0" anchor="ctr"/>
          <a:lstStyle/>
          <a:p>
            <a:r>
              <a:rPr lang="en-US" sz="1333" b="1" dirty="0">
                <a:solidFill>
                  <a:srgbClr val="10456B"/>
                </a:solidFill>
                <a:latin typeface="Calibri" pitchFamily="34" charset="0"/>
                <a:ea typeface="Calibri" pitchFamily="34" charset="-122"/>
                <a:cs typeface="Calibri" pitchFamily="34" charset="-120"/>
              </a:rPr>
              <a:t>Mechanism</a:t>
            </a:r>
            <a:endParaRPr lang="en-US" sz="1333" dirty="0"/>
          </a:p>
        </p:txBody>
      </p:sp>
      <p:sp>
        <p:nvSpPr>
          <p:cNvPr id="18" name="Text 16"/>
          <p:cNvSpPr/>
          <p:nvPr/>
        </p:nvSpPr>
        <p:spPr>
          <a:xfrm>
            <a:off x="6827520" y="3023616"/>
            <a:ext cx="4572000" cy="950976"/>
          </a:xfrm>
          <a:prstGeom prst="rect">
            <a:avLst/>
          </a:prstGeom>
          <a:noFill/>
          <a:ln/>
        </p:spPr>
        <p:txBody>
          <a:bodyPr wrap="square" lIns="0" tIns="0" rIns="0" bIns="0" rtlCol="0" anchor="ctr"/>
          <a:lstStyle/>
          <a:p>
            <a:r>
              <a:rPr lang="en-US" sz="1400" dirty="0">
                <a:solidFill>
                  <a:srgbClr val="2B2B2B"/>
                </a:solidFill>
                <a:latin typeface="Calibri" pitchFamily="34" charset="0"/>
                <a:ea typeface="Calibri" pitchFamily="34" charset="-122"/>
                <a:cs typeface="Calibri" pitchFamily="34" charset="-120"/>
              </a:rPr>
              <a:t>Stored thermal/mechanical energy released as an abrupt “snap” that excited the array's primary modes; the body reacted against the flexible arrays — internal vibration was negligible.</a:t>
            </a:r>
            <a:endParaRPr lang="en-US" sz="1400" dirty="0"/>
          </a:p>
        </p:txBody>
      </p:sp>
      <p:sp>
        <p:nvSpPr>
          <p:cNvPr id="19" name="Shape 17"/>
          <p:cNvSpPr/>
          <p:nvPr/>
        </p:nvSpPr>
        <p:spPr>
          <a:xfrm>
            <a:off x="4572000" y="4242816"/>
            <a:ext cx="7071360" cy="1194816"/>
          </a:xfrm>
          <a:prstGeom prst="roundRect">
            <a:avLst>
              <a:gd name="adj" fmla="val 5102"/>
            </a:avLst>
          </a:prstGeom>
          <a:solidFill>
            <a:srgbClr val="F3E9DF"/>
          </a:solidFill>
          <a:ln/>
          <a:effectLst>
            <a:outerShdw blurRad="63500" dist="25400" dir="5400000" algn="bl" rotWithShape="0">
              <a:srgbClr val="000000">
                <a:alpha val="10000"/>
              </a:srgbClr>
            </a:outerShdw>
          </a:effectLst>
        </p:spPr>
        <p:txBody>
          <a:bodyPr/>
          <a:lstStyle/>
          <a:p>
            <a:endParaRPr lang="en-US" sz="2400"/>
          </a:p>
        </p:txBody>
      </p:sp>
      <p:sp>
        <p:nvSpPr>
          <p:cNvPr id="20" name="Text 18"/>
          <p:cNvSpPr/>
          <p:nvPr/>
        </p:nvSpPr>
        <p:spPr>
          <a:xfrm>
            <a:off x="4815840" y="4413504"/>
            <a:ext cx="1889760" cy="365760"/>
          </a:xfrm>
          <a:prstGeom prst="rect">
            <a:avLst/>
          </a:prstGeom>
          <a:noFill/>
          <a:ln/>
        </p:spPr>
        <p:txBody>
          <a:bodyPr wrap="square" lIns="0" tIns="0" rIns="0" bIns="0" rtlCol="0" anchor="ctr"/>
          <a:lstStyle/>
          <a:p>
            <a:r>
              <a:rPr lang="en-US" sz="1333" b="1" dirty="0">
                <a:solidFill>
                  <a:srgbClr val="C8651B"/>
                </a:solidFill>
                <a:latin typeface="Calibri" pitchFamily="34" charset="0"/>
                <a:ea typeface="Calibri" pitchFamily="34" charset="-122"/>
                <a:cs typeface="Calibri" pitchFamily="34" charset="-120"/>
              </a:rPr>
              <a:t>Consequence</a:t>
            </a:r>
            <a:endParaRPr lang="en-US" sz="1333" dirty="0"/>
          </a:p>
        </p:txBody>
      </p:sp>
      <p:sp>
        <p:nvSpPr>
          <p:cNvPr id="21" name="Text 19"/>
          <p:cNvSpPr/>
          <p:nvPr/>
        </p:nvSpPr>
        <p:spPr>
          <a:xfrm>
            <a:off x="6827520" y="4364736"/>
            <a:ext cx="4572000" cy="950976"/>
          </a:xfrm>
          <a:prstGeom prst="rect">
            <a:avLst/>
          </a:prstGeom>
          <a:noFill/>
          <a:ln/>
        </p:spPr>
        <p:txBody>
          <a:bodyPr wrap="square" lIns="0" tIns="0" rIns="0" bIns="0" rtlCol="0" anchor="ctr"/>
          <a:lstStyle/>
          <a:p>
            <a:r>
              <a:rPr lang="en-US" sz="1400" dirty="0">
                <a:solidFill>
                  <a:srgbClr val="2B2B2B"/>
                </a:solidFill>
                <a:latin typeface="Calibri" pitchFamily="34" charset="0"/>
                <a:ea typeface="Calibri" pitchFamily="34" charset="-122"/>
                <a:cs typeface="Calibri" pitchFamily="34" charset="-120"/>
              </a:rPr>
              <a:t>Disturbance far exceeded the jitter spec; </a:t>
            </a:r>
            <a:r>
              <a:rPr lang="en-US" sz="1400" dirty="0"/>
              <a:t>Fine Guidance Sensors</a:t>
            </a:r>
            <a:r>
              <a:rPr lang="en-US" sz="1400" b="1" dirty="0"/>
              <a:t> (</a:t>
            </a:r>
            <a:r>
              <a:rPr lang="en-US" sz="1400" dirty="0">
                <a:solidFill>
                  <a:srgbClr val="2B2B2B"/>
                </a:solidFill>
                <a:latin typeface="Calibri" pitchFamily="34" charset="0"/>
                <a:ea typeface="Calibri" pitchFamily="34" charset="-122"/>
                <a:cs typeface="Calibri" pitchFamily="34" charset="-120"/>
              </a:rPr>
              <a:t>FGSs) lost interferometric lock, forcing coarse-track mode that prematurely wore the star-selector bearings. Science lost ~1/3 of each orbit.</a:t>
            </a:r>
            <a:endParaRPr lang="en-US" sz="1400" dirty="0"/>
          </a:p>
        </p:txBody>
      </p:sp>
      <p:sp>
        <p:nvSpPr>
          <p:cNvPr id="22" name="Shape 20"/>
          <p:cNvSpPr/>
          <p:nvPr/>
        </p:nvSpPr>
        <p:spPr>
          <a:xfrm>
            <a:off x="548640" y="5779008"/>
            <a:ext cx="11094720" cy="512064"/>
          </a:xfrm>
          <a:prstGeom prst="rect">
            <a:avLst/>
          </a:prstGeom>
          <a:solidFill>
            <a:srgbClr val="10456B"/>
          </a:solidFill>
          <a:ln/>
        </p:spPr>
        <p:txBody>
          <a:bodyPr/>
          <a:lstStyle/>
          <a:p>
            <a:endParaRPr lang="en-US" sz="2400"/>
          </a:p>
        </p:txBody>
      </p:sp>
      <p:sp>
        <p:nvSpPr>
          <p:cNvPr id="23" name="Text 21"/>
          <p:cNvSpPr/>
          <p:nvPr/>
        </p:nvSpPr>
        <p:spPr>
          <a:xfrm>
            <a:off x="792480" y="5779008"/>
            <a:ext cx="10607040" cy="512064"/>
          </a:xfrm>
          <a:prstGeom prst="rect">
            <a:avLst/>
          </a:prstGeom>
          <a:noFill/>
          <a:ln/>
        </p:spPr>
        <p:txBody>
          <a:bodyPr wrap="square" lIns="0" tIns="0" rIns="0" bIns="0" rtlCol="0" anchor="ctr"/>
          <a:lstStyle/>
          <a:p>
            <a:r>
              <a:rPr lang="en-US" sz="1467" b="1" dirty="0">
                <a:solidFill>
                  <a:srgbClr val="FFFFFF"/>
                </a:solidFill>
                <a:latin typeface="Calibri" pitchFamily="34" charset="0"/>
                <a:ea typeface="Calibri" pitchFamily="34" charset="-122"/>
                <a:cs typeface="Calibri" pitchFamily="34" charset="-120"/>
              </a:rPr>
              <a:t>Takeaway:  </a:t>
            </a:r>
            <a:r>
              <a:rPr lang="en-US" sz="1467" i="1" dirty="0">
                <a:solidFill>
                  <a:srgbClr val="FFFFFF"/>
                </a:solidFill>
                <a:latin typeface="Calibri" pitchFamily="34" charset="0"/>
                <a:ea typeface="Calibri" pitchFamily="34" charset="-122"/>
                <a:cs typeface="Calibri" pitchFamily="34" charset="-120"/>
              </a:rPr>
              <a:t>The dominant disturbance source is not always a reaction wheel — a flexible appendage plus a thermal transient can dominate the entire line-of-sight budget.</a:t>
            </a:r>
            <a:endParaRPr lang="en-US" sz="1467" dirty="0"/>
          </a:p>
        </p:txBody>
      </p:sp>
      <p:sp>
        <p:nvSpPr>
          <p:cNvPr id="24" name="Text 22"/>
          <p:cNvSpPr/>
          <p:nvPr/>
        </p:nvSpPr>
        <p:spPr>
          <a:xfrm>
            <a:off x="548640" y="6461760"/>
            <a:ext cx="7315200" cy="304800"/>
          </a:xfrm>
          <a:prstGeom prst="rect">
            <a:avLst/>
          </a:prstGeom>
          <a:noFill/>
          <a:ln/>
        </p:spPr>
        <p:txBody>
          <a:bodyPr wrap="square" lIns="0" tIns="0" rIns="0" bIns="0" rtlCol="0" anchor="ctr"/>
          <a:lstStyle/>
          <a:p>
            <a:r>
              <a:rPr lang="en-US" sz="1067" i="1" dirty="0">
                <a:solidFill>
                  <a:srgbClr val="5B6770"/>
                </a:solidFill>
                <a:latin typeface="Calibri" pitchFamily="34" charset="0"/>
                <a:ea typeface="Calibri" pitchFamily="34" charset="-122"/>
                <a:cs typeface="Calibri" pitchFamily="34" charset="-120"/>
              </a:rPr>
              <a:t>Spacecraft On-Orbit Vibration  |  blog.vibrationdata.com</a:t>
            </a:r>
            <a:endParaRPr lang="en-US" sz="1067" dirty="0"/>
          </a:p>
        </p:txBody>
      </p:sp>
      <p:sp>
        <p:nvSpPr>
          <p:cNvPr id="25" name="Text 23"/>
          <p:cNvSpPr/>
          <p:nvPr/>
        </p:nvSpPr>
        <p:spPr>
          <a:xfrm>
            <a:off x="11216640" y="6461760"/>
            <a:ext cx="487680" cy="304800"/>
          </a:xfrm>
          <a:prstGeom prst="rect">
            <a:avLst/>
          </a:prstGeom>
          <a:noFill/>
          <a:ln/>
        </p:spPr>
        <p:txBody>
          <a:bodyPr wrap="square" lIns="0" tIns="0" rIns="0" bIns="0" rtlCol="0" anchor="ctr"/>
          <a:lstStyle/>
          <a:p>
            <a:pPr algn="r"/>
            <a:r>
              <a:rPr lang="en-US" sz="1067" dirty="0">
                <a:solidFill>
                  <a:srgbClr val="5B6770"/>
                </a:solidFill>
                <a:latin typeface="Calibri" pitchFamily="34" charset="0"/>
                <a:ea typeface="Calibri" pitchFamily="34" charset="-122"/>
                <a:cs typeface="Calibri" pitchFamily="34" charset="-120"/>
              </a:rPr>
              <a:t>62</a:t>
            </a:r>
            <a:endParaRPr lang="en-US" sz="1067"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BA377-0BF4-150A-80AF-1AD5CC1819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F58C868-758B-BBDB-AE44-C13DED68C970}"/>
              </a:ext>
            </a:extLst>
          </p:cNvPr>
          <p:cNvSpPr txBox="1"/>
          <p:nvPr/>
        </p:nvSpPr>
        <p:spPr>
          <a:xfrm>
            <a:off x="721427" y="385350"/>
            <a:ext cx="6097978" cy="461665"/>
          </a:xfrm>
          <a:prstGeom prst="rect">
            <a:avLst/>
          </a:prstGeom>
          <a:noFill/>
        </p:spPr>
        <p:txBody>
          <a:bodyPr wrap="square">
            <a:spAutoFit/>
          </a:bodyPr>
          <a:lstStyle/>
          <a:p>
            <a:r>
              <a:rPr lang="en-US" sz="2400" b="1" dirty="0">
                <a:solidFill>
                  <a:srgbClr val="10456B"/>
                </a:solidFill>
                <a:latin typeface="Cambria" pitchFamily="34" charset="0"/>
                <a:ea typeface="Cambria" pitchFamily="34" charset="-122"/>
                <a:cs typeface="Cambria" pitchFamily="34" charset="-120"/>
              </a:rPr>
              <a:t>Chandra X-ray Observatory</a:t>
            </a:r>
            <a:endParaRPr lang="en-US" sz="2400" dirty="0"/>
          </a:p>
        </p:txBody>
      </p:sp>
      <p:pic>
        <p:nvPicPr>
          <p:cNvPr id="6" name="Picture 5">
            <a:extLst>
              <a:ext uri="{FF2B5EF4-FFF2-40B4-BE49-F238E27FC236}">
                <a16:creationId xmlns:a16="http://schemas.microsoft.com/office/drawing/2014/main" id="{834CF95F-EAF0-086B-29BD-16A628B85817}"/>
              </a:ext>
            </a:extLst>
          </p:cNvPr>
          <p:cNvPicPr>
            <a:picLocks noChangeAspect="1"/>
          </p:cNvPicPr>
          <p:nvPr/>
        </p:nvPicPr>
        <p:blipFill>
          <a:blip r:embed="rId2"/>
          <a:stretch>
            <a:fillRect/>
          </a:stretch>
        </p:blipFill>
        <p:spPr>
          <a:xfrm>
            <a:off x="1302819" y="1190501"/>
            <a:ext cx="8165280" cy="5147954"/>
          </a:xfrm>
          <a:prstGeom prst="rect">
            <a:avLst/>
          </a:prstGeom>
        </p:spPr>
      </p:pic>
    </p:spTree>
    <p:extLst>
      <p:ext uri="{BB962C8B-B14F-4D97-AF65-F5344CB8AC3E}">
        <p14:creationId xmlns:p14="http://schemas.microsoft.com/office/powerpoint/2010/main" val="13463813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68224"/>
            <a:ext cx="9753600" cy="670560"/>
          </a:xfrm>
          <a:prstGeom prst="rect">
            <a:avLst/>
          </a:prstGeom>
          <a:noFill/>
          <a:ln/>
        </p:spPr>
        <p:txBody>
          <a:bodyPr wrap="square" lIns="0" tIns="0" rIns="0" bIns="0" rtlCol="0" anchor="ctr"/>
          <a:lstStyle/>
          <a:p>
            <a:r>
              <a:rPr lang="en-US" sz="3467" b="1" dirty="0">
                <a:solidFill>
                  <a:srgbClr val="10456B"/>
                </a:solidFill>
                <a:latin typeface="Cambria" pitchFamily="34" charset="0"/>
                <a:ea typeface="Cambria" pitchFamily="34" charset="-122"/>
                <a:cs typeface="Cambria" pitchFamily="34" charset="-120"/>
              </a:rPr>
              <a:t>Case History: Chandra Reaction-Wheel Isolation</a:t>
            </a:r>
            <a:endParaRPr lang="en-US" sz="3467" dirty="0"/>
          </a:p>
        </p:txBody>
      </p:sp>
      <p:sp>
        <p:nvSpPr>
          <p:cNvPr id="3" name="Text 1"/>
          <p:cNvSpPr/>
          <p:nvPr/>
        </p:nvSpPr>
        <p:spPr>
          <a:xfrm>
            <a:off x="9144000" y="316992"/>
            <a:ext cx="2499360" cy="426720"/>
          </a:xfrm>
          <a:prstGeom prst="rect">
            <a:avLst/>
          </a:prstGeom>
          <a:noFill/>
          <a:ln/>
        </p:spPr>
        <p:txBody>
          <a:bodyPr wrap="square" lIns="0" tIns="0" rIns="0" bIns="0" rtlCol="0" anchor="ctr"/>
          <a:lstStyle/>
          <a:p>
            <a:pPr algn="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4" name="Text 2"/>
          <p:cNvSpPr/>
          <p:nvPr/>
        </p:nvSpPr>
        <p:spPr>
          <a:xfrm>
            <a:off x="573024" y="950976"/>
            <a:ext cx="10972800" cy="390144"/>
          </a:xfrm>
          <a:prstGeom prst="rect">
            <a:avLst/>
          </a:prstGeom>
          <a:noFill/>
          <a:ln/>
        </p:spPr>
        <p:txBody>
          <a:bodyPr wrap="square" lIns="0" tIns="0" rIns="0" bIns="0" rtlCol="0" anchor="ctr"/>
          <a:lstStyle/>
          <a:p>
            <a:r>
              <a:rPr lang="en-US" sz="1667" i="1" dirty="0">
                <a:solidFill>
                  <a:srgbClr val="0B7A8A"/>
                </a:solidFill>
                <a:latin typeface="Calibri" pitchFamily="34" charset="0"/>
                <a:ea typeface="Calibri" pitchFamily="34" charset="-122"/>
                <a:cs typeface="Calibri" pitchFamily="34" charset="-120"/>
              </a:rPr>
              <a:t>Designing the disturbance out — passive hexapod isolators at the source</a:t>
            </a:r>
            <a:endParaRPr lang="en-US" sz="1667" dirty="0"/>
          </a:p>
        </p:txBody>
      </p:sp>
      <p:sp>
        <p:nvSpPr>
          <p:cNvPr id="5" name="Shape 3"/>
          <p:cNvSpPr/>
          <p:nvPr/>
        </p:nvSpPr>
        <p:spPr>
          <a:xfrm>
            <a:off x="548640" y="1560576"/>
            <a:ext cx="3718560" cy="3877056"/>
          </a:xfrm>
          <a:prstGeom prst="roundRect">
            <a:avLst>
              <a:gd name="adj" fmla="val 1967"/>
            </a:avLst>
          </a:prstGeom>
          <a:solidFill>
            <a:srgbClr val="EEF4F9"/>
          </a:solidFill>
          <a:ln/>
          <a:effectLst>
            <a:outerShdw blurRad="63500" dist="25400" dir="5400000" algn="bl" rotWithShape="0">
              <a:srgbClr val="000000">
                <a:alpha val="10000"/>
              </a:srgbClr>
            </a:outerShdw>
          </a:effectLst>
        </p:spPr>
        <p:txBody>
          <a:bodyPr/>
          <a:lstStyle/>
          <a:p>
            <a:endParaRPr lang="en-US" sz="2400"/>
          </a:p>
        </p:txBody>
      </p:sp>
      <p:sp>
        <p:nvSpPr>
          <p:cNvPr id="6" name="Text 4"/>
          <p:cNvSpPr/>
          <p:nvPr/>
        </p:nvSpPr>
        <p:spPr>
          <a:xfrm>
            <a:off x="816864" y="1804416"/>
            <a:ext cx="3182112" cy="853440"/>
          </a:xfrm>
          <a:prstGeom prst="rect">
            <a:avLst/>
          </a:prstGeom>
          <a:noFill/>
          <a:ln/>
        </p:spPr>
        <p:txBody>
          <a:bodyPr wrap="square" lIns="0" tIns="0" rIns="0" bIns="0" rtlCol="0" anchor="t"/>
          <a:lstStyle/>
          <a:p>
            <a:r>
              <a:rPr lang="en-US" b="1" dirty="0">
                <a:solidFill>
                  <a:srgbClr val="10456B"/>
                </a:solidFill>
                <a:latin typeface="Cambria" pitchFamily="34" charset="0"/>
                <a:ea typeface="Cambria" pitchFamily="34" charset="-122"/>
                <a:cs typeface="Cambria" pitchFamily="34" charset="-120"/>
              </a:rPr>
              <a:t>Chandra X-ray Observatory (AXAF)</a:t>
            </a:r>
            <a:endParaRPr lang="en-US" dirty="0"/>
          </a:p>
        </p:txBody>
      </p:sp>
      <p:sp>
        <p:nvSpPr>
          <p:cNvPr id="7" name="Text 5"/>
          <p:cNvSpPr/>
          <p:nvPr/>
        </p:nvSpPr>
        <p:spPr>
          <a:xfrm>
            <a:off x="816864" y="2718816"/>
            <a:ext cx="3182112" cy="243840"/>
          </a:xfrm>
          <a:prstGeom prst="rect">
            <a:avLst/>
          </a:prstGeom>
          <a:noFill/>
          <a:ln/>
        </p:spPr>
        <p:txBody>
          <a:bodyPr wrap="square" lIns="0" tIns="0" rIns="0" bIns="0" rtlCol="0" anchor="ctr"/>
          <a:lstStyle/>
          <a:p>
            <a:r>
              <a:rPr lang="en-US" sz="1133" b="1" kern="0" spc="133" dirty="0">
                <a:solidFill>
                  <a:srgbClr val="0B7A8A"/>
                </a:solidFill>
                <a:latin typeface="Calibri" pitchFamily="34" charset="0"/>
                <a:ea typeface="Calibri" pitchFamily="34" charset="-122"/>
                <a:cs typeface="Calibri" pitchFamily="34" charset="-120"/>
              </a:rPr>
              <a:t>ROLE</a:t>
            </a:r>
            <a:endParaRPr lang="en-US" sz="1133" dirty="0"/>
          </a:p>
        </p:txBody>
      </p:sp>
      <p:sp>
        <p:nvSpPr>
          <p:cNvPr id="8" name="Text 6"/>
          <p:cNvSpPr/>
          <p:nvPr/>
        </p:nvSpPr>
        <p:spPr>
          <a:xfrm>
            <a:off x="816864" y="2938272"/>
            <a:ext cx="3182112" cy="438912"/>
          </a:xfrm>
          <a:prstGeom prst="rect">
            <a:avLst/>
          </a:prstGeom>
          <a:noFill/>
          <a:ln/>
        </p:spPr>
        <p:txBody>
          <a:bodyPr wrap="square" lIns="0" tIns="0" rIns="0" bIns="0" rtlCol="0" anchor="t"/>
          <a:lstStyle/>
          <a:p>
            <a:r>
              <a:rPr lang="en-US" sz="1467" dirty="0">
                <a:solidFill>
                  <a:srgbClr val="2B2B2B"/>
                </a:solidFill>
                <a:latin typeface="Calibri" pitchFamily="34" charset="0"/>
                <a:ea typeface="Calibri" pitchFamily="34" charset="-122"/>
                <a:cs typeface="Calibri" pitchFamily="34" charset="-120"/>
              </a:rPr>
              <a:t>Third Great Observatory; grazing-incidence X-ray optics, launched 1999</a:t>
            </a:r>
            <a:endParaRPr lang="en-US" sz="1467" dirty="0"/>
          </a:p>
        </p:txBody>
      </p:sp>
      <p:sp>
        <p:nvSpPr>
          <p:cNvPr id="9" name="Text 7"/>
          <p:cNvSpPr/>
          <p:nvPr/>
        </p:nvSpPr>
        <p:spPr>
          <a:xfrm>
            <a:off x="816864" y="3474720"/>
            <a:ext cx="3182112" cy="243840"/>
          </a:xfrm>
          <a:prstGeom prst="rect">
            <a:avLst/>
          </a:prstGeom>
          <a:noFill/>
          <a:ln/>
        </p:spPr>
        <p:txBody>
          <a:bodyPr wrap="square" lIns="0" tIns="0" rIns="0" bIns="0" rtlCol="0" anchor="ctr"/>
          <a:lstStyle/>
          <a:p>
            <a:r>
              <a:rPr lang="en-US" sz="1133" b="1" kern="0" spc="133" dirty="0">
                <a:solidFill>
                  <a:srgbClr val="0B7A8A"/>
                </a:solidFill>
                <a:latin typeface="Calibri" pitchFamily="34" charset="0"/>
                <a:ea typeface="Calibri" pitchFamily="34" charset="-122"/>
                <a:cs typeface="Calibri" pitchFamily="34" charset="-120"/>
              </a:rPr>
              <a:t>SOURCE</a:t>
            </a:r>
            <a:endParaRPr lang="en-US" sz="1133" dirty="0"/>
          </a:p>
        </p:txBody>
      </p:sp>
      <p:sp>
        <p:nvSpPr>
          <p:cNvPr id="10" name="Text 8"/>
          <p:cNvSpPr/>
          <p:nvPr/>
        </p:nvSpPr>
        <p:spPr>
          <a:xfrm>
            <a:off x="816864" y="3694176"/>
            <a:ext cx="3182112" cy="438912"/>
          </a:xfrm>
          <a:prstGeom prst="rect">
            <a:avLst/>
          </a:prstGeom>
          <a:noFill/>
          <a:ln/>
        </p:spPr>
        <p:txBody>
          <a:bodyPr wrap="square" lIns="0" tIns="0" rIns="0" bIns="0" rtlCol="0" anchor="t"/>
          <a:lstStyle/>
          <a:p>
            <a:r>
              <a:rPr lang="en-US" sz="1467" dirty="0">
                <a:solidFill>
                  <a:srgbClr val="2B2B2B"/>
                </a:solidFill>
                <a:latin typeface="Calibri" pitchFamily="34" charset="0"/>
                <a:ea typeface="Calibri" pitchFamily="34" charset="-122"/>
                <a:cs typeface="Calibri" pitchFamily="34" charset="-120"/>
              </a:rPr>
              <a:t>Six reaction wheels feeding a jitter-sensitive optical bench</a:t>
            </a:r>
            <a:endParaRPr lang="en-US" sz="1467" dirty="0"/>
          </a:p>
        </p:txBody>
      </p:sp>
      <p:sp>
        <p:nvSpPr>
          <p:cNvPr id="11" name="Text 9"/>
          <p:cNvSpPr/>
          <p:nvPr/>
        </p:nvSpPr>
        <p:spPr>
          <a:xfrm>
            <a:off x="816864" y="4230624"/>
            <a:ext cx="3182112" cy="243840"/>
          </a:xfrm>
          <a:prstGeom prst="rect">
            <a:avLst/>
          </a:prstGeom>
          <a:noFill/>
          <a:ln/>
        </p:spPr>
        <p:txBody>
          <a:bodyPr wrap="square" lIns="0" tIns="0" rIns="0" bIns="0" rtlCol="0" anchor="ctr"/>
          <a:lstStyle/>
          <a:p>
            <a:r>
              <a:rPr lang="en-US" sz="1133" b="1" kern="0" spc="133" dirty="0">
                <a:solidFill>
                  <a:srgbClr val="0B7A8A"/>
                </a:solidFill>
                <a:latin typeface="Calibri" pitchFamily="34" charset="0"/>
                <a:ea typeface="Calibri" pitchFamily="34" charset="-122"/>
                <a:cs typeface="Calibri" pitchFamily="34" charset="-120"/>
              </a:rPr>
              <a:t>STRATEGY</a:t>
            </a:r>
            <a:endParaRPr lang="en-US" sz="1133" dirty="0"/>
          </a:p>
        </p:txBody>
      </p:sp>
      <p:sp>
        <p:nvSpPr>
          <p:cNvPr id="12" name="Text 10"/>
          <p:cNvSpPr/>
          <p:nvPr/>
        </p:nvSpPr>
        <p:spPr>
          <a:xfrm>
            <a:off x="816864" y="4450080"/>
            <a:ext cx="3182112" cy="438912"/>
          </a:xfrm>
          <a:prstGeom prst="rect">
            <a:avLst/>
          </a:prstGeom>
          <a:noFill/>
          <a:ln/>
        </p:spPr>
        <p:txBody>
          <a:bodyPr wrap="square" lIns="0" tIns="0" rIns="0" bIns="0" rtlCol="0" anchor="t"/>
          <a:lstStyle/>
          <a:p>
            <a:r>
              <a:rPr lang="en-US" sz="1467" dirty="0">
                <a:solidFill>
                  <a:srgbClr val="2B2B2B"/>
                </a:solidFill>
                <a:latin typeface="Calibri" pitchFamily="34" charset="0"/>
                <a:ea typeface="Calibri" pitchFamily="34" charset="-122"/>
                <a:cs typeface="Calibri" pitchFamily="34" charset="-120"/>
              </a:rPr>
              <a:t>Passive vibration isolation at each wheel interface</a:t>
            </a:r>
            <a:endParaRPr lang="en-US" sz="1467" dirty="0"/>
          </a:p>
        </p:txBody>
      </p:sp>
      <p:sp>
        <p:nvSpPr>
          <p:cNvPr id="13" name="Shape 11"/>
          <p:cNvSpPr/>
          <p:nvPr/>
        </p:nvSpPr>
        <p:spPr>
          <a:xfrm>
            <a:off x="4572000" y="1560576"/>
            <a:ext cx="7071360" cy="1194816"/>
          </a:xfrm>
          <a:prstGeom prst="roundRect">
            <a:avLst>
              <a:gd name="adj" fmla="val 5102"/>
            </a:avLst>
          </a:prstGeom>
          <a:solidFill>
            <a:srgbClr val="EEF4F9"/>
          </a:solidFill>
          <a:ln/>
          <a:effectLst>
            <a:outerShdw blurRad="63500" dist="25400" dir="5400000" algn="bl" rotWithShape="0">
              <a:srgbClr val="000000">
                <a:alpha val="10000"/>
              </a:srgbClr>
            </a:outerShdw>
          </a:effectLst>
        </p:spPr>
        <p:txBody>
          <a:bodyPr/>
          <a:lstStyle/>
          <a:p>
            <a:endParaRPr lang="en-US" sz="2400"/>
          </a:p>
        </p:txBody>
      </p:sp>
      <p:sp>
        <p:nvSpPr>
          <p:cNvPr id="14" name="Text 12"/>
          <p:cNvSpPr/>
          <p:nvPr/>
        </p:nvSpPr>
        <p:spPr>
          <a:xfrm>
            <a:off x="4815840" y="1731264"/>
            <a:ext cx="1889760" cy="365760"/>
          </a:xfrm>
          <a:prstGeom prst="rect">
            <a:avLst/>
          </a:prstGeom>
          <a:noFill/>
          <a:ln/>
        </p:spPr>
        <p:txBody>
          <a:bodyPr wrap="square" lIns="0" tIns="0" rIns="0" bIns="0" rtlCol="0" anchor="ctr"/>
          <a:lstStyle/>
          <a:p>
            <a:r>
              <a:rPr lang="en-US" sz="1333" b="1" dirty="0">
                <a:solidFill>
                  <a:srgbClr val="10456B"/>
                </a:solidFill>
                <a:latin typeface="Calibri" pitchFamily="34" charset="0"/>
                <a:ea typeface="Calibri" pitchFamily="34" charset="-122"/>
                <a:cs typeface="Calibri" pitchFamily="34" charset="-120"/>
              </a:rPr>
              <a:t>Disturbance</a:t>
            </a:r>
            <a:endParaRPr lang="en-US" sz="1333" dirty="0"/>
          </a:p>
        </p:txBody>
      </p:sp>
      <p:sp>
        <p:nvSpPr>
          <p:cNvPr id="15" name="Text 13"/>
          <p:cNvSpPr/>
          <p:nvPr/>
        </p:nvSpPr>
        <p:spPr>
          <a:xfrm>
            <a:off x="6827520" y="1682496"/>
            <a:ext cx="4572000" cy="950976"/>
          </a:xfrm>
          <a:prstGeom prst="rect">
            <a:avLst/>
          </a:prstGeom>
          <a:noFill/>
          <a:ln/>
        </p:spPr>
        <p:txBody>
          <a:bodyPr wrap="square" lIns="0" tIns="0" rIns="0" bIns="0" rtlCol="0" anchor="ctr"/>
          <a:lstStyle/>
          <a:p>
            <a:r>
              <a:rPr lang="en-US" sz="1400" dirty="0">
                <a:solidFill>
                  <a:srgbClr val="2B2B2B"/>
                </a:solidFill>
                <a:latin typeface="Calibri" pitchFamily="34" charset="0"/>
                <a:ea typeface="Calibri" pitchFamily="34" charset="-122"/>
                <a:cs typeface="Calibri" pitchFamily="34" charset="-120"/>
              </a:rPr>
              <a:t>Reaction-wheel imbalance and bearing tones transmitted from the wheel assemblies into the spacecraft central structure across a broad speed range.</a:t>
            </a:r>
            <a:endParaRPr lang="en-US" sz="1400" dirty="0"/>
          </a:p>
        </p:txBody>
      </p:sp>
      <p:sp>
        <p:nvSpPr>
          <p:cNvPr id="16" name="Shape 14"/>
          <p:cNvSpPr/>
          <p:nvPr/>
        </p:nvSpPr>
        <p:spPr>
          <a:xfrm>
            <a:off x="4572000" y="2901696"/>
            <a:ext cx="7071360" cy="1194816"/>
          </a:xfrm>
          <a:prstGeom prst="roundRect">
            <a:avLst>
              <a:gd name="adj" fmla="val 5102"/>
            </a:avLst>
          </a:prstGeom>
          <a:solidFill>
            <a:srgbClr val="E4EEE9"/>
          </a:solidFill>
          <a:ln/>
          <a:effectLst>
            <a:outerShdw blurRad="63500" dist="25400" dir="5400000" algn="bl" rotWithShape="0">
              <a:srgbClr val="000000">
                <a:alpha val="10000"/>
              </a:srgbClr>
            </a:outerShdw>
          </a:effectLst>
        </p:spPr>
        <p:txBody>
          <a:bodyPr/>
          <a:lstStyle/>
          <a:p>
            <a:endParaRPr lang="en-US" sz="2400"/>
          </a:p>
        </p:txBody>
      </p:sp>
      <p:sp>
        <p:nvSpPr>
          <p:cNvPr id="17" name="Text 15"/>
          <p:cNvSpPr/>
          <p:nvPr/>
        </p:nvSpPr>
        <p:spPr>
          <a:xfrm>
            <a:off x="4815840" y="3072384"/>
            <a:ext cx="1889760" cy="365760"/>
          </a:xfrm>
          <a:prstGeom prst="rect">
            <a:avLst/>
          </a:prstGeom>
          <a:noFill/>
          <a:ln/>
        </p:spPr>
        <p:txBody>
          <a:bodyPr wrap="square" lIns="0" tIns="0" rIns="0" bIns="0" rtlCol="0" anchor="ctr"/>
          <a:lstStyle/>
          <a:p>
            <a:r>
              <a:rPr lang="en-US" sz="1333" b="1" dirty="0">
                <a:solidFill>
                  <a:srgbClr val="0B7A8A"/>
                </a:solidFill>
                <a:latin typeface="Calibri" pitchFamily="34" charset="0"/>
                <a:ea typeface="Calibri" pitchFamily="34" charset="-122"/>
                <a:cs typeface="Calibri" pitchFamily="34" charset="-120"/>
              </a:rPr>
              <a:t>Solution</a:t>
            </a:r>
            <a:endParaRPr lang="en-US" sz="1333" dirty="0"/>
          </a:p>
        </p:txBody>
      </p:sp>
      <p:sp>
        <p:nvSpPr>
          <p:cNvPr id="18" name="Text 16"/>
          <p:cNvSpPr/>
          <p:nvPr/>
        </p:nvSpPr>
        <p:spPr>
          <a:xfrm>
            <a:off x="6827520" y="3023616"/>
            <a:ext cx="4572000" cy="950976"/>
          </a:xfrm>
          <a:prstGeom prst="rect">
            <a:avLst/>
          </a:prstGeom>
          <a:noFill/>
          <a:ln/>
        </p:spPr>
        <p:txBody>
          <a:bodyPr wrap="square" lIns="0" tIns="0" rIns="0" bIns="0" rtlCol="0" anchor="ctr"/>
          <a:lstStyle/>
          <a:p>
            <a:r>
              <a:rPr lang="en-US" sz="1400" dirty="0">
                <a:solidFill>
                  <a:srgbClr val="2B2B2B"/>
                </a:solidFill>
                <a:latin typeface="Calibri" pitchFamily="34" charset="0"/>
                <a:ea typeface="Calibri" pitchFamily="34" charset="-122"/>
                <a:cs typeface="Calibri" pitchFamily="34" charset="-120"/>
              </a:rPr>
              <a:t>A hexapod (6-strut) passive isolator beneath each of the six wheels — unit-level transmissibility requirements were derived top-down from the image-quality flowdown.</a:t>
            </a:r>
            <a:endParaRPr lang="en-US" sz="1400" dirty="0"/>
          </a:p>
        </p:txBody>
      </p:sp>
      <p:sp>
        <p:nvSpPr>
          <p:cNvPr id="19" name="Shape 17"/>
          <p:cNvSpPr/>
          <p:nvPr/>
        </p:nvSpPr>
        <p:spPr>
          <a:xfrm>
            <a:off x="4572000" y="4242816"/>
            <a:ext cx="7071360" cy="1194816"/>
          </a:xfrm>
          <a:prstGeom prst="roundRect">
            <a:avLst>
              <a:gd name="adj" fmla="val 5102"/>
            </a:avLst>
          </a:prstGeom>
          <a:solidFill>
            <a:srgbClr val="EEF4F9"/>
          </a:solidFill>
          <a:ln/>
          <a:effectLst>
            <a:outerShdw blurRad="63500" dist="25400" dir="5400000" algn="bl" rotWithShape="0">
              <a:srgbClr val="000000">
                <a:alpha val="10000"/>
              </a:srgbClr>
            </a:outerShdw>
          </a:effectLst>
        </p:spPr>
        <p:txBody>
          <a:bodyPr/>
          <a:lstStyle/>
          <a:p>
            <a:endParaRPr lang="en-US" sz="2400"/>
          </a:p>
        </p:txBody>
      </p:sp>
      <p:sp>
        <p:nvSpPr>
          <p:cNvPr id="20" name="Text 18"/>
          <p:cNvSpPr/>
          <p:nvPr/>
        </p:nvSpPr>
        <p:spPr>
          <a:xfrm>
            <a:off x="4815840" y="4413504"/>
            <a:ext cx="1889760" cy="365760"/>
          </a:xfrm>
          <a:prstGeom prst="rect">
            <a:avLst/>
          </a:prstGeom>
          <a:noFill/>
          <a:ln/>
        </p:spPr>
        <p:txBody>
          <a:bodyPr wrap="square" lIns="0" tIns="0" rIns="0" bIns="0" rtlCol="0" anchor="ctr"/>
          <a:lstStyle/>
          <a:p>
            <a:r>
              <a:rPr lang="en-US" sz="1333" b="1" dirty="0">
                <a:solidFill>
                  <a:srgbClr val="10456B"/>
                </a:solidFill>
                <a:latin typeface="Calibri" pitchFamily="34" charset="0"/>
                <a:ea typeface="Calibri" pitchFamily="34" charset="-122"/>
                <a:cs typeface="Calibri" pitchFamily="34" charset="-120"/>
              </a:rPr>
              <a:t>Outcome</a:t>
            </a:r>
            <a:endParaRPr lang="en-US" sz="1333" dirty="0"/>
          </a:p>
        </p:txBody>
      </p:sp>
      <p:sp>
        <p:nvSpPr>
          <p:cNvPr id="21" name="Text 19"/>
          <p:cNvSpPr/>
          <p:nvPr/>
        </p:nvSpPr>
        <p:spPr>
          <a:xfrm>
            <a:off x="6827520" y="4364736"/>
            <a:ext cx="4572000" cy="950976"/>
          </a:xfrm>
          <a:prstGeom prst="rect">
            <a:avLst/>
          </a:prstGeom>
          <a:noFill/>
          <a:ln/>
        </p:spPr>
        <p:txBody>
          <a:bodyPr wrap="square" lIns="0" tIns="0" rIns="0" bIns="0" rtlCol="0" anchor="ctr"/>
          <a:lstStyle/>
          <a:p>
            <a:r>
              <a:rPr lang="en-US" sz="1400" dirty="0">
                <a:solidFill>
                  <a:srgbClr val="2B2B2B"/>
                </a:solidFill>
                <a:latin typeface="Calibri" pitchFamily="34" charset="0"/>
                <a:ea typeface="Calibri" pitchFamily="34" charset="-122"/>
                <a:cs typeface="Calibri" pitchFamily="34" charset="-120"/>
              </a:rPr>
              <a:t>Wheel jitter at the optics was suppressed enough to meet imaging performance without an active control loop. The same hexapod approach was later carried into JWST's wheel isolator.</a:t>
            </a:r>
            <a:endParaRPr lang="en-US" sz="1400" dirty="0"/>
          </a:p>
        </p:txBody>
      </p:sp>
      <p:sp>
        <p:nvSpPr>
          <p:cNvPr id="22" name="Shape 20"/>
          <p:cNvSpPr/>
          <p:nvPr/>
        </p:nvSpPr>
        <p:spPr>
          <a:xfrm>
            <a:off x="548640" y="5779008"/>
            <a:ext cx="11094720" cy="512064"/>
          </a:xfrm>
          <a:prstGeom prst="rect">
            <a:avLst/>
          </a:prstGeom>
          <a:solidFill>
            <a:srgbClr val="10456B"/>
          </a:solidFill>
          <a:ln/>
        </p:spPr>
        <p:txBody>
          <a:bodyPr/>
          <a:lstStyle/>
          <a:p>
            <a:endParaRPr lang="en-US" sz="2400"/>
          </a:p>
        </p:txBody>
      </p:sp>
      <p:sp>
        <p:nvSpPr>
          <p:cNvPr id="23" name="Text 21"/>
          <p:cNvSpPr/>
          <p:nvPr/>
        </p:nvSpPr>
        <p:spPr>
          <a:xfrm>
            <a:off x="792480" y="5779008"/>
            <a:ext cx="10607040" cy="512064"/>
          </a:xfrm>
          <a:prstGeom prst="rect">
            <a:avLst/>
          </a:prstGeom>
          <a:noFill/>
          <a:ln/>
        </p:spPr>
        <p:txBody>
          <a:bodyPr wrap="square" lIns="0" tIns="0" rIns="0" bIns="0" rtlCol="0" anchor="ctr"/>
          <a:lstStyle/>
          <a:p>
            <a:r>
              <a:rPr lang="en-US" sz="1467" b="1" dirty="0">
                <a:solidFill>
                  <a:srgbClr val="FFFFFF"/>
                </a:solidFill>
                <a:latin typeface="Calibri" pitchFamily="34" charset="0"/>
                <a:ea typeface="Calibri" pitchFamily="34" charset="-122"/>
                <a:cs typeface="Calibri" pitchFamily="34" charset="-120"/>
              </a:rPr>
              <a:t>Takeaway:  </a:t>
            </a:r>
            <a:r>
              <a:rPr lang="en-US" sz="1467" i="1" dirty="0">
                <a:solidFill>
                  <a:srgbClr val="FFFFFF"/>
                </a:solidFill>
                <a:latin typeface="Calibri" pitchFamily="34" charset="0"/>
                <a:ea typeface="Calibri" pitchFamily="34" charset="-122"/>
                <a:cs typeface="Calibri" pitchFamily="34" charset="-120"/>
              </a:rPr>
              <a:t>When the source is a known wheel set, a passive isolator sized from a requirement flowdown is often sufficient — and far simpler than active control.</a:t>
            </a:r>
            <a:endParaRPr lang="en-US" sz="1467" dirty="0"/>
          </a:p>
        </p:txBody>
      </p:sp>
      <p:sp>
        <p:nvSpPr>
          <p:cNvPr id="24" name="Text 22"/>
          <p:cNvSpPr/>
          <p:nvPr/>
        </p:nvSpPr>
        <p:spPr>
          <a:xfrm>
            <a:off x="548640" y="6461760"/>
            <a:ext cx="7315200" cy="304800"/>
          </a:xfrm>
          <a:prstGeom prst="rect">
            <a:avLst/>
          </a:prstGeom>
          <a:noFill/>
          <a:ln/>
        </p:spPr>
        <p:txBody>
          <a:bodyPr wrap="square" lIns="0" tIns="0" rIns="0" bIns="0" rtlCol="0" anchor="ctr"/>
          <a:lstStyle/>
          <a:p>
            <a:r>
              <a:rPr lang="en-US" sz="1067" i="1" dirty="0">
                <a:solidFill>
                  <a:srgbClr val="5B6770"/>
                </a:solidFill>
                <a:latin typeface="Calibri" pitchFamily="34" charset="0"/>
                <a:ea typeface="Calibri" pitchFamily="34" charset="-122"/>
                <a:cs typeface="Calibri" pitchFamily="34" charset="-120"/>
              </a:rPr>
              <a:t>Spacecraft On-Orbit Vibration  |  blog.vibrationdata.com</a:t>
            </a:r>
            <a:endParaRPr lang="en-US" sz="1067" dirty="0"/>
          </a:p>
        </p:txBody>
      </p:sp>
      <p:sp>
        <p:nvSpPr>
          <p:cNvPr id="25" name="Text 23"/>
          <p:cNvSpPr/>
          <p:nvPr/>
        </p:nvSpPr>
        <p:spPr>
          <a:xfrm>
            <a:off x="11216640" y="6461760"/>
            <a:ext cx="487680" cy="304800"/>
          </a:xfrm>
          <a:prstGeom prst="rect">
            <a:avLst/>
          </a:prstGeom>
          <a:noFill/>
          <a:ln/>
        </p:spPr>
        <p:txBody>
          <a:bodyPr wrap="square" lIns="0" tIns="0" rIns="0" bIns="0" rtlCol="0" anchor="ctr"/>
          <a:lstStyle/>
          <a:p>
            <a:pPr algn="r"/>
            <a:r>
              <a:rPr lang="en-US" sz="1067" dirty="0">
                <a:solidFill>
                  <a:srgbClr val="5B6770"/>
                </a:solidFill>
                <a:latin typeface="Calibri" pitchFamily="34" charset="0"/>
                <a:ea typeface="Calibri" pitchFamily="34" charset="-122"/>
                <a:cs typeface="Calibri" pitchFamily="34" charset="-120"/>
              </a:rPr>
              <a:t>64</a:t>
            </a:r>
            <a:endParaRPr lang="en-US" sz="1067"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26DDC-168D-1A1C-AE46-8C759CB7056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837F6B6-8FFA-2291-B216-BD9DCEDAF8BD}"/>
              </a:ext>
            </a:extLst>
          </p:cNvPr>
          <p:cNvSpPr txBox="1"/>
          <p:nvPr/>
        </p:nvSpPr>
        <p:spPr>
          <a:xfrm>
            <a:off x="721427" y="385350"/>
            <a:ext cx="6097978" cy="461665"/>
          </a:xfrm>
          <a:prstGeom prst="rect">
            <a:avLst/>
          </a:prstGeom>
          <a:noFill/>
        </p:spPr>
        <p:txBody>
          <a:bodyPr wrap="square">
            <a:spAutoFit/>
          </a:bodyPr>
          <a:lstStyle/>
          <a:p>
            <a:r>
              <a:rPr lang="en-US" sz="2400" b="1" dirty="0">
                <a:solidFill>
                  <a:srgbClr val="10456B"/>
                </a:solidFill>
                <a:latin typeface="Cambria" pitchFamily="34" charset="0"/>
                <a:ea typeface="Cambria" pitchFamily="34" charset="-122"/>
                <a:cs typeface="Cambria" pitchFamily="34" charset="-120"/>
              </a:rPr>
              <a:t>James Webb Space Telescope</a:t>
            </a:r>
            <a:endParaRPr lang="en-US" sz="2400" dirty="0"/>
          </a:p>
        </p:txBody>
      </p:sp>
      <p:pic>
        <p:nvPicPr>
          <p:cNvPr id="2" name="Picture 1" descr="James Webb: Hubble successor maintains course - BBC News">
            <a:extLst>
              <a:ext uri="{FF2B5EF4-FFF2-40B4-BE49-F238E27FC236}">
                <a16:creationId xmlns:a16="http://schemas.microsoft.com/office/drawing/2014/main" id="{1BCD97D2-04AA-296D-7BEE-9374D1F89E2F}"/>
              </a:ext>
            </a:extLst>
          </p:cNvPr>
          <p:cNvPicPr>
            <a:picLocks noChangeAspect="1"/>
          </p:cNvPicPr>
          <p:nvPr/>
        </p:nvPicPr>
        <p:blipFill>
          <a:blip r:embed="rId2"/>
          <a:stretch>
            <a:fillRect/>
          </a:stretch>
        </p:blipFill>
        <p:spPr>
          <a:xfrm>
            <a:off x="2127686" y="1107374"/>
            <a:ext cx="5019255" cy="5147954"/>
          </a:xfrm>
          <a:prstGeom prst="rect">
            <a:avLst/>
          </a:prstGeom>
        </p:spPr>
      </p:pic>
    </p:spTree>
    <p:extLst>
      <p:ext uri="{BB962C8B-B14F-4D97-AF65-F5344CB8AC3E}">
        <p14:creationId xmlns:p14="http://schemas.microsoft.com/office/powerpoint/2010/main" val="10600792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68224"/>
            <a:ext cx="9753600" cy="670560"/>
          </a:xfrm>
          <a:prstGeom prst="rect">
            <a:avLst/>
          </a:prstGeom>
          <a:noFill/>
          <a:ln/>
        </p:spPr>
        <p:txBody>
          <a:bodyPr wrap="square" lIns="0" tIns="0" rIns="0" bIns="0" rtlCol="0" anchor="ctr"/>
          <a:lstStyle/>
          <a:p>
            <a:r>
              <a:rPr lang="en-US" sz="3467" b="1" dirty="0">
                <a:solidFill>
                  <a:srgbClr val="10456B"/>
                </a:solidFill>
                <a:latin typeface="Cambria" pitchFamily="34" charset="0"/>
                <a:ea typeface="Cambria" pitchFamily="34" charset="-122"/>
                <a:cs typeface="Cambria" pitchFamily="34" charset="-120"/>
              </a:rPr>
              <a:t>Case History: JWST Two-Stage Isolation</a:t>
            </a:r>
            <a:endParaRPr lang="en-US" sz="3467" dirty="0"/>
          </a:p>
        </p:txBody>
      </p:sp>
      <p:sp>
        <p:nvSpPr>
          <p:cNvPr id="3" name="Text 1"/>
          <p:cNvSpPr/>
          <p:nvPr/>
        </p:nvSpPr>
        <p:spPr>
          <a:xfrm>
            <a:off x="9144000" y="316992"/>
            <a:ext cx="2499360" cy="426720"/>
          </a:xfrm>
          <a:prstGeom prst="rect">
            <a:avLst/>
          </a:prstGeom>
          <a:noFill/>
          <a:ln/>
        </p:spPr>
        <p:txBody>
          <a:bodyPr wrap="square" lIns="0" tIns="0" rIns="0" bIns="0" rtlCol="0" anchor="ctr"/>
          <a:lstStyle/>
          <a:p>
            <a:pPr algn="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4" name="Text 2"/>
          <p:cNvSpPr/>
          <p:nvPr/>
        </p:nvSpPr>
        <p:spPr>
          <a:xfrm>
            <a:off x="573024" y="950976"/>
            <a:ext cx="10972800" cy="390144"/>
          </a:xfrm>
          <a:prstGeom prst="rect">
            <a:avLst/>
          </a:prstGeom>
          <a:noFill/>
          <a:ln/>
        </p:spPr>
        <p:txBody>
          <a:bodyPr wrap="square" lIns="0" tIns="0" rIns="0" bIns="0" rtlCol="0" anchor="ctr"/>
          <a:lstStyle/>
          <a:p>
            <a:r>
              <a:rPr lang="en-US" sz="1667" i="1" dirty="0">
                <a:solidFill>
                  <a:srgbClr val="0B7A8A"/>
                </a:solidFill>
                <a:latin typeface="Calibri" pitchFamily="34" charset="0"/>
                <a:ea typeface="Calibri" pitchFamily="34" charset="-122"/>
                <a:cs typeface="Calibri" pitchFamily="34" charset="-120"/>
              </a:rPr>
              <a:t>Layered isolation — wheels and a cryocooler, verified against a hard mas budget</a:t>
            </a:r>
            <a:endParaRPr lang="en-US" sz="1667" dirty="0"/>
          </a:p>
        </p:txBody>
      </p:sp>
      <p:sp>
        <p:nvSpPr>
          <p:cNvPr id="5" name="Shape 3"/>
          <p:cNvSpPr/>
          <p:nvPr/>
        </p:nvSpPr>
        <p:spPr>
          <a:xfrm>
            <a:off x="548640" y="1560576"/>
            <a:ext cx="3718560" cy="3877056"/>
          </a:xfrm>
          <a:prstGeom prst="roundRect">
            <a:avLst>
              <a:gd name="adj" fmla="val 1967"/>
            </a:avLst>
          </a:prstGeom>
          <a:solidFill>
            <a:srgbClr val="EEF4F9"/>
          </a:solidFill>
          <a:ln/>
          <a:effectLst>
            <a:outerShdw blurRad="63500" dist="25400" dir="5400000" algn="bl" rotWithShape="0">
              <a:srgbClr val="000000">
                <a:alpha val="10000"/>
              </a:srgbClr>
            </a:outerShdw>
          </a:effectLst>
        </p:spPr>
        <p:txBody>
          <a:bodyPr/>
          <a:lstStyle/>
          <a:p>
            <a:endParaRPr lang="en-US" sz="2400"/>
          </a:p>
        </p:txBody>
      </p:sp>
      <p:sp>
        <p:nvSpPr>
          <p:cNvPr id="6" name="Text 4"/>
          <p:cNvSpPr/>
          <p:nvPr/>
        </p:nvSpPr>
        <p:spPr>
          <a:xfrm>
            <a:off x="816864" y="1804416"/>
            <a:ext cx="3182112" cy="853440"/>
          </a:xfrm>
          <a:prstGeom prst="rect">
            <a:avLst/>
          </a:prstGeom>
          <a:noFill/>
          <a:ln/>
        </p:spPr>
        <p:txBody>
          <a:bodyPr wrap="square" lIns="0" tIns="0" rIns="0" bIns="0" rtlCol="0" anchor="t"/>
          <a:lstStyle/>
          <a:p>
            <a:r>
              <a:rPr lang="en-US" sz="2267" b="1" dirty="0">
                <a:solidFill>
                  <a:srgbClr val="10456B"/>
                </a:solidFill>
                <a:latin typeface="Cambria" pitchFamily="34" charset="0"/>
                <a:ea typeface="Cambria" pitchFamily="34" charset="-122"/>
                <a:cs typeface="Cambria" pitchFamily="34" charset="-120"/>
              </a:rPr>
              <a:t>James Webb Space Telescope</a:t>
            </a:r>
            <a:endParaRPr lang="en-US" sz="2267" dirty="0"/>
          </a:p>
        </p:txBody>
      </p:sp>
      <p:sp>
        <p:nvSpPr>
          <p:cNvPr id="7" name="Text 5"/>
          <p:cNvSpPr/>
          <p:nvPr/>
        </p:nvSpPr>
        <p:spPr>
          <a:xfrm>
            <a:off x="816864" y="2718816"/>
            <a:ext cx="3182112" cy="243840"/>
          </a:xfrm>
          <a:prstGeom prst="rect">
            <a:avLst/>
          </a:prstGeom>
          <a:noFill/>
          <a:ln/>
        </p:spPr>
        <p:txBody>
          <a:bodyPr wrap="square" lIns="0" tIns="0" rIns="0" bIns="0" rtlCol="0" anchor="ctr"/>
          <a:lstStyle/>
          <a:p>
            <a:r>
              <a:rPr lang="en-US" sz="1133" b="1" kern="0" spc="133" dirty="0">
                <a:solidFill>
                  <a:srgbClr val="0B7A8A"/>
                </a:solidFill>
                <a:latin typeface="Calibri" pitchFamily="34" charset="0"/>
                <a:ea typeface="Calibri" pitchFamily="34" charset="-122"/>
                <a:cs typeface="Calibri" pitchFamily="34" charset="-120"/>
              </a:rPr>
              <a:t>ROLE</a:t>
            </a:r>
            <a:endParaRPr lang="en-US" sz="1133" dirty="0"/>
          </a:p>
        </p:txBody>
      </p:sp>
      <p:sp>
        <p:nvSpPr>
          <p:cNvPr id="8" name="Text 6"/>
          <p:cNvSpPr/>
          <p:nvPr/>
        </p:nvSpPr>
        <p:spPr>
          <a:xfrm>
            <a:off x="816864" y="2938272"/>
            <a:ext cx="3182112" cy="438912"/>
          </a:xfrm>
          <a:prstGeom prst="rect">
            <a:avLst/>
          </a:prstGeom>
          <a:noFill/>
          <a:ln/>
        </p:spPr>
        <p:txBody>
          <a:bodyPr wrap="square" lIns="0" tIns="0" rIns="0" bIns="0" rtlCol="0" anchor="t"/>
          <a:lstStyle/>
          <a:p>
            <a:r>
              <a:rPr lang="en-US" sz="1467" dirty="0">
                <a:solidFill>
                  <a:srgbClr val="2B2B2B"/>
                </a:solidFill>
                <a:latin typeface="Calibri" pitchFamily="34" charset="0"/>
                <a:ea typeface="Calibri" pitchFamily="34" charset="-122"/>
                <a:cs typeface="Calibri" pitchFamily="34" charset="-120"/>
              </a:rPr>
              <a:t>6.6 m IR observatory at Sun–Earth L2; launched Dec 2021</a:t>
            </a:r>
            <a:endParaRPr lang="en-US" sz="1467" dirty="0"/>
          </a:p>
        </p:txBody>
      </p:sp>
      <p:sp>
        <p:nvSpPr>
          <p:cNvPr id="9" name="Text 7"/>
          <p:cNvSpPr/>
          <p:nvPr/>
        </p:nvSpPr>
        <p:spPr>
          <a:xfrm>
            <a:off x="816864" y="3474720"/>
            <a:ext cx="3182112" cy="243840"/>
          </a:xfrm>
          <a:prstGeom prst="rect">
            <a:avLst/>
          </a:prstGeom>
          <a:noFill/>
          <a:ln/>
        </p:spPr>
        <p:txBody>
          <a:bodyPr wrap="square" lIns="0" tIns="0" rIns="0" bIns="0" rtlCol="0" anchor="ctr"/>
          <a:lstStyle/>
          <a:p>
            <a:r>
              <a:rPr lang="en-US" sz="1133" b="1" kern="0" spc="133" dirty="0">
                <a:solidFill>
                  <a:srgbClr val="0B7A8A"/>
                </a:solidFill>
                <a:latin typeface="Calibri" pitchFamily="34" charset="0"/>
                <a:ea typeface="Calibri" pitchFamily="34" charset="-122"/>
                <a:cs typeface="Calibri" pitchFamily="34" charset="-120"/>
              </a:rPr>
              <a:t>SOURCES</a:t>
            </a:r>
            <a:endParaRPr lang="en-US" sz="1133" dirty="0"/>
          </a:p>
        </p:txBody>
      </p:sp>
      <p:sp>
        <p:nvSpPr>
          <p:cNvPr id="10" name="Text 8"/>
          <p:cNvSpPr/>
          <p:nvPr/>
        </p:nvSpPr>
        <p:spPr>
          <a:xfrm>
            <a:off x="816864" y="3694176"/>
            <a:ext cx="3182112" cy="438912"/>
          </a:xfrm>
          <a:prstGeom prst="rect">
            <a:avLst/>
          </a:prstGeom>
          <a:noFill/>
          <a:ln/>
        </p:spPr>
        <p:txBody>
          <a:bodyPr wrap="square" lIns="0" tIns="0" rIns="0" bIns="0" rtlCol="0" anchor="t"/>
          <a:lstStyle/>
          <a:p>
            <a:r>
              <a:rPr lang="en-US" sz="1467" dirty="0">
                <a:solidFill>
                  <a:srgbClr val="2B2B2B"/>
                </a:solidFill>
                <a:latin typeface="Calibri" pitchFamily="34" charset="0"/>
                <a:ea typeface="Calibri" pitchFamily="34" charset="-122"/>
                <a:cs typeface="Calibri" pitchFamily="34" charset="-120"/>
              </a:rPr>
              <a:t>Reaction wheels + MIRI cryocooler compressor (≈7 K, JT/pulse-tube)</a:t>
            </a:r>
            <a:endParaRPr lang="en-US" sz="1467" dirty="0"/>
          </a:p>
        </p:txBody>
      </p:sp>
      <p:sp>
        <p:nvSpPr>
          <p:cNvPr id="11" name="Text 9"/>
          <p:cNvSpPr/>
          <p:nvPr/>
        </p:nvSpPr>
        <p:spPr>
          <a:xfrm>
            <a:off x="816864" y="4230624"/>
            <a:ext cx="3182112" cy="243840"/>
          </a:xfrm>
          <a:prstGeom prst="rect">
            <a:avLst/>
          </a:prstGeom>
          <a:noFill/>
          <a:ln/>
        </p:spPr>
        <p:txBody>
          <a:bodyPr wrap="square" lIns="0" tIns="0" rIns="0" bIns="0" rtlCol="0" anchor="ctr"/>
          <a:lstStyle/>
          <a:p>
            <a:r>
              <a:rPr lang="en-US" sz="1133" b="1" kern="0" spc="133" dirty="0">
                <a:solidFill>
                  <a:srgbClr val="0B7A8A"/>
                </a:solidFill>
                <a:latin typeface="Calibri" pitchFamily="34" charset="0"/>
                <a:ea typeface="Calibri" pitchFamily="34" charset="-122"/>
                <a:cs typeface="Calibri" pitchFamily="34" charset="-120"/>
              </a:rPr>
              <a:t>REQUIREMENT</a:t>
            </a:r>
            <a:endParaRPr lang="en-US" sz="1133" dirty="0"/>
          </a:p>
        </p:txBody>
      </p:sp>
      <p:sp>
        <p:nvSpPr>
          <p:cNvPr id="12" name="Text 10"/>
          <p:cNvSpPr/>
          <p:nvPr/>
        </p:nvSpPr>
        <p:spPr>
          <a:xfrm>
            <a:off x="816864" y="4450080"/>
            <a:ext cx="3182112" cy="438912"/>
          </a:xfrm>
          <a:prstGeom prst="rect">
            <a:avLst/>
          </a:prstGeom>
          <a:noFill/>
          <a:ln/>
        </p:spPr>
        <p:txBody>
          <a:bodyPr wrap="square" lIns="0" tIns="0" rIns="0" bIns="0" rtlCol="0" anchor="t"/>
          <a:lstStyle/>
          <a:p>
            <a:r>
              <a:rPr lang="en-US" sz="1467" dirty="0">
                <a:solidFill>
                  <a:srgbClr val="2B2B2B"/>
                </a:solidFill>
                <a:latin typeface="Calibri" pitchFamily="34" charset="0"/>
                <a:ea typeface="Calibri" pitchFamily="34" charset="-122"/>
                <a:cs typeface="Calibri" pitchFamily="34" charset="-120"/>
              </a:rPr>
              <a:t>7 mas RMS radial line-of-sight jitter</a:t>
            </a:r>
            <a:endParaRPr lang="en-US" sz="1467" dirty="0"/>
          </a:p>
        </p:txBody>
      </p:sp>
      <p:sp>
        <p:nvSpPr>
          <p:cNvPr id="13" name="Shape 11"/>
          <p:cNvSpPr/>
          <p:nvPr/>
        </p:nvSpPr>
        <p:spPr>
          <a:xfrm>
            <a:off x="4572000" y="1560576"/>
            <a:ext cx="7071360" cy="1194816"/>
          </a:xfrm>
          <a:prstGeom prst="roundRect">
            <a:avLst>
              <a:gd name="adj" fmla="val 5102"/>
            </a:avLst>
          </a:prstGeom>
          <a:solidFill>
            <a:srgbClr val="EEF4F9"/>
          </a:solidFill>
          <a:ln/>
          <a:effectLst>
            <a:outerShdw blurRad="63500" dist="25400" dir="5400000" algn="bl" rotWithShape="0">
              <a:srgbClr val="000000">
                <a:alpha val="10000"/>
              </a:srgbClr>
            </a:outerShdw>
          </a:effectLst>
        </p:spPr>
        <p:txBody>
          <a:bodyPr/>
          <a:lstStyle/>
          <a:p>
            <a:endParaRPr lang="en-US" sz="2400"/>
          </a:p>
        </p:txBody>
      </p:sp>
      <p:sp>
        <p:nvSpPr>
          <p:cNvPr id="14" name="Text 12"/>
          <p:cNvSpPr/>
          <p:nvPr/>
        </p:nvSpPr>
        <p:spPr>
          <a:xfrm>
            <a:off x="4815840" y="1731264"/>
            <a:ext cx="1889760" cy="365760"/>
          </a:xfrm>
          <a:prstGeom prst="rect">
            <a:avLst/>
          </a:prstGeom>
          <a:noFill/>
          <a:ln/>
        </p:spPr>
        <p:txBody>
          <a:bodyPr wrap="square" lIns="0" tIns="0" rIns="0" bIns="0" rtlCol="0" anchor="ctr"/>
          <a:lstStyle/>
          <a:p>
            <a:r>
              <a:rPr lang="en-US" sz="1333" b="1" dirty="0">
                <a:solidFill>
                  <a:srgbClr val="10456B"/>
                </a:solidFill>
                <a:latin typeface="Calibri" pitchFamily="34" charset="0"/>
                <a:ea typeface="Calibri" pitchFamily="34" charset="-122"/>
                <a:cs typeface="Calibri" pitchFamily="34" charset="-120"/>
              </a:rPr>
              <a:t>Disturbance</a:t>
            </a:r>
            <a:endParaRPr lang="en-US" sz="1333" dirty="0"/>
          </a:p>
        </p:txBody>
      </p:sp>
      <p:sp>
        <p:nvSpPr>
          <p:cNvPr id="15" name="Text 13"/>
          <p:cNvSpPr/>
          <p:nvPr/>
        </p:nvSpPr>
        <p:spPr>
          <a:xfrm>
            <a:off x="6827520" y="1682496"/>
            <a:ext cx="4572000" cy="950976"/>
          </a:xfrm>
          <a:prstGeom prst="rect">
            <a:avLst/>
          </a:prstGeom>
          <a:noFill/>
          <a:ln/>
        </p:spPr>
        <p:txBody>
          <a:bodyPr wrap="square" lIns="0" tIns="0" rIns="0" bIns="0" rtlCol="0" anchor="ctr"/>
          <a:lstStyle/>
          <a:p>
            <a:r>
              <a:rPr lang="en-US" sz="1400" dirty="0">
                <a:solidFill>
                  <a:srgbClr val="2B2B2B"/>
                </a:solidFill>
                <a:latin typeface="Calibri" pitchFamily="34" charset="0"/>
                <a:ea typeface="Calibri" pitchFamily="34" charset="-122"/>
                <a:cs typeface="Calibri" pitchFamily="34" charset="-120"/>
              </a:rPr>
              <a:t>Broadband wheel imbalance plus narrowband cryocooler compressor tones — both above the attitude-control bandwidth, so they must be handled mechanically.</a:t>
            </a:r>
            <a:endParaRPr lang="en-US" sz="1400" dirty="0"/>
          </a:p>
        </p:txBody>
      </p:sp>
      <p:sp>
        <p:nvSpPr>
          <p:cNvPr id="16" name="Shape 14"/>
          <p:cNvSpPr/>
          <p:nvPr/>
        </p:nvSpPr>
        <p:spPr>
          <a:xfrm>
            <a:off x="4572000" y="2901696"/>
            <a:ext cx="7071360" cy="1194816"/>
          </a:xfrm>
          <a:prstGeom prst="roundRect">
            <a:avLst>
              <a:gd name="adj" fmla="val 5102"/>
            </a:avLst>
          </a:prstGeom>
          <a:solidFill>
            <a:srgbClr val="E4EEE9"/>
          </a:solidFill>
          <a:ln/>
          <a:effectLst>
            <a:outerShdw blurRad="63500" dist="25400" dir="5400000" algn="bl" rotWithShape="0">
              <a:srgbClr val="000000">
                <a:alpha val="10000"/>
              </a:srgbClr>
            </a:outerShdw>
          </a:effectLst>
        </p:spPr>
        <p:txBody>
          <a:bodyPr/>
          <a:lstStyle/>
          <a:p>
            <a:endParaRPr lang="en-US" sz="2400"/>
          </a:p>
        </p:txBody>
      </p:sp>
      <p:sp>
        <p:nvSpPr>
          <p:cNvPr id="17" name="Text 15"/>
          <p:cNvSpPr/>
          <p:nvPr/>
        </p:nvSpPr>
        <p:spPr>
          <a:xfrm>
            <a:off x="4815840" y="3072384"/>
            <a:ext cx="1889760" cy="365760"/>
          </a:xfrm>
          <a:prstGeom prst="rect">
            <a:avLst/>
          </a:prstGeom>
          <a:noFill/>
          <a:ln/>
        </p:spPr>
        <p:txBody>
          <a:bodyPr wrap="square" lIns="0" tIns="0" rIns="0" bIns="0" rtlCol="0" anchor="ctr"/>
          <a:lstStyle/>
          <a:p>
            <a:r>
              <a:rPr lang="en-US" sz="1333" b="1" dirty="0">
                <a:solidFill>
                  <a:srgbClr val="0B7A8A"/>
                </a:solidFill>
                <a:latin typeface="Calibri" pitchFamily="34" charset="0"/>
                <a:ea typeface="Calibri" pitchFamily="34" charset="-122"/>
                <a:cs typeface="Calibri" pitchFamily="34" charset="-120"/>
              </a:rPr>
              <a:t>Solution</a:t>
            </a:r>
            <a:endParaRPr lang="en-US" sz="1333" dirty="0"/>
          </a:p>
        </p:txBody>
      </p:sp>
      <p:sp>
        <p:nvSpPr>
          <p:cNvPr id="18" name="Text 16"/>
          <p:cNvSpPr/>
          <p:nvPr/>
        </p:nvSpPr>
        <p:spPr>
          <a:xfrm>
            <a:off x="6827520" y="3023616"/>
            <a:ext cx="4572000" cy="950976"/>
          </a:xfrm>
          <a:prstGeom prst="rect">
            <a:avLst/>
          </a:prstGeom>
          <a:noFill/>
          <a:ln/>
        </p:spPr>
        <p:txBody>
          <a:bodyPr wrap="square" lIns="0" tIns="0" rIns="0" bIns="0" rtlCol="0" anchor="ctr"/>
          <a:lstStyle/>
          <a:p>
            <a:r>
              <a:rPr lang="en-US" sz="1400" dirty="0">
                <a:solidFill>
                  <a:srgbClr val="2B2B2B"/>
                </a:solidFill>
                <a:latin typeface="Calibri" pitchFamily="34" charset="0"/>
                <a:ea typeface="Calibri" pitchFamily="34" charset="-122"/>
                <a:cs typeface="Calibri" pitchFamily="34" charset="-120"/>
              </a:rPr>
              <a:t>Two passive isolation layers: a wheel isolator (≈7 Hz rocking / 12 Hz translation corners) supporting all six wheels, and a 1 Hz isolator at the deployment-tower / bus interface.</a:t>
            </a:r>
            <a:endParaRPr lang="en-US" sz="1400" dirty="0"/>
          </a:p>
        </p:txBody>
      </p:sp>
      <p:sp>
        <p:nvSpPr>
          <p:cNvPr id="19" name="Shape 17"/>
          <p:cNvSpPr/>
          <p:nvPr/>
        </p:nvSpPr>
        <p:spPr>
          <a:xfrm>
            <a:off x="4572000" y="4242816"/>
            <a:ext cx="7071360" cy="1194816"/>
          </a:xfrm>
          <a:prstGeom prst="roundRect">
            <a:avLst>
              <a:gd name="adj" fmla="val 5102"/>
            </a:avLst>
          </a:prstGeom>
          <a:solidFill>
            <a:srgbClr val="E4EEE9"/>
          </a:solidFill>
          <a:ln/>
          <a:effectLst>
            <a:outerShdw blurRad="63500" dist="25400" dir="5400000" algn="bl" rotWithShape="0">
              <a:srgbClr val="000000">
                <a:alpha val="10000"/>
              </a:srgbClr>
            </a:outerShdw>
          </a:effectLst>
        </p:spPr>
        <p:txBody>
          <a:bodyPr/>
          <a:lstStyle/>
          <a:p>
            <a:endParaRPr lang="en-US" sz="2400"/>
          </a:p>
        </p:txBody>
      </p:sp>
      <p:sp>
        <p:nvSpPr>
          <p:cNvPr id="20" name="Text 18"/>
          <p:cNvSpPr/>
          <p:nvPr/>
        </p:nvSpPr>
        <p:spPr>
          <a:xfrm>
            <a:off x="4815840" y="4413504"/>
            <a:ext cx="1889760" cy="365760"/>
          </a:xfrm>
          <a:prstGeom prst="rect">
            <a:avLst/>
          </a:prstGeom>
          <a:noFill/>
          <a:ln/>
        </p:spPr>
        <p:txBody>
          <a:bodyPr wrap="square" lIns="0" tIns="0" rIns="0" bIns="0" rtlCol="0" anchor="ctr"/>
          <a:lstStyle/>
          <a:p>
            <a:r>
              <a:rPr lang="en-US" sz="1333" b="1" dirty="0">
                <a:solidFill>
                  <a:srgbClr val="0B7A8A"/>
                </a:solidFill>
                <a:latin typeface="Calibri" pitchFamily="34" charset="0"/>
                <a:ea typeface="Calibri" pitchFamily="34" charset="-122"/>
                <a:cs typeface="Calibri" pitchFamily="34" charset="-120"/>
              </a:rPr>
              <a:t>Outcome</a:t>
            </a:r>
            <a:endParaRPr lang="en-US" sz="1333" dirty="0"/>
          </a:p>
        </p:txBody>
      </p:sp>
      <p:sp>
        <p:nvSpPr>
          <p:cNvPr id="21" name="Text 19"/>
          <p:cNvSpPr/>
          <p:nvPr/>
        </p:nvSpPr>
        <p:spPr>
          <a:xfrm>
            <a:off x="6827520" y="4364736"/>
            <a:ext cx="4572000" cy="950976"/>
          </a:xfrm>
          <a:prstGeom prst="rect">
            <a:avLst/>
          </a:prstGeom>
          <a:noFill/>
          <a:ln/>
        </p:spPr>
        <p:txBody>
          <a:bodyPr wrap="square" lIns="0" tIns="0" rIns="0" bIns="0" rtlCol="0" anchor="ctr"/>
          <a:lstStyle/>
          <a:p>
            <a:r>
              <a:rPr lang="en-US" sz="1400" dirty="0">
                <a:solidFill>
                  <a:srgbClr val="2B2B2B"/>
                </a:solidFill>
                <a:latin typeface="Calibri" pitchFamily="34" charset="0"/>
                <a:ea typeface="Calibri" pitchFamily="34" charset="-122"/>
                <a:cs typeface="Calibri" pitchFamily="34" charset="-120"/>
              </a:rPr>
              <a:t>Commissioning measured ~1.04 mas RMS radial jitter — near the measurement noise floor, well inside the 7 mas spec, with no cryocooler retuning needed.</a:t>
            </a:r>
            <a:endParaRPr lang="en-US" sz="1400" dirty="0"/>
          </a:p>
        </p:txBody>
      </p:sp>
      <p:sp>
        <p:nvSpPr>
          <p:cNvPr id="22" name="Shape 20"/>
          <p:cNvSpPr/>
          <p:nvPr/>
        </p:nvSpPr>
        <p:spPr>
          <a:xfrm>
            <a:off x="548640" y="5779008"/>
            <a:ext cx="11094720" cy="512064"/>
          </a:xfrm>
          <a:prstGeom prst="rect">
            <a:avLst/>
          </a:prstGeom>
          <a:solidFill>
            <a:srgbClr val="10456B"/>
          </a:solidFill>
          <a:ln/>
        </p:spPr>
        <p:txBody>
          <a:bodyPr/>
          <a:lstStyle/>
          <a:p>
            <a:endParaRPr lang="en-US" sz="2400"/>
          </a:p>
        </p:txBody>
      </p:sp>
      <p:sp>
        <p:nvSpPr>
          <p:cNvPr id="23" name="Text 21"/>
          <p:cNvSpPr/>
          <p:nvPr/>
        </p:nvSpPr>
        <p:spPr>
          <a:xfrm>
            <a:off x="792480" y="5779008"/>
            <a:ext cx="10607040" cy="512064"/>
          </a:xfrm>
          <a:prstGeom prst="rect">
            <a:avLst/>
          </a:prstGeom>
          <a:noFill/>
          <a:ln/>
        </p:spPr>
        <p:txBody>
          <a:bodyPr wrap="square" lIns="0" tIns="0" rIns="0" bIns="0" rtlCol="0" anchor="ctr"/>
          <a:lstStyle/>
          <a:p>
            <a:r>
              <a:rPr lang="en-US" sz="1467" b="1" dirty="0">
                <a:solidFill>
                  <a:srgbClr val="FFFFFF"/>
                </a:solidFill>
                <a:latin typeface="Calibri" pitchFamily="34" charset="0"/>
                <a:ea typeface="Calibri" pitchFamily="34" charset="-122"/>
                <a:cs typeface="Calibri" pitchFamily="34" charset="-120"/>
              </a:rPr>
              <a:t>Takeaway:  </a:t>
            </a:r>
            <a:r>
              <a:rPr lang="en-US" sz="1467" i="1" dirty="0">
                <a:solidFill>
                  <a:srgbClr val="FFFFFF"/>
                </a:solidFill>
                <a:latin typeface="Calibri" pitchFamily="34" charset="0"/>
                <a:ea typeface="Calibri" pitchFamily="34" charset="-122"/>
                <a:cs typeface="Calibri" pitchFamily="34" charset="-120"/>
              </a:rPr>
              <a:t>Stacking isolation stages (wheel-level + spacecraft-level) and reserving wheel-speed/compressor exclusion zones delivered ~7× margin against the flight budget.</a:t>
            </a:r>
            <a:endParaRPr lang="en-US" sz="1467" dirty="0"/>
          </a:p>
        </p:txBody>
      </p:sp>
      <p:sp>
        <p:nvSpPr>
          <p:cNvPr id="24" name="Text 22"/>
          <p:cNvSpPr/>
          <p:nvPr/>
        </p:nvSpPr>
        <p:spPr>
          <a:xfrm>
            <a:off x="548640" y="6461760"/>
            <a:ext cx="7315200" cy="304800"/>
          </a:xfrm>
          <a:prstGeom prst="rect">
            <a:avLst/>
          </a:prstGeom>
          <a:noFill/>
          <a:ln/>
        </p:spPr>
        <p:txBody>
          <a:bodyPr wrap="square" lIns="0" tIns="0" rIns="0" bIns="0" rtlCol="0" anchor="ctr"/>
          <a:lstStyle/>
          <a:p>
            <a:r>
              <a:rPr lang="en-US" sz="1067" i="1" dirty="0">
                <a:solidFill>
                  <a:srgbClr val="5B6770"/>
                </a:solidFill>
                <a:latin typeface="Calibri" pitchFamily="34" charset="0"/>
                <a:ea typeface="Calibri" pitchFamily="34" charset="-122"/>
                <a:cs typeface="Calibri" pitchFamily="34" charset="-120"/>
              </a:rPr>
              <a:t>Spacecraft On-Orbit Vibration  |  blog.vibrationdata.com</a:t>
            </a:r>
            <a:endParaRPr lang="en-US" sz="1067" dirty="0"/>
          </a:p>
        </p:txBody>
      </p:sp>
      <p:sp>
        <p:nvSpPr>
          <p:cNvPr id="25" name="Text 23"/>
          <p:cNvSpPr/>
          <p:nvPr/>
        </p:nvSpPr>
        <p:spPr>
          <a:xfrm>
            <a:off x="11216640" y="6461760"/>
            <a:ext cx="487680" cy="304800"/>
          </a:xfrm>
          <a:prstGeom prst="rect">
            <a:avLst/>
          </a:prstGeom>
          <a:noFill/>
          <a:ln/>
        </p:spPr>
        <p:txBody>
          <a:bodyPr wrap="square" lIns="0" tIns="0" rIns="0" bIns="0" rtlCol="0" anchor="ctr"/>
          <a:lstStyle/>
          <a:p>
            <a:pPr algn="r"/>
            <a:r>
              <a:rPr lang="en-US" sz="1067" dirty="0">
                <a:solidFill>
                  <a:srgbClr val="5B6770"/>
                </a:solidFill>
                <a:latin typeface="Calibri" pitchFamily="34" charset="0"/>
                <a:ea typeface="Calibri" pitchFamily="34" charset="-122"/>
                <a:cs typeface="Calibri" pitchFamily="34" charset="-120"/>
              </a:rPr>
              <a:t>66</a:t>
            </a:r>
            <a:endParaRPr lang="en-US" sz="1067"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39C47-FE71-AC21-50AD-B99868BDCF1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CC87AB1-394F-21A1-C26F-B4F1B45975CD}"/>
              </a:ext>
            </a:extLst>
          </p:cNvPr>
          <p:cNvSpPr txBox="1"/>
          <p:nvPr/>
        </p:nvSpPr>
        <p:spPr>
          <a:xfrm>
            <a:off x="721427" y="385350"/>
            <a:ext cx="6097978" cy="461665"/>
          </a:xfrm>
          <a:prstGeom prst="rect">
            <a:avLst/>
          </a:prstGeom>
          <a:noFill/>
        </p:spPr>
        <p:txBody>
          <a:bodyPr wrap="square">
            <a:spAutoFit/>
          </a:bodyPr>
          <a:lstStyle/>
          <a:p>
            <a:r>
              <a:rPr lang="en-US" sz="2400" b="1" dirty="0">
                <a:solidFill>
                  <a:srgbClr val="10456B"/>
                </a:solidFill>
                <a:latin typeface="Cambria" pitchFamily="34" charset="0"/>
                <a:ea typeface="Cambria" pitchFamily="34" charset="-122"/>
                <a:cs typeface="Cambria" pitchFamily="34" charset="-120"/>
              </a:rPr>
              <a:t>Kepler Space Telescope</a:t>
            </a:r>
            <a:endParaRPr lang="en-US" sz="2400" dirty="0"/>
          </a:p>
        </p:txBody>
      </p:sp>
      <p:pic>
        <p:nvPicPr>
          <p:cNvPr id="3" name="Picture 2" descr="Kepler Mission - Hunting for Exoplanets - eoPortal">
            <a:extLst>
              <a:ext uri="{FF2B5EF4-FFF2-40B4-BE49-F238E27FC236}">
                <a16:creationId xmlns:a16="http://schemas.microsoft.com/office/drawing/2014/main" id="{6F0454A5-757C-5648-C029-3191B546F557}"/>
              </a:ext>
            </a:extLst>
          </p:cNvPr>
          <p:cNvPicPr>
            <a:picLocks noChangeAspect="1"/>
          </p:cNvPicPr>
          <p:nvPr/>
        </p:nvPicPr>
        <p:blipFill>
          <a:blip r:embed="rId2"/>
          <a:stretch>
            <a:fillRect/>
          </a:stretch>
        </p:blipFill>
        <p:spPr>
          <a:xfrm>
            <a:off x="2110219" y="1214252"/>
            <a:ext cx="4709186" cy="5147954"/>
          </a:xfrm>
          <a:prstGeom prst="rect">
            <a:avLst/>
          </a:prstGeom>
        </p:spPr>
      </p:pic>
    </p:spTree>
    <p:extLst>
      <p:ext uri="{BB962C8B-B14F-4D97-AF65-F5344CB8AC3E}">
        <p14:creationId xmlns:p14="http://schemas.microsoft.com/office/powerpoint/2010/main" val="27738086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68224"/>
            <a:ext cx="9753600" cy="670560"/>
          </a:xfrm>
          <a:prstGeom prst="rect">
            <a:avLst/>
          </a:prstGeom>
          <a:noFill/>
          <a:ln/>
        </p:spPr>
        <p:txBody>
          <a:bodyPr wrap="square" lIns="0" tIns="0" rIns="0" bIns="0" rtlCol="0" anchor="ctr"/>
          <a:lstStyle/>
          <a:p>
            <a:r>
              <a:rPr lang="en-US" sz="3467" b="1" dirty="0">
                <a:solidFill>
                  <a:srgbClr val="10456B"/>
                </a:solidFill>
                <a:latin typeface="Cambria" pitchFamily="34" charset="0"/>
                <a:ea typeface="Cambria" pitchFamily="34" charset="-122"/>
                <a:cs typeface="Cambria" pitchFamily="34" charset="-120"/>
              </a:rPr>
              <a:t>Case History: Kepler Reaction-Wheel Loss</a:t>
            </a:r>
            <a:endParaRPr lang="en-US" sz="3467" dirty="0"/>
          </a:p>
        </p:txBody>
      </p:sp>
      <p:sp>
        <p:nvSpPr>
          <p:cNvPr id="3" name="Text 1"/>
          <p:cNvSpPr/>
          <p:nvPr/>
        </p:nvSpPr>
        <p:spPr>
          <a:xfrm>
            <a:off x="9144000" y="316992"/>
            <a:ext cx="2499360" cy="426720"/>
          </a:xfrm>
          <a:prstGeom prst="rect">
            <a:avLst/>
          </a:prstGeom>
          <a:noFill/>
          <a:ln/>
        </p:spPr>
        <p:txBody>
          <a:bodyPr wrap="square" lIns="0" tIns="0" rIns="0" bIns="0" rtlCol="0" anchor="ctr"/>
          <a:lstStyle/>
          <a:p>
            <a:pPr algn="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4" name="Text 2"/>
          <p:cNvSpPr/>
          <p:nvPr/>
        </p:nvSpPr>
        <p:spPr>
          <a:xfrm>
            <a:off x="573024" y="950976"/>
            <a:ext cx="10972800" cy="390144"/>
          </a:xfrm>
          <a:prstGeom prst="rect">
            <a:avLst/>
          </a:prstGeom>
          <a:noFill/>
          <a:ln/>
        </p:spPr>
        <p:txBody>
          <a:bodyPr wrap="square" lIns="0" tIns="0" rIns="0" bIns="0" rtlCol="0" anchor="ctr"/>
          <a:lstStyle/>
          <a:p>
            <a:r>
              <a:rPr lang="en-US" sz="1667" i="1" dirty="0">
                <a:solidFill>
                  <a:srgbClr val="0B7A8A"/>
                </a:solidFill>
                <a:latin typeface="Calibri" pitchFamily="34" charset="0"/>
                <a:ea typeface="Calibri" pitchFamily="34" charset="-122"/>
                <a:cs typeface="Calibri" pitchFamily="34" charset="-120"/>
              </a:rPr>
              <a:t>The other failure mode — when the pointing actuator itself degrades</a:t>
            </a:r>
            <a:endParaRPr lang="en-US" sz="1667" dirty="0"/>
          </a:p>
        </p:txBody>
      </p:sp>
      <p:sp>
        <p:nvSpPr>
          <p:cNvPr id="5" name="Shape 3"/>
          <p:cNvSpPr/>
          <p:nvPr/>
        </p:nvSpPr>
        <p:spPr>
          <a:xfrm>
            <a:off x="548640" y="1560576"/>
            <a:ext cx="3718560" cy="3877056"/>
          </a:xfrm>
          <a:prstGeom prst="roundRect">
            <a:avLst>
              <a:gd name="adj" fmla="val 1967"/>
            </a:avLst>
          </a:prstGeom>
          <a:solidFill>
            <a:srgbClr val="EEF4F9"/>
          </a:solidFill>
          <a:ln/>
          <a:effectLst>
            <a:outerShdw blurRad="63500" dist="25400" dir="5400000" algn="bl" rotWithShape="0">
              <a:srgbClr val="000000">
                <a:alpha val="10000"/>
              </a:srgbClr>
            </a:outerShdw>
          </a:effectLst>
        </p:spPr>
        <p:txBody>
          <a:bodyPr/>
          <a:lstStyle/>
          <a:p>
            <a:endParaRPr lang="en-US" sz="2400"/>
          </a:p>
        </p:txBody>
      </p:sp>
      <p:sp>
        <p:nvSpPr>
          <p:cNvPr id="6" name="Text 4"/>
          <p:cNvSpPr/>
          <p:nvPr/>
        </p:nvSpPr>
        <p:spPr>
          <a:xfrm>
            <a:off x="816864" y="1804416"/>
            <a:ext cx="3182112" cy="853440"/>
          </a:xfrm>
          <a:prstGeom prst="rect">
            <a:avLst/>
          </a:prstGeom>
          <a:noFill/>
          <a:ln/>
        </p:spPr>
        <p:txBody>
          <a:bodyPr wrap="square" lIns="0" tIns="0" rIns="0" bIns="0" rtlCol="0" anchor="t"/>
          <a:lstStyle/>
          <a:p>
            <a:r>
              <a:rPr lang="en-US" sz="2267" b="1" dirty="0">
                <a:solidFill>
                  <a:srgbClr val="10456B"/>
                </a:solidFill>
                <a:latin typeface="Cambria" pitchFamily="34" charset="0"/>
                <a:ea typeface="Cambria" pitchFamily="34" charset="-122"/>
                <a:cs typeface="Cambria" pitchFamily="34" charset="-120"/>
              </a:rPr>
              <a:t>Kepler Space Telescope</a:t>
            </a:r>
            <a:endParaRPr lang="en-US" sz="2267" dirty="0"/>
          </a:p>
        </p:txBody>
      </p:sp>
      <p:sp>
        <p:nvSpPr>
          <p:cNvPr id="7" name="Text 5"/>
          <p:cNvSpPr/>
          <p:nvPr/>
        </p:nvSpPr>
        <p:spPr>
          <a:xfrm>
            <a:off x="816864" y="2718816"/>
            <a:ext cx="3182112" cy="243840"/>
          </a:xfrm>
          <a:prstGeom prst="rect">
            <a:avLst/>
          </a:prstGeom>
          <a:noFill/>
          <a:ln/>
        </p:spPr>
        <p:txBody>
          <a:bodyPr wrap="square" lIns="0" tIns="0" rIns="0" bIns="0" rtlCol="0" anchor="ctr"/>
          <a:lstStyle/>
          <a:p>
            <a:r>
              <a:rPr lang="en-US" sz="1133" b="1" kern="0" spc="133" dirty="0">
                <a:solidFill>
                  <a:srgbClr val="0B7A8A"/>
                </a:solidFill>
                <a:latin typeface="Calibri" pitchFamily="34" charset="0"/>
                <a:ea typeface="Calibri" pitchFamily="34" charset="-122"/>
                <a:cs typeface="Calibri" pitchFamily="34" charset="-120"/>
              </a:rPr>
              <a:t>ROLE</a:t>
            </a:r>
            <a:endParaRPr lang="en-US" sz="1133" dirty="0"/>
          </a:p>
        </p:txBody>
      </p:sp>
      <p:sp>
        <p:nvSpPr>
          <p:cNvPr id="8" name="Text 6"/>
          <p:cNvSpPr/>
          <p:nvPr/>
        </p:nvSpPr>
        <p:spPr>
          <a:xfrm>
            <a:off x="816864" y="2938272"/>
            <a:ext cx="3182112" cy="438912"/>
          </a:xfrm>
          <a:prstGeom prst="rect">
            <a:avLst/>
          </a:prstGeom>
          <a:noFill/>
          <a:ln/>
        </p:spPr>
        <p:txBody>
          <a:bodyPr wrap="square" lIns="0" tIns="0" rIns="0" bIns="0" rtlCol="0" anchor="t"/>
          <a:lstStyle/>
          <a:p>
            <a:r>
              <a:rPr lang="en-US" sz="1467" dirty="0">
                <a:solidFill>
                  <a:srgbClr val="2B2B2B"/>
                </a:solidFill>
                <a:latin typeface="Calibri" pitchFamily="34" charset="0"/>
                <a:ea typeface="Calibri" pitchFamily="34" charset="-122"/>
                <a:cs typeface="Calibri" pitchFamily="34" charset="-120"/>
              </a:rPr>
              <a:t>0.95 m photometer; ~20 ppm precision on mag-12 stars (6.5 h)</a:t>
            </a:r>
            <a:endParaRPr lang="en-US" sz="1467" dirty="0"/>
          </a:p>
        </p:txBody>
      </p:sp>
      <p:sp>
        <p:nvSpPr>
          <p:cNvPr id="9" name="Text 7"/>
          <p:cNvSpPr/>
          <p:nvPr/>
        </p:nvSpPr>
        <p:spPr>
          <a:xfrm>
            <a:off x="816864" y="3474720"/>
            <a:ext cx="3182112" cy="243840"/>
          </a:xfrm>
          <a:prstGeom prst="rect">
            <a:avLst/>
          </a:prstGeom>
          <a:noFill/>
          <a:ln/>
        </p:spPr>
        <p:txBody>
          <a:bodyPr wrap="square" lIns="0" tIns="0" rIns="0" bIns="0" rtlCol="0" anchor="ctr"/>
          <a:lstStyle/>
          <a:p>
            <a:r>
              <a:rPr lang="en-US" sz="1133" b="1" kern="0" spc="133" dirty="0">
                <a:solidFill>
                  <a:srgbClr val="0B7A8A"/>
                </a:solidFill>
                <a:latin typeface="Calibri" pitchFamily="34" charset="0"/>
                <a:ea typeface="Calibri" pitchFamily="34" charset="-122"/>
                <a:cs typeface="Calibri" pitchFamily="34" charset="-120"/>
              </a:rPr>
              <a:t>EVENTS</a:t>
            </a:r>
            <a:endParaRPr lang="en-US" sz="1133" dirty="0"/>
          </a:p>
        </p:txBody>
      </p:sp>
      <p:sp>
        <p:nvSpPr>
          <p:cNvPr id="10" name="Text 8"/>
          <p:cNvSpPr/>
          <p:nvPr/>
        </p:nvSpPr>
        <p:spPr>
          <a:xfrm>
            <a:off x="816864" y="3694176"/>
            <a:ext cx="3182112" cy="438912"/>
          </a:xfrm>
          <a:prstGeom prst="rect">
            <a:avLst/>
          </a:prstGeom>
          <a:noFill/>
          <a:ln/>
        </p:spPr>
        <p:txBody>
          <a:bodyPr wrap="square" lIns="0" tIns="0" rIns="0" bIns="0" rtlCol="0" anchor="t"/>
          <a:lstStyle/>
          <a:p>
            <a:r>
              <a:rPr lang="en-US" sz="1467" dirty="0">
                <a:solidFill>
                  <a:srgbClr val="2B2B2B"/>
                </a:solidFill>
                <a:latin typeface="Calibri" pitchFamily="34" charset="0"/>
                <a:ea typeface="Calibri" pitchFamily="34" charset="-122"/>
                <a:cs typeface="Calibri" pitchFamily="34" charset="-120"/>
              </a:rPr>
              <a:t>Wheel #2 failed Jul 2012; wheel #4 failed May 2013</a:t>
            </a:r>
            <a:endParaRPr lang="en-US" sz="1467" dirty="0"/>
          </a:p>
        </p:txBody>
      </p:sp>
      <p:sp>
        <p:nvSpPr>
          <p:cNvPr id="11" name="Text 9"/>
          <p:cNvSpPr/>
          <p:nvPr/>
        </p:nvSpPr>
        <p:spPr>
          <a:xfrm>
            <a:off x="816864" y="4230624"/>
            <a:ext cx="3182112" cy="243840"/>
          </a:xfrm>
          <a:prstGeom prst="rect">
            <a:avLst/>
          </a:prstGeom>
          <a:noFill/>
          <a:ln/>
        </p:spPr>
        <p:txBody>
          <a:bodyPr wrap="square" lIns="0" tIns="0" rIns="0" bIns="0" rtlCol="0" anchor="ctr"/>
          <a:lstStyle/>
          <a:p>
            <a:r>
              <a:rPr lang="en-US" sz="1133" b="1" kern="0" spc="133" dirty="0">
                <a:solidFill>
                  <a:srgbClr val="0B7A8A"/>
                </a:solidFill>
                <a:latin typeface="Calibri" pitchFamily="34" charset="0"/>
                <a:ea typeface="Calibri" pitchFamily="34" charset="-122"/>
                <a:cs typeface="Calibri" pitchFamily="34" charset="-120"/>
              </a:rPr>
              <a:t>RESULT</a:t>
            </a:r>
            <a:endParaRPr lang="en-US" sz="1133" dirty="0"/>
          </a:p>
        </p:txBody>
      </p:sp>
      <p:sp>
        <p:nvSpPr>
          <p:cNvPr id="12" name="Text 10"/>
          <p:cNvSpPr/>
          <p:nvPr/>
        </p:nvSpPr>
        <p:spPr>
          <a:xfrm>
            <a:off x="816864" y="4450080"/>
            <a:ext cx="3182112" cy="438912"/>
          </a:xfrm>
          <a:prstGeom prst="rect">
            <a:avLst/>
          </a:prstGeom>
          <a:noFill/>
          <a:ln/>
        </p:spPr>
        <p:txBody>
          <a:bodyPr wrap="square" lIns="0" tIns="0" rIns="0" bIns="0" rtlCol="0" anchor="t"/>
          <a:lstStyle/>
          <a:p>
            <a:r>
              <a:rPr lang="en-US" sz="1467" dirty="0">
                <a:solidFill>
                  <a:srgbClr val="2B2B2B"/>
                </a:solidFill>
                <a:latin typeface="Calibri" pitchFamily="34" charset="0"/>
                <a:ea typeface="Calibri" pitchFamily="34" charset="-122"/>
                <a:cs typeface="Calibri" pitchFamily="34" charset="-120"/>
              </a:rPr>
              <a:t>Primary mission ended; reborn as the two-wheel K2 mission</a:t>
            </a:r>
            <a:endParaRPr lang="en-US" sz="1467" dirty="0"/>
          </a:p>
        </p:txBody>
      </p:sp>
      <p:sp>
        <p:nvSpPr>
          <p:cNvPr id="13" name="Shape 11"/>
          <p:cNvSpPr/>
          <p:nvPr/>
        </p:nvSpPr>
        <p:spPr>
          <a:xfrm>
            <a:off x="4572000" y="1560576"/>
            <a:ext cx="7071360" cy="1194816"/>
          </a:xfrm>
          <a:prstGeom prst="roundRect">
            <a:avLst>
              <a:gd name="adj" fmla="val 5102"/>
            </a:avLst>
          </a:prstGeom>
          <a:solidFill>
            <a:srgbClr val="EEF4F9"/>
          </a:solidFill>
          <a:ln/>
          <a:effectLst>
            <a:outerShdw blurRad="63500" dist="25400" dir="5400000" algn="bl" rotWithShape="0">
              <a:srgbClr val="000000">
                <a:alpha val="10000"/>
              </a:srgbClr>
            </a:outerShdw>
          </a:effectLst>
        </p:spPr>
        <p:txBody>
          <a:bodyPr/>
          <a:lstStyle/>
          <a:p>
            <a:endParaRPr lang="en-US" sz="2400"/>
          </a:p>
        </p:txBody>
      </p:sp>
      <p:sp>
        <p:nvSpPr>
          <p:cNvPr id="14" name="Text 12"/>
          <p:cNvSpPr/>
          <p:nvPr/>
        </p:nvSpPr>
        <p:spPr>
          <a:xfrm>
            <a:off x="4815840" y="1731264"/>
            <a:ext cx="1889760" cy="365760"/>
          </a:xfrm>
          <a:prstGeom prst="rect">
            <a:avLst/>
          </a:prstGeom>
          <a:noFill/>
          <a:ln/>
        </p:spPr>
        <p:txBody>
          <a:bodyPr wrap="square" lIns="0" tIns="0" rIns="0" bIns="0" rtlCol="0" anchor="ctr"/>
          <a:lstStyle/>
          <a:p>
            <a:r>
              <a:rPr lang="en-US" sz="1333" b="1" dirty="0">
                <a:solidFill>
                  <a:srgbClr val="10456B"/>
                </a:solidFill>
                <a:latin typeface="Calibri" pitchFamily="34" charset="0"/>
                <a:ea typeface="Calibri" pitchFamily="34" charset="-122"/>
                <a:cs typeface="Calibri" pitchFamily="34" charset="-120"/>
              </a:rPr>
              <a:t>Disturbance</a:t>
            </a:r>
            <a:endParaRPr lang="en-US" sz="1333" dirty="0"/>
          </a:p>
        </p:txBody>
      </p:sp>
      <p:sp>
        <p:nvSpPr>
          <p:cNvPr id="15" name="Text 13"/>
          <p:cNvSpPr/>
          <p:nvPr/>
        </p:nvSpPr>
        <p:spPr>
          <a:xfrm>
            <a:off x="6827520" y="1682496"/>
            <a:ext cx="4572000" cy="950976"/>
          </a:xfrm>
          <a:prstGeom prst="rect">
            <a:avLst/>
          </a:prstGeom>
          <a:noFill/>
          <a:ln/>
        </p:spPr>
        <p:txBody>
          <a:bodyPr wrap="square" lIns="0" tIns="0" rIns="0" bIns="0" rtlCol="0" anchor="ctr"/>
          <a:lstStyle/>
          <a:p>
            <a:r>
              <a:rPr lang="en-US" sz="1400" dirty="0">
                <a:solidFill>
                  <a:srgbClr val="2B2B2B"/>
                </a:solidFill>
                <a:latin typeface="Calibri" pitchFamily="34" charset="0"/>
                <a:ea typeface="Calibri" pitchFamily="34" charset="-122"/>
                <a:cs typeface="Calibri" pitchFamily="34" charset="-120"/>
              </a:rPr>
              <a:t>Reaction-wheel bearing friction rose past acceptable levels. Constant friction can be trimmed by the ACS; variable friction cannot — it renders a wheel unusable.</a:t>
            </a:r>
            <a:endParaRPr lang="en-US" sz="1400" dirty="0"/>
          </a:p>
        </p:txBody>
      </p:sp>
      <p:sp>
        <p:nvSpPr>
          <p:cNvPr id="16" name="Shape 14"/>
          <p:cNvSpPr/>
          <p:nvPr/>
        </p:nvSpPr>
        <p:spPr>
          <a:xfrm>
            <a:off x="4572000" y="2901696"/>
            <a:ext cx="7071360" cy="1194816"/>
          </a:xfrm>
          <a:prstGeom prst="roundRect">
            <a:avLst>
              <a:gd name="adj" fmla="val 5102"/>
            </a:avLst>
          </a:prstGeom>
          <a:solidFill>
            <a:srgbClr val="EEF4F9"/>
          </a:solidFill>
          <a:ln/>
          <a:effectLst>
            <a:outerShdw blurRad="63500" dist="25400" dir="5400000" algn="bl" rotWithShape="0">
              <a:srgbClr val="000000">
                <a:alpha val="10000"/>
              </a:srgbClr>
            </a:outerShdw>
          </a:effectLst>
        </p:spPr>
        <p:txBody>
          <a:bodyPr/>
          <a:lstStyle/>
          <a:p>
            <a:endParaRPr lang="en-US" sz="2400"/>
          </a:p>
        </p:txBody>
      </p:sp>
      <p:sp>
        <p:nvSpPr>
          <p:cNvPr id="17" name="Text 15"/>
          <p:cNvSpPr/>
          <p:nvPr/>
        </p:nvSpPr>
        <p:spPr>
          <a:xfrm>
            <a:off x="4815840" y="3072384"/>
            <a:ext cx="1889760" cy="365760"/>
          </a:xfrm>
          <a:prstGeom prst="rect">
            <a:avLst/>
          </a:prstGeom>
          <a:noFill/>
          <a:ln/>
        </p:spPr>
        <p:txBody>
          <a:bodyPr wrap="square" lIns="0" tIns="0" rIns="0" bIns="0" rtlCol="0" anchor="ctr"/>
          <a:lstStyle/>
          <a:p>
            <a:r>
              <a:rPr lang="en-US" sz="1333" b="1" dirty="0">
                <a:solidFill>
                  <a:srgbClr val="10456B"/>
                </a:solidFill>
                <a:latin typeface="Calibri" pitchFamily="34" charset="0"/>
                <a:ea typeface="Calibri" pitchFamily="34" charset="-122"/>
                <a:cs typeface="Calibri" pitchFamily="34" charset="-120"/>
              </a:rPr>
              <a:t>Mechanism</a:t>
            </a:r>
            <a:endParaRPr lang="en-US" sz="1333" dirty="0"/>
          </a:p>
        </p:txBody>
      </p:sp>
      <p:sp>
        <p:nvSpPr>
          <p:cNvPr id="18" name="Text 16"/>
          <p:cNvSpPr/>
          <p:nvPr/>
        </p:nvSpPr>
        <p:spPr>
          <a:xfrm>
            <a:off x="6827520" y="3023616"/>
            <a:ext cx="4572000" cy="950976"/>
          </a:xfrm>
          <a:prstGeom prst="rect">
            <a:avLst/>
          </a:prstGeom>
          <a:noFill/>
          <a:ln/>
        </p:spPr>
        <p:txBody>
          <a:bodyPr wrap="square" lIns="0" tIns="0" rIns="0" bIns="0" rtlCol="0" anchor="ctr"/>
          <a:lstStyle/>
          <a:p>
            <a:r>
              <a:rPr lang="en-US" sz="1400" dirty="0">
                <a:solidFill>
                  <a:srgbClr val="2B2B2B"/>
                </a:solidFill>
                <a:latin typeface="Calibri" pitchFamily="34" charset="0"/>
                <a:ea typeface="Calibri" pitchFamily="34" charset="-122"/>
                <a:cs typeface="Calibri" pitchFamily="34" charset="-120"/>
              </a:rPr>
              <a:t>Three good wheels are the minimum for fine three-axis pointing. With only two, solar radiation pressure could no longer be balanced about the boresight without thruster firing.</a:t>
            </a:r>
            <a:endParaRPr lang="en-US" sz="1400" dirty="0"/>
          </a:p>
        </p:txBody>
      </p:sp>
      <p:sp>
        <p:nvSpPr>
          <p:cNvPr id="19" name="Shape 17"/>
          <p:cNvSpPr/>
          <p:nvPr/>
        </p:nvSpPr>
        <p:spPr>
          <a:xfrm>
            <a:off x="4572000" y="4242816"/>
            <a:ext cx="7071360" cy="1194816"/>
          </a:xfrm>
          <a:prstGeom prst="roundRect">
            <a:avLst>
              <a:gd name="adj" fmla="val 5102"/>
            </a:avLst>
          </a:prstGeom>
          <a:solidFill>
            <a:srgbClr val="F3E9DF"/>
          </a:solidFill>
          <a:ln/>
          <a:effectLst>
            <a:outerShdw blurRad="63500" dist="25400" dir="5400000" algn="bl" rotWithShape="0">
              <a:srgbClr val="000000">
                <a:alpha val="10000"/>
              </a:srgbClr>
            </a:outerShdw>
          </a:effectLst>
        </p:spPr>
        <p:txBody>
          <a:bodyPr/>
          <a:lstStyle/>
          <a:p>
            <a:endParaRPr lang="en-US" sz="2400"/>
          </a:p>
        </p:txBody>
      </p:sp>
      <p:sp>
        <p:nvSpPr>
          <p:cNvPr id="20" name="Text 18"/>
          <p:cNvSpPr/>
          <p:nvPr/>
        </p:nvSpPr>
        <p:spPr>
          <a:xfrm>
            <a:off x="4815840" y="4413504"/>
            <a:ext cx="1889760" cy="365760"/>
          </a:xfrm>
          <a:prstGeom prst="rect">
            <a:avLst/>
          </a:prstGeom>
          <a:noFill/>
          <a:ln/>
        </p:spPr>
        <p:txBody>
          <a:bodyPr wrap="square" lIns="0" tIns="0" rIns="0" bIns="0" rtlCol="0" anchor="ctr"/>
          <a:lstStyle/>
          <a:p>
            <a:r>
              <a:rPr lang="en-US" sz="1333" b="1" dirty="0">
                <a:solidFill>
                  <a:srgbClr val="C8651B"/>
                </a:solidFill>
                <a:latin typeface="Calibri" pitchFamily="34" charset="0"/>
                <a:ea typeface="Calibri" pitchFamily="34" charset="-122"/>
                <a:cs typeface="Calibri" pitchFamily="34" charset="-120"/>
              </a:rPr>
              <a:t>Consequence</a:t>
            </a:r>
            <a:endParaRPr lang="en-US" sz="1333" dirty="0"/>
          </a:p>
        </p:txBody>
      </p:sp>
      <p:sp>
        <p:nvSpPr>
          <p:cNvPr id="21" name="Text 19"/>
          <p:cNvSpPr/>
          <p:nvPr/>
        </p:nvSpPr>
        <p:spPr>
          <a:xfrm>
            <a:off x="6827520" y="4364736"/>
            <a:ext cx="4572000" cy="950976"/>
          </a:xfrm>
          <a:prstGeom prst="rect">
            <a:avLst/>
          </a:prstGeom>
          <a:noFill/>
          <a:ln/>
        </p:spPr>
        <p:txBody>
          <a:bodyPr wrap="square" lIns="0" tIns="0" rIns="0" bIns="0" rtlCol="0" anchor="ctr"/>
          <a:lstStyle/>
          <a:p>
            <a:r>
              <a:rPr lang="en-US" sz="1400" dirty="0">
                <a:solidFill>
                  <a:srgbClr val="2B2B2B"/>
                </a:solidFill>
                <a:latin typeface="Calibri" pitchFamily="34" charset="0"/>
                <a:ea typeface="Calibri" pitchFamily="34" charset="-122"/>
                <a:cs typeface="Calibri" pitchFamily="34" charset="-120"/>
              </a:rPr>
              <a:t>Pointing precision degraded by roughly a factor of 3–4, ending precise transit photometry. K2 recovered partial capability by balancing the craft against solar pressure.</a:t>
            </a:r>
            <a:endParaRPr lang="en-US" sz="1400" dirty="0"/>
          </a:p>
        </p:txBody>
      </p:sp>
      <p:sp>
        <p:nvSpPr>
          <p:cNvPr id="22" name="Shape 20"/>
          <p:cNvSpPr/>
          <p:nvPr/>
        </p:nvSpPr>
        <p:spPr>
          <a:xfrm>
            <a:off x="548640" y="5779008"/>
            <a:ext cx="11094720" cy="512064"/>
          </a:xfrm>
          <a:prstGeom prst="rect">
            <a:avLst/>
          </a:prstGeom>
          <a:solidFill>
            <a:srgbClr val="10456B"/>
          </a:solidFill>
          <a:ln/>
        </p:spPr>
        <p:txBody>
          <a:bodyPr/>
          <a:lstStyle/>
          <a:p>
            <a:endParaRPr lang="en-US" sz="2400"/>
          </a:p>
        </p:txBody>
      </p:sp>
      <p:sp>
        <p:nvSpPr>
          <p:cNvPr id="23" name="Text 21"/>
          <p:cNvSpPr/>
          <p:nvPr/>
        </p:nvSpPr>
        <p:spPr>
          <a:xfrm>
            <a:off x="792480" y="5779008"/>
            <a:ext cx="10607040" cy="512064"/>
          </a:xfrm>
          <a:prstGeom prst="rect">
            <a:avLst/>
          </a:prstGeom>
          <a:noFill/>
          <a:ln/>
        </p:spPr>
        <p:txBody>
          <a:bodyPr wrap="square" lIns="0" tIns="0" rIns="0" bIns="0" rtlCol="0" anchor="ctr"/>
          <a:lstStyle/>
          <a:p>
            <a:r>
              <a:rPr lang="en-US" sz="1467" b="1" dirty="0">
                <a:solidFill>
                  <a:srgbClr val="FFFFFF"/>
                </a:solidFill>
                <a:latin typeface="Calibri" pitchFamily="34" charset="0"/>
                <a:ea typeface="Calibri" pitchFamily="34" charset="-122"/>
                <a:cs typeface="Calibri" pitchFamily="34" charset="-120"/>
              </a:rPr>
              <a:t>Takeaway:  </a:t>
            </a:r>
            <a:r>
              <a:rPr lang="en-US" sz="1467" i="1" dirty="0">
                <a:solidFill>
                  <a:srgbClr val="FFFFFF"/>
                </a:solidFill>
                <a:latin typeface="Calibri" pitchFamily="34" charset="0"/>
                <a:ea typeface="Calibri" pitchFamily="34" charset="-122"/>
                <a:cs typeface="Calibri" pitchFamily="34" charset="-120"/>
              </a:rPr>
              <a:t>The disturbance source and the pointing actuator can be the same hardware. Bearing health and wheel redundancy are pointing-budget items, not just reliability items.</a:t>
            </a:r>
            <a:endParaRPr lang="en-US" sz="1467" dirty="0"/>
          </a:p>
        </p:txBody>
      </p:sp>
      <p:sp>
        <p:nvSpPr>
          <p:cNvPr id="24" name="Text 22"/>
          <p:cNvSpPr/>
          <p:nvPr/>
        </p:nvSpPr>
        <p:spPr>
          <a:xfrm>
            <a:off x="548640" y="6461760"/>
            <a:ext cx="7315200" cy="304800"/>
          </a:xfrm>
          <a:prstGeom prst="rect">
            <a:avLst/>
          </a:prstGeom>
          <a:noFill/>
          <a:ln/>
        </p:spPr>
        <p:txBody>
          <a:bodyPr wrap="square" lIns="0" tIns="0" rIns="0" bIns="0" rtlCol="0" anchor="ctr"/>
          <a:lstStyle/>
          <a:p>
            <a:r>
              <a:rPr lang="en-US" sz="1067" i="1" dirty="0">
                <a:solidFill>
                  <a:srgbClr val="5B6770"/>
                </a:solidFill>
                <a:latin typeface="Calibri" pitchFamily="34" charset="0"/>
                <a:ea typeface="Calibri" pitchFamily="34" charset="-122"/>
                <a:cs typeface="Calibri" pitchFamily="34" charset="-120"/>
              </a:rPr>
              <a:t>Spacecraft On-Orbit Vibration  |  blog.vibrationdata.com</a:t>
            </a:r>
            <a:endParaRPr lang="en-US" sz="1067" dirty="0"/>
          </a:p>
        </p:txBody>
      </p:sp>
      <p:sp>
        <p:nvSpPr>
          <p:cNvPr id="25" name="Text 23"/>
          <p:cNvSpPr/>
          <p:nvPr/>
        </p:nvSpPr>
        <p:spPr>
          <a:xfrm>
            <a:off x="11216640" y="6461760"/>
            <a:ext cx="487680" cy="304800"/>
          </a:xfrm>
          <a:prstGeom prst="rect">
            <a:avLst/>
          </a:prstGeom>
          <a:noFill/>
          <a:ln/>
        </p:spPr>
        <p:txBody>
          <a:bodyPr wrap="square" lIns="0" tIns="0" rIns="0" bIns="0" rtlCol="0" anchor="ctr"/>
          <a:lstStyle/>
          <a:p>
            <a:pPr algn="r"/>
            <a:r>
              <a:rPr lang="en-US" sz="1067" dirty="0">
                <a:solidFill>
                  <a:srgbClr val="5B6770"/>
                </a:solidFill>
                <a:latin typeface="Calibri" pitchFamily="34" charset="0"/>
                <a:ea typeface="Calibri" pitchFamily="34" charset="-122"/>
                <a:cs typeface="Calibri" pitchFamily="34" charset="-120"/>
              </a:rPr>
              <a:t>68</a:t>
            </a:r>
            <a:endParaRPr lang="en-US" sz="1067"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22376" y="384048"/>
            <a:ext cx="8686800" cy="548640"/>
          </a:xfrm>
          <a:prstGeom prst="rect">
            <a:avLst/>
          </a:prstGeom>
          <a:noFill/>
        </p:spPr>
        <p:txBody>
          <a:bodyPr wrap="square" lIns="0" tIns="0" rIns="0" bIns="0" anchor="ctr">
            <a:spAutoFit/>
          </a:bodyPr>
          <a:lstStyle/>
          <a:p>
            <a:pPr algn="l">
              <a:spcBef>
                <a:spcPts val="0"/>
              </a:spcBef>
              <a:spcAft>
                <a:spcPts val="0"/>
              </a:spcAft>
              <a:buNone/>
            </a:pPr>
            <a:r>
              <a:rPr sz="2400" b="1" i="0">
                <a:solidFill>
                  <a:srgbClr val="10456B"/>
                </a:solidFill>
                <a:latin typeface="Cambria"/>
              </a:rPr>
              <a:t>Gaia</a:t>
            </a:r>
          </a:p>
        </p:txBody>
      </p:sp>
      <p:sp>
        <p:nvSpPr>
          <p:cNvPr id="5" name="TextBox 4"/>
          <p:cNvSpPr txBox="1"/>
          <p:nvPr/>
        </p:nvSpPr>
        <p:spPr>
          <a:xfrm>
            <a:off x="3118338" y="5452661"/>
            <a:ext cx="4771293" cy="462819"/>
          </a:xfrm>
          <a:prstGeom prst="rect">
            <a:avLst/>
          </a:prstGeom>
          <a:noFill/>
        </p:spPr>
        <p:txBody>
          <a:bodyPr wrap="square" lIns="0" tIns="0" rIns="0" bIns="0" anchor="ctr">
            <a:spAutoFit/>
          </a:bodyPr>
          <a:lstStyle/>
          <a:p>
            <a:pPr algn="ctr">
              <a:lnSpc>
                <a:spcPct val="102000"/>
              </a:lnSpc>
              <a:spcBef>
                <a:spcPts val="0"/>
              </a:spcBef>
              <a:spcAft>
                <a:spcPts val="0"/>
              </a:spcAft>
              <a:buNone/>
            </a:pPr>
            <a:r>
              <a:rPr sz="1500" b="0" i="1" dirty="0">
                <a:solidFill>
                  <a:srgbClr val="0B7A8A"/>
                </a:solidFill>
                <a:latin typeface="Calibri"/>
              </a:rPr>
              <a:t>ESA astrometry survey at L2 — where the finest pointing sensor on board is the payload itself</a:t>
            </a:r>
          </a:p>
        </p:txBody>
      </p:sp>
      <p:sp>
        <p:nvSpPr>
          <p:cNvPr id="6" name="TextBox 5"/>
          <p:cNvSpPr txBox="1"/>
          <p:nvPr/>
        </p:nvSpPr>
        <p:spPr>
          <a:xfrm>
            <a:off x="11219688" y="6464808"/>
            <a:ext cx="484632" cy="301752"/>
          </a:xfrm>
          <a:prstGeom prst="rect">
            <a:avLst/>
          </a:prstGeom>
          <a:noFill/>
        </p:spPr>
        <p:txBody>
          <a:bodyPr wrap="square" lIns="0" tIns="0" rIns="0" bIns="0" anchor="ctr">
            <a:spAutoFit/>
          </a:bodyPr>
          <a:lstStyle/>
          <a:p>
            <a:pPr algn="r">
              <a:spcBef>
                <a:spcPts val="0"/>
              </a:spcBef>
              <a:spcAft>
                <a:spcPts val="0"/>
              </a:spcAft>
              <a:buNone/>
            </a:pPr>
            <a:r>
              <a:rPr sz="1067" b="0" i="0">
                <a:solidFill>
                  <a:srgbClr val="5B6770"/>
                </a:solidFill>
                <a:latin typeface="Calibri"/>
              </a:rPr>
              <a:t>69</a:t>
            </a:r>
          </a:p>
        </p:txBody>
      </p:sp>
      <p:pic>
        <p:nvPicPr>
          <p:cNvPr id="9" name="Picture 8">
            <a:extLst>
              <a:ext uri="{FF2B5EF4-FFF2-40B4-BE49-F238E27FC236}">
                <a16:creationId xmlns:a16="http://schemas.microsoft.com/office/drawing/2014/main" id="{C04581A3-3711-2DB0-B29A-A46CF0C5123E}"/>
              </a:ext>
            </a:extLst>
          </p:cNvPr>
          <p:cNvPicPr>
            <a:picLocks noChangeAspect="1"/>
          </p:cNvPicPr>
          <p:nvPr/>
        </p:nvPicPr>
        <p:blipFill>
          <a:blip r:embed="rId2"/>
          <a:stretch>
            <a:fillRect/>
          </a:stretch>
        </p:blipFill>
        <p:spPr>
          <a:xfrm>
            <a:off x="2361303" y="1151198"/>
            <a:ext cx="6702552" cy="376374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A System-Level Problem</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Jitter must be solved across the full source → structure → sensor chain</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7</a:t>
            </a:r>
            <a:endParaRPr lang="en-US" sz="900" dirty="0"/>
          </a:p>
        </p:txBody>
      </p:sp>
      <p:sp>
        <p:nvSpPr>
          <p:cNvPr id="7" name="Shape 5"/>
          <p:cNvSpPr/>
          <p:nvPr/>
        </p:nvSpPr>
        <p:spPr>
          <a:xfrm>
            <a:off x="548640" y="2468880"/>
            <a:ext cx="2331720" cy="1371600"/>
          </a:xfrm>
          <a:prstGeom prst="roundRect">
            <a:avLst>
              <a:gd name="adj" fmla="val 5333"/>
            </a:avLst>
          </a:prstGeom>
          <a:solidFill>
            <a:srgbClr val="EEF4F9"/>
          </a:solidFill>
          <a:ln/>
        </p:spPr>
        <p:txBody>
          <a:bodyPr/>
          <a:lstStyle/>
          <a:p>
            <a:endParaRPr lang="en-US"/>
          </a:p>
        </p:txBody>
      </p:sp>
      <p:sp>
        <p:nvSpPr>
          <p:cNvPr id="8" name="Shape 6"/>
          <p:cNvSpPr/>
          <p:nvPr/>
        </p:nvSpPr>
        <p:spPr>
          <a:xfrm>
            <a:off x="1394460" y="2633472"/>
            <a:ext cx="640080" cy="640080"/>
          </a:xfrm>
          <a:prstGeom prst="ellipse">
            <a:avLst/>
          </a:prstGeom>
          <a:solidFill>
            <a:srgbClr val="FFFFFF"/>
          </a:solidFill>
          <a:ln/>
        </p:spPr>
        <p:txBody>
          <a:bodyPr/>
          <a:lstStyle/>
          <a:p>
            <a:endParaRPr lang="en-US"/>
          </a:p>
        </p:txBody>
      </p:sp>
      <p:pic>
        <p:nvPicPr>
          <p:cNvPr id="9" name="Image 0" descr="/home/claude/jitter_deck/icons/cog_navy.png"/>
          <p:cNvPicPr>
            <a:picLocks noChangeAspect="1"/>
          </p:cNvPicPr>
          <p:nvPr/>
        </p:nvPicPr>
        <p:blipFill>
          <a:blip r:embed="rId3"/>
          <a:stretch>
            <a:fillRect/>
          </a:stretch>
        </p:blipFill>
        <p:spPr>
          <a:xfrm>
            <a:off x="1548079" y="2787091"/>
            <a:ext cx="332842" cy="332842"/>
          </a:xfrm>
          <a:prstGeom prst="rect">
            <a:avLst/>
          </a:prstGeom>
        </p:spPr>
      </p:pic>
      <p:sp>
        <p:nvSpPr>
          <p:cNvPr id="10" name="Text 7"/>
          <p:cNvSpPr/>
          <p:nvPr/>
        </p:nvSpPr>
        <p:spPr>
          <a:xfrm>
            <a:off x="548640" y="3310128"/>
            <a:ext cx="2331720" cy="457200"/>
          </a:xfrm>
          <a:prstGeom prst="rect">
            <a:avLst/>
          </a:prstGeom>
          <a:noFill/>
          <a:ln/>
        </p:spPr>
        <p:txBody>
          <a:bodyPr wrap="square" lIns="0" tIns="0" rIns="0" bIns="0" rtlCol="0" anchor="ctr"/>
          <a:lstStyle/>
          <a:p>
            <a:pPr marL="0" indent="0" algn="ctr">
              <a:buNone/>
            </a:pPr>
            <a:r>
              <a:rPr lang="en-US" sz="1300" b="1" dirty="0">
                <a:solidFill>
                  <a:srgbClr val="10456B"/>
                </a:solidFill>
                <a:latin typeface="Calibri" pitchFamily="34" charset="0"/>
                <a:ea typeface="Calibri" pitchFamily="34" charset="-122"/>
                <a:cs typeface="Calibri" pitchFamily="34" charset="-120"/>
              </a:rPr>
              <a:t>Disturbance</a:t>
            </a:r>
            <a:endParaRPr lang="en-US" sz="1300" dirty="0"/>
          </a:p>
          <a:p>
            <a:pPr marL="0" indent="0" algn="ctr">
              <a:buNone/>
            </a:pPr>
            <a:r>
              <a:rPr lang="en-US" sz="1300" b="1" dirty="0">
                <a:solidFill>
                  <a:srgbClr val="10456B"/>
                </a:solidFill>
                <a:latin typeface="Calibri" pitchFamily="34" charset="0"/>
                <a:ea typeface="Calibri" pitchFamily="34" charset="-122"/>
                <a:cs typeface="Calibri" pitchFamily="34" charset="-120"/>
              </a:rPr>
              <a:t>Source</a:t>
            </a:r>
            <a:endParaRPr lang="en-US" sz="1300" dirty="0"/>
          </a:p>
        </p:txBody>
      </p:sp>
      <p:sp>
        <p:nvSpPr>
          <p:cNvPr id="11" name="Shape 8"/>
          <p:cNvSpPr/>
          <p:nvPr/>
        </p:nvSpPr>
        <p:spPr>
          <a:xfrm>
            <a:off x="2907792" y="3035808"/>
            <a:ext cx="329184" cy="237744"/>
          </a:xfrm>
          <a:prstGeom prst="rightArrow">
            <a:avLst/>
          </a:prstGeom>
          <a:solidFill>
            <a:srgbClr val="0B7A8A"/>
          </a:solidFill>
          <a:ln/>
        </p:spPr>
        <p:txBody>
          <a:bodyPr/>
          <a:lstStyle/>
          <a:p>
            <a:endParaRPr lang="en-US"/>
          </a:p>
        </p:txBody>
      </p:sp>
      <p:sp>
        <p:nvSpPr>
          <p:cNvPr id="12" name="Shape 9"/>
          <p:cNvSpPr/>
          <p:nvPr/>
        </p:nvSpPr>
        <p:spPr>
          <a:xfrm>
            <a:off x="3264408" y="2468880"/>
            <a:ext cx="2331720" cy="1371600"/>
          </a:xfrm>
          <a:prstGeom prst="roundRect">
            <a:avLst>
              <a:gd name="adj" fmla="val 5333"/>
            </a:avLst>
          </a:prstGeom>
          <a:solidFill>
            <a:srgbClr val="EEF4F9"/>
          </a:solidFill>
          <a:ln/>
        </p:spPr>
        <p:txBody>
          <a:bodyPr/>
          <a:lstStyle/>
          <a:p>
            <a:endParaRPr lang="en-US"/>
          </a:p>
        </p:txBody>
      </p:sp>
      <p:sp>
        <p:nvSpPr>
          <p:cNvPr id="13" name="Shape 10"/>
          <p:cNvSpPr/>
          <p:nvPr/>
        </p:nvSpPr>
        <p:spPr>
          <a:xfrm>
            <a:off x="4110228" y="2633472"/>
            <a:ext cx="640080" cy="640080"/>
          </a:xfrm>
          <a:prstGeom prst="ellipse">
            <a:avLst/>
          </a:prstGeom>
          <a:solidFill>
            <a:srgbClr val="FFFFFF"/>
          </a:solidFill>
          <a:ln/>
        </p:spPr>
        <p:txBody>
          <a:bodyPr/>
          <a:lstStyle/>
          <a:p>
            <a:endParaRPr lang="en-US"/>
          </a:p>
        </p:txBody>
      </p:sp>
      <p:pic>
        <p:nvPicPr>
          <p:cNvPr id="14" name="Image 1" descr="/home/claude/jitter_deck/icons/wave_navy.png"/>
          <p:cNvPicPr>
            <a:picLocks noChangeAspect="1"/>
          </p:cNvPicPr>
          <p:nvPr/>
        </p:nvPicPr>
        <p:blipFill>
          <a:blip r:embed="rId4"/>
          <a:stretch>
            <a:fillRect/>
          </a:stretch>
        </p:blipFill>
        <p:spPr>
          <a:xfrm>
            <a:off x="4263847" y="2787091"/>
            <a:ext cx="332842" cy="332842"/>
          </a:xfrm>
          <a:prstGeom prst="rect">
            <a:avLst/>
          </a:prstGeom>
        </p:spPr>
      </p:pic>
      <p:sp>
        <p:nvSpPr>
          <p:cNvPr id="15" name="Text 11"/>
          <p:cNvSpPr/>
          <p:nvPr/>
        </p:nvSpPr>
        <p:spPr>
          <a:xfrm>
            <a:off x="3264408" y="3310128"/>
            <a:ext cx="2331720" cy="457200"/>
          </a:xfrm>
          <a:prstGeom prst="rect">
            <a:avLst/>
          </a:prstGeom>
          <a:noFill/>
          <a:ln/>
        </p:spPr>
        <p:txBody>
          <a:bodyPr wrap="square" lIns="0" tIns="0" rIns="0" bIns="0" rtlCol="0" anchor="ctr"/>
          <a:lstStyle/>
          <a:p>
            <a:pPr marL="0" indent="0" algn="ctr">
              <a:buNone/>
            </a:pPr>
            <a:r>
              <a:rPr lang="en-US" sz="1300" b="1" dirty="0">
                <a:solidFill>
                  <a:srgbClr val="10456B"/>
                </a:solidFill>
                <a:latin typeface="Calibri" pitchFamily="34" charset="0"/>
                <a:ea typeface="Calibri" pitchFamily="34" charset="-122"/>
                <a:cs typeface="Calibri" pitchFamily="34" charset="-120"/>
              </a:rPr>
              <a:t>Structural</a:t>
            </a:r>
            <a:endParaRPr lang="en-US" sz="1300" dirty="0"/>
          </a:p>
          <a:p>
            <a:pPr marL="0" indent="0" algn="ctr">
              <a:buNone/>
            </a:pPr>
            <a:r>
              <a:rPr lang="en-US" sz="1300" b="1" dirty="0">
                <a:solidFill>
                  <a:srgbClr val="10456B"/>
                </a:solidFill>
                <a:latin typeface="Calibri" pitchFamily="34" charset="0"/>
                <a:ea typeface="Calibri" pitchFamily="34" charset="-122"/>
                <a:cs typeface="Calibri" pitchFamily="34" charset="-120"/>
              </a:rPr>
              <a:t>Transfer Path</a:t>
            </a:r>
            <a:endParaRPr lang="en-US" sz="1300" dirty="0"/>
          </a:p>
        </p:txBody>
      </p:sp>
      <p:sp>
        <p:nvSpPr>
          <p:cNvPr id="16" name="Shape 12"/>
          <p:cNvSpPr/>
          <p:nvPr/>
        </p:nvSpPr>
        <p:spPr>
          <a:xfrm>
            <a:off x="5623560" y="3035808"/>
            <a:ext cx="329184" cy="237744"/>
          </a:xfrm>
          <a:prstGeom prst="rightArrow">
            <a:avLst/>
          </a:prstGeom>
          <a:solidFill>
            <a:srgbClr val="0B7A8A"/>
          </a:solidFill>
          <a:ln/>
        </p:spPr>
        <p:txBody>
          <a:bodyPr/>
          <a:lstStyle/>
          <a:p>
            <a:endParaRPr lang="en-US"/>
          </a:p>
        </p:txBody>
      </p:sp>
      <p:sp>
        <p:nvSpPr>
          <p:cNvPr id="17" name="Shape 13"/>
          <p:cNvSpPr/>
          <p:nvPr/>
        </p:nvSpPr>
        <p:spPr>
          <a:xfrm>
            <a:off x="5980176" y="2468880"/>
            <a:ext cx="2331720" cy="1371600"/>
          </a:xfrm>
          <a:prstGeom prst="roundRect">
            <a:avLst>
              <a:gd name="adj" fmla="val 5333"/>
            </a:avLst>
          </a:prstGeom>
          <a:solidFill>
            <a:srgbClr val="EEF4F9"/>
          </a:solidFill>
          <a:ln/>
        </p:spPr>
        <p:txBody>
          <a:bodyPr/>
          <a:lstStyle/>
          <a:p>
            <a:endParaRPr lang="en-US"/>
          </a:p>
        </p:txBody>
      </p:sp>
      <p:sp>
        <p:nvSpPr>
          <p:cNvPr id="18" name="Shape 14"/>
          <p:cNvSpPr/>
          <p:nvPr/>
        </p:nvSpPr>
        <p:spPr>
          <a:xfrm>
            <a:off x="6825996" y="2633472"/>
            <a:ext cx="640080" cy="640080"/>
          </a:xfrm>
          <a:prstGeom prst="ellipse">
            <a:avLst/>
          </a:prstGeom>
          <a:solidFill>
            <a:srgbClr val="FFFFFF"/>
          </a:solidFill>
          <a:ln/>
        </p:spPr>
        <p:txBody>
          <a:bodyPr/>
          <a:lstStyle/>
          <a:p>
            <a:endParaRPr lang="en-US"/>
          </a:p>
        </p:txBody>
      </p:sp>
      <p:pic>
        <p:nvPicPr>
          <p:cNvPr id="19" name="Image 2" descr="/home/claude/jitter_deck/icons/shieldcheck_navy.png"/>
          <p:cNvPicPr>
            <a:picLocks noChangeAspect="1"/>
          </p:cNvPicPr>
          <p:nvPr/>
        </p:nvPicPr>
        <p:blipFill>
          <a:blip r:embed="rId5"/>
          <a:stretch>
            <a:fillRect/>
          </a:stretch>
        </p:blipFill>
        <p:spPr>
          <a:xfrm>
            <a:off x="6979615" y="2787091"/>
            <a:ext cx="332842" cy="332842"/>
          </a:xfrm>
          <a:prstGeom prst="rect">
            <a:avLst/>
          </a:prstGeom>
        </p:spPr>
      </p:pic>
      <p:sp>
        <p:nvSpPr>
          <p:cNvPr id="20" name="Text 15"/>
          <p:cNvSpPr/>
          <p:nvPr/>
        </p:nvSpPr>
        <p:spPr>
          <a:xfrm>
            <a:off x="5980176" y="3310128"/>
            <a:ext cx="2331720" cy="457200"/>
          </a:xfrm>
          <a:prstGeom prst="rect">
            <a:avLst/>
          </a:prstGeom>
          <a:noFill/>
          <a:ln/>
        </p:spPr>
        <p:txBody>
          <a:bodyPr wrap="square" lIns="0" tIns="0" rIns="0" bIns="0" rtlCol="0" anchor="ctr"/>
          <a:lstStyle/>
          <a:p>
            <a:pPr marL="0" indent="0" algn="ctr">
              <a:buNone/>
            </a:pPr>
            <a:r>
              <a:rPr lang="en-US" sz="1300" b="1" dirty="0">
                <a:solidFill>
                  <a:srgbClr val="10456B"/>
                </a:solidFill>
                <a:latin typeface="Calibri" pitchFamily="34" charset="0"/>
                <a:ea typeface="Calibri" pitchFamily="34" charset="-122"/>
                <a:cs typeface="Calibri" pitchFamily="34" charset="-120"/>
              </a:rPr>
              <a:t>Isolation /</a:t>
            </a:r>
            <a:endParaRPr lang="en-US" sz="1300" dirty="0"/>
          </a:p>
          <a:p>
            <a:pPr marL="0" indent="0" algn="ctr">
              <a:buNone/>
            </a:pPr>
            <a:r>
              <a:rPr lang="en-US" sz="1300" b="1" dirty="0">
                <a:solidFill>
                  <a:srgbClr val="10456B"/>
                </a:solidFill>
                <a:latin typeface="Calibri" pitchFamily="34" charset="0"/>
                <a:ea typeface="Calibri" pitchFamily="34" charset="-122"/>
                <a:cs typeface="Calibri" pitchFamily="34" charset="-120"/>
              </a:rPr>
              <a:t>Damping</a:t>
            </a:r>
            <a:endParaRPr lang="en-US" sz="1300" dirty="0"/>
          </a:p>
        </p:txBody>
      </p:sp>
      <p:sp>
        <p:nvSpPr>
          <p:cNvPr id="21" name="Shape 16"/>
          <p:cNvSpPr/>
          <p:nvPr/>
        </p:nvSpPr>
        <p:spPr>
          <a:xfrm>
            <a:off x="8339328" y="3035808"/>
            <a:ext cx="329184" cy="237744"/>
          </a:xfrm>
          <a:prstGeom prst="rightArrow">
            <a:avLst/>
          </a:prstGeom>
          <a:solidFill>
            <a:srgbClr val="0B7A8A"/>
          </a:solidFill>
          <a:ln/>
        </p:spPr>
        <p:txBody>
          <a:bodyPr/>
          <a:lstStyle/>
          <a:p>
            <a:endParaRPr lang="en-US"/>
          </a:p>
        </p:txBody>
      </p:sp>
      <p:sp>
        <p:nvSpPr>
          <p:cNvPr id="22" name="Shape 17"/>
          <p:cNvSpPr/>
          <p:nvPr/>
        </p:nvSpPr>
        <p:spPr>
          <a:xfrm>
            <a:off x="8695944" y="2468880"/>
            <a:ext cx="2331720" cy="1371600"/>
          </a:xfrm>
          <a:prstGeom prst="roundRect">
            <a:avLst>
              <a:gd name="adj" fmla="val 5333"/>
            </a:avLst>
          </a:prstGeom>
          <a:solidFill>
            <a:srgbClr val="10456B"/>
          </a:solidFill>
          <a:ln/>
        </p:spPr>
        <p:txBody>
          <a:bodyPr/>
          <a:lstStyle/>
          <a:p>
            <a:endParaRPr lang="en-US"/>
          </a:p>
        </p:txBody>
      </p:sp>
      <p:sp>
        <p:nvSpPr>
          <p:cNvPr id="23" name="Shape 18"/>
          <p:cNvSpPr/>
          <p:nvPr/>
        </p:nvSpPr>
        <p:spPr>
          <a:xfrm>
            <a:off x="9541764" y="2633472"/>
            <a:ext cx="640080" cy="640080"/>
          </a:xfrm>
          <a:prstGeom prst="ellipse">
            <a:avLst/>
          </a:prstGeom>
          <a:solidFill>
            <a:srgbClr val="1C5E84"/>
          </a:solidFill>
          <a:ln/>
        </p:spPr>
        <p:txBody>
          <a:bodyPr/>
          <a:lstStyle/>
          <a:p>
            <a:endParaRPr lang="en-US"/>
          </a:p>
        </p:txBody>
      </p:sp>
      <p:pic>
        <p:nvPicPr>
          <p:cNvPr id="24" name="Image 3" descr="/home/claude/jitter_deck/icons/crosshair_navy.png"/>
          <p:cNvPicPr>
            <a:picLocks noChangeAspect="1"/>
          </p:cNvPicPr>
          <p:nvPr/>
        </p:nvPicPr>
        <p:blipFill>
          <a:blip r:embed="rId6"/>
          <a:stretch>
            <a:fillRect/>
          </a:stretch>
        </p:blipFill>
        <p:spPr>
          <a:xfrm>
            <a:off x="9695383" y="2787091"/>
            <a:ext cx="332842" cy="332842"/>
          </a:xfrm>
          <a:prstGeom prst="rect">
            <a:avLst/>
          </a:prstGeom>
        </p:spPr>
      </p:pic>
      <p:sp>
        <p:nvSpPr>
          <p:cNvPr id="25" name="Text 19"/>
          <p:cNvSpPr/>
          <p:nvPr/>
        </p:nvSpPr>
        <p:spPr>
          <a:xfrm>
            <a:off x="8695944" y="3310128"/>
            <a:ext cx="233172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Sensitive</a:t>
            </a:r>
            <a:endParaRPr lang="en-US" sz="1300" dirty="0"/>
          </a:p>
          <a:p>
            <a:pPr marL="0" indent="0" algn="ctr">
              <a:buNone/>
            </a:pPr>
            <a:r>
              <a:rPr lang="en-US" sz="1300" b="1" dirty="0">
                <a:solidFill>
                  <a:srgbClr val="FFFFFF"/>
                </a:solidFill>
                <a:latin typeface="Calibri" pitchFamily="34" charset="0"/>
                <a:ea typeface="Calibri" pitchFamily="34" charset="-122"/>
                <a:cs typeface="Calibri" pitchFamily="34" charset="-120"/>
              </a:rPr>
              <a:t>Payload</a:t>
            </a:r>
            <a:endParaRPr lang="en-US" sz="1300" dirty="0"/>
          </a:p>
        </p:txBody>
      </p:sp>
      <p:sp>
        <p:nvSpPr>
          <p:cNvPr id="26" name="Text 20"/>
          <p:cNvSpPr/>
          <p:nvPr/>
        </p:nvSpPr>
        <p:spPr>
          <a:xfrm>
            <a:off x="548640" y="4160520"/>
            <a:ext cx="2331720" cy="548640"/>
          </a:xfrm>
          <a:prstGeom prst="rect">
            <a:avLst/>
          </a:prstGeom>
          <a:noFill/>
          <a:ln/>
        </p:spPr>
        <p:txBody>
          <a:bodyPr wrap="square" lIns="0" tIns="0" rIns="0" bIns="0" rtlCol="0" anchor="ctr"/>
          <a:lstStyle/>
          <a:p>
            <a:pPr marL="0" indent="0" algn="ctr">
              <a:buNone/>
            </a:pPr>
            <a:r>
              <a:rPr lang="en-US" sz="1400" i="1" dirty="0">
                <a:solidFill>
                  <a:srgbClr val="5B6770"/>
                </a:solidFill>
                <a:latin typeface="Calibri" pitchFamily="34" charset="0"/>
                <a:ea typeface="Calibri" pitchFamily="34" charset="-122"/>
                <a:cs typeface="Calibri" pitchFamily="34" charset="-120"/>
              </a:rPr>
              <a:t>Wheel, cryocooler,</a:t>
            </a:r>
            <a:endParaRPr lang="en-US" sz="1400" dirty="0"/>
          </a:p>
          <a:p>
            <a:pPr marL="0" indent="0" algn="ctr">
              <a:buNone/>
            </a:pPr>
            <a:r>
              <a:rPr lang="en-US" sz="1400" i="1" dirty="0">
                <a:solidFill>
                  <a:srgbClr val="5B6770"/>
                </a:solidFill>
                <a:latin typeface="Calibri" pitchFamily="34" charset="0"/>
                <a:ea typeface="Calibri" pitchFamily="34" charset="-122"/>
                <a:cs typeface="Calibri" pitchFamily="34" charset="-120"/>
              </a:rPr>
              <a:t>mechanism</a:t>
            </a:r>
            <a:endParaRPr lang="en-US" sz="1400" dirty="0"/>
          </a:p>
        </p:txBody>
      </p:sp>
      <p:sp>
        <p:nvSpPr>
          <p:cNvPr id="27" name="Text 21"/>
          <p:cNvSpPr/>
          <p:nvPr/>
        </p:nvSpPr>
        <p:spPr>
          <a:xfrm>
            <a:off x="3264408" y="4160520"/>
            <a:ext cx="2331720" cy="548640"/>
          </a:xfrm>
          <a:prstGeom prst="rect">
            <a:avLst/>
          </a:prstGeom>
          <a:noFill/>
          <a:ln/>
        </p:spPr>
        <p:txBody>
          <a:bodyPr wrap="square" lIns="0" tIns="0" rIns="0" bIns="0" rtlCol="0" anchor="ctr"/>
          <a:lstStyle/>
          <a:p>
            <a:pPr marL="0" indent="0" algn="ctr">
              <a:buNone/>
            </a:pPr>
            <a:r>
              <a:rPr lang="en-US" sz="1400" i="1" dirty="0">
                <a:solidFill>
                  <a:srgbClr val="5B6770"/>
                </a:solidFill>
                <a:latin typeface="Calibri" pitchFamily="34" charset="0"/>
                <a:ea typeface="Calibri" pitchFamily="34" charset="-122"/>
                <a:cs typeface="Calibri" pitchFamily="34" charset="-120"/>
              </a:rPr>
              <a:t>Bus, booms,</a:t>
            </a:r>
            <a:endParaRPr lang="en-US" sz="1400" dirty="0"/>
          </a:p>
          <a:p>
            <a:pPr marL="0" indent="0" algn="ctr">
              <a:buNone/>
            </a:pPr>
            <a:r>
              <a:rPr lang="en-US" sz="1400" i="1" dirty="0">
                <a:solidFill>
                  <a:srgbClr val="5B6770"/>
                </a:solidFill>
                <a:latin typeface="Calibri" pitchFamily="34" charset="0"/>
                <a:ea typeface="Calibri" pitchFamily="34" charset="-122"/>
                <a:cs typeface="Calibri" pitchFamily="34" charset="-120"/>
              </a:rPr>
              <a:t>mounting structure</a:t>
            </a:r>
            <a:endParaRPr lang="en-US" sz="1400" dirty="0"/>
          </a:p>
        </p:txBody>
      </p:sp>
      <p:sp>
        <p:nvSpPr>
          <p:cNvPr id="28" name="Text 22"/>
          <p:cNvSpPr/>
          <p:nvPr/>
        </p:nvSpPr>
        <p:spPr>
          <a:xfrm>
            <a:off x="5980176" y="4160520"/>
            <a:ext cx="2331720" cy="548640"/>
          </a:xfrm>
          <a:prstGeom prst="rect">
            <a:avLst/>
          </a:prstGeom>
          <a:noFill/>
          <a:ln/>
        </p:spPr>
        <p:txBody>
          <a:bodyPr wrap="square" lIns="0" tIns="0" rIns="0" bIns="0" rtlCol="0" anchor="ctr"/>
          <a:lstStyle/>
          <a:p>
            <a:pPr marL="0" indent="0" algn="ctr">
              <a:buNone/>
            </a:pPr>
            <a:r>
              <a:rPr lang="en-US" sz="1400" i="1" dirty="0">
                <a:solidFill>
                  <a:srgbClr val="5B6770"/>
                </a:solidFill>
                <a:latin typeface="Calibri" pitchFamily="34" charset="0"/>
                <a:ea typeface="Calibri" pitchFamily="34" charset="-122"/>
                <a:cs typeface="Calibri" pitchFamily="34" charset="-120"/>
              </a:rPr>
              <a:t>Passive or active</a:t>
            </a:r>
            <a:endParaRPr lang="en-US" sz="1400" dirty="0"/>
          </a:p>
          <a:p>
            <a:pPr marL="0" indent="0" algn="ctr">
              <a:buNone/>
            </a:pPr>
            <a:r>
              <a:rPr lang="en-US" sz="1400" i="1" dirty="0">
                <a:solidFill>
                  <a:srgbClr val="5B6770"/>
                </a:solidFill>
                <a:latin typeface="Calibri" pitchFamily="34" charset="0"/>
                <a:ea typeface="Calibri" pitchFamily="34" charset="-122"/>
                <a:cs typeface="Calibri" pitchFamily="34" charset="-120"/>
              </a:rPr>
              <a:t>attenuation</a:t>
            </a:r>
            <a:endParaRPr lang="en-US" sz="1400" dirty="0"/>
          </a:p>
        </p:txBody>
      </p:sp>
      <p:sp>
        <p:nvSpPr>
          <p:cNvPr id="29" name="Text 23"/>
          <p:cNvSpPr/>
          <p:nvPr/>
        </p:nvSpPr>
        <p:spPr>
          <a:xfrm>
            <a:off x="8695944" y="4160520"/>
            <a:ext cx="2331720" cy="548640"/>
          </a:xfrm>
          <a:prstGeom prst="rect">
            <a:avLst/>
          </a:prstGeom>
          <a:noFill/>
          <a:ln/>
        </p:spPr>
        <p:txBody>
          <a:bodyPr wrap="square" lIns="0" tIns="0" rIns="0" bIns="0" rtlCol="0" anchor="ctr"/>
          <a:lstStyle/>
          <a:p>
            <a:pPr marL="0" indent="0" algn="ctr">
              <a:buNone/>
            </a:pPr>
            <a:r>
              <a:rPr lang="en-US" sz="1400" i="1" dirty="0">
                <a:solidFill>
                  <a:srgbClr val="5B6770"/>
                </a:solidFill>
                <a:latin typeface="Calibri" pitchFamily="34" charset="0"/>
                <a:ea typeface="Calibri" pitchFamily="34" charset="-122"/>
                <a:cs typeface="Calibri" pitchFamily="34" charset="-120"/>
              </a:rPr>
              <a:t>Optics, sensors,</a:t>
            </a:r>
            <a:endParaRPr lang="en-US" sz="1400" dirty="0"/>
          </a:p>
          <a:p>
            <a:pPr marL="0" indent="0" algn="ctr">
              <a:buNone/>
            </a:pPr>
            <a:r>
              <a:rPr lang="en-US" sz="1400" i="1" dirty="0">
                <a:solidFill>
                  <a:srgbClr val="5B6770"/>
                </a:solidFill>
                <a:latin typeface="Calibri" pitchFamily="34" charset="0"/>
                <a:ea typeface="Calibri" pitchFamily="34" charset="-122"/>
                <a:cs typeface="Calibri" pitchFamily="34" charset="-120"/>
              </a:rPr>
              <a:t>pointing system</a:t>
            </a:r>
            <a:endParaRPr lang="en-US" sz="1400" dirty="0"/>
          </a:p>
        </p:txBody>
      </p:sp>
      <p:sp>
        <p:nvSpPr>
          <p:cNvPr id="30" name="Shape 24"/>
          <p:cNvSpPr/>
          <p:nvPr/>
        </p:nvSpPr>
        <p:spPr>
          <a:xfrm>
            <a:off x="457200" y="5440680"/>
            <a:ext cx="11277295" cy="566928"/>
          </a:xfrm>
          <a:prstGeom prst="rect">
            <a:avLst/>
          </a:prstGeom>
          <a:solidFill>
            <a:srgbClr val="EEF4F9"/>
          </a:solidFill>
          <a:ln/>
        </p:spPr>
        <p:txBody>
          <a:bodyPr/>
          <a:lstStyle/>
          <a:p>
            <a:endParaRPr lang="en-US"/>
          </a:p>
        </p:txBody>
      </p:sp>
      <p:sp>
        <p:nvSpPr>
          <p:cNvPr id="31" name="Text 25"/>
          <p:cNvSpPr/>
          <p:nvPr/>
        </p:nvSpPr>
        <p:spPr>
          <a:xfrm>
            <a:off x="685800" y="5440680"/>
            <a:ext cx="10820095" cy="566928"/>
          </a:xfrm>
          <a:prstGeom prst="rect">
            <a:avLst/>
          </a:prstGeom>
          <a:noFill/>
          <a:ln/>
        </p:spPr>
        <p:txBody>
          <a:bodyPr wrap="square" lIns="0" tIns="0" rIns="0" bIns="0" rtlCol="0" anchor="ctr"/>
          <a:lstStyle/>
          <a:p>
            <a:pPr marL="0" indent="0">
              <a:buNone/>
            </a:pPr>
            <a:r>
              <a:rPr lang="en-US" sz="1400" b="1" dirty="0">
                <a:solidFill>
                  <a:srgbClr val="10456B"/>
                </a:solidFill>
                <a:latin typeface="Calibri" pitchFamily="34" charset="0"/>
                <a:ea typeface="Calibri" pitchFamily="34" charset="-122"/>
                <a:cs typeface="Calibri" pitchFamily="34" charset="-120"/>
              </a:rPr>
              <a:t>Takeaway:  </a:t>
            </a:r>
            <a:r>
              <a:rPr lang="en-US" sz="1400" i="1" dirty="0">
                <a:solidFill>
                  <a:srgbClr val="2B2B2B"/>
                </a:solidFill>
                <a:latin typeface="Calibri" pitchFamily="34" charset="0"/>
                <a:ea typeface="Calibri" pitchFamily="34" charset="-122"/>
                <a:cs typeface="Calibri" pitchFamily="34" charset="-120"/>
              </a:rPr>
              <a:t>Effective jitter control requires coordinated attention at every link in this chain — not a single fix at the source</a:t>
            </a:r>
            <a:r>
              <a:rPr lang="en-US" sz="1300" i="1" dirty="0">
                <a:solidFill>
                  <a:srgbClr val="2B2B2B"/>
                </a:solidFill>
                <a:latin typeface="Calibri" pitchFamily="34" charset="0"/>
                <a:ea typeface="Calibri" pitchFamily="34" charset="-122"/>
                <a:cs typeface="Calibri" pitchFamily="34" charset="-120"/>
              </a:rPr>
              <a:t>.</a:t>
            </a:r>
            <a:endParaRPr lang="en-US" sz="13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9144000" y="320040"/>
            <a:ext cx="2496312" cy="429768"/>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3" name="TextBox 2"/>
          <p:cNvSpPr txBox="1"/>
          <p:nvPr/>
        </p:nvSpPr>
        <p:spPr>
          <a:xfrm>
            <a:off x="548640" y="6464808"/>
            <a:ext cx="7315200" cy="301752"/>
          </a:xfrm>
          <a:prstGeom prst="rect">
            <a:avLst/>
          </a:prstGeom>
          <a:noFill/>
        </p:spPr>
        <p:txBody>
          <a:bodyPr wrap="square" lIns="0" tIns="0" rIns="0" bIns="0" anchor="ctr">
            <a:spAutoFit/>
          </a:bodyPr>
          <a:lstStyle/>
          <a:p>
            <a:pPr algn="l">
              <a:spcBef>
                <a:spcPts val="0"/>
              </a:spcBef>
              <a:spcAft>
                <a:spcPts val="0"/>
              </a:spcAft>
              <a:buNone/>
            </a:pPr>
            <a:r>
              <a:rPr sz="1067" b="0" i="1">
                <a:solidFill>
                  <a:srgbClr val="5B6770"/>
                </a:solidFill>
                <a:latin typeface="Calibri"/>
              </a:rPr>
              <a:t>Spacecraft On-Orbit Vibration  |  blog.vibrationdata.com</a:t>
            </a:r>
          </a:p>
        </p:txBody>
      </p:sp>
      <p:sp>
        <p:nvSpPr>
          <p:cNvPr id="4" name="TextBox 3"/>
          <p:cNvSpPr txBox="1"/>
          <p:nvPr/>
        </p:nvSpPr>
        <p:spPr>
          <a:xfrm>
            <a:off x="11219688" y="6464808"/>
            <a:ext cx="484632" cy="301752"/>
          </a:xfrm>
          <a:prstGeom prst="rect">
            <a:avLst/>
          </a:prstGeom>
          <a:noFill/>
        </p:spPr>
        <p:txBody>
          <a:bodyPr wrap="square" lIns="0" tIns="0" rIns="0" bIns="0" anchor="ctr">
            <a:spAutoFit/>
          </a:bodyPr>
          <a:lstStyle/>
          <a:p>
            <a:pPr algn="r">
              <a:spcBef>
                <a:spcPts val="0"/>
              </a:spcBef>
              <a:spcAft>
                <a:spcPts val="0"/>
              </a:spcAft>
              <a:buNone/>
            </a:pPr>
            <a:r>
              <a:rPr sz="1067" b="0" i="0">
                <a:solidFill>
                  <a:srgbClr val="5B6770"/>
                </a:solidFill>
                <a:latin typeface="Calibri"/>
              </a:rPr>
              <a:t>70</a:t>
            </a:r>
          </a:p>
        </p:txBody>
      </p:sp>
      <p:sp>
        <p:nvSpPr>
          <p:cNvPr id="5" name="TextBox 4"/>
          <p:cNvSpPr txBox="1"/>
          <p:nvPr/>
        </p:nvSpPr>
        <p:spPr>
          <a:xfrm>
            <a:off x="548640" y="265176"/>
            <a:ext cx="9756648" cy="667512"/>
          </a:xfrm>
          <a:prstGeom prst="rect">
            <a:avLst/>
          </a:prstGeom>
          <a:noFill/>
        </p:spPr>
        <p:txBody>
          <a:bodyPr wrap="square" lIns="0" tIns="0" rIns="0" bIns="0" anchor="ctr">
            <a:spAutoFit/>
          </a:bodyPr>
          <a:lstStyle/>
          <a:p>
            <a:pPr algn="l">
              <a:spcBef>
                <a:spcPts val="0"/>
              </a:spcBef>
              <a:spcAft>
                <a:spcPts val="0"/>
              </a:spcAft>
              <a:buNone/>
            </a:pPr>
            <a:r>
              <a:rPr sz="3467" b="1" i="0">
                <a:solidFill>
                  <a:srgbClr val="10456B"/>
                </a:solidFill>
                <a:latin typeface="Cambria"/>
              </a:rPr>
              <a:t>Case History: Gaia Micro-Clanks</a:t>
            </a:r>
          </a:p>
        </p:txBody>
      </p:sp>
      <p:sp>
        <p:nvSpPr>
          <p:cNvPr id="6" name="TextBox 5"/>
          <p:cNvSpPr txBox="1"/>
          <p:nvPr/>
        </p:nvSpPr>
        <p:spPr>
          <a:xfrm>
            <a:off x="576072" y="950976"/>
            <a:ext cx="10972800" cy="393192"/>
          </a:xfrm>
          <a:prstGeom prst="rect">
            <a:avLst/>
          </a:prstGeom>
          <a:noFill/>
        </p:spPr>
        <p:txBody>
          <a:bodyPr wrap="square" lIns="0" tIns="0" rIns="0" bIns="0" anchor="ctr">
            <a:spAutoFit/>
          </a:bodyPr>
          <a:lstStyle/>
          <a:p>
            <a:pPr algn="l">
              <a:spcBef>
                <a:spcPts val="0"/>
              </a:spcBef>
              <a:spcAft>
                <a:spcPts val="0"/>
              </a:spcAft>
              <a:buNone/>
            </a:pPr>
            <a:r>
              <a:rPr sz="1667" b="0" i="1">
                <a:solidFill>
                  <a:srgbClr val="0B7A8A"/>
                </a:solidFill>
                <a:latin typeface="Calibri"/>
              </a:rPr>
              <a:t>When the disturbance can't be designed out — detect it and calibrate it in the data instead</a:t>
            </a:r>
          </a:p>
        </p:txBody>
      </p:sp>
      <p:sp>
        <p:nvSpPr>
          <p:cNvPr id="7" name="Rounded Rectangle 6"/>
          <p:cNvSpPr/>
          <p:nvPr/>
        </p:nvSpPr>
        <p:spPr>
          <a:xfrm>
            <a:off x="548640" y="1563624"/>
            <a:ext cx="3721608" cy="3877056"/>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13816" y="1801368"/>
            <a:ext cx="3182112" cy="850392"/>
          </a:xfrm>
          <a:prstGeom prst="rect">
            <a:avLst/>
          </a:prstGeom>
          <a:noFill/>
        </p:spPr>
        <p:txBody>
          <a:bodyPr wrap="square" lIns="0" tIns="0" rIns="0" bIns="0" anchor="t">
            <a:spAutoFit/>
          </a:bodyPr>
          <a:lstStyle/>
          <a:p>
            <a:pPr algn="l">
              <a:lnSpc>
                <a:spcPct val="98000"/>
              </a:lnSpc>
              <a:spcBef>
                <a:spcPts val="0"/>
              </a:spcBef>
              <a:spcAft>
                <a:spcPts val="0"/>
              </a:spcAft>
              <a:buNone/>
            </a:pPr>
            <a:r>
              <a:rPr sz="2267" b="1" i="0">
                <a:solidFill>
                  <a:srgbClr val="10456B"/>
                </a:solidFill>
                <a:latin typeface="Cambria"/>
              </a:rPr>
              <a:t>Gaia</a:t>
            </a:r>
          </a:p>
        </p:txBody>
      </p:sp>
      <p:sp>
        <p:nvSpPr>
          <p:cNvPr id="9" name="TextBox 8"/>
          <p:cNvSpPr txBox="1"/>
          <p:nvPr/>
        </p:nvSpPr>
        <p:spPr>
          <a:xfrm>
            <a:off x="813816" y="2715768"/>
            <a:ext cx="3182112" cy="246888"/>
          </a:xfrm>
          <a:prstGeom prst="rect">
            <a:avLst/>
          </a:prstGeom>
          <a:noFill/>
        </p:spPr>
        <p:txBody>
          <a:bodyPr wrap="square" lIns="0" tIns="0" rIns="0" bIns="0" anchor="ctr">
            <a:spAutoFit/>
          </a:bodyPr>
          <a:lstStyle/>
          <a:p>
            <a:pPr algn="l">
              <a:spcBef>
                <a:spcPts val="0"/>
              </a:spcBef>
              <a:spcAft>
                <a:spcPts val="0"/>
              </a:spcAft>
              <a:buNone/>
            </a:pPr>
            <a:r>
              <a:rPr sz="1133" b="1" i="0">
                <a:solidFill>
                  <a:srgbClr val="0B7A8A"/>
                </a:solidFill>
                <a:latin typeface="Calibri"/>
              </a:rPr>
              <a:t>ROLE</a:t>
            </a:r>
          </a:p>
        </p:txBody>
      </p:sp>
      <p:sp>
        <p:nvSpPr>
          <p:cNvPr id="10" name="TextBox 9"/>
          <p:cNvSpPr txBox="1"/>
          <p:nvPr/>
        </p:nvSpPr>
        <p:spPr>
          <a:xfrm>
            <a:off x="813816" y="2935224"/>
            <a:ext cx="3182112" cy="502920"/>
          </a:xfrm>
          <a:prstGeom prst="rect">
            <a:avLst/>
          </a:prstGeom>
          <a:noFill/>
        </p:spPr>
        <p:txBody>
          <a:bodyPr wrap="square" lIns="0" tIns="0" rIns="0" bIns="0" anchor="t">
            <a:spAutoFit/>
          </a:bodyPr>
          <a:lstStyle/>
          <a:p>
            <a:pPr algn="l">
              <a:lnSpc>
                <a:spcPct val="98000"/>
              </a:lnSpc>
              <a:spcBef>
                <a:spcPts val="0"/>
              </a:spcBef>
              <a:spcAft>
                <a:spcPts val="0"/>
              </a:spcAft>
              <a:buNone/>
            </a:pPr>
            <a:r>
              <a:rPr sz="1467" b="0" i="0">
                <a:solidFill>
                  <a:srgbClr val="2B2B2B"/>
                </a:solidFill>
                <a:latin typeface="Calibri"/>
              </a:rPr>
              <a:t>µas-class astrometry survey at Sun–Earth L2; launched Dec 2013</a:t>
            </a:r>
          </a:p>
        </p:txBody>
      </p:sp>
      <p:sp>
        <p:nvSpPr>
          <p:cNvPr id="11" name="TextBox 10"/>
          <p:cNvSpPr txBox="1"/>
          <p:nvPr/>
        </p:nvSpPr>
        <p:spPr>
          <a:xfrm>
            <a:off x="813816" y="3474720"/>
            <a:ext cx="3182112" cy="246888"/>
          </a:xfrm>
          <a:prstGeom prst="rect">
            <a:avLst/>
          </a:prstGeom>
          <a:noFill/>
        </p:spPr>
        <p:txBody>
          <a:bodyPr wrap="square" lIns="0" tIns="0" rIns="0" bIns="0" anchor="ctr">
            <a:spAutoFit/>
          </a:bodyPr>
          <a:lstStyle/>
          <a:p>
            <a:pPr algn="l">
              <a:spcBef>
                <a:spcPts val="0"/>
              </a:spcBef>
              <a:spcAft>
                <a:spcPts val="0"/>
              </a:spcAft>
              <a:buNone/>
            </a:pPr>
            <a:r>
              <a:rPr sz="1133" b="1" i="0">
                <a:solidFill>
                  <a:srgbClr val="0B7A8A"/>
                </a:solidFill>
                <a:latin typeface="Calibri"/>
              </a:rPr>
              <a:t>DISTURBANCE</a:t>
            </a:r>
          </a:p>
        </p:txBody>
      </p:sp>
      <p:sp>
        <p:nvSpPr>
          <p:cNvPr id="12" name="TextBox 11"/>
          <p:cNvSpPr txBox="1"/>
          <p:nvPr/>
        </p:nvSpPr>
        <p:spPr>
          <a:xfrm>
            <a:off x="813816" y="3694176"/>
            <a:ext cx="3182112" cy="502920"/>
          </a:xfrm>
          <a:prstGeom prst="rect">
            <a:avLst/>
          </a:prstGeom>
          <a:noFill/>
        </p:spPr>
        <p:txBody>
          <a:bodyPr wrap="square" lIns="0" tIns="0" rIns="0" bIns="0" anchor="t">
            <a:spAutoFit/>
          </a:bodyPr>
          <a:lstStyle/>
          <a:p>
            <a:pPr algn="l">
              <a:lnSpc>
                <a:spcPct val="98000"/>
              </a:lnSpc>
              <a:spcBef>
                <a:spcPts val="0"/>
              </a:spcBef>
              <a:spcAft>
                <a:spcPts val="0"/>
              </a:spcAft>
              <a:buNone/>
            </a:pPr>
            <a:r>
              <a:rPr sz="1467" b="0" i="0">
                <a:solidFill>
                  <a:srgbClr val="2B2B2B"/>
                </a:solidFill>
                <a:latin typeface="Calibri"/>
              </a:rPr>
              <a:t>Stochastic structural micro-jumps + thermo-elastic basic-angle drift</a:t>
            </a:r>
          </a:p>
        </p:txBody>
      </p:sp>
      <p:sp>
        <p:nvSpPr>
          <p:cNvPr id="13" name="TextBox 12"/>
          <p:cNvSpPr txBox="1"/>
          <p:nvPr/>
        </p:nvSpPr>
        <p:spPr>
          <a:xfrm>
            <a:off x="813816" y="4233672"/>
            <a:ext cx="3182112" cy="246888"/>
          </a:xfrm>
          <a:prstGeom prst="rect">
            <a:avLst/>
          </a:prstGeom>
          <a:noFill/>
        </p:spPr>
        <p:txBody>
          <a:bodyPr wrap="square" lIns="0" tIns="0" rIns="0" bIns="0" anchor="ctr">
            <a:spAutoFit/>
          </a:bodyPr>
          <a:lstStyle/>
          <a:p>
            <a:pPr algn="l">
              <a:spcBef>
                <a:spcPts val="0"/>
              </a:spcBef>
              <a:spcAft>
                <a:spcPts val="0"/>
              </a:spcAft>
              <a:buNone/>
            </a:pPr>
            <a:r>
              <a:rPr sz="1133" b="1" i="0">
                <a:solidFill>
                  <a:srgbClr val="0B7A8A"/>
                </a:solidFill>
                <a:latin typeface="Calibri"/>
              </a:rPr>
              <a:t>RESPONSE</a:t>
            </a:r>
          </a:p>
        </p:txBody>
      </p:sp>
      <p:sp>
        <p:nvSpPr>
          <p:cNvPr id="14" name="TextBox 13"/>
          <p:cNvSpPr txBox="1"/>
          <p:nvPr/>
        </p:nvSpPr>
        <p:spPr>
          <a:xfrm>
            <a:off x="813816" y="4453128"/>
            <a:ext cx="3182112" cy="502920"/>
          </a:xfrm>
          <a:prstGeom prst="rect">
            <a:avLst/>
          </a:prstGeom>
          <a:noFill/>
        </p:spPr>
        <p:txBody>
          <a:bodyPr wrap="square" lIns="0" tIns="0" rIns="0" bIns="0" anchor="t">
            <a:spAutoFit/>
          </a:bodyPr>
          <a:lstStyle/>
          <a:p>
            <a:pPr algn="l">
              <a:lnSpc>
                <a:spcPct val="98000"/>
              </a:lnSpc>
              <a:spcBef>
                <a:spcPts val="0"/>
              </a:spcBef>
              <a:spcAft>
                <a:spcPts val="0"/>
              </a:spcAft>
              <a:buNone/>
            </a:pPr>
            <a:r>
              <a:rPr sz="1467" b="0" i="0">
                <a:solidFill>
                  <a:srgbClr val="2B2B2B"/>
                </a:solidFill>
                <a:latin typeface="Calibri"/>
              </a:rPr>
              <a:t>Detected per-event and removed in astrometric processing</a:t>
            </a:r>
          </a:p>
        </p:txBody>
      </p:sp>
      <p:sp>
        <p:nvSpPr>
          <p:cNvPr id="15" name="Rounded Rectangle 14"/>
          <p:cNvSpPr/>
          <p:nvPr/>
        </p:nvSpPr>
        <p:spPr>
          <a:xfrm>
            <a:off x="4572000" y="1563624"/>
            <a:ext cx="7068312" cy="1197864"/>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4818888" y="1728216"/>
            <a:ext cx="1892807" cy="365760"/>
          </a:xfrm>
          <a:prstGeom prst="rect">
            <a:avLst/>
          </a:prstGeom>
          <a:noFill/>
        </p:spPr>
        <p:txBody>
          <a:bodyPr wrap="square" lIns="0" tIns="0" rIns="0" bIns="0" anchor="t">
            <a:spAutoFit/>
          </a:bodyPr>
          <a:lstStyle/>
          <a:p>
            <a:pPr algn="l">
              <a:spcBef>
                <a:spcPts val="0"/>
              </a:spcBef>
              <a:spcAft>
                <a:spcPts val="0"/>
              </a:spcAft>
              <a:buNone/>
            </a:pPr>
            <a:r>
              <a:rPr sz="1333" b="1" i="0">
                <a:solidFill>
                  <a:srgbClr val="10456B"/>
                </a:solidFill>
                <a:latin typeface="Calibri"/>
              </a:rPr>
              <a:t>Disturbance</a:t>
            </a:r>
          </a:p>
        </p:txBody>
      </p:sp>
      <p:sp>
        <p:nvSpPr>
          <p:cNvPr id="17" name="TextBox 16"/>
          <p:cNvSpPr txBox="1"/>
          <p:nvPr/>
        </p:nvSpPr>
        <p:spPr>
          <a:xfrm>
            <a:off x="6830568" y="1682495"/>
            <a:ext cx="4572000" cy="950976"/>
          </a:xfrm>
          <a:prstGeom prst="rect">
            <a:avLst/>
          </a:prstGeom>
          <a:noFill/>
        </p:spPr>
        <p:txBody>
          <a:bodyPr wrap="square" lIns="0" tIns="0" rIns="0" bIns="0" anchor="ctr">
            <a:spAutoFit/>
          </a:bodyPr>
          <a:lstStyle/>
          <a:p>
            <a:pPr algn="l">
              <a:lnSpc>
                <a:spcPct val="100000"/>
              </a:lnSpc>
              <a:spcBef>
                <a:spcPts val="0"/>
              </a:spcBef>
              <a:spcAft>
                <a:spcPts val="0"/>
              </a:spcAft>
              <a:buNone/>
            </a:pPr>
            <a:r>
              <a:rPr sz="1400" b="0" i="0">
                <a:solidFill>
                  <a:srgbClr val="2B2B2B"/>
                </a:solidFill>
                <a:latin typeface="Calibri"/>
              </a:rPr>
              <a:t>Sudden µas-level steps in the attitude angle (“micro-clanks”) every few minutes, plus a basic-angle oscillation in phase with the 6-hour spin — initially mistaken for micrometeoroid hits.</a:t>
            </a:r>
          </a:p>
        </p:txBody>
      </p:sp>
      <p:sp>
        <p:nvSpPr>
          <p:cNvPr id="18" name="Rounded Rectangle 17"/>
          <p:cNvSpPr/>
          <p:nvPr/>
        </p:nvSpPr>
        <p:spPr>
          <a:xfrm>
            <a:off x="4572000" y="2898648"/>
            <a:ext cx="7068312" cy="1197864"/>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4818888" y="3063240"/>
            <a:ext cx="1892807" cy="365760"/>
          </a:xfrm>
          <a:prstGeom prst="rect">
            <a:avLst/>
          </a:prstGeom>
          <a:noFill/>
        </p:spPr>
        <p:txBody>
          <a:bodyPr wrap="square" lIns="0" tIns="0" rIns="0" bIns="0" anchor="t">
            <a:spAutoFit/>
          </a:bodyPr>
          <a:lstStyle/>
          <a:p>
            <a:pPr algn="l">
              <a:spcBef>
                <a:spcPts val="0"/>
              </a:spcBef>
              <a:spcAft>
                <a:spcPts val="0"/>
              </a:spcAft>
              <a:buNone/>
            </a:pPr>
            <a:r>
              <a:rPr sz="1333" b="1" i="0">
                <a:solidFill>
                  <a:srgbClr val="10456B"/>
                </a:solidFill>
                <a:latin typeface="Calibri"/>
              </a:rPr>
              <a:t>Mechanism</a:t>
            </a:r>
          </a:p>
        </p:txBody>
      </p:sp>
      <p:sp>
        <p:nvSpPr>
          <p:cNvPr id="20" name="TextBox 19"/>
          <p:cNvSpPr txBox="1"/>
          <p:nvPr/>
        </p:nvSpPr>
        <p:spPr>
          <a:xfrm>
            <a:off x="6830568" y="3017520"/>
            <a:ext cx="4572000" cy="950976"/>
          </a:xfrm>
          <a:prstGeom prst="rect">
            <a:avLst/>
          </a:prstGeom>
          <a:noFill/>
        </p:spPr>
        <p:txBody>
          <a:bodyPr wrap="square" lIns="0" tIns="0" rIns="0" bIns="0" anchor="ctr">
            <a:spAutoFit/>
          </a:bodyPr>
          <a:lstStyle/>
          <a:p>
            <a:pPr algn="l">
              <a:lnSpc>
                <a:spcPct val="100000"/>
              </a:lnSpc>
              <a:spcBef>
                <a:spcPts val="0"/>
              </a:spcBef>
              <a:spcAft>
                <a:spcPts val="0"/>
              </a:spcAft>
              <a:buNone/>
            </a:pPr>
            <a:r>
              <a:rPr sz="1400" b="0" i="0">
                <a:solidFill>
                  <a:srgbClr val="2B2B2B"/>
                </a:solidFill>
                <a:latin typeface="Calibri"/>
              </a:rPr>
              <a:t>Micro-clanks are tiny internal structural adjustments with no net change in angular momentum; the basic-angle drift is thermo-elastic coupling between the sunlit service module and the shaded payload.</a:t>
            </a:r>
          </a:p>
        </p:txBody>
      </p:sp>
      <p:sp>
        <p:nvSpPr>
          <p:cNvPr id="21" name="Rounded Rectangle 20"/>
          <p:cNvSpPr/>
          <p:nvPr/>
        </p:nvSpPr>
        <p:spPr>
          <a:xfrm>
            <a:off x="4572000" y="4233672"/>
            <a:ext cx="7068312" cy="1197864"/>
          </a:xfrm>
          <a:prstGeom prst="roundRect">
            <a:avLst>
              <a:gd name="adj" fmla="val 4000"/>
            </a:avLst>
          </a:prstGeom>
          <a:solidFill>
            <a:srgbClr val="F3E9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4818888" y="4398264"/>
            <a:ext cx="1892807" cy="365760"/>
          </a:xfrm>
          <a:prstGeom prst="rect">
            <a:avLst/>
          </a:prstGeom>
          <a:noFill/>
        </p:spPr>
        <p:txBody>
          <a:bodyPr wrap="square" lIns="0" tIns="0" rIns="0" bIns="0" anchor="t">
            <a:spAutoFit/>
          </a:bodyPr>
          <a:lstStyle/>
          <a:p>
            <a:pPr algn="l">
              <a:spcBef>
                <a:spcPts val="0"/>
              </a:spcBef>
              <a:spcAft>
                <a:spcPts val="0"/>
              </a:spcAft>
              <a:buNone/>
            </a:pPr>
            <a:r>
              <a:rPr sz="1333" b="1" i="0">
                <a:solidFill>
                  <a:srgbClr val="C8651B"/>
                </a:solidFill>
                <a:latin typeface="Calibri"/>
              </a:rPr>
              <a:t>Consequence</a:t>
            </a:r>
          </a:p>
        </p:txBody>
      </p:sp>
      <p:sp>
        <p:nvSpPr>
          <p:cNvPr id="23" name="TextBox 22"/>
          <p:cNvSpPr txBox="1"/>
          <p:nvPr/>
        </p:nvSpPr>
        <p:spPr>
          <a:xfrm>
            <a:off x="6830568" y="4352544"/>
            <a:ext cx="4572000" cy="950976"/>
          </a:xfrm>
          <a:prstGeom prst="rect">
            <a:avLst/>
          </a:prstGeom>
          <a:noFill/>
        </p:spPr>
        <p:txBody>
          <a:bodyPr wrap="square" lIns="0" tIns="0" rIns="0" bIns="0" anchor="ctr">
            <a:spAutoFit/>
          </a:bodyPr>
          <a:lstStyle/>
          <a:p>
            <a:pPr algn="l">
              <a:lnSpc>
                <a:spcPct val="100000"/>
              </a:lnSpc>
              <a:spcBef>
                <a:spcPts val="0"/>
              </a:spcBef>
              <a:spcAft>
                <a:spcPts val="0"/>
              </a:spcAft>
              <a:buNone/>
            </a:pPr>
            <a:r>
              <a:rPr sz="1400" b="0" i="0">
                <a:solidFill>
                  <a:srgbClr val="2B2B2B"/>
                </a:solidFill>
                <a:latin typeface="Calibri"/>
              </a:rPr>
              <a:t>Too small and too frequent to isolate or stiffen away — but because Gaia's own payload senses attitude so finely, each event is detected and fit out, so the science is preserved rather than lost.</a:t>
            </a:r>
          </a:p>
        </p:txBody>
      </p:sp>
      <p:sp>
        <p:nvSpPr>
          <p:cNvPr id="24" name="Rectangle 23"/>
          <p:cNvSpPr/>
          <p:nvPr/>
        </p:nvSpPr>
        <p:spPr>
          <a:xfrm>
            <a:off x="548640" y="5779008"/>
            <a:ext cx="11091672" cy="512064"/>
          </a:xfrm>
          <a:prstGeom prst="rect">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795528" y="5779008"/>
            <a:ext cx="10607040" cy="512064"/>
          </a:xfrm>
          <a:prstGeom prst="rect">
            <a:avLst/>
          </a:prstGeom>
          <a:noFill/>
        </p:spPr>
        <p:txBody>
          <a:bodyPr wrap="square" lIns="0" tIns="0" rIns="0" bIns="0" anchor="ctr">
            <a:spAutoFit/>
          </a:bodyPr>
          <a:lstStyle/>
          <a:p>
            <a:pPr>
              <a:spcBef>
                <a:spcPts val="0"/>
              </a:spcBef>
              <a:spcAft>
                <a:spcPts val="0"/>
              </a:spcAft>
              <a:buNone/>
            </a:pPr>
            <a:r>
              <a:rPr sz="1467" b="1" i="0">
                <a:solidFill>
                  <a:srgbClr val="FFFFFF"/>
                </a:solidFill>
                <a:latin typeface="Calibri"/>
              </a:rPr>
              <a:t>Takeaway:  </a:t>
            </a:r>
            <a:r>
              <a:rPr sz="1467" b="0" i="1">
                <a:solidFill>
                  <a:srgbClr val="FFFFFF"/>
                </a:solidFill>
                <a:latin typeface="Calibri"/>
              </a:rPr>
              <a:t>Some disturbances are below what any isolator can address — when the payload is also the finest available sensor, the fix is to measure the disturbance and calibrate it out, not to suppress it.</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22376" y="384048"/>
            <a:ext cx="8686800" cy="548640"/>
          </a:xfrm>
          <a:prstGeom prst="rect">
            <a:avLst/>
          </a:prstGeom>
          <a:noFill/>
        </p:spPr>
        <p:txBody>
          <a:bodyPr wrap="square" lIns="0" tIns="0" rIns="0" bIns="0" anchor="ctr">
            <a:spAutoFit/>
          </a:bodyPr>
          <a:lstStyle/>
          <a:p>
            <a:pPr algn="l">
              <a:spcBef>
                <a:spcPts val="0"/>
              </a:spcBef>
              <a:spcAft>
                <a:spcPts val="0"/>
              </a:spcAft>
              <a:buNone/>
            </a:pPr>
            <a:r>
              <a:rPr sz="2400" b="1" i="0" dirty="0">
                <a:solidFill>
                  <a:srgbClr val="10456B"/>
                </a:solidFill>
                <a:latin typeface="Cambria"/>
              </a:rPr>
              <a:t>LISA Pathfinder</a:t>
            </a:r>
          </a:p>
        </p:txBody>
      </p:sp>
      <p:sp>
        <p:nvSpPr>
          <p:cNvPr id="5" name="TextBox 4"/>
          <p:cNvSpPr txBox="1"/>
          <p:nvPr/>
        </p:nvSpPr>
        <p:spPr>
          <a:xfrm>
            <a:off x="2192215" y="5523206"/>
            <a:ext cx="6702552" cy="462819"/>
          </a:xfrm>
          <a:prstGeom prst="rect">
            <a:avLst/>
          </a:prstGeom>
          <a:noFill/>
        </p:spPr>
        <p:txBody>
          <a:bodyPr wrap="square" lIns="0" tIns="0" rIns="0" bIns="0" anchor="ctr">
            <a:spAutoFit/>
          </a:bodyPr>
          <a:lstStyle/>
          <a:p>
            <a:pPr algn="ctr">
              <a:lnSpc>
                <a:spcPct val="102000"/>
              </a:lnSpc>
              <a:spcBef>
                <a:spcPts val="0"/>
              </a:spcBef>
              <a:spcAft>
                <a:spcPts val="0"/>
              </a:spcAft>
              <a:buNone/>
            </a:pPr>
            <a:r>
              <a:rPr sz="1500" b="0" i="1" dirty="0">
                <a:solidFill>
                  <a:srgbClr val="0B7A8A"/>
                </a:solidFill>
                <a:latin typeface="Calibri"/>
              </a:rPr>
              <a:t>ESA/NASA gravitational-wave technology demonstrator </a:t>
            </a:r>
            <a:br>
              <a:rPr lang="en-US" sz="1500" b="0" i="1" dirty="0">
                <a:solidFill>
                  <a:srgbClr val="0B7A8A"/>
                </a:solidFill>
                <a:latin typeface="Calibri"/>
              </a:rPr>
            </a:br>
            <a:r>
              <a:rPr sz="1500" b="0" i="1" dirty="0">
                <a:solidFill>
                  <a:srgbClr val="0B7A8A"/>
                </a:solidFill>
                <a:latin typeface="Calibri"/>
              </a:rPr>
              <a:t>— the quietest place ever flown</a:t>
            </a:r>
          </a:p>
        </p:txBody>
      </p:sp>
      <p:sp>
        <p:nvSpPr>
          <p:cNvPr id="6" name="TextBox 5"/>
          <p:cNvSpPr txBox="1"/>
          <p:nvPr/>
        </p:nvSpPr>
        <p:spPr>
          <a:xfrm>
            <a:off x="11219688" y="6464808"/>
            <a:ext cx="484632" cy="301752"/>
          </a:xfrm>
          <a:prstGeom prst="rect">
            <a:avLst/>
          </a:prstGeom>
          <a:noFill/>
        </p:spPr>
        <p:txBody>
          <a:bodyPr wrap="square" lIns="0" tIns="0" rIns="0" bIns="0" anchor="ctr">
            <a:spAutoFit/>
          </a:bodyPr>
          <a:lstStyle/>
          <a:p>
            <a:pPr algn="r">
              <a:spcBef>
                <a:spcPts val="0"/>
              </a:spcBef>
              <a:spcAft>
                <a:spcPts val="0"/>
              </a:spcAft>
              <a:buNone/>
            </a:pPr>
            <a:r>
              <a:rPr sz="1067" b="0" i="0">
                <a:solidFill>
                  <a:srgbClr val="5B6770"/>
                </a:solidFill>
                <a:latin typeface="Calibri"/>
              </a:rPr>
              <a:t>71</a:t>
            </a:r>
          </a:p>
        </p:txBody>
      </p:sp>
      <p:pic>
        <p:nvPicPr>
          <p:cNvPr id="8" name="Picture 7">
            <a:extLst>
              <a:ext uri="{FF2B5EF4-FFF2-40B4-BE49-F238E27FC236}">
                <a16:creationId xmlns:a16="http://schemas.microsoft.com/office/drawing/2014/main" id="{40ED5DF1-2ADE-6AA2-59C5-EFCBCD0F2095}"/>
              </a:ext>
            </a:extLst>
          </p:cNvPr>
          <p:cNvPicPr>
            <a:picLocks noChangeAspect="1"/>
          </p:cNvPicPr>
          <p:nvPr/>
        </p:nvPicPr>
        <p:blipFill>
          <a:blip r:embed="rId2"/>
          <a:stretch>
            <a:fillRect/>
          </a:stretch>
        </p:blipFill>
        <p:spPr>
          <a:xfrm>
            <a:off x="2831552" y="1193993"/>
            <a:ext cx="5423877" cy="4067908"/>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9144000" y="320040"/>
            <a:ext cx="2496312" cy="429768"/>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3" name="TextBox 2"/>
          <p:cNvSpPr txBox="1"/>
          <p:nvPr/>
        </p:nvSpPr>
        <p:spPr>
          <a:xfrm>
            <a:off x="548640" y="6464808"/>
            <a:ext cx="7315200" cy="301752"/>
          </a:xfrm>
          <a:prstGeom prst="rect">
            <a:avLst/>
          </a:prstGeom>
          <a:noFill/>
        </p:spPr>
        <p:txBody>
          <a:bodyPr wrap="square" lIns="0" tIns="0" rIns="0" bIns="0" anchor="ctr">
            <a:spAutoFit/>
          </a:bodyPr>
          <a:lstStyle/>
          <a:p>
            <a:pPr algn="l">
              <a:spcBef>
                <a:spcPts val="0"/>
              </a:spcBef>
              <a:spcAft>
                <a:spcPts val="0"/>
              </a:spcAft>
              <a:buNone/>
            </a:pPr>
            <a:r>
              <a:rPr sz="1067" b="0" i="1">
                <a:solidFill>
                  <a:srgbClr val="5B6770"/>
                </a:solidFill>
                <a:latin typeface="Calibri"/>
              </a:rPr>
              <a:t>Spacecraft On-Orbit Vibration  |  blog.vibrationdata.com</a:t>
            </a:r>
          </a:p>
        </p:txBody>
      </p:sp>
      <p:sp>
        <p:nvSpPr>
          <p:cNvPr id="4" name="TextBox 3"/>
          <p:cNvSpPr txBox="1"/>
          <p:nvPr/>
        </p:nvSpPr>
        <p:spPr>
          <a:xfrm>
            <a:off x="11219688" y="6464808"/>
            <a:ext cx="484632" cy="301752"/>
          </a:xfrm>
          <a:prstGeom prst="rect">
            <a:avLst/>
          </a:prstGeom>
          <a:noFill/>
        </p:spPr>
        <p:txBody>
          <a:bodyPr wrap="square" lIns="0" tIns="0" rIns="0" bIns="0" anchor="ctr">
            <a:spAutoFit/>
          </a:bodyPr>
          <a:lstStyle/>
          <a:p>
            <a:pPr algn="r">
              <a:spcBef>
                <a:spcPts val="0"/>
              </a:spcBef>
              <a:spcAft>
                <a:spcPts val="0"/>
              </a:spcAft>
              <a:buNone/>
            </a:pPr>
            <a:r>
              <a:rPr sz="1067" b="0" i="0">
                <a:solidFill>
                  <a:srgbClr val="5B6770"/>
                </a:solidFill>
                <a:latin typeface="Calibri"/>
              </a:rPr>
              <a:t>72</a:t>
            </a:r>
          </a:p>
        </p:txBody>
      </p:sp>
      <p:sp>
        <p:nvSpPr>
          <p:cNvPr id="5" name="TextBox 4"/>
          <p:cNvSpPr txBox="1"/>
          <p:nvPr/>
        </p:nvSpPr>
        <p:spPr>
          <a:xfrm>
            <a:off x="548640" y="265176"/>
            <a:ext cx="9756648" cy="667512"/>
          </a:xfrm>
          <a:prstGeom prst="rect">
            <a:avLst/>
          </a:prstGeom>
          <a:noFill/>
        </p:spPr>
        <p:txBody>
          <a:bodyPr wrap="square" lIns="0" tIns="0" rIns="0" bIns="0" anchor="ctr">
            <a:spAutoFit/>
          </a:bodyPr>
          <a:lstStyle/>
          <a:p>
            <a:pPr algn="l">
              <a:spcBef>
                <a:spcPts val="0"/>
              </a:spcBef>
              <a:spcAft>
                <a:spcPts val="0"/>
              </a:spcAft>
              <a:buNone/>
            </a:pPr>
            <a:r>
              <a:rPr sz="3467" b="1" i="0">
                <a:solidFill>
                  <a:srgbClr val="10456B"/>
                </a:solidFill>
                <a:latin typeface="Cambria"/>
              </a:rPr>
              <a:t>Case History: LISA Pathfinder Drag-Free Control</a:t>
            </a:r>
          </a:p>
        </p:txBody>
      </p:sp>
      <p:sp>
        <p:nvSpPr>
          <p:cNvPr id="6" name="TextBox 5"/>
          <p:cNvSpPr txBox="1"/>
          <p:nvPr/>
        </p:nvSpPr>
        <p:spPr>
          <a:xfrm>
            <a:off x="576072" y="950976"/>
            <a:ext cx="10972800" cy="393192"/>
          </a:xfrm>
          <a:prstGeom prst="rect">
            <a:avLst/>
          </a:prstGeom>
          <a:noFill/>
        </p:spPr>
        <p:txBody>
          <a:bodyPr wrap="square" lIns="0" tIns="0" rIns="0" bIns="0" anchor="ctr">
            <a:spAutoFit/>
          </a:bodyPr>
          <a:lstStyle/>
          <a:p>
            <a:pPr algn="l">
              <a:spcBef>
                <a:spcPts val="0"/>
              </a:spcBef>
              <a:spcAft>
                <a:spcPts val="0"/>
              </a:spcAft>
              <a:buNone/>
            </a:pPr>
            <a:r>
              <a:rPr sz="1667" b="0" i="1">
                <a:solidFill>
                  <a:srgbClr val="0B7A8A"/>
                </a:solidFill>
                <a:latin typeface="Calibri"/>
              </a:rPr>
              <a:t>The opposite extreme — actively shielding the payload to the quietest state ever achieved</a:t>
            </a:r>
          </a:p>
        </p:txBody>
      </p:sp>
      <p:sp>
        <p:nvSpPr>
          <p:cNvPr id="7" name="Rounded Rectangle 6"/>
          <p:cNvSpPr/>
          <p:nvPr/>
        </p:nvSpPr>
        <p:spPr>
          <a:xfrm>
            <a:off x="548640" y="1563624"/>
            <a:ext cx="3721608" cy="3877056"/>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13816" y="1801368"/>
            <a:ext cx="3182112" cy="850392"/>
          </a:xfrm>
          <a:prstGeom prst="rect">
            <a:avLst/>
          </a:prstGeom>
          <a:noFill/>
        </p:spPr>
        <p:txBody>
          <a:bodyPr wrap="square" lIns="0" tIns="0" rIns="0" bIns="0" anchor="t">
            <a:spAutoFit/>
          </a:bodyPr>
          <a:lstStyle/>
          <a:p>
            <a:pPr algn="l">
              <a:lnSpc>
                <a:spcPct val="98000"/>
              </a:lnSpc>
              <a:spcBef>
                <a:spcPts val="0"/>
              </a:spcBef>
              <a:spcAft>
                <a:spcPts val="0"/>
              </a:spcAft>
              <a:buNone/>
            </a:pPr>
            <a:r>
              <a:rPr sz="2267" b="1" i="0">
                <a:solidFill>
                  <a:srgbClr val="10456B"/>
                </a:solidFill>
                <a:latin typeface="Cambria"/>
              </a:rPr>
              <a:t>LISA Pathfinder</a:t>
            </a:r>
          </a:p>
        </p:txBody>
      </p:sp>
      <p:sp>
        <p:nvSpPr>
          <p:cNvPr id="9" name="TextBox 8"/>
          <p:cNvSpPr txBox="1"/>
          <p:nvPr/>
        </p:nvSpPr>
        <p:spPr>
          <a:xfrm>
            <a:off x="813816" y="2715768"/>
            <a:ext cx="3182112" cy="246888"/>
          </a:xfrm>
          <a:prstGeom prst="rect">
            <a:avLst/>
          </a:prstGeom>
          <a:noFill/>
        </p:spPr>
        <p:txBody>
          <a:bodyPr wrap="square" lIns="0" tIns="0" rIns="0" bIns="0" anchor="ctr">
            <a:spAutoFit/>
          </a:bodyPr>
          <a:lstStyle/>
          <a:p>
            <a:pPr algn="l">
              <a:spcBef>
                <a:spcPts val="0"/>
              </a:spcBef>
              <a:spcAft>
                <a:spcPts val="0"/>
              </a:spcAft>
              <a:buNone/>
            </a:pPr>
            <a:r>
              <a:rPr sz="1133" b="1" i="0">
                <a:solidFill>
                  <a:srgbClr val="0B7A8A"/>
                </a:solidFill>
                <a:latin typeface="Calibri"/>
              </a:rPr>
              <a:t>ROLE</a:t>
            </a:r>
          </a:p>
        </p:txBody>
      </p:sp>
      <p:sp>
        <p:nvSpPr>
          <p:cNvPr id="10" name="TextBox 9"/>
          <p:cNvSpPr txBox="1"/>
          <p:nvPr/>
        </p:nvSpPr>
        <p:spPr>
          <a:xfrm>
            <a:off x="813816" y="2935224"/>
            <a:ext cx="3182112" cy="502920"/>
          </a:xfrm>
          <a:prstGeom prst="rect">
            <a:avLst/>
          </a:prstGeom>
          <a:noFill/>
        </p:spPr>
        <p:txBody>
          <a:bodyPr wrap="square" lIns="0" tIns="0" rIns="0" bIns="0" anchor="t">
            <a:spAutoFit/>
          </a:bodyPr>
          <a:lstStyle/>
          <a:p>
            <a:pPr algn="l">
              <a:lnSpc>
                <a:spcPct val="98000"/>
              </a:lnSpc>
              <a:spcBef>
                <a:spcPts val="0"/>
              </a:spcBef>
              <a:spcAft>
                <a:spcPts val="0"/>
              </a:spcAft>
              <a:buNone/>
            </a:pPr>
            <a:r>
              <a:rPr sz="1467" b="0" i="0">
                <a:solidFill>
                  <a:srgbClr val="2B2B2B"/>
                </a:solidFill>
                <a:latin typeface="Calibri"/>
              </a:rPr>
              <a:t>Gravitational-wave technology demonstrator at L1; launched Dec 2015</a:t>
            </a:r>
          </a:p>
        </p:txBody>
      </p:sp>
      <p:sp>
        <p:nvSpPr>
          <p:cNvPr id="11" name="TextBox 10"/>
          <p:cNvSpPr txBox="1"/>
          <p:nvPr/>
        </p:nvSpPr>
        <p:spPr>
          <a:xfrm>
            <a:off x="813816" y="3474720"/>
            <a:ext cx="3182112" cy="246888"/>
          </a:xfrm>
          <a:prstGeom prst="rect">
            <a:avLst/>
          </a:prstGeom>
          <a:noFill/>
        </p:spPr>
        <p:txBody>
          <a:bodyPr wrap="square" lIns="0" tIns="0" rIns="0" bIns="0" anchor="ctr">
            <a:spAutoFit/>
          </a:bodyPr>
          <a:lstStyle/>
          <a:p>
            <a:pPr algn="l">
              <a:spcBef>
                <a:spcPts val="0"/>
              </a:spcBef>
              <a:spcAft>
                <a:spcPts val="0"/>
              </a:spcAft>
              <a:buNone/>
            </a:pPr>
            <a:r>
              <a:rPr sz="1133" b="1" i="0">
                <a:solidFill>
                  <a:srgbClr val="0B7A8A"/>
                </a:solidFill>
                <a:latin typeface="Calibri"/>
              </a:rPr>
              <a:t>ARCHITECTURE</a:t>
            </a:r>
          </a:p>
        </p:txBody>
      </p:sp>
      <p:sp>
        <p:nvSpPr>
          <p:cNvPr id="12" name="TextBox 11"/>
          <p:cNvSpPr txBox="1"/>
          <p:nvPr/>
        </p:nvSpPr>
        <p:spPr>
          <a:xfrm>
            <a:off x="813816" y="3694176"/>
            <a:ext cx="3182112" cy="502920"/>
          </a:xfrm>
          <a:prstGeom prst="rect">
            <a:avLst/>
          </a:prstGeom>
          <a:noFill/>
        </p:spPr>
        <p:txBody>
          <a:bodyPr wrap="square" lIns="0" tIns="0" rIns="0" bIns="0" anchor="t">
            <a:spAutoFit/>
          </a:bodyPr>
          <a:lstStyle/>
          <a:p>
            <a:pPr algn="l">
              <a:lnSpc>
                <a:spcPct val="98000"/>
              </a:lnSpc>
              <a:spcBef>
                <a:spcPts val="0"/>
              </a:spcBef>
              <a:spcAft>
                <a:spcPts val="0"/>
              </a:spcAft>
              <a:buNone/>
            </a:pPr>
            <a:r>
              <a:rPr sz="1467" b="0" i="0">
                <a:solidFill>
                  <a:srgbClr val="2B2B2B"/>
                </a:solidFill>
                <a:latin typeface="Calibri"/>
              </a:rPr>
              <a:t>Drag-free: spacecraft flies around a free-floating test mass</a:t>
            </a:r>
          </a:p>
        </p:txBody>
      </p:sp>
      <p:sp>
        <p:nvSpPr>
          <p:cNvPr id="13" name="TextBox 12"/>
          <p:cNvSpPr txBox="1"/>
          <p:nvPr/>
        </p:nvSpPr>
        <p:spPr>
          <a:xfrm>
            <a:off x="813816" y="4233672"/>
            <a:ext cx="3182112" cy="246888"/>
          </a:xfrm>
          <a:prstGeom prst="rect">
            <a:avLst/>
          </a:prstGeom>
          <a:noFill/>
        </p:spPr>
        <p:txBody>
          <a:bodyPr wrap="square" lIns="0" tIns="0" rIns="0" bIns="0" anchor="ctr">
            <a:spAutoFit/>
          </a:bodyPr>
          <a:lstStyle/>
          <a:p>
            <a:pPr algn="l">
              <a:spcBef>
                <a:spcPts val="0"/>
              </a:spcBef>
              <a:spcAft>
                <a:spcPts val="0"/>
              </a:spcAft>
              <a:buNone/>
            </a:pPr>
            <a:r>
              <a:rPr sz="1133" b="1" i="0">
                <a:solidFill>
                  <a:srgbClr val="0B7A8A"/>
                </a:solidFill>
                <a:latin typeface="Calibri"/>
              </a:rPr>
              <a:t>ACTUATOR</a:t>
            </a:r>
          </a:p>
        </p:txBody>
      </p:sp>
      <p:sp>
        <p:nvSpPr>
          <p:cNvPr id="14" name="TextBox 13"/>
          <p:cNvSpPr txBox="1"/>
          <p:nvPr/>
        </p:nvSpPr>
        <p:spPr>
          <a:xfrm>
            <a:off x="813816" y="4453128"/>
            <a:ext cx="3182112" cy="502920"/>
          </a:xfrm>
          <a:prstGeom prst="rect">
            <a:avLst/>
          </a:prstGeom>
          <a:noFill/>
        </p:spPr>
        <p:txBody>
          <a:bodyPr wrap="square" lIns="0" tIns="0" rIns="0" bIns="0" anchor="t">
            <a:spAutoFit/>
          </a:bodyPr>
          <a:lstStyle/>
          <a:p>
            <a:pPr algn="l">
              <a:lnSpc>
                <a:spcPct val="98000"/>
              </a:lnSpc>
              <a:spcBef>
                <a:spcPts val="0"/>
              </a:spcBef>
              <a:spcAft>
                <a:spcPts val="0"/>
              </a:spcAft>
              <a:buNone/>
            </a:pPr>
            <a:r>
              <a:rPr sz="1467" b="0" i="0">
                <a:solidFill>
                  <a:srgbClr val="2B2B2B"/>
                </a:solidFill>
                <a:latin typeface="Calibri"/>
              </a:rPr>
              <a:t>Micro-Newton cold-gas / colloid thrusters, ~0.1 µN/√Hz noise</a:t>
            </a:r>
          </a:p>
        </p:txBody>
      </p:sp>
      <p:sp>
        <p:nvSpPr>
          <p:cNvPr id="15" name="Rounded Rectangle 14"/>
          <p:cNvSpPr/>
          <p:nvPr/>
        </p:nvSpPr>
        <p:spPr>
          <a:xfrm>
            <a:off x="4572000" y="1563624"/>
            <a:ext cx="7068312" cy="1197864"/>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4818888" y="1728216"/>
            <a:ext cx="1892807" cy="365760"/>
          </a:xfrm>
          <a:prstGeom prst="rect">
            <a:avLst/>
          </a:prstGeom>
          <a:noFill/>
        </p:spPr>
        <p:txBody>
          <a:bodyPr wrap="square" lIns="0" tIns="0" rIns="0" bIns="0" anchor="t">
            <a:spAutoFit/>
          </a:bodyPr>
          <a:lstStyle/>
          <a:p>
            <a:pPr algn="l">
              <a:spcBef>
                <a:spcPts val="0"/>
              </a:spcBef>
              <a:spcAft>
                <a:spcPts val="0"/>
              </a:spcAft>
              <a:buNone/>
            </a:pPr>
            <a:r>
              <a:rPr sz="1333" b="1" i="0">
                <a:solidFill>
                  <a:srgbClr val="10456B"/>
                </a:solidFill>
                <a:latin typeface="Calibri"/>
              </a:rPr>
              <a:t>Disturbance</a:t>
            </a:r>
          </a:p>
        </p:txBody>
      </p:sp>
      <p:sp>
        <p:nvSpPr>
          <p:cNvPr id="17" name="TextBox 16"/>
          <p:cNvSpPr txBox="1"/>
          <p:nvPr/>
        </p:nvSpPr>
        <p:spPr>
          <a:xfrm>
            <a:off x="6830568" y="1682495"/>
            <a:ext cx="4572000" cy="950976"/>
          </a:xfrm>
          <a:prstGeom prst="rect">
            <a:avLst/>
          </a:prstGeom>
          <a:noFill/>
        </p:spPr>
        <p:txBody>
          <a:bodyPr wrap="square" lIns="0" tIns="0" rIns="0" bIns="0" anchor="ctr">
            <a:spAutoFit/>
          </a:bodyPr>
          <a:lstStyle/>
          <a:p>
            <a:pPr algn="l">
              <a:lnSpc>
                <a:spcPct val="100000"/>
              </a:lnSpc>
              <a:spcBef>
                <a:spcPts val="0"/>
              </a:spcBef>
              <a:spcAft>
                <a:spcPts val="0"/>
              </a:spcAft>
              <a:buNone/>
            </a:pPr>
            <a:r>
              <a:rPr sz="1400" b="0" i="0">
                <a:solidFill>
                  <a:srgbClr val="2B2B2B"/>
                </a:solidFill>
                <a:latin typeface="Calibri"/>
              </a:rPr>
              <a:t>Every external force — solar pressure, outgassing, thermal effects — appears as a parasitic acceleration on a test mass that must remain in near-perfect free fall in the milli-hertz band.</a:t>
            </a:r>
          </a:p>
        </p:txBody>
      </p:sp>
      <p:sp>
        <p:nvSpPr>
          <p:cNvPr id="18" name="Rounded Rectangle 17"/>
          <p:cNvSpPr/>
          <p:nvPr/>
        </p:nvSpPr>
        <p:spPr>
          <a:xfrm>
            <a:off x="4572000" y="2898648"/>
            <a:ext cx="7068312" cy="1197864"/>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4818888" y="3063240"/>
            <a:ext cx="1892807" cy="365760"/>
          </a:xfrm>
          <a:prstGeom prst="rect">
            <a:avLst/>
          </a:prstGeom>
          <a:noFill/>
        </p:spPr>
        <p:txBody>
          <a:bodyPr wrap="square" lIns="0" tIns="0" rIns="0" bIns="0" anchor="t">
            <a:spAutoFit/>
          </a:bodyPr>
          <a:lstStyle/>
          <a:p>
            <a:pPr algn="l">
              <a:spcBef>
                <a:spcPts val="0"/>
              </a:spcBef>
              <a:spcAft>
                <a:spcPts val="0"/>
              </a:spcAft>
              <a:buNone/>
            </a:pPr>
            <a:r>
              <a:rPr sz="1333" b="1" i="0">
                <a:solidFill>
                  <a:srgbClr val="10456B"/>
                </a:solidFill>
                <a:latin typeface="Calibri"/>
              </a:rPr>
              <a:t>Solution</a:t>
            </a:r>
          </a:p>
        </p:txBody>
      </p:sp>
      <p:sp>
        <p:nvSpPr>
          <p:cNvPr id="20" name="TextBox 19"/>
          <p:cNvSpPr txBox="1"/>
          <p:nvPr/>
        </p:nvSpPr>
        <p:spPr>
          <a:xfrm>
            <a:off x="6830568" y="3017520"/>
            <a:ext cx="4572000" cy="950976"/>
          </a:xfrm>
          <a:prstGeom prst="rect">
            <a:avLst/>
          </a:prstGeom>
          <a:noFill/>
        </p:spPr>
        <p:txBody>
          <a:bodyPr wrap="square" lIns="0" tIns="0" rIns="0" bIns="0" anchor="ctr">
            <a:spAutoFit/>
          </a:bodyPr>
          <a:lstStyle/>
          <a:p>
            <a:pPr algn="l">
              <a:lnSpc>
                <a:spcPct val="100000"/>
              </a:lnSpc>
              <a:spcBef>
                <a:spcPts val="0"/>
              </a:spcBef>
              <a:spcAft>
                <a:spcPts val="0"/>
              </a:spcAft>
              <a:buNone/>
            </a:pPr>
            <a:r>
              <a:rPr sz="1400" b="0" i="0">
                <a:solidFill>
                  <a:srgbClr val="2B2B2B"/>
                </a:solidFill>
                <a:latin typeface="Calibri"/>
              </a:rPr>
              <a:t>The spacecraft is the shield: a drag-free loop reads the test-mass position by picometer interferometry and commands µN thrusters so the bus continuously shadows the mass.</a:t>
            </a:r>
          </a:p>
        </p:txBody>
      </p:sp>
      <p:sp>
        <p:nvSpPr>
          <p:cNvPr id="21" name="Rounded Rectangle 20"/>
          <p:cNvSpPr/>
          <p:nvPr/>
        </p:nvSpPr>
        <p:spPr>
          <a:xfrm>
            <a:off x="4572000" y="4233672"/>
            <a:ext cx="7068312" cy="1197864"/>
          </a:xfrm>
          <a:prstGeom prst="roundRect">
            <a:avLst>
              <a:gd name="adj" fmla="val 4000"/>
            </a:avLst>
          </a:prstGeom>
          <a:solidFill>
            <a:srgbClr val="F3E9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4818888" y="4398264"/>
            <a:ext cx="1892807" cy="365760"/>
          </a:xfrm>
          <a:prstGeom prst="rect">
            <a:avLst/>
          </a:prstGeom>
          <a:noFill/>
        </p:spPr>
        <p:txBody>
          <a:bodyPr wrap="square" lIns="0" tIns="0" rIns="0" bIns="0" anchor="t">
            <a:spAutoFit/>
          </a:bodyPr>
          <a:lstStyle/>
          <a:p>
            <a:pPr algn="l">
              <a:spcBef>
                <a:spcPts val="0"/>
              </a:spcBef>
              <a:spcAft>
                <a:spcPts val="0"/>
              </a:spcAft>
              <a:buNone/>
            </a:pPr>
            <a:r>
              <a:rPr sz="1333" b="1" i="0">
                <a:solidFill>
                  <a:srgbClr val="C8651B"/>
                </a:solidFill>
                <a:latin typeface="Calibri"/>
              </a:rPr>
              <a:t>Outcome</a:t>
            </a:r>
          </a:p>
        </p:txBody>
      </p:sp>
      <p:sp>
        <p:nvSpPr>
          <p:cNvPr id="23" name="TextBox 22"/>
          <p:cNvSpPr txBox="1"/>
          <p:nvPr/>
        </p:nvSpPr>
        <p:spPr>
          <a:xfrm>
            <a:off x="6830568" y="4352544"/>
            <a:ext cx="4572000" cy="950976"/>
          </a:xfrm>
          <a:prstGeom prst="rect">
            <a:avLst/>
          </a:prstGeom>
          <a:noFill/>
        </p:spPr>
        <p:txBody>
          <a:bodyPr wrap="square" lIns="0" tIns="0" rIns="0" bIns="0" anchor="ctr">
            <a:spAutoFit/>
          </a:bodyPr>
          <a:lstStyle/>
          <a:p>
            <a:pPr algn="l">
              <a:lnSpc>
                <a:spcPct val="100000"/>
              </a:lnSpc>
              <a:spcBef>
                <a:spcPts val="0"/>
              </a:spcBef>
              <a:spcAft>
                <a:spcPts val="0"/>
              </a:spcAft>
              <a:buNone/>
            </a:pPr>
            <a:r>
              <a:rPr sz="1400" b="0" i="0">
                <a:solidFill>
                  <a:srgbClr val="2B2B2B"/>
                </a:solidFill>
                <a:latin typeface="Calibri"/>
              </a:rPr>
              <a:t>Differential acceleration reached sub-femto-g — the quietest controlled environment ever flown — and the thrusters' own noise was characterized in flight against the test-mass reference.</a:t>
            </a:r>
          </a:p>
        </p:txBody>
      </p:sp>
      <p:sp>
        <p:nvSpPr>
          <p:cNvPr id="24" name="Rectangle 23"/>
          <p:cNvSpPr/>
          <p:nvPr/>
        </p:nvSpPr>
        <p:spPr>
          <a:xfrm>
            <a:off x="548640" y="5779008"/>
            <a:ext cx="11091672" cy="512064"/>
          </a:xfrm>
          <a:prstGeom prst="rect">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795528" y="5779008"/>
            <a:ext cx="10607040" cy="512064"/>
          </a:xfrm>
          <a:prstGeom prst="rect">
            <a:avLst/>
          </a:prstGeom>
          <a:noFill/>
        </p:spPr>
        <p:txBody>
          <a:bodyPr wrap="square" lIns="0" tIns="0" rIns="0" bIns="0" anchor="ctr">
            <a:spAutoFit/>
          </a:bodyPr>
          <a:lstStyle/>
          <a:p>
            <a:pPr>
              <a:spcBef>
                <a:spcPts val="0"/>
              </a:spcBef>
              <a:spcAft>
                <a:spcPts val="0"/>
              </a:spcAft>
              <a:buNone/>
            </a:pPr>
            <a:r>
              <a:rPr sz="1467" b="1" i="0">
                <a:solidFill>
                  <a:srgbClr val="FFFFFF"/>
                </a:solidFill>
                <a:latin typeface="Calibri"/>
              </a:rPr>
              <a:t>Takeaway:  </a:t>
            </a:r>
            <a:r>
              <a:rPr sz="1467" b="0" i="1">
                <a:solidFill>
                  <a:srgbClr val="FFFFFF"/>
                </a:solidFill>
                <a:latin typeface="Calibri"/>
              </a:rPr>
              <a:t>The lowest disturbance comes from making the spacecraft chase the payload, not the reverse — and the actuator that enables it must itself be characterized as a disturbance source in flight.</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57200" y="256032"/>
            <a:ext cx="8686800" cy="640080"/>
          </a:xfrm>
          <a:prstGeom prst="rect">
            <a:avLst/>
          </a:prstGeom>
          <a:noFill/>
        </p:spPr>
        <p:txBody>
          <a:bodyPr wrap="square" lIns="0" tIns="0" rIns="0" bIns="0" anchor="t">
            <a:spAutoFit/>
          </a:bodyPr>
          <a:lstStyle/>
          <a:p>
            <a:pPr algn="l">
              <a:spcBef>
                <a:spcPts val="0"/>
              </a:spcBef>
              <a:spcAft>
                <a:spcPts val="0"/>
              </a:spcAft>
              <a:buNone/>
            </a:pPr>
            <a:r>
              <a:rPr sz="2800" b="1" i="0">
                <a:solidFill>
                  <a:srgbClr val="10456B"/>
                </a:solidFill>
                <a:latin typeface="Cambria"/>
              </a:rPr>
              <a:t>Case-History Synthesis: Six Lessons</a:t>
            </a:r>
          </a:p>
        </p:txBody>
      </p:sp>
      <p:sp>
        <p:nvSpPr>
          <p:cNvPr id="3" name="TextBox 2"/>
          <p:cNvSpPr txBox="1"/>
          <p:nvPr/>
        </p:nvSpPr>
        <p:spPr>
          <a:xfrm>
            <a:off x="457200" y="841248"/>
            <a:ext cx="10058400" cy="365760"/>
          </a:xfrm>
          <a:prstGeom prst="rect">
            <a:avLst/>
          </a:prstGeom>
          <a:noFill/>
        </p:spPr>
        <p:txBody>
          <a:bodyPr wrap="square" lIns="0" tIns="0" rIns="0" bIns="0" anchor="ctr">
            <a:spAutoFit/>
          </a:bodyPr>
          <a:lstStyle/>
          <a:p>
            <a:pPr algn="l">
              <a:spcBef>
                <a:spcPts val="0"/>
              </a:spcBef>
              <a:spcAft>
                <a:spcPts val="0"/>
              </a:spcAft>
              <a:buNone/>
            </a:pPr>
            <a:r>
              <a:rPr sz="1400" b="0" i="1">
                <a:solidFill>
                  <a:srgbClr val="0B7A8A"/>
                </a:solidFill>
                <a:latin typeface="Calibri"/>
              </a:rPr>
              <a:t>What each flight program teaches about where microvibration really comes from — and what to do about it</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spcBef>
                <a:spcPts val="0"/>
              </a:spcBef>
              <a:spcAft>
                <a:spcPts val="0"/>
              </a:spcAft>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spcBef>
                <a:spcPts val="0"/>
              </a:spcBef>
              <a:spcAft>
                <a:spcPts val="0"/>
              </a:spcAft>
              <a:buNone/>
            </a:pPr>
            <a:r>
              <a:rPr sz="900" b="0" i="0">
                <a:solidFill>
                  <a:srgbClr val="5B6770"/>
                </a:solidFill>
                <a:latin typeface="Calibri"/>
              </a:rPr>
              <a:t>73</a:t>
            </a:r>
          </a:p>
        </p:txBody>
      </p:sp>
      <p:sp>
        <p:nvSpPr>
          <p:cNvPr id="7" name="Rounded Rectangle 6"/>
          <p:cNvSpPr/>
          <p:nvPr/>
        </p:nvSpPr>
        <p:spPr>
          <a:xfrm>
            <a:off x="457200" y="1325880"/>
            <a:ext cx="3392424" cy="2121408"/>
          </a:xfrm>
          <a:prstGeom prst="roundRect">
            <a:avLst>
              <a:gd name="adj" fmla="val 5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658368" y="1508760"/>
            <a:ext cx="384048" cy="384048"/>
          </a:xfrm>
          <a:prstGeom prst="ellipse">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i="0">
                <a:solidFill>
                  <a:srgbClr val="FFFFFF"/>
                </a:solidFill>
                <a:latin typeface="Calibri"/>
              </a:rPr>
              <a:t>⚡</a:t>
            </a:r>
          </a:p>
        </p:txBody>
      </p:sp>
      <p:sp>
        <p:nvSpPr>
          <p:cNvPr id="9" name="TextBox 8"/>
          <p:cNvSpPr txBox="1"/>
          <p:nvPr/>
        </p:nvSpPr>
        <p:spPr>
          <a:xfrm>
            <a:off x="1152144" y="1472184"/>
            <a:ext cx="2523744" cy="502920"/>
          </a:xfrm>
          <a:prstGeom prst="rect">
            <a:avLst/>
          </a:prstGeom>
          <a:noFill/>
        </p:spPr>
        <p:txBody>
          <a:bodyPr wrap="square" lIns="0" tIns="0" rIns="0" bIns="0" anchor="ctr">
            <a:spAutoFit/>
          </a:bodyPr>
          <a:lstStyle/>
          <a:p>
            <a:pPr algn="l">
              <a:lnSpc>
                <a:spcPct val="95000"/>
              </a:lnSpc>
              <a:spcBef>
                <a:spcPts val="0"/>
              </a:spcBef>
              <a:spcAft>
                <a:spcPts val="0"/>
              </a:spcAft>
              <a:buNone/>
            </a:pPr>
            <a:r>
              <a:rPr sz="1400" b="1" i="0">
                <a:solidFill>
                  <a:srgbClr val="10456B"/>
                </a:solidFill>
                <a:latin typeface="Calibri"/>
              </a:rPr>
              <a:t>Hubble</a:t>
            </a:r>
          </a:p>
          <a:p>
            <a:pPr algn="l">
              <a:lnSpc>
                <a:spcPct val="95000"/>
              </a:lnSpc>
              <a:spcBef>
                <a:spcPts val="0"/>
              </a:spcBef>
              <a:spcAft>
                <a:spcPts val="0"/>
              </a:spcAft>
              <a:buNone/>
            </a:pPr>
            <a:r>
              <a:rPr sz="1050" b="1" i="0">
                <a:solidFill>
                  <a:srgbClr val="0B7A8A"/>
                </a:solidFill>
                <a:latin typeface="Calibri"/>
              </a:rPr>
              <a:t>Thermal Snap</a:t>
            </a:r>
          </a:p>
        </p:txBody>
      </p:sp>
      <p:sp>
        <p:nvSpPr>
          <p:cNvPr id="10" name="TextBox 9"/>
          <p:cNvSpPr txBox="1"/>
          <p:nvPr/>
        </p:nvSpPr>
        <p:spPr>
          <a:xfrm>
            <a:off x="694944" y="2039112"/>
            <a:ext cx="2935224" cy="1090042"/>
          </a:xfrm>
          <a:prstGeom prst="rect">
            <a:avLst/>
          </a:prstGeom>
          <a:noFill/>
        </p:spPr>
        <p:txBody>
          <a:bodyPr wrap="square" lIns="0" tIns="0" rIns="0" bIns="0" anchor="t">
            <a:spAutoFit/>
          </a:bodyPr>
          <a:lstStyle/>
          <a:p>
            <a:pPr algn="l">
              <a:lnSpc>
                <a:spcPct val="100000"/>
              </a:lnSpc>
              <a:spcBef>
                <a:spcPts val="0"/>
              </a:spcBef>
              <a:spcAft>
                <a:spcPts val="400"/>
              </a:spcAft>
              <a:buNone/>
            </a:pPr>
            <a:r>
              <a:rPr sz="1350" b="0" i="0" dirty="0">
                <a:solidFill>
                  <a:srgbClr val="2B2B2B"/>
                </a:solidFill>
                <a:latin typeface="Calibri"/>
              </a:rPr>
              <a:t>Dominant source was a flexible appendage + thermal transient, not a wheel.</a:t>
            </a:r>
          </a:p>
          <a:p>
            <a:pPr algn="l">
              <a:lnSpc>
                <a:spcPct val="100000"/>
              </a:lnSpc>
              <a:spcBef>
                <a:spcPts val="0"/>
              </a:spcBef>
              <a:spcAft>
                <a:spcPts val="0"/>
              </a:spcAft>
              <a:buNone/>
            </a:pPr>
            <a:r>
              <a:rPr sz="1350" b="0" i="1" dirty="0">
                <a:solidFill>
                  <a:srgbClr val="C8651B"/>
                </a:solidFill>
                <a:latin typeface="Calibri"/>
              </a:rPr>
              <a:t>→ Budget appendage dynamics and terminator-crossing transients</a:t>
            </a:r>
            <a:r>
              <a:rPr sz="1050" b="0" i="1" dirty="0">
                <a:solidFill>
                  <a:srgbClr val="C8651B"/>
                </a:solidFill>
                <a:latin typeface="Calibri"/>
              </a:rPr>
              <a:t>.</a:t>
            </a:r>
          </a:p>
        </p:txBody>
      </p:sp>
      <p:sp>
        <p:nvSpPr>
          <p:cNvPr id="11" name="Rounded Rectangle 10"/>
          <p:cNvSpPr/>
          <p:nvPr/>
        </p:nvSpPr>
        <p:spPr>
          <a:xfrm>
            <a:off x="3986783" y="1325880"/>
            <a:ext cx="3392424" cy="2121408"/>
          </a:xfrm>
          <a:prstGeom prst="roundRect">
            <a:avLst>
              <a:gd name="adj" fmla="val 5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4187951" y="1508760"/>
            <a:ext cx="384048" cy="384048"/>
          </a:xfrm>
          <a:prstGeom prst="ellipse">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i="0">
                <a:solidFill>
                  <a:srgbClr val="FFFFFF"/>
                </a:solidFill>
                <a:latin typeface="Calibri"/>
              </a:rPr>
              <a:t>⛨</a:t>
            </a:r>
          </a:p>
        </p:txBody>
      </p:sp>
      <p:sp>
        <p:nvSpPr>
          <p:cNvPr id="13" name="TextBox 12"/>
          <p:cNvSpPr txBox="1"/>
          <p:nvPr/>
        </p:nvSpPr>
        <p:spPr>
          <a:xfrm>
            <a:off x="4681727" y="1472184"/>
            <a:ext cx="2523744" cy="502920"/>
          </a:xfrm>
          <a:prstGeom prst="rect">
            <a:avLst/>
          </a:prstGeom>
          <a:noFill/>
        </p:spPr>
        <p:txBody>
          <a:bodyPr wrap="square" lIns="0" tIns="0" rIns="0" bIns="0" anchor="ctr">
            <a:spAutoFit/>
          </a:bodyPr>
          <a:lstStyle/>
          <a:p>
            <a:pPr algn="l">
              <a:lnSpc>
                <a:spcPct val="95000"/>
              </a:lnSpc>
              <a:spcBef>
                <a:spcPts val="0"/>
              </a:spcBef>
              <a:spcAft>
                <a:spcPts val="0"/>
              </a:spcAft>
              <a:buNone/>
            </a:pPr>
            <a:r>
              <a:rPr sz="1400" b="1" i="0">
                <a:solidFill>
                  <a:srgbClr val="10456B"/>
                </a:solidFill>
                <a:latin typeface="Calibri"/>
              </a:rPr>
              <a:t>Chandra</a:t>
            </a:r>
          </a:p>
          <a:p>
            <a:pPr algn="l">
              <a:lnSpc>
                <a:spcPct val="95000"/>
              </a:lnSpc>
              <a:spcBef>
                <a:spcPts val="0"/>
              </a:spcBef>
              <a:spcAft>
                <a:spcPts val="0"/>
              </a:spcAft>
              <a:buNone/>
            </a:pPr>
            <a:r>
              <a:rPr sz="1050" b="1" i="0">
                <a:solidFill>
                  <a:srgbClr val="0B7A8A"/>
                </a:solidFill>
                <a:latin typeface="Calibri"/>
              </a:rPr>
              <a:t>Passive Isolation</a:t>
            </a:r>
          </a:p>
        </p:txBody>
      </p:sp>
      <p:sp>
        <p:nvSpPr>
          <p:cNvPr id="14" name="TextBox 13"/>
          <p:cNvSpPr txBox="1"/>
          <p:nvPr/>
        </p:nvSpPr>
        <p:spPr>
          <a:xfrm>
            <a:off x="4224527" y="2039112"/>
            <a:ext cx="2935224" cy="1090042"/>
          </a:xfrm>
          <a:prstGeom prst="rect">
            <a:avLst/>
          </a:prstGeom>
          <a:noFill/>
        </p:spPr>
        <p:txBody>
          <a:bodyPr wrap="square" lIns="0" tIns="0" rIns="0" bIns="0" anchor="t">
            <a:spAutoFit/>
          </a:bodyPr>
          <a:lstStyle/>
          <a:p>
            <a:pPr algn="l">
              <a:lnSpc>
                <a:spcPct val="100000"/>
              </a:lnSpc>
              <a:spcBef>
                <a:spcPts val="0"/>
              </a:spcBef>
              <a:spcAft>
                <a:spcPts val="400"/>
              </a:spcAft>
              <a:buNone/>
            </a:pPr>
            <a:r>
              <a:rPr sz="1350" b="0" i="0" dirty="0">
                <a:solidFill>
                  <a:srgbClr val="2B2B2B"/>
                </a:solidFill>
                <a:latin typeface="Calibri"/>
              </a:rPr>
              <a:t>Hexapod isolators sized from an image-quality </a:t>
            </a:r>
            <a:r>
              <a:rPr sz="1350" b="0" i="0" dirty="0" err="1">
                <a:solidFill>
                  <a:srgbClr val="2B2B2B"/>
                </a:solidFill>
                <a:latin typeface="Calibri"/>
              </a:rPr>
              <a:t>flowdown</a:t>
            </a:r>
            <a:r>
              <a:rPr sz="1350" b="0" i="0" dirty="0">
                <a:solidFill>
                  <a:srgbClr val="2B2B2B"/>
                </a:solidFill>
                <a:latin typeface="Calibri"/>
              </a:rPr>
              <a:t> met spec with no active loop.</a:t>
            </a:r>
          </a:p>
          <a:p>
            <a:pPr algn="l">
              <a:lnSpc>
                <a:spcPct val="100000"/>
              </a:lnSpc>
              <a:spcBef>
                <a:spcPts val="0"/>
              </a:spcBef>
              <a:spcAft>
                <a:spcPts val="0"/>
              </a:spcAft>
              <a:buNone/>
            </a:pPr>
            <a:r>
              <a:rPr sz="1350" b="0" i="1" dirty="0">
                <a:solidFill>
                  <a:srgbClr val="C8651B"/>
                </a:solidFill>
                <a:latin typeface="Calibri"/>
              </a:rPr>
              <a:t>→ A passive isolator from a requirement </a:t>
            </a:r>
            <a:r>
              <a:rPr sz="1350" b="0" i="1" dirty="0" err="1">
                <a:solidFill>
                  <a:srgbClr val="C8651B"/>
                </a:solidFill>
                <a:latin typeface="Calibri"/>
              </a:rPr>
              <a:t>flowdown</a:t>
            </a:r>
            <a:r>
              <a:rPr sz="1350" b="0" i="1" dirty="0">
                <a:solidFill>
                  <a:srgbClr val="C8651B"/>
                </a:solidFill>
                <a:latin typeface="Calibri"/>
              </a:rPr>
              <a:t> is often enough.</a:t>
            </a:r>
          </a:p>
        </p:txBody>
      </p:sp>
      <p:sp>
        <p:nvSpPr>
          <p:cNvPr id="15" name="Rounded Rectangle 14"/>
          <p:cNvSpPr/>
          <p:nvPr/>
        </p:nvSpPr>
        <p:spPr>
          <a:xfrm>
            <a:off x="7516367" y="1325880"/>
            <a:ext cx="3392424" cy="2121408"/>
          </a:xfrm>
          <a:prstGeom prst="roundRect">
            <a:avLst>
              <a:gd name="adj" fmla="val 5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Oval 15"/>
          <p:cNvSpPr/>
          <p:nvPr/>
        </p:nvSpPr>
        <p:spPr>
          <a:xfrm>
            <a:off x="7717536" y="1508760"/>
            <a:ext cx="384048" cy="384048"/>
          </a:xfrm>
          <a:prstGeom prst="ellipse">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i="0">
                <a:solidFill>
                  <a:srgbClr val="FFFFFF"/>
                </a:solidFill>
                <a:latin typeface="Calibri"/>
              </a:rPr>
              <a:t>↔</a:t>
            </a:r>
          </a:p>
        </p:txBody>
      </p:sp>
      <p:sp>
        <p:nvSpPr>
          <p:cNvPr id="17" name="TextBox 16"/>
          <p:cNvSpPr txBox="1"/>
          <p:nvPr/>
        </p:nvSpPr>
        <p:spPr>
          <a:xfrm>
            <a:off x="8211311" y="1472184"/>
            <a:ext cx="2523744" cy="502920"/>
          </a:xfrm>
          <a:prstGeom prst="rect">
            <a:avLst/>
          </a:prstGeom>
          <a:noFill/>
        </p:spPr>
        <p:txBody>
          <a:bodyPr wrap="square" lIns="0" tIns="0" rIns="0" bIns="0" anchor="ctr">
            <a:spAutoFit/>
          </a:bodyPr>
          <a:lstStyle/>
          <a:p>
            <a:pPr algn="l">
              <a:lnSpc>
                <a:spcPct val="95000"/>
              </a:lnSpc>
              <a:spcBef>
                <a:spcPts val="0"/>
              </a:spcBef>
              <a:spcAft>
                <a:spcPts val="0"/>
              </a:spcAft>
              <a:buNone/>
            </a:pPr>
            <a:r>
              <a:rPr sz="1400" b="1" i="0">
                <a:solidFill>
                  <a:srgbClr val="10456B"/>
                </a:solidFill>
                <a:latin typeface="Calibri"/>
              </a:rPr>
              <a:t>JWST</a:t>
            </a:r>
          </a:p>
          <a:p>
            <a:pPr algn="l">
              <a:lnSpc>
                <a:spcPct val="95000"/>
              </a:lnSpc>
              <a:spcBef>
                <a:spcPts val="0"/>
              </a:spcBef>
              <a:spcAft>
                <a:spcPts val="0"/>
              </a:spcAft>
              <a:buNone/>
            </a:pPr>
            <a:r>
              <a:rPr sz="1050" b="1" i="0">
                <a:solidFill>
                  <a:srgbClr val="0B7A8A"/>
                </a:solidFill>
                <a:latin typeface="Calibri"/>
              </a:rPr>
              <a:t>Stacked Isolation</a:t>
            </a:r>
          </a:p>
        </p:txBody>
      </p:sp>
      <p:sp>
        <p:nvSpPr>
          <p:cNvPr id="18" name="TextBox 17"/>
          <p:cNvSpPr txBox="1"/>
          <p:nvPr/>
        </p:nvSpPr>
        <p:spPr>
          <a:xfrm>
            <a:off x="7754111" y="2039112"/>
            <a:ext cx="2935224" cy="882293"/>
          </a:xfrm>
          <a:prstGeom prst="rect">
            <a:avLst/>
          </a:prstGeom>
          <a:noFill/>
        </p:spPr>
        <p:txBody>
          <a:bodyPr wrap="square" lIns="0" tIns="0" rIns="0" bIns="0" anchor="t">
            <a:spAutoFit/>
          </a:bodyPr>
          <a:lstStyle/>
          <a:p>
            <a:pPr algn="l">
              <a:lnSpc>
                <a:spcPct val="100000"/>
              </a:lnSpc>
              <a:spcBef>
                <a:spcPts val="0"/>
              </a:spcBef>
              <a:spcAft>
                <a:spcPts val="400"/>
              </a:spcAft>
              <a:buNone/>
            </a:pPr>
            <a:r>
              <a:rPr sz="1350" b="0" i="0" dirty="0">
                <a:solidFill>
                  <a:srgbClr val="2B2B2B"/>
                </a:solidFill>
                <a:latin typeface="Calibri"/>
              </a:rPr>
              <a:t>Wheel-level + spacecraft-level stages plus exclusion zones gave ~7× margin.</a:t>
            </a:r>
          </a:p>
          <a:p>
            <a:pPr algn="l">
              <a:lnSpc>
                <a:spcPct val="100000"/>
              </a:lnSpc>
              <a:spcBef>
                <a:spcPts val="0"/>
              </a:spcBef>
              <a:spcAft>
                <a:spcPts val="0"/>
              </a:spcAft>
              <a:buNone/>
            </a:pPr>
            <a:r>
              <a:rPr sz="1350" b="0" i="1" dirty="0">
                <a:solidFill>
                  <a:srgbClr val="C8651B"/>
                </a:solidFill>
                <a:latin typeface="Calibri"/>
              </a:rPr>
              <a:t>→ Layering isolation stages and reserving zones compounds margin</a:t>
            </a:r>
            <a:r>
              <a:rPr sz="1050" b="0" i="1" dirty="0">
                <a:solidFill>
                  <a:srgbClr val="C8651B"/>
                </a:solidFill>
                <a:latin typeface="Calibri"/>
              </a:rPr>
              <a:t>.</a:t>
            </a:r>
          </a:p>
        </p:txBody>
      </p:sp>
      <p:sp>
        <p:nvSpPr>
          <p:cNvPr id="19" name="Rounded Rectangle 18"/>
          <p:cNvSpPr/>
          <p:nvPr/>
        </p:nvSpPr>
        <p:spPr>
          <a:xfrm>
            <a:off x="457200" y="3611880"/>
            <a:ext cx="3392424" cy="2121408"/>
          </a:xfrm>
          <a:prstGeom prst="roundRect">
            <a:avLst>
              <a:gd name="adj" fmla="val 5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Oval 19"/>
          <p:cNvSpPr/>
          <p:nvPr/>
        </p:nvSpPr>
        <p:spPr>
          <a:xfrm>
            <a:off x="658368" y="3794760"/>
            <a:ext cx="384048" cy="384048"/>
          </a:xfrm>
          <a:prstGeom prst="ellipse">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i="0">
                <a:solidFill>
                  <a:srgbClr val="FFFFFF"/>
                </a:solidFill>
                <a:latin typeface="Calibri"/>
              </a:rPr>
              <a:t>⚠</a:t>
            </a:r>
          </a:p>
        </p:txBody>
      </p:sp>
      <p:sp>
        <p:nvSpPr>
          <p:cNvPr id="21" name="TextBox 20"/>
          <p:cNvSpPr txBox="1"/>
          <p:nvPr/>
        </p:nvSpPr>
        <p:spPr>
          <a:xfrm>
            <a:off x="1152144" y="3758184"/>
            <a:ext cx="2523744" cy="502920"/>
          </a:xfrm>
          <a:prstGeom prst="rect">
            <a:avLst/>
          </a:prstGeom>
          <a:noFill/>
        </p:spPr>
        <p:txBody>
          <a:bodyPr wrap="square" lIns="0" tIns="0" rIns="0" bIns="0" anchor="ctr">
            <a:spAutoFit/>
          </a:bodyPr>
          <a:lstStyle/>
          <a:p>
            <a:pPr algn="l">
              <a:lnSpc>
                <a:spcPct val="95000"/>
              </a:lnSpc>
              <a:spcBef>
                <a:spcPts val="0"/>
              </a:spcBef>
              <a:spcAft>
                <a:spcPts val="0"/>
              </a:spcAft>
              <a:buNone/>
            </a:pPr>
            <a:r>
              <a:rPr sz="1400" b="1" i="0">
                <a:solidFill>
                  <a:srgbClr val="10456B"/>
                </a:solidFill>
                <a:latin typeface="Calibri"/>
              </a:rPr>
              <a:t>Kepler</a:t>
            </a:r>
          </a:p>
          <a:p>
            <a:pPr algn="l">
              <a:lnSpc>
                <a:spcPct val="95000"/>
              </a:lnSpc>
              <a:spcBef>
                <a:spcPts val="0"/>
              </a:spcBef>
              <a:spcAft>
                <a:spcPts val="0"/>
              </a:spcAft>
              <a:buNone/>
            </a:pPr>
            <a:r>
              <a:rPr sz="1050" b="1" i="0">
                <a:solidFill>
                  <a:srgbClr val="0B7A8A"/>
                </a:solidFill>
                <a:latin typeface="Calibri"/>
              </a:rPr>
              <a:t>Actuator Loss</a:t>
            </a:r>
          </a:p>
        </p:txBody>
      </p:sp>
      <p:sp>
        <p:nvSpPr>
          <p:cNvPr id="22" name="TextBox 21"/>
          <p:cNvSpPr txBox="1"/>
          <p:nvPr/>
        </p:nvSpPr>
        <p:spPr>
          <a:xfrm>
            <a:off x="694944" y="4325112"/>
            <a:ext cx="2935224" cy="1090042"/>
          </a:xfrm>
          <a:prstGeom prst="rect">
            <a:avLst/>
          </a:prstGeom>
          <a:noFill/>
        </p:spPr>
        <p:txBody>
          <a:bodyPr wrap="square" lIns="0" tIns="0" rIns="0" bIns="0" anchor="t">
            <a:spAutoFit/>
          </a:bodyPr>
          <a:lstStyle/>
          <a:p>
            <a:pPr algn="l">
              <a:lnSpc>
                <a:spcPct val="100000"/>
              </a:lnSpc>
              <a:spcBef>
                <a:spcPts val="0"/>
              </a:spcBef>
              <a:spcAft>
                <a:spcPts val="400"/>
              </a:spcAft>
              <a:buNone/>
            </a:pPr>
            <a:r>
              <a:rPr sz="1350" b="0" i="0" dirty="0">
                <a:solidFill>
                  <a:srgbClr val="2B2B2B"/>
                </a:solidFill>
                <a:latin typeface="Calibri"/>
              </a:rPr>
              <a:t>Variable wheel-bearing friction ended precise pointing — source and actuator were one part.</a:t>
            </a:r>
          </a:p>
          <a:p>
            <a:pPr algn="l">
              <a:lnSpc>
                <a:spcPct val="100000"/>
              </a:lnSpc>
              <a:spcBef>
                <a:spcPts val="0"/>
              </a:spcBef>
              <a:spcAft>
                <a:spcPts val="0"/>
              </a:spcAft>
              <a:buNone/>
            </a:pPr>
            <a:r>
              <a:rPr sz="1350" b="0" i="1" dirty="0">
                <a:solidFill>
                  <a:srgbClr val="C8651B"/>
                </a:solidFill>
                <a:latin typeface="Calibri"/>
              </a:rPr>
              <a:t>→ Bearing health and wheel redundancy are pointing-budget items.</a:t>
            </a:r>
          </a:p>
        </p:txBody>
      </p:sp>
      <p:sp>
        <p:nvSpPr>
          <p:cNvPr id="23" name="Rounded Rectangle 22"/>
          <p:cNvSpPr/>
          <p:nvPr/>
        </p:nvSpPr>
        <p:spPr>
          <a:xfrm>
            <a:off x="3986783" y="3611880"/>
            <a:ext cx="3392424" cy="2121408"/>
          </a:xfrm>
          <a:prstGeom prst="roundRect">
            <a:avLst>
              <a:gd name="adj" fmla="val 5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Oval 23"/>
          <p:cNvSpPr/>
          <p:nvPr/>
        </p:nvSpPr>
        <p:spPr>
          <a:xfrm>
            <a:off x="4187951" y="3794760"/>
            <a:ext cx="384048" cy="384048"/>
          </a:xfrm>
          <a:prstGeom prst="ellipse">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i="0">
                <a:solidFill>
                  <a:srgbClr val="FFFFFF"/>
                </a:solidFill>
                <a:latin typeface="Calibri"/>
              </a:rPr>
              <a:t>◉</a:t>
            </a:r>
          </a:p>
        </p:txBody>
      </p:sp>
      <p:sp>
        <p:nvSpPr>
          <p:cNvPr id="25" name="TextBox 24"/>
          <p:cNvSpPr txBox="1"/>
          <p:nvPr/>
        </p:nvSpPr>
        <p:spPr>
          <a:xfrm>
            <a:off x="4681727" y="3758184"/>
            <a:ext cx="2523744" cy="502920"/>
          </a:xfrm>
          <a:prstGeom prst="rect">
            <a:avLst/>
          </a:prstGeom>
          <a:noFill/>
        </p:spPr>
        <p:txBody>
          <a:bodyPr wrap="square" lIns="0" tIns="0" rIns="0" bIns="0" anchor="ctr">
            <a:spAutoFit/>
          </a:bodyPr>
          <a:lstStyle/>
          <a:p>
            <a:pPr algn="l">
              <a:lnSpc>
                <a:spcPct val="95000"/>
              </a:lnSpc>
              <a:spcBef>
                <a:spcPts val="0"/>
              </a:spcBef>
              <a:spcAft>
                <a:spcPts val="0"/>
              </a:spcAft>
              <a:buNone/>
            </a:pPr>
            <a:r>
              <a:rPr sz="1400" b="1" i="0">
                <a:solidFill>
                  <a:srgbClr val="10456B"/>
                </a:solidFill>
                <a:latin typeface="Calibri"/>
              </a:rPr>
              <a:t>Gaia</a:t>
            </a:r>
          </a:p>
          <a:p>
            <a:pPr algn="l">
              <a:lnSpc>
                <a:spcPct val="95000"/>
              </a:lnSpc>
              <a:spcBef>
                <a:spcPts val="0"/>
              </a:spcBef>
              <a:spcAft>
                <a:spcPts val="0"/>
              </a:spcAft>
              <a:buNone/>
            </a:pPr>
            <a:r>
              <a:rPr sz="1050" b="1" i="0">
                <a:solidFill>
                  <a:srgbClr val="0B7A8A"/>
                </a:solidFill>
                <a:latin typeface="Calibri"/>
              </a:rPr>
              <a:t>Calibrate, Don't Suppress</a:t>
            </a:r>
          </a:p>
        </p:txBody>
      </p:sp>
      <p:sp>
        <p:nvSpPr>
          <p:cNvPr id="26" name="TextBox 25"/>
          <p:cNvSpPr txBox="1"/>
          <p:nvPr/>
        </p:nvSpPr>
        <p:spPr>
          <a:xfrm>
            <a:off x="4224527" y="4325112"/>
            <a:ext cx="2935224" cy="882293"/>
          </a:xfrm>
          <a:prstGeom prst="rect">
            <a:avLst/>
          </a:prstGeom>
          <a:noFill/>
        </p:spPr>
        <p:txBody>
          <a:bodyPr wrap="square" lIns="0" tIns="0" rIns="0" bIns="0" anchor="t">
            <a:spAutoFit/>
          </a:bodyPr>
          <a:lstStyle/>
          <a:p>
            <a:pPr algn="l">
              <a:lnSpc>
                <a:spcPct val="100000"/>
              </a:lnSpc>
              <a:spcBef>
                <a:spcPts val="0"/>
              </a:spcBef>
              <a:spcAft>
                <a:spcPts val="400"/>
              </a:spcAft>
              <a:buNone/>
            </a:pPr>
            <a:r>
              <a:rPr sz="1350" b="0" i="0" dirty="0">
                <a:solidFill>
                  <a:srgbClr val="2B2B2B"/>
                </a:solidFill>
                <a:latin typeface="Calibri"/>
              </a:rPr>
              <a:t>Stochastic micro-clanks + thermo-elastic drift were too small to isolate away.</a:t>
            </a:r>
          </a:p>
          <a:p>
            <a:pPr algn="l">
              <a:lnSpc>
                <a:spcPct val="100000"/>
              </a:lnSpc>
              <a:spcBef>
                <a:spcPts val="0"/>
              </a:spcBef>
              <a:spcAft>
                <a:spcPts val="0"/>
              </a:spcAft>
              <a:buNone/>
            </a:pPr>
            <a:r>
              <a:rPr sz="1350" b="0" i="1" dirty="0">
                <a:solidFill>
                  <a:srgbClr val="C8651B"/>
                </a:solidFill>
                <a:latin typeface="Calibri"/>
              </a:rPr>
              <a:t>→ When the payload is the finest sensor, detect and calibrate the disturbance out.</a:t>
            </a:r>
          </a:p>
        </p:txBody>
      </p:sp>
      <p:sp>
        <p:nvSpPr>
          <p:cNvPr id="27" name="Rounded Rectangle 26"/>
          <p:cNvSpPr/>
          <p:nvPr/>
        </p:nvSpPr>
        <p:spPr>
          <a:xfrm>
            <a:off x="7516367" y="3611880"/>
            <a:ext cx="3392424" cy="2121408"/>
          </a:xfrm>
          <a:prstGeom prst="roundRect">
            <a:avLst>
              <a:gd name="adj" fmla="val 5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Oval 27"/>
          <p:cNvSpPr/>
          <p:nvPr/>
        </p:nvSpPr>
        <p:spPr>
          <a:xfrm>
            <a:off x="7717536" y="3794760"/>
            <a:ext cx="384048" cy="384048"/>
          </a:xfrm>
          <a:prstGeom prst="ellipse">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i="0">
                <a:solidFill>
                  <a:srgbClr val="FFFFFF"/>
                </a:solidFill>
                <a:latin typeface="Calibri"/>
              </a:rPr>
              <a:t>▣</a:t>
            </a:r>
          </a:p>
        </p:txBody>
      </p:sp>
      <p:sp>
        <p:nvSpPr>
          <p:cNvPr id="29" name="TextBox 28"/>
          <p:cNvSpPr txBox="1"/>
          <p:nvPr/>
        </p:nvSpPr>
        <p:spPr>
          <a:xfrm>
            <a:off x="8211311" y="3758184"/>
            <a:ext cx="2523744" cy="502920"/>
          </a:xfrm>
          <a:prstGeom prst="rect">
            <a:avLst/>
          </a:prstGeom>
          <a:noFill/>
        </p:spPr>
        <p:txBody>
          <a:bodyPr wrap="square" lIns="0" tIns="0" rIns="0" bIns="0" anchor="ctr">
            <a:spAutoFit/>
          </a:bodyPr>
          <a:lstStyle/>
          <a:p>
            <a:pPr algn="l">
              <a:lnSpc>
                <a:spcPct val="95000"/>
              </a:lnSpc>
              <a:spcBef>
                <a:spcPts val="0"/>
              </a:spcBef>
              <a:spcAft>
                <a:spcPts val="0"/>
              </a:spcAft>
              <a:buNone/>
            </a:pPr>
            <a:r>
              <a:rPr sz="1400" b="1" i="0">
                <a:solidFill>
                  <a:srgbClr val="10456B"/>
                </a:solidFill>
                <a:latin typeface="Calibri"/>
              </a:rPr>
              <a:t>LISA Pathfinder</a:t>
            </a:r>
          </a:p>
          <a:p>
            <a:pPr algn="l">
              <a:lnSpc>
                <a:spcPct val="95000"/>
              </a:lnSpc>
              <a:spcBef>
                <a:spcPts val="0"/>
              </a:spcBef>
              <a:spcAft>
                <a:spcPts val="0"/>
              </a:spcAft>
              <a:buNone/>
            </a:pPr>
            <a:r>
              <a:rPr sz="1050" b="1" i="0">
                <a:solidFill>
                  <a:srgbClr val="0B7A8A"/>
                </a:solidFill>
                <a:latin typeface="Calibri"/>
              </a:rPr>
              <a:t>Drag-Free Shielding</a:t>
            </a:r>
          </a:p>
        </p:txBody>
      </p:sp>
      <p:sp>
        <p:nvSpPr>
          <p:cNvPr id="30" name="TextBox 29"/>
          <p:cNvSpPr txBox="1"/>
          <p:nvPr/>
        </p:nvSpPr>
        <p:spPr>
          <a:xfrm>
            <a:off x="7754111" y="4325112"/>
            <a:ext cx="2935224" cy="1298448"/>
          </a:xfrm>
          <a:prstGeom prst="rect">
            <a:avLst/>
          </a:prstGeom>
          <a:noFill/>
        </p:spPr>
        <p:txBody>
          <a:bodyPr wrap="square" lIns="0" tIns="0" rIns="0" bIns="0" anchor="t">
            <a:spAutoFit/>
          </a:bodyPr>
          <a:lstStyle/>
          <a:p>
            <a:pPr algn="l">
              <a:lnSpc>
                <a:spcPct val="100000"/>
              </a:lnSpc>
              <a:spcBef>
                <a:spcPts val="0"/>
              </a:spcBef>
              <a:spcAft>
                <a:spcPts val="400"/>
              </a:spcAft>
              <a:buNone/>
            </a:pPr>
            <a:r>
              <a:rPr sz="1350" b="0" i="0" dirty="0">
                <a:solidFill>
                  <a:srgbClr val="2B2B2B"/>
                </a:solidFill>
                <a:latin typeface="Calibri"/>
              </a:rPr>
              <a:t>Active µN-thruster drag-free control reached sub-femto-g — the quietest ever flown.</a:t>
            </a:r>
          </a:p>
          <a:p>
            <a:pPr algn="l">
              <a:lnSpc>
                <a:spcPct val="100000"/>
              </a:lnSpc>
              <a:spcBef>
                <a:spcPts val="0"/>
              </a:spcBef>
              <a:spcAft>
                <a:spcPts val="0"/>
              </a:spcAft>
              <a:buNone/>
            </a:pPr>
            <a:r>
              <a:rPr sz="1350" b="0" i="1" dirty="0">
                <a:solidFill>
                  <a:srgbClr val="C8651B"/>
                </a:solidFill>
                <a:latin typeface="Calibri"/>
              </a:rPr>
              <a:t>→ Make the spacecraft chase the payload; characterize the actuator's own noise.</a:t>
            </a:r>
          </a:p>
        </p:txBody>
      </p:sp>
      <p:sp>
        <p:nvSpPr>
          <p:cNvPr id="31" name="Rectangle 30"/>
          <p:cNvSpPr/>
          <p:nvPr/>
        </p:nvSpPr>
        <p:spPr>
          <a:xfrm>
            <a:off x="457200" y="5797296"/>
            <a:ext cx="10451592" cy="512064"/>
          </a:xfrm>
          <a:prstGeom prst="rect">
            <a:avLst/>
          </a:prstGeom>
          <a:solidFill>
            <a:srgbClr val="D7E3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658368" y="5845579"/>
            <a:ext cx="10058400" cy="415498"/>
          </a:xfrm>
          <a:prstGeom prst="rect">
            <a:avLst/>
          </a:prstGeom>
          <a:noFill/>
        </p:spPr>
        <p:txBody>
          <a:bodyPr wrap="square" lIns="0" tIns="0" rIns="0" bIns="0" anchor="ctr">
            <a:spAutoFit/>
          </a:bodyPr>
          <a:lstStyle/>
          <a:p>
            <a:pPr>
              <a:spcBef>
                <a:spcPts val="0"/>
              </a:spcBef>
              <a:spcAft>
                <a:spcPts val="0"/>
              </a:spcAft>
              <a:buNone/>
            </a:pPr>
            <a:r>
              <a:rPr sz="1350" b="1" i="0" dirty="0">
                <a:solidFill>
                  <a:srgbClr val="C8651B"/>
                </a:solidFill>
                <a:latin typeface="Calibri"/>
              </a:rPr>
              <a:t>Takeaway:  </a:t>
            </a:r>
            <a:r>
              <a:rPr sz="1350" b="0" i="0" dirty="0">
                <a:solidFill>
                  <a:srgbClr val="10456B"/>
                </a:solidFill>
                <a:latin typeface="Calibri"/>
              </a:rPr>
              <a:t>The source isn't always a wheel, the actuator can be the source, and the answer spans the whole spectrum — suppress, isolate, stack, calibrate, or shield, matched to the disturbance.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10456B"/>
        </a:solidFill>
        <a:effectLst/>
      </p:bgPr>
    </p:bg>
    <p:spTree>
      <p:nvGrpSpPr>
        <p:cNvPr id="1" name=""/>
        <p:cNvGrpSpPr/>
        <p:nvPr/>
      </p:nvGrpSpPr>
      <p:grpSpPr>
        <a:xfrm>
          <a:off x="0" y="0"/>
          <a:ext cx="0" cy="0"/>
          <a:chOff x="0" y="0"/>
          <a:chExt cx="0" cy="0"/>
        </a:xfrm>
      </p:grpSpPr>
      <p:sp>
        <p:nvSpPr>
          <p:cNvPr id="2" name="TextBox 1"/>
          <p:cNvSpPr txBox="1"/>
          <p:nvPr/>
        </p:nvSpPr>
        <p:spPr>
          <a:xfrm>
            <a:off x="822960" y="2331720"/>
            <a:ext cx="3657600" cy="457200"/>
          </a:xfrm>
          <a:prstGeom prst="rect">
            <a:avLst/>
          </a:prstGeom>
          <a:noFill/>
        </p:spPr>
        <p:txBody>
          <a:bodyPr wrap="square" lIns="0" tIns="0" rIns="0" bIns="0" anchor="ctr">
            <a:spAutoFit/>
          </a:bodyPr>
          <a:lstStyle/>
          <a:p>
            <a:pPr algn="l">
              <a:spcBef>
                <a:spcPts val="0"/>
              </a:spcBef>
              <a:spcAft>
                <a:spcPts val="0"/>
              </a:spcAft>
              <a:buNone/>
            </a:pPr>
            <a:r>
              <a:rPr sz="1600" b="1" i="0">
                <a:solidFill>
                  <a:srgbClr val="C55A11"/>
                </a:solidFill>
                <a:latin typeface="Calibri"/>
              </a:rPr>
              <a:t>PART 7</a:t>
            </a:r>
          </a:p>
        </p:txBody>
      </p:sp>
      <p:sp>
        <p:nvSpPr>
          <p:cNvPr id="3" name="TextBox 2"/>
          <p:cNvSpPr txBox="1"/>
          <p:nvPr/>
        </p:nvSpPr>
        <p:spPr>
          <a:xfrm>
            <a:off x="822960" y="2743200"/>
            <a:ext cx="9601200" cy="1188720"/>
          </a:xfrm>
          <a:prstGeom prst="rect">
            <a:avLst/>
          </a:prstGeom>
          <a:noFill/>
        </p:spPr>
        <p:txBody>
          <a:bodyPr wrap="square" lIns="0" tIns="0" rIns="0" bIns="0" anchor="ctr">
            <a:spAutoFit/>
          </a:bodyPr>
          <a:lstStyle/>
          <a:p>
            <a:pPr algn="l">
              <a:spcBef>
                <a:spcPts val="0"/>
              </a:spcBef>
              <a:spcAft>
                <a:spcPts val="0"/>
              </a:spcAft>
              <a:buNone/>
            </a:pPr>
            <a:r>
              <a:rPr sz="4400" b="1" i="0">
                <a:solidFill>
                  <a:srgbClr val="FFFFFF"/>
                </a:solidFill>
                <a:latin typeface="Cambria"/>
              </a:rPr>
              <a:t>Field Questions</a:t>
            </a:r>
          </a:p>
        </p:txBody>
      </p:sp>
      <p:sp>
        <p:nvSpPr>
          <p:cNvPr id="4" name="TextBox 3"/>
          <p:cNvSpPr txBox="1"/>
          <p:nvPr/>
        </p:nvSpPr>
        <p:spPr>
          <a:xfrm>
            <a:off x="822960" y="3794760"/>
            <a:ext cx="8686800" cy="548640"/>
          </a:xfrm>
          <a:prstGeom prst="rect">
            <a:avLst/>
          </a:prstGeom>
          <a:noFill/>
        </p:spPr>
        <p:txBody>
          <a:bodyPr wrap="square" lIns="0" tIns="0" rIns="0" bIns="0" anchor="ctr">
            <a:spAutoFit/>
          </a:bodyPr>
          <a:lstStyle/>
          <a:p>
            <a:pPr algn="l">
              <a:spcBef>
                <a:spcPts val="0"/>
              </a:spcBef>
              <a:spcAft>
                <a:spcPts val="0"/>
              </a:spcAft>
              <a:buNone/>
            </a:pPr>
            <a:r>
              <a:rPr sz="1700" b="0" i="1">
                <a:solidFill>
                  <a:srgbClr val="CADCFC"/>
                </a:solidFill>
                <a:latin typeface="Calibri"/>
              </a:rPr>
              <a:t>Five recurring questions from systems and structures teams — and where current practice can do better</a:t>
            </a:r>
          </a:p>
        </p:txBody>
      </p:sp>
      <p:sp>
        <p:nvSpPr>
          <p:cNvPr id="5" name="TextBox 4"/>
          <p:cNvSpPr txBox="1"/>
          <p:nvPr/>
        </p:nvSpPr>
        <p:spPr>
          <a:xfrm>
            <a:off x="10268712" y="6473952"/>
            <a:ext cx="457200" cy="274320"/>
          </a:xfrm>
          <a:prstGeom prst="rect">
            <a:avLst/>
          </a:prstGeom>
          <a:noFill/>
        </p:spPr>
        <p:txBody>
          <a:bodyPr wrap="square" lIns="0" tIns="0" rIns="0" bIns="0" anchor="ctr">
            <a:spAutoFit/>
          </a:bodyPr>
          <a:lstStyle/>
          <a:p>
            <a:pPr algn="r">
              <a:spcBef>
                <a:spcPts val="0"/>
              </a:spcBef>
              <a:spcAft>
                <a:spcPts val="0"/>
              </a:spcAft>
              <a:buNone/>
            </a:pPr>
            <a:r>
              <a:rPr sz="900" b="0" i="0">
                <a:solidFill>
                  <a:srgbClr val="CADCFC"/>
                </a:solidFill>
                <a:latin typeface="Calibri"/>
              </a:rPr>
              <a:t>73</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57200" y="256032"/>
            <a:ext cx="8138160" cy="640080"/>
          </a:xfrm>
          <a:prstGeom prst="rect">
            <a:avLst/>
          </a:prstGeom>
          <a:noFill/>
        </p:spPr>
        <p:txBody>
          <a:bodyPr wrap="square" lIns="0" tIns="0" rIns="0" bIns="0" anchor="t">
            <a:spAutoFit/>
          </a:bodyPr>
          <a:lstStyle/>
          <a:p>
            <a:pPr algn="l">
              <a:spcBef>
                <a:spcPts val="0"/>
              </a:spcBef>
              <a:spcAft>
                <a:spcPts val="0"/>
              </a:spcAft>
              <a:buNone/>
            </a:pPr>
            <a:r>
              <a:rPr sz="2800" b="1" i="0">
                <a:solidFill>
                  <a:srgbClr val="10456B"/>
                </a:solidFill>
                <a:latin typeface="Cambria"/>
              </a:rPr>
              <a:t>The Five Questions</a:t>
            </a:r>
          </a:p>
        </p:txBody>
      </p:sp>
      <p:sp>
        <p:nvSpPr>
          <p:cNvPr id="3" name="TextBox 2"/>
          <p:cNvSpPr txBox="1"/>
          <p:nvPr/>
        </p:nvSpPr>
        <p:spPr>
          <a:xfrm>
            <a:off x="457200" y="841248"/>
            <a:ext cx="8686800" cy="365760"/>
          </a:xfrm>
          <a:prstGeom prst="rect">
            <a:avLst/>
          </a:prstGeom>
          <a:noFill/>
        </p:spPr>
        <p:txBody>
          <a:bodyPr wrap="square" lIns="0" tIns="0" rIns="0" bIns="0" anchor="ctr">
            <a:spAutoFit/>
          </a:bodyPr>
          <a:lstStyle/>
          <a:p>
            <a:pPr algn="l">
              <a:spcBef>
                <a:spcPts val="0"/>
              </a:spcBef>
              <a:spcAft>
                <a:spcPts val="0"/>
              </a:spcAft>
              <a:buNone/>
            </a:pPr>
            <a:r>
              <a:rPr sz="1400" b="0" i="1">
                <a:solidFill>
                  <a:srgbClr val="0B7A8A"/>
                </a:solidFill>
                <a:latin typeface="Calibri"/>
              </a:rPr>
              <a:t>Recurring jitter-engineering pain points raised by the systems and structures teams</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spcBef>
                <a:spcPts val="0"/>
              </a:spcBef>
              <a:spcAft>
                <a:spcPts val="0"/>
              </a:spcAft>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spcBef>
                <a:spcPts val="0"/>
              </a:spcBef>
              <a:spcAft>
                <a:spcPts val="0"/>
              </a:spcAft>
              <a:buNone/>
            </a:pPr>
            <a:r>
              <a:rPr sz="900" b="0" i="0">
                <a:solidFill>
                  <a:srgbClr val="5B6770"/>
                </a:solidFill>
                <a:latin typeface="Calibri"/>
              </a:rPr>
              <a:t>75</a:t>
            </a:r>
          </a:p>
        </p:txBody>
      </p:sp>
      <p:sp>
        <p:nvSpPr>
          <p:cNvPr id="7" name="Rounded Rectangle 6"/>
          <p:cNvSpPr/>
          <p:nvPr/>
        </p:nvSpPr>
        <p:spPr>
          <a:xfrm>
            <a:off x="457200" y="1325880"/>
            <a:ext cx="5138928" cy="150876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658368" y="1417320"/>
            <a:ext cx="457200" cy="457200"/>
          </a:xfrm>
          <a:prstGeom prst="ellipse">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sz="1800" b="1" i="0" dirty="0">
                <a:solidFill>
                  <a:srgbClr val="FFFFFF"/>
                </a:solidFill>
                <a:latin typeface="Cambria"/>
              </a:rPr>
              <a:t>1</a:t>
            </a:r>
          </a:p>
        </p:txBody>
      </p:sp>
      <p:sp>
        <p:nvSpPr>
          <p:cNvPr id="9" name="TextBox 8"/>
          <p:cNvSpPr txBox="1"/>
          <p:nvPr/>
        </p:nvSpPr>
        <p:spPr>
          <a:xfrm>
            <a:off x="1243584" y="1490472"/>
            <a:ext cx="4178808" cy="365760"/>
          </a:xfrm>
          <a:prstGeom prst="rect">
            <a:avLst/>
          </a:prstGeom>
          <a:noFill/>
        </p:spPr>
        <p:txBody>
          <a:bodyPr wrap="square" lIns="0" tIns="0" rIns="0" bIns="0" anchor="t">
            <a:spAutoFit/>
          </a:bodyPr>
          <a:lstStyle/>
          <a:p>
            <a:pPr algn="l">
              <a:spcBef>
                <a:spcPts val="0"/>
              </a:spcBef>
              <a:spcAft>
                <a:spcPts val="0"/>
              </a:spcAft>
              <a:buNone/>
            </a:pPr>
            <a:r>
              <a:rPr sz="1400" b="1" i="0">
                <a:solidFill>
                  <a:srgbClr val="10456B"/>
                </a:solidFill>
                <a:latin typeface="Calibri"/>
              </a:rPr>
              <a:t>Low-Amplitude Transmission</a:t>
            </a:r>
          </a:p>
        </p:txBody>
      </p:sp>
      <p:sp>
        <p:nvSpPr>
          <p:cNvPr id="10" name="TextBox 9"/>
          <p:cNvSpPr txBox="1"/>
          <p:nvPr/>
        </p:nvSpPr>
        <p:spPr>
          <a:xfrm>
            <a:off x="731520" y="1965960"/>
            <a:ext cx="4636008" cy="581891"/>
          </a:xfrm>
          <a:prstGeom prst="rect">
            <a:avLst/>
          </a:prstGeom>
          <a:noFill/>
        </p:spPr>
        <p:txBody>
          <a:bodyPr wrap="square" lIns="0" tIns="0" rIns="0" bIns="0" anchor="t">
            <a:spAutoFit/>
          </a:bodyPr>
          <a:lstStyle/>
          <a:p>
            <a:pPr algn="l">
              <a:lnSpc>
                <a:spcPct val="102000"/>
              </a:lnSpc>
              <a:spcBef>
                <a:spcPts val="0"/>
              </a:spcBef>
              <a:spcAft>
                <a:spcPts val="0"/>
              </a:spcAft>
              <a:buNone/>
            </a:pPr>
            <a:r>
              <a:rPr sz="1250" b="0" i="0" dirty="0">
                <a:solidFill>
                  <a:srgbClr val="2B2B2B"/>
                </a:solidFill>
                <a:latin typeface="Calibri"/>
              </a:rPr>
              <a:t>Modeling jitter transmission to timing/optics when source characterization is weak and damping assumptions (e.g. blanket 0.5%) are arbitrary</a:t>
            </a:r>
          </a:p>
        </p:txBody>
      </p:sp>
      <p:sp>
        <p:nvSpPr>
          <p:cNvPr id="11" name="Rounded Rectangle 10"/>
          <p:cNvSpPr/>
          <p:nvPr/>
        </p:nvSpPr>
        <p:spPr>
          <a:xfrm>
            <a:off x="5779008" y="1325880"/>
            <a:ext cx="5138928" cy="150876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5980176" y="1397742"/>
            <a:ext cx="457200" cy="457200"/>
          </a:xfrm>
          <a:prstGeom prst="ellipse">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sz="1800" b="1" i="0" dirty="0">
                <a:solidFill>
                  <a:srgbClr val="FFFFFF"/>
                </a:solidFill>
                <a:latin typeface="Cambria"/>
              </a:rPr>
              <a:t>2</a:t>
            </a:r>
          </a:p>
        </p:txBody>
      </p:sp>
      <p:sp>
        <p:nvSpPr>
          <p:cNvPr id="13" name="TextBox 12"/>
          <p:cNvSpPr txBox="1"/>
          <p:nvPr/>
        </p:nvSpPr>
        <p:spPr>
          <a:xfrm>
            <a:off x="6565392" y="1490472"/>
            <a:ext cx="4178808" cy="365760"/>
          </a:xfrm>
          <a:prstGeom prst="rect">
            <a:avLst/>
          </a:prstGeom>
          <a:noFill/>
        </p:spPr>
        <p:txBody>
          <a:bodyPr wrap="square" lIns="0" tIns="0" rIns="0" bIns="0" anchor="t">
            <a:spAutoFit/>
          </a:bodyPr>
          <a:lstStyle/>
          <a:p>
            <a:pPr algn="l">
              <a:spcBef>
                <a:spcPts val="0"/>
              </a:spcBef>
              <a:spcAft>
                <a:spcPts val="0"/>
              </a:spcAft>
              <a:buNone/>
            </a:pPr>
            <a:r>
              <a:rPr sz="1400" b="1" i="0">
                <a:solidFill>
                  <a:srgbClr val="10456B"/>
                </a:solidFill>
                <a:latin typeface="Calibri"/>
              </a:rPr>
              <a:t>Isolation Design</a:t>
            </a:r>
          </a:p>
        </p:txBody>
      </p:sp>
      <p:sp>
        <p:nvSpPr>
          <p:cNvPr id="14" name="TextBox 13"/>
          <p:cNvSpPr txBox="1"/>
          <p:nvPr/>
        </p:nvSpPr>
        <p:spPr>
          <a:xfrm>
            <a:off x="6053328" y="1965960"/>
            <a:ext cx="4636008" cy="581891"/>
          </a:xfrm>
          <a:prstGeom prst="rect">
            <a:avLst/>
          </a:prstGeom>
          <a:noFill/>
        </p:spPr>
        <p:txBody>
          <a:bodyPr wrap="square" lIns="0" tIns="0" rIns="0" bIns="0" anchor="t">
            <a:spAutoFit/>
          </a:bodyPr>
          <a:lstStyle/>
          <a:p>
            <a:pPr algn="l">
              <a:lnSpc>
                <a:spcPct val="102000"/>
              </a:lnSpc>
              <a:spcBef>
                <a:spcPts val="0"/>
              </a:spcBef>
              <a:spcAft>
                <a:spcPts val="0"/>
              </a:spcAft>
              <a:buNone/>
            </a:pPr>
            <a:r>
              <a:rPr sz="1250" b="0" i="0" dirty="0">
                <a:solidFill>
                  <a:srgbClr val="2B2B2B"/>
                </a:solidFill>
                <a:latin typeface="Calibri"/>
              </a:rPr>
              <a:t>Narrow- and wideband isolation for reaction wheels and other sources — "easy to isolate" depends entirely on target frequency and amplitude</a:t>
            </a:r>
          </a:p>
        </p:txBody>
      </p:sp>
      <p:sp>
        <p:nvSpPr>
          <p:cNvPr id="15" name="Rounded Rectangle 14"/>
          <p:cNvSpPr/>
          <p:nvPr/>
        </p:nvSpPr>
        <p:spPr>
          <a:xfrm>
            <a:off x="457200" y="2971800"/>
            <a:ext cx="5138928" cy="150876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Oval 15"/>
          <p:cNvSpPr/>
          <p:nvPr/>
        </p:nvSpPr>
        <p:spPr>
          <a:xfrm>
            <a:off x="658368" y="3044952"/>
            <a:ext cx="457200" cy="457200"/>
          </a:xfrm>
          <a:prstGeom prst="ellipse">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sz="1800" b="1" i="0">
                <a:solidFill>
                  <a:srgbClr val="FFFFFF"/>
                </a:solidFill>
                <a:latin typeface="Cambria"/>
              </a:rPr>
              <a:t>3</a:t>
            </a:r>
          </a:p>
        </p:txBody>
      </p:sp>
      <p:sp>
        <p:nvSpPr>
          <p:cNvPr id="17" name="TextBox 16"/>
          <p:cNvSpPr txBox="1"/>
          <p:nvPr/>
        </p:nvSpPr>
        <p:spPr>
          <a:xfrm>
            <a:off x="1243584" y="3136392"/>
            <a:ext cx="4178808" cy="365760"/>
          </a:xfrm>
          <a:prstGeom prst="rect">
            <a:avLst/>
          </a:prstGeom>
          <a:noFill/>
        </p:spPr>
        <p:txBody>
          <a:bodyPr wrap="square" lIns="0" tIns="0" rIns="0" bIns="0" anchor="t">
            <a:spAutoFit/>
          </a:bodyPr>
          <a:lstStyle/>
          <a:p>
            <a:pPr algn="l">
              <a:spcBef>
                <a:spcPts val="0"/>
              </a:spcBef>
              <a:spcAft>
                <a:spcPts val="0"/>
              </a:spcAft>
              <a:buNone/>
            </a:pPr>
            <a:r>
              <a:rPr sz="1400" b="1" i="0">
                <a:solidFill>
                  <a:srgbClr val="10456B"/>
                </a:solidFill>
                <a:latin typeface="Calibri"/>
              </a:rPr>
              <a:t>Deployable Modes &amp; Damping</a:t>
            </a:r>
          </a:p>
        </p:txBody>
      </p:sp>
      <p:sp>
        <p:nvSpPr>
          <p:cNvPr id="18" name="TextBox 17"/>
          <p:cNvSpPr txBox="1"/>
          <p:nvPr/>
        </p:nvSpPr>
        <p:spPr>
          <a:xfrm>
            <a:off x="731520" y="3611880"/>
            <a:ext cx="4636008" cy="385683"/>
          </a:xfrm>
          <a:prstGeom prst="rect">
            <a:avLst/>
          </a:prstGeom>
          <a:noFill/>
        </p:spPr>
        <p:txBody>
          <a:bodyPr wrap="square" lIns="0" tIns="0" rIns="0" bIns="0" anchor="t">
            <a:spAutoFit/>
          </a:bodyPr>
          <a:lstStyle/>
          <a:p>
            <a:pPr algn="l">
              <a:lnSpc>
                <a:spcPct val="102000"/>
              </a:lnSpc>
              <a:spcBef>
                <a:spcPts val="0"/>
              </a:spcBef>
              <a:spcAft>
                <a:spcPts val="0"/>
              </a:spcAft>
              <a:buNone/>
            </a:pPr>
            <a:r>
              <a:rPr sz="1250" b="0" i="0" dirty="0">
                <a:solidFill>
                  <a:srgbClr val="2B2B2B"/>
                </a:solidFill>
                <a:latin typeface="Calibri"/>
              </a:rPr>
              <a:t>Characterizing modes and damping of large-format </a:t>
            </a:r>
            <a:r>
              <a:rPr sz="1250" b="0" i="0" dirty="0" err="1">
                <a:solidFill>
                  <a:srgbClr val="2B2B2B"/>
                </a:solidFill>
                <a:latin typeface="Calibri"/>
              </a:rPr>
              <a:t>deployables</a:t>
            </a:r>
            <a:r>
              <a:rPr sz="1250" b="0" i="0" dirty="0">
                <a:solidFill>
                  <a:srgbClr val="2B2B2B"/>
                </a:solidFill>
                <a:latin typeface="Calibri"/>
              </a:rPr>
              <a:t> for GNC, pre-flight, without on-orbit data of a similar system</a:t>
            </a:r>
          </a:p>
        </p:txBody>
      </p:sp>
      <p:sp>
        <p:nvSpPr>
          <p:cNvPr id="19" name="Rounded Rectangle 18"/>
          <p:cNvSpPr/>
          <p:nvPr/>
        </p:nvSpPr>
        <p:spPr>
          <a:xfrm>
            <a:off x="5779008" y="2971800"/>
            <a:ext cx="5138928" cy="150876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Oval 19"/>
          <p:cNvSpPr/>
          <p:nvPr/>
        </p:nvSpPr>
        <p:spPr>
          <a:xfrm>
            <a:off x="5943600" y="3017520"/>
            <a:ext cx="457200" cy="457200"/>
          </a:xfrm>
          <a:prstGeom prst="ellipse">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sz="1800" b="1" i="0" dirty="0">
                <a:solidFill>
                  <a:srgbClr val="FFFFFF"/>
                </a:solidFill>
                <a:latin typeface="Cambria"/>
              </a:rPr>
              <a:t>4</a:t>
            </a:r>
          </a:p>
        </p:txBody>
      </p:sp>
      <p:sp>
        <p:nvSpPr>
          <p:cNvPr id="21" name="TextBox 20"/>
          <p:cNvSpPr txBox="1"/>
          <p:nvPr/>
        </p:nvSpPr>
        <p:spPr>
          <a:xfrm>
            <a:off x="6565392" y="3136392"/>
            <a:ext cx="4178808" cy="365760"/>
          </a:xfrm>
          <a:prstGeom prst="rect">
            <a:avLst/>
          </a:prstGeom>
          <a:noFill/>
        </p:spPr>
        <p:txBody>
          <a:bodyPr wrap="square" lIns="0" tIns="0" rIns="0" bIns="0" anchor="t">
            <a:spAutoFit/>
          </a:bodyPr>
          <a:lstStyle/>
          <a:p>
            <a:pPr algn="l">
              <a:spcBef>
                <a:spcPts val="0"/>
              </a:spcBef>
              <a:spcAft>
                <a:spcPts val="0"/>
              </a:spcAft>
              <a:buNone/>
            </a:pPr>
            <a:r>
              <a:rPr sz="1400" b="1" i="0">
                <a:solidFill>
                  <a:srgbClr val="10456B"/>
                </a:solidFill>
                <a:latin typeface="Calibri"/>
              </a:rPr>
              <a:t>Leveraging High Damping</a:t>
            </a:r>
          </a:p>
        </p:txBody>
      </p:sp>
      <p:sp>
        <p:nvSpPr>
          <p:cNvPr id="22" name="TextBox 21"/>
          <p:cNvSpPr txBox="1"/>
          <p:nvPr/>
        </p:nvSpPr>
        <p:spPr>
          <a:xfrm>
            <a:off x="6053328" y="3611880"/>
            <a:ext cx="4636008" cy="385683"/>
          </a:xfrm>
          <a:prstGeom prst="rect">
            <a:avLst/>
          </a:prstGeom>
          <a:noFill/>
        </p:spPr>
        <p:txBody>
          <a:bodyPr wrap="square" lIns="0" tIns="0" rIns="0" bIns="0" anchor="t">
            <a:spAutoFit/>
          </a:bodyPr>
          <a:lstStyle/>
          <a:p>
            <a:pPr algn="l">
              <a:lnSpc>
                <a:spcPct val="102000"/>
              </a:lnSpc>
              <a:spcBef>
                <a:spcPts val="0"/>
              </a:spcBef>
              <a:spcAft>
                <a:spcPts val="0"/>
              </a:spcAft>
              <a:buNone/>
            </a:pPr>
            <a:r>
              <a:rPr sz="1250" b="0" i="0" dirty="0">
                <a:solidFill>
                  <a:srgbClr val="2B2B2B"/>
                </a:solidFill>
                <a:latin typeface="Calibri"/>
              </a:rPr>
              <a:t>Whether to design to the &gt;2.5% damping repeatedly measured in test — mass savings vs. the risk it is not in-family</a:t>
            </a:r>
          </a:p>
        </p:txBody>
      </p:sp>
      <p:sp>
        <p:nvSpPr>
          <p:cNvPr id="23" name="Rounded Rectangle 22"/>
          <p:cNvSpPr/>
          <p:nvPr/>
        </p:nvSpPr>
        <p:spPr>
          <a:xfrm>
            <a:off x="457200" y="4617720"/>
            <a:ext cx="5138928" cy="150876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Oval 23"/>
          <p:cNvSpPr/>
          <p:nvPr/>
        </p:nvSpPr>
        <p:spPr>
          <a:xfrm>
            <a:off x="621792" y="4659904"/>
            <a:ext cx="457200" cy="457200"/>
          </a:xfrm>
          <a:prstGeom prst="ellipse">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sz="1800" b="1" i="0">
                <a:solidFill>
                  <a:srgbClr val="FFFFFF"/>
                </a:solidFill>
                <a:latin typeface="Cambria"/>
              </a:rPr>
              <a:t>5</a:t>
            </a:r>
          </a:p>
        </p:txBody>
      </p:sp>
      <p:sp>
        <p:nvSpPr>
          <p:cNvPr id="25" name="TextBox 24"/>
          <p:cNvSpPr txBox="1"/>
          <p:nvPr/>
        </p:nvSpPr>
        <p:spPr>
          <a:xfrm>
            <a:off x="1243584" y="4782312"/>
            <a:ext cx="4178808" cy="365760"/>
          </a:xfrm>
          <a:prstGeom prst="rect">
            <a:avLst/>
          </a:prstGeom>
          <a:noFill/>
        </p:spPr>
        <p:txBody>
          <a:bodyPr wrap="square" lIns="0" tIns="0" rIns="0" bIns="0" anchor="t">
            <a:spAutoFit/>
          </a:bodyPr>
          <a:lstStyle/>
          <a:p>
            <a:pPr algn="l">
              <a:spcBef>
                <a:spcPts val="0"/>
              </a:spcBef>
              <a:spcAft>
                <a:spcPts val="0"/>
              </a:spcAft>
              <a:buNone/>
            </a:pPr>
            <a:r>
              <a:rPr sz="1400" b="1" i="0">
                <a:solidFill>
                  <a:srgbClr val="10456B"/>
                </a:solidFill>
                <a:latin typeface="Calibri"/>
              </a:rPr>
              <a:t>Subscale Test Validity</a:t>
            </a:r>
          </a:p>
        </p:txBody>
      </p:sp>
      <p:sp>
        <p:nvSpPr>
          <p:cNvPr id="26" name="TextBox 25"/>
          <p:cNvSpPr txBox="1"/>
          <p:nvPr/>
        </p:nvSpPr>
        <p:spPr>
          <a:xfrm>
            <a:off x="731520" y="5257800"/>
            <a:ext cx="4636008" cy="385683"/>
          </a:xfrm>
          <a:prstGeom prst="rect">
            <a:avLst/>
          </a:prstGeom>
          <a:noFill/>
        </p:spPr>
        <p:txBody>
          <a:bodyPr wrap="square" lIns="0" tIns="0" rIns="0" bIns="0" anchor="t">
            <a:spAutoFit/>
          </a:bodyPr>
          <a:lstStyle/>
          <a:p>
            <a:pPr algn="l">
              <a:lnSpc>
                <a:spcPct val="102000"/>
              </a:lnSpc>
              <a:spcBef>
                <a:spcPts val="0"/>
              </a:spcBef>
              <a:spcAft>
                <a:spcPts val="0"/>
              </a:spcAft>
              <a:buNone/>
            </a:pPr>
            <a:r>
              <a:rPr sz="1250" b="0" i="0" dirty="0">
                <a:solidFill>
                  <a:srgbClr val="2B2B2B"/>
                </a:solidFill>
                <a:latin typeface="Calibri"/>
              </a:rPr>
              <a:t>Iterating large flexible spacecraft (Starlink-class) on subscale models — where the approach holds and where it breaks down</a:t>
            </a:r>
          </a:p>
        </p:txBody>
      </p:sp>
      <p:sp>
        <p:nvSpPr>
          <p:cNvPr id="27" name="TextBox 26"/>
          <p:cNvSpPr txBox="1"/>
          <p:nvPr/>
        </p:nvSpPr>
        <p:spPr>
          <a:xfrm>
            <a:off x="5779008" y="4932588"/>
            <a:ext cx="5138928" cy="879023"/>
          </a:xfrm>
          <a:prstGeom prst="rect">
            <a:avLst/>
          </a:prstGeom>
          <a:noFill/>
        </p:spPr>
        <p:txBody>
          <a:bodyPr wrap="square" lIns="0" tIns="0" rIns="0" bIns="0" anchor="ctr">
            <a:spAutoFit/>
          </a:bodyPr>
          <a:lstStyle/>
          <a:p>
            <a:pPr algn="l">
              <a:spcBef>
                <a:spcPts val="0"/>
              </a:spcBef>
              <a:spcAft>
                <a:spcPts val="200"/>
              </a:spcAft>
              <a:buNone/>
            </a:pPr>
            <a:r>
              <a:rPr sz="1350" b="1" i="0" dirty="0">
                <a:solidFill>
                  <a:srgbClr val="C55A11"/>
                </a:solidFill>
                <a:latin typeface="Calibri"/>
              </a:rPr>
              <a:t>Common thread</a:t>
            </a:r>
          </a:p>
          <a:p>
            <a:pPr algn="l">
              <a:lnSpc>
                <a:spcPct val="105000"/>
              </a:lnSpc>
              <a:spcBef>
                <a:spcPts val="0"/>
              </a:spcBef>
              <a:spcAft>
                <a:spcPts val="0"/>
              </a:spcAft>
              <a:buNone/>
            </a:pPr>
            <a:r>
              <a:rPr sz="1350" b="0" i="1" dirty="0">
                <a:solidFill>
                  <a:srgbClr val="10456B"/>
                </a:solidFill>
                <a:latin typeface="Calibri"/>
              </a:rPr>
              <a:t>Each is a case where conservatism is cheap to add but expensive to carry — and where a small amount of the right test data would replace a large, mass-driving margin.</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57200" y="256032"/>
            <a:ext cx="8138160" cy="640080"/>
          </a:xfrm>
          <a:prstGeom prst="rect">
            <a:avLst/>
          </a:prstGeom>
          <a:noFill/>
        </p:spPr>
        <p:txBody>
          <a:bodyPr wrap="square" lIns="0" tIns="0" rIns="0" bIns="0" anchor="t">
            <a:spAutoFit/>
          </a:bodyPr>
          <a:lstStyle/>
          <a:p>
            <a:pPr algn="l">
              <a:spcBef>
                <a:spcPts val="0"/>
              </a:spcBef>
              <a:spcAft>
                <a:spcPts val="0"/>
              </a:spcAft>
              <a:buNone/>
            </a:pPr>
            <a:r>
              <a:rPr sz="2800" b="1" i="0">
                <a:solidFill>
                  <a:srgbClr val="10456B"/>
                </a:solidFill>
                <a:latin typeface="Cambria"/>
              </a:rPr>
              <a:t>Q1 — Transmission at Low Amplitude</a:t>
            </a:r>
          </a:p>
        </p:txBody>
      </p:sp>
      <p:sp>
        <p:nvSpPr>
          <p:cNvPr id="3" name="TextBox 2"/>
          <p:cNvSpPr txBox="1"/>
          <p:nvPr/>
        </p:nvSpPr>
        <p:spPr>
          <a:xfrm>
            <a:off x="457200" y="841248"/>
            <a:ext cx="8686800" cy="365760"/>
          </a:xfrm>
          <a:prstGeom prst="rect">
            <a:avLst/>
          </a:prstGeom>
          <a:noFill/>
        </p:spPr>
        <p:txBody>
          <a:bodyPr wrap="square" lIns="0" tIns="0" rIns="0" bIns="0" anchor="ctr">
            <a:spAutoFit/>
          </a:bodyPr>
          <a:lstStyle/>
          <a:p>
            <a:pPr algn="l">
              <a:spcBef>
                <a:spcPts val="0"/>
              </a:spcBef>
              <a:spcAft>
                <a:spcPts val="0"/>
              </a:spcAft>
              <a:buNone/>
            </a:pPr>
            <a:r>
              <a:rPr sz="1400" b="0" i="1">
                <a:solidFill>
                  <a:srgbClr val="0B7A8A"/>
                </a:solidFill>
                <a:latin typeface="Calibri"/>
              </a:rPr>
              <a:t>Why source-to-victim attenuation is the least trustworthy number in the budget — and what to do instead</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spcBef>
                <a:spcPts val="0"/>
              </a:spcBef>
              <a:spcAft>
                <a:spcPts val="0"/>
              </a:spcAft>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spcBef>
                <a:spcPts val="0"/>
              </a:spcBef>
              <a:spcAft>
                <a:spcPts val="0"/>
              </a:spcAft>
              <a:buNone/>
            </a:pPr>
            <a:r>
              <a:rPr sz="900" b="0" i="0">
                <a:solidFill>
                  <a:srgbClr val="5B6770"/>
                </a:solidFill>
                <a:latin typeface="Calibri"/>
              </a:rPr>
              <a:t>76</a:t>
            </a:r>
          </a:p>
        </p:txBody>
      </p:sp>
      <p:sp>
        <p:nvSpPr>
          <p:cNvPr id="7" name="Rounded Rectangle 6"/>
          <p:cNvSpPr/>
          <p:nvPr/>
        </p:nvSpPr>
        <p:spPr>
          <a:xfrm>
            <a:off x="457200" y="1325880"/>
            <a:ext cx="5138928" cy="416052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5779008" y="1325880"/>
            <a:ext cx="5138928" cy="416052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713232" y="1490472"/>
            <a:ext cx="4681728" cy="365760"/>
          </a:xfrm>
          <a:prstGeom prst="rect">
            <a:avLst/>
          </a:prstGeom>
          <a:noFill/>
        </p:spPr>
        <p:txBody>
          <a:bodyPr wrap="square" lIns="0" tIns="0" rIns="0" bIns="0" anchor="ctr">
            <a:spAutoFit/>
          </a:bodyPr>
          <a:lstStyle/>
          <a:p>
            <a:pPr algn="l">
              <a:spcBef>
                <a:spcPts val="0"/>
              </a:spcBef>
              <a:spcAft>
                <a:spcPts val="0"/>
              </a:spcAft>
              <a:buNone/>
            </a:pPr>
            <a:r>
              <a:rPr sz="1500" b="1" i="0">
                <a:solidFill>
                  <a:srgbClr val="10456B"/>
                </a:solidFill>
                <a:latin typeface="Calibri"/>
              </a:rPr>
              <a:t>Why the blanket 0.5% is unsafe in both directions</a:t>
            </a:r>
          </a:p>
        </p:txBody>
      </p:sp>
      <p:sp>
        <p:nvSpPr>
          <p:cNvPr id="10" name="TextBox 9"/>
          <p:cNvSpPr txBox="1"/>
          <p:nvPr/>
        </p:nvSpPr>
        <p:spPr>
          <a:xfrm>
            <a:off x="749808" y="1947672"/>
            <a:ext cx="4572000" cy="2908489"/>
          </a:xfrm>
          <a:prstGeom prst="rect">
            <a:avLst/>
          </a:prstGeom>
          <a:noFill/>
        </p:spPr>
        <p:txBody>
          <a:bodyPr wrap="square" lIns="0" tIns="0" rIns="0" bIns="0" anchor="t">
            <a:spAutoFit/>
          </a:bodyPr>
          <a:lstStyle/>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A single transmission loss applied source-to-victim hides where the energy actually goes: at micro-g levels the dominant loss mechanisms are joints, bolted interfaces, brackets, and harness — not material damping (NASA/TM-2018-220075).</a:t>
            </a:r>
          </a:p>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Those interface losses are amplitude-dependent. At 2–5× lower input the contact patches micro-slip less, so effective damping can fall and local stiffness can rise — a fixed 0.5% may be optimistic exactly when amplitude is lowest.</a:t>
            </a:r>
          </a:p>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Assuming a constant fraction also discards frequency content: attenuation is set by modal overlap and crossings, not by a scalar — two paths with identical 'loss' can differ 10–20 dB at a resonance.</a:t>
            </a:r>
          </a:p>
        </p:txBody>
      </p:sp>
      <p:sp>
        <p:nvSpPr>
          <p:cNvPr id="11" name="TextBox 10"/>
          <p:cNvSpPr txBox="1"/>
          <p:nvPr/>
        </p:nvSpPr>
        <p:spPr>
          <a:xfrm>
            <a:off x="6035040" y="1490472"/>
            <a:ext cx="4681728" cy="365760"/>
          </a:xfrm>
          <a:prstGeom prst="rect">
            <a:avLst/>
          </a:prstGeom>
          <a:noFill/>
        </p:spPr>
        <p:txBody>
          <a:bodyPr wrap="square" lIns="0" tIns="0" rIns="0" bIns="0" anchor="ctr">
            <a:spAutoFit/>
          </a:bodyPr>
          <a:lstStyle/>
          <a:p>
            <a:pPr algn="l">
              <a:spcBef>
                <a:spcPts val="0"/>
              </a:spcBef>
              <a:spcAft>
                <a:spcPts val="0"/>
              </a:spcAft>
              <a:buNone/>
            </a:pPr>
            <a:r>
              <a:rPr sz="1500" b="1" i="0">
                <a:solidFill>
                  <a:srgbClr val="0B7A8A"/>
                </a:solidFill>
                <a:latin typeface="Calibri"/>
              </a:rPr>
              <a:t>A defensible workflow instead of one number</a:t>
            </a:r>
          </a:p>
        </p:txBody>
      </p:sp>
      <p:sp>
        <p:nvSpPr>
          <p:cNvPr id="12" name="TextBox 11"/>
          <p:cNvSpPr txBox="1"/>
          <p:nvPr/>
        </p:nvSpPr>
        <p:spPr>
          <a:xfrm>
            <a:off x="6071616" y="1947672"/>
            <a:ext cx="4572000" cy="3216265"/>
          </a:xfrm>
          <a:prstGeom prst="rect">
            <a:avLst/>
          </a:prstGeom>
          <a:noFill/>
        </p:spPr>
        <p:txBody>
          <a:bodyPr wrap="square" lIns="0" tIns="0" rIns="0" bIns="0" anchor="t">
            <a:spAutoFit/>
          </a:bodyPr>
          <a:lstStyle/>
          <a:p>
            <a:pPr marL="228600" indent="-228600" algn="l">
              <a:lnSpc>
                <a:spcPts val="1800"/>
              </a:lnSpc>
              <a:spcBef>
                <a:spcPts val="300"/>
              </a:spcBef>
              <a:spcAft>
                <a:spcPts val="300"/>
              </a:spcAft>
              <a:buClr>
                <a:srgbClr val="006699"/>
              </a:buClr>
              <a:buSzPct val="80000"/>
              <a:buFont typeface="Arial" pitchFamily="34" charset="0"/>
              <a:buChar char="•"/>
            </a:pPr>
            <a:r>
              <a:rPr lang="en-US" sz="1250" b="0" i="0" dirty="0">
                <a:solidFill>
                  <a:srgbClr val="2B2B2B"/>
                </a:solidFill>
                <a:latin typeface="Calibri"/>
              </a:rPr>
              <a:t>Replace the scalar with a measured or modeled transfer FRF magnitude |H(f)| between source mount and victim, even a coarse one — a 3-point modal tap of the real interface beats an assumed percentage.</a:t>
            </a:r>
          </a:p>
          <a:p>
            <a:pPr marL="228600" indent="-228600" algn="l">
              <a:lnSpc>
                <a:spcPts val="1800"/>
              </a:lnSpc>
              <a:spcBef>
                <a:spcPts val="300"/>
              </a:spcBef>
              <a:spcAft>
                <a:spcPts val="300"/>
              </a:spcAft>
              <a:buClr>
                <a:srgbClr val="006699"/>
              </a:buClr>
              <a:buSzPct val="80000"/>
              <a:buFont typeface="Arial" pitchFamily="34" charset="0"/>
              <a:buChar char="•"/>
            </a:pPr>
            <a:r>
              <a:rPr lang="en-US" sz="1250" b="0" i="0" dirty="0">
                <a:solidFill>
                  <a:srgbClr val="2B2B2B"/>
                </a:solidFill>
                <a:latin typeface="Calibri"/>
              </a:rPr>
              <a:t>Bracket, don't guess: run the prediction across 0.3–3× the nominal interface damping and report the envelope. If the requirement is met across the whole band, the 0.5% debate is moot.</a:t>
            </a:r>
          </a:p>
          <a:p>
            <a:pPr marL="228600" indent="-228600" algn="l">
              <a:lnSpc>
                <a:spcPts val="1800"/>
              </a:lnSpc>
              <a:spcBef>
                <a:spcPts val="300"/>
              </a:spcBef>
              <a:spcAft>
                <a:spcPts val="300"/>
              </a:spcAft>
              <a:buClr>
                <a:srgbClr val="006699"/>
              </a:buClr>
              <a:buSzPct val="80000"/>
              <a:buFont typeface="Arial" pitchFamily="34" charset="0"/>
              <a:buChar char="•"/>
            </a:pPr>
            <a:r>
              <a:rPr lang="en-US" sz="1250" b="0" i="0" dirty="0">
                <a:solidFill>
                  <a:srgbClr val="2B2B2B"/>
                </a:solidFill>
                <a:latin typeface="Calibri"/>
              </a:rPr>
              <a:t>Anchor amplitude dependence with two-level characterization: measure the interface FRF at the flight micro-g level AND one decade higher, and use the lower-amplitude curve for flight.</a:t>
            </a:r>
          </a:p>
          <a:p>
            <a:pPr marL="228600" indent="-228600" algn="l">
              <a:lnSpc>
                <a:spcPts val="1800"/>
              </a:lnSpc>
              <a:spcBef>
                <a:spcPts val="300"/>
              </a:spcBef>
              <a:spcAft>
                <a:spcPts val="300"/>
              </a:spcAft>
              <a:buClr>
                <a:srgbClr val="006699"/>
              </a:buClr>
              <a:buSzPct val="80000"/>
              <a:buFont typeface="Arial" pitchFamily="34" charset="0"/>
              <a:buChar char="•"/>
            </a:pPr>
            <a:r>
              <a:rPr lang="en-US" sz="1250" b="0" i="0" dirty="0">
                <a:solidFill>
                  <a:srgbClr val="2B2B2B"/>
                </a:solidFill>
                <a:latin typeface="Calibri"/>
              </a:rPr>
              <a:t>Where ground validation is 'prohibitively complex,' validate the model — not the system: correlate the interface element alone on a quiet bench, then trust the correlated model for the full path.</a:t>
            </a:r>
          </a:p>
        </p:txBody>
      </p:sp>
      <p:sp>
        <p:nvSpPr>
          <p:cNvPr id="13" name="Rectangle 12"/>
          <p:cNvSpPr/>
          <p:nvPr/>
        </p:nvSpPr>
        <p:spPr>
          <a:xfrm>
            <a:off x="457200" y="5650992"/>
            <a:ext cx="10451592" cy="566928"/>
          </a:xfrm>
          <a:prstGeom prst="rect">
            <a:avLst/>
          </a:prstGeom>
          <a:solidFill>
            <a:srgbClr val="D7E3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58368" y="5734401"/>
            <a:ext cx="10058400" cy="400110"/>
          </a:xfrm>
          <a:prstGeom prst="rect">
            <a:avLst/>
          </a:prstGeom>
          <a:noFill/>
        </p:spPr>
        <p:txBody>
          <a:bodyPr wrap="square" lIns="0" tIns="0" rIns="0" bIns="0" anchor="ctr">
            <a:spAutoFit/>
          </a:bodyPr>
          <a:lstStyle/>
          <a:p>
            <a:pPr>
              <a:spcBef>
                <a:spcPts val="0"/>
              </a:spcBef>
              <a:spcAft>
                <a:spcPts val="0"/>
              </a:spcAft>
              <a:buNone/>
            </a:pPr>
            <a:r>
              <a:rPr sz="1300" b="1" i="0" dirty="0">
                <a:solidFill>
                  <a:srgbClr val="C55A11"/>
                </a:solidFill>
                <a:latin typeface="Calibri"/>
              </a:rPr>
              <a:t>Takeaway:  </a:t>
            </a:r>
            <a:r>
              <a:rPr sz="1300" b="0" i="0" dirty="0">
                <a:solidFill>
                  <a:srgbClr val="10456B"/>
                </a:solidFill>
                <a:latin typeface="Calibri"/>
              </a:rPr>
              <a:t>At micro-g, the loss lives in the interfaces, it is amplitude-dependent, and it is frequency-shaped — so characterize the interface FRF and bracket the damping, rather than defending a single percentage.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57200" y="256032"/>
            <a:ext cx="8138160" cy="640080"/>
          </a:xfrm>
          <a:prstGeom prst="rect">
            <a:avLst/>
          </a:prstGeom>
          <a:noFill/>
        </p:spPr>
        <p:txBody>
          <a:bodyPr wrap="square" lIns="0" tIns="0" rIns="0" bIns="0" anchor="t">
            <a:spAutoFit/>
          </a:bodyPr>
          <a:lstStyle/>
          <a:p>
            <a:pPr algn="l">
              <a:spcBef>
                <a:spcPts val="0"/>
              </a:spcBef>
              <a:spcAft>
                <a:spcPts val="0"/>
              </a:spcAft>
              <a:buNone/>
            </a:pPr>
            <a:r>
              <a:rPr sz="2800" b="1" i="0">
                <a:solidFill>
                  <a:srgbClr val="10456B"/>
                </a:solidFill>
                <a:latin typeface="Cambria"/>
              </a:rPr>
              <a:t>Q2 — Isolation Is Not Uniformly "Easy"</a:t>
            </a:r>
          </a:p>
        </p:txBody>
      </p:sp>
      <p:sp>
        <p:nvSpPr>
          <p:cNvPr id="3" name="TextBox 2"/>
          <p:cNvSpPr txBox="1"/>
          <p:nvPr/>
        </p:nvSpPr>
        <p:spPr>
          <a:xfrm>
            <a:off x="457200" y="841248"/>
            <a:ext cx="8686800" cy="365760"/>
          </a:xfrm>
          <a:prstGeom prst="rect">
            <a:avLst/>
          </a:prstGeom>
          <a:noFill/>
        </p:spPr>
        <p:txBody>
          <a:bodyPr wrap="square" lIns="0" tIns="0" rIns="0" bIns="0" anchor="ctr">
            <a:spAutoFit/>
          </a:bodyPr>
          <a:lstStyle/>
          <a:p>
            <a:pPr algn="l">
              <a:spcBef>
                <a:spcPts val="0"/>
              </a:spcBef>
              <a:spcAft>
                <a:spcPts val="0"/>
              </a:spcAft>
              <a:buNone/>
            </a:pPr>
            <a:r>
              <a:rPr sz="1400" b="0" i="1">
                <a:solidFill>
                  <a:srgbClr val="0B7A8A"/>
                </a:solidFill>
                <a:latin typeface="Calibri"/>
              </a:rPr>
              <a:t>Difficulty scales with the target frequency and amplitude — narrowband and wideband are different problems</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spcBef>
                <a:spcPts val="0"/>
              </a:spcBef>
              <a:spcAft>
                <a:spcPts val="0"/>
              </a:spcAft>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spcBef>
                <a:spcPts val="0"/>
              </a:spcBef>
              <a:spcAft>
                <a:spcPts val="0"/>
              </a:spcAft>
              <a:buNone/>
            </a:pPr>
            <a:r>
              <a:rPr sz="900" b="0" i="0">
                <a:solidFill>
                  <a:srgbClr val="5B6770"/>
                </a:solidFill>
                <a:latin typeface="Calibri"/>
              </a:rPr>
              <a:t>77</a:t>
            </a:r>
          </a:p>
        </p:txBody>
      </p:sp>
      <p:sp>
        <p:nvSpPr>
          <p:cNvPr id="7" name="Rounded Rectangle 6"/>
          <p:cNvSpPr/>
          <p:nvPr/>
        </p:nvSpPr>
        <p:spPr>
          <a:xfrm>
            <a:off x="457200" y="1325880"/>
            <a:ext cx="3392424" cy="324612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85800" y="1472184"/>
            <a:ext cx="2980944" cy="365760"/>
          </a:xfrm>
          <a:prstGeom prst="rect">
            <a:avLst/>
          </a:prstGeom>
          <a:noFill/>
        </p:spPr>
        <p:txBody>
          <a:bodyPr wrap="square" lIns="0" tIns="0" rIns="0" bIns="0" anchor="ctr">
            <a:spAutoFit/>
          </a:bodyPr>
          <a:lstStyle/>
          <a:p>
            <a:pPr algn="l">
              <a:spcBef>
                <a:spcPts val="0"/>
              </a:spcBef>
              <a:spcAft>
                <a:spcPts val="0"/>
              </a:spcAft>
              <a:buNone/>
            </a:pPr>
            <a:r>
              <a:rPr sz="1400" b="1" i="0">
                <a:solidFill>
                  <a:srgbClr val="0B7A8A"/>
                </a:solidFill>
                <a:latin typeface="Calibri"/>
              </a:rPr>
              <a:t>Narrowband (tonal)</a:t>
            </a:r>
          </a:p>
        </p:txBody>
      </p:sp>
      <p:sp>
        <p:nvSpPr>
          <p:cNvPr id="9" name="TextBox 8"/>
          <p:cNvSpPr txBox="1"/>
          <p:nvPr/>
        </p:nvSpPr>
        <p:spPr>
          <a:xfrm>
            <a:off x="713232" y="1929384"/>
            <a:ext cx="2935224" cy="2677656"/>
          </a:xfrm>
          <a:prstGeom prst="rect">
            <a:avLst/>
          </a:prstGeom>
          <a:noFill/>
        </p:spPr>
        <p:txBody>
          <a:bodyPr wrap="square" lIns="0" tIns="0" rIns="0" bIns="0" anchor="t">
            <a:spAutoFit/>
          </a:bodyPr>
          <a:lstStyle/>
          <a:p>
            <a:pPr marL="228600" indent="-228600" algn="l">
              <a:lnSpc>
                <a:spcPts val="1800"/>
              </a:lnSpc>
              <a:spcBef>
                <a:spcPts val="300"/>
              </a:spcBef>
              <a:spcAft>
                <a:spcPts val="300"/>
              </a:spcAft>
              <a:buClr>
                <a:srgbClr val="006699"/>
              </a:buClr>
              <a:buSzPct val="80000"/>
              <a:buFont typeface="Arial" pitchFamily="34" charset="0"/>
              <a:buChar char="•"/>
            </a:pPr>
            <a:r>
              <a:rPr lang="en-US" sz="1250" b="0" i="0" dirty="0">
                <a:solidFill>
                  <a:srgbClr val="2B2B2B"/>
                </a:solidFill>
                <a:latin typeface="Calibri"/>
              </a:rPr>
              <a:t>Target: discrete RWA harmonics or cryocooler compressor lines.</a:t>
            </a:r>
          </a:p>
          <a:p>
            <a:pPr marL="228600" indent="-228600" algn="l">
              <a:lnSpc>
                <a:spcPts val="1800"/>
              </a:lnSpc>
              <a:spcBef>
                <a:spcPts val="300"/>
              </a:spcBef>
              <a:spcAft>
                <a:spcPts val="300"/>
              </a:spcAft>
              <a:buClr>
                <a:srgbClr val="006699"/>
              </a:buClr>
              <a:buSzPct val="80000"/>
              <a:buFont typeface="Arial" pitchFamily="34" charset="0"/>
              <a:buChar char="•"/>
            </a:pPr>
            <a:r>
              <a:rPr lang="en-US" sz="1250" b="0" i="0" dirty="0">
                <a:solidFill>
                  <a:srgbClr val="2B2B2B"/>
                </a:solidFill>
                <a:latin typeface="Calibri"/>
              </a:rPr>
              <a:t>Cheapest case: a tuned absorber / TMD or notch placed at a known, stable frequency can give deep rejection for little mass.</a:t>
            </a:r>
          </a:p>
          <a:p>
            <a:pPr marL="228600" indent="-228600" algn="l">
              <a:lnSpc>
                <a:spcPts val="1800"/>
              </a:lnSpc>
              <a:spcBef>
                <a:spcPts val="300"/>
              </a:spcBef>
              <a:spcAft>
                <a:spcPts val="300"/>
              </a:spcAft>
              <a:buClr>
                <a:srgbClr val="006699"/>
              </a:buClr>
              <a:buSzPct val="80000"/>
              <a:buFont typeface="Arial" pitchFamily="34" charset="0"/>
              <a:buChar char="•"/>
            </a:pPr>
            <a:r>
              <a:rPr lang="en-US" sz="1250" b="0" i="0" dirty="0">
                <a:solidFill>
                  <a:srgbClr val="2B2B2B"/>
                </a:solidFill>
                <a:latin typeface="Calibri"/>
              </a:rPr>
              <a:t>Breaks down when the line moves — variable wheel speed sweeps the tone across the notch, so a fixed narrowband device needs either speed scheduling or a tunable/active design</a:t>
            </a:r>
            <a:r>
              <a:rPr lang="en-US" sz="1100" b="0" i="0" dirty="0">
                <a:solidFill>
                  <a:srgbClr val="2B2B2B"/>
                </a:solidFill>
                <a:latin typeface="Calibri"/>
              </a:rPr>
              <a:t>.</a:t>
            </a:r>
          </a:p>
        </p:txBody>
      </p:sp>
      <p:sp>
        <p:nvSpPr>
          <p:cNvPr id="10" name="Rounded Rectangle 9"/>
          <p:cNvSpPr/>
          <p:nvPr/>
        </p:nvSpPr>
        <p:spPr>
          <a:xfrm>
            <a:off x="3986783" y="1325880"/>
            <a:ext cx="3392424" cy="324612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215383" y="1472184"/>
            <a:ext cx="2980944" cy="365760"/>
          </a:xfrm>
          <a:prstGeom prst="rect">
            <a:avLst/>
          </a:prstGeom>
          <a:noFill/>
        </p:spPr>
        <p:txBody>
          <a:bodyPr wrap="square" lIns="0" tIns="0" rIns="0" bIns="0" anchor="ctr">
            <a:spAutoFit/>
          </a:bodyPr>
          <a:lstStyle/>
          <a:p>
            <a:pPr algn="l">
              <a:spcBef>
                <a:spcPts val="0"/>
              </a:spcBef>
              <a:spcAft>
                <a:spcPts val="0"/>
              </a:spcAft>
              <a:buNone/>
            </a:pPr>
            <a:r>
              <a:rPr sz="1400" b="1" i="0">
                <a:solidFill>
                  <a:srgbClr val="006699"/>
                </a:solidFill>
                <a:latin typeface="Calibri"/>
              </a:rPr>
              <a:t>Wideband (broadband)</a:t>
            </a:r>
          </a:p>
        </p:txBody>
      </p:sp>
      <p:sp>
        <p:nvSpPr>
          <p:cNvPr id="12" name="TextBox 11"/>
          <p:cNvSpPr txBox="1"/>
          <p:nvPr/>
        </p:nvSpPr>
        <p:spPr>
          <a:xfrm>
            <a:off x="4242816" y="1929384"/>
            <a:ext cx="2935224" cy="2677656"/>
          </a:xfrm>
          <a:prstGeom prst="rect">
            <a:avLst/>
          </a:prstGeom>
          <a:noFill/>
        </p:spPr>
        <p:txBody>
          <a:bodyPr wrap="square" lIns="0" tIns="0" rIns="0" bIns="0" anchor="t">
            <a:spAutoFit/>
          </a:bodyPr>
          <a:lstStyle/>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Target: bearing noise floor, multi-source RSS, transient content.</a:t>
            </a:r>
          </a:p>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Requires a low corner frequency to cover the whole band — and a low corner means large static deflection and sway space, the real cost.</a:t>
            </a:r>
          </a:p>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Passive roll-off is ~40 dB/decade above the corner but does nothing below it and amplifies at it — so wideband almost always implies a launch-lock and stroke budget</a:t>
            </a:r>
            <a:r>
              <a:rPr sz="1100" b="0" i="0" dirty="0">
                <a:solidFill>
                  <a:srgbClr val="2B2B2B"/>
                </a:solidFill>
                <a:latin typeface="Calibri"/>
              </a:rPr>
              <a:t>.</a:t>
            </a:r>
          </a:p>
        </p:txBody>
      </p:sp>
      <p:sp>
        <p:nvSpPr>
          <p:cNvPr id="13" name="Rounded Rectangle 12"/>
          <p:cNvSpPr/>
          <p:nvPr/>
        </p:nvSpPr>
        <p:spPr>
          <a:xfrm>
            <a:off x="7516367" y="1325880"/>
            <a:ext cx="3392424" cy="324612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7744967" y="1472184"/>
            <a:ext cx="2980944" cy="365760"/>
          </a:xfrm>
          <a:prstGeom prst="rect">
            <a:avLst/>
          </a:prstGeom>
          <a:noFill/>
        </p:spPr>
        <p:txBody>
          <a:bodyPr wrap="square" lIns="0" tIns="0" rIns="0" bIns="0" anchor="ctr">
            <a:spAutoFit/>
          </a:bodyPr>
          <a:lstStyle/>
          <a:p>
            <a:pPr algn="l">
              <a:spcBef>
                <a:spcPts val="0"/>
              </a:spcBef>
              <a:spcAft>
                <a:spcPts val="0"/>
              </a:spcAft>
              <a:buNone/>
            </a:pPr>
            <a:r>
              <a:rPr sz="1400" b="1" i="0">
                <a:solidFill>
                  <a:srgbClr val="C55A11"/>
                </a:solidFill>
                <a:latin typeface="Calibri"/>
              </a:rPr>
              <a:t>What sets the difficulty</a:t>
            </a:r>
          </a:p>
        </p:txBody>
      </p:sp>
      <p:sp>
        <p:nvSpPr>
          <p:cNvPr id="15" name="TextBox 14"/>
          <p:cNvSpPr txBox="1"/>
          <p:nvPr/>
        </p:nvSpPr>
        <p:spPr>
          <a:xfrm>
            <a:off x="7772399" y="1929384"/>
            <a:ext cx="2935224" cy="2523768"/>
          </a:xfrm>
          <a:prstGeom prst="rect">
            <a:avLst/>
          </a:prstGeom>
          <a:noFill/>
        </p:spPr>
        <p:txBody>
          <a:bodyPr wrap="square" lIns="0" tIns="0" rIns="0" bIns="0" anchor="t">
            <a:spAutoFit/>
          </a:bodyPr>
          <a:lstStyle/>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Lowest frequency to isolate → sets corner → sets stroke, sway space, launch-lock.</a:t>
            </a:r>
          </a:p>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Amplitude → sets actuator force (active) or stiffness linearity (passive).</a:t>
            </a:r>
          </a:p>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Bandwidth → narrow favors absorbers/active notch; wide favors soft mounts.</a:t>
            </a:r>
          </a:p>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DOF count → 6-DOF coupling multiplies every budget above.</a:t>
            </a:r>
          </a:p>
        </p:txBody>
      </p:sp>
      <p:sp>
        <p:nvSpPr>
          <p:cNvPr id="16" name="Rectangle 15"/>
          <p:cNvSpPr/>
          <p:nvPr/>
        </p:nvSpPr>
        <p:spPr>
          <a:xfrm>
            <a:off x="562708" y="5102352"/>
            <a:ext cx="10451592" cy="566928"/>
          </a:xfrm>
          <a:prstGeom prst="rect">
            <a:avLst/>
          </a:prstGeom>
          <a:solidFill>
            <a:srgbClr val="D7E3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763876" y="5185761"/>
            <a:ext cx="10058400" cy="400110"/>
          </a:xfrm>
          <a:prstGeom prst="rect">
            <a:avLst/>
          </a:prstGeom>
          <a:noFill/>
        </p:spPr>
        <p:txBody>
          <a:bodyPr wrap="square" lIns="0" tIns="0" rIns="0" bIns="0" anchor="ctr">
            <a:spAutoFit/>
          </a:bodyPr>
          <a:lstStyle/>
          <a:p>
            <a:pPr>
              <a:spcBef>
                <a:spcPts val="0"/>
              </a:spcBef>
              <a:spcAft>
                <a:spcPts val="0"/>
              </a:spcAft>
              <a:buNone/>
            </a:pPr>
            <a:r>
              <a:rPr sz="1300" b="1" i="0" dirty="0">
                <a:solidFill>
                  <a:srgbClr val="C55A11"/>
                </a:solidFill>
                <a:latin typeface="Calibri"/>
              </a:rPr>
              <a:t>Takeaway:  </a:t>
            </a:r>
            <a:r>
              <a:rPr sz="1300" b="0" i="0" dirty="0">
                <a:solidFill>
                  <a:srgbClr val="10456B"/>
                </a:solidFill>
                <a:latin typeface="Calibri"/>
              </a:rPr>
              <a:t>"Easy to isolate" is only true for a single, stable tone. Cost is driven by the lowest frequency (stroke), the amplitude (actuator/linearity), and the bandwidth — name those three before promising isolation.</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57200" y="256032"/>
            <a:ext cx="8138160" cy="640080"/>
          </a:xfrm>
          <a:prstGeom prst="rect">
            <a:avLst/>
          </a:prstGeom>
          <a:noFill/>
        </p:spPr>
        <p:txBody>
          <a:bodyPr wrap="square" lIns="0" tIns="0" rIns="0" bIns="0" anchor="t">
            <a:spAutoFit/>
          </a:bodyPr>
          <a:lstStyle/>
          <a:p>
            <a:pPr algn="l">
              <a:spcBef>
                <a:spcPts val="0"/>
              </a:spcBef>
              <a:spcAft>
                <a:spcPts val="0"/>
              </a:spcAft>
              <a:buNone/>
            </a:pPr>
            <a:r>
              <a:rPr sz="2800" b="1" i="0">
                <a:solidFill>
                  <a:srgbClr val="10456B"/>
                </a:solidFill>
                <a:latin typeface="Cambria"/>
              </a:rPr>
              <a:t>Q3 — Modes &amp; Damping of Large Deployables</a:t>
            </a:r>
          </a:p>
        </p:txBody>
      </p:sp>
      <p:sp>
        <p:nvSpPr>
          <p:cNvPr id="3" name="TextBox 2"/>
          <p:cNvSpPr txBox="1"/>
          <p:nvPr/>
        </p:nvSpPr>
        <p:spPr>
          <a:xfrm>
            <a:off x="457200" y="841248"/>
            <a:ext cx="8686800" cy="365760"/>
          </a:xfrm>
          <a:prstGeom prst="rect">
            <a:avLst/>
          </a:prstGeom>
          <a:noFill/>
        </p:spPr>
        <p:txBody>
          <a:bodyPr wrap="square" lIns="0" tIns="0" rIns="0" bIns="0" anchor="ctr">
            <a:spAutoFit/>
          </a:bodyPr>
          <a:lstStyle/>
          <a:p>
            <a:pPr algn="l">
              <a:spcBef>
                <a:spcPts val="0"/>
              </a:spcBef>
              <a:spcAft>
                <a:spcPts val="0"/>
              </a:spcAft>
              <a:buNone/>
            </a:pPr>
            <a:r>
              <a:rPr sz="1400" b="0" i="1">
                <a:solidFill>
                  <a:srgbClr val="0B7A8A"/>
                </a:solidFill>
                <a:latin typeface="Calibri"/>
              </a:rPr>
              <a:t>Frequencies and shapes are tractable pre-flight; damping is the parameter that resists ground characterization</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spcBef>
                <a:spcPts val="0"/>
              </a:spcBef>
              <a:spcAft>
                <a:spcPts val="0"/>
              </a:spcAft>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spcBef>
                <a:spcPts val="0"/>
              </a:spcBef>
              <a:spcAft>
                <a:spcPts val="0"/>
              </a:spcAft>
              <a:buNone/>
            </a:pPr>
            <a:r>
              <a:rPr sz="900" b="0" i="0">
                <a:solidFill>
                  <a:srgbClr val="5B6770"/>
                </a:solidFill>
                <a:latin typeface="Calibri"/>
              </a:rPr>
              <a:t>78</a:t>
            </a:r>
          </a:p>
        </p:txBody>
      </p:sp>
      <p:sp>
        <p:nvSpPr>
          <p:cNvPr id="7" name="Rounded Rectangle 6"/>
          <p:cNvSpPr/>
          <p:nvPr/>
        </p:nvSpPr>
        <p:spPr>
          <a:xfrm>
            <a:off x="457200" y="1325880"/>
            <a:ext cx="5138928" cy="416052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5779008" y="1325880"/>
            <a:ext cx="5138928" cy="416052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713232" y="1490472"/>
            <a:ext cx="4681728" cy="365760"/>
          </a:xfrm>
          <a:prstGeom prst="rect">
            <a:avLst/>
          </a:prstGeom>
          <a:noFill/>
        </p:spPr>
        <p:txBody>
          <a:bodyPr wrap="square" lIns="0" tIns="0" rIns="0" bIns="0" anchor="ctr">
            <a:spAutoFit/>
          </a:bodyPr>
          <a:lstStyle/>
          <a:p>
            <a:pPr algn="l">
              <a:spcBef>
                <a:spcPts val="0"/>
              </a:spcBef>
              <a:spcAft>
                <a:spcPts val="0"/>
              </a:spcAft>
              <a:buNone/>
            </a:pPr>
            <a:r>
              <a:rPr sz="1500" b="1" i="0">
                <a:solidFill>
                  <a:srgbClr val="10456B"/>
                </a:solidFill>
                <a:latin typeface="Calibri"/>
              </a:rPr>
              <a:t>What ground test can give you</a:t>
            </a:r>
          </a:p>
        </p:txBody>
      </p:sp>
      <p:sp>
        <p:nvSpPr>
          <p:cNvPr id="10" name="TextBox 9"/>
          <p:cNvSpPr txBox="1"/>
          <p:nvPr/>
        </p:nvSpPr>
        <p:spPr>
          <a:xfrm>
            <a:off x="749808" y="1947672"/>
            <a:ext cx="4572000" cy="2103781"/>
          </a:xfrm>
          <a:prstGeom prst="rect">
            <a:avLst/>
          </a:prstGeom>
          <a:noFill/>
        </p:spPr>
        <p:txBody>
          <a:bodyPr wrap="square" lIns="0" tIns="0" rIns="0" bIns="0" anchor="t">
            <a:spAutoFit/>
          </a:bodyPr>
          <a:lstStyle/>
          <a:p>
            <a:pPr marL="228600" indent="-228600" algn="l">
              <a:lnSpc>
                <a:spcPts val="17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Modal frequencies and shapes of low-mode </a:t>
            </a:r>
            <a:r>
              <a:rPr sz="1250" b="0" i="0" dirty="0" err="1">
                <a:solidFill>
                  <a:srgbClr val="2B2B2B"/>
                </a:solidFill>
                <a:latin typeface="Calibri"/>
              </a:rPr>
              <a:t>deployables</a:t>
            </a:r>
            <a:r>
              <a:rPr sz="1250" b="0" i="0" dirty="0">
                <a:solidFill>
                  <a:srgbClr val="2B2B2B"/>
                </a:solidFill>
                <a:latin typeface="Calibri"/>
              </a:rPr>
              <a:t> correlate well from tap / modal-survey testing — this is the part the team already does well.</a:t>
            </a:r>
          </a:p>
          <a:p>
            <a:pPr marL="228600" indent="-228600" algn="l">
              <a:lnSpc>
                <a:spcPts val="17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A gravity-offloaded or suspended test recovers the mode shapes GNC needs, provided the suspension dynamics are separated from the structural modes in the data.</a:t>
            </a:r>
          </a:p>
          <a:p>
            <a:pPr marL="228600" indent="-228600" algn="l">
              <a:lnSpc>
                <a:spcPts val="17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Sub-structure correlation (Craig-Bampton interface modes) lets the deployable be validated as a component and then assembled into the system model with confidence in f and φ.</a:t>
            </a:r>
          </a:p>
        </p:txBody>
      </p:sp>
      <p:sp>
        <p:nvSpPr>
          <p:cNvPr id="11" name="TextBox 10"/>
          <p:cNvSpPr txBox="1"/>
          <p:nvPr/>
        </p:nvSpPr>
        <p:spPr>
          <a:xfrm>
            <a:off x="6035040" y="1490472"/>
            <a:ext cx="4681728" cy="365760"/>
          </a:xfrm>
          <a:prstGeom prst="rect">
            <a:avLst/>
          </a:prstGeom>
          <a:noFill/>
        </p:spPr>
        <p:txBody>
          <a:bodyPr wrap="square" lIns="0" tIns="0" rIns="0" bIns="0" anchor="ctr">
            <a:spAutoFit/>
          </a:bodyPr>
          <a:lstStyle/>
          <a:p>
            <a:pPr algn="l">
              <a:spcBef>
                <a:spcPts val="0"/>
              </a:spcBef>
              <a:spcAft>
                <a:spcPts val="0"/>
              </a:spcAft>
              <a:buNone/>
            </a:pPr>
            <a:r>
              <a:rPr sz="1500" b="1" i="0">
                <a:solidFill>
                  <a:srgbClr val="0B7A8A"/>
                </a:solidFill>
                <a:latin typeface="Calibri"/>
              </a:rPr>
              <a:t>Why damping stays uncertain — and the workaround</a:t>
            </a:r>
          </a:p>
        </p:txBody>
      </p:sp>
      <p:sp>
        <p:nvSpPr>
          <p:cNvPr id="12" name="TextBox 11"/>
          <p:cNvSpPr txBox="1"/>
          <p:nvPr/>
        </p:nvSpPr>
        <p:spPr>
          <a:xfrm>
            <a:off x="6071616" y="1947672"/>
            <a:ext cx="4572000" cy="2834750"/>
          </a:xfrm>
          <a:prstGeom prst="rect">
            <a:avLst/>
          </a:prstGeom>
          <a:noFill/>
        </p:spPr>
        <p:txBody>
          <a:bodyPr wrap="square" lIns="0" tIns="0" rIns="0" bIns="0" anchor="t">
            <a:spAutoFit/>
          </a:bodyPr>
          <a:lstStyle/>
          <a:p>
            <a:pPr marL="228600" indent="-228600" algn="l">
              <a:lnSpc>
                <a:spcPts val="17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Ground damping is dominated by air, suspension friction, and 1-g joint preload — none of which are present on orbit, so the measured ζ is not the flight ζ.</a:t>
            </a:r>
          </a:p>
          <a:p>
            <a:pPr marL="228600" indent="-228600" algn="l">
              <a:lnSpc>
                <a:spcPts val="17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Deployable damping is amplitude-dependent (joint micro-slip, hinge friction) and typically low (a few tenths of a percent to ~1%) with wide scatter — a single number is indefensible.</a:t>
            </a:r>
          </a:p>
          <a:p>
            <a:pPr marL="228600" indent="-228600" algn="l">
              <a:lnSpc>
                <a:spcPts val="17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Best practice: carry damping as a bracketed range in the GNC model (e.g. 0.1–1.0%) and show closed-loop stability across the whole range, rather than designing to a point estimate.</a:t>
            </a:r>
          </a:p>
          <a:p>
            <a:pPr marL="228600" indent="-228600" algn="l">
              <a:lnSpc>
                <a:spcPts val="17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Buy down the uncertainty with a heritage database: every flown deployable that returns modal/damping telemetry should feed a family curve — that is how you escape designing conservatism in.</a:t>
            </a:r>
          </a:p>
        </p:txBody>
      </p:sp>
      <p:sp>
        <p:nvSpPr>
          <p:cNvPr id="13" name="Rectangle 12"/>
          <p:cNvSpPr/>
          <p:nvPr/>
        </p:nvSpPr>
        <p:spPr>
          <a:xfrm>
            <a:off x="457200" y="5650992"/>
            <a:ext cx="10451592" cy="566928"/>
          </a:xfrm>
          <a:prstGeom prst="rect">
            <a:avLst/>
          </a:prstGeom>
          <a:solidFill>
            <a:srgbClr val="D7E3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58368" y="5650992"/>
            <a:ext cx="10058400" cy="566928"/>
          </a:xfrm>
          <a:prstGeom prst="rect">
            <a:avLst/>
          </a:prstGeom>
          <a:noFill/>
        </p:spPr>
        <p:txBody>
          <a:bodyPr wrap="square" lIns="0" tIns="0" rIns="0" bIns="0" anchor="ctr">
            <a:spAutoFit/>
          </a:bodyPr>
          <a:lstStyle/>
          <a:p>
            <a:pPr>
              <a:spcBef>
                <a:spcPts val="0"/>
              </a:spcBef>
              <a:spcAft>
                <a:spcPts val="0"/>
              </a:spcAft>
              <a:buNone/>
            </a:pPr>
            <a:r>
              <a:rPr sz="1200" b="1" i="0">
                <a:solidFill>
                  <a:srgbClr val="C55A11"/>
                </a:solidFill>
                <a:latin typeface="Calibri"/>
              </a:rPr>
              <a:t>Takeaway:  </a:t>
            </a:r>
            <a:r>
              <a:rPr sz="1200" b="0" i="0">
                <a:solidFill>
                  <a:srgbClr val="10456B"/>
                </a:solidFill>
                <a:latin typeface="Calibri"/>
              </a:rPr>
              <a:t>You can correlate frequencies and shapes on the ground, but flight damping cannot be measured in 1-g — so deliver GNC a damping range and a stability proof across it, and grow a flight-telemetry family to tighten that range over time.</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57200" y="256032"/>
            <a:ext cx="8138160" cy="640080"/>
          </a:xfrm>
          <a:prstGeom prst="rect">
            <a:avLst/>
          </a:prstGeom>
          <a:noFill/>
        </p:spPr>
        <p:txBody>
          <a:bodyPr wrap="square" lIns="0" tIns="0" rIns="0" bIns="0" anchor="t">
            <a:spAutoFit/>
          </a:bodyPr>
          <a:lstStyle/>
          <a:p>
            <a:pPr algn="l">
              <a:spcBef>
                <a:spcPts val="0"/>
              </a:spcBef>
              <a:spcAft>
                <a:spcPts val="0"/>
              </a:spcAft>
              <a:buNone/>
            </a:pPr>
            <a:r>
              <a:rPr sz="2800" b="1" i="0">
                <a:solidFill>
                  <a:srgbClr val="10456B"/>
                </a:solidFill>
                <a:latin typeface="Cambria"/>
              </a:rPr>
              <a:t>Q4 — Designing to &gt;2.5% Structural Damping</a:t>
            </a:r>
          </a:p>
        </p:txBody>
      </p:sp>
      <p:sp>
        <p:nvSpPr>
          <p:cNvPr id="3" name="TextBox 2"/>
          <p:cNvSpPr txBox="1"/>
          <p:nvPr/>
        </p:nvSpPr>
        <p:spPr>
          <a:xfrm>
            <a:off x="457200" y="841248"/>
            <a:ext cx="8686800" cy="365760"/>
          </a:xfrm>
          <a:prstGeom prst="rect">
            <a:avLst/>
          </a:prstGeom>
          <a:noFill/>
        </p:spPr>
        <p:txBody>
          <a:bodyPr wrap="square" lIns="0" tIns="0" rIns="0" bIns="0" anchor="ctr">
            <a:spAutoFit/>
          </a:bodyPr>
          <a:lstStyle/>
          <a:p>
            <a:pPr algn="l">
              <a:spcBef>
                <a:spcPts val="0"/>
              </a:spcBef>
              <a:spcAft>
                <a:spcPts val="0"/>
              </a:spcAft>
              <a:buNone/>
            </a:pPr>
            <a:r>
              <a:rPr sz="1400" b="0" i="1">
                <a:solidFill>
                  <a:srgbClr val="0B7A8A"/>
                </a:solidFill>
                <a:latin typeface="Calibri"/>
              </a:rPr>
              <a:t>Repeated high damping in test is real mass savings — but only with evidence it is in-family and persistent</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spcBef>
                <a:spcPts val="0"/>
              </a:spcBef>
              <a:spcAft>
                <a:spcPts val="0"/>
              </a:spcAft>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spcBef>
                <a:spcPts val="0"/>
              </a:spcBef>
              <a:spcAft>
                <a:spcPts val="0"/>
              </a:spcAft>
              <a:buNone/>
            </a:pPr>
            <a:r>
              <a:rPr sz="900" b="0" i="0">
                <a:solidFill>
                  <a:srgbClr val="5B6770"/>
                </a:solidFill>
                <a:latin typeface="Calibri"/>
              </a:rPr>
              <a:t>79</a:t>
            </a:r>
          </a:p>
        </p:txBody>
      </p:sp>
      <p:sp>
        <p:nvSpPr>
          <p:cNvPr id="7" name="Rounded Rectangle 6"/>
          <p:cNvSpPr/>
          <p:nvPr/>
        </p:nvSpPr>
        <p:spPr>
          <a:xfrm>
            <a:off x="457200" y="1325880"/>
            <a:ext cx="5138928" cy="416052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5779008" y="1325880"/>
            <a:ext cx="5138928" cy="416052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713232" y="1490472"/>
            <a:ext cx="4681728" cy="365760"/>
          </a:xfrm>
          <a:prstGeom prst="rect">
            <a:avLst/>
          </a:prstGeom>
          <a:noFill/>
        </p:spPr>
        <p:txBody>
          <a:bodyPr wrap="square" lIns="0" tIns="0" rIns="0" bIns="0" anchor="ctr">
            <a:spAutoFit/>
          </a:bodyPr>
          <a:lstStyle/>
          <a:p>
            <a:pPr algn="l">
              <a:spcBef>
                <a:spcPts val="0"/>
              </a:spcBef>
              <a:spcAft>
                <a:spcPts val="0"/>
              </a:spcAft>
              <a:buNone/>
            </a:pPr>
            <a:r>
              <a:rPr sz="1500" b="1" i="0">
                <a:solidFill>
                  <a:srgbClr val="10456B"/>
                </a:solidFill>
                <a:latin typeface="Calibri"/>
              </a:rPr>
              <a:t>The case for it / the mass on the table</a:t>
            </a:r>
          </a:p>
        </p:txBody>
      </p:sp>
      <p:sp>
        <p:nvSpPr>
          <p:cNvPr id="10" name="TextBox 9"/>
          <p:cNvSpPr txBox="1"/>
          <p:nvPr/>
        </p:nvSpPr>
        <p:spPr>
          <a:xfrm>
            <a:off x="749808" y="1947672"/>
            <a:ext cx="4572000" cy="2217658"/>
          </a:xfrm>
          <a:prstGeom prst="rect">
            <a:avLst/>
          </a:prstGeom>
          <a:noFill/>
        </p:spPr>
        <p:txBody>
          <a:bodyPr wrap="square" lIns="0" tIns="0" rIns="0" bIns="0" anchor="t">
            <a:spAutoFit/>
          </a:bodyPr>
          <a:lstStyle/>
          <a:p>
            <a:pPr marL="228600" indent="-228600" algn="l">
              <a:lnSpc>
                <a:spcPts val="1800"/>
              </a:lnSpc>
              <a:spcBef>
                <a:spcPts val="300"/>
              </a:spcBef>
              <a:spcAft>
                <a:spcPts val="300"/>
              </a:spcAft>
              <a:buClr>
                <a:srgbClr val="006699"/>
              </a:buClr>
              <a:buSzPct val="80000"/>
              <a:buFont typeface="Arial" pitchFamily="34" charset="0"/>
              <a:buChar char="•"/>
            </a:pPr>
            <a:r>
              <a:rPr sz="1300" b="0" i="0" dirty="0">
                <a:solidFill>
                  <a:srgbClr val="2B2B2B"/>
                </a:solidFill>
                <a:latin typeface="Calibri"/>
              </a:rPr>
              <a:t>Predicted response scales roughly as 1/ζ near resonance, so going from a conservative 1% to a measured 2.5% can cut resonant jitter ~2.5× — directly buying back isolator stroke, stiffening mass, or margin.</a:t>
            </a:r>
          </a:p>
          <a:p>
            <a:pPr marL="228600" indent="-228600" algn="l">
              <a:lnSpc>
                <a:spcPts val="1800"/>
              </a:lnSpc>
              <a:spcBef>
                <a:spcPts val="300"/>
              </a:spcBef>
              <a:spcAft>
                <a:spcPts val="300"/>
              </a:spcAft>
              <a:buClr>
                <a:srgbClr val="006699"/>
              </a:buClr>
              <a:buSzPct val="80000"/>
              <a:buFont typeface="Arial" pitchFamily="34" charset="0"/>
              <a:buChar char="•"/>
            </a:pPr>
            <a:r>
              <a:rPr sz="1300" b="0" i="0" dirty="0">
                <a:solidFill>
                  <a:srgbClr val="2B2B2B"/>
                </a:solidFill>
                <a:latin typeface="Calibri"/>
              </a:rPr>
              <a:t>If several platforms repeatedly show &gt;2.5% in model environmental test, that is data, not luck — ignoring it is its own form of poor engineering.</a:t>
            </a:r>
          </a:p>
          <a:p>
            <a:pPr marL="228600" indent="-228600" algn="l">
              <a:lnSpc>
                <a:spcPts val="1800"/>
              </a:lnSpc>
              <a:spcBef>
                <a:spcPts val="300"/>
              </a:spcBef>
              <a:spcAft>
                <a:spcPts val="300"/>
              </a:spcAft>
              <a:buClr>
                <a:srgbClr val="006699"/>
              </a:buClr>
              <a:buSzPct val="80000"/>
              <a:buFont typeface="Arial" pitchFamily="34" charset="0"/>
              <a:buChar char="•"/>
            </a:pPr>
            <a:r>
              <a:rPr sz="1300" b="0" i="0" dirty="0">
                <a:solidFill>
                  <a:srgbClr val="2B2B2B"/>
                </a:solidFill>
                <a:latin typeface="Calibri"/>
              </a:rPr>
              <a:t>The same damping that helps jitter also helps coupled-loads and acoustic response, so the saving compounds across analyses.</a:t>
            </a:r>
          </a:p>
        </p:txBody>
      </p:sp>
      <p:sp>
        <p:nvSpPr>
          <p:cNvPr id="11" name="TextBox 10"/>
          <p:cNvSpPr txBox="1"/>
          <p:nvPr/>
        </p:nvSpPr>
        <p:spPr>
          <a:xfrm>
            <a:off x="6035040" y="1490472"/>
            <a:ext cx="4681728" cy="365760"/>
          </a:xfrm>
          <a:prstGeom prst="rect">
            <a:avLst/>
          </a:prstGeom>
          <a:noFill/>
        </p:spPr>
        <p:txBody>
          <a:bodyPr wrap="square" lIns="0" tIns="0" rIns="0" bIns="0" anchor="ctr">
            <a:spAutoFit/>
          </a:bodyPr>
          <a:lstStyle/>
          <a:p>
            <a:pPr algn="l">
              <a:spcBef>
                <a:spcPts val="0"/>
              </a:spcBef>
              <a:spcAft>
                <a:spcPts val="0"/>
              </a:spcAft>
              <a:buNone/>
            </a:pPr>
            <a:r>
              <a:rPr sz="1500" b="1" i="0">
                <a:solidFill>
                  <a:srgbClr val="C55A11"/>
                </a:solidFill>
                <a:latin typeface="Calibri"/>
              </a:rPr>
              <a:t>The risk and how to bound it</a:t>
            </a:r>
          </a:p>
        </p:txBody>
      </p:sp>
      <p:sp>
        <p:nvSpPr>
          <p:cNvPr id="12" name="TextBox 11"/>
          <p:cNvSpPr txBox="1"/>
          <p:nvPr/>
        </p:nvSpPr>
        <p:spPr>
          <a:xfrm>
            <a:off x="6071616" y="1947672"/>
            <a:ext cx="4572000" cy="3447098"/>
          </a:xfrm>
          <a:prstGeom prst="rect">
            <a:avLst/>
          </a:prstGeom>
          <a:noFill/>
        </p:spPr>
        <p:txBody>
          <a:bodyPr wrap="square" lIns="0" tIns="0" rIns="0" bIns="0" anchor="t">
            <a:spAutoFit/>
          </a:bodyPr>
          <a:lstStyle/>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Damping is the least repeatable modal parameter: it depends on amplitude, preload, temperature, and assembly torque, and degrades or shifts unit-to-unit — 'in test' is not 'in family'.</a:t>
            </a:r>
          </a:p>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On orbit the 1-g and air contributions vanish, so measured ground damping can be an overestimate for flight — the opposite of conservative.</a:t>
            </a:r>
          </a:p>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Defensible policy: design the primary structure to a conservative floor (e.g. 1–1.5%), then take credit for the higher value only where (a) you have ≥N units of consistent data, (b) a documented physical mechanism, and (c) the design still closes at the floor with acceptable—not zero—margin.</a:t>
            </a:r>
          </a:p>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Treat the high damping as margin you have earned, not as a load path you depend on — so a not-in-family unit degrades performance gracefully rather than failing the requirement.</a:t>
            </a:r>
          </a:p>
        </p:txBody>
      </p:sp>
      <p:sp>
        <p:nvSpPr>
          <p:cNvPr id="13" name="Rectangle 12"/>
          <p:cNvSpPr/>
          <p:nvPr/>
        </p:nvSpPr>
        <p:spPr>
          <a:xfrm>
            <a:off x="457200" y="5650992"/>
            <a:ext cx="10451592" cy="566928"/>
          </a:xfrm>
          <a:prstGeom prst="rect">
            <a:avLst/>
          </a:prstGeom>
          <a:solidFill>
            <a:srgbClr val="D7E3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58368" y="5734401"/>
            <a:ext cx="10058400" cy="400110"/>
          </a:xfrm>
          <a:prstGeom prst="rect">
            <a:avLst/>
          </a:prstGeom>
          <a:noFill/>
        </p:spPr>
        <p:txBody>
          <a:bodyPr wrap="square" lIns="0" tIns="0" rIns="0" bIns="0" anchor="ctr">
            <a:spAutoFit/>
          </a:bodyPr>
          <a:lstStyle/>
          <a:p>
            <a:pPr>
              <a:spcBef>
                <a:spcPts val="0"/>
              </a:spcBef>
              <a:spcAft>
                <a:spcPts val="0"/>
              </a:spcAft>
              <a:buNone/>
            </a:pPr>
            <a:r>
              <a:rPr sz="1300" b="1" i="0" dirty="0">
                <a:solidFill>
                  <a:srgbClr val="C55A11"/>
                </a:solidFill>
                <a:latin typeface="Calibri"/>
              </a:rPr>
              <a:t>Takeaway:  </a:t>
            </a:r>
            <a:r>
              <a:rPr sz="1300" b="0" i="0" dirty="0">
                <a:solidFill>
                  <a:srgbClr val="10456B"/>
                </a:solidFill>
                <a:latin typeface="Calibri"/>
              </a:rPr>
              <a:t>High measured damping is worth real mass — but only bank it against a documented mechanism and a unit-to-unit dataset, and keep the design closing at a conservative floor so an out-of-family unit costs margin, not the mission.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Four System-Level Suppression Strategies</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How jitter can be addressed at the spacecraft system level</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8</a:t>
            </a:r>
            <a:endParaRPr lang="en-US" sz="900" dirty="0"/>
          </a:p>
        </p:txBody>
      </p:sp>
      <p:sp>
        <p:nvSpPr>
          <p:cNvPr id="7" name="Shape 5"/>
          <p:cNvSpPr/>
          <p:nvPr/>
        </p:nvSpPr>
        <p:spPr>
          <a:xfrm>
            <a:off x="457200" y="1417320"/>
            <a:ext cx="5440680" cy="2121408"/>
          </a:xfrm>
          <a:prstGeom prst="roundRect">
            <a:avLst>
              <a:gd name="adj" fmla="val 3448"/>
            </a:avLst>
          </a:prstGeom>
          <a:solidFill>
            <a:srgbClr val="EEF4F9"/>
          </a:solidFill>
          <a:ln/>
        </p:spPr>
        <p:txBody>
          <a:bodyPr/>
          <a:lstStyle/>
          <a:p>
            <a:endParaRPr lang="en-US"/>
          </a:p>
        </p:txBody>
      </p:sp>
      <p:sp>
        <p:nvSpPr>
          <p:cNvPr id="8" name="Shape 6"/>
          <p:cNvSpPr/>
          <p:nvPr/>
        </p:nvSpPr>
        <p:spPr>
          <a:xfrm>
            <a:off x="731520" y="1673352"/>
            <a:ext cx="685800" cy="685800"/>
          </a:xfrm>
          <a:prstGeom prst="ellipse">
            <a:avLst/>
          </a:prstGeom>
          <a:solidFill>
            <a:srgbClr val="FFFFFF"/>
          </a:solidFill>
          <a:ln/>
        </p:spPr>
        <p:txBody>
          <a:bodyPr/>
          <a:lstStyle/>
          <a:p>
            <a:endParaRPr lang="en-US"/>
          </a:p>
        </p:txBody>
      </p:sp>
      <p:pic>
        <p:nvPicPr>
          <p:cNvPr id="9" name="Image 0" descr="/home/claude/jitter_deck/icons/bullseye_navy.png"/>
          <p:cNvPicPr>
            <a:picLocks noChangeAspect="1"/>
          </p:cNvPicPr>
          <p:nvPr/>
        </p:nvPicPr>
        <p:blipFill>
          <a:blip r:embed="rId3"/>
          <a:stretch>
            <a:fillRect/>
          </a:stretch>
        </p:blipFill>
        <p:spPr>
          <a:xfrm>
            <a:off x="896112" y="1837944"/>
            <a:ext cx="356616" cy="356616"/>
          </a:xfrm>
          <a:prstGeom prst="rect">
            <a:avLst/>
          </a:prstGeom>
        </p:spPr>
      </p:pic>
      <p:sp>
        <p:nvSpPr>
          <p:cNvPr id="10" name="Text 7"/>
          <p:cNvSpPr/>
          <p:nvPr/>
        </p:nvSpPr>
        <p:spPr>
          <a:xfrm>
            <a:off x="1600200" y="1673352"/>
            <a:ext cx="4114800" cy="594360"/>
          </a:xfrm>
          <a:prstGeom prst="rect">
            <a:avLst/>
          </a:prstGeom>
          <a:noFill/>
          <a:ln/>
        </p:spPr>
        <p:txBody>
          <a:bodyPr wrap="square" lIns="0" tIns="0" rIns="0" bIns="0" rtlCol="0" anchor="t"/>
          <a:lstStyle/>
          <a:p>
            <a:pPr marL="0" indent="0">
              <a:buNone/>
            </a:pPr>
            <a:r>
              <a:rPr lang="en-US" sz="1550" b="1" dirty="0">
                <a:solidFill>
                  <a:srgbClr val="10456B"/>
                </a:solidFill>
                <a:latin typeface="Calibri" pitchFamily="34" charset="0"/>
                <a:ea typeface="Calibri" pitchFamily="34" charset="-122"/>
                <a:cs typeface="Calibri" pitchFamily="34" charset="-120"/>
              </a:rPr>
              <a:t>Reduce Payload Sensitivity</a:t>
            </a:r>
            <a:endParaRPr lang="en-US" sz="1550" dirty="0"/>
          </a:p>
        </p:txBody>
      </p:sp>
      <p:sp>
        <p:nvSpPr>
          <p:cNvPr id="11" name="Text 8"/>
          <p:cNvSpPr/>
          <p:nvPr/>
        </p:nvSpPr>
        <p:spPr>
          <a:xfrm>
            <a:off x="731520" y="2468880"/>
            <a:ext cx="4937760" cy="96012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Design the payload to tolerate microvibration, or mechanically isolate it from the rest of the spacecraft bus</a:t>
            </a:r>
            <a:endParaRPr lang="en-US" sz="1400" dirty="0"/>
          </a:p>
        </p:txBody>
      </p:sp>
      <p:sp>
        <p:nvSpPr>
          <p:cNvPr id="12" name="Shape 9"/>
          <p:cNvSpPr/>
          <p:nvPr/>
        </p:nvSpPr>
        <p:spPr>
          <a:xfrm>
            <a:off x="6263640" y="1417320"/>
            <a:ext cx="5440680" cy="2121408"/>
          </a:xfrm>
          <a:prstGeom prst="roundRect">
            <a:avLst>
              <a:gd name="adj" fmla="val 3448"/>
            </a:avLst>
          </a:prstGeom>
          <a:solidFill>
            <a:srgbClr val="EEF4F9"/>
          </a:solidFill>
          <a:ln/>
        </p:spPr>
        <p:txBody>
          <a:bodyPr/>
          <a:lstStyle/>
          <a:p>
            <a:endParaRPr lang="en-US"/>
          </a:p>
        </p:txBody>
      </p:sp>
      <p:sp>
        <p:nvSpPr>
          <p:cNvPr id="13" name="Shape 10"/>
          <p:cNvSpPr/>
          <p:nvPr/>
        </p:nvSpPr>
        <p:spPr>
          <a:xfrm>
            <a:off x="6537960" y="1673352"/>
            <a:ext cx="685800" cy="685800"/>
          </a:xfrm>
          <a:prstGeom prst="ellipse">
            <a:avLst/>
          </a:prstGeom>
          <a:solidFill>
            <a:srgbClr val="FFFFFF"/>
          </a:solidFill>
          <a:ln/>
        </p:spPr>
        <p:txBody>
          <a:bodyPr/>
          <a:lstStyle/>
          <a:p>
            <a:endParaRPr lang="en-US"/>
          </a:p>
        </p:txBody>
      </p:sp>
      <p:pic>
        <p:nvPicPr>
          <p:cNvPr id="14" name="Image 1" descr="/home/claude/jitter_deck/icons/wave_navy.png"/>
          <p:cNvPicPr>
            <a:picLocks noChangeAspect="1"/>
          </p:cNvPicPr>
          <p:nvPr/>
        </p:nvPicPr>
        <p:blipFill>
          <a:blip r:embed="rId4"/>
          <a:stretch>
            <a:fillRect/>
          </a:stretch>
        </p:blipFill>
        <p:spPr>
          <a:xfrm>
            <a:off x="6702552" y="1837944"/>
            <a:ext cx="356616" cy="356616"/>
          </a:xfrm>
          <a:prstGeom prst="rect">
            <a:avLst/>
          </a:prstGeom>
        </p:spPr>
      </p:pic>
      <p:sp>
        <p:nvSpPr>
          <p:cNvPr id="15" name="Text 11"/>
          <p:cNvSpPr/>
          <p:nvPr/>
        </p:nvSpPr>
        <p:spPr>
          <a:xfrm>
            <a:off x="7406640" y="1673352"/>
            <a:ext cx="4114800" cy="594360"/>
          </a:xfrm>
          <a:prstGeom prst="rect">
            <a:avLst/>
          </a:prstGeom>
          <a:noFill/>
          <a:ln/>
        </p:spPr>
        <p:txBody>
          <a:bodyPr wrap="square" lIns="0" tIns="0" rIns="0" bIns="0" rtlCol="0" anchor="t"/>
          <a:lstStyle/>
          <a:p>
            <a:pPr marL="0" indent="0">
              <a:buNone/>
            </a:pPr>
            <a:r>
              <a:rPr lang="en-US" sz="1550" b="1" dirty="0">
                <a:solidFill>
                  <a:srgbClr val="10456B"/>
                </a:solidFill>
                <a:latin typeface="Calibri" pitchFamily="34" charset="0"/>
                <a:ea typeface="Calibri" pitchFamily="34" charset="-122"/>
                <a:cs typeface="Calibri" pitchFamily="34" charset="-120"/>
              </a:rPr>
              <a:t>Reduce Transmissibility</a:t>
            </a:r>
            <a:endParaRPr lang="en-US" sz="1550" dirty="0"/>
          </a:p>
        </p:txBody>
      </p:sp>
      <p:sp>
        <p:nvSpPr>
          <p:cNvPr id="16" name="Text 12"/>
          <p:cNvSpPr/>
          <p:nvPr/>
        </p:nvSpPr>
        <p:spPr>
          <a:xfrm>
            <a:off x="6537960" y="2468880"/>
            <a:ext cx="4937760" cy="96012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Design the spacecraft structure itself to attenuate disturbance transmission from source to payload</a:t>
            </a:r>
            <a:endParaRPr lang="en-US" sz="1400" dirty="0"/>
          </a:p>
        </p:txBody>
      </p:sp>
      <p:sp>
        <p:nvSpPr>
          <p:cNvPr id="17" name="Shape 13"/>
          <p:cNvSpPr/>
          <p:nvPr/>
        </p:nvSpPr>
        <p:spPr>
          <a:xfrm>
            <a:off x="457200" y="3749040"/>
            <a:ext cx="5440680" cy="2121408"/>
          </a:xfrm>
          <a:prstGeom prst="roundRect">
            <a:avLst>
              <a:gd name="adj" fmla="val 3448"/>
            </a:avLst>
          </a:prstGeom>
          <a:solidFill>
            <a:srgbClr val="EEF4F9"/>
          </a:solidFill>
          <a:ln/>
        </p:spPr>
        <p:txBody>
          <a:bodyPr/>
          <a:lstStyle/>
          <a:p>
            <a:endParaRPr lang="en-US"/>
          </a:p>
        </p:txBody>
      </p:sp>
      <p:sp>
        <p:nvSpPr>
          <p:cNvPr id="18" name="Shape 14"/>
          <p:cNvSpPr/>
          <p:nvPr/>
        </p:nvSpPr>
        <p:spPr>
          <a:xfrm>
            <a:off x="731520" y="4005072"/>
            <a:ext cx="685800" cy="685800"/>
          </a:xfrm>
          <a:prstGeom prst="ellipse">
            <a:avLst/>
          </a:prstGeom>
          <a:solidFill>
            <a:srgbClr val="FFFFFF"/>
          </a:solidFill>
          <a:ln/>
        </p:spPr>
        <p:txBody>
          <a:bodyPr/>
          <a:lstStyle/>
          <a:p>
            <a:endParaRPr lang="en-US"/>
          </a:p>
        </p:txBody>
      </p:sp>
      <p:pic>
        <p:nvPicPr>
          <p:cNvPr id="19" name="Image 2" descr="/home/claude/jitter_deck/icons/camera_navy.png"/>
          <p:cNvPicPr>
            <a:picLocks noChangeAspect="1"/>
          </p:cNvPicPr>
          <p:nvPr/>
        </p:nvPicPr>
        <p:blipFill>
          <a:blip r:embed="rId5"/>
          <a:stretch>
            <a:fillRect/>
          </a:stretch>
        </p:blipFill>
        <p:spPr>
          <a:xfrm>
            <a:off x="896112" y="4169664"/>
            <a:ext cx="356616" cy="356616"/>
          </a:xfrm>
          <a:prstGeom prst="rect">
            <a:avLst/>
          </a:prstGeom>
        </p:spPr>
      </p:pic>
      <p:sp>
        <p:nvSpPr>
          <p:cNvPr id="20" name="Text 15"/>
          <p:cNvSpPr/>
          <p:nvPr/>
        </p:nvSpPr>
        <p:spPr>
          <a:xfrm>
            <a:off x="1600200" y="4005072"/>
            <a:ext cx="4114800" cy="594360"/>
          </a:xfrm>
          <a:prstGeom prst="rect">
            <a:avLst/>
          </a:prstGeom>
          <a:noFill/>
          <a:ln/>
        </p:spPr>
        <p:txBody>
          <a:bodyPr wrap="square" lIns="0" tIns="0" rIns="0" bIns="0" rtlCol="0" anchor="t"/>
          <a:lstStyle/>
          <a:p>
            <a:pPr marL="0" indent="0">
              <a:buNone/>
            </a:pPr>
            <a:r>
              <a:rPr lang="en-US" sz="1550" b="1" dirty="0">
                <a:solidFill>
                  <a:srgbClr val="10456B"/>
                </a:solidFill>
                <a:latin typeface="Calibri" pitchFamily="34" charset="0"/>
                <a:ea typeface="Calibri" pitchFamily="34" charset="-122"/>
                <a:cs typeface="Calibri" pitchFamily="34" charset="-120"/>
              </a:rPr>
              <a:t>Post-Process Imagery</a:t>
            </a:r>
            <a:endParaRPr lang="en-US" sz="1550" dirty="0"/>
          </a:p>
        </p:txBody>
      </p:sp>
      <p:sp>
        <p:nvSpPr>
          <p:cNvPr id="21" name="Text 16"/>
          <p:cNvSpPr/>
          <p:nvPr/>
        </p:nvSpPr>
        <p:spPr>
          <a:xfrm>
            <a:off x="731520" y="4800600"/>
            <a:ext cx="4937760" cy="96012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Mitigate residual jitter effects after the fact through image processing and reconstruction</a:t>
            </a:r>
            <a:endParaRPr lang="en-US" sz="1400" dirty="0"/>
          </a:p>
        </p:txBody>
      </p:sp>
      <p:sp>
        <p:nvSpPr>
          <p:cNvPr id="22" name="Shape 17"/>
          <p:cNvSpPr/>
          <p:nvPr/>
        </p:nvSpPr>
        <p:spPr>
          <a:xfrm>
            <a:off x="6263640" y="3749040"/>
            <a:ext cx="5440680" cy="2121408"/>
          </a:xfrm>
          <a:prstGeom prst="roundRect">
            <a:avLst>
              <a:gd name="adj" fmla="val 3448"/>
            </a:avLst>
          </a:prstGeom>
          <a:solidFill>
            <a:srgbClr val="EEF4F9"/>
          </a:solidFill>
          <a:ln/>
        </p:spPr>
        <p:txBody>
          <a:bodyPr/>
          <a:lstStyle/>
          <a:p>
            <a:endParaRPr lang="en-US"/>
          </a:p>
        </p:txBody>
      </p:sp>
      <p:sp>
        <p:nvSpPr>
          <p:cNvPr id="23" name="Shape 18"/>
          <p:cNvSpPr/>
          <p:nvPr/>
        </p:nvSpPr>
        <p:spPr>
          <a:xfrm>
            <a:off x="6537960" y="4005072"/>
            <a:ext cx="685800" cy="685800"/>
          </a:xfrm>
          <a:prstGeom prst="ellipse">
            <a:avLst/>
          </a:prstGeom>
          <a:solidFill>
            <a:srgbClr val="FFFFFF"/>
          </a:solidFill>
          <a:ln/>
        </p:spPr>
        <p:txBody>
          <a:bodyPr/>
          <a:lstStyle/>
          <a:p>
            <a:endParaRPr lang="en-US"/>
          </a:p>
        </p:txBody>
      </p:sp>
      <p:pic>
        <p:nvPicPr>
          <p:cNvPr id="24" name="Image 3" descr="/home/claude/jitter_deck/icons/cog_navy.png"/>
          <p:cNvPicPr>
            <a:picLocks noChangeAspect="1"/>
          </p:cNvPicPr>
          <p:nvPr/>
        </p:nvPicPr>
        <p:blipFill>
          <a:blip r:embed="rId6"/>
          <a:stretch>
            <a:fillRect/>
          </a:stretch>
        </p:blipFill>
        <p:spPr>
          <a:xfrm>
            <a:off x="6702552" y="4169664"/>
            <a:ext cx="356616" cy="356616"/>
          </a:xfrm>
          <a:prstGeom prst="rect">
            <a:avLst/>
          </a:prstGeom>
        </p:spPr>
      </p:pic>
      <p:sp>
        <p:nvSpPr>
          <p:cNvPr id="25" name="Text 19"/>
          <p:cNvSpPr/>
          <p:nvPr/>
        </p:nvSpPr>
        <p:spPr>
          <a:xfrm>
            <a:off x="7406640" y="4005072"/>
            <a:ext cx="4114800" cy="594360"/>
          </a:xfrm>
          <a:prstGeom prst="rect">
            <a:avLst/>
          </a:prstGeom>
          <a:noFill/>
          <a:ln/>
        </p:spPr>
        <p:txBody>
          <a:bodyPr wrap="square" lIns="0" tIns="0" rIns="0" bIns="0" rtlCol="0" anchor="t"/>
          <a:lstStyle/>
          <a:p>
            <a:pPr marL="0" indent="0">
              <a:buNone/>
            </a:pPr>
            <a:r>
              <a:rPr lang="en-US" sz="1550" b="1" dirty="0">
                <a:solidFill>
                  <a:srgbClr val="10456B"/>
                </a:solidFill>
                <a:latin typeface="Calibri" pitchFamily="34" charset="0"/>
                <a:ea typeface="Calibri" pitchFamily="34" charset="-122"/>
                <a:cs typeface="Calibri" pitchFamily="34" charset="-120"/>
              </a:rPr>
              <a:t>Reduce Source Noise</a:t>
            </a:r>
            <a:endParaRPr lang="en-US" sz="1550" dirty="0"/>
          </a:p>
        </p:txBody>
      </p:sp>
      <p:sp>
        <p:nvSpPr>
          <p:cNvPr id="26" name="Text 20"/>
          <p:cNvSpPr/>
          <p:nvPr/>
        </p:nvSpPr>
        <p:spPr>
          <a:xfrm>
            <a:off x="6537960" y="4800600"/>
            <a:ext cx="4937760" cy="960120"/>
          </a:xfrm>
          <a:prstGeom prst="rect">
            <a:avLst/>
          </a:prstGeom>
          <a:noFill/>
          <a:ln/>
        </p:spPr>
        <p:txBody>
          <a:bodyPr wrap="square" lIns="0" tIns="0" rIns="0" bIns="0" rtlCol="0" anchor="t"/>
          <a:lstStyle/>
          <a:p>
            <a:pPr marL="0" indent="0">
              <a:buNone/>
            </a:pPr>
            <a:r>
              <a:rPr lang="en-US" sz="1400" dirty="0">
                <a:solidFill>
                  <a:srgbClr val="2B2B2B"/>
                </a:solidFill>
                <a:latin typeface="Calibri" pitchFamily="34" charset="0"/>
                <a:ea typeface="Calibri" pitchFamily="34" charset="-122"/>
                <a:cs typeface="Calibri" pitchFamily="34" charset="-120"/>
              </a:rPr>
              <a:t>Manage microvibration by lowering the mechanical noise generated at the source, or isolating the noise source itself</a:t>
            </a:r>
            <a:endParaRPr lang="en-US" sz="14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57200" y="256032"/>
            <a:ext cx="8138160" cy="640080"/>
          </a:xfrm>
          <a:prstGeom prst="rect">
            <a:avLst/>
          </a:prstGeom>
          <a:noFill/>
        </p:spPr>
        <p:txBody>
          <a:bodyPr wrap="square" lIns="0" tIns="0" rIns="0" bIns="0" anchor="t">
            <a:spAutoFit/>
          </a:bodyPr>
          <a:lstStyle/>
          <a:p>
            <a:pPr algn="l">
              <a:spcBef>
                <a:spcPts val="0"/>
              </a:spcBef>
              <a:spcAft>
                <a:spcPts val="0"/>
              </a:spcAft>
              <a:buNone/>
            </a:pPr>
            <a:r>
              <a:rPr sz="2800" b="1" i="0">
                <a:solidFill>
                  <a:srgbClr val="10456B"/>
                </a:solidFill>
                <a:latin typeface="Cambria"/>
              </a:rPr>
              <a:t>Q5 — Subscale Models of Flexible Spacecraft</a:t>
            </a:r>
          </a:p>
        </p:txBody>
      </p:sp>
      <p:sp>
        <p:nvSpPr>
          <p:cNvPr id="3" name="TextBox 2"/>
          <p:cNvSpPr txBox="1"/>
          <p:nvPr/>
        </p:nvSpPr>
        <p:spPr>
          <a:xfrm>
            <a:off x="457200" y="841248"/>
            <a:ext cx="8686800" cy="365760"/>
          </a:xfrm>
          <a:prstGeom prst="rect">
            <a:avLst/>
          </a:prstGeom>
          <a:noFill/>
        </p:spPr>
        <p:txBody>
          <a:bodyPr wrap="square" lIns="0" tIns="0" rIns="0" bIns="0" anchor="ctr">
            <a:spAutoFit/>
          </a:bodyPr>
          <a:lstStyle/>
          <a:p>
            <a:pPr algn="l">
              <a:spcBef>
                <a:spcPts val="0"/>
              </a:spcBef>
              <a:spcAft>
                <a:spcPts val="0"/>
              </a:spcAft>
              <a:buNone/>
            </a:pPr>
            <a:r>
              <a:rPr sz="1400" b="0" i="1">
                <a:solidFill>
                  <a:srgbClr val="0B7A8A"/>
                </a:solidFill>
                <a:latin typeface="Calibri"/>
              </a:rPr>
              <a:t>Geometric similitude carries frequencies and shapes; it does not carry damping or local nonlinear treatments</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spcBef>
                <a:spcPts val="0"/>
              </a:spcBef>
              <a:spcAft>
                <a:spcPts val="0"/>
              </a:spcAft>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spcBef>
                <a:spcPts val="0"/>
              </a:spcBef>
              <a:spcAft>
                <a:spcPts val="0"/>
              </a:spcAft>
              <a:buNone/>
            </a:pPr>
            <a:r>
              <a:rPr sz="900" b="0" i="0">
                <a:solidFill>
                  <a:srgbClr val="5B6770"/>
                </a:solidFill>
                <a:latin typeface="Calibri"/>
              </a:rPr>
              <a:t>80</a:t>
            </a:r>
          </a:p>
        </p:txBody>
      </p:sp>
      <p:sp>
        <p:nvSpPr>
          <p:cNvPr id="7" name="Rounded Rectangle 6"/>
          <p:cNvSpPr/>
          <p:nvPr/>
        </p:nvSpPr>
        <p:spPr>
          <a:xfrm>
            <a:off x="457200" y="1325880"/>
            <a:ext cx="5138928" cy="324612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5779008" y="1325880"/>
            <a:ext cx="5138928" cy="3246120"/>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713232" y="1472184"/>
            <a:ext cx="4681728" cy="365760"/>
          </a:xfrm>
          <a:prstGeom prst="rect">
            <a:avLst/>
          </a:prstGeom>
          <a:noFill/>
        </p:spPr>
        <p:txBody>
          <a:bodyPr wrap="square" lIns="0" tIns="0" rIns="0" bIns="0" anchor="ctr">
            <a:spAutoFit/>
          </a:bodyPr>
          <a:lstStyle/>
          <a:p>
            <a:pPr algn="l">
              <a:spcBef>
                <a:spcPts val="0"/>
              </a:spcBef>
              <a:spcAft>
                <a:spcPts val="0"/>
              </a:spcAft>
              <a:buNone/>
            </a:pPr>
            <a:r>
              <a:rPr sz="1400" b="1" i="0">
                <a:solidFill>
                  <a:srgbClr val="006699"/>
                </a:solidFill>
                <a:latin typeface="Calibri"/>
              </a:rPr>
              <a:t>What scales (use subscale here)</a:t>
            </a:r>
          </a:p>
        </p:txBody>
      </p:sp>
      <p:sp>
        <p:nvSpPr>
          <p:cNvPr id="10" name="TextBox 9"/>
          <p:cNvSpPr txBox="1"/>
          <p:nvPr/>
        </p:nvSpPr>
        <p:spPr>
          <a:xfrm>
            <a:off x="749808" y="1911095"/>
            <a:ext cx="4572000" cy="2215991"/>
          </a:xfrm>
          <a:prstGeom prst="rect">
            <a:avLst/>
          </a:prstGeom>
          <a:noFill/>
        </p:spPr>
        <p:txBody>
          <a:bodyPr wrap="square" lIns="0" tIns="0" rIns="0" bIns="0" anchor="t">
            <a:spAutoFit/>
          </a:bodyPr>
          <a:lstStyle/>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Global linear dynamics: under geometric/material similitude, mode frequencies and shapes scale by known factors — ideal for fast iteration of the bus and deployable layout.</a:t>
            </a:r>
          </a:p>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Transfer-path topology: where energy routes, which panels couple to the bench, and the benefit of modal separation all transfer to full scale.</a:t>
            </a:r>
          </a:p>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Relative comparisons: 'design A is quieter than design B' is usually preserved even when absolute numbers are not — exactly what rapid iteration needs</a:t>
            </a:r>
            <a:r>
              <a:rPr sz="1100" b="0" i="0" dirty="0">
                <a:solidFill>
                  <a:srgbClr val="2B2B2B"/>
                </a:solidFill>
                <a:latin typeface="Calibri"/>
              </a:rPr>
              <a:t>.</a:t>
            </a:r>
          </a:p>
        </p:txBody>
      </p:sp>
      <p:sp>
        <p:nvSpPr>
          <p:cNvPr id="11" name="TextBox 10"/>
          <p:cNvSpPr txBox="1"/>
          <p:nvPr/>
        </p:nvSpPr>
        <p:spPr>
          <a:xfrm>
            <a:off x="6035040" y="1472184"/>
            <a:ext cx="4681728" cy="365760"/>
          </a:xfrm>
          <a:prstGeom prst="rect">
            <a:avLst/>
          </a:prstGeom>
          <a:noFill/>
        </p:spPr>
        <p:txBody>
          <a:bodyPr wrap="square" lIns="0" tIns="0" rIns="0" bIns="0" anchor="ctr">
            <a:spAutoFit/>
          </a:bodyPr>
          <a:lstStyle/>
          <a:p>
            <a:pPr algn="l">
              <a:spcBef>
                <a:spcPts val="0"/>
              </a:spcBef>
              <a:spcAft>
                <a:spcPts val="0"/>
              </a:spcAft>
              <a:buNone/>
            </a:pPr>
            <a:r>
              <a:rPr sz="1400" b="1" i="0">
                <a:solidFill>
                  <a:srgbClr val="C55A11"/>
                </a:solidFill>
                <a:latin typeface="Calibri"/>
              </a:rPr>
              <a:t>What does NOT scale (where it breaks)</a:t>
            </a:r>
          </a:p>
        </p:txBody>
      </p:sp>
      <p:sp>
        <p:nvSpPr>
          <p:cNvPr id="12" name="TextBox 11"/>
          <p:cNvSpPr txBox="1"/>
          <p:nvPr/>
        </p:nvSpPr>
        <p:spPr>
          <a:xfrm>
            <a:off x="6071616" y="1911095"/>
            <a:ext cx="4572000" cy="2446824"/>
          </a:xfrm>
          <a:prstGeom prst="rect">
            <a:avLst/>
          </a:prstGeom>
          <a:noFill/>
        </p:spPr>
        <p:txBody>
          <a:bodyPr wrap="square" lIns="0" tIns="0" rIns="0" bIns="0" anchor="t">
            <a:spAutoFit/>
          </a:bodyPr>
          <a:lstStyle/>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Damping: joint micro-slip, friction, and material loss do not obey geometric similitude — a subscale article's ζ tells you little about full-scale ζ.</a:t>
            </a:r>
          </a:p>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Local treatments are the worst case: TMDs, constrained-layer damping (CLD), and micro-slip joints depend on absolute mass ratio, layer thickness, and contact pressure — these must be designed and tested at full scale, on the real interface.</a:t>
            </a:r>
          </a:p>
          <a:p>
            <a:pPr marL="228600" indent="-228600" algn="l">
              <a:lnSpc>
                <a:spcPts val="1800"/>
              </a:lnSpc>
              <a:spcBef>
                <a:spcPts val="300"/>
              </a:spcBef>
              <a:spcAft>
                <a:spcPts val="300"/>
              </a:spcAft>
              <a:buClr>
                <a:srgbClr val="006699"/>
              </a:buClr>
              <a:buSzPct val="80000"/>
              <a:buFont typeface="Arial" pitchFamily="34" charset="0"/>
              <a:buChar char="•"/>
            </a:pPr>
            <a:r>
              <a:rPr sz="1250" b="0" i="0" dirty="0">
                <a:solidFill>
                  <a:srgbClr val="2B2B2B"/>
                </a:solidFill>
                <a:latin typeface="Calibri"/>
              </a:rPr>
              <a:t>Gravity &amp; vacuum: a benchtop subscale article is sag- and air-loaded differently than the free-floating flight structure, biasing exactly the low-frequency flexible modes of interest.</a:t>
            </a:r>
          </a:p>
        </p:txBody>
      </p:sp>
      <p:sp>
        <p:nvSpPr>
          <p:cNvPr id="13" name="Rectangle 12"/>
          <p:cNvSpPr/>
          <p:nvPr/>
        </p:nvSpPr>
        <p:spPr>
          <a:xfrm>
            <a:off x="457200" y="4800600"/>
            <a:ext cx="10451592" cy="566928"/>
          </a:xfrm>
          <a:prstGeom prst="rect">
            <a:avLst/>
          </a:prstGeom>
          <a:solidFill>
            <a:srgbClr val="D7E3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58368" y="4884009"/>
            <a:ext cx="10058400" cy="400110"/>
          </a:xfrm>
          <a:prstGeom prst="rect">
            <a:avLst/>
          </a:prstGeom>
          <a:noFill/>
        </p:spPr>
        <p:txBody>
          <a:bodyPr wrap="square" lIns="0" tIns="0" rIns="0" bIns="0" anchor="ctr">
            <a:spAutoFit/>
          </a:bodyPr>
          <a:lstStyle/>
          <a:p>
            <a:pPr>
              <a:spcBef>
                <a:spcPts val="0"/>
              </a:spcBef>
              <a:spcAft>
                <a:spcPts val="0"/>
              </a:spcAft>
              <a:buNone/>
            </a:pPr>
            <a:r>
              <a:rPr sz="1300" b="1" i="0" dirty="0">
                <a:solidFill>
                  <a:srgbClr val="C55A11"/>
                </a:solidFill>
                <a:latin typeface="Calibri"/>
              </a:rPr>
              <a:t>Takeaway:  </a:t>
            </a:r>
            <a:r>
              <a:rPr sz="1300" b="0" i="0" dirty="0">
                <a:solidFill>
                  <a:srgbClr val="10456B"/>
                </a:solidFill>
                <a:latin typeface="Calibri"/>
              </a:rPr>
              <a:t>Iterate global layout and modal separation on subscale freely; validate damping and any local treatment (TMD / CLD / micro-slip) at full scale on the real interface — the parameters that drive the mass saving are precisely the ones that do not scale.</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457200" y="256032"/>
            <a:ext cx="8138160" cy="640080"/>
          </a:xfrm>
          <a:prstGeom prst="rect">
            <a:avLst/>
          </a:prstGeom>
          <a:noFill/>
        </p:spPr>
        <p:txBody>
          <a:bodyPr wrap="square" lIns="0" tIns="0" rIns="0" bIns="0" anchor="t">
            <a:spAutoFit/>
          </a:bodyPr>
          <a:lstStyle/>
          <a:p>
            <a:pPr algn="l">
              <a:spcBef>
                <a:spcPts val="0"/>
              </a:spcBef>
              <a:spcAft>
                <a:spcPts val="0"/>
              </a:spcAft>
              <a:buNone/>
            </a:pPr>
            <a:r>
              <a:rPr sz="2800" b="1" i="0">
                <a:solidFill>
                  <a:srgbClr val="10456B"/>
                </a:solidFill>
                <a:latin typeface="Cambria"/>
              </a:rPr>
              <a:t>Synthesis: Replace Margin With the Right Data</a:t>
            </a:r>
          </a:p>
        </p:txBody>
      </p:sp>
      <p:sp>
        <p:nvSpPr>
          <p:cNvPr id="3" name="TextBox 2"/>
          <p:cNvSpPr txBox="1"/>
          <p:nvPr/>
        </p:nvSpPr>
        <p:spPr>
          <a:xfrm>
            <a:off x="457200" y="841248"/>
            <a:ext cx="8686800" cy="365760"/>
          </a:xfrm>
          <a:prstGeom prst="rect">
            <a:avLst/>
          </a:prstGeom>
          <a:noFill/>
        </p:spPr>
        <p:txBody>
          <a:bodyPr wrap="square" lIns="0" tIns="0" rIns="0" bIns="0" anchor="ctr">
            <a:spAutoFit/>
          </a:bodyPr>
          <a:lstStyle/>
          <a:p>
            <a:pPr algn="l">
              <a:spcBef>
                <a:spcPts val="0"/>
              </a:spcBef>
              <a:spcAft>
                <a:spcPts val="0"/>
              </a:spcAft>
              <a:buNone/>
            </a:pPr>
            <a:r>
              <a:rPr sz="1400" b="0" i="1">
                <a:solidFill>
                  <a:srgbClr val="0B7A8A"/>
                </a:solidFill>
                <a:latin typeface="Calibri"/>
              </a:rPr>
              <a:t>One recommendation per question — each trades a small, targeted measurement for a large, mass-driving assumption</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spcBef>
                <a:spcPts val="0"/>
              </a:spcBef>
              <a:spcAft>
                <a:spcPts val="0"/>
              </a:spcAft>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spcBef>
                <a:spcPts val="0"/>
              </a:spcBef>
              <a:spcAft>
                <a:spcPts val="0"/>
              </a:spcAft>
              <a:buNone/>
            </a:pPr>
            <a:r>
              <a:rPr sz="900" b="0" i="0">
                <a:solidFill>
                  <a:srgbClr val="5B6770"/>
                </a:solidFill>
                <a:latin typeface="Calibri"/>
              </a:rPr>
              <a:t>81</a:t>
            </a:r>
          </a:p>
        </p:txBody>
      </p:sp>
      <p:sp>
        <p:nvSpPr>
          <p:cNvPr id="7" name="Rounded Rectangle 6"/>
          <p:cNvSpPr/>
          <p:nvPr/>
        </p:nvSpPr>
        <p:spPr>
          <a:xfrm>
            <a:off x="457200" y="1371600"/>
            <a:ext cx="10451592" cy="804672"/>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640080" y="1572768"/>
            <a:ext cx="640080" cy="402336"/>
          </a:xfrm>
          <a:prstGeom prst="roundRect">
            <a:avLst>
              <a:gd name="adj" fmla="val 30000"/>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i="0">
                <a:solidFill>
                  <a:srgbClr val="FFFFFF"/>
                </a:solidFill>
                <a:latin typeface="Cambria"/>
              </a:rPr>
              <a:t>Q1</a:t>
            </a:r>
          </a:p>
        </p:txBody>
      </p:sp>
      <p:sp>
        <p:nvSpPr>
          <p:cNvPr id="9" name="TextBox 8"/>
          <p:cNvSpPr txBox="1"/>
          <p:nvPr/>
        </p:nvSpPr>
        <p:spPr>
          <a:xfrm>
            <a:off x="1481328" y="1481328"/>
            <a:ext cx="2697480" cy="694944"/>
          </a:xfrm>
          <a:prstGeom prst="rect">
            <a:avLst/>
          </a:prstGeom>
          <a:noFill/>
        </p:spPr>
        <p:txBody>
          <a:bodyPr wrap="square" lIns="0" tIns="0" rIns="0" bIns="0" anchor="ctr">
            <a:spAutoFit/>
          </a:bodyPr>
          <a:lstStyle/>
          <a:p>
            <a:pPr algn="l">
              <a:lnSpc>
                <a:spcPct val="100000"/>
              </a:lnSpc>
              <a:spcBef>
                <a:spcPts val="0"/>
              </a:spcBef>
              <a:spcAft>
                <a:spcPts val="0"/>
              </a:spcAft>
              <a:buNone/>
            </a:pPr>
            <a:r>
              <a:rPr sz="1300" b="1" i="0">
                <a:solidFill>
                  <a:srgbClr val="10456B"/>
                </a:solidFill>
                <a:latin typeface="Calibri"/>
              </a:rPr>
              <a:t>Low-amplitude transmission</a:t>
            </a:r>
          </a:p>
        </p:txBody>
      </p:sp>
      <p:sp>
        <p:nvSpPr>
          <p:cNvPr id="10" name="TextBox 9"/>
          <p:cNvSpPr txBox="1"/>
          <p:nvPr/>
        </p:nvSpPr>
        <p:spPr>
          <a:xfrm>
            <a:off x="4297680" y="1636440"/>
            <a:ext cx="6446520" cy="384721"/>
          </a:xfrm>
          <a:prstGeom prst="rect">
            <a:avLst/>
          </a:prstGeom>
          <a:noFill/>
        </p:spPr>
        <p:txBody>
          <a:bodyPr wrap="square" lIns="0" tIns="0" rIns="0" bIns="0" anchor="ctr">
            <a:spAutoFit/>
          </a:bodyPr>
          <a:lstStyle/>
          <a:p>
            <a:pPr algn="l">
              <a:lnSpc>
                <a:spcPct val="100000"/>
              </a:lnSpc>
              <a:spcBef>
                <a:spcPts val="0"/>
              </a:spcBef>
              <a:spcAft>
                <a:spcPts val="0"/>
              </a:spcAft>
              <a:buNone/>
            </a:pPr>
            <a:r>
              <a:rPr sz="1250" b="0" i="0" dirty="0">
                <a:solidFill>
                  <a:srgbClr val="2B2B2B"/>
                </a:solidFill>
                <a:latin typeface="Calibri"/>
              </a:rPr>
              <a:t>Characterize the interface FRF and bracket damping 0.3–3×; correlate the interface element on a quiet bench instead of testing the whole system.</a:t>
            </a:r>
          </a:p>
        </p:txBody>
      </p:sp>
      <p:sp>
        <p:nvSpPr>
          <p:cNvPr id="11" name="Rounded Rectangle 10"/>
          <p:cNvSpPr/>
          <p:nvPr/>
        </p:nvSpPr>
        <p:spPr>
          <a:xfrm>
            <a:off x="457200" y="2286000"/>
            <a:ext cx="10451592" cy="804672"/>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640080" y="2487168"/>
            <a:ext cx="640080" cy="402336"/>
          </a:xfrm>
          <a:prstGeom prst="roundRect">
            <a:avLst>
              <a:gd name="adj" fmla="val 30000"/>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i="0">
                <a:solidFill>
                  <a:srgbClr val="FFFFFF"/>
                </a:solidFill>
                <a:latin typeface="Cambria"/>
              </a:rPr>
              <a:t>Q2</a:t>
            </a:r>
          </a:p>
        </p:txBody>
      </p:sp>
      <p:sp>
        <p:nvSpPr>
          <p:cNvPr id="13" name="TextBox 12"/>
          <p:cNvSpPr txBox="1"/>
          <p:nvPr/>
        </p:nvSpPr>
        <p:spPr>
          <a:xfrm>
            <a:off x="1481328" y="2395728"/>
            <a:ext cx="2697480" cy="694944"/>
          </a:xfrm>
          <a:prstGeom prst="rect">
            <a:avLst/>
          </a:prstGeom>
          <a:noFill/>
        </p:spPr>
        <p:txBody>
          <a:bodyPr wrap="square" lIns="0" tIns="0" rIns="0" bIns="0" anchor="ctr">
            <a:spAutoFit/>
          </a:bodyPr>
          <a:lstStyle/>
          <a:p>
            <a:pPr algn="l">
              <a:lnSpc>
                <a:spcPct val="100000"/>
              </a:lnSpc>
              <a:spcBef>
                <a:spcPts val="0"/>
              </a:spcBef>
              <a:spcAft>
                <a:spcPts val="0"/>
              </a:spcAft>
              <a:buNone/>
            </a:pPr>
            <a:r>
              <a:rPr sz="1300" b="1" i="0">
                <a:solidFill>
                  <a:srgbClr val="10456B"/>
                </a:solidFill>
                <a:latin typeface="Calibri"/>
              </a:rPr>
              <a:t>Isolation design</a:t>
            </a:r>
          </a:p>
        </p:txBody>
      </p:sp>
      <p:sp>
        <p:nvSpPr>
          <p:cNvPr id="14" name="TextBox 13"/>
          <p:cNvSpPr txBox="1"/>
          <p:nvPr/>
        </p:nvSpPr>
        <p:spPr>
          <a:xfrm>
            <a:off x="4297680" y="2550840"/>
            <a:ext cx="6446520" cy="384721"/>
          </a:xfrm>
          <a:prstGeom prst="rect">
            <a:avLst/>
          </a:prstGeom>
          <a:noFill/>
        </p:spPr>
        <p:txBody>
          <a:bodyPr wrap="square" lIns="0" tIns="0" rIns="0" bIns="0" anchor="ctr">
            <a:spAutoFit/>
          </a:bodyPr>
          <a:lstStyle/>
          <a:p>
            <a:pPr algn="l">
              <a:lnSpc>
                <a:spcPct val="100000"/>
              </a:lnSpc>
              <a:spcBef>
                <a:spcPts val="0"/>
              </a:spcBef>
              <a:spcAft>
                <a:spcPts val="0"/>
              </a:spcAft>
              <a:buNone/>
            </a:pPr>
            <a:r>
              <a:rPr sz="1250" b="0" i="0" dirty="0">
                <a:solidFill>
                  <a:srgbClr val="2B2B2B"/>
                </a:solidFill>
                <a:latin typeface="Calibri"/>
              </a:rPr>
              <a:t>State lowest frequency, amplitude, and bandwidth first; narrowband → absorber/active notch (mind speed sweep), wideband → soft mount + launch-lock + stroke budget.</a:t>
            </a:r>
          </a:p>
        </p:txBody>
      </p:sp>
      <p:sp>
        <p:nvSpPr>
          <p:cNvPr id="15" name="Rounded Rectangle 14"/>
          <p:cNvSpPr/>
          <p:nvPr/>
        </p:nvSpPr>
        <p:spPr>
          <a:xfrm>
            <a:off x="457200" y="3200400"/>
            <a:ext cx="10451592" cy="804672"/>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5"/>
          <p:cNvSpPr/>
          <p:nvPr/>
        </p:nvSpPr>
        <p:spPr>
          <a:xfrm>
            <a:off x="640080" y="3401568"/>
            <a:ext cx="640080" cy="402336"/>
          </a:xfrm>
          <a:prstGeom prst="roundRect">
            <a:avLst>
              <a:gd name="adj" fmla="val 30000"/>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i="0">
                <a:solidFill>
                  <a:srgbClr val="FFFFFF"/>
                </a:solidFill>
                <a:latin typeface="Cambria"/>
              </a:rPr>
              <a:t>Q3</a:t>
            </a:r>
          </a:p>
        </p:txBody>
      </p:sp>
      <p:sp>
        <p:nvSpPr>
          <p:cNvPr id="17" name="TextBox 16"/>
          <p:cNvSpPr txBox="1"/>
          <p:nvPr/>
        </p:nvSpPr>
        <p:spPr>
          <a:xfrm>
            <a:off x="1481328" y="3310128"/>
            <a:ext cx="2697480" cy="694944"/>
          </a:xfrm>
          <a:prstGeom prst="rect">
            <a:avLst/>
          </a:prstGeom>
          <a:noFill/>
        </p:spPr>
        <p:txBody>
          <a:bodyPr wrap="square" lIns="0" tIns="0" rIns="0" bIns="0" anchor="ctr">
            <a:spAutoFit/>
          </a:bodyPr>
          <a:lstStyle/>
          <a:p>
            <a:pPr algn="l">
              <a:lnSpc>
                <a:spcPct val="100000"/>
              </a:lnSpc>
              <a:spcBef>
                <a:spcPts val="0"/>
              </a:spcBef>
              <a:spcAft>
                <a:spcPts val="0"/>
              </a:spcAft>
              <a:buNone/>
            </a:pPr>
            <a:r>
              <a:rPr sz="1300" b="1" i="0">
                <a:solidFill>
                  <a:srgbClr val="10456B"/>
                </a:solidFill>
                <a:latin typeface="Calibri"/>
              </a:rPr>
              <a:t>Deployable modes &amp; damping</a:t>
            </a:r>
          </a:p>
        </p:txBody>
      </p:sp>
      <p:sp>
        <p:nvSpPr>
          <p:cNvPr id="18" name="TextBox 17"/>
          <p:cNvSpPr txBox="1"/>
          <p:nvPr/>
        </p:nvSpPr>
        <p:spPr>
          <a:xfrm>
            <a:off x="4297680" y="3465240"/>
            <a:ext cx="6446520" cy="384721"/>
          </a:xfrm>
          <a:prstGeom prst="rect">
            <a:avLst/>
          </a:prstGeom>
          <a:noFill/>
        </p:spPr>
        <p:txBody>
          <a:bodyPr wrap="square" lIns="0" tIns="0" rIns="0" bIns="0" anchor="ctr">
            <a:spAutoFit/>
          </a:bodyPr>
          <a:lstStyle/>
          <a:p>
            <a:pPr algn="l">
              <a:lnSpc>
                <a:spcPct val="100000"/>
              </a:lnSpc>
              <a:spcBef>
                <a:spcPts val="0"/>
              </a:spcBef>
              <a:spcAft>
                <a:spcPts val="0"/>
              </a:spcAft>
              <a:buNone/>
            </a:pPr>
            <a:r>
              <a:rPr sz="1250" b="0" i="0" dirty="0">
                <a:solidFill>
                  <a:srgbClr val="2B2B2B"/>
                </a:solidFill>
                <a:latin typeface="Calibri"/>
              </a:rPr>
              <a:t>Correlate f and φ on the ground; deliver GNC a damping range with a stability proof across it; grow a flight-telemetry family curve.</a:t>
            </a:r>
          </a:p>
        </p:txBody>
      </p:sp>
      <p:sp>
        <p:nvSpPr>
          <p:cNvPr id="19" name="Rounded Rectangle 18"/>
          <p:cNvSpPr/>
          <p:nvPr/>
        </p:nvSpPr>
        <p:spPr>
          <a:xfrm>
            <a:off x="457200" y="4114800"/>
            <a:ext cx="10451592" cy="804672"/>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ounded Rectangle 19"/>
          <p:cNvSpPr/>
          <p:nvPr/>
        </p:nvSpPr>
        <p:spPr>
          <a:xfrm>
            <a:off x="640080" y="4315968"/>
            <a:ext cx="640080" cy="402336"/>
          </a:xfrm>
          <a:prstGeom prst="roundRect">
            <a:avLst>
              <a:gd name="adj" fmla="val 30000"/>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i="0">
                <a:solidFill>
                  <a:srgbClr val="FFFFFF"/>
                </a:solidFill>
                <a:latin typeface="Cambria"/>
              </a:rPr>
              <a:t>Q4</a:t>
            </a:r>
          </a:p>
        </p:txBody>
      </p:sp>
      <p:sp>
        <p:nvSpPr>
          <p:cNvPr id="21" name="TextBox 20"/>
          <p:cNvSpPr txBox="1"/>
          <p:nvPr/>
        </p:nvSpPr>
        <p:spPr>
          <a:xfrm>
            <a:off x="1481328" y="4224528"/>
            <a:ext cx="2697480" cy="694944"/>
          </a:xfrm>
          <a:prstGeom prst="rect">
            <a:avLst/>
          </a:prstGeom>
          <a:noFill/>
        </p:spPr>
        <p:txBody>
          <a:bodyPr wrap="square" lIns="0" tIns="0" rIns="0" bIns="0" anchor="ctr">
            <a:spAutoFit/>
          </a:bodyPr>
          <a:lstStyle/>
          <a:p>
            <a:pPr algn="l">
              <a:lnSpc>
                <a:spcPct val="100000"/>
              </a:lnSpc>
              <a:spcBef>
                <a:spcPts val="0"/>
              </a:spcBef>
              <a:spcAft>
                <a:spcPts val="0"/>
              </a:spcAft>
              <a:buNone/>
            </a:pPr>
            <a:r>
              <a:rPr sz="1300" b="1" i="0">
                <a:solidFill>
                  <a:srgbClr val="10456B"/>
                </a:solidFill>
                <a:latin typeface="Calibri"/>
              </a:rPr>
              <a:t>High structural damping</a:t>
            </a:r>
          </a:p>
        </p:txBody>
      </p:sp>
      <p:sp>
        <p:nvSpPr>
          <p:cNvPr id="22" name="TextBox 21"/>
          <p:cNvSpPr txBox="1"/>
          <p:nvPr/>
        </p:nvSpPr>
        <p:spPr>
          <a:xfrm>
            <a:off x="4297680" y="4379640"/>
            <a:ext cx="6446520" cy="384721"/>
          </a:xfrm>
          <a:prstGeom prst="rect">
            <a:avLst/>
          </a:prstGeom>
          <a:noFill/>
        </p:spPr>
        <p:txBody>
          <a:bodyPr wrap="square" lIns="0" tIns="0" rIns="0" bIns="0" anchor="ctr">
            <a:spAutoFit/>
          </a:bodyPr>
          <a:lstStyle/>
          <a:p>
            <a:pPr algn="l">
              <a:lnSpc>
                <a:spcPct val="100000"/>
              </a:lnSpc>
              <a:spcBef>
                <a:spcPts val="0"/>
              </a:spcBef>
              <a:spcAft>
                <a:spcPts val="0"/>
              </a:spcAft>
              <a:buNone/>
            </a:pPr>
            <a:r>
              <a:rPr sz="1250" b="0" i="0" dirty="0">
                <a:solidFill>
                  <a:srgbClr val="2B2B2B"/>
                </a:solidFill>
                <a:latin typeface="Calibri"/>
              </a:rPr>
              <a:t>Design to a conservative floor (~1–1.5%); credit &gt;2.5% only with a mechanism, a unit dataset, and graceful out-of-family degradation.</a:t>
            </a:r>
          </a:p>
        </p:txBody>
      </p:sp>
      <p:sp>
        <p:nvSpPr>
          <p:cNvPr id="23" name="Rounded Rectangle 22"/>
          <p:cNvSpPr/>
          <p:nvPr/>
        </p:nvSpPr>
        <p:spPr>
          <a:xfrm>
            <a:off x="457200" y="5029200"/>
            <a:ext cx="10451592" cy="804672"/>
          </a:xfrm>
          <a:prstGeom prst="roundRect">
            <a:avLst>
              <a:gd name="adj" fmla="val 4000"/>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ounded Rectangle 23"/>
          <p:cNvSpPr/>
          <p:nvPr/>
        </p:nvSpPr>
        <p:spPr>
          <a:xfrm>
            <a:off x="640080" y="5230368"/>
            <a:ext cx="640080" cy="402336"/>
          </a:xfrm>
          <a:prstGeom prst="roundRect">
            <a:avLst>
              <a:gd name="adj" fmla="val 30000"/>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i="0">
                <a:solidFill>
                  <a:srgbClr val="FFFFFF"/>
                </a:solidFill>
                <a:latin typeface="Cambria"/>
              </a:rPr>
              <a:t>Q5</a:t>
            </a:r>
          </a:p>
        </p:txBody>
      </p:sp>
      <p:sp>
        <p:nvSpPr>
          <p:cNvPr id="25" name="TextBox 24"/>
          <p:cNvSpPr txBox="1"/>
          <p:nvPr/>
        </p:nvSpPr>
        <p:spPr>
          <a:xfrm>
            <a:off x="1481328" y="5138928"/>
            <a:ext cx="2697480" cy="694944"/>
          </a:xfrm>
          <a:prstGeom prst="rect">
            <a:avLst/>
          </a:prstGeom>
          <a:noFill/>
        </p:spPr>
        <p:txBody>
          <a:bodyPr wrap="square" lIns="0" tIns="0" rIns="0" bIns="0" anchor="ctr">
            <a:spAutoFit/>
          </a:bodyPr>
          <a:lstStyle/>
          <a:p>
            <a:pPr algn="l">
              <a:lnSpc>
                <a:spcPct val="100000"/>
              </a:lnSpc>
              <a:spcBef>
                <a:spcPts val="0"/>
              </a:spcBef>
              <a:spcAft>
                <a:spcPts val="0"/>
              </a:spcAft>
              <a:buNone/>
            </a:pPr>
            <a:r>
              <a:rPr sz="1300" b="1" i="0">
                <a:solidFill>
                  <a:srgbClr val="10456B"/>
                </a:solidFill>
                <a:latin typeface="Calibri"/>
              </a:rPr>
              <a:t>Subscale validity</a:t>
            </a:r>
          </a:p>
        </p:txBody>
      </p:sp>
      <p:sp>
        <p:nvSpPr>
          <p:cNvPr id="26" name="TextBox 25"/>
          <p:cNvSpPr txBox="1"/>
          <p:nvPr/>
        </p:nvSpPr>
        <p:spPr>
          <a:xfrm>
            <a:off x="4297680" y="5294040"/>
            <a:ext cx="6446520" cy="384721"/>
          </a:xfrm>
          <a:prstGeom prst="rect">
            <a:avLst/>
          </a:prstGeom>
          <a:noFill/>
        </p:spPr>
        <p:txBody>
          <a:bodyPr wrap="square" lIns="0" tIns="0" rIns="0" bIns="0" anchor="ctr">
            <a:spAutoFit/>
          </a:bodyPr>
          <a:lstStyle/>
          <a:p>
            <a:pPr algn="l">
              <a:lnSpc>
                <a:spcPct val="100000"/>
              </a:lnSpc>
              <a:spcBef>
                <a:spcPts val="0"/>
              </a:spcBef>
              <a:spcAft>
                <a:spcPts val="0"/>
              </a:spcAft>
              <a:buNone/>
            </a:pPr>
            <a:r>
              <a:rPr sz="1250" b="0" i="0" dirty="0">
                <a:solidFill>
                  <a:srgbClr val="2B2B2B"/>
                </a:solidFill>
                <a:latin typeface="Calibri"/>
              </a:rPr>
              <a:t>Iterate global dynamics on subscale; validate damping and local treatments (TMD/CLD/micro-slip) full scale on the real interface.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56032"/>
            <a:ext cx="8138160" cy="640080"/>
          </a:xfrm>
          <a:prstGeom prst="rect">
            <a:avLst/>
          </a:prstGeom>
          <a:noFill/>
        </p:spPr>
        <p:txBody>
          <a:bodyPr wrap="square" lIns="0" tIns="0" rIns="0" bIns="0" anchor="t">
            <a:spAutoFit/>
          </a:bodyPr>
          <a:lstStyle/>
          <a:p>
            <a:pPr algn="l">
              <a:spcBef>
                <a:spcPts val="0"/>
              </a:spcBef>
              <a:spcAft>
                <a:spcPts val="0"/>
              </a:spcAft>
              <a:buNone/>
            </a:pPr>
            <a:r>
              <a:rPr sz="2800" b="1" i="0">
                <a:solidFill>
                  <a:srgbClr val="10456B"/>
                </a:solidFill>
                <a:latin typeface="Cambria"/>
              </a:rPr>
              <a:t>Decision Guide: Match the Method to the Problem</a:t>
            </a:r>
          </a:p>
        </p:txBody>
      </p:sp>
      <p:sp>
        <p:nvSpPr>
          <p:cNvPr id="3" name="TextBox 2"/>
          <p:cNvSpPr txBox="1"/>
          <p:nvPr/>
        </p:nvSpPr>
        <p:spPr>
          <a:xfrm>
            <a:off x="457200" y="841248"/>
            <a:ext cx="10241280" cy="365760"/>
          </a:xfrm>
          <a:prstGeom prst="rect">
            <a:avLst/>
          </a:prstGeom>
          <a:noFill/>
        </p:spPr>
        <p:txBody>
          <a:bodyPr wrap="square" lIns="0" tIns="0" rIns="0" bIns="0" anchor="ctr">
            <a:spAutoFit/>
          </a:bodyPr>
          <a:lstStyle/>
          <a:p>
            <a:pPr algn="l">
              <a:spcBef>
                <a:spcPts val="0"/>
              </a:spcBef>
              <a:spcAft>
                <a:spcPts val="0"/>
              </a:spcAft>
              <a:buNone/>
            </a:pPr>
            <a:r>
              <a:rPr sz="1400" b="0" i="1">
                <a:solidFill>
                  <a:srgbClr val="0B7A8A"/>
                </a:solidFill>
                <a:latin typeface="Calibri"/>
              </a:rPr>
              <a:t>A working map from disturbance symptom to analysis method, mitigation lever, and verification</a:t>
            </a:r>
          </a:p>
        </p:txBody>
      </p:sp>
      <p:sp>
        <p:nvSpPr>
          <p:cNvPr id="4" name="TextBox 3"/>
          <p:cNvSpPr txBox="1"/>
          <p:nvPr/>
        </p:nvSpPr>
        <p:spPr>
          <a:xfrm>
            <a:off x="8732520" y="201168"/>
            <a:ext cx="2606040" cy="365760"/>
          </a:xfrm>
          <a:prstGeom prst="rect">
            <a:avLst/>
          </a:prstGeom>
          <a:noFill/>
        </p:spPr>
        <p:txBody>
          <a:bodyPr wrap="square" lIns="0" tIns="0" rIns="0" bIns="0" anchor="ctr">
            <a:spAutoFit/>
          </a:bodyPr>
          <a:lstStyle/>
          <a:p>
            <a:pPr algn="r">
              <a:spcBef>
                <a:spcPts val="0"/>
              </a:spcBef>
              <a:spcAft>
                <a:spcPts val="0"/>
              </a:spcAft>
              <a:buNone/>
            </a:pPr>
            <a:r>
              <a:rPr sz="1600" b="1" i="0">
                <a:solidFill>
                  <a:srgbClr val="10456B"/>
                </a:solidFill>
                <a:latin typeface="Calibri"/>
              </a:rPr>
              <a:t>Vibrationdata</a:t>
            </a:r>
          </a:p>
        </p:txBody>
      </p:sp>
      <p:sp>
        <p:nvSpPr>
          <p:cNvPr id="5" name="TextBox 4"/>
          <p:cNvSpPr txBox="1"/>
          <p:nvPr/>
        </p:nvSpPr>
        <p:spPr>
          <a:xfrm>
            <a:off x="457200" y="6473952"/>
            <a:ext cx="7772400" cy="274320"/>
          </a:xfrm>
          <a:prstGeom prst="rect">
            <a:avLst/>
          </a:prstGeom>
          <a:noFill/>
        </p:spPr>
        <p:txBody>
          <a:bodyPr wrap="square" lIns="0" tIns="0" rIns="0" bIns="0" anchor="ctr">
            <a:spAutoFit/>
          </a:bodyPr>
          <a:lstStyle/>
          <a:p>
            <a:pPr algn="l">
              <a:spcBef>
                <a:spcPts val="0"/>
              </a:spcBef>
              <a:spcAft>
                <a:spcPts val="0"/>
              </a:spcAft>
              <a:buNone/>
            </a:pPr>
            <a:r>
              <a:rPr sz="900" b="0" i="1">
                <a:solidFill>
                  <a:srgbClr val="5B6770"/>
                </a:solidFill>
                <a:latin typeface="Calibri"/>
              </a:rPr>
              <a:t>Spacecraft On-Orbit Vibration  |  blog.vibrationdata.com</a:t>
            </a:r>
          </a:p>
        </p:txBody>
      </p:sp>
      <p:sp>
        <p:nvSpPr>
          <p:cNvPr id="6" name="TextBox 5"/>
          <p:cNvSpPr txBox="1"/>
          <p:nvPr/>
        </p:nvSpPr>
        <p:spPr>
          <a:xfrm>
            <a:off x="10817352" y="6473952"/>
            <a:ext cx="457200" cy="274320"/>
          </a:xfrm>
          <a:prstGeom prst="rect">
            <a:avLst/>
          </a:prstGeom>
          <a:noFill/>
        </p:spPr>
        <p:txBody>
          <a:bodyPr wrap="square" lIns="0" tIns="0" rIns="0" bIns="0" anchor="ctr">
            <a:spAutoFit/>
          </a:bodyPr>
          <a:lstStyle/>
          <a:p>
            <a:pPr algn="r">
              <a:spcBef>
                <a:spcPts val="0"/>
              </a:spcBef>
              <a:spcAft>
                <a:spcPts val="0"/>
              </a:spcAft>
              <a:buNone/>
            </a:pPr>
            <a:r>
              <a:rPr sz="900" b="0" i="0">
                <a:solidFill>
                  <a:srgbClr val="5B6770"/>
                </a:solidFill>
                <a:latin typeface="Calibri"/>
              </a:rPr>
              <a:t>82</a:t>
            </a:r>
          </a:p>
        </p:txBody>
      </p:sp>
      <p:sp>
        <p:nvSpPr>
          <p:cNvPr id="7" name="Rectangle 6"/>
          <p:cNvSpPr/>
          <p:nvPr/>
        </p:nvSpPr>
        <p:spPr>
          <a:xfrm>
            <a:off x="457200" y="1371600"/>
            <a:ext cx="10451592" cy="457200"/>
          </a:xfrm>
          <a:prstGeom prst="rect">
            <a:avLst/>
          </a:prstGeom>
          <a:solidFill>
            <a:srgbClr val="1045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566928" y="1371600"/>
            <a:ext cx="2148839" cy="457200"/>
          </a:xfrm>
          <a:prstGeom prst="rect">
            <a:avLst/>
          </a:prstGeom>
          <a:noFill/>
        </p:spPr>
        <p:txBody>
          <a:bodyPr wrap="square" lIns="0" tIns="0" rIns="0" bIns="0" anchor="ctr">
            <a:spAutoFit/>
          </a:bodyPr>
          <a:lstStyle/>
          <a:p>
            <a:pPr algn="l">
              <a:lnSpc>
                <a:spcPct val="95000"/>
              </a:lnSpc>
              <a:spcBef>
                <a:spcPts val="0"/>
              </a:spcBef>
              <a:spcAft>
                <a:spcPts val="0"/>
              </a:spcAft>
              <a:buNone/>
            </a:pPr>
            <a:r>
              <a:rPr sz="1250" b="1" i="0">
                <a:solidFill>
                  <a:srgbClr val="FFFFFF"/>
                </a:solidFill>
                <a:latin typeface="Calibri"/>
              </a:rPr>
              <a:t>Disturbance / symptom</a:t>
            </a:r>
          </a:p>
        </p:txBody>
      </p:sp>
      <p:sp>
        <p:nvSpPr>
          <p:cNvPr id="9" name="TextBox 8"/>
          <p:cNvSpPr txBox="1"/>
          <p:nvPr/>
        </p:nvSpPr>
        <p:spPr>
          <a:xfrm>
            <a:off x="2898648" y="1371600"/>
            <a:ext cx="2514600" cy="457200"/>
          </a:xfrm>
          <a:prstGeom prst="rect">
            <a:avLst/>
          </a:prstGeom>
          <a:noFill/>
        </p:spPr>
        <p:txBody>
          <a:bodyPr wrap="square" lIns="0" tIns="0" rIns="0" bIns="0" anchor="ctr">
            <a:spAutoFit/>
          </a:bodyPr>
          <a:lstStyle/>
          <a:p>
            <a:pPr algn="l">
              <a:lnSpc>
                <a:spcPct val="95000"/>
              </a:lnSpc>
              <a:spcBef>
                <a:spcPts val="0"/>
              </a:spcBef>
              <a:spcAft>
                <a:spcPts val="0"/>
              </a:spcAft>
              <a:buNone/>
            </a:pPr>
            <a:r>
              <a:rPr sz="1250" b="1" i="0">
                <a:solidFill>
                  <a:srgbClr val="FFFFFF"/>
                </a:solidFill>
                <a:latin typeface="Calibri"/>
              </a:rPr>
              <a:t>Analysis method</a:t>
            </a:r>
          </a:p>
        </p:txBody>
      </p:sp>
      <p:sp>
        <p:nvSpPr>
          <p:cNvPr id="10" name="TextBox 9"/>
          <p:cNvSpPr txBox="1"/>
          <p:nvPr/>
        </p:nvSpPr>
        <p:spPr>
          <a:xfrm>
            <a:off x="5596128" y="1371600"/>
            <a:ext cx="2560320" cy="457200"/>
          </a:xfrm>
          <a:prstGeom prst="rect">
            <a:avLst/>
          </a:prstGeom>
          <a:noFill/>
        </p:spPr>
        <p:txBody>
          <a:bodyPr wrap="square" lIns="0" tIns="0" rIns="0" bIns="0" anchor="ctr">
            <a:spAutoFit/>
          </a:bodyPr>
          <a:lstStyle/>
          <a:p>
            <a:pPr algn="l">
              <a:lnSpc>
                <a:spcPct val="95000"/>
              </a:lnSpc>
              <a:spcBef>
                <a:spcPts val="0"/>
              </a:spcBef>
              <a:spcAft>
                <a:spcPts val="0"/>
              </a:spcAft>
              <a:buNone/>
            </a:pPr>
            <a:r>
              <a:rPr sz="1250" b="1" i="0">
                <a:solidFill>
                  <a:srgbClr val="FFFFFF"/>
                </a:solidFill>
                <a:latin typeface="Calibri"/>
              </a:rPr>
              <a:t>Primary mitigation</a:t>
            </a:r>
          </a:p>
        </p:txBody>
      </p:sp>
      <p:sp>
        <p:nvSpPr>
          <p:cNvPr id="11" name="TextBox 10"/>
          <p:cNvSpPr txBox="1"/>
          <p:nvPr/>
        </p:nvSpPr>
        <p:spPr>
          <a:xfrm>
            <a:off x="8339327" y="1371600"/>
            <a:ext cx="2496312" cy="457200"/>
          </a:xfrm>
          <a:prstGeom prst="rect">
            <a:avLst/>
          </a:prstGeom>
          <a:noFill/>
        </p:spPr>
        <p:txBody>
          <a:bodyPr wrap="square" lIns="0" tIns="0" rIns="0" bIns="0" anchor="ctr">
            <a:spAutoFit/>
          </a:bodyPr>
          <a:lstStyle/>
          <a:p>
            <a:pPr algn="l">
              <a:lnSpc>
                <a:spcPct val="95000"/>
              </a:lnSpc>
              <a:spcBef>
                <a:spcPts val="0"/>
              </a:spcBef>
              <a:spcAft>
                <a:spcPts val="0"/>
              </a:spcAft>
              <a:buNone/>
            </a:pPr>
            <a:r>
              <a:rPr sz="1250" b="1" i="0">
                <a:solidFill>
                  <a:srgbClr val="FFFFFF"/>
                </a:solidFill>
                <a:latin typeface="Calibri"/>
              </a:rPr>
              <a:t>Verification</a:t>
            </a:r>
          </a:p>
        </p:txBody>
      </p:sp>
      <p:sp>
        <p:nvSpPr>
          <p:cNvPr id="12" name="Rectangle 11"/>
          <p:cNvSpPr/>
          <p:nvPr/>
        </p:nvSpPr>
        <p:spPr>
          <a:xfrm>
            <a:off x="457200" y="1828800"/>
            <a:ext cx="10451592" cy="676656"/>
          </a:xfrm>
          <a:prstGeom prst="rect">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66928" y="1865376"/>
            <a:ext cx="2148839"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1" i="0">
                <a:solidFill>
                  <a:srgbClr val="10456B"/>
                </a:solidFill>
                <a:latin typeface="Calibri"/>
              </a:rPr>
              <a:t>Tonal RWA line crossing a mode</a:t>
            </a:r>
          </a:p>
        </p:txBody>
      </p:sp>
      <p:sp>
        <p:nvSpPr>
          <p:cNvPr id="14" name="TextBox 13"/>
          <p:cNvSpPr txBox="1"/>
          <p:nvPr/>
        </p:nvSpPr>
        <p:spPr>
          <a:xfrm>
            <a:off x="2898648" y="1865376"/>
            <a:ext cx="2514600"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a:solidFill>
                  <a:srgbClr val="2B2B2B"/>
                </a:solidFill>
                <a:latin typeface="Calibri"/>
              </a:rPr>
              <a:t>Harmonic sweep; FRF at each harmonic</a:t>
            </a:r>
          </a:p>
        </p:txBody>
      </p:sp>
      <p:sp>
        <p:nvSpPr>
          <p:cNvPr id="15" name="TextBox 14"/>
          <p:cNvSpPr txBox="1"/>
          <p:nvPr/>
        </p:nvSpPr>
        <p:spPr>
          <a:xfrm>
            <a:off x="5596128" y="1865376"/>
            <a:ext cx="2560320"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a:solidFill>
                  <a:srgbClr val="2B2B2B"/>
                </a:solidFill>
                <a:latin typeface="Calibri"/>
              </a:rPr>
              <a:t>Detune modes (≥2×); no-spin zone; wheel isolator</a:t>
            </a:r>
          </a:p>
        </p:txBody>
      </p:sp>
      <p:sp>
        <p:nvSpPr>
          <p:cNvPr id="16" name="TextBox 15"/>
          <p:cNvSpPr txBox="1"/>
          <p:nvPr/>
        </p:nvSpPr>
        <p:spPr>
          <a:xfrm>
            <a:off x="8339327" y="1865376"/>
            <a:ext cx="2496312"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a:solidFill>
                  <a:srgbClr val="2B2B2B"/>
                </a:solidFill>
                <a:latin typeface="Calibri"/>
              </a:rPr>
              <a:t>Spin-table + modal survey; correlate FE</a:t>
            </a:r>
          </a:p>
        </p:txBody>
      </p:sp>
      <p:sp>
        <p:nvSpPr>
          <p:cNvPr id="17" name="TextBox 16"/>
          <p:cNvSpPr txBox="1"/>
          <p:nvPr/>
        </p:nvSpPr>
        <p:spPr>
          <a:xfrm>
            <a:off x="566928" y="2542032"/>
            <a:ext cx="2148839"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1" i="0">
                <a:solidFill>
                  <a:srgbClr val="10456B"/>
                </a:solidFill>
                <a:latin typeface="Calibri"/>
              </a:rPr>
              <a:t>Broadband bearing / noise floor</a:t>
            </a:r>
          </a:p>
        </p:txBody>
      </p:sp>
      <mc:AlternateContent xmlns:mc="http://schemas.openxmlformats.org/markup-compatibility/2006" xmlns:a14="http://schemas.microsoft.com/office/drawing/2010/main">
        <mc:Choice Requires="a14">
          <p:sp>
            <p:nvSpPr>
              <p:cNvPr id="18" name="TextBox 17"/>
              <p:cNvSpPr txBox="1"/>
              <p:nvPr/>
            </p:nvSpPr>
            <p:spPr>
              <a:xfrm>
                <a:off x="2898648" y="2739589"/>
                <a:ext cx="2514600" cy="208390"/>
              </a:xfrm>
              <a:prstGeom prst="rect">
                <a:avLst/>
              </a:prstGeom>
              <a:noFill/>
            </p:spPr>
            <p:txBody>
              <a:bodyPr wrap="square" lIns="0" tIns="0" rIns="0" bIns="0" anchor="ctr">
                <a:spAutoFit/>
              </a:bodyPr>
              <a:lstStyle/>
              <a:p>
                <a:pPr>
                  <a:lnSpc>
                    <a:spcPct val="98000"/>
                  </a:lnSpc>
                </a:pPr>
                <a:r>
                  <a:rPr sz="1250" b="0" i="0" dirty="0">
                    <a:solidFill>
                      <a:srgbClr val="2B2B2B"/>
                    </a:solidFill>
                    <a:latin typeface="Calibri"/>
                  </a:rPr>
                  <a:t>PSD random; </a:t>
                </a:r>
                <a14:m>
                  <m:oMath xmlns:m="http://schemas.openxmlformats.org/officeDocument/2006/math">
                    <m:r>
                      <m:rPr>
                        <m:nor/>
                      </m:rPr>
                      <a:rPr lang="en-US" sz="1250" smtClean="0">
                        <a:latin typeface="Cambria Math" panose="02040503050406030204" pitchFamily="18" charset="0"/>
                        <a:ea typeface="Cambria Math" panose="02040503050406030204" pitchFamily="18" charset="0"/>
                      </a:rPr>
                      <m:t>output</m:t>
                    </m:r>
                    <m:r>
                      <a:rPr lang="en-US" sz="1250" i="1">
                        <a:latin typeface="Cambria Math" panose="02040503050406030204" pitchFamily="18" charset="0"/>
                        <a:ea typeface="Cambria Math" panose="02040503050406030204" pitchFamily="18" charset="0"/>
                      </a:rPr>
                      <m:t>=</m:t>
                    </m:r>
                    <m:sSup>
                      <m:sSupPr>
                        <m:ctrlPr>
                          <a:rPr lang="en-US" sz="1250" i="1">
                            <a:latin typeface="Cambria Math" panose="02040503050406030204" pitchFamily="18" charset="0"/>
                            <a:ea typeface="Cambria Math" panose="02040503050406030204" pitchFamily="18" charset="0"/>
                          </a:rPr>
                        </m:ctrlPr>
                      </m:sSupPr>
                      <m:e>
                        <m:d>
                          <m:dPr>
                            <m:begChr m:val="|"/>
                            <m:endChr m:val="|"/>
                            <m:ctrlPr>
                              <a:rPr lang="en-US" sz="1250" i="1">
                                <a:latin typeface="Cambria Math" panose="02040503050406030204" pitchFamily="18" charset="0"/>
                                <a:ea typeface="Cambria Math" panose="02040503050406030204" pitchFamily="18" charset="0"/>
                              </a:rPr>
                            </m:ctrlPr>
                          </m:dPr>
                          <m:e>
                            <m:r>
                              <a:rPr lang="en-US" sz="1250" i="1">
                                <a:latin typeface="Cambria Math" panose="02040503050406030204" pitchFamily="18" charset="0"/>
                                <a:ea typeface="Cambria Math" panose="02040503050406030204" pitchFamily="18" charset="0"/>
                              </a:rPr>
                              <m:t>𝐻</m:t>
                            </m:r>
                          </m:e>
                        </m:d>
                      </m:e>
                      <m:sup>
                        <m:r>
                          <a:rPr lang="en-US" sz="1250" i="1">
                            <a:latin typeface="Cambria Math" panose="02040503050406030204" pitchFamily="18" charset="0"/>
                            <a:ea typeface="Cambria Math" panose="02040503050406030204" pitchFamily="18" charset="0"/>
                          </a:rPr>
                          <m:t>2</m:t>
                        </m:r>
                      </m:sup>
                    </m:sSup>
                    <m:r>
                      <a:rPr lang="en-US" sz="1250" i="1">
                        <a:latin typeface="Cambria Math" panose="02040503050406030204" pitchFamily="18" charset="0"/>
                        <a:ea typeface="Cambria Math" panose="02040503050406030204" pitchFamily="18" charset="0"/>
                      </a:rPr>
                      <m:t>⋅</m:t>
                    </m:r>
                    <m:sSub>
                      <m:sSubPr>
                        <m:ctrlPr>
                          <a:rPr lang="en-US" sz="1250" i="1">
                            <a:latin typeface="Cambria Math" panose="02040503050406030204" pitchFamily="18" charset="0"/>
                            <a:ea typeface="Cambria Math" panose="02040503050406030204" pitchFamily="18" charset="0"/>
                          </a:rPr>
                        </m:ctrlPr>
                      </m:sSubPr>
                      <m:e>
                        <m:r>
                          <a:rPr lang="en-US" sz="1250" i="1">
                            <a:latin typeface="Cambria Math" panose="02040503050406030204" pitchFamily="18" charset="0"/>
                            <a:ea typeface="Cambria Math" panose="02040503050406030204" pitchFamily="18" charset="0"/>
                          </a:rPr>
                          <m:t>𝑆</m:t>
                        </m:r>
                      </m:e>
                      <m:sub>
                        <m:r>
                          <a:rPr lang="en-US" sz="1250" i="1">
                            <a:latin typeface="Cambria Math" panose="02040503050406030204" pitchFamily="18" charset="0"/>
                            <a:ea typeface="Cambria Math" panose="02040503050406030204" pitchFamily="18" charset="0"/>
                          </a:rPr>
                          <m:t>𝑓𝑓</m:t>
                        </m:r>
                      </m:sub>
                    </m:sSub>
                  </m:oMath>
                </a14:m>
                <a:endParaRPr lang="en-US" sz="1250" dirty="0">
                  <a:latin typeface="Cambria Math" panose="02040503050406030204" pitchFamily="18" charset="0"/>
                  <a:ea typeface="Cambria Math" panose="02040503050406030204" pitchFamily="18"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2898648" y="2739589"/>
                <a:ext cx="2514600" cy="208390"/>
              </a:xfrm>
              <a:prstGeom prst="rect">
                <a:avLst/>
              </a:prstGeom>
              <a:blipFill>
                <a:blip r:embed="rId2"/>
                <a:stretch>
                  <a:fillRect l="-3883" t="-20000" b="-40000"/>
                </a:stretch>
              </a:blipFill>
            </p:spPr>
            <p:txBody>
              <a:bodyPr/>
              <a:lstStyle/>
              <a:p>
                <a:r>
                  <a:rPr lang="en-US">
                    <a:noFill/>
                  </a:rPr>
                  <a:t> </a:t>
                </a:r>
              </a:p>
            </p:txBody>
          </p:sp>
        </mc:Fallback>
      </mc:AlternateContent>
      <p:sp>
        <p:nvSpPr>
          <p:cNvPr id="19" name="TextBox 18"/>
          <p:cNvSpPr txBox="1"/>
          <p:nvPr/>
        </p:nvSpPr>
        <p:spPr>
          <a:xfrm>
            <a:off x="5596128" y="2542032"/>
            <a:ext cx="2560320"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a:solidFill>
                  <a:srgbClr val="2B2B2B"/>
                </a:solidFill>
                <a:latin typeface="Calibri"/>
              </a:rPr>
              <a:t>Soft mount (low corner); add damping</a:t>
            </a:r>
          </a:p>
        </p:txBody>
      </p:sp>
      <p:sp>
        <p:nvSpPr>
          <p:cNvPr id="20" name="TextBox 19"/>
          <p:cNvSpPr txBox="1"/>
          <p:nvPr/>
        </p:nvSpPr>
        <p:spPr>
          <a:xfrm>
            <a:off x="8339327" y="2542032"/>
            <a:ext cx="2496312"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dirty="0">
                <a:solidFill>
                  <a:srgbClr val="2B2B2B"/>
                </a:solidFill>
                <a:latin typeface="Calibri"/>
              </a:rPr>
              <a:t>Quiet-bench PSD; noise-floor check</a:t>
            </a:r>
          </a:p>
        </p:txBody>
      </p:sp>
      <p:sp>
        <p:nvSpPr>
          <p:cNvPr id="21" name="Rectangle 20"/>
          <p:cNvSpPr/>
          <p:nvPr/>
        </p:nvSpPr>
        <p:spPr>
          <a:xfrm>
            <a:off x="457200" y="3182112"/>
            <a:ext cx="10451592" cy="676656"/>
          </a:xfrm>
          <a:prstGeom prst="rect">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566928" y="3218688"/>
            <a:ext cx="2148839"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1" i="0">
                <a:solidFill>
                  <a:srgbClr val="10456B"/>
                </a:solidFill>
                <a:latin typeface="Calibri"/>
              </a:rPr>
              <a:t>Cryocooler compressor tones</a:t>
            </a:r>
          </a:p>
        </p:txBody>
      </p:sp>
      <p:sp>
        <p:nvSpPr>
          <p:cNvPr id="23" name="TextBox 22"/>
          <p:cNvSpPr txBox="1"/>
          <p:nvPr/>
        </p:nvSpPr>
        <p:spPr>
          <a:xfrm>
            <a:off x="2898648" y="3218688"/>
            <a:ext cx="2514600"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a:solidFill>
                  <a:srgbClr val="2B2B2B"/>
                </a:solidFill>
                <a:latin typeface="Calibri"/>
              </a:rPr>
              <a:t>Harmonic lines + speed-dependent floor</a:t>
            </a:r>
          </a:p>
        </p:txBody>
      </p:sp>
      <p:sp>
        <p:nvSpPr>
          <p:cNvPr id="24" name="TextBox 23"/>
          <p:cNvSpPr txBox="1"/>
          <p:nvPr/>
        </p:nvSpPr>
        <p:spPr>
          <a:xfrm>
            <a:off x="5596128" y="3218688"/>
            <a:ext cx="2560320"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a:solidFill>
                  <a:srgbClr val="2B2B2B"/>
                </a:solidFill>
                <a:latin typeface="Calibri"/>
              </a:rPr>
              <a:t>Active counterbalancer; tonal notch</a:t>
            </a:r>
          </a:p>
        </p:txBody>
      </p:sp>
      <p:sp>
        <p:nvSpPr>
          <p:cNvPr id="25" name="TextBox 24"/>
          <p:cNvSpPr txBox="1"/>
          <p:nvPr/>
        </p:nvSpPr>
        <p:spPr>
          <a:xfrm>
            <a:off x="8339327" y="3218688"/>
            <a:ext cx="2496312"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a:solidFill>
                  <a:srgbClr val="2B2B2B"/>
                </a:solidFill>
                <a:latin typeface="Calibri"/>
              </a:rPr>
              <a:t>TVac component test at temperature</a:t>
            </a:r>
          </a:p>
        </p:txBody>
      </p:sp>
      <p:sp>
        <p:nvSpPr>
          <p:cNvPr id="26" name="TextBox 25"/>
          <p:cNvSpPr txBox="1"/>
          <p:nvPr/>
        </p:nvSpPr>
        <p:spPr>
          <a:xfrm>
            <a:off x="566928" y="3895344"/>
            <a:ext cx="2148839"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1" i="0">
                <a:solidFill>
                  <a:srgbClr val="10456B"/>
                </a:solidFill>
                <a:latin typeface="Calibri"/>
              </a:rPr>
              <a:t>Clearance / connector / harness</a:t>
            </a:r>
          </a:p>
        </p:txBody>
      </p:sp>
      <mc:AlternateContent xmlns:mc="http://schemas.openxmlformats.org/markup-compatibility/2006" xmlns:a14="http://schemas.microsoft.com/office/drawing/2010/main">
        <mc:Choice Requires="a14">
          <p:sp>
            <p:nvSpPr>
              <p:cNvPr id="27" name="TextBox 26"/>
              <p:cNvSpPr txBox="1"/>
              <p:nvPr/>
            </p:nvSpPr>
            <p:spPr>
              <a:xfrm>
                <a:off x="2898648" y="3914326"/>
                <a:ext cx="2514600" cy="565539"/>
              </a:xfrm>
              <a:prstGeom prst="rect">
                <a:avLst/>
              </a:prstGeom>
              <a:noFill/>
            </p:spPr>
            <p:txBody>
              <a:bodyPr wrap="square" lIns="0" tIns="0" rIns="0" bIns="0" anchor="ctr">
                <a:spAutoFit/>
              </a:bodyPr>
              <a:lstStyle/>
              <a:p>
                <a:pPr>
                  <a:lnSpc>
                    <a:spcPct val="98000"/>
                  </a:lnSpc>
                </a:pPr>
                <a:r>
                  <a:rPr sz="1250" b="0" i="0" dirty="0">
                    <a:solidFill>
                      <a:srgbClr val="2B2B2B"/>
                    </a:solidFill>
                    <a:latin typeface="Calibri"/>
                  </a:rPr>
                  <a:t>Relative displacement:</a:t>
                </a:r>
                <a:r>
                  <a:rPr lang="en-US" sz="1250" b="0" i="0" dirty="0">
                    <a:solidFill>
                      <a:srgbClr val="2B2B2B"/>
                    </a:solidFill>
                    <a:latin typeface="Calibri"/>
                  </a:rPr>
                  <a:t> </a:t>
                </a:r>
                <a:br>
                  <a:rPr lang="en-US" sz="1250" b="0" i="0" dirty="0">
                    <a:solidFill>
                      <a:srgbClr val="2B2B2B"/>
                    </a:solidFill>
                    <a:latin typeface="Calibri"/>
                  </a:rPr>
                </a:br>
                <a14:m>
                  <m:oMathPara xmlns:m="http://schemas.openxmlformats.org/officeDocument/2006/math">
                    <m:oMathParaPr>
                      <m:jc m:val="centerGroup"/>
                    </m:oMathParaPr>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𝐴𝐴</m:t>
                          </m:r>
                        </m:sub>
                      </m:sSub>
                      <m:r>
                        <a:rPr lang="en-US" sz="1250" i="1">
                          <a:latin typeface="Cambria Math" panose="02040503050406030204" pitchFamily="18" charset="0"/>
                        </a:rPr>
                        <m:t>+</m:t>
                      </m:r>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𝐵𝐵</m:t>
                          </m:r>
                        </m:sub>
                      </m:sSub>
                      <m:r>
                        <a:rPr lang="en-US" sz="1250" i="1">
                          <a:latin typeface="Cambria Math" panose="02040503050406030204" pitchFamily="18" charset="0"/>
                        </a:rPr>
                        <m:t>−2 </m:t>
                      </m:r>
                      <m:r>
                        <m:rPr>
                          <m:sty m:val="p"/>
                        </m:rPr>
                        <a:rPr lang="en-US" sz="1250">
                          <a:latin typeface="Cambria Math" panose="02040503050406030204" pitchFamily="18" charset="0"/>
                        </a:rPr>
                        <m:t>Re</m:t>
                      </m:r>
                      <m:d>
                        <m:dPr>
                          <m:begChr m:val="["/>
                          <m:endChr m:val="]"/>
                          <m:ctrlPr>
                            <a:rPr lang="en-US" sz="1250" i="1">
                              <a:latin typeface="Cambria Math" panose="02040503050406030204" pitchFamily="18" charset="0"/>
                            </a:rPr>
                          </m:ctrlPr>
                        </m:dPr>
                        <m:e>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𝐴𝐵</m:t>
                              </m:r>
                            </m:sub>
                          </m:sSub>
                        </m:e>
                      </m:d>
                    </m:oMath>
                  </m:oMathPara>
                </a14:m>
                <a:endParaRPr lang="en-US" sz="1250" dirty="0"/>
              </a:p>
              <a:p>
                <a:pPr algn="l">
                  <a:lnSpc>
                    <a:spcPct val="98000"/>
                  </a:lnSpc>
                  <a:spcBef>
                    <a:spcPts val="0"/>
                  </a:spcBef>
                  <a:spcAft>
                    <a:spcPts val="0"/>
                  </a:spcAft>
                  <a:buNone/>
                </a:pPr>
                <a:endParaRPr sz="1250" b="0" i="0" dirty="0">
                  <a:solidFill>
                    <a:srgbClr val="2B2B2B"/>
                  </a:solidFill>
                  <a:latin typeface="Calibri"/>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2898648" y="3914326"/>
                <a:ext cx="2514600" cy="565539"/>
              </a:xfrm>
              <a:prstGeom prst="rect">
                <a:avLst/>
              </a:prstGeom>
              <a:blipFill>
                <a:blip r:embed="rId3"/>
                <a:stretch>
                  <a:fillRect l="-3883" t="-8602"/>
                </a:stretch>
              </a:blipFill>
            </p:spPr>
            <p:txBody>
              <a:bodyPr/>
              <a:lstStyle/>
              <a:p>
                <a:r>
                  <a:rPr lang="en-US">
                    <a:noFill/>
                  </a:rPr>
                  <a:t> </a:t>
                </a:r>
              </a:p>
            </p:txBody>
          </p:sp>
        </mc:Fallback>
      </mc:AlternateContent>
      <p:sp>
        <p:nvSpPr>
          <p:cNvPr id="28" name="TextBox 27"/>
          <p:cNvSpPr txBox="1"/>
          <p:nvPr/>
        </p:nvSpPr>
        <p:spPr>
          <a:xfrm>
            <a:off x="5596128" y="3895344"/>
            <a:ext cx="2560320"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a:solidFill>
                  <a:srgbClr val="2B2B2B"/>
                </a:solidFill>
                <a:latin typeface="Calibri"/>
              </a:rPr>
              <a:t>Stiffen locally; manage relative DOF</a:t>
            </a:r>
          </a:p>
        </p:txBody>
      </p:sp>
      <p:sp>
        <p:nvSpPr>
          <p:cNvPr id="29" name="TextBox 28"/>
          <p:cNvSpPr txBox="1"/>
          <p:nvPr/>
        </p:nvSpPr>
        <p:spPr>
          <a:xfrm>
            <a:off x="8339327" y="3895344"/>
            <a:ext cx="2496312"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a:solidFill>
                  <a:srgbClr val="2B2B2B"/>
                </a:solidFill>
                <a:latin typeface="Calibri"/>
              </a:rPr>
              <a:t>Rice-max peak vs. physical gap</a:t>
            </a:r>
          </a:p>
        </p:txBody>
      </p:sp>
      <p:sp>
        <p:nvSpPr>
          <p:cNvPr id="30" name="Rectangle 29"/>
          <p:cNvSpPr/>
          <p:nvPr/>
        </p:nvSpPr>
        <p:spPr>
          <a:xfrm>
            <a:off x="457200" y="4535424"/>
            <a:ext cx="10451592" cy="676656"/>
          </a:xfrm>
          <a:prstGeom prst="rect">
            <a:avLst/>
          </a:prstGeom>
          <a:solidFill>
            <a:srgbClr val="EEF4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566928" y="4572000"/>
            <a:ext cx="2148839"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1" i="0">
                <a:solidFill>
                  <a:srgbClr val="10456B"/>
                </a:solidFill>
                <a:latin typeface="Calibri"/>
              </a:rPr>
              <a:t>Sub-corner / resonant amplification</a:t>
            </a:r>
          </a:p>
        </p:txBody>
      </p:sp>
      <p:sp>
        <p:nvSpPr>
          <p:cNvPr id="32" name="TextBox 31"/>
          <p:cNvSpPr txBox="1"/>
          <p:nvPr/>
        </p:nvSpPr>
        <p:spPr>
          <a:xfrm>
            <a:off x="2898648" y="4572000"/>
            <a:ext cx="2514600"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a:solidFill>
                  <a:srgbClr val="2B2B2B"/>
                </a:solidFill>
                <a:latin typeface="Calibri"/>
              </a:rPr>
              <a:t>Active–passive crossover transmissibility</a:t>
            </a:r>
          </a:p>
        </p:txBody>
      </p:sp>
      <p:sp>
        <p:nvSpPr>
          <p:cNvPr id="33" name="TextBox 32"/>
          <p:cNvSpPr txBox="1"/>
          <p:nvPr/>
        </p:nvSpPr>
        <p:spPr>
          <a:xfrm>
            <a:off x="5596128" y="4572000"/>
            <a:ext cx="2560320"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dirty="0">
                <a:solidFill>
                  <a:srgbClr val="2B2B2B"/>
                </a:solidFill>
                <a:latin typeface="Calibri"/>
              </a:rPr>
              <a:t>Active loop owns resonance; passive roll-off</a:t>
            </a:r>
          </a:p>
        </p:txBody>
      </p:sp>
      <p:sp>
        <p:nvSpPr>
          <p:cNvPr id="34" name="TextBox 33"/>
          <p:cNvSpPr txBox="1"/>
          <p:nvPr/>
        </p:nvSpPr>
        <p:spPr>
          <a:xfrm>
            <a:off x="8339327" y="4572000"/>
            <a:ext cx="2496312"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a:solidFill>
                  <a:srgbClr val="2B2B2B"/>
                </a:solidFill>
                <a:latin typeface="Calibri"/>
              </a:rPr>
              <a:t>Closed-loop stability + HIL test</a:t>
            </a:r>
          </a:p>
        </p:txBody>
      </p:sp>
      <p:sp>
        <p:nvSpPr>
          <p:cNvPr id="35" name="TextBox 34"/>
          <p:cNvSpPr txBox="1"/>
          <p:nvPr/>
        </p:nvSpPr>
        <p:spPr>
          <a:xfrm>
            <a:off x="566928" y="5248656"/>
            <a:ext cx="2148839"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1" i="0">
                <a:solidFill>
                  <a:srgbClr val="10456B"/>
                </a:solidFill>
                <a:latin typeface="Calibri"/>
              </a:rPr>
              <a:t>Appendage / thermal snap transient</a:t>
            </a:r>
          </a:p>
        </p:txBody>
      </p:sp>
      <p:sp>
        <p:nvSpPr>
          <p:cNvPr id="36" name="TextBox 35"/>
          <p:cNvSpPr txBox="1"/>
          <p:nvPr/>
        </p:nvSpPr>
        <p:spPr>
          <a:xfrm>
            <a:off x="2898648" y="5248656"/>
            <a:ext cx="2514600"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a:solidFill>
                  <a:srgbClr val="2B2B2B"/>
                </a:solidFill>
                <a:latin typeface="Calibri"/>
              </a:rPr>
              <a:t>Transient + STOP; free-free BC</a:t>
            </a:r>
          </a:p>
        </p:txBody>
      </p:sp>
      <p:sp>
        <p:nvSpPr>
          <p:cNvPr id="37" name="TextBox 36"/>
          <p:cNvSpPr txBox="1"/>
          <p:nvPr/>
        </p:nvSpPr>
        <p:spPr>
          <a:xfrm>
            <a:off x="5596128" y="5248656"/>
            <a:ext cx="2560320"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a:solidFill>
                  <a:srgbClr val="2B2B2B"/>
                </a:solidFill>
                <a:latin typeface="Calibri"/>
              </a:rPr>
              <a:t>Budget appendage dynamics; ACS authority</a:t>
            </a:r>
          </a:p>
        </p:txBody>
      </p:sp>
      <p:sp>
        <p:nvSpPr>
          <p:cNvPr id="38" name="TextBox 37"/>
          <p:cNvSpPr txBox="1"/>
          <p:nvPr/>
        </p:nvSpPr>
        <p:spPr>
          <a:xfrm>
            <a:off x="8339327" y="5248656"/>
            <a:ext cx="2496312" cy="603504"/>
          </a:xfrm>
          <a:prstGeom prst="rect">
            <a:avLst/>
          </a:prstGeom>
          <a:noFill/>
        </p:spPr>
        <p:txBody>
          <a:bodyPr wrap="square" lIns="0" tIns="0" rIns="0" bIns="0" anchor="ctr">
            <a:spAutoFit/>
          </a:bodyPr>
          <a:lstStyle/>
          <a:p>
            <a:pPr algn="l">
              <a:lnSpc>
                <a:spcPct val="98000"/>
              </a:lnSpc>
              <a:spcBef>
                <a:spcPts val="0"/>
              </a:spcBef>
              <a:spcAft>
                <a:spcPts val="0"/>
              </a:spcAft>
              <a:buNone/>
            </a:pPr>
            <a:r>
              <a:rPr sz="1250" b="0" i="0">
                <a:solidFill>
                  <a:srgbClr val="2B2B2B"/>
                </a:solidFill>
                <a:latin typeface="Calibri"/>
              </a:rPr>
              <a:t>Terminator-crossing model vs. flight</a:t>
            </a:r>
          </a:p>
        </p:txBody>
      </p:sp>
      <p:sp>
        <p:nvSpPr>
          <p:cNvPr id="39" name="Rectangle 38"/>
          <p:cNvSpPr/>
          <p:nvPr/>
        </p:nvSpPr>
        <p:spPr>
          <a:xfrm>
            <a:off x="457200" y="5852160"/>
            <a:ext cx="10451592" cy="548640"/>
          </a:xfrm>
          <a:prstGeom prst="rect">
            <a:avLst/>
          </a:prstGeom>
          <a:solidFill>
            <a:srgbClr val="D7E3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p:cNvSpPr txBox="1"/>
          <p:nvPr/>
        </p:nvSpPr>
        <p:spPr>
          <a:xfrm>
            <a:off x="658368" y="5970695"/>
            <a:ext cx="10058400" cy="384721"/>
          </a:xfrm>
          <a:prstGeom prst="rect">
            <a:avLst/>
          </a:prstGeom>
          <a:noFill/>
        </p:spPr>
        <p:txBody>
          <a:bodyPr wrap="square" lIns="0" tIns="0" rIns="0" bIns="0" anchor="ctr">
            <a:spAutoFit/>
          </a:bodyPr>
          <a:lstStyle/>
          <a:p>
            <a:pPr>
              <a:spcBef>
                <a:spcPts val="0"/>
              </a:spcBef>
              <a:spcAft>
                <a:spcPts val="0"/>
              </a:spcAft>
              <a:buNone/>
            </a:pPr>
            <a:r>
              <a:rPr sz="1250" b="1" i="0" dirty="0">
                <a:solidFill>
                  <a:srgbClr val="C55A11"/>
                </a:solidFill>
                <a:latin typeface="Calibri"/>
              </a:rPr>
              <a:t>Takeaway:  </a:t>
            </a:r>
            <a:r>
              <a:rPr sz="1250" b="0" i="0" dirty="0">
                <a:solidFill>
                  <a:srgbClr val="10456B"/>
                </a:solidFill>
                <a:latin typeface="Calibri"/>
              </a:rPr>
              <a:t>Name the disturbance first — its character (tonal, broadband, transient, or relative) selects the analysis, the lever, and the test. Most real programs run several rows at once and combine the results by RSS.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357055" y="201168"/>
            <a:ext cx="2606040" cy="365760"/>
          </a:xfrm>
          <a:prstGeom prst="rect">
            <a:avLst/>
          </a:prstGeom>
          <a:noFill/>
          <a:ln/>
        </p:spPr>
        <p:txBody>
          <a:bodyPr wrap="square" lIns="0" tIns="0" rIns="0" bIns="0" rtlCol="0" anchor="ctr"/>
          <a:lstStyle/>
          <a:p>
            <a:pPr marL="0" indent="0" algn="r">
              <a:buNone/>
            </a:pPr>
            <a:r>
              <a:rPr lang="en-US" sz="1600" b="1" dirty="0">
                <a:solidFill>
                  <a:srgbClr val="10456B"/>
                </a:solidFill>
                <a:latin typeface="Calibri" pitchFamily="34" charset="0"/>
                <a:ea typeface="Calibri" pitchFamily="34" charset="-122"/>
                <a:cs typeface="Calibri" pitchFamily="34" charset="-120"/>
              </a:rPr>
              <a:t>Vibrationdata</a:t>
            </a:r>
            <a:endParaRPr lang="en-US" sz="1600" dirty="0"/>
          </a:p>
        </p:txBody>
      </p:sp>
      <p:sp>
        <p:nvSpPr>
          <p:cNvPr id="3" name="Text 1"/>
          <p:cNvSpPr/>
          <p:nvPr/>
        </p:nvSpPr>
        <p:spPr>
          <a:xfrm>
            <a:off x="457200" y="256032"/>
            <a:ext cx="8138160" cy="548640"/>
          </a:xfrm>
          <a:prstGeom prst="rect">
            <a:avLst/>
          </a:prstGeom>
          <a:noFill/>
          <a:ln/>
        </p:spPr>
        <p:txBody>
          <a:bodyPr wrap="square" lIns="0" tIns="0" rIns="0" bIns="0" rtlCol="0" anchor="t"/>
          <a:lstStyle/>
          <a:p>
            <a:pPr marL="0" indent="0">
              <a:buNone/>
            </a:pPr>
            <a:r>
              <a:rPr lang="en-US" sz="2800" b="1" dirty="0">
                <a:solidFill>
                  <a:srgbClr val="10456B"/>
                </a:solidFill>
                <a:latin typeface="Cambria" pitchFamily="34" charset="0"/>
                <a:ea typeface="Cambria" pitchFamily="34" charset="-122"/>
                <a:cs typeface="Cambria" pitchFamily="34" charset="-120"/>
              </a:rPr>
              <a:t>Effects of Jitter on Optical Instruments</a:t>
            </a:r>
            <a:endParaRPr lang="en-US" sz="2800" dirty="0"/>
          </a:p>
        </p:txBody>
      </p:sp>
      <p:sp>
        <p:nvSpPr>
          <p:cNvPr id="4" name="Text 2"/>
          <p:cNvSpPr/>
          <p:nvPr/>
        </p:nvSpPr>
        <p:spPr>
          <a:xfrm>
            <a:off x="457200" y="749808"/>
            <a:ext cx="8686800" cy="320040"/>
          </a:xfrm>
          <a:prstGeom prst="rect">
            <a:avLst/>
          </a:prstGeom>
          <a:noFill/>
          <a:ln/>
        </p:spPr>
        <p:txBody>
          <a:bodyPr wrap="square" lIns="0" tIns="0" rIns="0" bIns="0" rtlCol="0" anchor="ctr"/>
          <a:lstStyle/>
          <a:p>
            <a:pPr marL="0" indent="0">
              <a:buNone/>
            </a:pPr>
            <a:r>
              <a:rPr lang="en-US" sz="1400" i="1" dirty="0">
                <a:solidFill>
                  <a:srgbClr val="0B7A8A"/>
                </a:solidFill>
                <a:latin typeface="Calibri" pitchFamily="34" charset="0"/>
                <a:ea typeface="Calibri" pitchFamily="34" charset="-122"/>
                <a:cs typeface="Calibri" pitchFamily="34" charset="-120"/>
              </a:rPr>
              <a:t>How line-of-sight motion at the focal plane degrades imaging, pointing, and laser performance</a:t>
            </a:r>
            <a:endParaRPr lang="en-US" sz="1400" dirty="0"/>
          </a:p>
        </p:txBody>
      </p:sp>
      <p:sp>
        <p:nvSpPr>
          <p:cNvPr id="5" name="Text 3"/>
          <p:cNvSpPr/>
          <p:nvPr/>
        </p:nvSpPr>
        <p:spPr>
          <a:xfrm>
            <a:off x="457200" y="6473952"/>
            <a:ext cx="7772400" cy="274320"/>
          </a:xfrm>
          <a:prstGeom prst="rect">
            <a:avLst/>
          </a:prstGeom>
          <a:noFill/>
          <a:ln/>
        </p:spPr>
        <p:txBody>
          <a:bodyPr wrap="square" lIns="0" tIns="0" rIns="0" bIns="0" rtlCol="0" anchor="ctr"/>
          <a:lstStyle/>
          <a:p>
            <a:pPr marL="0" indent="0">
              <a:buNone/>
            </a:pPr>
            <a:r>
              <a:rPr lang="en-US" sz="900" i="1" dirty="0">
                <a:solidFill>
                  <a:srgbClr val="5B6770"/>
                </a:solidFill>
                <a:latin typeface="Calibri" pitchFamily="34" charset="0"/>
                <a:ea typeface="Calibri" pitchFamily="34" charset="-122"/>
                <a:cs typeface="Calibri" pitchFamily="34" charset="-120"/>
              </a:rPr>
              <a:t>Spacecraft On-Orbit Vibration  |  blog.vibrationdata.com</a:t>
            </a:r>
            <a:endParaRPr lang="en-US" sz="900" dirty="0"/>
          </a:p>
        </p:txBody>
      </p:sp>
      <p:sp>
        <p:nvSpPr>
          <p:cNvPr id="6" name="Text 4"/>
          <p:cNvSpPr/>
          <p:nvPr/>
        </p:nvSpPr>
        <p:spPr>
          <a:xfrm>
            <a:off x="11368735" y="6473952"/>
            <a:ext cx="457200" cy="274320"/>
          </a:xfrm>
          <a:prstGeom prst="rect">
            <a:avLst/>
          </a:prstGeom>
          <a:noFill/>
          <a:ln/>
        </p:spPr>
        <p:txBody>
          <a:bodyPr wrap="square" lIns="0" tIns="0" rIns="0" bIns="0" rtlCol="0" anchor="ctr"/>
          <a:lstStyle/>
          <a:p>
            <a:pPr marL="0" indent="0" algn="r">
              <a:buNone/>
            </a:pPr>
            <a:r>
              <a:rPr lang="en-US" sz="900" dirty="0">
                <a:solidFill>
                  <a:srgbClr val="5B6770"/>
                </a:solidFill>
                <a:latin typeface="Calibri" pitchFamily="34" charset="0"/>
                <a:ea typeface="Calibri" pitchFamily="34" charset="-122"/>
                <a:cs typeface="Calibri" pitchFamily="34" charset="-120"/>
              </a:rPr>
              <a:t>9</a:t>
            </a:r>
            <a:endParaRPr lang="en-US" sz="900" dirty="0"/>
          </a:p>
        </p:txBody>
      </p:sp>
      <p:sp>
        <p:nvSpPr>
          <p:cNvPr id="7" name="Shape 5"/>
          <p:cNvSpPr/>
          <p:nvPr/>
        </p:nvSpPr>
        <p:spPr>
          <a:xfrm>
            <a:off x="457200" y="1371600"/>
            <a:ext cx="5486400" cy="4343400"/>
          </a:xfrm>
          <a:prstGeom prst="roundRect">
            <a:avLst>
              <a:gd name="adj" fmla="val 1684"/>
            </a:avLst>
          </a:prstGeom>
          <a:solidFill>
            <a:srgbClr val="EEF4F9"/>
          </a:solidFill>
          <a:ln/>
        </p:spPr>
        <p:txBody>
          <a:bodyPr/>
          <a:lstStyle/>
          <a:p>
            <a:endParaRPr lang="en-US"/>
          </a:p>
        </p:txBody>
      </p:sp>
      <p:sp>
        <p:nvSpPr>
          <p:cNvPr id="8" name="Shape 6"/>
          <p:cNvSpPr/>
          <p:nvPr/>
        </p:nvSpPr>
        <p:spPr>
          <a:xfrm>
            <a:off x="713232" y="1572768"/>
            <a:ext cx="502920" cy="502920"/>
          </a:xfrm>
          <a:prstGeom prst="ellipse">
            <a:avLst/>
          </a:prstGeom>
          <a:solidFill>
            <a:srgbClr val="FFFFFF"/>
          </a:solidFill>
          <a:ln/>
        </p:spPr>
        <p:txBody>
          <a:bodyPr/>
          <a:lstStyle/>
          <a:p>
            <a:endParaRPr lang="en-US"/>
          </a:p>
        </p:txBody>
      </p:sp>
      <p:pic>
        <p:nvPicPr>
          <p:cNvPr id="9" name="Image 0" descr="/home/claude/jitter_deck/icons/eye_navy.png"/>
          <p:cNvPicPr>
            <a:picLocks noChangeAspect="1"/>
          </p:cNvPicPr>
          <p:nvPr/>
        </p:nvPicPr>
        <p:blipFill>
          <a:blip r:embed="rId3"/>
          <a:stretch>
            <a:fillRect/>
          </a:stretch>
        </p:blipFill>
        <p:spPr>
          <a:xfrm>
            <a:off x="833933" y="1693469"/>
            <a:ext cx="261518" cy="261518"/>
          </a:xfrm>
          <a:prstGeom prst="rect">
            <a:avLst/>
          </a:prstGeom>
        </p:spPr>
      </p:pic>
      <p:sp>
        <p:nvSpPr>
          <p:cNvPr id="10" name="Text 7"/>
          <p:cNvSpPr/>
          <p:nvPr/>
        </p:nvSpPr>
        <p:spPr>
          <a:xfrm>
            <a:off x="1371600" y="1572768"/>
            <a:ext cx="4297680" cy="502920"/>
          </a:xfrm>
          <a:prstGeom prst="rect">
            <a:avLst/>
          </a:prstGeom>
          <a:noFill/>
          <a:ln/>
        </p:spPr>
        <p:txBody>
          <a:bodyPr wrap="square" lIns="0" tIns="0" rIns="0" bIns="0" rtlCol="0" anchor="ctr"/>
          <a:lstStyle/>
          <a:p>
            <a:pPr marL="0" indent="0">
              <a:buNone/>
            </a:pPr>
            <a:r>
              <a:rPr lang="en-US" sz="1450" b="1" dirty="0">
                <a:solidFill>
                  <a:srgbClr val="10456B"/>
                </a:solidFill>
                <a:latin typeface="Calibri" pitchFamily="34" charset="0"/>
                <a:ea typeface="Calibri" pitchFamily="34" charset="-122"/>
                <a:cs typeface="Calibri" pitchFamily="34" charset="-120"/>
              </a:rPr>
              <a:t>Imaging Degradation</a:t>
            </a:r>
            <a:endParaRPr lang="en-US" sz="1450" dirty="0"/>
          </a:p>
        </p:txBody>
      </p:sp>
      <p:sp>
        <p:nvSpPr>
          <p:cNvPr id="11" name="Text 8"/>
          <p:cNvSpPr/>
          <p:nvPr/>
        </p:nvSpPr>
        <p:spPr>
          <a:xfrm>
            <a:off x="713232" y="2240280"/>
            <a:ext cx="4937760" cy="3337560"/>
          </a:xfrm>
          <a:prstGeom prst="rect">
            <a:avLst/>
          </a:prstGeom>
          <a:noFill/>
          <a:ln/>
        </p:spPr>
        <p:txBody>
          <a:bodyPr wrap="square"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Line-of-sight motion during an exposure smears the point-spread function, reducing modulation transfer function (MTF) at high spatial frequency</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Jitter components faster than the detector integration time blur the image; components slower than integration time appear as frame-to-frame pointing error instead</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Push-broom and scanning imagers are especially sensitive because cross-track jitter directly mis-registers successive image lines</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For diffraction-limited optics, jitter approaching a fraction of the diffraction-limited spot size can dominate the total error budget over optical aberrations</a:t>
            </a:r>
            <a:endParaRPr lang="en-US" sz="1400" dirty="0"/>
          </a:p>
        </p:txBody>
      </p:sp>
      <p:sp>
        <p:nvSpPr>
          <p:cNvPr id="12" name="Shape 9"/>
          <p:cNvSpPr/>
          <p:nvPr/>
        </p:nvSpPr>
        <p:spPr>
          <a:xfrm>
            <a:off x="6263640" y="1371600"/>
            <a:ext cx="5440680" cy="4343400"/>
          </a:xfrm>
          <a:prstGeom prst="roundRect">
            <a:avLst>
              <a:gd name="adj" fmla="val 1684"/>
            </a:avLst>
          </a:prstGeom>
          <a:solidFill>
            <a:srgbClr val="FFFFFF"/>
          </a:solidFill>
          <a:ln w="12700">
            <a:solidFill>
              <a:srgbClr val="D7E3EC"/>
            </a:solidFill>
            <a:prstDash val="solid"/>
          </a:ln>
        </p:spPr>
        <p:txBody>
          <a:bodyPr/>
          <a:lstStyle/>
          <a:p>
            <a:endParaRPr lang="en-US"/>
          </a:p>
        </p:txBody>
      </p:sp>
      <p:sp>
        <p:nvSpPr>
          <p:cNvPr id="13" name="Shape 10"/>
          <p:cNvSpPr/>
          <p:nvPr/>
        </p:nvSpPr>
        <p:spPr>
          <a:xfrm>
            <a:off x="6519672" y="1572768"/>
            <a:ext cx="502920" cy="502920"/>
          </a:xfrm>
          <a:prstGeom prst="ellipse">
            <a:avLst/>
          </a:prstGeom>
          <a:solidFill>
            <a:srgbClr val="EEF4F9"/>
          </a:solidFill>
          <a:ln/>
        </p:spPr>
        <p:txBody>
          <a:bodyPr/>
          <a:lstStyle/>
          <a:p>
            <a:endParaRPr lang="en-US"/>
          </a:p>
        </p:txBody>
      </p:sp>
      <p:pic>
        <p:nvPicPr>
          <p:cNvPr id="14" name="Image 1" descr="/home/claude/jitter_deck/icons/crosshair_navy.png"/>
          <p:cNvPicPr>
            <a:picLocks noChangeAspect="1"/>
          </p:cNvPicPr>
          <p:nvPr/>
        </p:nvPicPr>
        <p:blipFill>
          <a:blip r:embed="rId4"/>
          <a:stretch>
            <a:fillRect/>
          </a:stretch>
        </p:blipFill>
        <p:spPr>
          <a:xfrm>
            <a:off x="6640373" y="1693469"/>
            <a:ext cx="261518" cy="261518"/>
          </a:xfrm>
          <a:prstGeom prst="rect">
            <a:avLst/>
          </a:prstGeom>
        </p:spPr>
      </p:pic>
      <p:sp>
        <p:nvSpPr>
          <p:cNvPr id="15" name="Text 11"/>
          <p:cNvSpPr/>
          <p:nvPr/>
        </p:nvSpPr>
        <p:spPr>
          <a:xfrm>
            <a:off x="7178040" y="1572768"/>
            <a:ext cx="4297680" cy="502920"/>
          </a:xfrm>
          <a:prstGeom prst="rect">
            <a:avLst/>
          </a:prstGeom>
          <a:noFill/>
          <a:ln/>
        </p:spPr>
        <p:txBody>
          <a:bodyPr wrap="square" lIns="0" tIns="0" rIns="0" bIns="0" rtlCol="0" anchor="ctr"/>
          <a:lstStyle/>
          <a:p>
            <a:pPr marL="0" indent="0">
              <a:buNone/>
            </a:pPr>
            <a:r>
              <a:rPr lang="en-US" sz="1450" b="1" dirty="0">
                <a:solidFill>
                  <a:srgbClr val="10456B"/>
                </a:solidFill>
                <a:latin typeface="Calibri" pitchFamily="34" charset="0"/>
                <a:ea typeface="Calibri" pitchFamily="34" charset="-122"/>
                <a:cs typeface="Calibri" pitchFamily="34" charset="-120"/>
              </a:rPr>
              <a:t>Pointing &amp; Coherent-Optics Effects</a:t>
            </a:r>
            <a:endParaRPr lang="en-US" sz="1450" dirty="0"/>
          </a:p>
        </p:txBody>
      </p:sp>
      <p:sp>
        <p:nvSpPr>
          <p:cNvPr id="16" name="Text 12"/>
          <p:cNvSpPr/>
          <p:nvPr/>
        </p:nvSpPr>
        <p:spPr>
          <a:xfrm>
            <a:off x="6519672" y="2240280"/>
            <a:ext cx="4937760" cy="3337560"/>
          </a:xfrm>
          <a:prstGeom prst="rect">
            <a:avLst/>
          </a:prstGeom>
          <a:noFill/>
          <a:ln/>
        </p:spPr>
        <p:txBody>
          <a:bodyPr wrap="square" rtlCol="0" anchor="t"/>
          <a:lstStyle/>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Fine star trackers and guide-camera loops can be driven by the same structural jitter they are trying to measure, coupling sensor noise back into the control loop</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Free-space laser communication terminals lose link margin rapidly as pointing jitter approaches the transmit beam divergence angle</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Long-baseline or segmented-mirror telescopes accumulate differential jitter between segments as wavefront error, not just simple image blur</a:t>
            </a:r>
            <a:endParaRPr lang="en-US" sz="1400" dirty="0"/>
          </a:p>
          <a:p>
            <a:pPr marL="285750" indent="-285750">
              <a:spcBef>
                <a:spcPts val="500"/>
              </a:spcBef>
              <a:spcAft>
                <a:spcPts val="500"/>
              </a:spcAft>
              <a:buClr>
                <a:srgbClr val="006699"/>
              </a:buClr>
              <a:buSzPct val="80000"/>
              <a:buFont typeface="Arial" panose="020B0604020202020204" pitchFamily="34" charset="0"/>
              <a:buChar char="•"/>
            </a:pPr>
            <a:r>
              <a:rPr lang="en-US" sz="1400" dirty="0">
                <a:latin typeface="Calibri" pitchFamily="34" charset="0"/>
                <a:ea typeface="Calibri" pitchFamily="34" charset="-122"/>
                <a:cs typeface="Calibri" pitchFamily="34" charset="-120"/>
              </a:rPr>
              <a:t>Interferometric and coronagraphic instruments are sensitive to jitter-induced optical path-length changes of a small fraction of a wavelength</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835</TotalTime>
  <Words>12997</Words>
  <Application>Microsoft Office PowerPoint</Application>
  <PresentationFormat>Widescreen</PresentationFormat>
  <Paragraphs>1308</Paragraphs>
  <Slides>82</Slides>
  <Notes>42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82</vt:i4>
      </vt:variant>
    </vt:vector>
  </HeadingPairs>
  <TitlesOfParts>
    <vt:vector size="89" baseType="lpstr">
      <vt:lpstr>Aptos</vt:lpstr>
      <vt:lpstr>Arial</vt:lpstr>
      <vt:lpstr>Calibri</vt:lpstr>
      <vt:lpstr>Cambria</vt:lpstr>
      <vt:lpstr>Cambria Math</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VibrationData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Spacecraft On-Orbit Vibration (Jitter): Design, Analysis, Testing &amp; Mitigation</dc:title>
  <dc:subject>PptxGenJS Presentation</dc:subject>
  <dc:creator>Tom Irvine</dc:creator>
  <cp:lastModifiedBy>Tom Irvine</cp:lastModifiedBy>
  <cp:revision>6</cp:revision>
  <dcterms:created xsi:type="dcterms:W3CDTF">2026-06-17T16:29:46Z</dcterms:created>
  <dcterms:modified xsi:type="dcterms:W3CDTF">2026-06-19T00:10:03Z</dcterms:modified>
</cp:coreProperties>
</file>