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3E76D-D6D4-4E1E-95D1-F9692C7B9E0C}" v="206" dt="2026-06-18T01:59:1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1" d="100"/>
          <a:sy n="81" d="100"/>
        </p:scale>
        <p:origin x="108"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7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F318-ADE3-B724-CADE-418E7EFA4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E74BF-3E43-4A37-27F7-C316B603B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EEB6C-9F7F-F74D-D3DB-DD8748BD5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AC4DAA-B509-DB42-DB21-3C5C8143859E}"/>
              </a:ext>
            </a:extLst>
          </p:cNvPr>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713446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0456B"/>
        </a:solidFill>
        <a:effectLst/>
      </p:bgPr>
    </p:bg>
    <p:spTree>
      <p:nvGrpSpPr>
        <p:cNvPr id="1" name=""/>
        <p:cNvGrpSpPr/>
        <p:nvPr/>
      </p:nvGrpSpPr>
      <p:grpSpPr>
        <a:xfrm>
          <a:off x="0" y="0"/>
          <a:ext cx="0" cy="0"/>
          <a:chOff x="0" y="0"/>
          <a:chExt cx="0" cy="0"/>
        </a:xfrm>
      </p:grpSpPr>
      <p:sp>
        <p:nvSpPr>
          <p:cNvPr id="4" name="Text 2"/>
          <p:cNvSpPr/>
          <p:nvPr/>
        </p:nvSpPr>
        <p:spPr>
          <a:xfrm>
            <a:off x="822960" y="1051560"/>
            <a:ext cx="7315200" cy="365760"/>
          </a:xfrm>
          <a:prstGeom prst="rect">
            <a:avLst/>
          </a:prstGeom>
          <a:noFill/>
          <a:ln/>
        </p:spPr>
        <p:txBody>
          <a:bodyPr wrap="square" lIns="0" tIns="0" rIns="0" bIns="0" rtlCol="0" anchor="ctr"/>
          <a:lstStyle/>
          <a:p>
            <a:pPr marL="0" indent="0">
              <a:buNone/>
            </a:pPr>
            <a:r>
              <a:rPr lang="en-US" sz="1600" b="1" kern="0" spc="300" dirty="0">
                <a:solidFill>
                  <a:srgbClr val="C55A11"/>
                </a:solidFill>
                <a:latin typeface="Calibri" pitchFamily="34" charset="0"/>
                <a:ea typeface="Calibri" pitchFamily="34" charset="-122"/>
                <a:cs typeface="Calibri" pitchFamily="34" charset="-120"/>
              </a:rPr>
              <a:t>VIBRATIONDATA TECHNICAL BRIEFING</a:t>
            </a:r>
            <a:endParaRPr lang="en-US" sz="1600" dirty="0"/>
          </a:p>
        </p:txBody>
      </p:sp>
      <p:sp>
        <p:nvSpPr>
          <p:cNvPr id="5" name="Text 3"/>
          <p:cNvSpPr/>
          <p:nvPr/>
        </p:nvSpPr>
        <p:spPr>
          <a:xfrm>
            <a:off x="777240" y="1508760"/>
            <a:ext cx="10515600" cy="1005840"/>
          </a:xfrm>
          <a:prstGeom prst="rect">
            <a:avLst/>
          </a:prstGeom>
          <a:noFill/>
          <a:ln/>
        </p:spPr>
        <p:txBody>
          <a:bodyPr wrap="square" lIns="0" tIns="0" rIns="0" bIns="0" rtlCol="0" anchor="ctr"/>
          <a:lstStyle/>
          <a:p>
            <a:pPr marL="0" indent="0">
              <a:buNone/>
            </a:pPr>
            <a:r>
              <a:rPr lang="en-US" sz="4600" b="1" dirty="0">
                <a:solidFill>
                  <a:srgbClr val="FFFFFF"/>
                </a:solidFill>
                <a:latin typeface="Cambria" pitchFamily="34" charset="0"/>
                <a:ea typeface="Cambria" pitchFamily="34" charset="-122"/>
                <a:cs typeface="Cambria" pitchFamily="34" charset="-120"/>
              </a:rPr>
              <a:t>Spacecraft On-Orbit Vibration</a:t>
            </a:r>
            <a:endParaRPr lang="en-US" sz="4600" dirty="0"/>
          </a:p>
        </p:txBody>
      </p:sp>
      <p:sp>
        <p:nvSpPr>
          <p:cNvPr id="6" name="Text 4"/>
          <p:cNvSpPr/>
          <p:nvPr/>
        </p:nvSpPr>
        <p:spPr>
          <a:xfrm>
            <a:off x="822960" y="2542032"/>
            <a:ext cx="10058400" cy="548640"/>
          </a:xfrm>
          <a:prstGeom prst="rect">
            <a:avLst/>
          </a:prstGeom>
          <a:noFill/>
          <a:ln/>
        </p:spPr>
        <p:txBody>
          <a:bodyPr wrap="square" lIns="0" tIns="0" rIns="0" bIns="0" rtlCol="0" anchor="ctr"/>
          <a:lstStyle/>
          <a:p>
            <a:pPr marL="0" indent="0">
              <a:buNone/>
            </a:pPr>
            <a:r>
              <a:rPr lang="en-US" sz="2200" i="1" dirty="0">
                <a:solidFill>
                  <a:srgbClr val="CADCFC"/>
                </a:solidFill>
                <a:latin typeface="Calibri" pitchFamily="34" charset="0"/>
                <a:ea typeface="Calibri" pitchFamily="34" charset="-122"/>
                <a:cs typeface="Calibri" pitchFamily="34" charset="-120"/>
              </a:rPr>
              <a:t>Microvibration &amp; Jitter:  Design  •  Analysis  •  Testing  •  Mitigation</a:t>
            </a:r>
            <a:endParaRPr lang="en-US" sz="2200" dirty="0"/>
          </a:p>
        </p:txBody>
      </p:sp>
      <p:sp>
        <p:nvSpPr>
          <p:cNvPr id="7" name="Shape 5"/>
          <p:cNvSpPr/>
          <p:nvPr/>
        </p:nvSpPr>
        <p:spPr>
          <a:xfrm>
            <a:off x="822960" y="3246120"/>
            <a:ext cx="3291840" cy="0"/>
          </a:xfrm>
          <a:prstGeom prst="line">
            <a:avLst/>
          </a:prstGeom>
          <a:noFill/>
          <a:ln w="31750">
            <a:solidFill>
              <a:srgbClr val="C55A11"/>
            </a:solidFill>
            <a:prstDash val="solid"/>
          </a:ln>
        </p:spPr>
        <p:txBody>
          <a:bodyPr/>
          <a:lstStyle/>
          <a:p>
            <a:endParaRPr lang="en-US"/>
          </a:p>
        </p:txBody>
      </p:sp>
      <p:sp>
        <p:nvSpPr>
          <p:cNvPr id="8" name="Shape 6"/>
          <p:cNvSpPr/>
          <p:nvPr/>
        </p:nvSpPr>
        <p:spPr>
          <a:xfrm>
            <a:off x="822960" y="3703320"/>
            <a:ext cx="566928" cy="566928"/>
          </a:xfrm>
          <a:prstGeom prst="ellipse">
            <a:avLst/>
          </a:prstGeom>
          <a:solidFill>
            <a:srgbClr val="1C5E84"/>
          </a:solidFill>
          <a:ln/>
        </p:spPr>
        <p:txBody>
          <a:bodyPr/>
          <a:lstStyle/>
          <a:p>
            <a:endParaRPr lang="en-US"/>
          </a:p>
        </p:txBody>
      </p:sp>
      <p:pic>
        <p:nvPicPr>
          <p:cNvPr id="9" name="Image 0" descr="/home/claude/jitter_deck/icons/satellite_white.png"/>
          <p:cNvPicPr>
            <a:picLocks noChangeAspect="1"/>
          </p:cNvPicPr>
          <p:nvPr/>
        </p:nvPicPr>
        <p:blipFill>
          <a:blip r:embed="rId3"/>
          <a:stretch>
            <a:fillRect/>
          </a:stretch>
        </p:blipFill>
        <p:spPr>
          <a:xfrm>
            <a:off x="941832" y="3822192"/>
            <a:ext cx="329184" cy="329184"/>
          </a:xfrm>
          <a:prstGeom prst="rect">
            <a:avLst/>
          </a:prstGeom>
        </p:spPr>
      </p:pic>
      <p:sp>
        <p:nvSpPr>
          <p:cNvPr id="10" name="Text 7"/>
          <p:cNvSpPr/>
          <p:nvPr/>
        </p:nvSpPr>
        <p:spPr>
          <a:xfrm>
            <a:off x="685800" y="4315968"/>
            <a:ext cx="1737360" cy="457200"/>
          </a:xfrm>
          <a:prstGeom prst="rect">
            <a:avLst/>
          </a:prstGeom>
          <a:noFill/>
          <a:ln/>
        </p:spPr>
        <p:txBody>
          <a:bodyPr wrap="square" lIns="0" tIns="0" rIns="0" bIns="0" rtlCol="0" anchor="ctr"/>
          <a:lstStyle/>
          <a:p>
            <a:pPr marL="0" indent="0" algn="l">
              <a:buNone/>
            </a:pPr>
            <a:r>
              <a:rPr lang="en-US" sz="1400" dirty="0">
                <a:solidFill>
                  <a:srgbClr val="CADCFC"/>
                </a:solidFill>
                <a:latin typeface="Calibri" pitchFamily="34" charset="0"/>
                <a:ea typeface="Calibri" pitchFamily="34" charset="-122"/>
                <a:cs typeface="Calibri" pitchFamily="34" charset="-120"/>
              </a:rPr>
              <a:t>Reaction Wheels</a:t>
            </a:r>
            <a:endParaRPr lang="en-US" sz="1400" dirty="0"/>
          </a:p>
        </p:txBody>
      </p:sp>
      <p:sp>
        <p:nvSpPr>
          <p:cNvPr id="11" name="Shape 8"/>
          <p:cNvSpPr/>
          <p:nvPr/>
        </p:nvSpPr>
        <p:spPr>
          <a:xfrm>
            <a:off x="3154680" y="3703320"/>
            <a:ext cx="566928" cy="566928"/>
          </a:xfrm>
          <a:prstGeom prst="ellipse">
            <a:avLst/>
          </a:prstGeom>
          <a:solidFill>
            <a:srgbClr val="1C5E84"/>
          </a:solidFill>
          <a:ln/>
        </p:spPr>
        <p:txBody>
          <a:bodyPr/>
          <a:lstStyle/>
          <a:p>
            <a:endParaRPr lang="en-US"/>
          </a:p>
        </p:txBody>
      </p:sp>
      <p:pic>
        <p:nvPicPr>
          <p:cNvPr id="12" name="Image 1" descr="/home/claude/jitter_deck/icons/snowflake_navy.png"/>
          <p:cNvPicPr>
            <a:picLocks noChangeAspect="1"/>
          </p:cNvPicPr>
          <p:nvPr/>
        </p:nvPicPr>
        <p:blipFill>
          <a:blip r:embed="rId4"/>
          <a:stretch>
            <a:fillRect/>
          </a:stretch>
        </p:blipFill>
        <p:spPr>
          <a:xfrm>
            <a:off x="3273552" y="3822192"/>
            <a:ext cx="329184" cy="329184"/>
          </a:xfrm>
          <a:prstGeom prst="rect">
            <a:avLst/>
          </a:prstGeom>
        </p:spPr>
      </p:pic>
      <p:sp>
        <p:nvSpPr>
          <p:cNvPr id="13" name="Text 9"/>
          <p:cNvSpPr/>
          <p:nvPr/>
        </p:nvSpPr>
        <p:spPr>
          <a:xfrm>
            <a:off x="3017520" y="4315968"/>
            <a:ext cx="1737360" cy="457200"/>
          </a:xfrm>
          <a:prstGeom prst="rect">
            <a:avLst/>
          </a:prstGeom>
          <a:noFill/>
          <a:ln/>
        </p:spPr>
        <p:txBody>
          <a:bodyPr wrap="square" lIns="0" tIns="0" rIns="0" bIns="0" rtlCol="0" anchor="ctr"/>
          <a:lstStyle/>
          <a:p>
            <a:pPr marL="0" indent="0" algn="l">
              <a:buNone/>
            </a:pPr>
            <a:r>
              <a:rPr lang="en-US" sz="1400" dirty="0">
                <a:solidFill>
                  <a:srgbClr val="CADCFC"/>
                </a:solidFill>
                <a:latin typeface="Calibri" pitchFamily="34" charset="0"/>
                <a:ea typeface="Calibri" pitchFamily="34" charset="-122"/>
                <a:cs typeface="Calibri" pitchFamily="34" charset="-120"/>
              </a:rPr>
              <a:t>Cryocoolers</a:t>
            </a:r>
            <a:endParaRPr lang="en-US" sz="1400" dirty="0"/>
          </a:p>
        </p:txBody>
      </p:sp>
      <p:sp>
        <p:nvSpPr>
          <p:cNvPr id="14" name="Shape 10"/>
          <p:cNvSpPr/>
          <p:nvPr/>
        </p:nvSpPr>
        <p:spPr>
          <a:xfrm>
            <a:off x="5486400" y="3703320"/>
            <a:ext cx="566928" cy="566928"/>
          </a:xfrm>
          <a:prstGeom prst="ellipse">
            <a:avLst/>
          </a:prstGeom>
          <a:solidFill>
            <a:srgbClr val="1C5E84"/>
          </a:solidFill>
          <a:ln/>
        </p:spPr>
        <p:txBody>
          <a:bodyPr/>
          <a:lstStyle/>
          <a:p>
            <a:endParaRPr lang="en-US"/>
          </a:p>
        </p:txBody>
      </p:sp>
      <p:pic>
        <p:nvPicPr>
          <p:cNvPr id="15" name="Image 2" descr="/home/claude/jitter_deck/icons/cog_navy.png"/>
          <p:cNvPicPr>
            <a:picLocks noChangeAspect="1"/>
          </p:cNvPicPr>
          <p:nvPr/>
        </p:nvPicPr>
        <p:blipFill>
          <a:blip r:embed="rId5"/>
          <a:stretch>
            <a:fillRect/>
          </a:stretch>
        </p:blipFill>
        <p:spPr>
          <a:xfrm>
            <a:off x="5605272" y="3822192"/>
            <a:ext cx="329184" cy="329184"/>
          </a:xfrm>
          <a:prstGeom prst="rect">
            <a:avLst/>
          </a:prstGeom>
        </p:spPr>
      </p:pic>
      <p:sp>
        <p:nvSpPr>
          <p:cNvPr id="16" name="Text 11"/>
          <p:cNvSpPr/>
          <p:nvPr/>
        </p:nvSpPr>
        <p:spPr>
          <a:xfrm>
            <a:off x="5349240" y="4315968"/>
            <a:ext cx="1737360" cy="457200"/>
          </a:xfrm>
          <a:prstGeom prst="rect">
            <a:avLst/>
          </a:prstGeom>
          <a:noFill/>
          <a:ln/>
        </p:spPr>
        <p:txBody>
          <a:bodyPr wrap="square" lIns="0" tIns="0" rIns="0" bIns="0" rtlCol="0" anchor="ctr"/>
          <a:lstStyle/>
          <a:p>
            <a:pPr marL="0" indent="0" algn="l">
              <a:buNone/>
            </a:pPr>
            <a:r>
              <a:rPr lang="en-US" sz="1400" dirty="0">
                <a:solidFill>
                  <a:srgbClr val="CADCFC"/>
                </a:solidFill>
                <a:latin typeface="Calibri" pitchFamily="34" charset="0"/>
                <a:ea typeface="Calibri" pitchFamily="34" charset="-122"/>
                <a:cs typeface="Calibri" pitchFamily="34" charset="-120"/>
              </a:rPr>
              <a:t>Mechanisms</a:t>
            </a:r>
            <a:endParaRPr lang="en-US" sz="1400" dirty="0"/>
          </a:p>
        </p:txBody>
      </p:sp>
      <p:sp>
        <p:nvSpPr>
          <p:cNvPr id="17" name="Shape 12"/>
          <p:cNvSpPr/>
          <p:nvPr/>
        </p:nvSpPr>
        <p:spPr>
          <a:xfrm>
            <a:off x="7818120" y="3703320"/>
            <a:ext cx="566928" cy="566928"/>
          </a:xfrm>
          <a:prstGeom prst="ellipse">
            <a:avLst/>
          </a:prstGeom>
          <a:solidFill>
            <a:srgbClr val="1C5E84"/>
          </a:solidFill>
          <a:ln/>
        </p:spPr>
        <p:txBody>
          <a:bodyPr/>
          <a:lstStyle/>
          <a:p>
            <a:endParaRPr lang="en-US"/>
          </a:p>
        </p:txBody>
      </p:sp>
      <p:pic>
        <p:nvPicPr>
          <p:cNvPr id="18" name="Image 3" descr="/home/claude/jitter_deck/icons/wave_white.png"/>
          <p:cNvPicPr>
            <a:picLocks noChangeAspect="1"/>
          </p:cNvPicPr>
          <p:nvPr/>
        </p:nvPicPr>
        <p:blipFill>
          <a:blip r:embed="rId6"/>
          <a:stretch>
            <a:fillRect/>
          </a:stretch>
        </p:blipFill>
        <p:spPr>
          <a:xfrm>
            <a:off x="7936992" y="3822192"/>
            <a:ext cx="329184" cy="329184"/>
          </a:xfrm>
          <a:prstGeom prst="rect">
            <a:avLst/>
          </a:prstGeom>
        </p:spPr>
      </p:pic>
      <p:sp>
        <p:nvSpPr>
          <p:cNvPr id="19" name="Text 13"/>
          <p:cNvSpPr/>
          <p:nvPr/>
        </p:nvSpPr>
        <p:spPr>
          <a:xfrm>
            <a:off x="7680960" y="4315968"/>
            <a:ext cx="1737360" cy="457200"/>
          </a:xfrm>
          <a:prstGeom prst="rect">
            <a:avLst/>
          </a:prstGeom>
          <a:noFill/>
          <a:ln/>
        </p:spPr>
        <p:txBody>
          <a:bodyPr wrap="square" lIns="0" tIns="0" rIns="0" bIns="0" rtlCol="0" anchor="ctr"/>
          <a:lstStyle/>
          <a:p>
            <a:pPr marL="0" indent="0" algn="l">
              <a:buNone/>
            </a:pPr>
            <a:r>
              <a:rPr lang="en-US" sz="1400" dirty="0">
                <a:solidFill>
                  <a:srgbClr val="CADCFC"/>
                </a:solidFill>
                <a:latin typeface="Calibri" pitchFamily="34" charset="0"/>
                <a:ea typeface="Calibri" pitchFamily="34" charset="-122"/>
                <a:cs typeface="Calibri" pitchFamily="34" charset="-120"/>
              </a:rPr>
              <a:t>Structural Path</a:t>
            </a:r>
            <a:endParaRPr lang="en-US" sz="1400" dirty="0"/>
          </a:p>
        </p:txBody>
      </p:sp>
      <p:sp>
        <p:nvSpPr>
          <p:cNvPr id="20" name="Text 14"/>
          <p:cNvSpPr/>
          <p:nvPr/>
        </p:nvSpPr>
        <p:spPr>
          <a:xfrm>
            <a:off x="822960" y="6080760"/>
            <a:ext cx="9601200" cy="365760"/>
          </a:xfrm>
          <a:prstGeom prst="rect">
            <a:avLst/>
          </a:prstGeom>
          <a:noFill/>
          <a:ln/>
        </p:spPr>
        <p:txBody>
          <a:bodyPr wrap="square" lIns="0" tIns="0" rIns="0" bIns="0" rtlCol="0" anchor="ctr"/>
          <a:lstStyle/>
          <a:p>
            <a:pPr marL="0" indent="0">
              <a:buNone/>
            </a:pPr>
            <a:r>
              <a:rPr lang="en-US" sz="1500" i="1" dirty="0">
                <a:solidFill>
                  <a:srgbClr val="9FB6CC"/>
                </a:solidFill>
                <a:latin typeface="Calibri" pitchFamily="34" charset="0"/>
                <a:ea typeface="Calibri" pitchFamily="34" charset="-122"/>
                <a:cs typeface="Calibri" pitchFamily="34" charset="-120"/>
              </a:rPr>
              <a:t>Source: Tom Irvine, “Spacecraft On-orbit Vibration,” Vibrationdata Blog, June 12, 2014 (blog.vibrationdata.com)</a:t>
            </a:r>
            <a:endParaRPr lang="en-US" sz="1500" dirty="0"/>
          </a:p>
        </p:txBody>
      </p:sp>
      <p:sp>
        <p:nvSpPr>
          <p:cNvPr id="21" name="Text 15"/>
          <p:cNvSpPr/>
          <p:nvPr/>
        </p:nvSpPr>
        <p:spPr>
          <a:xfrm>
            <a:off x="9082735" y="6355080"/>
            <a:ext cx="2743200" cy="365760"/>
          </a:xfrm>
          <a:prstGeom prst="rect">
            <a:avLst/>
          </a:prstGeom>
          <a:noFill/>
          <a:ln/>
        </p:spPr>
        <p:txBody>
          <a:bodyPr wrap="square" lIns="0" tIns="0" rIns="0" bIns="0" rtlCol="0" anchor="ctr"/>
          <a:lstStyle/>
          <a:p>
            <a:pPr marL="0" indent="0" algn="r">
              <a:buNone/>
            </a:pPr>
            <a:r>
              <a:rPr lang="en-US" sz="1600" b="1" dirty="0">
                <a:solidFill>
                  <a:srgbClr val="CADCFC"/>
                </a:solidFill>
                <a:latin typeface="Calibri" pitchFamily="34" charset="0"/>
                <a:ea typeface="Calibri" pitchFamily="34" charset="-122"/>
                <a:cs typeface="Calibri" pitchFamily="34" charset="-120"/>
              </a:rPr>
              <a:t>Vibrationdata</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Microvibration Source Taxonomy</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Per ECSS-E-HB-32-26A: harmonic and transient disturbance sources on a typical spacecraft</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10</a:t>
            </a:r>
            <a:endParaRPr lang="en-US" sz="900" dirty="0"/>
          </a:p>
        </p:txBody>
      </p:sp>
      <p:sp>
        <p:nvSpPr>
          <p:cNvPr id="7" name="Shape 5"/>
          <p:cNvSpPr/>
          <p:nvPr/>
        </p:nvSpPr>
        <p:spPr>
          <a:xfrm>
            <a:off x="457200" y="1371600"/>
            <a:ext cx="5440680" cy="4343400"/>
          </a:xfrm>
          <a:prstGeom prst="roundRect">
            <a:avLst>
              <a:gd name="adj" fmla="val 1684"/>
            </a:avLst>
          </a:prstGeom>
          <a:solidFill>
            <a:srgbClr val="EEF4F9"/>
          </a:solidFill>
          <a:ln/>
        </p:spPr>
        <p:txBody>
          <a:bodyPr/>
          <a:lstStyle/>
          <a:p>
            <a:endParaRPr lang="en-US"/>
          </a:p>
        </p:txBody>
      </p:sp>
      <p:sp>
        <p:nvSpPr>
          <p:cNvPr id="8" name="Shape 6"/>
          <p:cNvSpPr/>
          <p:nvPr/>
        </p:nvSpPr>
        <p:spPr>
          <a:xfrm>
            <a:off x="713232" y="1572768"/>
            <a:ext cx="502920" cy="502920"/>
          </a:xfrm>
          <a:prstGeom prst="ellipse">
            <a:avLst/>
          </a:prstGeom>
          <a:solidFill>
            <a:srgbClr val="FFFFFF"/>
          </a:solidFill>
          <a:ln/>
        </p:spPr>
        <p:txBody>
          <a:bodyPr/>
          <a:lstStyle/>
          <a:p>
            <a:endParaRPr lang="en-US"/>
          </a:p>
        </p:txBody>
      </p:sp>
      <p:pic>
        <p:nvPicPr>
          <p:cNvPr id="9" name="Image 0" descr="/home/claude/jitter_deck/icons/sync_navy.png"/>
          <p:cNvPicPr>
            <a:picLocks noChangeAspect="1"/>
          </p:cNvPicPr>
          <p:nvPr/>
        </p:nvPicPr>
        <p:blipFill>
          <a:blip r:embed="rId3"/>
          <a:stretch>
            <a:fillRect/>
          </a:stretch>
        </p:blipFill>
        <p:spPr>
          <a:xfrm>
            <a:off x="833933" y="1693469"/>
            <a:ext cx="261518" cy="261518"/>
          </a:xfrm>
          <a:prstGeom prst="rect">
            <a:avLst/>
          </a:prstGeom>
        </p:spPr>
      </p:pic>
      <p:sp>
        <p:nvSpPr>
          <p:cNvPr id="10" name="Text 7"/>
          <p:cNvSpPr/>
          <p:nvPr/>
        </p:nvSpPr>
        <p:spPr>
          <a:xfrm>
            <a:off x="137160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Harmonic / Rotating Sources</a:t>
            </a:r>
            <a:endParaRPr lang="en-US" sz="1450" dirty="0"/>
          </a:p>
        </p:txBody>
      </p:sp>
      <p:sp>
        <p:nvSpPr>
          <p:cNvPr id="11" name="Text 8"/>
          <p:cNvSpPr/>
          <p:nvPr/>
        </p:nvSpPr>
        <p:spPr>
          <a:xfrm>
            <a:off x="71323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Reaction wheels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Control momentum gyros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Gyroscopes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Solar array drive mechanisms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Antenna pointing mechanisms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Mirror scan mechanisms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Cryogenic coolers</a:t>
            </a:r>
            <a:endParaRPr lang="en-US" sz="1400" dirty="0"/>
          </a:p>
        </p:txBody>
      </p:sp>
      <p:sp>
        <p:nvSpPr>
          <p:cNvPr id="12" name="Shape 9"/>
          <p:cNvSpPr/>
          <p:nvPr/>
        </p:nvSpPr>
        <p:spPr>
          <a:xfrm>
            <a:off x="6263640" y="1371600"/>
            <a:ext cx="5440680" cy="4343400"/>
          </a:xfrm>
          <a:prstGeom prst="roundRect">
            <a:avLst>
              <a:gd name="adj" fmla="val 1684"/>
            </a:avLst>
          </a:prstGeom>
          <a:solidFill>
            <a:srgbClr val="FFFFFF"/>
          </a:solidFill>
          <a:ln w="12700">
            <a:solidFill>
              <a:srgbClr val="D7E3EC"/>
            </a:solidFill>
            <a:prstDash val="solid"/>
          </a:ln>
        </p:spPr>
        <p:txBody>
          <a:bodyPr/>
          <a:lstStyle/>
          <a:p>
            <a:endParaRPr lang="en-US"/>
          </a:p>
        </p:txBody>
      </p:sp>
      <p:sp>
        <p:nvSpPr>
          <p:cNvPr id="13" name="Shape 10"/>
          <p:cNvSpPr/>
          <p:nvPr/>
        </p:nvSpPr>
        <p:spPr>
          <a:xfrm>
            <a:off x="6519672" y="1572768"/>
            <a:ext cx="502920" cy="502920"/>
          </a:xfrm>
          <a:prstGeom prst="ellipse">
            <a:avLst/>
          </a:prstGeom>
          <a:solidFill>
            <a:srgbClr val="EEF4F9"/>
          </a:solidFill>
          <a:ln/>
        </p:spPr>
        <p:txBody>
          <a:bodyPr/>
          <a:lstStyle/>
          <a:p>
            <a:endParaRPr lang="en-US"/>
          </a:p>
        </p:txBody>
      </p:sp>
      <p:pic>
        <p:nvPicPr>
          <p:cNvPr id="14" name="Image 1" descr="/home/claude/jitter_deck/icons/bolt_navy.png"/>
          <p:cNvPicPr>
            <a:picLocks noChangeAspect="1"/>
          </p:cNvPicPr>
          <p:nvPr/>
        </p:nvPicPr>
        <p:blipFill>
          <a:blip r:embed="rId4"/>
          <a:stretch>
            <a:fillRect/>
          </a:stretch>
        </p:blipFill>
        <p:spPr>
          <a:xfrm>
            <a:off x="6640373" y="1693469"/>
            <a:ext cx="261518" cy="261518"/>
          </a:xfrm>
          <a:prstGeom prst="rect">
            <a:avLst/>
          </a:prstGeom>
        </p:spPr>
      </p:pic>
      <p:sp>
        <p:nvSpPr>
          <p:cNvPr id="15" name="Text 11"/>
          <p:cNvSpPr/>
          <p:nvPr/>
        </p:nvSpPr>
        <p:spPr>
          <a:xfrm>
            <a:off x="717804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Transient / Non-Moving Sources</a:t>
            </a:r>
            <a:endParaRPr lang="en-US" sz="1450" dirty="0"/>
          </a:p>
        </p:txBody>
      </p:sp>
      <p:sp>
        <p:nvSpPr>
          <p:cNvPr id="16" name="Text 12"/>
          <p:cNvSpPr/>
          <p:nvPr/>
        </p:nvSpPr>
        <p:spPr>
          <a:xfrm>
            <a:off x="651967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Micro-thrusters, gas flow regulators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Latch valves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Heat pipes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Relays, RF switches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Sudden stress release (“thermal snap”)</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Clank phenomena (e.g., MLI foil buckling</a:t>
            </a:r>
            <a:r>
              <a:rPr lang="en-US" sz="1250" dirty="0">
                <a:latin typeface="Calibri" pitchFamily="34" charset="0"/>
                <a:ea typeface="Calibri" pitchFamily="34" charset="-122"/>
                <a:cs typeface="Calibri" pitchFamily="34" charset="-120"/>
              </a:rPr>
              <a:t>)</a:t>
            </a:r>
            <a:endParaRPr lang="en-US" sz="1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mpbell">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Microvibration Source Frequency Map</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Where each disturbance lands on the frequency axis — and where the payload is most vulnerable</a:t>
            </a:r>
          </a:p>
        </p:txBody>
      </p:sp>
      <p:pic>
        <p:nvPicPr>
          <p:cNvPr id="14" name="Campbell"/>
          <p:cNvPicPr>
            <a:picLocks noChangeAspect="1"/>
          </p:cNvPicPr>
          <p:nvPr/>
        </p:nvPicPr>
        <p:blipFill>
          <a:blip r:embed="rId2"/>
          <a:stretch>
            <a:fillRect/>
          </a:stretch>
        </p:blipFill>
        <p:spPr>
          <a:xfrm>
            <a:off x="457200" y="1340000"/>
            <a:ext cx="6492000" cy="3215000"/>
          </a:xfrm>
          <a:prstGeom prst="rect">
            <a:avLst/>
          </a:prstGeom>
        </p:spPr>
      </p:pic>
      <p:sp>
        <p:nvSpPr>
          <p:cNvPr id="15" name="Round"/>
          <p:cNvSpPr/>
          <p:nvPr/>
        </p:nvSpPr>
        <p:spPr>
          <a:xfrm>
            <a:off x="7150000" y="1340000"/>
            <a:ext cx="4584800" cy="3215000"/>
          </a:xfrm>
          <a:prstGeom prst="roundRect">
            <a:avLst>
              <a:gd name="adj" fmla="val 3448"/>
            </a:avLst>
          </a:prstGeom>
          <a:solidFill>
            <a:srgbClr val="EEF4F9"/>
          </a:solidFill>
          <a:ln/>
        </p:spPr>
        <p:txBody>
          <a:bodyPr/>
          <a:lstStyle/>
          <a:p>
            <a:endParaRPr lang="en-US"/>
          </a:p>
        </p:txBody>
      </p:sp>
      <p:sp>
        <p:nvSpPr>
          <p:cNvPr id="16" name="Text"/>
          <p:cNvSpPr/>
          <p:nvPr/>
        </p:nvSpPr>
        <p:spPr>
          <a:xfrm>
            <a:off x="7424800" y="1500000"/>
            <a:ext cx="4035000" cy="36000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Reading the Map</a:t>
            </a:r>
          </a:p>
        </p:txBody>
      </p:sp>
      <p:sp>
        <p:nvSpPr>
          <p:cNvPr id="17" name="Text"/>
          <p:cNvSpPr/>
          <p:nvPr/>
        </p:nvSpPr>
        <p:spPr>
          <a:xfrm>
            <a:off x="7424800" y="1940000"/>
            <a:ext cx="4035000" cy="25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Each rotating source paints a fan of lines: forcing frequency = wheel speed × harmonic index, so the disturbance sweeps as the wheel changes speed</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Payload-sensitive structural modes are horizontal bands — trouble occurs where a harmonic line crosses a mode</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Cryocooler tones sit at fixed frequencies (20–60 Hz Stirling); Brayton turbines live far above the band at 3–13 kHz</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The crossing points define the wheel speeds to avoid — the “no-spin zones” quantified later in the Analysis section</a:t>
            </a:r>
          </a:p>
        </p:txBody>
      </p:sp>
      <p:sp>
        <p:nvSpPr>
          <p:cNvPr id="18" name="Rect"/>
          <p:cNvSpPr/>
          <p:nvPr/>
        </p:nvSpPr>
        <p:spPr>
          <a:xfrm>
            <a:off x="457200" y="5440680"/>
            <a:ext cx="11277295" cy="566928"/>
          </a:xfrm>
          <a:prstGeom prst="rect">
            <a:avLst/>
          </a:prstGeom>
          <a:solidFill>
            <a:srgbClr val="EEF4F9"/>
          </a:solidFill>
          <a:ln/>
        </p:spPr>
        <p:txBody>
          <a:bodyPr/>
          <a:lstStyle/>
          <a:p>
            <a:endParaRPr lang="en-US"/>
          </a:p>
        </p:txBody>
      </p:sp>
      <p:sp>
        <p:nvSpPr>
          <p:cNvPr id="19"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Plotting every source on one speed–frequency map turns jitter risk into a geometry problem: keep the harmonic lines off the structural modes.</a:t>
            </a:r>
          </a:p>
        </p:txBody>
      </p:sp>
      <p:sp>
        <p:nvSpPr>
          <p:cNvPr id="20"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21"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Reaction Wheels: Operating Principle</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The dominant attitude-control disturbance source on most spacecraft</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12</a:t>
            </a:r>
            <a:endParaRPr lang="en-US" sz="900" dirty="0"/>
          </a:p>
        </p:txBody>
      </p:sp>
      <p:sp>
        <p:nvSpPr>
          <p:cNvPr id="7" name="Shape 5"/>
          <p:cNvSpPr/>
          <p:nvPr/>
        </p:nvSpPr>
        <p:spPr>
          <a:xfrm>
            <a:off x="8458200" y="1417320"/>
            <a:ext cx="3246120" cy="2331720"/>
          </a:xfrm>
          <a:prstGeom prst="roundRect">
            <a:avLst>
              <a:gd name="adj" fmla="val 2353"/>
            </a:avLst>
          </a:prstGeom>
          <a:solidFill>
            <a:srgbClr val="EEF4F9"/>
          </a:solidFill>
          <a:ln/>
        </p:spPr>
        <p:txBody>
          <a:bodyPr/>
          <a:lstStyle/>
          <a:p>
            <a:endParaRPr lang="en-US"/>
          </a:p>
        </p:txBody>
      </p:sp>
      <p:pic>
        <p:nvPicPr>
          <p:cNvPr id="8" name="Image 0" descr="/home/claude/jitter_deck/photos/reaction_wheel.jpg"/>
          <p:cNvPicPr>
            <a:picLocks noChangeAspect="1"/>
          </p:cNvPicPr>
          <p:nvPr/>
        </p:nvPicPr>
        <p:blipFill>
          <a:blip r:embed="rId3"/>
          <a:stretch>
            <a:fillRect/>
          </a:stretch>
        </p:blipFill>
        <p:spPr>
          <a:xfrm>
            <a:off x="8641080" y="1572768"/>
            <a:ext cx="2880360" cy="1975104"/>
          </a:xfrm>
          <a:prstGeom prst="rect">
            <a:avLst/>
          </a:prstGeom>
        </p:spPr>
      </p:pic>
      <p:sp>
        <p:nvSpPr>
          <p:cNvPr id="9" name="Text 6"/>
          <p:cNvSpPr/>
          <p:nvPr/>
        </p:nvSpPr>
        <p:spPr>
          <a:xfrm>
            <a:off x="8458200" y="3593592"/>
            <a:ext cx="3246120" cy="365760"/>
          </a:xfrm>
          <a:prstGeom prst="rect">
            <a:avLst/>
          </a:prstGeom>
          <a:noFill/>
          <a:ln/>
        </p:spPr>
        <p:txBody>
          <a:bodyPr wrap="square" lIns="0" tIns="0" rIns="0" bIns="0" rtlCol="0" anchor="ctr"/>
          <a:lstStyle/>
          <a:p>
            <a:pPr marL="0" indent="0" algn="ctr">
              <a:buNone/>
            </a:pPr>
            <a:r>
              <a:rPr lang="en-US" sz="950" i="1" dirty="0">
                <a:solidFill>
                  <a:srgbClr val="5B6770"/>
                </a:solidFill>
                <a:latin typeface="Calibri" pitchFamily="34" charset="0"/>
                <a:ea typeface="Calibri" pitchFamily="34" charset="-122"/>
                <a:cs typeface="Calibri" pitchFamily="34" charset="-120"/>
              </a:rPr>
              <a:t>Flight reaction / momentum wheel assembly</a:t>
            </a:r>
            <a:endParaRPr lang="en-US" sz="950" dirty="0"/>
          </a:p>
        </p:txBody>
      </p:sp>
      <p:sp>
        <p:nvSpPr>
          <p:cNvPr id="10" name="Text 7"/>
          <p:cNvSpPr/>
          <p:nvPr/>
        </p:nvSpPr>
        <p:spPr>
          <a:xfrm>
            <a:off x="457200" y="1417320"/>
            <a:ext cx="7680960" cy="4480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Flywheels driven by electric motors, commanded by the attitude control computer</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Typically, three wheels mounted on mutually perpendicular axes, with a fourth skewed wheel often added for redundancy</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Operate per Newton's Third Law and conservation of angular momentum: changing wheel speed exerts a reaction torque on the spacecraft</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The acceleration ratio between wheel and spacecraft equals the inverse ratio of their moments of inertia</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Especially valuable for very fine pointing — keeping a telescope trained on a star or holding an antenna or laser steady</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A representative commercial momentum wheel spans a speed range of ±10,000 rpm (167 Hz); the Kepler telescope's wheels operated between 1000 and 4000 rpm in both directions</a:t>
            </a:r>
            <a:endParaRPr lang="en-US" sz="1400" dirty="0"/>
          </a:p>
        </p:txBody>
      </p:sp>
      <p:sp>
        <p:nvSpPr>
          <p:cNvPr id="11" name="Shape 8"/>
          <p:cNvSpPr/>
          <p:nvPr/>
        </p:nvSpPr>
        <p:spPr>
          <a:xfrm>
            <a:off x="457200" y="5989320"/>
            <a:ext cx="11277295" cy="566928"/>
          </a:xfrm>
          <a:prstGeom prst="rect">
            <a:avLst/>
          </a:prstGeom>
          <a:solidFill>
            <a:srgbClr val="EEF4F9"/>
          </a:solidFill>
          <a:ln/>
        </p:spPr>
        <p:txBody>
          <a:bodyPr/>
          <a:lstStyle/>
          <a:p>
            <a:endParaRPr lang="en-US"/>
          </a:p>
        </p:txBody>
      </p:sp>
      <p:sp>
        <p:nvSpPr>
          <p:cNvPr id="12" name="Text 9"/>
          <p:cNvSpPr/>
          <p:nvPr/>
        </p:nvSpPr>
        <p:spPr>
          <a:xfrm>
            <a:off x="548640" y="5614416"/>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Because the wheel is the actuator for fine attitude control, its disturbance signature cannot simply be eliminated — it must be managed.</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Reaction Wheel Disturbance Spectrum</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Motor noise, imbalance, and bearing disturbances produce a fundamental plus integer harmonics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13</a:t>
            </a:r>
            <a:endParaRPr lang="en-US" sz="900" dirty="0"/>
          </a:p>
        </p:txBody>
      </p:sp>
      <p:pic>
        <p:nvPicPr>
          <p:cNvPr id="7" name="Image 0" descr="/home/claude/jitter_deck/figs/wheel_harmonics.png"/>
          <p:cNvPicPr>
            <a:picLocks noChangeAspect="1"/>
          </p:cNvPicPr>
          <p:nvPr/>
        </p:nvPicPr>
        <p:blipFill>
          <a:blip r:embed="rId3"/>
          <a:stretch>
            <a:fillRect/>
          </a:stretch>
        </p:blipFill>
        <p:spPr>
          <a:xfrm>
            <a:off x="502920" y="1325880"/>
            <a:ext cx="6949440" cy="4206240"/>
          </a:xfrm>
          <a:prstGeom prst="rect">
            <a:avLst/>
          </a:prstGeom>
        </p:spPr>
      </p:pic>
      <p:sp>
        <p:nvSpPr>
          <p:cNvPr id="8" name="Shape 5"/>
          <p:cNvSpPr/>
          <p:nvPr/>
        </p:nvSpPr>
        <p:spPr>
          <a:xfrm>
            <a:off x="7635240" y="1325880"/>
            <a:ext cx="4069080" cy="4206240"/>
          </a:xfrm>
          <a:prstGeom prst="roundRect">
            <a:avLst>
              <a:gd name="adj" fmla="val 1798"/>
            </a:avLst>
          </a:prstGeom>
          <a:solidFill>
            <a:srgbClr val="EEF4F9"/>
          </a:solidFill>
          <a:ln/>
        </p:spPr>
        <p:txBody>
          <a:bodyPr/>
          <a:lstStyle/>
          <a:p>
            <a:endParaRPr lang="en-US"/>
          </a:p>
        </p:txBody>
      </p:sp>
      <p:sp>
        <p:nvSpPr>
          <p:cNvPr id="9" name="Text 6"/>
          <p:cNvSpPr/>
          <p:nvPr/>
        </p:nvSpPr>
        <p:spPr>
          <a:xfrm>
            <a:off x="7863840" y="1481328"/>
            <a:ext cx="36576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Key Mechanisms</a:t>
            </a:r>
            <a:endParaRPr lang="en-US" sz="1400" dirty="0"/>
          </a:p>
        </p:txBody>
      </p:sp>
      <p:sp>
        <p:nvSpPr>
          <p:cNvPr id="10" name="Text 7"/>
          <p:cNvSpPr/>
          <p:nvPr/>
        </p:nvSpPr>
        <p:spPr>
          <a:xfrm>
            <a:off x="7863840" y="1920240"/>
            <a:ext cx="3840480" cy="338328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Electrical motor noise (commutation, cogging torque)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Static and dynamic mass imbalance at wheel speed</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Bearing-induced disturbances and ball-pass frequencies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Forcing occurs at wheel speed and its integer harmonics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Imbalance harmonics can excite structural resonances during angular acceleration through a critical speed</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Wheel Saturation and Desaturation</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Momentum management introduces its own transient disturbance events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14</a:t>
            </a:r>
            <a:endParaRPr lang="en-US" sz="900" dirty="0"/>
          </a:p>
        </p:txBody>
      </p:sp>
      <p:sp>
        <p:nvSpPr>
          <p:cNvPr id="7" name="Shape 5"/>
          <p:cNvSpPr/>
          <p:nvPr/>
        </p:nvSpPr>
        <p:spPr>
          <a:xfrm>
            <a:off x="502920" y="1920240"/>
            <a:ext cx="457200" cy="457200"/>
          </a:xfrm>
          <a:prstGeom prst="ellipse">
            <a:avLst/>
          </a:prstGeom>
          <a:solidFill>
            <a:srgbClr val="0B7A8A"/>
          </a:solidFill>
          <a:ln/>
        </p:spPr>
        <p:txBody>
          <a:bodyPr/>
          <a:lstStyle/>
          <a:p>
            <a:endParaRPr lang="en-US"/>
          </a:p>
        </p:txBody>
      </p:sp>
      <p:sp>
        <p:nvSpPr>
          <p:cNvPr id="8" name="Text 6"/>
          <p:cNvSpPr/>
          <p:nvPr/>
        </p:nvSpPr>
        <p:spPr>
          <a:xfrm>
            <a:off x="502920" y="1920240"/>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9" name="Text 7"/>
          <p:cNvSpPr/>
          <p:nvPr/>
        </p:nvSpPr>
        <p:spPr>
          <a:xfrm>
            <a:off x="411480" y="2514600"/>
            <a:ext cx="2697480" cy="457200"/>
          </a:xfrm>
          <a:prstGeom prst="rect">
            <a:avLst/>
          </a:prstGeom>
          <a:noFill/>
          <a:ln/>
        </p:spPr>
        <p:txBody>
          <a:bodyPr wrap="square" lIns="0" tIns="0" rIns="0" bIns="0" rtlCol="0" anchor="ctr"/>
          <a:lstStyle/>
          <a:p>
            <a:pPr marL="0" indent="0">
              <a:buNone/>
            </a:pPr>
            <a:r>
              <a:rPr lang="en-US" sz="1350" b="1" dirty="0">
                <a:solidFill>
                  <a:srgbClr val="10456B"/>
                </a:solidFill>
                <a:latin typeface="Calibri" pitchFamily="34" charset="0"/>
                <a:ea typeface="Calibri" pitchFamily="34" charset="-122"/>
                <a:cs typeface="Calibri" pitchFamily="34" charset="-120"/>
              </a:rPr>
              <a:t>Momentum Builds</a:t>
            </a:r>
            <a:endParaRPr lang="en-US" sz="1350" dirty="0"/>
          </a:p>
        </p:txBody>
      </p:sp>
      <p:sp>
        <p:nvSpPr>
          <p:cNvPr id="10" name="Text 8"/>
          <p:cNvSpPr/>
          <p:nvPr/>
        </p:nvSpPr>
        <p:spPr>
          <a:xfrm>
            <a:off x="411480" y="2926080"/>
            <a:ext cx="2697480" cy="804672"/>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External torques (solar pressure, gravity gradient, magnetic) steadily load the wheels</a:t>
            </a:r>
            <a:endParaRPr lang="en-US" sz="1400" dirty="0"/>
          </a:p>
        </p:txBody>
      </p:sp>
      <p:sp>
        <p:nvSpPr>
          <p:cNvPr id="11" name="Shape 9"/>
          <p:cNvSpPr/>
          <p:nvPr/>
        </p:nvSpPr>
        <p:spPr>
          <a:xfrm>
            <a:off x="3218688" y="2011680"/>
            <a:ext cx="256032" cy="274320"/>
          </a:xfrm>
          <a:prstGeom prst="rightArrow">
            <a:avLst/>
          </a:prstGeom>
          <a:solidFill>
            <a:srgbClr val="C55A11"/>
          </a:solidFill>
          <a:ln/>
        </p:spPr>
        <p:txBody>
          <a:bodyPr/>
          <a:lstStyle/>
          <a:p>
            <a:endParaRPr lang="en-US"/>
          </a:p>
        </p:txBody>
      </p:sp>
      <p:sp>
        <p:nvSpPr>
          <p:cNvPr id="12" name="Shape 10"/>
          <p:cNvSpPr/>
          <p:nvPr/>
        </p:nvSpPr>
        <p:spPr>
          <a:xfrm>
            <a:off x="3520440" y="1920240"/>
            <a:ext cx="457200" cy="457200"/>
          </a:xfrm>
          <a:prstGeom prst="ellipse">
            <a:avLst/>
          </a:prstGeom>
          <a:solidFill>
            <a:srgbClr val="0B7A8A"/>
          </a:solidFill>
          <a:ln/>
        </p:spPr>
        <p:txBody>
          <a:bodyPr/>
          <a:lstStyle/>
          <a:p>
            <a:endParaRPr lang="en-US"/>
          </a:p>
        </p:txBody>
      </p:sp>
      <p:sp>
        <p:nvSpPr>
          <p:cNvPr id="13" name="Text 11"/>
          <p:cNvSpPr/>
          <p:nvPr/>
        </p:nvSpPr>
        <p:spPr>
          <a:xfrm>
            <a:off x="3520440" y="1920240"/>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4" name="Text 12"/>
          <p:cNvSpPr/>
          <p:nvPr/>
        </p:nvSpPr>
        <p:spPr>
          <a:xfrm>
            <a:off x="3429000" y="2514600"/>
            <a:ext cx="2697480" cy="457200"/>
          </a:xfrm>
          <a:prstGeom prst="rect">
            <a:avLst/>
          </a:prstGeom>
          <a:noFill/>
          <a:ln/>
        </p:spPr>
        <p:txBody>
          <a:bodyPr wrap="square" lIns="0" tIns="0" rIns="0" bIns="0" rtlCol="0" anchor="ctr"/>
          <a:lstStyle/>
          <a:p>
            <a:pPr marL="0" indent="0">
              <a:buNone/>
            </a:pPr>
            <a:r>
              <a:rPr lang="en-US" sz="1350" b="1" dirty="0">
                <a:solidFill>
                  <a:srgbClr val="10456B"/>
                </a:solidFill>
                <a:latin typeface="Calibri" pitchFamily="34" charset="0"/>
                <a:ea typeface="Calibri" pitchFamily="34" charset="-122"/>
                <a:cs typeface="Calibri" pitchFamily="34" charset="-120"/>
              </a:rPr>
              <a:t>Saturation</a:t>
            </a:r>
            <a:endParaRPr lang="en-US" sz="1350" dirty="0"/>
          </a:p>
        </p:txBody>
      </p:sp>
      <p:sp>
        <p:nvSpPr>
          <p:cNvPr id="15" name="Text 13"/>
          <p:cNvSpPr/>
          <p:nvPr/>
        </p:nvSpPr>
        <p:spPr>
          <a:xfrm>
            <a:off x="3429000" y="2926080"/>
            <a:ext cx="2697480" cy="73152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Wheel speed approaches its operational limit and can no longer absorb further momentum</a:t>
            </a:r>
            <a:endParaRPr lang="en-US" sz="1400" dirty="0"/>
          </a:p>
        </p:txBody>
      </p:sp>
      <p:sp>
        <p:nvSpPr>
          <p:cNvPr id="16" name="Shape 14"/>
          <p:cNvSpPr/>
          <p:nvPr/>
        </p:nvSpPr>
        <p:spPr>
          <a:xfrm>
            <a:off x="6236208" y="2011680"/>
            <a:ext cx="256032" cy="274320"/>
          </a:xfrm>
          <a:prstGeom prst="rightArrow">
            <a:avLst/>
          </a:prstGeom>
          <a:solidFill>
            <a:srgbClr val="C55A11"/>
          </a:solidFill>
          <a:ln/>
        </p:spPr>
        <p:txBody>
          <a:bodyPr/>
          <a:lstStyle/>
          <a:p>
            <a:endParaRPr lang="en-US"/>
          </a:p>
        </p:txBody>
      </p:sp>
      <p:sp>
        <p:nvSpPr>
          <p:cNvPr id="17" name="Shape 15"/>
          <p:cNvSpPr/>
          <p:nvPr/>
        </p:nvSpPr>
        <p:spPr>
          <a:xfrm>
            <a:off x="6537960" y="1920240"/>
            <a:ext cx="457200" cy="457200"/>
          </a:xfrm>
          <a:prstGeom prst="ellipse">
            <a:avLst/>
          </a:prstGeom>
          <a:solidFill>
            <a:srgbClr val="0B7A8A"/>
          </a:solidFill>
          <a:ln/>
        </p:spPr>
        <p:txBody>
          <a:bodyPr/>
          <a:lstStyle/>
          <a:p>
            <a:endParaRPr lang="en-US"/>
          </a:p>
        </p:txBody>
      </p:sp>
      <p:sp>
        <p:nvSpPr>
          <p:cNvPr id="18" name="Text 16"/>
          <p:cNvSpPr/>
          <p:nvPr/>
        </p:nvSpPr>
        <p:spPr>
          <a:xfrm>
            <a:off x="6537960" y="1920240"/>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9" name="Text 17"/>
          <p:cNvSpPr/>
          <p:nvPr/>
        </p:nvSpPr>
        <p:spPr>
          <a:xfrm>
            <a:off x="6446520" y="2514600"/>
            <a:ext cx="2697480" cy="457200"/>
          </a:xfrm>
          <a:prstGeom prst="rect">
            <a:avLst/>
          </a:prstGeom>
          <a:noFill/>
          <a:ln/>
        </p:spPr>
        <p:txBody>
          <a:bodyPr wrap="square" lIns="0" tIns="0" rIns="0" bIns="0" rtlCol="0" anchor="ctr"/>
          <a:lstStyle/>
          <a:p>
            <a:pPr marL="0" indent="0">
              <a:buNone/>
            </a:pPr>
            <a:r>
              <a:rPr lang="en-US" sz="1350" b="1" dirty="0">
                <a:solidFill>
                  <a:srgbClr val="10456B"/>
                </a:solidFill>
                <a:latin typeface="Calibri" pitchFamily="34" charset="0"/>
                <a:ea typeface="Calibri" pitchFamily="34" charset="-122"/>
                <a:cs typeface="Calibri" pitchFamily="34" charset="-120"/>
              </a:rPr>
              <a:t>Desaturation Burn</a:t>
            </a:r>
            <a:endParaRPr lang="en-US" sz="1350" dirty="0"/>
          </a:p>
        </p:txBody>
      </p:sp>
      <p:sp>
        <p:nvSpPr>
          <p:cNvPr id="20" name="Text 18"/>
          <p:cNvSpPr/>
          <p:nvPr/>
        </p:nvSpPr>
        <p:spPr>
          <a:xfrm>
            <a:off x="6446520" y="2926080"/>
            <a:ext cx="2697480" cy="804672"/>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Thrusters fire to offload momentum while wheels are commanded toward rest</a:t>
            </a:r>
            <a:endParaRPr lang="en-US" sz="1400" dirty="0"/>
          </a:p>
        </p:txBody>
      </p:sp>
      <p:sp>
        <p:nvSpPr>
          <p:cNvPr id="21" name="Shape 19"/>
          <p:cNvSpPr/>
          <p:nvPr/>
        </p:nvSpPr>
        <p:spPr>
          <a:xfrm>
            <a:off x="9253728" y="2011680"/>
            <a:ext cx="256032" cy="274320"/>
          </a:xfrm>
          <a:prstGeom prst="rightArrow">
            <a:avLst/>
          </a:prstGeom>
          <a:solidFill>
            <a:srgbClr val="C55A11"/>
          </a:solidFill>
          <a:ln/>
        </p:spPr>
        <p:txBody>
          <a:bodyPr/>
          <a:lstStyle/>
          <a:p>
            <a:endParaRPr lang="en-US"/>
          </a:p>
        </p:txBody>
      </p:sp>
      <p:sp>
        <p:nvSpPr>
          <p:cNvPr id="22" name="Shape 20"/>
          <p:cNvSpPr/>
          <p:nvPr/>
        </p:nvSpPr>
        <p:spPr>
          <a:xfrm>
            <a:off x="9555480" y="1920240"/>
            <a:ext cx="457200" cy="457200"/>
          </a:xfrm>
          <a:prstGeom prst="ellipse">
            <a:avLst/>
          </a:prstGeom>
          <a:solidFill>
            <a:srgbClr val="0B7A8A"/>
          </a:solidFill>
          <a:ln/>
        </p:spPr>
        <p:txBody>
          <a:bodyPr/>
          <a:lstStyle/>
          <a:p>
            <a:endParaRPr lang="en-US"/>
          </a:p>
        </p:txBody>
      </p:sp>
      <p:sp>
        <p:nvSpPr>
          <p:cNvPr id="23" name="Text 21"/>
          <p:cNvSpPr/>
          <p:nvPr/>
        </p:nvSpPr>
        <p:spPr>
          <a:xfrm>
            <a:off x="9555480" y="1920240"/>
            <a:ext cx="457200" cy="45720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4" name="Text 22"/>
          <p:cNvSpPr/>
          <p:nvPr/>
        </p:nvSpPr>
        <p:spPr>
          <a:xfrm>
            <a:off x="9464040" y="2514600"/>
            <a:ext cx="2697480" cy="457200"/>
          </a:xfrm>
          <a:prstGeom prst="rect">
            <a:avLst/>
          </a:prstGeom>
          <a:noFill/>
          <a:ln/>
        </p:spPr>
        <p:txBody>
          <a:bodyPr wrap="square" lIns="0" tIns="0" rIns="0" bIns="0" rtlCol="0" anchor="ctr"/>
          <a:lstStyle/>
          <a:p>
            <a:pPr marL="0" indent="0">
              <a:buNone/>
            </a:pPr>
            <a:r>
              <a:rPr lang="en-US" sz="1350" b="1" dirty="0">
                <a:solidFill>
                  <a:srgbClr val="10456B"/>
                </a:solidFill>
                <a:latin typeface="Calibri" pitchFamily="34" charset="0"/>
                <a:ea typeface="Calibri" pitchFamily="34" charset="-122"/>
                <a:cs typeface="Calibri" pitchFamily="34" charset="-120"/>
              </a:rPr>
              <a:t>Cycle Repeats</a:t>
            </a:r>
            <a:endParaRPr lang="en-US" sz="1350" dirty="0"/>
          </a:p>
        </p:txBody>
      </p:sp>
      <p:sp>
        <p:nvSpPr>
          <p:cNvPr id="25" name="Text 23"/>
          <p:cNvSpPr/>
          <p:nvPr/>
        </p:nvSpPr>
        <p:spPr>
          <a:xfrm>
            <a:off x="9464040" y="2926080"/>
            <a:ext cx="2697480" cy="804672"/>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As unbalanced torque rebuilds, wheels spin back up toward saturation</a:t>
            </a:r>
            <a:endParaRPr lang="en-US" sz="1400" dirty="0"/>
          </a:p>
        </p:txBody>
      </p:sp>
      <p:sp>
        <p:nvSpPr>
          <p:cNvPr id="26" name="Shape 24"/>
          <p:cNvSpPr/>
          <p:nvPr/>
        </p:nvSpPr>
        <p:spPr>
          <a:xfrm>
            <a:off x="457200" y="4206240"/>
            <a:ext cx="11277295" cy="1371600"/>
          </a:xfrm>
          <a:prstGeom prst="rect">
            <a:avLst/>
          </a:prstGeom>
          <a:solidFill>
            <a:srgbClr val="EEF4F9"/>
          </a:solidFill>
          <a:ln/>
        </p:spPr>
        <p:txBody>
          <a:bodyPr/>
          <a:lstStyle/>
          <a:p>
            <a:endParaRPr lang="en-US"/>
          </a:p>
        </p:txBody>
      </p:sp>
      <p:sp>
        <p:nvSpPr>
          <p:cNvPr id="27" name="Text 25"/>
          <p:cNvSpPr/>
          <p:nvPr/>
        </p:nvSpPr>
        <p:spPr>
          <a:xfrm>
            <a:off x="685800" y="4297680"/>
            <a:ext cx="10820095" cy="1188720"/>
          </a:xfrm>
          <a:prstGeom prst="rect">
            <a:avLst/>
          </a:prstGeom>
          <a:noFill/>
          <a:ln/>
        </p:spPr>
        <p:txBody>
          <a:bodyPr wrap="square" lIns="0" tIns="0" rIns="0" bIns="0" rtlCol="0" anchor="t"/>
          <a:lstStyle/>
          <a:p>
            <a:pPr marL="0" indent="0">
              <a:buNone/>
            </a:pPr>
            <a:r>
              <a:rPr lang="en-US" sz="1400" b="1" dirty="0">
                <a:solidFill>
                  <a:srgbClr val="10456B"/>
                </a:solidFill>
                <a:latin typeface="Calibri" pitchFamily="34" charset="0"/>
                <a:ea typeface="Calibri" pitchFamily="34" charset="-122"/>
                <a:cs typeface="Calibri" pitchFamily="34" charset="-120"/>
              </a:rPr>
              <a:t>Alternative momentum management: </a:t>
            </a:r>
            <a:r>
              <a:rPr lang="en-US" sz="1400" dirty="0">
                <a:solidFill>
                  <a:srgbClr val="2B2B2B"/>
                </a:solidFill>
                <a:latin typeface="Calibri" pitchFamily="34" charset="0"/>
                <a:ea typeface="Calibri" pitchFamily="34" charset="-122"/>
                <a:cs typeface="Calibri" pitchFamily="34" charset="-120"/>
              </a:rPr>
              <a:t>magnetorquers (electromagnetic coils) can offload momentum against the Earth's magnetic field without firing thrusters, avoiding the transient plume disturbance and propellant cost of a desaturation burn — though they are limited by orbit altitude and field strength.</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Cryocoolers: Overview</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Miniature refrigerators that enable cryogenic detector technologies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15</a:t>
            </a:r>
            <a:endParaRPr lang="en-US" sz="900" dirty="0"/>
          </a:p>
        </p:txBody>
      </p:sp>
      <p:sp>
        <p:nvSpPr>
          <p:cNvPr id="7" name="Text 5"/>
          <p:cNvSpPr/>
          <p:nvPr/>
        </p:nvSpPr>
        <p:spPr>
          <a:xfrm>
            <a:off x="457200" y="1417320"/>
            <a:ext cx="6949440" cy="420624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500" dirty="0">
                <a:latin typeface="Calibri" pitchFamily="34" charset="0"/>
                <a:ea typeface="Calibri" pitchFamily="34" charset="-122"/>
                <a:cs typeface="Calibri" pitchFamily="34" charset="-120"/>
              </a:rPr>
              <a:t>Cool sensitive spacecraft components to cryogenic temperatures for infrared, gamma-ray, and x-ray detectors</a:t>
            </a:r>
            <a:endParaRPr lang="en-US" sz="1500" dirty="0"/>
          </a:p>
          <a:p>
            <a:pPr marL="285750" indent="-285750">
              <a:spcBef>
                <a:spcPts val="500"/>
              </a:spcBef>
              <a:spcAft>
                <a:spcPts val="500"/>
              </a:spcAft>
              <a:buClr>
                <a:srgbClr val="006699"/>
              </a:buClr>
              <a:buSzPct val="80000"/>
              <a:buFont typeface="Arial" panose="020B0604020202020204" pitchFamily="34" charset="0"/>
              <a:buChar char="•"/>
            </a:pPr>
            <a:r>
              <a:rPr lang="en-US" sz="1500" dirty="0">
                <a:latin typeface="Calibri" pitchFamily="34" charset="0"/>
                <a:ea typeface="Calibri" pitchFamily="34" charset="-122"/>
                <a:cs typeface="Calibri" pitchFamily="34" charset="-120"/>
              </a:rPr>
              <a:t>The largest current usage is in Earth Science instruments operating near the boiling point of liquid nitrogen, 77 K (−321°F)</a:t>
            </a:r>
            <a:endParaRPr lang="en-US" sz="1500" dirty="0"/>
          </a:p>
          <a:p>
            <a:pPr marL="285750" indent="-285750">
              <a:spcBef>
                <a:spcPts val="500"/>
              </a:spcBef>
              <a:spcAft>
                <a:spcPts val="500"/>
              </a:spcAft>
              <a:buClr>
                <a:srgbClr val="006699"/>
              </a:buClr>
              <a:buSzPct val="80000"/>
              <a:buFont typeface="Arial" panose="020B0604020202020204" pitchFamily="34" charset="0"/>
              <a:buChar char="•"/>
            </a:pPr>
            <a:r>
              <a:rPr lang="en-US" sz="1500" dirty="0">
                <a:latin typeface="Calibri" pitchFamily="34" charset="0"/>
                <a:ea typeface="Calibri" pitchFamily="34" charset="-122"/>
                <a:cs typeface="Calibri" pitchFamily="34" charset="-120"/>
              </a:rPr>
              <a:t>Working fluid is typically hydrogen or helium, cycled from gaseous to liquid form and boiled back to gas</a:t>
            </a:r>
            <a:endParaRPr lang="en-US" sz="1500" dirty="0"/>
          </a:p>
          <a:p>
            <a:pPr marL="285750" indent="-285750">
              <a:spcBef>
                <a:spcPts val="500"/>
              </a:spcBef>
              <a:spcAft>
                <a:spcPts val="500"/>
              </a:spcAft>
              <a:buClr>
                <a:srgbClr val="006699"/>
              </a:buClr>
              <a:buSzPct val="80000"/>
              <a:buFont typeface="Arial" panose="020B0604020202020204" pitchFamily="34" charset="0"/>
              <a:buChar char="•"/>
            </a:pPr>
            <a:r>
              <a:rPr lang="en-US" sz="1500" dirty="0">
                <a:latin typeface="Calibri" pitchFamily="34" charset="0"/>
                <a:ea typeface="Calibri" pitchFamily="34" charset="-122"/>
                <a:cs typeface="Calibri" pitchFamily="34" charset="-120"/>
              </a:rPr>
              <a:t>Compressors with rotating and/or reciprocating parts generate vibration as they cycle gas through phase changes</a:t>
            </a:r>
            <a:endParaRPr lang="en-US" sz="1500" dirty="0"/>
          </a:p>
          <a:p>
            <a:pPr marL="285750" indent="-285750">
              <a:spcBef>
                <a:spcPts val="500"/>
              </a:spcBef>
              <a:spcAft>
                <a:spcPts val="500"/>
              </a:spcAft>
              <a:buClr>
                <a:srgbClr val="006699"/>
              </a:buClr>
              <a:buSzPct val="80000"/>
              <a:buFont typeface="Arial" panose="020B0604020202020204" pitchFamily="34" charset="0"/>
              <a:buChar char="•"/>
            </a:pPr>
            <a:r>
              <a:rPr lang="en-US" sz="1500" dirty="0">
                <a:latin typeface="Calibri" pitchFamily="34" charset="0"/>
                <a:ea typeface="Calibri" pitchFamily="34" charset="-122"/>
                <a:cs typeface="Calibri" pitchFamily="34" charset="-120"/>
              </a:rPr>
              <a:t>Vibration is typically mitigated with active control — commonly an electromechanical counterbalance mass or a piezoelectric driver</a:t>
            </a:r>
            <a:endParaRPr lang="en-US" sz="1500" dirty="0"/>
          </a:p>
        </p:txBody>
      </p:sp>
      <p:sp>
        <p:nvSpPr>
          <p:cNvPr id="8" name="Shape 6"/>
          <p:cNvSpPr/>
          <p:nvPr/>
        </p:nvSpPr>
        <p:spPr>
          <a:xfrm>
            <a:off x="7772400" y="1417320"/>
            <a:ext cx="3931920" cy="4206240"/>
          </a:xfrm>
          <a:prstGeom prst="roundRect">
            <a:avLst>
              <a:gd name="adj" fmla="val 1860"/>
            </a:avLst>
          </a:prstGeom>
          <a:solidFill>
            <a:srgbClr val="EEF4F9"/>
          </a:solidFill>
          <a:ln/>
        </p:spPr>
        <p:txBody>
          <a:bodyPr/>
          <a:lstStyle/>
          <a:p>
            <a:endParaRPr lang="en-US"/>
          </a:p>
        </p:txBody>
      </p:sp>
      <p:pic>
        <p:nvPicPr>
          <p:cNvPr id="9" name="Image 0" descr="/home/claude/jitter_deck/photos/jwst_miri_instrument5.jpg"/>
          <p:cNvPicPr>
            <a:picLocks noChangeAspect="1"/>
          </p:cNvPicPr>
          <p:nvPr/>
        </p:nvPicPr>
        <p:blipFill>
          <a:blip r:embed="rId3"/>
          <a:stretch>
            <a:fillRect/>
          </a:stretch>
        </p:blipFill>
        <p:spPr>
          <a:xfrm>
            <a:off x="8732520" y="1627632"/>
            <a:ext cx="2011680" cy="1975104"/>
          </a:xfrm>
          <a:prstGeom prst="rect">
            <a:avLst/>
          </a:prstGeom>
        </p:spPr>
      </p:pic>
      <p:sp>
        <p:nvSpPr>
          <p:cNvPr id="10" name="Text 7"/>
          <p:cNvSpPr/>
          <p:nvPr/>
        </p:nvSpPr>
        <p:spPr>
          <a:xfrm>
            <a:off x="7772400" y="3703320"/>
            <a:ext cx="3931920" cy="320040"/>
          </a:xfrm>
          <a:prstGeom prst="rect">
            <a:avLst/>
          </a:prstGeom>
          <a:noFill/>
          <a:ln/>
        </p:spPr>
        <p:txBody>
          <a:bodyPr wrap="square" lIns="0" tIns="0" rIns="0" bIns="0" rtlCol="0" anchor="ctr"/>
          <a:lstStyle/>
          <a:p>
            <a:pPr marL="0" indent="0" algn="ctr">
              <a:buNone/>
            </a:pPr>
            <a:r>
              <a:rPr lang="en-US" sz="1350" b="1" dirty="0">
                <a:solidFill>
                  <a:srgbClr val="10456B"/>
                </a:solidFill>
                <a:latin typeface="Calibri" pitchFamily="34" charset="0"/>
                <a:ea typeface="Calibri" pitchFamily="34" charset="-122"/>
                <a:cs typeface="Calibri" pitchFamily="34" charset="-120"/>
              </a:rPr>
              <a:t>Example Application</a:t>
            </a:r>
            <a:endParaRPr lang="en-US" sz="1350" dirty="0"/>
          </a:p>
        </p:txBody>
      </p:sp>
      <p:sp>
        <p:nvSpPr>
          <p:cNvPr id="11" name="Text 8"/>
          <p:cNvSpPr/>
          <p:nvPr/>
        </p:nvSpPr>
        <p:spPr>
          <a:xfrm>
            <a:off x="7909560" y="4041648"/>
            <a:ext cx="3657600" cy="320040"/>
          </a:xfrm>
          <a:prstGeom prst="rect">
            <a:avLst/>
          </a:prstGeom>
          <a:noFill/>
          <a:ln/>
        </p:spPr>
        <p:txBody>
          <a:bodyPr wrap="square" lIns="0" tIns="0" rIns="0" bIns="0" rtlCol="0" anchor="ctr"/>
          <a:lstStyle/>
          <a:p>
            <a:pPr marL="0" indent="0" algn="ctr">
              <a:buNone/>
            </a:pPr>
            <a:r>
              <a:rPr lang="en-US" sz="1200" i="1" dirty="0">
                <a:solidFill>
                  <a:srgbClr val="0B7A8A"/>
                </a:solidFill>
                <a:latin typeface="Calibri" pitchFamily="34" charset="0"/>
                <a:ea typeface="Calibri" pitchFamily="34" charset="-122"/>
                <a:cs typeface="Calibri" pitchFamily="34" charset="-120"/>
              </a:rPr>
              <a:t>JWST MIRI Instrument Cryocooler</a:t>
            </a:r>
            <a:endParaRPr lang="en-US" sz="1200" dirty="0"/>
          </a:p>
        </p:txBody>
      </p:sp>
      <p:sp>
        <p:nvSpPr>
          <p:cNvPr id="12" name="Text 9"/>
          <p:cNvSpPr/>
          <p:nvPr/>
        </p:nvSpPr>
        <p:spPr>
          <a:xfrm>
            <a:off x="7955280" y="4389120"/>
            <a:ext cx="3566160" cy="114300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Cold head (top) and compressor/precooler assembly (bottom) used to cool the Mid-Infrared Instrument detectors to operating temperature</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Cryocooler Types and Drive Frequencies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Three common cooler architectures span vastly different operating frequency bands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16</a:t>
            </a:r>
            <a:endParaRPr lang="en-US" sz="900" dirty="0"/>
          </a:p>
        </p:txBody>
      </p:sp>
      <p:pic>
        <p:nvPicPr>
          <p:cNvPr id="7" name="Image 0" descr="/home/claude/jitter_deck/figs/cryocooler_bands.png"/>
          <p:cNvPicPr>
            <a:picLocks noChangeAspect="1"/>
          </p:cNvPicPr>
          <p:nvPr/>
        </p:nvPicPr>
        <p:blipFill>
          <a:blip r:embed="rId3"/>
          <a:stretch>
            <a:fillRect/>
          </a:stretch>
        </p:blipFill>
        <p:spPr>
          <a:xfrm>
            <a:off x="502920" y="1280160"/>
            <a:ext cx="6903720" cy="3108960"/>
          </a:xfrm>
          <a:prstGeom prst="rect">
            <a:avLst/>
          </a:prstGeom>
        </p:spPr>
      </p:pic>
      <p:graphicFrame>
        <p:nvGraphicFramePr>
          <p:cNvPr id="16" name="Table 0"/>
          <p:cNvGraphicFramePr>
            <a:graphicFrameLocks noGrp="1"/>
          </p:cNvGraphicFramePr>
          <p:nvPr>
            <p:extLst>
              <p:ext uri="{D42A27DB-BD31-4B8C-83A1-F6EECF244321}">
                <p14:modId xmlns:p14="http://schemas.microsoft.com/office/powerpoint/2010/main" val="2100352870"/>
              </p:ext>
            </p:extLst>
          </p:nvPr>
        </p:nvGraphicFramePr>
        <p:xfrm>
          <a:off x="502920" y="4526280"/>
          <a:ext cx="10256125" cy="1645920"/>
        </p:xfrm>
        <a:graphic>
          <a:graphicData uri="http://schemas.openxmlformats.org/drawingml/2006/table">
            <a:tbl>
              <a:tblPr/>
              <a:tblGrid>
                <a:gridCol w="2311532">
                  <a:extLst>
                    <a:ext uri="{9D8B030D-6E8A-4147-A177-3AD203B41FA5}">
                      <a16:colId xmlns:a16="http://schemas.microsoft.com/office/drawing/2014/main" val="20000"/>
                    </a:ext>
                  </a:extLst>
                </a:gridCol>
                <a:gridCol w="4548249">
                  <a:extLst>
                    <a:ext uri="{9D8B030D-6E8A-4147-A177-3AD203B41FA5}">
                      <a16:colId xmlns:a16="http://schemas.microsoft.com/office/drawing/2014/main" val="20001"/>
                    </a:ext>
                  </a:extLst>
                </a:gridCol>
                <a:gridCol w="3396344">
                  <a:extLst>
                    <a:ext uri="{9D8B030D-6E8A-4147-A177-3AD203B41FA5}">
                      <a16:colId xmlns:a16="http://schemas.microsoft.com/office/drawing/2014/main" val="20002"/>
                    </a:ext>
                  </a:extLst>
                </a:gridCol>
              </a:tblGrid>
              <a:tr h="411480">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Type</a:t>
                      </a:r>
                      <a:endParaRPr lang="en-US" sz="13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solidFill>
                      <a:srgbClr val="10456B"/>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Mechanism</a:t>
                      </a:r>
                      <a:endParaRPr lang="en-US" sz="13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solidFill>
                      <a:srgbClr val="10456B"/>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Frequency Range</a:t>
                      </a:r>
                      <a:endParaRPr lang="en-US" sz="13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solidFill>
                      <a:srgbClr val="10456B"/>
                    </a:solidFill>
                  </a:tcPr>
                </a:tc>
                <a:extLst>
                  <a:ext uri="{0D108BD9-81ED-4DB2-BD59-A6C34878D82A}">
                    <a16:rowId xmlns:a16="http://schemas.microsoft.com/office/drawing/2014/main" val="10000"/>
                  </a:ext>
                </a:extLst>
              </a:tr>
              <a:tr h="411480">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Joule-Thomson (J-T) Sorption</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Solid-state compressor; isenthalpic expansion across a valve</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&lt; 1 cycle/hour</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1"/>
                  </a:ext>
                </a:extLst>
              </a:tr>
              <a:tr h="411480">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Oxford-Style Stirling</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One or two pistons; most common cryocooler type</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1200–3600 rpm (20–60 Hz)</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Reverse Turbo-Brayton</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Tiny high-speed turbines</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00" dirty="0">
                          <a:solidFill>
                            <a:srgbClr val="2B2B2B"/>
                          </a:solidFill>
                          <a:latin typeface="Calibri" pitchFamily="34" charset="0"/>
                          <a:ea typeface="Calibri" pitchFamily="34" charset="-122"/>
                          <a:cs typeface="Calibri" pitchFamily="34" charset="-120"/>
                        </a:rPr>
                        <a:t>200,000–800,000 rpm (3.3–13 kHz)</a:t>
                      </a:r>
                      <a:endParaRPr lang="en-US" sz="1400" dirty="0">
                        <a:latin typeface="Calibri" charset="0"/>
                        <a:ea typeface="Calibri" charset="0"/>
                        <a:cs typeface="Calibri" charset="0"/>
                      </a:endParaRPr>
                    </a:p>
                  </a:txBody>
                  <a:tcP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Stepper Motors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Brushless DC motors that divide rotation into discrete commandable steps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17</a:t>
            </a:r>
            <a:endParaRPr lang="en-US" sz="900" dirty="0"/>
          </a:p>
        </p:txBody>
      </p:sp>
      <p:sp>
        <p:nvSpPr>
          <p:cNvPr id="7" name="Shape 5"/>
          <p:cNvSpPr/>
          <p:nvPr/>
        </p:nvSpPr>
        <p:spPr>
          <a:xfrm>
            <a:off x="457200" y="1325880"/>
            <a:ext cx="6263640" cy="4663440"/>
          </a:xfrm>
          <a:prstGeom prst="roundRect">
            <a:avLst>
              <a:gd name="adj" fmla="val 1569"/>
            </a:avLst>
          </a:prstGeom>
          <a:solidFill>
            <a:srgbClr val="EEF4F9"/>
          </a:solidFill>
          <a:ln/>
        </p:spPr>
        <p:txBody>
          <a:bodyPr/>
          <a:lstStyle/>
          <a:p>
            <a:endParaRPr lang="en-US"/>
          </a:p>
        </p:txBody>
      </p:sp>
      <p:sp>
        <p:nvSpPr>
          <p:cNvPr id="8" name="Text 6"/>
          <p:cNvSpPr/>
          <p:nvPr/>
        </p:nvSpPr>
        <p:spPr>
          <a:xfrm>
            <a:off x="713232" y="1481328"/>
            <a:ext cx="576072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Typical Applications</a:t>
            </a:r>
            <a:endParaRPr lang="en-US" sz="1400" dirty="0"/>
          </a:p>
        </p:txBody>
      </p:sp>
      <p:sp>
        <p:nvSpPr>
          <p:cNvPr id="9" name="Text 7"/>
          <p:cNvSpPr/>
          <p:nvPr/>
        </p:nvSpPr>
        <p:spPr>
          <a:xfrm>
            <a:off x="713232" y="1920240"/>
            <a:ext cx="5760720" cy="1417320"/>
          </a:xfrm>
          <a:prstGeom prst="rect">
            <a:avLst/>
          </a:prstGeom>
          <a:noFill/>
          <a:ln/>
        </p:spPr>
        <p:txBody>
          <a:bodyPr wrap="square" rtlCol="0" anchor="t"/>
          <a:lstStyle/>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Driving solar arrays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Pointing antennas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Mobile mirror drives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Hold-down and release mechanisms</a:t>
            </a:r>
            <a:endParaRPr lang="en-US" sz="1400" dirty="0"/>
          </a:p>
        </p:txBody>
      </p:sp>
      <p:sp>
        <p:nvSpPr>
          <p:cNvPr id="10" name="Text 8"/>
          <p:cNvSpPr/>
          <p:nvPr/>
        </p:nvSpPr>
        <p:spPr>
          <a:xfrm>
            <a:off x="713232" y="3310128"/>
            <a:ext cx="576072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Disturbance Mechanism</a:t>
            </a:r>
            <a:endParaRPr lang="en-US" sz="1400" dirty="0"/>
          </a:p>
        </p:txBody>
      </p:sp>
      <p:sp>
        <p:nvSpPr>
          <p:cNvPr id="11" name="Text 9"/>
          <p:cNvSpPr/>
          <p:nvPr/>
        </p:nvSpPr>
        <p:spPr>
          <a:xfrm>
            <a:off x="713232" y="3730752"/>
            <a:ext cx="5760720" cy="2148840"/>
          </a:xfrm>
          <a:prstGeom prst="rect">
            <a:avLst/>
          </a:prstGeom>
          <a:noFill/>
          <a:ln/>
        </p:spPr>
        <p:txBody>
          <a:bodyPr wrap="square" rtlCol="0" anchor="t"/>
          <a:lstStyle/>
          <a:p>
            <a:pPr marL="228600" indent="-22860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Position is commanded open-loop to a discrete step, without feedback sensing, as long as the motor is properly sized to the load</a:t>
            </a:r>
            <a:endParaRPr lang="en-US" sz="1400" dirty="0"/>
          </a:p>
          <a:p>
            <a:pPr marL="228600" indent="-22860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The motor itself, plus any accompanying gear meshing, generates transient vibration as force and torque disturbances</a:t>
            </a:r>
            <a:endParaRPr lang="en-US" sz="1400" dirty="0"/>
          </a:p>
          <a:p>
            <a:pPr marL="228600" indent="-22860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Transmitted force can degrade the quality of optical images recorded by a camera elsewhere on the spacecraft</a:t>
            </a:r>
            <a:endParaRPr lang="en-US" sz="1400" dirty="0"/>
          </a:p>
        </p:txBody>
      </p:sp>
      <p:sp>
        <p:nvSpPr>
          <p:cNvPr id="12" name="Shape 10"/>
          <p:cNvSpPr/>
          <p:nvPr/>
        </p:nvSpPr>
        <p:spPr>
          <a:xfrm>
            <a:off x="6903720" y="1325880"/>
            <a:ext cx="4828032" cy="4663440"/>
          </a:xfrm>
          <a:prstGeom prst="roundRect">
            <a:avLst>
              <a:gd name="adj" fmla="val 1569"/>
            </a:avLst>
          </a:prstGeom>
          <a:solidFill>
            <a:srgbClr val="FFFFFF"/>
          </a:solidFill>
          <a:ln w="12700">
            <a:solidFill>
              <a:srgbClr val="D7E3EC"/>
            </a:solidFill>
            <a:prstDash val="solid"/>
          </a:ln>
        </p:spPr>
        <p:txBody>
          <a:bodyPr/>
          <a:lstStyle/>
          <a:p>
            <a:endParaRPr lang="en-US"/>
          </a:p>
        </p:txBody>
      </p:sp>
      <p:pic>
        <p:nvPicPr>
          <p:cNvPr id="13" name="Image 0" descr="/home/claude/jitter_deck/photos/stepper.png"/>
          <p:cNvPicPr>
            <a:picLocks noChangeAspect="1"/>
          </p:cNvPicPr>
          <p:nvPr/>
        </p:nvPicPr>
        <p:blipFill>
          <a:blip r:embed="rId3"/>
          <a:stretch>
            <a:fillRect/>
          </a:stretch>
        </p:blipFill>
        <p:spPr>
          <a:xfrm>
            <a:off x="7059168" y="1554480"/>
            <a:ext cx="4526280" cy="3063240"/>
          </a:xfrm>
          <a:prstGeom prst="rect">
            <a:avLst/>
          </a:prstGeom>
        </p:spPr>
      </p:pic>
      <p:sp>
        <p:nvSpPr>
          <p:cNvPr id="14" name="Text 11"/>
          <p:cNvSpPr/>
          <p:nvPr/>
        </p:nvSpPr>
        <p:spPr>
          <a:xfrm>
            <a:off x="7086600" y="4709160"/>
            <a:ext cx="4480560" cy="1188720"/>
          </a:xfrm>
          <a:prstGeom prst="rect">
            <a:avLst/>
          </a:prstGeom>
          <a:noFill/>
          <a:ln/>
        </p:spPr>
        <p:txBody>
          <a:bodyPr wrap="square" lIns="0" tIns="0" rIns="0" bIns="0" rtlCol="0" anchor="t"/>
          <a:lstStyle/>
          <a:p>
            <a:pPr marL="0" indent="0" algn="ctr">
              <a:buNone/>
            </a:pPr>
            <a:r>
              <a:rPr lang="en-US" sz="1050" i="1" dirty="0">
                <a:solidFill>
                  <a:srgbClr val="5B6770"/>
                </a:solidFill>
                <a:latin typeface="Calibri" pitchFamily="34" charset="0"/>
                <a:ea typeface="Calibri" pitchFamily="34" charset="-122"/>
                <a:cs typeface="Calibri" pitchFamily="34" charset="-120"/>
              </a:rPr>
              <a:t>4-phase stepper: stator coils energized in sequence step the multi-toothed magnetic rotor — each transition is a small, discrete torque impulse</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Non-Moving Disturbance Sources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Vibration can arise even without continuously rotating or reciprocating hardware</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18</a:t>
            </a:r>
            <a:endParaRPr lang="en-US" sz="900" dirty="0"/>
          </a:p>
        </p:txBody>
      </p:sp>
      <p:sp>
        <p:nvSpPr>
          <p:cNvPr id="7" name="Shape 5"/>
          <p:cNvSpPr/>
          <p:nvPr/>
        </p:nvSpPr>
        <p:spPr>
          <a:xfrm>
            <a:off x="457200" y="1417320"/>
            <a:ext cx="5440680" cy="2121408"/>
          </a:xfrm>
          <a:prstGeom prst="roundRect">
            <a:avLst>
              <a:gd name="adj" fmla="val 3448"/>
            </a:avLst>
          </a:prstGeom>
          <a:solidFill>
            <a:srgbClr val="EEF4F9"/>
          </a:solidFill>
          <a:ln/>
        </p:spPr>
        <p:txBody>
          <a:bodyPr/>
          <a:lstStyle/>
          <a:p>
            <a:endParaRPr lang="en-US"/>
          </a:p>
        </p:txBody>
      </p:sp>
      <p:sp>
        <p:nvSpPr>
          <p:cNvPr id="8" name="Shape 6"/>
          <p:cNvSpPr/>
          <p:nvPr/>
        </p:nvSpPr>
        <p:spPr>
          <a:xfrm>
            <a:off x="731520" y="1673352"/>
            <a:ext cx="685800" cy="685800"/>
          </a:xfrm>
          <a:prstGeom prst="ellipse">
            <a:avLst/>
          </a:prstGeom>
          <a:solidFill>
            <a:srgbClr val="FFFFFF"/>
          </a:solidFill>
          <a:ln/>
        </p:spPr>
        <p:txBody>
          <a:bodyPr/>
          <a:lstStyle/>
          <a:p>
            <a:endParaRPr lang="en-US"/>
          </a:p>
        </p:txBody>
      </p:sp>
      <p:pic>
        <p:nvPicPr>
          <p:cNvPr id="9" name="Image 0" descr="/home/claude/jitter_deck/icons/microchip_navy.png"/>
          <p:cNvPicPr>
            <a:picLocks noChangeAspect="1"/>
          </p:cNvPicPr>
          <p:nvPr/>
        </p:nvPicPr>
        <p:blipFill>
          <a:blip r:embed="rId3"/>
          <a:stretch>
            <a:fillRect/>
          </a:stretch>
        </p:blipFill>
        <p:spPr>
          <a:xfrm>
            <a:off x="896112" y="1837944"/>
            <a:ext cx="356616" cy="356616"/>
          </a:xfrm>
          <a:prstGeom prst="rect">
            <a:avLst/>
          </a:prstGeom>
        </p:spPr>
      </p:pic>
      <p:sp>
        <p:nvSpPr>
          <p:cNvPr id="10" name="Text 7"/>
          <p:cNvSpPr/>
          <p:nvPr/>
        </p:nvSpPr>
        <p:spPr>
          <a:xfrm>
            <a:off x="1600200" y="167335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Electronics &amp; Sensors</a:t>
            </a:r>
            <a:endParaRPr lang="en-US" sz="1500" dirty="0"/>
          </a:p>
        </p:txBody>
      </p:sp>
      <p:sp>
        <p:nvSpPr>
          <p:cNvPr id="11" name="Text 8"/>
          <p:cNvSpPr/>
          <p:nvPr/>
        </p:nvSpPr>
        <p:spPr>
          <a:xfrm>
            <a:off x="73152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Switching transients and relay/RF-switch actuation generate brief mechanical impulses</a:t>
            </a:r>
            <a:endParaRPr lang="en-US" sz="1400" dirty="0"/>
          </a:p>
        </p:txBody>
      </p:sp>
      <p:sp>
        <p:nvSpPr>
          <p:cNvPr id="12" name="Shape 9"/>
          <p:cNvSpPr/>
          <p:nvPr/>
        </p:nvSpPr>
        <p:spPr>
          <a:xfrm>
            <a:off x="6263640" y="1417320"/>
            <a:ext cx="5440680" cy="2121408"/>
          </a:xfrm>
          <a:prstGeom prst="roundRect">
            <a:avLst>
              <a:gd name="adj" fmla="val 3448"/>
            </a:avLst>
          </a:prstGeom>
          <a:solidFill>
            <a:srgbClr val="EEF4F9"/>
          </a:solidFill>
          <a:ln/>
        </p:spPr>
        <p:txBody>
          <a:bodyPr/>
          <a:lstStyle/>
          <a:p>
            <a:endParaRPr lang="en-US"/>
          </a:p>
        </p:txBody>
      </p:sp>
      <p:sp>
        <p:nvSpPr>
          <p:cNvPr id="13" name="Shape 10"/>
          <p:cNvSpPr/>
          <p:nvPr/>
        </p:nvSpPr>
        <p:spPr>
          <a:xfrm>
            <a:off x="6537960" y="1673352"/>
            <a:ext cx="685800" cy="685800"/>
          </a:xfrm>
          <a:prstGeom prst="ellipse">
            <a:avLst/>
          </a:prstGeom>
          <a:solidFill>
            <a:srgbClr val="FFFFFF"/>
          </a:solidFill>
          <a:ln/>
        </p:spPr>
        <p:txBody>
          <a:bodyPr/>
          <a:lstStyle/>
          <a:p>
            <a:endParaRPr lang="en-US"/>
          </a:p>
        </p:txBody>
      </p:sp>
      <p:pic>
        <p:nvPicPr>
          <p:cNvPr id="14" name="Image 1" descr="/home/claude/jitter_deck/icons/bolt_orange.png"/>
          <p:cNvPicPr>
            <a:picLocks noChangeAspect="1"/>
          </p:cNvPicPr>
          <p:nvPr/>
        </p:nvPicPr>
        <p:blipFill>
          <a:blip r:embed="rId4"/>
          <a:stretch>
            <a:fillRect/>
          </a:stretch>
        </p:blipFill>
        <p:spPr>
          <a:xfrm>
            <a:off x="6702552" y="1837944"/>
            <a:ext cx="356616" cy="356616"/>
          </a:xfrm>
          <a:prstGeom prst="rect">
            <a:avLst/>
          </a:prstGeom>
        </p:spPr>
      </p:pic>
      <p:sp>
        <p:nvSpPr>
          <p:cNvPr id="15" name="Text 11"/>
          <p:cNvSpPr/>
          <p:nvPr/>
        </p:nvSpPr>
        <p:spPr>
          <a:xfrm>
            <a:off x="7406640" y="167335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Thermal Snap</a:t>
            </a:r>
            <a:endParaRPr lang="en-US" sz="1500" dirty="0"/>
          </a:p>
        </p:txBody>
      </p:sp>
      <p:sp>
        <p:nvSpPr>
          <p:cNvPr id="16" name="Text 12"/>
          <p:cNvSpPr/>
          <p:nvPr/>
        </p:nvSpPr>
        <p:spPr>
          <a:xfrm>
            <a:off x="653796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Sudden release of stored strain energy at structural interfaces — joints, latches, hinges — as thermal loads shift</a:t>
            </a:r>
            <a:endParaRPr lang="en-US" sz="1400" dirty="0"/>
          </a:p>
        </p:txBody>
      </p:sp>
      <p:sp>
        <p:nvSpPr>
          <p:cNvPr id="17" name="Shape 13"/>
          <p:cNvSpPr/>
          <p:nvPr/>
        </p:nvSpPr>
        <p:spPr>
          <a:xfrm>
            <a:off x="457200" y="3749040"/>
            <a:ext cx="5440680" cy="2121408"/>
          </a:xfrm>
          <a:prstGeom prst="roundRect">
            <a:avLst>
              <a:gd name="adj" fmla="val 3448"/>
            </a:avLst>
          </a:prstGeom>
          <a:solidFill>
            <a:srgbClr val="EEF4F9"/>
          </a:solidFill>
          <a:ln/>
        </p:spPr>
        <p:txBody>
          <a:bodyPr/>
          <a:lstStyle/>
          <a:p>
            <a:endParaRPr lang="en-US"/>
          </a:p>
        </p:txBody>
      </p:sp>
      <p:sp>
        <p:nvSpPr>
          <p:cNvPr id="18" name="Shape 14"/>
          <p:cNvSpPr/>
          <p:nvPr/>
        </p:nvSpPr>
        <p:spPr>
          <a:xfrm>
            <a:off x="731520" y="4005072"/>
            <a:ext cx="685800" cy="685800"/>
          </a:xfrm>
          <a:prstGeom prst="ellipse">
            <a:avLst/>
          </a:prstGeom>
          <a:solidFill>
            <a:srgbClr val="FFFFFF"/>
          </a:solidFill>
          <a:ln/>
        </p:spPr>
        <p:txBody>
          <a:bodyPr/>
          <a:lstStyle/>
          <a:p>
            <a:endParaRPr lang="en-US"/>
          </a:p>
        </p:txBody>
      </p:sp>
      <p:pic>
        <p:nvPicPr>
          <p:cNvPr id="19" name="Image 2" descr="/home/claude/jitter_deck/icons/wave_navy.png"/>
          <p:cNvPicPr>
            <a:picLocks noChangeAspect="1"/>
          </p:cNvPicPr>
          <p:nvPr/>
        </p:nvPicPr>
        <p:blipFill>
          <a:blip r:embed="rId5"/>
          <a:stretch>
            <a:fillRect/>
          </a:stretch>
        </p:blipFill>
        <p:spPr>
          <a:xfrm>
            <a:off x="896112" y="4169664"/>
            <a:ext cx="356616" cy="356616"/>
          </a:xfrm>
          <a:prstGeom prst="rect">
            <a:avLst/>
          </a:prstGeom>
        </p:spPr>
      </p:pic>
      <p:sp>
        <p:nvSpPr>
          <p:cNvPr id="20" name="Text 15"/>
          <p:cNvSpPr/>
          <p:nvPr/>
        </p:nvSpPr>
        <p:spPr>
          <a:xfrm>
            <a:off x="1600200" y="400507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Thermally-Induced Bending</a:t>
            </a:r>
            <a:endParaRPr lang="en-US" sz="1500" dirty="0"/>
          </a:p>
        </p:txBody>
      </p:sp>
      <p:sp>
        <p:nvSpPr>
          <p:cNvPr id="21" name="Text 16"/>
          <p:cNvSpPr/>
          <p:nvPr/>
        </p:nvSpPr>
        <p:spPr>
          <a:xfrm>
            <a:off x="73152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Solar arrays, antennas, and other deployables flex as they cross the orbital terminator and experience sudden temperature change</a:t>
            </a:r>
            <a:endParaRPr lang="en-US" sz="1400" dirty="0"/>
          </a:p>
        </p:txBody>
      </p:sp>
      <p:sp>
        <p:nvSpPr>
          <p:cNvPr id="22" name="Shape 17"/>
          <p:cNvSpPr/>
          <p:nvPr/>
        </p:nvSpPr>
        <p:spPr>
          <a:xfrm>
            <a:off x="6263640" y="3749040"/>
            <a:ext cx="5440680" cy="2121408"/>
          </a:xfrm>
          <a:prstGeom prst="roundRect">
            <a:avLst>
              <a:gd name="adj" fmla="val 3448"/>
            </a:avLst>
          </a:prstGeom>
          <a:solidFill>
            <a:srgbClr val="EEF4F9"/>
          </a:solidFill>
          <a:ln/>
        </p:spPr>
        <p:txBody>
          <a:bodyPr/>
          <a:lstStyle/>
          <a:p>
            <a:endParaRPr lang="en-US"/>
          </a:p>
        </p:txBody>
      </p:sp>
      <p:sp>
        <p:nvSpPr>
          <p:cNvPr id="23" name="Shape 18"/>
          <p:cNvSpPr/>
          <p:nvPr/>
        </p:nvSpPr>
        <p:spPr>
          <a:xfrm>
            <a:off x="6537960" y="4005072"/>
            <a:ext cx="685800" cy="685800"/>
          </a:xfrm>
          <a:prstGeom prst="ellipse">
            <a:avLst/>
          </a:prstGeom>
          <a:solidFill>
            <a:srgbClr val="FFFFFF"/>
          </a:solidFill>
          <a:ln/>
        </p:spPr>
        <p:txBody>
          <a:bodyPr/>
          <a:lstStyle/>
          <a:p>
            <a:endParaRPr lang="en-US"/>
          </a:p>
        </p:txBody>
      </p:sp>
      <p:pic>
        <p:nvPicPr>
          <p:cNvPr id="24" name="Image 3" descr="/home/claude/jitter_deck/icons/exclam_orange.png"/>
          <p:cNvPicPr>
            <a:picLocks noChangeAspect="1"/>
          </p:cNvPicPr>
          <p:nvPr/>
        </p:nvPicPr>
        <p:blipFill>
          <a:blip r:embed="rId6"/>
          <a:stretch>
            <a:fillRect/>
          </a:stretch>
        </p:blipFill>
        <p:spPr>
          <a:xfrm>
            <a:off x="6702552" y="4169664"/>
            <a:ext cx="356616" cy="356616"/>
          </a:xfrm>
          <a:prstGeom prst="rect">
            <a:avLst/>
          </a:prstGeom>
        </p:spPr>
      </p:pic>
      <p:sp>
        <p:nvSpPr>
          <p:cNvPr id="25" name="Text 19"/>
          <p:cNvSpPr/>
          <p:nvPr/>
        </p:nvSpPr>
        <p:spPr>
          <a:xfrm>
            <a:off x="7406640" y="400507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Clank Phenomena</a:t>
            </a:r>
            <a:endParaRPr lang="en-US" sz="1500" dirty="0"/>
          </a:p>
        </p:txBody>
      </p:sp>
      <p:sp>
        <p:nvSpPr>
          <p:cNvPr id="26" name="Text 20"/>
          <p:cNvSpPr/>
          <p:nvPr/>
        </p:nvSpPr>
        <p:spPr>
          <a:xfrm>
            <a:off x="653796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Electromagnetic force effects and buckling of multi-layer insulation (MLI) foil produce impulsive transients</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10456B"/>
        </a:solidFill>
        <a:effectLst/>
      </p:bgPr>
    </p:bg>
    <p:spTree>
      <p:nvGrpSpPr>
        <p:cNvPr id="1" name=""/>
        <p:cNvGrpSpPr/>
        <p:nvPr/>
      </p:nvGrpSpPr>
      <p:grpSpPr>
        <a:xfrm>
          <a:off x="0" y="0"/>
          <a:ext cx="0" cy="0"/>
          <a:chOff x="0" y="0"/>
          <a:chExt cx="0" cy="0"/>
        </a:xfrm>
      </p:grpSpPr>
      <p:sp>
        <p:nvSpPr>
          <p:cNvPr id="3" name="Text 1"/>
          <p:cNvSpPr/>
          <p:nvPr/>
        </p:nvSpPr>
        <p:spPr>
          <a:xfrm>
            <a:off x="822960" y="2331720"/>
            <a:ext cx="3657600" cy="457200"/>
          </a:xfrm>
          <a:prstGeom prst="rect">
            <a:avLst/>
          </a:prstGeom>
          <a:noFill/>
          <a:ln/>
        </p:spPr>
        <p:txBody>
          <a:bodyPr wrap="square" lIns="0" tIns="0" rIns="0" bIns="0" rtlCol="0" anchor="ctr"/>
          <a:lstStyle/>
          <a:p>
            <a:pPr marL="0" indent="0">
              <a:buNone/>
            </a:pPr>
            <a:r>
              <a:rPr lang="en-US" sz="1600" b="1" kern="0" spc="300" dirty="0">
                <a:solidFill>
                  <a:srgbClr val="C55A11"/>
                </a:solidFill>
                <a:latin typeface="Calibri" pitchFamily="34" charset="0"/>
                <a:ea typeface="Calibri" pitchFamily="34" charset="-122"/>
                <a:cs typeface="Calibri" pitchFamily="34" charset="-120"/>
              </a:rPr>
              <a:t>PART 2</a:t>
            </a:r>
            <a:endParaRPr lang="en-US" sz="1600" dirty="0"/>
          </a:p>
        </p:txBody>
      </p:sp>
      <p:sp>
        <p:nvSpPr>
          <p:cNvPr id="4" name="Text 2"/>
          <p:cNvSpPr/>
          <p:nvPr/>
        </p:nvSpPr>
        <p:spPr>
          <a:xfrm>
            <a:off x="822960" y="2743200"/>
            <a:ext cx="9601200" cy="1188720"/>
          </a:xfrm>
          <a:prstGeom prst="rect">
            <a:avLst/>
          </a:prstGeom>
          <a:noFill/>
          <a:ln/>
        </p:spPr>
        <p:txBody>
          <a:bodyPr wrap="square" lIns="0" tIns="0" rIns="0" bIns="0" rtlCol="0" anchor="ctr"/>
          <a:lstStyle/>
          <a:p>
            <a:pPr marL="0" indent="0">
              <a:buNone/>
            </a:pPr>
            <a:r>
              <a:rPr lang="en-US" sz="4400" b="1" dirty="0">
                <a:solidFill>
                  <a:srgbClr val="FFFFFF"/>
                </a:solidFill>
                <a:latin typeface="Cambria" pitchFamily="34" charset="0"/>
                <a:ea typeface="Cambria" pitchFamily="34" charset="-122"/>
                <a:cs typeface="Cambria" pitchFamily="34" charset="-120"/>
              </a:rPr>
              <a:t>Design</a:t>
            </a:r>
            <a:endParaRPr lang="en-US" sz="4400" dirty="0"/>
          </a:p>
        </p:txBody>
      </p:sp>
      <p:sp>
        <p:nvSpPr>
          <p:cNvPr id="5" name="Text 3"/>
          <p:cNvSpPr/>
          <p:nvPr/>
        </p:nvSpPr>
        <p:spPr>
          <a:xfrm>
            <a:off x="822960" y="3794760"/>
            <a:ext cx="8686800" cy="548640"/>
          </a:xfrm>
          <a:prstGeom prst="rect">
            <a:avLst/>
          </a:prstGeom>
          <a:noFill/>
          <a:ln/>
        </p:spPr>
        <p:txBody>
          <a:bodyPr wrap="square" lIns="0" tIns="0" rIns="0" bIns="0" rtlCol="0" anchor="ctr"/>
          <a:lstStyle/>
          <a:p>
            <a:pPr marL="0" indent="0">
              <a:buNone/>
            </a:pPr>
            <a:r>
              <a:rPr lang="en-US" sz="1700" i="1" dirty="0">
                <a:solidFill>
                  <a:srgbClr val="CADCFC"/>
                </a:solidFill>
                <a:latin typeface="Calibri" pitchFamily="34" charset="0"/>
                <a:ea typeface="Calibri" pitchFamily="34" charset="-122"/>
                <a:cs typeface="Calibri" pitchFamily="34" charset="-120"/>
              </a:rPr>
              <a:t>Architectural choices that prevent jitter problems before they reach hardware</a:t>
            </a:r>
            <a:endParaRPr lang="en-US" sz="1700" dirty="0"/>
          </a:p>
        </p:txBody>
      </p:sp>
      <p:pic>
        <p:nvPicPr>
          <p:cNvPr id="6" name="Image 0" descr="/home/claude/jitter_deck/icons/cog_white.png"/>
          <p:cNvPicPr>
            <a:picLocks noChangeAspect="1"/>
          </p:cNvPicPr>
          <p:nvPr/>
        </p:nvPicPr>
        <p:blipFill>
          <a:blip r:embed="rId3"/>
          <a:stretch>
            <a:fillRect/>
          </a:stretch>
        </p:blipFill>
        <p:spPr>
          <a:xfrm>
            <a:off x="10058400" y="5074920"/>
            <a:ext cx="1188720" cy="1188720"/>
          </a:xfrm>
          <a:prstGeom prst="rect">
            <a:avLst/>
          </a:prstGeom>
        </p:spPr>
      </p:pic>
      <p:sp>
        <p:nvSpPr>
          <p:cNvPr id="7"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CADCFC"/>
                </a:solidFill>
                <a:latin typeface="Calibri" pitchFamily="34" charset="0"/>
                <a:ea typeface="Calibri" pitchFamily="34" charset="-122"/>
                <a:cs typeface="Calibri"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Briefing Roadmap</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Four parts: the full jitter problem from root cause to flight mitigation</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a:t>
            </a:r>
            <a:endParaRPr lang="en-US" sz="900" dirty="0"/>
          </a:p>
        </p:txBody>
      </p:sp>
      <p:sp>
        <p:nvSpPr>
          <p:cNvPr id="7" name="Shape 5"/>
          <p:cNvSpPr/>
          <p:nvPr/>
        </p:nvSpPr>
        <p:spPr>
          <a:xfrm>
            <a:off x="457200" y="1417320"/>
            <a:ext cx="11277295" cy="1078992"/>
          </a:xfrm>
          <a:prstGeom prst="roundRect">
            <a:avLst>
              <a:gd name="adj" fmla="val 6780"/>
            </a:avLst>
          </a:prstGeom>
          <a:solidFill>
            <a:srgbClr val="EEF4F9"/>
          </a:solidFill>
          <a:ln/>
        </p:spPr>
        <p:txBody>
          <a:bodyPr/>
          <a:lstStyle/>
          <a:p>
            <a:endParaRPr lang="en-US"/>
          </a:p>
        </p:txBody>
      </p:sp>
      <p:sp>
        <p:nvSpPr>
          <p:cNvPr id="8" name="Text 6"/>
          <p:cNvSpPr/>
          <p:nvPr/>
        </p:nvSpPr>
        <p:spPr>
          <a:xfrm>
            <a:off x="685800" y="1581912"/>
            <a:ext cx="731520" cy="749808"/>
          </a:xfrm>
          <a:prstGeom prst="rect">
            <a:avLst/>
          </a:prstGeom>
          <a:noFill/>
          <a:ln/>
        </p:spPr>
        <p:txBody>
          <a:bodyPr wrap="square" lIns="0" tIns="0" rIns="0" bIns="0" rtlCol="0" anchor="ctr"/>
          <a:lstStyle/>
          <a:p>
            <a:pPr marL="0" indent="0" algn="ctr">
              <a:buNone/>
            </a:pPr>
            <a:r>
              <a:rPr lang="en-US" sz="3800" b="1" dirty="0">
                <a:solidFill>
                  <a:srgbClr val="0B7A8A"/>
                </a:solidFill>
                <a:latin typeface="Cambria" pitchFamily="34" charset="0"/>
                <a:ea typeface="Cambria" pitchFamily="34" charset="-122"/>
                <a:cs typeface="Cambria" pitchFamily="34" charset="-120"/>
              </a:rPr>
              <a:t>1</a:t>
            </a:r>
            <a:endParaRPr lang="en-US" sz="3800" dirty="0"/>
          </a:p>
        </p:txBody>
      </p:sp>
      <p:sp>
        <p:nvSpPr>
          <p:cNvPr id="9" name="Shape 7"/>
          <p:cNvSpPr/>
          <p:nvPr/>
        </p:nvSpPr>
        <p:spPr>
          <a:xfrm>
            <a:off x="1554480" y="1636776"/>
            <a:ext cx="640080" cy="640080"/>
          </a:xfrm>
          <a:prstGeom prst="ellipse">
            <a:avLst/>
          </a:prstGeom>
          <a:solidFill>
            <a:srgbClr val="FFFFFF"/>
          </a:solidFill>
          <a:ln/>
        </p:spPr>
        <p:txBody>
          <a:bodyPr/>
          <a:lstStyle/>
          <a:p>
            <a:endParaRPr lang="en-US"/>
          </a:p>
        </p:txBody>
      </p:sp>
      <p:pic>
        <p:nvPicPr>
          <p:cNvPr id="10" name="Image 0" descr="/home/claude/jitter_deck/icons/satellite_navy.png"/>
          <p:cNvPicPr>
            <a:picLocks noChangeAspect="1"/>
          </p:cNvPicPr>
          <p:nvPr/>
        </p:nvPicPr>
        <p:blipFill>
          <a:blip r:embed="rId3"/>
          <a:stretch>
            <a:fillRect/>
          </a:stretch>
        </p:blipFill>
        <p:spPr>
          <a:xfrm>
            <a:off x="1708099" y="1790395"/>
            <a:ext cx="332842" cy="332842"/>
          </a:xfrm>
          <a:prstGeom prst="rect">
            <a:avLst/>
          </a:prstGeom>
        </p:spPr>
      </p:pic>
      <p:sp>
        <p:nvSpPr>
          <p:cNvPr id="11" name="Text 8"/>
          <p:cNvSpPr/>
          <p:nvPr/>
        </p:nvSpPr>
        <p:spPr>
          <a:xfrm>
            <a:off x="2423160" y="1545336"/>
            <a:ext cx="4023360" cy="411480"/>
          </a:xfrm>
          <a:prstGeom prst="rect">
            <a:avLst/>
          </a:prstGeom>
          <a:noFill/>
          <a:ln/>
        </p:spPr>
        <p:txBody>
          <a:bodyPr wrap="square" lIns="0" tIns="0" rIns="0" bIns="0" rtlCol="0" anchor="ctr"/>
          <a:lstStyle/>
          <a:p>
            <a:pPr marL="0" indent="0">
              <a:buNone/>
            </a:pPr>
            <a:r>
              <a:rPr lang="en-US" sz="1800" b="1" dirty="0">
                <a:solidFill>
                  <a:srgbClr val="10456B"/>
                </a:solidFill>
                <a:latin typeface="Calibri" pitchFamily="34" charset="0"/>
                <a:ea typeface="Calibri" pitchFamily="34" charset="-122"/>
                <a:cs typeface="Calibri" pitchFamily="34" charset="-120"/>
              </a:rPr>
              <a:t>Foundations</a:t>
            </a:r>
            <a:endParaRPr lang="en-US" sz="1800" dirty="0"/>
          </a:p>
        </p:txBody>
      </p:sp>
      <p:sp>
        <p:nvSpPr>
          <p:cNvPr id="12" name="Text 9"/>
          <p:cNvSpPr/>
          <p:nvPr/>
        </p:nvSpPr>
        <p:spPr>
          <a:xfrm>
            <a:off x="2423160" y="1947672"/>
            <a:ext cx="9082735" cy="457200"/>
          </a:xfrm>
          <a:prstGeom prst="rect">
            <a:avLst/>
          </a:prstGeom>
          <a:noFill/>
          <a:ln/>
        </p:spPr>
        <p:txBody>
          <a:bodyPr wrap="square" lIns="0" tIns="0" rIns="0" bIns="0" rtlCol="0" anchor="ctr"/>
          <a:lstStyle/>
          <a:p>
            <a:pPr marL="0" indent="0">
              <a:buNone/>
            </a:pPr>
            <a:r>
              <a:rPr lang="en-US" sz="1400" dirty="0">
                <a:solidFill>
                  <a:srgbClr val="2B2B2B"/>
                </a:solidFill>
                <a:latin typeface="Calibri" pitchFamily="34" charset="0"/>
                <a:ea typeface="Calibri" pitchFamily="34" charset="-122"/>
                <a:cs typeface="Calibri" pitchFamily="34" charset="-120"/>
              </a:rPr>
              <a:t>What jitter is, how it degrades optical performance, and the source taxonomy</a:t>
            </a:r>
            <a:endParaRPr lang="en-US" sz="1400" dirty="0"/>
          </a:p>
        </p:txBody>
      </p:sp>
      <p:sp>
        <p:nvSpPr>
          <p:cNvPr id="13" name="Shape 10"/>
          <p:cNvSpPr/>
          <p:nvPr/>
        </p:nvSpPr>
        <p:spPr>
          <a:xfrm>
            <a:off x="457200" y="2660904"/>
            <a:ext cx="11277295" cy="1078992"/>
          </a:xfrm>
          <a:prstGeom prst="roundRect">
            <a:avLst>
              <a:gd name="adj" fmla="val 6780"/>
            </a:avLst>
          </a:prstGeom>
          <a:solidFill>
            <a:srgbClr val="EEF4F9"/>
          </a:solidFill>
          <a:ln/>
        </p:spPr>
        <p:txBody>
          <a:bodyPr/>
          <a:lstStyle/>
          <a:p>
            <a:endParaRPr lang="en-US"/>
          </a:p>
        </p:txBody>
      </p:sp>
      <p:sp>
        <p:nvSpPr>
          <p:cNvPr id="14" name="Text 11"/>
          <p:cNvSpPr/>
          <p:nvPr/>
        </p:nvSpPr>
        <p:spPr>
          <a:xfrm>
            <a:off x="685800" y="2825496"/>
            <a:ext cx="731520" cy="749808"/>
          </a:xfrm>
          <a:prstGeom prst="rect">
            <a:avLst/>
          </a:prstGeom>
          <a:noFill/>
          <a:ln/>
        </p:spPr>
        <p:txBody>
          <a:bodyPr wrap="square" lIns="0" tIns="0" rIns="0" bIns="0" rtlCol="0" anchor="ctr"/>
          <a:lstStyle/>
          <a:p>
            <a:pPr marL="0" indent="0" algn="ctr">
              <a:buNone/>
            </a:pPr>
            <a:r>
              <a:rPr lang="en-US" sz="3800" b="1" dirty="0">
                <a:solidFill>
                  <a:srgbClr val="0B7A8A"/>
                </a:solidFill>
                <a:latin typeface="Cambria" pitchFamily="34" charset="0"/>
                <a:ea typeface="Cambria" pitchFamily="34" charset="-122"/>
                <a:cs typeface="Cambria" pitchFamily="34" charset="-120"/>
              </a:rPr>
              <a:t>2</a:t>
            </a:r>
            <a:endParaRPr lang="en-US" sz="3800" dirty="0"/>
          </a:p>
        </p:txBody>
      </p:sp>
      <p:sp>
        <p:nvSpPr>
          <p:cNvPr id="15" name="Shape 12"/>
          <p:cNvSpPr/>
          <p:nvPr/>
        </p:nvSpPr>
        <p:spPr>
          <a:xfrm>
            <a:off x="1554480" y="2880360"/>
            <a:ext cx="640080" cy="640080"/>
          </a:xfrm>
          <a:prstGeom prst="ellipse">
            <a:avLst/>
          </a:prstGeom>
          <a:solidFill>
            <a:srgbClr val="FFFFFF"/>
          </a:solidFill>
          <a:ln/>
        </p:spPr>
        <p:txBody>
          <a:bodyPr/>
          <a:lstStyle/>
          <a:p>
            <a:endParaRPr lang="en-US"/>
          </a:p>
        </p:txBody>
      </p:sp>
      <p:pic>
        <p:nvPicPr>
          <p:cNvPr id="16" name="Image 1" descr="/home/claude/jitter_deck/icons/cog_navy.png"/>
          <p:cNvPicPr>
            <a:picLocks noChangeAspect="1"/>
          </p:cNvPicPr>
          <p:nvPr/>
        </p:nvPicPr>
        <p:blipFill>
          <a:blip r:embed="rId4"/>
          <a:stretch>
            <a:fillRect/>
          </a:stretch>
        </p:blipFill>
        <p:spPr>
          <a:xfrm>
            <a:off x="1708099" y="3033979"/>
            <a:ext cx="332842" cy="332842"/>
          </a:xfrm>
          <a:prstGeom prst="rect">
            <a:avLst/>
          </a:prstGeom>
        </p:spPr>
      </p:pic>
      <p:sp>
        <p:nvSpPr>
          <p:cNvPr id="17" name="Text 13"/>
          <p:cNvSpPr/>
          <p:nvPr/>
        </p:nvSpPr>
        <p:spPr>
          <a:xfrm>
            <a:off x="2423160" y="2788920"/>
            <a:ext cx="4023360" cy="411480"/>
          </a:xfrm>
          <a:prstGeom prst="rect">
            <a:avLst/>
          </a:prstGeom>
          <a:noFill/>
          <a:ln/>
        </p:spPr>
        <p:txBody>
          <a:bodyPr wrap="square" lIns="0" tIns="0" rIns="0" bIns="0" rtlCol="0" anchor="ctr"/>
          <a:lstStyle/>
          <a:p>
            <a:pPr marL="0" indent="0">
              <a:buNone/>
            </a:pPr>
            <a:r>
              <a:rPr lang="en-US" sz="1800" b="1" dirty="0">
                <a:solidFill>
                  <a:srgbClr val="10456B"/>
                </a:solidFill>
                <a:latin typeface="Calibri" pitchFamily="34" charset="0"/>
                <a:ea typeface="Calibri" pitchFamily="34" charset="-122"/>
                <a:cs typeface="Calibri" pitchFamily="34" charset="-120"/>
              </a:rPr>
              <a:t>Design</a:t>
            </a:r>
            <a:endParaRPr lang="en-US" sz="1800" dirty="0"/>
          </a:p>
        </p:txBody>
      </p:sp>
      <p:sp>
        <p:nvSpPr>
          <p:cNvPr id="18" name="Text 14"/>
          <p:cNvSpPr/>
          <p:nvPr/>
        </p:nvSpPr>
        <p:spPr>
          <a:xfrm>
            <a:off x="2423160" y="3191256"/>
            <a:ext cx="9082735" cy="457200"/>
          </a:xfrm>
          <a:prstGeom prst="rect">
            <a:avLst/>
          </a:prstGeom>
          <a:noFill/>
          <a:ln/>
        </p:spPr>
        <p:txBody>
          <a:bodyPr wrap="square" lIns="0" tIns="0" rIns="0" bIns="0" rtlCol="0" anchor="ctr"/>
          <a:lstStyle/>
          <a:p>
            <a:pPr marL="0" indent="0">
              <a:buNone/>
            </a:pPr>
            <a:r>
              <a:rPr lang="en-US" sz="1400" dirty="0">
                <a:solidFill>
                  <a:srgbClr val="2B2B2B"/>
                </a:solidFill>
                <a:latin typeface="Calibri" pitchFamily="34" charset="0"/>
                <a:ea typeface="Calibri" pitchFamily="34" charset="-122"/>
                <a:cs typeface="Calibri" pitchFamily="34" charset="-120"/>
              </a:rPr>
              <a:t>Architectural strategies: isolation, structural stiffness, mechanism choice</a:t>
            </a:r>
            <a:endParaRPr lang="en-US" sz="1400" dirty="0"/>
          </a:p>
        </p:txBody>
      </p:sp>
      <p:sp>
        <p:nvSpPr>
          <p:cNvPr id="19" name="Shape 15"/>
          <p:cNvSpPr/>
          <p:nvPr/>
        </p:nvSpPr>
        <p:spPr>
          <a:xfrm>
            <a:off x="457200" y="3904488"/>
            <a:ext cx="11277295" cy="1078992"/>
          </a:xfrm>
          <a:prstGeom prst="roundRect">
            <a:avLst>
              <a:gd name="adj" fmla="val 6780"/>
            </a:avLst>
          </a:prstGeom>
          <a:solidFill>
            <a:srgbClr val="EEF4F9"/>
          </a:solidFill>
          <a:ln/>
        </p:spPr>
        <p:txBody>
          <a:bodyPr/>
          <a:lstStyle/>
          <a:p>
            <a:endParaRPr lang="en-US"/>
          </a:p>
        </p:txBody>
      </p:sp>
      <p:sp>
        <p:nvSpPr>
          <p:cNvPr id="20" name="Text 16"/>
          <p:cNvSpPr/>
          <p:nvPr/>
        </p:nvSpPr>
        <p:spPr>
          <a:xfrm>
            <a:off x="685800" y="4069080"/>
            <a:ext cx="731520" cy="749808"/>
          </a:xfrm>
          <a:prstGeom prst="rect">
            <a:avLst/>
          </a:prstGeom>
          <a:noFill/>
          <a:ln/>
        </p:spPr>
        <p:txBody>
          <a:bodyPr wrap="square" lIns="0" tIns="0" rIns="0" bIns="0" rtlCol="0" anchor="ctr"/>
          <a:lstStyle/>
          <a:p>
            <a:pPr marL="0" indent="0" algn="ctr">
              <a:buNone/>
            </a:pPr>
            <a:r>
              <a:rPr lang="en-US" sz="3800" b="1" dirty="0">
                <a:solidFill>
                  <a:srgbClr val="0B7A8A"/>
                </a:solidFill>
                <a:latin typeface="Cambria" pitchFamily="34" charset="0"/>
                <a:ea typeface="Cambria" pitchFamily="34" charset="-122"/>
                <a:cs typeface="Cambria" pitchFamily="34" charset="-120"/>
              </a:rPr>
              <a:t>3</a:t>
            </a:r>
            <a:endParaRPr lang="en-US" sz="3800" dirty="0"/>
          </a:p>
        </p:txBody>
      </p:sp>
      <p:sp>
        <p:nvSpPr>
          <p:cNvPr id="21" name="Shape 17"/>
          <p:cNvSpPr/>
          <p:nvPr/>
        </p:nvSpPr>
        <p:spPr>
          <a:xfrm>
            <a:off x="1554480" y="4123944"/>
            <a:ext cx="640080" cy="640080"/>
          </a:xfrm>
          <a:prstGeom prst="ellipse">
            <a:avLst/>
          </a:prstGeom>
          <a:solidFill>
            <a:srgbClr val="FFFFFF"/>
          </a:solidFill>
          <a:ln/>
        </p:spPr>
        <p:txBody>
          <a:bodyPr/>
          <a:lstStyle/>
          <a:p>
            <a:endParaRPr lang="en-US"/>
          </a:p>
        </p:txBody>
      </p:sp>
      <p:pic>
        <p:nvPicPr>
          <p:cNvPr id="22" name="Image 2" descr="/home/claude/jitter_deck/icons/chart_navy.png"/>
          <p:cNvPicPr>
            <a:picLocks noChangeAspect="1"/>
          </p:cNvPicPr>
          <p:nvPr/>
        </p:nvPicPr>
        <p:blipFill>
          <a:blip r:embed="rId5"/>
          <a:stretch>
            <a:fillRect/>
          </a:stretch>
        </p:blipFill>
        <p:spPr>
          <a:xfrm>
            <a:off x="1708099" y="4277563"/>
            <a:ext cx="332842" cy="332842"/>
          </a:xfrm>
          <a:prstGeom prst="rect">
            <a:avLst/>
          </a:prstGeom>
        </p:spPr>
      </p:pic>
      <p:sp>
        <p:nvSpPr>
          <p:cNvPr id="23" name="Text 18"/>
          <p:cNvSpPr/>
          <p:nvPr/>
        </p:nvSpPr>
        <p:spPr>
          <a:xfrm>
            <a:off x="2423160" y="4032504"/>
            <a:ext cx="4023360" cy="411480"/>
          </a:xfrm>
          <a:prstGeom prst="rect">
            <a:avLst/>
          </a:prstGeom>
          <a:noFill/>
          <a:ln/>
        </p:spPr>
        <p:txBody>
          <a:bodyPr wrap="square" lIns="0" tIns="0" rIns="0" bIns="0" rtlCol="0" anchor="ctr"/>
          <a:lstStyle/>
          <a:p>
            <a:pPr marL="0" indent="0">
              <a:buNone/>
            </a:pPr>
            <a:r>
              <a:rPr lang="en-US" sz="1800" b="1" dirty="0">
                <a:solidFill>
                  <a:srgbClr val="10456B"/>
                </a:solidFill>
                <a:latin typeface="Calibri" pitchFamily="34" charset="0"/>
                <a:ea typeface="Calibri" pitchFamily="34" charset="-122"/>
                <a:cs typeface="Calibri" pitchFamily="34" charset="-120"/>
              </a:rPr>
              <a:t>Analysis</a:t>
            </a:r>
            <a:endParaRPr lang="en-US" sz="1800" dirty="0"/>
          </a:p>
        </p:txBody>
      </p:sp>
      <p:sp>
        <p:nvSpPr>
          <p:cNvPr id="24" name="Text 19"/>
          <p:cNvSpPr/>
          <p:nvPr/>
        </p:nvSpPr>
        <p:spPr>
          <a:xfrm>
            <a:off x="2423160" y="4434840"/>
            <a:ext cx="9082735" cy="457200"/>
          </a:xfrm>
          <a:prstGeom prst="rect">
            <a:avLst/>
          </a:prstGeom>
          <a:noFill/>
          <a:ln/>
        </p:spPr>
        <p:txBody>
          <a:bodyPr wrap="square" lIns="0" tIns="0" rIns="0" bIns="0" rtlCol="0" anchor="ctr"/>
          <a:lstStyle/>
          <a:p>
            <a:pPr marL="0" indent="0">
              <a:buNone/>
            </a:pPr>
            <a:r>
              <a:rPr lang="en-US" sz="1400" dirty="0">
                <a:solidFill>
                  <a:srgbClr val="2B2B2B"/>
                </a:solidFill>
                <a:latin typeface="Calibri" pitchFamily="34" charset="0"/>
                <a:ea typeface="Calibri" pitchFamily="34" charset="-122"/>
                <a:cs typeface="Calibri" pitchFamily="34" charset="-120"/>
              </a:rPr>
              <a:t>Disturbance modeling, transfer paths, and line-of-sight error budgets</a:t>
            </a:r>
            <a:endParaRPr lang="en-US" sz="1400" dirty="0"/>
          </a:p>
        </p:txBody>
      </p:sp>
      <p:sp>
        <p:nvSpPr>
          <p:cNvPr id="25" name="Shape 20"/>
          <p:cNvSpPr/>
          <p:nvPr/>
        </p:nvSpPr>
        <p:spPr>
          <a:xfrm>
            <a:off x="457200" y="5148072"/>
            <a:ext cx="11277295" cy="1078992"/>
          </a:xfrm>
          <a:prstGeom prst="roundRect">
            <a:avLst>
              <a:gd name="adj" fmla="val 6780"/>
            </a:avLst>
          </a:prstGeom>
          <a:solidFill>
            <a:srgbClr val="EEF4F9"/>
          </a:solidFill>
          <a:ln/>
        </p:spPr>
        <p:txBody>
          <a:bodyPr/>
          <a:lstStyle/>
          <a:p>
            <a:endParaRPr lang="en-US"/>
          </a:p>
        </p:txBody>
      </p:sp>
      <p:sp>
        <p:nvSpPr>
          <p:cNvPr id="26" name="Text 21"/>
          <p:cNvSpPr/>
          <p:nvPr/>
        </p:nvSpPr>
        <p:spPr>
          <a:xfrm>
            <a:off x="685800" y="5312664"/>
            <a:ext cx="731520" cy="749808"/>
          </a:xfrm>
          <a:prstGeom prst="rect">
            <a:avLst/>
          </a:prstGeom>
          <a:noFill/>
          <a:ln/>
        </p:spPr>
        <p:txBody>
          <a:bodyPr wrap="square" lIns="0" tIns="0" rIns="0" bIns="0" rtlCol="0" anchor="ctr"/>
          <a:lstStyle/>
          <a:p>
            <a:pPr marL="0" indent="0" algn="ctr">
              <a:buNone/>
            </a:pPr>
            <a:r>
              <a:rPr lang="en-US" sz="3800" b="1" dirty="0">
                <a:solidFill>
                  <a:srgbClr val="0B7A8A"/>
                </a:solidFill>
                <a:latin typeface="Cambria" pitchFamily="34" charset="0"/>
                <a:ea typeface="Cambria" pitchFamily="34" charset="-122"/>
                <a:cs typeface="Cambria" pitchFamily="34" charset="-120"/>
              </a:rPr>
              <a:t>4</a:t>
            </a:r>
            <a:endParaRPr lang="en-US" sz="3800" dirty="0"/>
          </a:p>
        </p:txBody>
      </p:sp>
      <p:sp>
        <p:nvSpPr>
          <p:cNvPr id="27" name="Shape 22"/>
          <p:cNvSpPr/>
          <p:nvPr/>
        </p:nvSpPr>
        <p:spPr>
          <a:xfrm>
            <a:off x="1554480" y="5367528"/>
            <a:ext cx="640080" cy="640080"/>
          </a:xfrm>
          <a:prstGeom prst="ellipse">
            <a:avLst/>
          </a:prstGeom>
          <a:solidFill>
            <a:srgbClr val="FFFFFF"/>
          </a:solidFill>
          <a:ln/>
        </p:spPr>
        <p:txBody>
          <a:bodyPr/>
          <a:lstStyle/>
          <a:p>
            <a:endParaRPr lang="en-US"/>
          </a:p>
        </p:txBody>
      </p:sp>
      <p:pic>
        <p:nvPicPr>
          <p:cNvPr id="28" name="Image 3" descr="/home/claude/jitter_deck/icons/flask_navy.png"/>
          <p:cNvPicPr>
            <a:picLocks noChangeAspect="1"/>
          </p:cNvPicPr>
          <p:nvPr/>
        </p:nvPicPr>
        <p:blipFill>
          <a:blip r:embed="rId6"/>
          <a:stretch>
            <a:fillRect/>
          </a:stretch>
        </p:blipFill>
        <p:spPr>
          <a:xfrm>
            <a:off x="1708099" y="5521147"/>
            <a:ext cx="332842" cy="332842"/>
          </a:xfrm>
          <a:prstGeom prst="rect">
            <a:avLst/>
          </a:prstGeom>
        </p:spPr>
      </p:pic>
      <p:sp>
        <p:nvSpPr>
          <p:cNvPr id="29" name="Text 23"/>
          <p:cNvSpPr/>
          <p:nvPr/>
        </p:nvSpPr>
        <p:spPr>
          <a:xfrm>
            <a:off x="2423160" y="5276088"/>
            <a:ext cx="4023360" cy="411480"/>
          </a:xfrm>
          <a:prstGeom prst="rect">
            <a:avLst/>
          </a:prstGeom>
          <a:noFill/>
          <a:ln/>
        </p:spPr>
        <p:txBody>
          <a:bodyPr wrap="square" lIns="0" tIns="0" rIns="0" bIns="0" rtlCol="0" anchor="ctr"/>
          <a:lstStyle/>
          <a:p>
            <a:pPr marL="0" indent="0">
              <a:buNone/>
            </a:pPr>
            <a:r>
              <a:rPr lang="en-US" sz="1800" b="1" dirty="0">
                <a:solidFill>
                  <a:srgbClr val="10456B"/>
                </a:solidFill>
                <a:latin typeface="Calibri" pitchFamily="34" charset="0"/>
                <a:ea typeface="Calibri" pitchFamily="34" charset="-122"/>
                <a:cs typeface="Calibri" pitchFamily="34" charset="-120"/>
              </a:rPr>
              <a:t>Testing &amp; Mitigation</a:t>
            </a:r>
            <a:endParaRPr lang="en-US" sz="1800" dirty="0"/>
          </a:p>
        </p:txBody>
      </p:sp>
      <p:sp>
        <p:nvSpPr>
          <p:cNvPr id="30" name="Text 24"/>
          <p:cNvSpPr/>
          <p:nvPr/>
        </p:nvSpPr>
        <p:spPr>
          <a:xfrm>
            <a:off x="2423160" y="5678424"/>
            <a:ext cx="9082735" cy="457200"/>
          </a:xfrm>
          <a:prstGeom prst="rect">
            <a:avLst/>
          </a:prstGeom>
          <a:noFill/>
          <a:ln/>
        </p:spPr>
        <p:txBody>
          <a:bodyPr wrap="square" lIns="0" tIns="0" rIns="0" bIns="0" rtlCol="0" anchor="ctr"/>
          <a:lstStyle/>
          <a:p>
            <a:pPr marL="0" indent="0">
              <a:buNone/>
            </a:pPr>
            <a:r>
              <a:rPr lang="en-US" sz="1400" dirty="0">
                <a:solidFill>
                  <a:srgbClr val="2B2B2B"/>
                </a:solidFill>
                <a:latin typeface="Calibri" pitchFamily="34" charset="0"/>
                <a:ea typeface="Calibri" pitchFamily="34" charset="-122"/>
                <a:cs typeface="Calibri" pitchFamily="34" charset="-120"/>
              </a:rPr>
              <a:t>Ground verification challenges and flight-proven suppression methods</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Flowchart">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Decision Logic: Choosing the Intervention</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A single flow that ties source selection, isolation, and structural design together</a:t>
            </a:r>
          </a:p>
        </p:txBody>
      </p:sp>
      <p:sp>
        <p:nvSpPr>
          <p:cNvPr id="14" name="Round"/>
          <p:cNvSpPr/>
          <p:nvPr/>
        </p:nvSpPr>
        <p:spPr>
          <a:xfrm>
            <a:off x="3996000" y="1320000"/>
            <a:ext cx="4200000" cy="720000"/>
          </a:xfrm>
          <a:prstGeom prst="roundRect">
            <a:avLst>
              <a:gd name="adj" fmla="val 8000"/>
            </a:avLst>
          </a:prstGeom>
          <a:solidFill>
            <a:srgbClr val="10456B"/>
          </a:solidFill>
          <a:ln/>
        </p:spPr>
        <p:txBody>
          <a:bodyPr/>
          <a:lstStyle/>
          <a:p>
            <a:endParaRPr lang="en-US"/>
          </a:p>
        </p:txBody>
      </p:sp>
      <p:sp>
        <p:nvSpPr>
          <p:cNvPr id="15" name="Text"/>
          <p:cNvSpPr/>
          <p:nvPr/>
        </p:nvSpPr>
        <p:spPr>
          <a:xfrm>
            <a:off x="4150000" y="1320000"/>
            <a:ext cx="3892000" cy="72000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Is the disturbance above the ACS control bandwidth (&gt;1 Hz)?</a:t>
            </a:r>
          </a:p>
        </p:txBody>
      </p:sp>
      <p:sp>
        <p:nvSpPr>
          <p:cNvPr id="16" name="Text"/>
          <p:cNvSpPr/>
          <p:nvPr/>
        </p:nvSpPr>
        <p:spPr>
          <a:xfrm>
            <a:off x="2400000" y="2120000"/>
            <a:ext cx="1600000" cy="300000"/>
          </a:xfrm>
          <a:prstGeom prst="rect">
            <a:avLst/>
          </a:prstGeom>
          <a:noFill/>
          <a:ln/>
        </p:spPr>
        <p:txBody>
          <a:bodyPr wrap="square" lIns="0" tIns="0" rIns="0" bIns="0" rtlCol="0" anchor="ctr"/>
          <a:lstStyle/>
          <a:p>
            <a:pPr marL="0" indent="0" algn="ctr">
              <a:buNone/>
            </a:pPr>
            <a:r>
              <a:rPr lang="en-US" sz="1150" b="1" dirty="0">
                <a:solidFill>
                  <a:srgbClr val="0B7A8A"/>
                </a:solidFill>
                <a:latin typeface="Calibri" pitchFamily="34" charset="0"/>
                <a:ea typeface="Calibri" pitchFamily="34" charset="-122"/>
                <a:cs typeface="Calibri" pitchFamily="34" charset="-120"/>
              </a:rPr>
              <a:t>NO — ≤ 1 Hz</a:t>
            </a:r>
          </a:p>
        </p:txBody>
      </p:sp>
      <p:sp>
        <p:nvSpPr>
          <p:cNvPr id="17" name="Text"/>
          <p:cNvSpPr/>
          <p:nvPr/>
        </p:nvSpPr>
        <p:spPr>
          <a:xfrm>
            <a:off x="8200000" y="2120000"/>
            <a:ext cx="1600000" cy="300000"/>
          </a:xfrm>
          <a:prstGeom prst="rect">
            <a:avLst/>
          </a:prstGeom>
          <a:noFill/>
          <a:ln/>
        </p:spPr>
        <p:txBody>
          <a:bodyPr wrap="square" lIns="0" tIns="0" rIns="0" bIns="0" rtlCol="0" anchor="ctr"/>
          <a:lstStyle/>
          <a:p>
            <a:pPr marL="0" indent="0" algn="ctr">
              <a:buNone/>
            </a:pPr>
            <a:r>
              <a:rPr lang="en-US" sz="1150" b="1" dirty="0">
                <a:solidFill>
                  <a:srgbClr val="C55A11"/>
                </a:solidFill>
                <a:latin typeface="Calibri" pitchFamily="34" charset="0"/>
                <a:ea typeface="Calibri" pitchFamily="34" charset="-122"/>
                <a:cs typeface="Calibri" pitchFamily="34" charset="-120"/>
              </a:rPr>
              <a:t>YES — &gt; 1 Hz</a:t>
            </a:r>
          </a:p>
        </p:txBody>
      </p:sp>
      <p:sp>
        <p:nvSpPr>
          <p:cNvPr id="18" name="Round"/>
          <p:cNvSpPr/>
          <p:nvPr/>
        </p:nvSpPr>
        <p:spPr>
          <a:xfrm>
            <a:off x="457200" y="2480000"/>
            <a:ext cx="3450000" cy="2360000"/>
          </a:xfrm>
          <a:prstGeom prst="roundRect">
            <a:avLst>
              <a:gd name="adj" fmla="val 3448"/>
            </a:avLst>
          </a:prstGeom>
          <a:solidFill>
            <a:srgbClr val="EEF4F9"/>
          </a:solidFill>
          <a:ln/>
        </p:spPr>
        <p:txBody>
          <a:bodyPr/>
          <a:lstStyle/>
          <a:p>
            <a:endParaRPr lang="en-US"/>
          </a:p>
        </p:txBody>
      </p:sp>
      <p:sp>
        <p:nvSpPr>
          <p:cNvPr id="19" name="Ell"/>
          <p:cNvSpPr/>
          <p:nvPr/>
        </p:nvSpPr>
        <p:spPr>
          <a:xfrm>
            <a:off x="731520" y="2736032"/>
            <a:ext cx="685800" cy="685800"/>
          </a:xfrm>
          <a:prstGeom prst="ellipse">
            <a:avLst/>
          </a:prstGeom>
          <a:solidFill>
            <a:srgbClr val="FFFFFF"/>
          </a:solidFill>
          <a:ln/>
        </p:spPr>
        <p:txBody>
          <a:bodyPr/>
          <a:lstStyle/>
          <a:p>
            <a:endParaRPr lang="en-US"/>
          </a:p>
        </p:txBody>
      </p:sp>
      <p:pic>
        <p:nvPicPr>
          <p:cNvPr id="20" name="Image"/>
          <p:cNvPicPr>
            <a:picLocks noChangeAspect="1"/>
          </p:cNvPicPr>
          <p:nvPr/>
        </p:nvPicPr>
        <p:blipFill>
          <a:blip r:embed="rId2"/>
          <a:stretch>
            <a:fillRect/>
          </a:stretch>
        </p:blipFill>
        <p:spPr>
          <a:xfrm>
            <a:off x="896112" y="2900624"/>
            <a:ext cx="356616" cy="356616"/>
          </a:xfrm>
          <a:prstGeom prst="rect">
            <a:avLst/>
          </a:prstGeom>
        </p:spPr>
      </p:pic>
      <p:sp>
        <p:nvSpPr>
          <p:cNvPr id="21" name="Text"/>
          <p:cNvSpPr/>
          <p:nvPr/>
        </p:nvSpPr>
        <p:spPr>
          <a:xfrm>
            <a:off x="1600200" y="2736032"/>
            <a:ext cx="2169840" cy="5943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Let the ACS Absorb It</a:t>
            </a:r>
          </a:p>
        </p:txBody>
      </p:sp>
      <p:sp>
        <p:nvSpPr>
          <p:cNvPr id="22" name="Text"/>
          <p:cNvSpPr/>
          <p:nvPr/>
        </p:nvSpPr>
        <p:spPr>
          <a:xfrm>
            <a:off x="731520" y="3531560"/>
            <a:ext cx="2901360" cy="117128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Slow drifts and bias are corrected by the attitude-control loop</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No mechanical mitigation needed in this band</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Verify the loop has authority and bandwidth margin</a:t>
            </a:r>
          </a:p>
        </p:txBody>
      </p:sp>
      <p:sp>
        <p:nvSpPr>
          <p:cNvPr id="23" name="Round"/>
          <p:cNvSpPr/>
          <p:nvPr/>
        </p:nvSpPr>
        <p:spPr>
          <a:xfrm>
            <a:off x="4100000" y="2480000"/>
            <a:ext cx="3450000" cy="2360000"/>
          </a:xfrm>
          <a:prstGeom prst="roundRect">
            <a:avLst>
              <a:gd name="adj" fmla="val 3448"/>
            </a:avLst>
          </a:prstGeom>
          <a:solidFill>
            <a:srgbClr val="EEF4F9"/>
          </a:solidFill>
          <a:ln/>
        </p:spPr>
        <p:txBody>
          <a:bodyPr/>
          <a:lstStyle/>
          <a:p>
            <a:endParaRPr lang="en-US"/>
          </a:p>
        </p:txBody>
      </p:sp>
      <p:sp>
        <p:nvSpPr>
          <p:cNvPr id="24" name="Ell"/>
          <p:cNvSpPr/>
          <p:nvPr/>
        </p:nvSpPr>
        <p:spPr>
          <a:xfrm>
            <a:off x="4374320" y="2736032"/>
            <a:ext cx="685800" cy="685800"/>
          </a:xfrm>
          <a:prstGeom prst="ellipse">
            <a:avLst/>
          </a:prstGeom>
          <a:solidFill>
            <a:srgbClr val="FFFFFF"/>
          </a:solidFill>
          <a:ln/>
        </p:spPr>
        <p:txBody>
          <a:bodyPr/>
          <a:lstStyle/>
          <a:p>
            <a:endParaRPr lang="en-US"/>
          </a:p>
        </p:txBody>
      </p:sp>
      <p:pic>
        <p:nvPicPr>
          <p:cNvPr id="25" name="Image"/>
          <p:cNvPicPr>
            <a:picLocks noChangeAspect="1"/>
          </p:cNvPicPr>
          <p:nvPr/>
        </p:nvPicPr>
        <p:blipFill>
          <a:blip r:embed="rId3"/>
          <a:stretch>
            <a:fillRect/>
          </a:stretch>
        </p:blipFill>
        <p:spPr>
          <a:xfrm>
            <a:off x="4538912" y="2900624"/>
            <a:ext cx="356616" cy="356616"/>
          </a:xfrm>
          <a:prstGeom prst="rect">
            <a:avLst/>
          </a:prstGeom>
        </p:spPr>
      </p:pic>
      <p:sp>
        <p:nvSpPr>
          <p:cNvPr id="26" name="Text"/>
          <p:cNvSpPr/>
          <p:nvPr/>
        </p:nvSpPr>
        <p:spPr>
          <a:xfrm>
            <a:off x="5243000" y="2736032"/>
            <a:ext cx="2169840" cy="5943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Quiet the Source</a:t>
            </a:r>
          </a:p>
        </p:txBody>
      </p:sp>
      <p:sp>
        <p:nvSpPr>
          <p:cNvPr id="27" name="Text"/>
          <p:cNvSpPr/>
          <p:nvPr/>
        </p:nvSpPr>
        <p:spPr>
          <a:xfrm>
            <a:off x="4374320" y="3531560"/>
            <a:ext cx="2901360" cy="117128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Higher wheel-balance grade; active cooler balancers</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Closed-loop stepper control; slower slew profiles</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Cheapest fix when feasible — less energy to manage downstream</a:t>
            </a:r>
          </a:p>
        </p:txBody>
      </p:sp>
      <p:sp>
        <p:nvSpPr>
          <p:cNvPr id="28" name="Round"/>
          <p:cNvSpPr/>
          <p:nvPr/>
        </p:nvSpPr>
        <p:spPr>
          <a:xfrm>
            <a:off x="7750000" y="2480000"/>
            <a:ext cx="3984800" cy="2360000"/>
          </a:xfrm>
          <a:prstGeom prst="roundRect">
            <a:avLst>
              <a:gd name="adj" fmla="val 3448"/>
            </a:avLst>
          </a:prstGeom>
          <a:solidFill>
            <a:srgbClr val="EEF4F9"/>
          </a:solidFill>
          <a:ln/>
        </p:spPr>
        <p:txBody>
          <a:bodyPr/>
          <a:lstStyle/>
          <a:p>
            <a:endParaRPr lang="en-US"/>
          </a:p>
        </p:txBody>
      </p:sp>
      <p:sp>
        <p:nvSpPr>
          <p:cNvPr id="29" name="Ell"/>
          <p:cNvSpPr/>
          <p:nvPr/>
        </p:nvSpPr>
        <p:spPr>
          <a:xfrm>
            <a:off x="8024320" y="2736032"/>
            <a:ext cx="685800" cy="685800"/>
          </a:xfrm>
          <a:prstGeom prst="ellipse">
            <a:avLst/>
          </a:prstGeom>
          <a:solidFill>
            <a:srgbClr val="FFFFFF"/>
          </a:solidFill>
          <a:ln/>
        </p:spPr>
        <p:txBody>
          <a:bodyPr/>
          <a:lstStyle/>
          <a:p>
            <a:endParaRPr lang="en-US"/>
          </a:p>
        </p:txBody>
      </p:sp>
      <p:pic>
        <p:nvPicPr>
          <p:cNvPr id="30" name="Image"/>
          <p:cNvPicPr>
            <a:picLocks noChangeAspect="1"/>
          </p:cNvPicPr>
          <p:nvPr/>
        </p:nvPicPr>
        <p:blipFill>
          <a:blip r:embed="rId4"/>
          <a:stretch>
            <a:fillRect/>
          </a:stretch>
        </p:blipFill>
        <p:spPr>
          <a:xfrm>
            <a:off x="8188912" y="2900624"/>
            <a:ext cx="356616" cy="356616"/>
          </a:xfrm>
          <a:prstGeom prst="rect">
            <a:avLst/>
          </a:prstGeom>
        </p:spPr>
      </p:pic>
      <p:sp>
        <p:nvSpPr>
          <p:cNvPr id="31" name="Text"/>
          <p:cNvSpPr/>
          <p:nvPr/>
        </p:nvSpPr>
        <p:spPr>
          <a:xfrm>
            <a:off x="8893000" y="2736032"/>
            <a:ext cx="2704640" cy="5943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Isolate &amp; Detune the Path</a:t>
            </a:r>
          </a:p>
        </p:txBody>
      </p:sp>
      <p:sp>
        <p:nvSpPr>
          <p:cNvPr id="32" name="Text"/>
          <p:cNvSpPr/>
          <p:nvPr/>
        </p:nvSpPr>
        <p:spPr>
          <a:xfrm>
            <a:off x="8024320" y="3531560"/>
            <a:ext cx="3436160" cy="117128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Soft-mount the payload or the source (passive / active)</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Separate source and payload structural modes (≥2×)</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Add damping at high modal-strain-energy nodes</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2B2B2B"/>
                </a:solidFill>
                <a:latin typeface="Calibri" pitchFamily="34" charset="0"/>
                <a:ea typeface="Calibri" pitchFamily="34" charset="-122"/>
                <a:cs typeface="Calibri" pitchFamily="34" charset="-120"/>
              </a:rPr>
              <a:t>Reserve sway space for the isolator stroke</a:t>
            </a:r>
          </a:p>
        </p:txBody>
      </p:sp>
      <p:sp>
        <p:nvSpPr>
          <p:cNvPr id="33" name="Rect"/>
          <p:cNvSpPr/>
          <p:nvPr/>
        </p:nvSpPr>
        <p:spPr>
          <a:xfrm>
            <a:off x="457200" y="5440680"/>
            <a:ext cx="11277295" cy="566928"/>
          </a:xfrm>
          <a:prstGeom prst="rect">
            <a:avLst/>
          </a:prstGeom>
          <a:solidFill>
            <a:srgbClr val="EEF4F9"/>
          </a:solidFill>
          <a:ln/>
        </p:spPr>
        <p:txBody>
          <a:bodyPr/>
          <a:lstStyle/>
          <a:p>
            <a:endParaRPr lang="en-US"/>
          </a:p>
        </p:txBody>
      </p:sp>
      <p:sp>
        <p:nvSpPr>
          <p:cNvPr id="34"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Most jitter problems are solved by a combination of all three branches — the flow shows which lever to reach for first, not the only lever to pull.</a:t>
            </a:r>
          </a:p>
        </p:txBody>
      </p:sp>
      <p:sp>
        <p:nvSpPr>
          <p:cNvPr id="35"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36"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Philosophy: Where to Intervene</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Jitter mitigation is most effective — and least costly — the earlier it is designed in</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21</a:t>
            </a:r>
            <a:endParaRPr lang="en-US" sz="900" dirty="0"/>
          </a:p>
        </p:txBody>
      </p:sp>
      <p:sp>
        <p:nvSpPr>
          <p:cNvPr id="7" name="Shape 5"/>
          <p:cNvSpPr/>
          <p:nvPr/>
        </p:nvSpPr>
        <p:spPr>
          <a:xfrm>
            <a:off x="1485900" y="1691640"/>
            <a:ext cx="731520" cy="731520"/>
          </a:xfrm>
          <a:prstGeom prst="ellipse">
            <a:avLst/>
          </a:prstGeom>
          <a:solidFill>
            <a:srgbClr val="EEF4F9"/>
          </a:solidFill>
          <a:ln/>
        </p:spPr>
        <p:txBody>
          <a:bodyPr/>
          <a:lstStyle/>
          <a:p>
            <a:endParaRPr lang="en-US"/>
          </a:p>
        </p:txBody>
      </p:sp>
      <p:pic>
        <p:nvPicPr>
          <p:cNvPr id="8" name="Image 0" descr="/home/claude/jitter_deck/icons/lightbulb_navy.png"/>
          <p:cNvPicPr>
            <a:picLocks noChangeAspect="1"/>
          </p:cNvPicPr>
          <p:nvPr/>
        </p:nvPicPr>
        <p:blipFill>
          <a:blip r:embed="rId3"/>
          <a:stretch>
            <a:fillRect/>
          </a:stretch>
        </p:blipFill>
        <p:spPr>
          <a:xfrm>
            <a:off x="1661465" y="1867205"/>
            <a:ext cx="380390" cy="380390"/>
          </a:xfrm>
          <a:prstGeom prst="rect">
            <a:avLst/>
          </a:prstGeom>
        </p:spPr>
      </p:pic>
      <p:sp>
        <p:nvSpPr>
          <p:cNvPr id="9" name="Text 6"/>
          <p:cNvSpPr/>
          <p:nvPr/>
        </p:nvSpPr>
        <p:spPr>
          <a:xfrm>
            <a:off x="502920" y="2606040"/>
            <a:ext cx="2697480" cy="411480"/>
          </a:xfrm>
          <a:prstGeom prst="rect">
            <a:avLst/>
          </a:prstGeom>
          <a:noFill/>
          <a:ln/>
        </p:spPr>
        <p:txBody>
          <a:bodyPr wrap="square" lIns="0" tIns="0" rIns="0" bIns="0" rtlCol="0" anchor="ctr"/>
          <a:lstStyle/>
          <a:p>
            <a:pPr marL="0" indent="0" algn="ctr">
              <a:buNone/>
            </a:pPr>
            <a:r>
              <a:rPr lang="en-US" sz="1500" b="1" dirty="0">
                <a:solidFill>
                  <a:srgbClr val="10456B"/>
                </a:solidFill>
                <a:latin typeface="Calibri" pitchFamily="34" charset="0"/>
                <a:ea typeface="Calibri" pitchFamily="34" charset="-122"/>
                <a:cs typeface="Calibri" pitchFamily="34" charset="-120"/>
              </a:rPr>
              <a:t>Concept</a:t>
            </a:r>
            <a:endParaRPr lang="en-US" sz="1500" dirty="0"/>
          </a:p>
        </p:txBody>
      </p:sp>
      <p:sp>
        <p:nvSpPr>
          <p:cNvPr id="10" name="Text 7"/>
          <p:cNvSpPr/>
          <p:nvPr/>
        </p:nvSpPr>
        <p:spPr>
          <a:xfrm>
            <a:off x="502920" y="3017520"/>
            <a:ext cx="2697480" cy="15544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Select mechanisms and source hardware with inherently lower disturbance signatures</a:t>
            </a:r>
            <a:endParaRPr lang="en-US" sz="1400" dirty="0"/>
          </a:p>
        </p:txBody>
      </p:sp>
      <p:sp>
        <p:nvSpPr>
          <p:cNvPr id="11" name="Shape 8"/>
          <p:cNvSpPr/>
          <p:nvPr/>
        </p:nvSpPr>
        <p:spPr>
          <a:xfrm>
            <a:off x="3246120" y="1965960"/>
            <a:ext cx="228600" cy="228600"/>
          </a:xfrm>
          <a:prstGeom prst="rightArrow">
            <a:avLst/>
          </a:prstGeom>
          <a:solidFill>
            <a:srgbClr val="0B7A8A"/>
          </a:solidFill>
          <a:ln/>
        </p:spPr>
        <p:txBody>
          <a:bodyPr/>
          <a:lstStyle/>
          <a:p>
            <a:endParaRPr lang="en-US"/>
          </a:p>
        </p:txBody>
      </p:sp>
      <p:sp>
        <p:nvSpPr>
          <p:cNvPr id="12" name="Shape 9"/>
          <p:cNvSpPr/>
          <p:nvPr/>
        </p:nvSpPr>
        <p:spPr>
          <a:xfrm>
            <a:off x="4503420" y="1691640"/>
            <a:ext cx="731520" cy="731520"/>
          </a:xfrm>
          <a:prstGeom prst="ellipse">
            <a:avLst/>
          </a:prstGeom>
          <a:solidFill>
            <a:srgbClr val="EEF4F9"/>
          </a:solidFill>
          <a:ln/>
        </p:spPr>
        <p:txBody>
          <a:bodyPr/>
          <a:lstStyle/>
          <a:p>
            <a:endParaRPr lang="en-US"/>
          </a:p>
        </p:txBody>
      </p:sp>
      <p:pic>
        <p:nvPicPr>
          <p:cNvPr id="13" name="Image 1" descr="/home/claude/jitter_deck/icons/sitemap_navy.png"/>
          <p:cNvPicPr>
            <a:picLocks noChangeAspect="1"/>
          </p:cNvPicPr>
          <p:nvPr/>
        </p:nvPicPr>
        <p:blipFill>
          <a:blip r:embed="rId4"/>
          <a:stretch>
            <a:fillRect/>
          </a:stretch>
        </p:blipFill>
        <p:spPr>
          <a:xfrm>
            <a:off x="4678985" y="1867205"/>
            <a:ext cx="380390" cy="380390"/>
          </a:xfrm>
          <a:prstGeom prst="rect">
            <a:avLst/>
          </a:prstGeom>
        </p:spPr>
      </p:pic>
      <p:sp>
        <p:nvSpPr>
          <p:cNvPr id="14" name="Text 10"/>
          <p:cNvSpPr/>
          <p:nvPr/>
        </p:nvSpPr>
        <p:spPr>
          <a:xfrm>
            <a:off x="3520440" y="2606040"/>
            <a:ext cx="2697480" cy="411480"/>
          </a:xfrm>
          <a:prstGeom prst="rect">
            <a:avLst/>
          </a:prstGeom>
          <a:noFill/>
          <a:ln/>
        </p:spPr>
        <p:txBody>
          <a:bodyPr wrap="square" lIns="0" tIns="0" rIns="0" bIns="0" rtlCol="0" anchor="ctr"/>
          <a:lstStyle/>
          <a:p>
            <a:pPr marL="0" indent="0" algn="ctr">
              <a:buNone/>
            </a:pPr>
            <a:r>
              <a:rPr lang="en-US" sz="1500" b="1" dirty="0">
                <a:solidFill>
                  <a:srgbClr val="10456B"/>
                </a:solidFill>
                <a:latin typeface="Calibri" pitchFamily="34" charset="0"/>
                <a:ea typeface="Calibri" pitchFamily="34" charset="-122"/>
                <a:cs typeface="Calibri" pitchFamily="34" charset="-120"/>
              </a:rPr>
              <a:t>Architecture</a:t>
            </a:r>
            <a:endParaRPr lang="en-US" sz="1500" dirty="0"/>
          </a:p>
        </p:txBody>
      </p:sp>
      <p:sp>
        <p:nvSpPr>
          <p:cNvPr id="15" name="Text 11"/>
          <p:cNvSpPr/>
          <p:nvPr/>
        </p:nvSpPr>
        <p:spPr>
          <a:xfrm>
            <a:off x="3520440" y="3017520"/>
            <a:ext cx="2697480" cy="15544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Locate sensitive payloads away from disturbance sources; plan structural load paths</a:t>
            </a:r>
            <a:endParaRPr lang="en-US" sz="1400" dirty="0"/>
          </a:p>
        </p:txBody>
      </p:sp>
      <p:sp>
        <p:nvSpPr>
          <p:cNvPr id="16" name="Shape 12"/>
          <p:cNvSpPr/>
          <p:nvPr/>
        </p:nvSpPr>
        <p:spPr>
          <a:xfrm>
            <a:off x="6263640" y="1965960"/>
            <a:ext cx="228600" cy="228600"/>
          </a:xfrm>
          <a:prstGeom prst="rightArrow">
            <a:avLst/>
          </a:prstGeom>
          <a:solidFill>
            <a:srgbClr val="0B7A8A"/>
          </a:solidFill>
          <a:ln/>
        </p:spPr>
        <p:txBody>
          <a:bodyPr/>
          <a:lstStyle/>
          <a:p>
            <a:endParaRPr lang="en-US"/>
          </a:p>
        </p:txBody>
      </p:sp>
      <p:sp>
        <p:nvSpPr>
          <p:cNvPr id="17" name="Shape 13"/>
          <p:cNvSpPr/>
          <p:nvPr/>
        </p:nvSpPr>
        <p:spPr>
          <a:xfrm>
            <a:off x="7520940" y="1691640"/>
            <a:ext cx="731520" cy="731520"/>
          </a:xfrm>
          <a:prstGeom prst="ellipse">
            <a:avLst/>
          </a:prstGeom>
          <a:solidFill>
            <a:srgbClr val="EEF4F9"/>
          </a:solidFill>
          <a:ln/>
        </p:spPr>
        <p:txBody>
          <a:bodyPr/>
          <a:lstStyle/>
          <a:p>
            <a:endParaRPr lang="en-US"/>
          </a:p>
        </p:txBody>
      </p:sp>
      <p:pic>
        <p:nvPicPr>
          <p:cNvPr id="18" name="Image 2" descr="/home/claude/jitter_deck/icons/wrench_navy.png"/>
          <p:cNvPicPr>
            <a:picLocks noChangeAspect="1"/>
          </p:cNvPicPr>
          <p:nvPr/>
        </p:nvPicPr>
        <p:blipFill>
          <a:blip r:embed="rId5"/>
          <a:stretch>
            <a:fillRect/>
          </a:stretch>
        </p:blipFill>
        <p:spPr>
          <a:xfrm>
            <a:off x="7696505" y="1867205"/>
            <a:ext cx="380390" cy="380390"/>
          </a:xfrm>
          <a:prstGeom prst="rect">
            <a:avLst/>
          </a:prstGeom>
        </p:spPr>
      </p:pic>
      <p:sp>
        <p:nvSpPr>
          <p:cNvPr id="19" name="Text 14"/>
          <p:cNvSpPr/>
          <p:nvPr/>
        </p:nvSpPr>
        <p:spPr>
          <a:xfrm>
            <a:off x="6537960" y="2606040"/>
            <a:ext cx="2697480" cy="411480"/>
          </a:xfrm>
          <a:prstGeom prst="rect">
            <a:avLst/>
          </a:prstGeom>
          <a:noFill/>
          <a:ln/>
        </p:spPr>
        <p:txBody>
          <a:bodyPr wrap="square" lIns="0" tIns="0" rIns="0" bIns="0" rtlCol="0" anchor="ctr"/>
          <a:lstStyle/>
          <a:p>
            <a:pPr marL="0" indent="0" algn="ctr">
              <a:buNone/>
            </a:pPr>
            <a:r>
              <a:rPr lang="en-US" sz="1500" b="1" dirty="0">
                <a:solidFill>
                  <a:srgbClr val="10456B"/>
                </a:solidFill>
                <a:latin typeface="Calibri" pitchFamily="34" charset="0"/>
                <a:ea typeface="Calibri" pitchFamily="34" charset="-122"/>
                <a:cs typeface="Calibri" pitchFamily="34" charset="-120"/>
              </a:rPr>
              <a:t>Detailed Design</a:t>
            </a:r>
            <a:endParaRPr lang="en-US" sz="1500" dirty="0"/>
          </a:p>
        </p:txBody>
      </p:sp>
      <p:sp>
        <p:nvSpPr>
          <p:cNvPr id="20" name="Text 15"/>
          <p:cNvSpPr/>
          <p:nvPr/>
        </p:nvSpPr>
        <p:spPr>
          <a:xfrm>
            <a:off x="6537960" y="3017520"/>
            <a:ext cx="2697480" cy="15544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Size isolators, dampers, and stiffness to meet allocated transmissibility budgets</a:t>
            </a:r>
            <a:endParaRPr lang="en-US" sz="1400" dirty="0"/>
          </a:p>
        </p:txBody>
      </p:sp>
      <p:sp>
        <p:nvSpPr>
          <p:cNvPr id="21" name="Shape 16"/>
          <p:cNvSpPr/>
          <p:nvPr/>
        </p:nvSpPr>
        <p:spPr>
          <a:xfrm>
            <a:off x="9281160" y="1965960"/>
            <a:ext cx="228600" cy="228600"/>
          </a:xfrm>
          <a:prstGeom prst="rightArrow">
            <a:avLst/>
          </a:prstGeom>
          <a:solidFill>
            <a:srgbClr val="0B7A8A"/>
          </a:solidFill>
          <a:ln/>
        </p:spPr>
        <p:txBody>
          <a:bodyPr/>
          <a:lstStyle/>
          <a:p>
            <a:endParaRPr lang="en-US"/>
          </a:p>
        </p:txBody>
      </p:sp>
      <p:sp>
        <p:nvSpPr>
          <p:cNvPr id="22" name="Shape 17"/>
          <p:cNvSpPr/>
          <p:nvPr/>
        </p:nvSpPr>
        <p:spPr>
          <a:xfrm>
            <a:off x="10538460" y="1691640"/>
            <a:ext cx="731520" cy="731520"/>
          </a:xfrm>
          <a:prstGeom prst="ellipse">
            <a:avLst/>
          </a:prstGeom>
          <a:solidFill>
            <a:srgbClr val="EEF4F9"/>
          </a:solidFill>
          <a:ln/>
        </p:spPr>
        <p:txBody>
          <a:bodyPr/>
          <a:lstStyle/>
          <a:p>
            <a:endParaRPr lang="en-US"/>
          </a:p>
        </p:txBody>
      </p:sp>
      <p:pic>
        <p:nvPicPr>
          <p:cNvPr id="23" name="Image 3" descr="/home/claude/jitter_deck/icons/clipboard_navy.png"/>
          <p:cNvPicPr>
            <a:picLocks noChangeAspect="1"/>
          </p:cNvPicPr>
          <p:nvPr/>
        </p:nvPicPr>
        <p:blipFill>
          <a:blip r:embed="rId6"/>
          <a:stretch>
            <a:fillRect/>
          </a:stretch>
        </p:blipFill>
        <p:spPr>
          <a:xfrm>
            <a:off x="10714025" y="1867205"/>
            <a:ext cx="380390" cy="380390"/>
          </a:xfrm>
          <a:prstGeom prst="rect">
            <a:avLst/>
          </a:prstGeom>
        </p:spPr>
      </p:pic>
      <p:sp>
        <p:nvSpPr>
          <p:cNvPr id="24" name="Text 18"/>
          <p:cNvSpPr/>
          <p:nvPr/>
        </p:nvSpPr>
        <p:spPr>
          <a:xfrm>
            <a:off x="9555480" y="2606040"/>
            <a:ext cx="2407615" cy="411480"/>
          </a:xfrm>
          <a:prstGeom prst="rect">
            <a:avLst/>
          </a:prstGeom>
          <a:noFill/>
          <a:ln/>
        </p:spPr>
        <p:txBody>
          <a:bodyPr wrap="square" lIns="0" tIns="0" rIns="0" bIns="0" rtlCol="0" anchor="ctr"/>
          <a:lstStyle/>
          <a:p>
            <a:pPr marL="0" indent="0" algn="ctr">
              <a:buNone/>
            </a:pPr>
            <a:r>
              <a:rPr lang="en-US" sz="1500" b="1" dirty="0">
                <a:solidFill>
                  <a:srgbClr val="10456B"/>
                </a:solidFill>
                <a:latin typeface="Calibri" pitchFamily="34" charset="0"/>
                <a:ea typeface="Calibri" pitchFamily="34" charset="-122"/>
                <a:cs typeface="Calibri" pitchFamily="34" charset="-120"/>
              </a:rPr>
              <a:t>Verification</a:t>
            </a:r>
            <a:endParaRPr lang="en-US" sz="1500" dirty="0"/>
          </a:p>
        </p:txBody>
      </p:sp>
      <p:sp>
        <p:nvSpPr>
          <p:cNvPr id="25" name="Text 19"/>
          <p:cNvSpPr/>
          <p:nvPr/>
        </p:nvSpPr>
        <p:spPr>
          <a:xfrm>
            <a:off x="9555480" y="3017520"/>
            <a:ext cx="2509850" cy="15544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Confirm performance by test and analysis before committing to flight hardware</a:t>
            </a:r>
            <a:endParaRPr lang="en-US" sz="1400" dirty="0"/>
          </a:p>
        </p:txBody>
      </p:sp>
      <p:sp>
        <p:nvSpPr>
          <p:cNvPr id="26" name="Shape 20"/>
          <p:cNvSpPr/>
          <p:nvPr/>
        </p:nvSpPr>
        <p:spPr>
          <a:xfrm>
            <a:off x="457200" y="5074920"/>
            <a:ext cx="11277295" cy="566928"/>
          </a:xfrm>
          <a:prstGeom prst="rect">
            <a:avLst/>
          </a:prstGeom>
          <a:solidFill>
            <a:srgbClr val="EEF4F9"/>
          </a:solidFill>
          <a:ln/>
        </p:spPr>
        <p:txBody>
          <a:bodyPr/>
          <a:lstStyle/>
          <a:p>
            <a:endParaRPr lang="en-US"/>
          </a:p>
        </p:txBody>
      </p:sp>
      <p:sp>
        <p:nvSpPr>
          <p:cNvPr id="27" name="Text 21"/>
          <p:cNvSpPr/>
          <p:nvPr/>
        </p:nvSpPr>
        <p:spPr>
          <a:xfrm>
            <a:off x="685800" y="507492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Cost of fixing a jitter problem grows roughly an order of magnitude at each stage moved to the right — design decisions made early carry the most leverage.</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Strategy: Payload Isolation</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Mechanically decouple the sensitive payload from the disturbance-generating bus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22</a:t>
            </a:r>
            <a:endParaRPr lang="en-US" sz="900" dirty="0"/>
          </a:p>
        </p:txBody>
      </p:sp>
      <p:sp>
        <p:nvSpPr>
          <p:cNvPr id="7" name="Text 5"/>
          <p:cNvSpPr/>
          <p:nvPr/>
        </p:nvSpPr>
        <p:spPr>
          <a:xfrm>
            <a:off x="457200" y="1417320"/>
            <a:ext cx="6858000" cy="443484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Mount the sensitive instrument on a dedicated isolation platform rather than rigidly to the spacecraft structure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Passive isolators (elastomeric, wire-rope, or spring-and-damper) attenuate disturbance above their corner frequency</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Isolator corner frequency must sit well below the lowest critical disturbance frequency — typically the reaction wheel speed range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Lowering the corner frequency to gain jitter attenuation increases the relative displacement the isolator must accommodate across its full operating envelope, not just at resonance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Soft isolation can conflict with launch-load stiffness requirements; many designs use launch locks, motion-limiting snubbers, or stroke stops to bound relative displacement during ascent</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Multi-axis isolation (6-DOF platforms) addresses coupled translational and rotational disturbance paths simultaneously, but must budget relative displacement in every axis independently</a:t>
            </a:r>
            <a:endParaRPr lang="en-US" sz="1400" dirty="0"/>
          </a:p>
        </p:txBody>
      </p:sp>
      <p:sp>
        <p:nvSpPr>
          <p:cNvPr id="8" name="Shape 6"/>
          <p:cNvSpPr/>
          <p:nvPr/>
        </p:nvSpPr>
        <p:spPr>
          <a:xfrm>
            <a:off x="7589520" y="1417320"/>
            <a:ext cx="4114800" cy="4434840"/>
          </a:xfrm>
          <a:prstGeom prst="roundRect">
            <a:avLst>
              <a:gd name="adj" fmla="val 1778"/>
            </a:avLst>
          </a:prstGeom>
          <a:solidFill>
            <a:srgbClr val="EEF4F9"/>
          </a:solidFill>
          <a:ln/>
        </p:spPr>
        <p:txBody>
          <a:bodyPr/>
          <a:lstStyle/>
          <a:p>
            <a:endParaRPr lang="en-US"/>
          </a:p>
        </p:txBody>
      </p:sp>
      <p:sp>
        <p:nvSpPr>
          <p:cNvPr id="9" name="Shape 7"/>
          <p:cNvSpPr/>
          <p:nvPr/>
        </p:nvSpPr>
        <p:spPr>
          <a:xfrm>
            <a:off x="7863840" y="1627632"/>
            <a:ext cx="548640" cy="548640"/>
          </a:xfrm>
          <a:prstGeom prst="ellipse">
            <a:avLst/>
          </a:prstGeom>
          <a:solidFill>
            <a:srgbClr val="FFFFFF"/>
          </a:solidFill>
          <a:ln/>
        </p:spPr>
        <p:txBody>
          <a:bodyPr/>
          <a:lstStyle/>
          <a:p>
            <a:endParaRPr lang="en-US"/>
          </a:p>
        </p:txBody>
      </p:sp>
      <p:pic>
        <p:nvPicPr>
          <p:cNvPr id="10" name="Image 0" descr="/home/claude/jitter_deck/icons/arrows_navy.png"/>
          <p:cNvPicPr>
            <a:picLocks noChangeAspect="1"/>
          </p:cNvPicPr>
          <p:nvPr/>
        </p:nvPicPr>
        <p:blipFill>
          <a:blip r:embed="rId3"/>
          <a:stretch>
            <a:fillRect/>
          </a:stretch>
        </p:blipFill>
        <p:spPr>
          <a:xfrm>
            <a:off x="7995514" y="1759306"/>
            <a:ext cx="285293" cy="285293"/>
          </a:xfrm>
          <a:prstGeom prst="rect">
            <a:avLst/>
          </a:prstGeom>
        </p:spPr>
      </p:pic>
      <p:sp>
        <p:nvSpPr>
          <p:cNvPr id="11" name="Text 8"/>
          <p:cNvSpPr/>
          <p:nvPr/>
        </p:nvSpPr>
        <p:spPr>
          <a:xfrm>
            <a:off x="8549640" y="1627632"/>
            <a:ext cx="2926080" cy="548640"/>
          </a:xfrm>
          <a:prstGeom prst="rect">
            <a:avLst/>
          </a:prstGeom>
          <a:noFill/>
          <a:ln/>
        </p:spPr>
        <p:txBody>
          <a:bodyPr wrap="square" lIns="0" tIns="0" rIns="0" bIns="0" rtlCol="0" anchor="ctr"/>
          <a:lstStyle/>
          <a:p>
            <a:pPr marL="0" indent="0">
              <a:buNone/>
            </a:pPr>
            <a:r>
              <a:rPr lang="en-US" sz="1300" b="1" dirty="0">
                <a:solidFill>
                  <a:srgbClr val="10456B"/>
                </a:solidFill>
                <a:latin typeface="Calibri" pitchFamily="34" charset="0"/>
                <a:ea typeface="Calibri" pitchFamily="34" charset="-122"/>
                <a:cs typeface="Calibri" pitchFamily="34" charset="-120"/>
              </a:rPr>
              <a:t>Relative Displacement Trade</a:t>
            </a:r>
            <a:endParaRPr lang="en-US" sz="1300" dirty="0"/>
          </a:p>
        </p:txBody>
      </p:sp>
      <p:sp>
        <p:nvSpPr>
          <p:cNvPr id="12" name="Text 9"/>
          <p:cNvSpPr/>
          <p:nvPr/>
        </p:nvSpPr>
        <p:spPr>
          <a:xfrm>
            <a:off x="7863840" y="2331720"/>
            <a:ext cx="3657600" cy="1783080"/>
          </a:xfrm>
          <a:prstGeom prst="rect">
            <a:avLst/>
          </a:prstGeom>
          <a:noFill/>
          <a:ln/>
        </p:spPr>
        <p:txBody>
          <a:bodyPr wrap="square" lIns="0" tIns="0" rIns="0" bIns="0" rtlCol="0" anchor="t"/>
          <a:lstStyle/>
          <a:p>
            <a:pPr marL="0" indent="0" algn="ctr">
              <a:buNone/>
            </a:pPr>
            <a:r>
              <a:rPr lang="en-US" sz="1400" i="1" dirty="0">
                <a:solidFill>
                  <a:srgbClr val="2B2B2B"/>
                </a:solidFill>
                <a:latin typeface="Calibri" pitchFamily="34" charset="0"/>
                <a:ea typeface="Calibri" pitchFamily="34" charset="-122"/>
                <a:cs typeface="Calibri" pitchFamily="34" charset="-120"/>
              </a:rPr>
              <a:t>Softer isolation</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 better jitter attenuation</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but larger relative</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displacement (sway space)</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and slower settling after</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maneuvers or slews.</a:t>
            </a:r>
            <a:endParaRPr lang="en-US" sz="1400" dirty="0"/>
          </a:p>
        </p:txBody>
      </p:sp>
      <p:sp>
        <p:nvSpPr>
          <p:cNvPr id="13" name="Shape 10"/>
          <p:cNvSpPr/>
          <p:nvPr/>
        </p:nvSpPr>
        <p:spPr>
          <a:xfrm>
            <a:off x="7863840" y="4206240"/>
            <a:ext cx="3657600" cy="0"/>
          </a:xfrm>
          <a:prstGeom prst="line">
            <a:avLst/>
          </a:prstGeom>
          <a:noFill/>
          <a:ln w="12700">
            <a:solidFill>
              <a:srgbClr val="C9DAE6"/>
            </a:solidFill>
            <a:prstDash val="solid"/>
          </a:ln>
        </p:spPr>
        <p:txBody>
          <a:bodyPr/>
          <a:lstStyle/>
          <a:p>
            <a:endParaRPr lang="en-US"/>
          </a:p>
        </p:txBody>
      </p:sp>
      <p:sp>
        <p:nvSpPr>
          <p:cNvPr id="14" name="Text 11"/>
          <p:cNvSpPr/>
          <p:nvPr/>
        </p:nvSpPr>
        <p:spPr>
          <a:xfrm>
            <a:off x="7742712" y="4297680"/>
            <a:ext cx="3778728" cy="1463040"/>
          </a:xfrm>
          <a:prstGeom prst="rect">
            <a:avLst/>
          </a:prstGeom>
          <a:noFill/>
          <a:ln/>
        </p:spPr>
        <p:txBody>
          <a:bodyPr wrap="square" lIns="0" tIns="0" rIns="0" bIns="0" rtlCol="0" anchor="t"/>
          <a:lstStyle/>
          <a:p>
            <a:pPr marL="0" indent="0" algn="ctr">
              <a:buNone/>
            </a:pPr>
            <a:r>
              <a:rPr lang="en-US" sz="1400" i="1" dirty="0">
                <a:solidFill>
                  <a:srgbClr val="2B2B2B"/>
                </a:solidFill>
                <a:latin typeface="Calibri" pitchFamily="34" charset="0"/>
                <a:ea typeface="Calibri" pitchFamily="34" charset="-122"/>
                <a:cs typeface="Calibri" pitchFamily="34" charset="-120"/>
              </a:rPr>
              <a:t>Stiffer mounting</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 faster settling</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but higher disturbance</a:t>
            </a:r>
            <a:endParaRPr lang="en-US" sz="1400" dirty="0"/>
          </a:p>
          <a:p>
            <a:pPr marL="0" indent="0" algn="ctr">
              <a:buNone/>
            </a:pPr>
            <a:r>
              <a:rPr lang="en-US" sz="1400" i="1" dirty="0">
                <a:solidFill>
                  <a:srgbClr val="2B2B2B"/>
                </a:solidFill>
                <a:latin typeface="Calibri" pitchFamily="34" charset="0"/>
                <a:ea typeface="Calibri" pitchFamily="34" charset="-122"/>
                <a:cs typeface="Calibri" pitchFamily="34" charset="-120"/>
              </a:rPr>
              <a:t>transmission to payload</a:t>
            </a:r>
            <a:r>
              <a:rPr lang="en-US" sz="1250" i="1" dirty="0">
                <a:solidFill>
                  <a:srgbClr val="2B2B2B"/>
                </a:solidFill>
                <a:latin typeface="Calibri" pitchFamily="34" charset="0"/>
                <a:ea typeface="Calibri" pitchFamily="34" charset="-122"/>
                <a:cs typeface="Calibri" pitchFamily="34" charset="-120"/>
              </a:rPr>
              <a:t>.</a:t>
            </a:r>
            <a:endParaRPr lang="en-US" sz="12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Relative Displacement and Isolator Selection</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Closing the corner-frequency trade with a real device that survives vacuum and on-orbit temperature swings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23</a:t>
            </a:r>
            <a:endParaRPr lang="en-US" sz="900" dirty="0"/>
          </a:p>
        </p:txBody>
      </p:sp>
      <p:pic>
        <p:nvPicPr>
          <p:cNvPr id="7" name="Image 0" descr="/home/claude/jitter_deck/figs/relative_displacement.png"/>
          <p:cNvPicPr>
            <a:picLocks noChangeAspect="1"/>
          </p:cNvPicPr>
          <p:nvPr/>
        </p:nvPicPr>
        <p:blipFill>
          <a:blip r:embed="rId3"/>
          <a:stretch>
            <a:fillRect/>
          </a:stretch>
        </p:blipFill>
        <p:spPr>
          <a:xfrm>
            <a:off x="457200" y="1298448"/>
            <a:ext cx="5943600" cy="3520440"/>
          </a:xfrm>
          <a:prstGeom prst="rect">
            <a:avLst/>
          </a:prstGeom>
        </p:spPr>
      </p:pic>
      <p:sp>
        <p:nvSpPr>
          <p:cNvPr id="8" name="Shape 5"/>
          <p:cNvSpPr/>
          <p:nvPr/>
        </p:nvSpPr>
        <p:spPr>
          <a:xfrm>
            <a:off x="457200" y="4864608"/>
            <a:ext cx="5943600" cy="914400"/>
          </a:xfrm>
          <a:prstGeom prst="roundRect">
            <a:avLst>
              <a:gd name="adj" fmla="val 6000"/>
            </a:avLst>
          </a:prstGeom>
          <a:solidFill>
            <a:srgbClr val="EEF4F9"/>
          </a:solidFill>
          <a:ln/>
        </p:spPr>
        <p:txBody>
          <a:bodyPr/>
          <a:lstStyle/>
          <a:p>
            <a:endParaRPr lang="en-US"/>
          </a:p>
        </p:txBody>
      </p:sp>
      <p:sp>
        <p:nvSpPr>
          <p:cNvPr id="9" name="Text 6"/>
          <p:cNvSpPr/>
          <p:nvPr/>
        </p:nvSpPr>
        <p:spPr>
          <a:xfrm>
            <a:off x="640080" y="4864608"/>
            <a:ext cx="5577840" cy="91440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Design rule:  </a:t>
            </a:r>
            <a:r>
              <a:rPr lang="en-US" sz="1400" dirty="0">
                <a:solidFill>
                  <a:srgbClr val="2B2B2B"/>
                </a:solidFill>
                <a:latin typeface="Calibri" pitchFamily="34" charset="0"/>
                <a:ea typeface="Calibri" pitchFamily="34" charset="-122"/>
                <a:cs typeface="Calibri" pitchFamily="34" charset="-120"/>
              </a:rPr>
              <a:t>size the isolator's working stroke (or the structure's keep-out / sway-space envelope) to the predicted relative displacement at the softest corner frequency under consideration, with margin for fabrication and thermal offset — not just the on-orbit micro-g amplitude.</a:t>
            </a:r>
            <a:endParaRPr lang="en-US" sz="1400" dirty="0"/>
          </a:p>
        </p:txBody>
      </p:sp>
      <p:sp>
        <p:nvSpPr>
          <p:cNvPr id="11" name="Text 8"/>
          <p:cNvSpPr/>
          <p:nvPr/>
        </p:nvSpPr>
        <p:spPr>
          <a:xfrm>
            <a:off x="4343400" y="6473952"/>
            <a:ext cx="4617720" cy="548640"/>
          </a:xfrm>
          <a:prstGeom prst="rect">
            <a:avLst/>
          </a:prstGeom>
          <a:noFill/>
          <a:ln/>
        </p:spPr>
        <p:txBody>
          <a:bodyPr wrap="square" lIns="0" tIns="0" rIns="0" bIns="0" rtlCol="0" anchor="t"/>
          <a:lstStyle/>
          <a:p>
            <a:pPr marL="0" indent="0">
              <a:buNone/>
            </a:pPr>
            <a:endParaRPr lang="en-US" sz="1300" dirty="0"/>
          </a:p>
        </p:txBody>
      </p:sp>
      <p:sp>
        <p:nvSpPr>
          <p:cNvPr id="12" name="Text 9"/>
          <p:cNvSpPr/>
          <p:nvPr/>
        </p:nvSpPr>
        <p:spPr>
          <a:xfrm>
            <a:off x="6812576" y="4006556"/>
            <a:ext cx="4922223" cy="320040"/>
          </a:xfrm>
          <a:prstGeom prst="rect">
            <a:avLst/>
          </a:prstGeom>
          <a:noFill/>
          <a:ln/>
        </p:spPr>
        <p:txBody>
          <a:bodyPr wrap="square" lIns="0" tIns="0" rIns="0" bIns="0" rtlCol="0" anchor="ctr"/>
          <a:lstStyle/>
          <a:p>
            <a:pPr>
              <a:spcAft>
                <a:spcPts val="600"/>
              </a:spcAft>
            </a:pPr>
            <a:r>
              <a:rPr lang="en-US" sz="1400" b="1" dirty="0">
                <a:solidFill>
                  <a:srgbClr val="10456B"/>
                </a:solidFill>
                <a:latin typeface="Calibri" pitchFamily="34" charset="0"/>
                <a:ea typeface="Calibri" pitchFamily="34" charset="-122"/>
                <a:cs typeface="Calibri" pitchFamily="34" charset="-120"/>
              </a:rPr>
              <a:t>Isolators Suited to Vacuum / Thermal Extremes</a:t>
            </a:r>
            <a:endParaRPr lang="en-US" sz="1400" dirty="0"/>
          </a:p>
          <a:p>
            <a:pPr>
              <a:spcAft>
                <a:spcPts val="200"/>
              </a:spcAft>
            </a:pPr>
            <a:r>
              <a:rPr lang="en-US" sz="1400" b="1" dirty="0">
                <a:solidFill>
                  <a:srgbClr val="0B7A8A"/>
                </a:solidFill>
                <a:latin typeface="Calibri" pitchFamily="34" charset="0"/>
                <a:ea typeface="Calibri" pitchFamily="34" charset="-122"/>
                <a:cs typeface="Calibri" pitchFamily="34" charset="-120"/>
              </a:rPr>
              <a:t>D-strut / viscous three-parameter strut  </a:t>
            </a:r>
          </a:p>
          <a:p>
            <a:r>
              <a:rPr lang="en-US" sz="1400" dirty="0">
                <a:solidFill>
                  <a:srgbClr val="2B2B2B"/>
                </a:solidFill>
                <a:latin typeface="Calibri" pitchFamily="34" charset="0"/>
                <a:ea typeface="Calibri" pitchFamily="34" charset="-122"/>
                <a:cs typeface="Calibri" pitchFamily="34" charset="-120"/>
              </a:rPr>
              <a:t>Honeywell-heritage strut combining a soft spring in parallel with a viscous-fluid damper; flight-proven on HST (reaction wheel isolation), VISS, and MVIS. Damping fluid must be selected for stable viscosity from cryogenic to elevated temperature, and bellows-sealed against vacuum exposure</a:t>
            </a:r>
            <a:r>
              <a:rPr lang="en-US" sz="1200" dirty="0">
                <a:solidFill>
                  <a:srgbClr val="2B2B2B"/>
                </a:solidFill>
                <a:latin typeface="Calibri" pitchFamily="34" charset="0"/>
                <a:ea typeface="Calibri" pitchFamily="34" charset="-122"/>
                <a:cs typeface="Calibri" pitchFamily="34" charset="-120"/>
              </a:rPr>
              <a:t>. </a:t>
            </a:r>
            <a:br>
              <a:rPr lang="en-US" sz="1200" dirty="0">
                <a:solidFill>
                  <a:srgbClr val="2B2B2B"/>
                </a:solidFill>
                <a:latin typeface="Calibri" pitchFamily="34" charset="0"/>
                <a:ea typeface="Calibri" pitchFamily="34" charset="-122"/>
                <a:cs typeface="Calibri" pitchFamily="34" charset="-120"/>
              </a:rPr>
            </a:br>
            <a:endParaRPr lang="en-US" sz="1200" dirty="0">
              <a:solidFill>
                <a:srgbClr val="2B2B2B"/>
              </a:solidFill>
              <a:latin typeface="Calibri" pitchFamily="34" charset="0"/>
              <a:ea typeface="Calibri" pitchFamily="34" charset="-122"/>
              <a:cs typeface="Calibri" pitchFamily="34" charset="-120"/>
            </a:endParaRPr>
          </a:p>
          <a:p>
            <a:pPr>
              <a:spcAft>
                <a:spcPts val="200"/>
              </a:spcAft>
            </a:pPr>
            <a:r>
              <a:rPr lang="en-US" sz="1400" b="1" dirty="0">
                <a:solidFill>
                  <a:srgbClr val="0B7A8A"/>
                </a:solidFill>
                <a:latin typeface="Calibri" pitchFamily="34" charset="0"/>
                <a:ea typeface="Calibri" pitchFamily="34" charset="-122"/>
                <a:cs typeface="Calibri" pitchFamily="34" charset="-120"/>
              </a:rPr>
              <a:t>Wire-rope isolator </a:t>
            </a:r>
          </a:p>
          <a:p>
            <a:r>
              <a:rPr lang="en-US" sz="1400" dirty="0">
                <a:solidFill>
                  <a:srgbClr val="2B2B2B"/>
                </a:solidFill>
                <a:latin typeface="Calibri" pitchFamily="34" charset="0"/>
                <a:ea typeface="Calibri" pitchFamily="34" charset="-122"/>
                <a:cs typeface="Calibri" pitchFamily="34" charset="-120"/>
              </a:rPr>
              <a:t>All-metal stranded-cable element; damping is Coulomb friction between strands. No elastomer to outgas or embrittle, making it tolerant of wide temperature swings and hard vacuum, though stiffness and damping vary somewhat with input amplitude and require test-based characterization. </a:t>
            </a:r>
          </a:p>
          <a:p>
            <a:endParaRPr lang="en-US" sz="1400" b="1" dirty="0">
              <a:solidFill>
                <a:srgbClr val="2B2B2B"/>
              </a:solidFill>
              <a:latin typeface="Calibri" pitchFamily="34" charset="0"/>
              <a:ea typeface="Calibri" pitchFamily="34" charset="-122"/>
              <a:cs typeface="Calibri" pitchFamily="34" charset="-120"/>
            </a:endParaRPr>
          </a:p>
          <a:p>
            <a:pPr>
              <a:spcAft>
                <a:spcPts val="200"/>
              </a:spcAft>
            </a:pPr>
            <a:r>
              <a:rPr lang="en-US" sz="1400" b="1" dirty="0">
                <a:solidFill>
                  <a:srgbClr val="0B7A8A"/>
                </a:solidFill>
                <a:latin typeface="Calibri" pitchFamily="34" charset="0"/>
                <a:ea typeface="Calibri" pitchFamily="34" charset="-122"/>
                <a:cs typeface="Calibri" pitchFamily="34" charset="-120"/>
              </a:rPr>
              <a:t>Viscoelastic-damped strut (constrained-layer) </a:t>
            </a:r>
            <a:br>
              <a:rPr lang="en-US" sz="1400" b="1" dirty="0">
                <a:solidFill>
                  <a:srgbClr val="0B7A8A"/>
                </a:solidFill>
                <a:latin typeface="Calibri" pitchFamily="34" charset="0"/>
                <a:ea typeface="Calibri" pitchFamily="34" charset="-122"/>
                <a:cs typeface="Calibri" pitchFamily="34" charset="-120"/>
              </a:rPr>
            </a:br>
            <a:r>
              <a:rPr lang="en-US" sz="1400" dirty="0">
                <a:solidFill>
                  <a:srgbClr val="2B2B2B"/>
                </a:solidFill>
                <a:latin typeface="Calibri" pitchFamily="34" charset="0"/>
                <a:ea typeface="Calibri" pitchFamily="34" charset="-122"/>
                <a:cs typeface="Calibri" pitchFamily="34" charset="-120"/>
              </a:rPr>
              <a:t>Titanium or graphite-epoxy flexures with a constrained viscoelastic damping layer, as used on JWST's instrument isolators. Requires a low-outgassing, radiation-tolerant viscoelastic formulation whose loss factor is characterized over the full flight temperature range, since elastomer damping is intrinsically temperature- and frequency-dependent.</a:t>
            </a:r>
            <a:endParaRPr lang="en-US" sz="1400" dirty="0"/>
          </a:p>
          <a:p>
            <a:endParaRPr lang="en-US" sz="1400" dirty="0"/>
          </a:p>
          <a:p>
            <a:endParaRPr lang="en-US" sz="1400" dirty="0"/>
          </a:p>
          <a:p>
            <a:endParaRPr lang="en-US" sz="1200" dirty="0"/>
          </a:p>
          <a:p>
            <a:pPr marL="0" indent="0">
              <a:buNone/>
            </a:pPr>
            <a:endParaRPr lang="en-US" sz="1150" dirty="0"/>
          </a:p>
        </p:txBody>
      </p:sp>
      <p:sp>
        <p:nvSpPr>
          <p:cNvPr id="13" name="Text 10"/>
          <p:cNvSpPr/>
          <p:nvPr/>
        </p:nvSpPr>
        <p:spPr>
          <a:xfrm>
            <a:off x="6835140" y="2313432"/>
            <a:ext cx="4617720" cy="1005840"/>
          </a:xfrm>
          <a:prstGeom prst="rect">
            <a:avLst/>
          </a:prstGeom>
          <a:noFill/>
          <a:ln/>
        </p:spPr>
        <p:txBody>
          <a:bodyPr wrap="square" lIns="0" tIns="0" rIns="0" bIns="0" rtlCol="0" anchor="t"/>
          <a:lstStyle/>
          <a:p>
            <a:pPr marL="0" indent="0">
              <a:buNone/>
            </a:pPr>
            <a:endParaRPr lang="en-US" sz="1400" dirty="0"/>
          </a:p>
        </p:txBody>
      </p:sp>
      <p:sp>
        <p:nvSpPr>
          <p:cNvPr id="15" name="Text 12"/>
          <p:cNvSpPr/>
          <p:nvPr/>
        </p:nvSpPr>
        <p:spPr>
          <a:xfrm>
            <a:off x="6858000" y="3721608"/>
            <a:ext cx="461772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a:t>
            </a:r>
            <a:endParaRPr lang="en-US" sz="1400" dirty="0"/>
          </a:p>
        </p:txBody>
      </p:sp>
      <p:sp>
        <p:nvSpPr>
          <p:cNvPr id="17" name="Text 14"/>
          <p:cNvSpPr/>
          <p:nvPr/>
        </p:nvSpPr>
        <p:spPr>
          <a:xfrm>
            <a:off x="6858000" y="5020056"/>
            <a:ext cx="4617720" cy="1005840"/>
          </a:xfrm>
          <a:prstGeom prst="rect">
            <a:avLst/>
          </a:prstGeom>
          <a:noFill/>
          <a:ln/>
        </p:spPr>
        <p:txBody>
          <a:bodyPr wrap="square" lIns="0" tIns="0" rIns="0" bIns="0" rtlCol="0" anchor="t"/>
          <a:lstStyle/>
          <a:p>
            <a:pPr marL="0" indent="0">
              <a:buNone/>
            </a:pP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Strategy: Structural Transmissibility</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Shape the spacecraft structure itself to attenuate the path from source to sensor</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24</a:t>
            </a:r>
            <a:endParaRPr lang="en-US" sz="900" dirty="0"/>
          </a:p>
        </p:txBody>
      </p:sp>
      <p:sp>
        <p:nvSpPr>
          <p:cNvPr id="7" name="Text 5"/>
          <p:cNvSpPr/>
          <p:nvPr/>
        </p:nvSpPr>
        <p:spPr>
          <a:xfrm>
            <a:off x="457200" y="1417320"/>
            <a:ext cx="11247120" cy="47091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Separate disturbance-source mounting frequencies from payload-sensitive frequencies — avoid coincident structural modes along the transfer path; a frequency separation ratio of at least 2× is a common rule of thumb</a:t>
            </a:r>
            <a:endParaRPr lang="en-US" sz="1450" dirty="0"/>
          </a:p>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Increase local stiffness and mass at the source mount to reduce coupled motion into the bus structure; a stiff, well-isolated source mount can reduce transmitted force by 10–20 dB without a dedicated isolator</a:t>
            </a:r>
            <a:endParaRPr lang="en-US" sz="1450" dirty="0"/>
          </a:p>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Add structural damping (viscoelastic constrained layers, tuned mass dampers) at node locations identified by transfer-path analysis, where modal strain energy density is highest</a:t>
            </a:r>
            <a:endParaRPr lang="en-US" sz="1450" dirty="0"/>
          </a:p>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Route load paths so that disturbance energy is directed away from, rather than through, sensitive instrument mounts — orthogonal load paths between RWAs and optical bench are particularly effective</a:t>
            </a:r>
            <a:endParaRPr lang="en-US" sz="1450" dirty="0"/>
          </a:p>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Avoid placing reaction wheels, cryocoolers, or other rotating machinery on panels that share a structural mode with the payload bench — stiffened close-out ribs can detune a shared panel mode by 30–60%</a:t>
            </a:r>
            <a:endParaRPr lang="en-US" sz="1450" dirty="0"/>
          </a:p>
          <a:p>
            <a:pPr marL="285750" indent="-285750">
              <a:spcBef>
                <a:spcPts val="500"/>
              </a:spcBef>
              <a:spcAft>
                <a:spcPts val="5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Maintain mass budget discipline: added stiffening mass is only effective if it shifts the mode, not just the mode shape — target modifications where modal effective mass is highest</a:t>
            </a:r>
            <a:endParaRPr lang="en-US" sz="1450" dirty="0"/>
          </a:p>
        </p:txBody>
      </p:sp>
      <p:sp>
        <p:nvSpPr>
          <p:cNvPr id="8" name="Shape 6"/>
          <p:cNvSpPr/>
          <p:nvPr/>
        </p:nvSpPr>
        <p:spPr>
          <a:xfrm>
            <a:off x="457200" y="6309360"/>
            <a:ext cx="11277295" cy="566928"/>
          </a:xfrm>
          <a:prstGeom prst="rect">
            <a:avLst/>
          </a:prstGeom>
          <a:solidFill>
            <a:srgbClr val="EEF4F9"/>
          </a:solidFill>
          <a:ln/>
        </p:spPr>
        <p:txBody>
          <a:bodyPr/>
          <a:lstStyle/>
          <a:p>
            <a:endParaRPr lang="en-US"/>
          </a:p>
        </p:txBody>
      </p:sp>
      <p:sp>
        <p:nvSpPr>
          <p:cNvPr id="9" name="Text 7"/>
          <p:cNvSpPr/>
          <p:nvPr/>
        </p:nvSpPr>
        <p:spPr>
          <a:xfrm>
            <a:off x="685800" y="630936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Modal separation between source and payload mounting structure is often the single most cost-effective structural design lever for jitter.</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Strategy: Source Selection</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Choosing inherently quieter hardware reduces the disturbance the rest of the system must absorb</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25</a:t>
            </a:r>
            <a:endParaRPr lang="en-US" sz="900" dirty="0"/>
          </a:p>
        </p:txBody>
      </p:sp>
      <p:graphicFrame>
        <p:nvGraphicFramePr>
          <p:cNvPr id="24" name="Table 0"/>
          <p:cNvGraphicFramePr>
            <a:graphicFrameLocks noGrp="1"/>
          </p:cNvGraphicFramePr>
          <p:nvPr>
            <p:extLst>
              <p:ext uri="{D42A27DB-BD31-4B8C-83A1-F6EECF244321}">
                <p14:modId xmlns:p14="http://schemas.microsoft.com/office/powerpoint/2010/main" val="1268100665"/>
              </p:ext>
            </p:extLst>
          </p:nvPr>
        </p:nvGraphicFramePr>
        <p:xfrm>
          <a:off x="457200" y="1417320"/>
          <a:ext cx="11264460" cy="4279392"/>
        </p:xfrm>
        <a:graphic>
          <a:graphicData uri="http://schemas.openxmlformats.org/drawingml/2006/table">
            <a:tbl>
              <a:tblPr/>
              <a:tblGrid>
                <a:gridCol w="3259777">
                  <a:extLst>
                    <a:ext uri="{9D8B030D-6E8A-4147-A177-3AD203B41FA5}">
                      <a16:colId xmlns:a16="http://schemas.microsoft.com/office/drawing/2014/main" val="20000"/>
                    </a:ext>
                  </a:extLst>
                </a:gridCol>
                <a:gridCol w="8004683">
                  <a:extLst>
                    <a:ext uri="{9D8B030D-6E8A-4147-A177-3AD203B41FA5}">
                      <a16:colId xmlns:a16="http://schemas.microsoft.com/office/drawing/2014/main" val="20001"/>
                    </a:ext>
                  </a:extLst>
                </a:gridCol>
              </a:tblGrid>
              <a:tr h="713232">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Design Lever</a:t>
                      </a:r>
                      <a:endParaRPr lang="en-US" sz="140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solidFill>
                      <a:srgbClr val="10456B"/>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Application</a:t>
                      </a:r>
                      <a:endParaRPr lang="en-US" sz="140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solidFill>
                      <a:srgbClr val="10456B"/>
                    </a:solidFill>
                  </a:tcPr>
                </a:tc>
                <a:extLst>
                  <a:ext uri="{0D108BD9-81ED-4DB2-BD59-A6C34878D82A}">
                    <a16:rowId xmlns:a16="http://schemas.microsoft.com/office/drawing/2014/main" val="10000"/>
                  </a:ext>
                </a:extLst>
              </a:tr>
              <a:tr h="713232">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Higher wheel-balance grade</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Reaction / momentum wheels — tighter static and dynamic balance specs reduce imbalance harmonics</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1"/>
                  </a:ext>
                </a:extLst>
              </a:tr>
              <a:tr h="713232">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Active cooler balancers</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Cryocoolers — electromechanical counterbalance mass or piezo driver cancels compressor-induced force</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2"/>
                  </a:ext>
                </a:extLst>
              </a:tr>
              <a:tr h="713232">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Magnetorquer-first momentum control</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Reduces frequency of thruster desaturation burns and their transient disturbance</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3"/>
                  </a:ext>
                </a:extLst>
              </a:tr>
              <a:tr h="713232">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Closed-loop stepper control</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Stepper-driven mechanisms — feedback sensing allows smoother, lower-impulse motion profiles</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4"/>
                  </a:ext>
                </a:extLst>
              </a:tr>
              <a:tr h="713232">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Slower mechanism slew profiles</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tc>
                  <a:txBody>
                    <a:bodyPr/>
                    <a:lstStyle/>
                    <a:p>
                      <a:pPr marL="0" indent="0">
                        <a:buNone/>
                      </a:pPr>
                      <a:r>
                        <a:rPr lang="en-US" sz="1450" dirty="0">
                          <a:solidFill>
                            <a:srgbClr val="2B2B2B"/>
                          </a:solidFill>
                          <a:latin typeface="Calibri" pitchFamily="34" charset="0"/>
                          <a:ea typeface="Calibri" pitchFamily="34" charset="-122"/>
                          <a:cs typeface="Calibri" pitchFamily="34" charset="-120"/>
                        </a:rPr>
                        <a:t>Antenna / mirror pointing drives — trades settling time for reduced peak transient force</a:t>
                      </a:r>
                      <a:endParaRPr lang="en-US" sz="1450" dirty="0">
                        <a:latin typeface="Calibri" charset="0"/>
                        <a:ea typeface="Calibri" charset="0"/>
                        <a:cs typeface="Calibri" charset="0"/>
                      </a:endParaRPr>
                    </a:p>
                  </a:txBody>
                  <a:tcPr anchor="ctr">
                    <a:lnL w="6350" cap="flat" cmpd="sng" algn="ctr">
                      <a:solidFill>
                        <a:srgbClr val="D7E3EC"/>
                      </a:solidFill>
                      <a:prstDash val="solid"/>
                      <a:round/>
                      <a:headEnd type="none" w="med" len="med"/>
                      <a:tailEnd type="none" w="med" len="med"/>
                    </a:lnL>
                    <a:lnR w="6350" cap="flat" cmpd="sng" algn="ctr">
                      <a:solidFill>
                        <a:srgbClr val="D7E3EC"/>
                      </a:solidFill>
                      <a:prstDash val="solid"/>
                      <a:round/>
                      <a:headEnd type="none" w="med" len="med"/>
                      <a:tailEnd type="none" w="med" len="med"/>
                    </a:lnR>
                    <a:lnT w="6350" cap="flat" cmpd="sng" algn="ctr">
                      <a:solidFill>
                        <a:srgbClr val="D7E3EC"/>
                      </a:solidFill>
                      <a:prstDash val="solid"/>
                      <a:round/>
                      <a:headEnd type="none" w="med" len="med"/>
                      <a:tailEnd type="none" w="med" len="med"/>
                    </a:lnT>
                    <a:lnB w="6350" cap="flat" cmpd="sng" algn="ctr">
                      <a:solidFill>
                        <a:srgbClr val="D7E3E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ActiveConcepts">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Active &amp; Hybrid Jitter Control</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When passive isolation is not enough: adding sensors, actuators, and a control loop</a:t>
            </a:r>
          </a:p>
        </p:txBody>
      </p:sp>
      <p:sp>
        <p:nvSpPr>
          <p:cNvPr id="14" name="Round"/>
          <p:cNvSpPr/>
          <p:nvPr/>
        </p:nvSpPr>
        <p:spPr>
          <a:xfrm>
            <a:off x="457200" y="1371600"/>
            <a:ext cx="5486400" cy="4000000"/>
          </a:xfrm>
          <a:prstGeom prst="roundRect">
            <a:avLst>
              <a:gd name="adj" fmla="val 3448"/>
            </a:avLst>
          </a:prstGeom>
          <a:solidFill>
            <a:srgbClr val="EEF4F9"/>
          </a:solidFill>
          <a:ln/>
        </p:spPr>
        <p:txBody>
          <a:bodyPr/>
          <a:lstStyle/>
          <a:p>
            <a:endParaRPr lang="en-US"/>
          </a:p>
        </p:txBody>
      </p:sp>
      <p:sp>
        <p:nvSpPr>
          <p:cNvPr id="15" name="Ell"/>
          <p:cNvSpPr/>
          <p:nvPr/>
        </p:nvSpPr>
        <p:spPr>
          <a:xfrm>
            <a:off x="713232" y="1572768"/>
            <a:ext cx="502920" cy="502920"/>
          </a:xfrm>
          <a:prstGeom prst="ellipse">
            <a:avLst/>
          </a:prstGeom>
          <a:solidFill>
            <a:srgbClr val="FFFFFF"/>
          </a:solidFill>
          <a:ln/>
        </p:spPr>
        <p:txBody>
          <a:bodyPr/>
          <a:lstStyle/>
          <a:p>
            <a:endParaRPr lang="en-US"/>
          </a:p>
        </p:txBody>
      </p:sp>
      <p:pic>
        <p:nvPicPr>
          <p:cNvPr id="16" name="Image"/>
          <p:cNvPicPr>
            <a:picLocks noChangeAspect="1"/>
          </p:cNvPicPr>
          <p:nvPr/>
        </p:nvPicPr>
        <p:blipFill>
          <a:blip r:embed="rId2"/>
          <a:stretch>
            <a:fillRect/>
          </a:stretch>
        </p:blipFill>
        <p:spPr>
          <a:xfrm>
            <a:off x="833933" y="1693469"/>
            <a:ext cx="261518" cy="261518"/>
          </a:xfrm>
          <a:prstGeom prst="rect">
            <a:avLst/>
          </a:prstGeom>
        </p:spPr>
      </p:pic>
      <p:sp>
        <p:nvSpPr>
          <p:cNvPr id="17" name="Text"/>
          <p:cNvSpPr/>
          <p:nvPr/>
        </p:nvSpPr>
        <p:spPr>
          <a:xfrm>
            <a:off x="1371600" y="1572768"/>
            <a:ext cx="4297680" cy="502920"/>
          </a:xfrm>
          <a:prstGeom prst="rect">
            <a:avLst/>
          </a:prstGeom>
          <a:noFill/>
          <a:ln/>
        </p:spPr>
        <p:txBody>
          <a:bodyPr wrap="square" lIns="0" tIns="0" rIns="0" bIns="0" rtlCol="0" anchor="ctr"/>
          <a:lstStyle/>
          <a:p>
            <a:pPr marL="0" indent="0">
              <a:buNone/>
            </a:pPr>
            <a:r>
              <a:rPr lang="en-US" sz="1550" b="1" dirty="0">
                <a:solidFill>
                  <a:srgbClr val="10456B"/>
                </a:solidFill>
                <a:latin typeface="Calibri" pitchFamily="34" charset="0"/>
                <a:ea typeface="Calibri" pitchFamily="34" charset="-122"/>
                <a:cs typeface="Calibri" pitchFamily="34" charset="-120"/>
              </a:rPr>
              <a:t>Why Go Active</a:t>
            </a:r>
          </a:p>
        </p:txBody>
      </p:sp>
      <p:sp>
        <p:nvSpPr>
          <p:cNvPr id="18" name="Text"/>
          <p:cNvSpPr/>
          <p:nvPr/>
        </p:nvSpPr>
        <p:spPr>
          <a:xfrm>
            <a:off x="713232" y="2240280"/>
            <a:ext cx="4937760" cy="30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Passive isolators cannot attenuate below their corner frequency and amplify at resonance — active control fills exactly that gap</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Active systems add low-frequency disturbance rejection and can null specific tonal lines that a passive mount passes through</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Penalty: actuators, sensors, power, control electronics, and the risk of closed-loop instability</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Used when the LOS budget cannot be met passively — high-resolution imaging and laser-comm terminals are the usual drivers</a:t>
            </a:r>
          </a:p>
        </p:txBody>
      </p:sp>
      <p:sp>
        <p:nvSpPr>
          <p:cNvPr id="19" name="Round"/>
          <p:cNvSpPr/>
          <p:nvPr/>
        </p:nvSpPr>
        <p:spPr>
          <a:xfrm>
            <a:off x="6263640" y="1371600"/>
            <a:ext cx="5440680" cy="4000000"/>
          </a:xfrm>
          <a:prstGeom prst="roundRect">
            <a:avLst>
              <a:gd name="adj" fmla="val 3448"/>
            </a:avLst>
          </a:prstGeom>
          <a:solidFill>
            <a:srgbClr val="EEF4F9"/>
          </a:solidFill>
          <a:ln/>
        </p:spPr>
        <p:txBody>
          <a:bodyPr/>
          <a:lstStyle/>
          <a:p>
            <a:endParaRPr lang="en-US"/>
          </a:p>
        </p:txBody>
      </p:sp>
      <p:sp>
        <p:nvSpPr>
          <p:cNvPr id="20" name="Ell"/>
          <p:cNvSpPr/>
          <p:nvPr/>
        </p:nvSpPr>
        <p:spPr>
          <a:xfrm>
            <a:off x="6519672" y="1572768"/>
            <a:ext cx="502920" cy="502920"/>
          </a:xfrm>
          <a:prstGeom prst="ellipse">
            <a:avLst/>
          </a:prstGeom>
          <a:solidFill>
            <a:srgbClr val="FFFFFF"/>
          </a:solidFill>
          <a:ln/>
        </p:spPr>
        <p:txBody>
          <a:bodyPr/>
          <a:lstStyle/>
          <a:p>
            <a:endParaRPr lang="en-US"/>
          </a:p>
        </p:txBody>
      </p:sp>
      <p:pic>
        <p:nvPicPr>
          <p:cNvPr id="21" name="Image"/>
          <p:cNvPicPr>
            <a:picLocks noChangeAspect="1"/>
          </p:cNvPicPr>
          <p:nvPr/>
        </p:nvPicPr>
        <p:blipFill>
          <a:blip r:embed="rId3"/>
          <a:stretch>
            <a:fillRect/>
          </a:stretch>
        </p:blipFill>
        <p:spPr>
          <a:xfrm>
            <a:off x="6640373" y="1693469"/>
            <a:ext cx="261518" cy="261518"/>
          </a:xfrm>
          <a:prstGeom prst="rect">
            <a:avLst/>
          </a:prstGeom>
        </p:spPr>
      </p:pic>
      <p:sp>
        <p:nvSpPr>
          <p:cNvPr id="22" name="Text"/>
          <p:cNvSpPr/>
          <p:nvPr/>
        </p:nvSpPr>
        <p:spPr>
          <a:xfrm>
            <a:off x="7178040" y="1572768"/>
            <a:ext cx="4297680" cy="502920"/>
          </a:xfrm>
          <a:prstGeom prst="rect">
            <a:avLst/>
          </a:prstGeom>
          <a:noFill/>
          <a:ln/>
        </p:spPr>
        <p:txBody>
          <a:bodyPr wrap="square" lIns="0" tIns="0" rIns="0" bIns="0" rtlCol="0" anchor="ctr"/>
          <a:lstStyle/>
          <a:p>
            <a:pPr marL="0" indent="0">
              <a:buNone/>
            </a:pPr>
            <a:r>
              <a:rPr lang="en-US" sz="1550" b="1" dirty="0">
                <a:solidFill>
                  <a:srgbClr val="10456B"/>
                </a:solidFill>
                <a:latin typeface="Calibri" pitchFamily="34" charset="0"/>
                <a:ea typeface="Calibri" pitchFamily="34" charset="-122"/>
                <a:cs typeface="Calibri" pitchFamily="34" charset="-120"/>
              </a:rPr>
              <a:t>Active Techniques</a:t>
            </a:r>
          </a:p>
        </p:txBody>
      </p:sp>
      <p:sp>
        <p:nvSpPr>
          <p:cNvPr id="23" name="Text"/>
          <p:cNvSpPr/>
          <p:nvPr/>
        </p:nvSpPr>
        <p:spPr>
          <a:xfrm>
            <a:off x="6519672" y="2240280"/>
            <a:ext cx="4937760" cy="30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Fast steering mirror (FSM): a small actuated mirror closes the residual line-of-sight loop downstream of the structure</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Active isolation platform: voice-coil or piezo actuators on a Stewart (hexapod) frame cancel motion in 6 DOF</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Feed-forward cancellation: a wheel-speed tachometer signal predicts the harmonic and drives an anti-phase force</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Active counterbalancer: piezo / electromagnetic mass cancels the cryocooler compressor force at its source</a:t>
            </a:r>
          </a:p>
        </p:txBody>
      </p:sp>
      <p:sp>
        <p:nvSpPr>
          <p:cNvPr id="24" name="Rect"/>
          <p:cNvSpPr/>
          <p:nvPr/>
        </p:nvSpPr>
        <p:spPr>
          <a:xfrm>
            <a:off x="457200" y="5440680"/>
            <a:ext cx="11277295" cy="566928"/>
          </a:xfrm>
          <a:prstGeom prst="rect">
            <a:avLst/>
          </a:prstGeom>
          <a:solidFill>
            <a:srgbClr val="EEF4F9"/>
          </a:solidFill>
          <a:ln/>
        </p:spPr>
        <p:txBody>
          <a:bodyPr/>
          <a:lstStyle/>
          <a:p>
            <a:endParaRPr lang="en-US"/>
          </a:p>
        </p:txBody>
      </p:sp>
      <p:sp>
        <p:nvSpPr>
          <p:cNvPr id="25"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Active control buys low-frequency and tonal rejection that passive mounts physically cannot — at the cost of power, complexity, and a stability budget.</a:t>
            </a:r>
          </a:p>
        </p:txBody>
      </p:sp>
      <p:sp>
        <p:nvSpPr>
          <p:cNvPr id="26"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27"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Crossover">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Active–Passive Crossover Strategy</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Pair each method where it works best: active below the corner, passive above</a:t>
            </a:r>
          </a:p>
        </p:txBody>
      </p:sp>
      <p:pic>
        <p:nvPicPr>
          <p:cNvPr id="14" name="Crossover"/>
          <p:cNvPicPr>
            <a:picLocks noChangeAspect="1"/>
          </p:cNvPicPr>
          <p:nvPr/>
        </p:nvPicPr>
        <p:blipFill>
          <a:blip r:embed="rId2"/>
          <a:stretch>
            <a:fillRect/>
          </a:stretch>
        </p:blipFill>
        <p:spPr>
          <a:xfrm>
            <a:off x="457200" y="1340000"/>
            <a:ext cx="6492000" cy="3340000"/>
          </a:xfrm>
          <a:prstGeom prst="rect">
            <a:avLst/>
          </a:prstGeom>
        </p:spPr>
      </p:pic>
      <p:sp>
        <p:nvSpPr>
          <p:cNvPr id="15" name="Round"/>
          <p:cNvSpPr/>
          <p:nvPr/>
        </p:nvSpPr>
        <p:spPr>
          <a:xfrm>
            <a:off x="7150000" y="1340000"/>
            <a:ext cx="4584800" cy="3340000"/>
          </a:xfrm>
          <a:prstGeom prst="roundRect">
            <a:avLst>
              <a:gd name="adj" fmla="val 3448"/>
            </a:avLst>
          </a:prstGeom>
          <a:solidFill>
            <a:srgbClr val="EEF4F9"/>
          </a:solidFill>
          <a:ln/>
        </p:spPr>
        <p:txBody>
          <a:bodyPr/>
          <a:lstStyle/>
          <a:p>
            <a:endParaRPr lang="en-US"/>
          </a:p>
        </p:txBody>
      </p:sp>
      <p:sp>
        <p:nvSpPr>
          <p:cNvPr id="16" name="Text"/>
          <p:cNvSpPr/>
          <p:nvPr/>
        </p:nvSpPr>
        <p:spPr>
          <a:xfrm>
            <a:off x="7424800" y="1500000"/>
            <a:ext cx="4035000" cy="36000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Reading the Curve</a:t>
            </a:r>
          </a:p>
        </p:txBody>
      </p:sp>
      <p:sp>
        <p:nvSpPr>
          <p:cNvPr id="17" name="Text"/>
          <p:cNvSpPr/>
          <p:nvPr/>
        </p:nvSpPr>
        <p:spPr>
          <a:xfrm>
            <a:off x="7424800" y="1940000"/>
            <a:ext cx="4035000" cy="26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Below the isolator corner the passive mount does nothing and amplifies at resonance — the active loop suppresses that peak</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Above the corner the passive roll-off (~40 dB/decade) already does the work, so the active loop hands off</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The hybrid curve keeps the passive high-frequency attenuation while removing the resonant amplification</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Crossover frequency is a design choice: push it higher for more active authority, lower to save actuator effort and power</a:t>
            </a:r>
          </a:p>
        </p:txBody>
      </p:sp>
      <p:sp>
        <p:nvSpPr>
          <p:cNvPr id="18" name="Rect"/>
          <p:cNvSpPr/>
          <p:nvPr/>
        </p:nvSpPr>
        <p:spPr>
          <a:xfrm>
            <a:off x="457200" y="5440680"/>
            <a:ext cx="11277295" cy="566928"/>
          </a:xfrm>
          <a:prstGeom prst="rect">
            <a:avLst/>
          </a:prstGeom>
          <a:solidFill>
            <a:srgbClr val="EEF4F9"/>
          </a:solidFill>
          <a:ln/>
        </p:spPr>
        <p:txBody>
          <a:bodyPr/>
          <a:lstStyle/>
          <a:p>
            <a:endParaRPr lang="en-US"/>
          </a:p>
        </p:txBody>
      </p:sp>
      <p:sp>
        <p:nvSpPr>
          <p:cNvPr id="19"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The best architectures are hybrid — active control owns the resonance and the sub-corner band; the passive mount owns the high-frequency roll-off.</a:t>
            </a:r>
          </a:p>
        </p:txBody>
      </p:sp>
      <p:sp>
        <p:nvSpPr>
          <p:cNvPr id="20"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21"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Design Section Summary</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Four complementary design levers, applied together rather than in isolation</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28</a:t>
            </a:r>
            <a:endParaRPr lang="en-US" sz="900" dirty="0"/>
          </a:p>
        </p:txBody>
      </p:sp>
      <p:sp>
        <p:nvSpPr>
          <p:cNvPr id="7" name="Shape 5"/>
          <p:cNvSpPr/>
          <p:nvPr/>
        </p:nvSpPr>
        <p:spPr>
          <a:xfrm>
            <a:off x="457200" y="1417320"/>
            <a:ext cx="5440680" cy="2121408"/>
          </a:xfrm>
          <a:prstGeom prst="roundRect">
            <a:avLst>
              <a:gd name="adj" fmla="val 3448"/>
            </a:avLst>
          </a:prstGeom>
          <a:solidFill>
            <a:srgbClr val="EEF4F9"/>
          </a:solidFill>
          <a:ln/>
        </p:spPr>
        <p:txBody>
          <a:bodyPr/>
          <a:lstStyle/>
          <a:p>
            <a:endParaRPr lang="en-US"/>
          </a:p>
        </p:txBody>
      </p:sp>
      <p:sp>
        <p:nvSpPr>
          <p:cNvPr id="8" name="Shape 6"/>
          <p:cNvSpPr/>
          <p:nvPr/>
        </p:nvSpPr>
        <p:spPr>
          <a:xfrm>
            <a:off x="731520" y="1673352"/>
            <a:ext cx="685800" cy="685800"/>
          </a:xfrm>
          <a:prstGeom prst="ellipse">
            <a:avLst/>
          </a:prstGeom>
          <a:solidFill>
            <a:srgbClr val="FFFFFF"/>
          </a:solidFill>
          <a:ln/>
        </p:spPr>
        <p:txBody>
          <a:bodyPr/>
          <a:lstStyle/>
          <a:p>
            <a:endParaRPr lang="en-US"/>
          </a:p>
        </p:txBody>
      </p:sp>
      <p:pic>
        <p:nvPicPr>
          <p:cNvPr id="9" name="Image 0" descr="/home/claude/jitter_deck/icons/bullseye_navy.png"/>
          <p:cNvPicPr>
            <a:picLocks noChangeAspect="1"/>
          </p:cNvPicPr>
          <p:nvPr/>
        </p:nvPicPr>
        <p:blipFill>
          <a:blip r:embed="rId3"/>
          <a:stretch>
            <a:fillRect/>
          </a:stretch>
        </p:blipFill>
        <p:spPr>
          <a:xfrm>
            <a:off x="896112" y="1837944"/>
            <a:ext cx="356616" cy="356616"/>
          </a:xfrm>
          <a:prstGeom prst="rect">
            <a:avLst/>
          </a:prstGeom>
        </p:spPr>
      </p:pic>
      <p:sp>
        <p:nvSpPr>
          <p:cNvPr id="10" name="Text 7"/>
          <p:cNvSpPr/>
          <p:nvPr/>
        </p:nvSpPr>
        <p:spPr>
          <a:xfrm>
            <a:off x="1600200" y="167335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Isolate the Payload</a:t>
            </a:r>
            <a:endParaRPr lang="en-US" sz="1550" dirty="0"/>
          </a:p>
        </p:txBody>
      </p:sp>
      <p:sp>
        <p:nvSpPr>
          <p:cNvPr id="11" name="Text 8"/>
          <p:cNvSpPr/>
          <p:nvPr/>
        </p:nvSpPr>
        <p:spPr>
          <a:xfrm>
            <a:off x="731520" y="2468880"/>
            <a:ext cx="4937760" cy="960120"/>
          </a:xfrm>
          <a:prstGeom prst="rect">
            <a:avLst/>
          </a:prstGeom>
          <a:noFill/>
          <a:ln/>
        </p:spPr>
        <p:txBody>
          <a:bodyPr wrap="square" lIns="0" tIns="0" rIns="0" bIns="0" rtlCol="0" anchor="t"/>
          <a:lstStyle/>
          <a:p>
            <a:pPr marL="0" indent="0">
              <a:buNone/>
            </a:pPr>
            <a:r>
              <a:rPr lang="en-US" sz="1450" dirty="0">
                <a:solidFill>
                  <a:srgbClr val="2B2B2B"/>
                </a:solidFill>
                <a:latin typeface="Calibri" pitchFamily="34" charset="0"/>
                <a:ea typeface="Calibri" pitchFamily="34" charset="-122"/>
                <a:cs typeface="Calibri" pitchFamily="34" charset="-120"/>
              </a:rPr>
              <a:t>Soft-mount sensitive instruments; manage the launch-lock trade</a:t>
            </a:r>
            <a:endParaRPr lang="en-US" sz="1450" dirty="0"/>
          </a:p>
        </p:txBody>
      </p:sp>
      <p:sp>
        <p:nvSpPr>
          <p:cNvPr id="12" name="Shape 9"/>
          <p:cNvSpPr/>
          <p:nvPr/>
        </p:nvSpPr>
        <p:spPr>
          <a:xfrm>
            <a:off x="6263640" y="1417320"/>
            <a:ext cx="5440680" cy="2121408"/>
          </a:xfrm>
          <a:prstGeom prst="roundRect">
            <a:avLst>
              <a:gd name="adj" fmla="val 3448"/>
            </a:avLst>
          </a:prstGeom>
          <a:solidFill>
            <a:srgbClr val="EEF4F9"/>
          </a:solidFill>
          <a:ln/>
        </p:spPr>
        <p:txBody>
          <a:bodyPr/>
          <a:lstStyle/>
          <a:p>
            <a:endParaRPr lang="en-US"/>
          </a:p>
        </p:txBody>
      </p:sp>
      <p:sp>
        <p:nvSpPr>
          <p:cNvPr id="13" name="Shape 10"/>
          <p:cNvSpPr/>
          <p:nvPr/>
        </p:nvSpPr>
        <p:spPr>
          <a:xfrm>
            <a:off x="6537960" y="1673352"/>
            <a:ext cx="685800" cy="685800"/>
          </a:xfrm>
          <a:prstGeom prst="ellipse">
            <a:avLst/>
          </a:prstGeom>
          <a:solidFill>
            <a:srgbClr val="FFFFFF"/>
          </a:solidFill>
          <a:ln/>
        </p:spPr>
        <p:txBody>
          <a:bodyPr/>
          <a:lstStyle/>
          <a:p>
            <a:endParaRPr lang="en-US"/>
          </a:p>
        </p:txBody>
      </p:sp>
      <p:pic>
        <p:nvPicPr>
          <p:cNvPr id="14" name="Image 1" descr="/home/claude/jitter_deck/icons/wave_navy.png"/>
          <p:cNvPicPr>
            <a:picLocks noChangeAspect="1"/>
          </p:cNvPicPr>
          <p:nvPr/>
        </p:nvPicPr>
        <p:blipFill>
          <a:blip r:embed="rId4"/>
          <a:stretch>
            <a:fillRect/>
          </a:stretch>
        </p:blipFill>
        <p:spPr>
          <a:xfrm>
            <a:off x="6702552" y="1837944"/>
            <a:ext cx="356616" cy="356616"/>
          </a:xfrm>
          <a:prstGeom prst="rect">
            <a:avLst/>
          </a:prstGeom>
        </p:spPr>
      </p:pic>
      <p:sp>
        <p:nvSpPr>
          <p:cNvPr id="15" name="Text 11"/>
          <p:cNvSpPr/>
          <p:nvPr/>
        </p:nvSpPr>
        <p:spPr>
          <a:xfrm>
            <a:off x="7406640" y="167335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Separate the Modes</a:t>
            </a:r>
            <a:endParaRPr lang="en-US" sz="1550" dirty="0"/>
          </a:p>
        </p:txBody>
      </p:sp>
      <p:sp>
        <p:nvSpPr>
          <p:cNvPr id="16" name="Text 12"/>
          <p:cNvSpPr/>
          <p:nvPr/>
        </p:nvSpPr>
        <p:spPr>
          <a:xfrm>
            <a:off x="6537960" y="2468880"/>
            <a:ext cx="4937760" cy="960120"/>
          </a:xfrm>
          <a:prstGeom prst="rect">
            <a:avLst/>
          </a:prstGeom>
          <a:noFill/>
          <a:ln/>
        </p:spPr>
        <p:txBody>
          <a:bodyPr wrap="square" lIns="0" tIns="0" rIns="0" bIns="0" rtlCol="0" anchor="t"/>
          <a:lstStyle/>
          <a:p>
            <a:pPr marL="0" indent="0">
              <a:buNone/>
            </a:pPr>
            <a:r>
              <a:rPr lang="en-US" sz="1450" dirty="0">
                <a:solidFill>
                  <a:srgbClr val="2B2B2B"/>
                </a:solidFill>
                <a:latin typeface="Calibri" pitchFamily="34" charset="0"/>
                <a:ea typeface="Calibri" pitchFamily="34" charset="-122"/>
                <a:cs typeface="Calibri" pitchFamily="34" charset="-120"/>
              </a:rPr>
              <a:t>Keep source and payload structural frequencies apart</a:t>
            </a:r>
            <a:endParaRPr lang="en-US" sz="1450" dirty="0"/>
          </a:p>
        </p:txBody>
      </p:sp>
      <p:sp>
        <p:nvSpPr>
          <p:cNvPr id="17" name="Shape 13"/>
          <p:cNvSpPr/>
          <p:nvPr/>
        </p:nvSpPr>
        <p:spPr>
          <a:xfrm>
            <a:off x="457200" y="3749040"/>
            <a:ext cx="5440680" cy="2121408"/>
          </a:xfrm>
          <a:prstGeom prst="roundRect">
            <a:avLst>
              <a:gd name="adj" fmla="val 3448"/>
            </a:avLst>
          </a:prstGeom>
          <a:solidFill>
            <a:srgbClr val="EEF4F9"/>
          </a:solidFill>
          <a:ln/>
        </p:spPr>
        <p:txBody>
          <a:bodyPr/>
          <a:lstStyle/>
          <a:p>
            <a:endParaRPr lang="en-US"/>
          </a:p>
        </p:txBody>
      </p:sp>
      <p:sp>
        <p:nvSpPr>
          <p:cNvPr id="18" name="Shape 14"/>
          <p:cNvSpPr/>
          <p:nvPr/>
        </p:nvSpPr>
        <p:spPr>
          <a:xfrm>
            <a:off x="731520" y="4005072"/>
            <a:ext cx="685800" cy="685800"/>
          </a:xfrm>
          <a:prstGeom prst="ellipse">
            <a:avLst/>
          </a:prstGeom>
          <a:solidFill>
            <a:srgbClr val="FFFFFF"/>
          </a:solidFill>
          <a:ln/>
        </p:spPr>
        <p:txBody>
          <a:bodyPr/>
          <a:lstStyle/>
          <a:p>
            <a:endParaRPr lang="en-US"/>
          </a:p>
        </p:txBody>
      </p:sp>
      <p:pic>
        <p:nvPicPr>
          <p:cNvPr id="19" name="Image 2" descr="/home/claude/jitter_deck/icons/cog_navy.png"/>
          <p:cNvPicPr>
            <a:picLocks noChangeAspect="1"/>
          </p:cNvPicPr>
          <p:nvPr/>
        </p:nvPicPr>
        <p:blipFill>
          <a:blip r:embed="rId5"/>
          <a:stretch>
            <a:fillRect/>
          </a:stretch>
        </p:blipFill>
        <p:spPr>
          <a:xfrm>
            <a:off x="896112" y="4169664"/>
            <a:ext cx="356616" cy="356616"/>
          </a:xfrm>
          <a:prstGeom prst="rect">
            <a:avLst/>
          </a:prstGeom>
        </p:spPr>
      </p:pic>
      <p:sp>
        <p:nvSpPr>
          <p:cNvPr id="20" name="Text 15"/>
          <p:cNvSpPr/>
          <p:nvPr/>
        </p:nvSpPr>
        <p:spPr>
          <a:xfrm>
            <a:off x="1600200" y="400507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Pick Quieter Hardware</a:t>
            </a:r>
            <a:endParaRPr lang="en-US" sz="1550" dirty="0"/>
          </a:p>
        </p:txBody>
      </p:sp>
      <p:sp>
        <p:nvSpPr>
          <p:cNvPr id="21" name="Text 16"/>
          <p:cNvSpPr/>
          <p:nvPr/>
        </p:nvSpPr>
        <p:spPr>
          <a:xfrm>
            <a:off x="731520" y="4800600"/>
            <a:ext cx="4937760" cy="960120"/>
          </a:xfrm>
          <a:prstGeom prst="rect">
            <a:avLst/>
          </a:prstGeom>
          <a:noFill/>
          <a:ln/>
        </p:spPr>
        <p:txBody>
          <a:bodyPr wrap="square" lIns="0" tIns="0" rIns="0" bIns="0" rtlCol="0" anchor="t"/>
          <a:lstStyle/>
          <a:p>
            <a:pPr marL="0" indent="0">
              <a:buNone/>
            </a:pPr>
            <a:r>
              <a:rPr lang="en-US" sz="1450" dirty="0">
                <a:solidFill>
                  <a:srgbClr val="2B2B2B"/>
                </a:solidFill>
                <a:latin typeface="Calibri" pitchFamily="34" charset="0"/>
                <a:ea typeface="Calibri" pitchFamily="34" charset="-122"/>
                <a:cs typeface="Calibri" pitchFamily="34" charset="-120"/>
              </a:rPr>
              <a:t>Specify balance grades, active balancers, closed-loop control</a:t>
            </a:r>
            <a:endParaRPr lang="en-US" sz="1450" dirty="0"/>
          </a:p>
        </p:txBody>
      </p:sp>
      <p:sp>
        <p:nvSpPr>
          <p:cNvPr id="22" name="Shape 17"/>
          <p:cNvSpPr/>
          <p:nvPr/>
        </p:nvSpPr>
        <p:spPr>
          <a:xfrm>
            <a:off x="6263640" y="3749040"/>
            <a:ext cx="5440680" cy="2121408"/>
          </a:xfrm>
          <a:prstGeom prst="roundRect">
            <a:avLst>
              <a:gd name="adj" fmla="val 3448"/>
            </a:avLst>
          </a:prstGeom>
          <a:solidFill>
            <a:srgbClr val="EEF4F9"/>
          </a:solidFill>
          <a:ln/>
        </p:spPr>
        <p:txBody>
          <a:bodyPr/>
          <a:lstStyle/>
          <a:p>
            <a:endParaRPr lang="en-US"/>
          </a:p>
        </p:txBody>
      </p:sp>
      <p:sp>
        <p:nvSpPr>
          <p:cNvPr id="23" name="Shape 18"/>
          <p:cNvSpPr/>
          <p:nvPr/>
        </p:nvSpPr>
        <p:spPr>
          <a:xfrm>
            <a:off x="6537960" y="4005072"/>
            <a:ext cx="685800" cy="685800"/>
          </a:xfrm>
          <a:prstGeom prst="ellipse">
            <a:avLst/>
          </a:prstGeom>
          <a:solidFill>
            <a:srgbClr val="FFFFFF"/>
          </a:solidFill>
          <a:ln/>
        </p:spPr>
        <p:txBody>
          <a:bodyPr/>
          <a:lstStyle/>
          <a:p>
            <a:endParaRPr lang="en-US"/>
          </a:p>
        </p:txBody>
      </p:sp>
      <p:pic>
        <p:nvPicPr>
          <p:cNvPr id="24" name="Image 3" descr="/home/claude/jitter_deck/icons/sync_navy.png"/>
          <p:cNvPicPr>
            <a:picLocks noChangeAspect="1"/>
          </p:cNvPicPr>
          <p:nvPr/>
        </p:nvPicPr>
        <p:blipFill>
          <a:blip r:embed="rId6"/>
          <a:stretch>
            <a:fillRect/>
          </a:stretch>
        </p:blipFill>
        <p:spPr>
          <a:xfrm>
            <a:off x="6702552" y="4169664"/>
            <a:ext cx="356616" cy="356616"/>
          </a:xfrm>
          <a:prstGeom prst="rect">
            <a:avLst/>
          </a:prstGeom>
        </p:spPr>
      </p:pic>
      <p:sp>
        <p:nvSpPr>
          <p:cNvPr id="25" name="Text 19"/>
          <p:cNvSpPr/>
          <p:nvPr/>
        </p:nvSpPr>
        <p:spPr>
          <a:xfrm>
            <a:off x="7406640" y="400507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Manage Momentum Smartly</a:t>
            </a:r>
            <a:endParaRPr lang="en-US" sz="1550" dirty="0"/>
          </a:p>
        </p:txBody>
      </p:sp>
      <p:sp>
        <p:nvSpPr>
          <p:cNvPr id="26" name="Text 20"/>
          <p:cNvSpPr/>
          <p:nvPr/>
        </p:nvSpPr>
        <p:spPr>
          <a:xfrm>
            <a:off x="6537960" y="4800600"/>
            <a:ext cx="4937760" cy="960120"/>
          </a:xfrm>
          <a:prstGeom prst="rect">
            <a:avLst/>
          </a:prstGeom>
          <a:noFill/>
          <a:ln/>
        </p:spPr>
        <p:txBody>
          <a:bodyPr wrap="square" lIns="0" tIns="0" rIns="0" bIns="0" rtlCol="0" anchor="t"/>
          <a:lstStyle/>
          <a:p>
            <a:pPr marL="0" indent="0">
              <a:buNone/>
            </a:pPr>
            <a:r>
              <a:rPr lang="en-US" sz="1450" dirty="0">
                <a:solidFill>
                  <a:srgbClr val="2B2B2B"/>
                </a:solidFill>
                <a:latin typeface="Calibri" pitchFamily="34" charset="0"/>
                <a:ea typeface="Calibri" pitchFamily="34" charset="-122"/>
                <a:cs typeface="Calibri" pitchFamily="34" charset="-120"/>
              </a:rPr>
              <a:t>Favor magnetorquers to reduce desaturation transient frequency</a:t>
            </a:r>
            <a:endParaRPr lang="en-US" sz="14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5">
    <p:bg>
      <p:bgPr>
        <a:solidFill>
          <a:srgbClr val="10456B"/>
        </a:solidFill>
        <a:effectLst/>
      </p:bgPr>
    </p:bg>
    <p:spTree>
      <p:nvGrpSpPr>
        <p:cNvPr id="1" name=""/>
        <p:cNvGrpSpPr/>
        <p:nvPr/>
      </p:nvGrpSpPr>
      <p:grpSpPr>
        <a:xfrm>
          <a:off x="0" y="0"/>
          <a:ext cx="0" cy="0"/>
          <a:chOff x="0" y="0"/>
          <a:chExt cx="0" cy="0"/>
        </a:xfrm>
      </p:grpSpPr>
      <p:sp>
        <p:nvSpPr>
          <p:cNvPr id="3" name="Text 1"/>
          <p:cNvSpPr/>
          <p:nvPr/>
        </p:nvSpPr>
        <p:spPr>
          <a:xfrm>
            <a:off x="822960" y="2331720"/>
            <a:ext cx="3657600" cy="457200"/>
          </a:xfrm>
          <a:prstGeom prst="rect">
            <a:avLst/>
          </a:prstGeom>
          <a:noFill/>
          <a:ln/>
        </p:spPr>
        <p:txBody>
          <a:bodyPr wrap="square" lIns="0" tIns="0" rIns="0" bIns="0" rtlCol="0" anchor="ctr"/>
          <a:lstStyle/>
          <a:p>
            <a:pPr marL="0" indent="0">
              <a:buNone/>
            </a:pPr>
            <a:r>
              <a:rPr lang="en-US" sz="1600" b="1" kern="0" spc="300" dirty="0">
                <a:solidFill>
                  <a:srgbClr val="C55A11"/>
                </a:solidFill>
                <a:latin typeface="Calibri" pitchFamily="34" charset="0"/>
                <a:ea typeface="Calibri" pitchFamily="34" charset="-122"/>
                <a:cs typeface="Calibri" pitchFamily="34" charset="-120"/>
              </a:rPr>
              <a:t>PART 3</a:t>
            </a:r>
            <a:endParaRPr lang="en-US" sz="1600" dirty="0"/>
          </a:p>
        </p:txBody>
      </p:sp>
      <p:sp>
        <p:nvSpPr>
          <p:cNvPr id="4" name="Text 2"/>
          <p:cNvSpPr/>
          <p:nvPr/>
        </p:nvSpPr>
        <p:spPr>
          <a:xfrm>
            <a:off x="822960" y="2743200"/>
            <a:ext cx="9601200" cy="1188720"/>
          </a:xfrm>
          <a:prstGeom prst="rect">
            <a:avLst/>
          </a:prstGeom>
          <a:noFill/>
          <a:ln/>
        </p:spPr>
        <p:txBody>
          <a:bodyPr wrap="square" lIns="0" tIns="0" rIns="0" bIns="0" rtlCol="0" anchor="ctr"/>
          <a:lstStyle/>
          <a:p>
            <a:pPr marL="0" indent="0">
              <a:buNone/>
            </a:pPr>
            <a:r>
              <a:rPr lang="en-US" sz="4400" b="1" dirty="0">
                <a:solidFill>
                  <a:srgbClr val="FFFFFF"/>
                </a:solidFill>
                <a:latin typeface="Cambria" pitchFamily="34" charset="0"/>
                <a:ea typeface="Cambria" pitchFamily="34" charset="-122"/>
                <a:cs typeface="Cambria" pitchFamily="34" charset="-120"/>
              </a:rPr>
              <a:t>Analysis</a:t>
            </a:r>
            <a:endParaRPr lang="en-US" sz="4400" dirty="0"/>
          </a:p>
        </p:txBody>
      </p:sp>
      <p:sp>
        <p:nvSpPr>
          <p:cNvPr id="5" name="Text 3"/>
          <p:cNvSpPr/>
          <p:nvPr/>
        </p:nvSpPr>
        <p:spPr>
          <a:xfrm>
            <a:off x="822960" y="3794760"/>
            <a:ext cx="8686800" cy="548640"/>
          </a:xfrm>
          <a:prstGeom prst="rect">
            <a:avLst/>
          </a:prstGeom>
          <a:noFill/>
          <a:ln/>
        </p:spPr>
        <p:txBody>
          <a:bodyPr wrap="square" lIns="0" tIns="0" rIns="0" bIns="0" rtlCol="0" anchor="ctr"/>
          <a:lstStyle/>
          <a:p>
            <a:pPr marL="0" indent="0">
              <a:buNone/>
            </a:pPr>
            <a:r>
              <a:rPr lang="en-US" sz="1700" i="1" dirty="0">
                <a:solidFill>
                  <a:srgbClr val="CADCFC"/>
                </a:solidFill>
                <a:latin typeface="Calibri" pitchFamily="34" charset="0"/>
                <a:ea typeface="Calibri" pitchFamily="34" charset="-122"/>
                <a:cs typeface="Calibri" pitchFamily="34" charset="-120"/>
              </a:rPr>
              <a:t>Predicting jitter response before hardware is built or tested</a:t>
            </a:r>
            <a:endParaRPr lang="en-US" sz="1700" dirty="0"/>
          </a:p>
        </p:txBody>
      </p:sp>
      <p:pic>
        <p:nvPicPr>
          <p:cNvPr id="6" name="Image 0" descr="/home/claude/jitter_deck/icons/chart_white.png"/>
          <p:cNvPicPr>
            <a:picLocks noChangeAspect="1"/>
          </p:cNvPicPr>
          <p:nvPr/>
        </p:nvPicPr>
        <p:blipFill>
          <a:blip r:embed="rId3"/>
          <a:stretch>
            <a:fillRect/>
          </a:stretch>
        </p:blipFill>
        <p:spPr>
          <a:xfrm>
            <a:off x="10058400" y="5074920"/>
            <a:ext cx="1188720" cy="1188720"/>
          </a:xfrm>
          <a:prstGeom prst="rect">
            <a:avLst/>
          </a:prstGeom>
        </p:spPr>
      </p:pic>
      <p:sp>
        <p:nvSpPr>
          <p:cNvPr id="7"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CADCFC"/>
                </a:solidFill>
                <a:latin typeface="Calibri" pitchFamily="34" charset="0"/>
                <a:ea typeface="Calibri" pitchFamily="34" charset="-122"/>
                <a:cs typeface="Calibri" pitchFamily="34" charset="-120"/>
              </a:rPr>
              <a:t>29</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02920" y="228600"/>
            <a:ext cx="8686800" cy="640080"/>
          </a:xfrm>
          <a:prstGeom prst="rect">
            <a:avLst/>
          </a:prstGeom>
          <a:noFill/>
          <a:ln/>
        </p:spPr>
        <p:txBody>
          <a:bodyPr wrap="square" lIns="0" tIns="0" rIns="0" bIns="0" rtlCol="0" anchor="ctr"/>
          <a:lstStyle/>
          <a:p>
            <a:pPr marL="0" indent="0">
              <a:buNone/>
            </a:pPr>
            <a:r>
              <a:rPr lang="en-US" sz="3400" b="1" dirty="0">
                <a:solidFill>
                  <a:srgbClr val="0E2E52"/>
                </a:solidFill>
                <a:latin typeface="Cambria" pitchFamily="34" charset="0"/>
                <a:ea typeface="Cambria" pitchFamily="34" charset="-122"/>
                <a:cs typeface="Cambria" pitchFamily="34" charset="-120"/>
              </a:rPr>
              <a:t>Acronyms and Abbreviations</a:t>
            </a:r>
            <a:endParaRPr lang="en-US" sz="3400" dirty="0"/>
          </a:p>
        </p:txBody>
      </p:sp>
      <p:sp>
        <p:nvSpPr>
          <p:cNvPr id="3" name="Text 1"/>
          <p:cNvSpPr/>
          <p:nvPr/>
        </p:nvSpPr>
        <p:spPr>
          <a:xfrm>
            <a:off x="8961120" y="274320"/>
            <a:ext cx="2834640" cy="365760"/>
          </a:xfrm>
          <a:prstGeom prst="rect">
            <a:avLst/>
          </a:prstGeom>
          <a:noFill/>
          <a:ln/>
        </p:spPr>
        <p:txBody>
          <a:bodyPr wrap="square" lIns="0" tIns="0" rIns="0" bIns="0" rtlCol="0" anchor="ctr"/>
          <a:lstStyle/>
          <a:p>
            <a:pPr marL="0" indent="0" algn="r">
              <a:buNone/>
            </a:pPr>
            <a:r>
              <a:rPr lang="en-US" sz="1600" b="1" dirty="0">
                <a:solidFill>
                  <a:srgbClr val="0E2E52"/>
                </a:solidFill>
                <a:latin typeface="Calibri" pitchFamily="34" charset="0"/>
                <a:ea typeface="Calibri" pitchFamily="34" charset="-122"/>
                <a:cs typeface="Calibri" pitchFamily="34" charset="-120"/>
              </a:rPr>
              <a:t>Vibrationdata</a:t>
            </a:r>
            <a:endParaRPr lang="en-US" sz="1600" dirty="0"/>
          </a:p>
        </p:txBody>
      </p:sp>
      <p:sp>
        <p:nvSpPr>
          <p:cNvPr id="4" name="Text 2"/>
          <p:cNvSpPr/>
          <p:nvPr/>
        </p:nvSpPr>
        <p:spPr>
          <a:xfrm>
            <a:off x="521208" y="841248"/>
            <a:ext cx="8229600" cy="320040"/>
          </a:xfrm>
          <a:prstGeom prst="rect">
            <a:avLst/>
          </a:prstGeom>
          <a:noFill/>
          <a:ln/>
        </p:spPr>
        <p:txBody>
          <a:bodyPr wrap="square" lIns="0" tIns="0" rIns="0" bIns="0" rtlCol="0" anchor="ctr"/>
          <a:lstStyle/>
          <a:p>
            <a:pPr marL="0" indent="0">
              <a:buNone/>
            </a:pPr>
            <a:r>
              <a:rPr lang="en-US" sz="1500" i="1" dirty="0">
                <a:solidFill>
                  <a:srgbClr val="1F7A8C"/>
                </a:solidFill>
                <a:latin typeface="Calibri" pitchFamily="34" charset="0"/>
                <a:ea typeface="Calibri" pitchFamily="34" charset="-122"/>
                <a:cs typeface="Calibri" pitchFamily="34" charset="-120"/>
              </a:rPr>
              <a:t>Key terms used throughout this briefing</a:t>
            </a:r>
            <a:endParaRPr lang="en-US" sz="1500" dirty="0"/>
          </a:p>
        </p:txBody>
      </p:sp>
      <p:sp>
        <p:nvSpPr>
          <p:cNvPr id="5" name="Shape 3"/>
          <p:cNvSpPr/>
          <p:nvPr/>
        </p:nvSpPr>
        <p:spPr>
          <a:xfrm>
            <a:off x="502920" y="1417320"/>
            <a:ext cx="3657600" cy="420624"/>
          </a:xfrm>
          <a:prstGeom prst="rect">
            <a:avLst/>
          </a:prstGeom>
          <a:solidFill>
            <a:srgbClr val="EAF1F8"/>
          </a:solidFill>
          <a:ln/>
        </p:spPr>
        <p:txBody>
          <a:bodyPr/>
          <a:lstStyle/>
          <a:p>
            <a:endParaRPr lang="en-US"/>
          </a:p>
        </p:txBody>
      </p:sp>
      <p:sp>
        <p:nvSpPr>
          <p:cNvPr id="6" name="Text 4"/>
          <p:cNvSpPr/>
          <p:nvPr/>
        </p:nvSpPr>
        <p:spPr>
          <a:xfrm>
            <a:off x="612648" y="141732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ACS</a:t>
            </a:r>
            <a:endParaRPr lang="en-US" sz="1150" dirty="0"/>
          </a:p>
        </p:txBody>
      </p:sp>
      <p:sp>
        <p:nvSpPr>
          <p:cNvPr id="7" name="Text 5"/>
          <p:cNvSpPr/>
          <p:nvPr/>
        </p:nvSpPr>
        <p:spPr>
          <a:xfrm>
            <a:off x="1536192" y="141732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Attitude Control System</a:t>
            </a:r>
            <a:endParaRPr lang="en-US" sz="1150" dirty="0"/>
          </a:p>
        </p:txBody>
      </p:sp>
      <p:sp>
        <p:nvSpPr>
          <p:cNvPr id="8" name="Text 6"/>
          <p:cNvSpPr/>
          <p:nvPr/>
        </p:nvSpPr>
        <p:spPr>
          <a:xfrm>
            <a:off x="612648" y="183794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ASD</a:t>
            </a:r>
            <a:endParaRPr lang="en-US" sz="1150" dirty="0"/>
          </a:p>
        </p:txBody>
      </p:sp>
      <p:sp>
        <p:nvSpPr>
          <p:cNvPr id="9" name="Text 7"/>
          <p:cNvSpPr/>
          <p:nvPr/>
        </p:nvSpPr>
        <p:spPr>
          <a:xfrm>
            <a:off x="1536192" y="183794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Acceleration Spectral Density</a:t>
            </a:r>
            <a:endParaRPr lang="en-US" sz="1150" dirty="0"/>
          </a:p>
        </p:txBody>
      </p:sp>
      <p:sp>
        <p:nvSpPr>
          <p:cNvPr id="10" name="Shape 8"/>
          <p:cNvSpPr/>
          <p:nvPr/>
        </p:nvSpPr>
        <p:spPr>
          <a:xfrm>
            <a:off x="502920" y="2258568"/>
            <a:ext cx="3657600" cy="420624"/>
          </a:xfrm>
          <a:prstGeom prst="rect">
            <a:avLst/>
          </a:prstGeom>
          <a:solidFill>
            <a:srgbClr val="EAF1F8"/>
          </a:solidFill>
          <a:ln/>
        </p:spPr>
        <p:txBody>
          <a:bodyPr/>
          <a:lstStyle/>
          <a:p>
            <a:endParaRPr lang="en-US"/>
          </a:p>
        </p:txBody>
      </p:sp>
      <p:sp>
        <p:nvSpPr>
          <p:cNvPr id="11" name="Text 9"/>
          <p:cNvSpPr/>
          <p:nvPr/>
        </p:nvSpPr>
        <p:spPr>
          <a:xfrm>
            <a:off x="612648" y="225856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CB</a:t>
            </a:r>
            <a:endParaRPr lang="en-US" sz="1150" dirty="0"/>
          </a:p>
        </p:txBody>
      </p:sp>
      <p:sp>
        <p:nvSpPr>
          <p:cNvPr id="12" name="Text 10"/>
          <p:cNvSpPr/>
          <p:nvPr/>
        </p:nvSpPr>
        <p:spPr>
          <a:xfrm>
            <a:off x="1536192" y="225856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Craig-Bampton (substructuring)</a:t>
            </a:r>
            <a:endParaRPr lang="en-US" sz="1150" dirty="0"/>
          </a:p>
        </p:txBody>
      </p:sp>
      <p:sp>
        <p:nvSpPr>
          <p:cNvPr id="13" name="Text 11"/>
          <p:cNvSpPr/>
          <p:nvPr/>
        </p:nvSpPr>
        <p:spPr>
          <a:xfrm>
            <a:off x="612648" y="267919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CBE</a:t>
            </a:r>
            <a:endParaRPr lang="en-US" sz="1150" dirty="0"/>
          </a:p>
        </p:txBody>
      </p:sp>
      <p:sp>
        <p:nvSpPr>
          <p:cNvPr id="14" name="Text 12"/>
          <p:cNvSpPr/>
          <p:nvPr/>
        </p:nvSpPr>
        <p:spPr>
          <a:xfrm>
            <a:off x="1536192" y="267919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Current Best Estimate</a:t>
            </a:r>
            <a:endParaRPr lang="en-US" sz="1150" dirty="0"/>
          </a:p>
        </p:txBody>
      </p:sp>
      <p:sp>
        <p:nvSpPr>
          <p:cNvPr id="15" name="Shape 13"/>
          <p:cNvSpPr/>
          <p:nvPr/>
        </p:nvSpPr>
        <p:spPr>
          <a:xfrm>
            <a:off x="502920" y="3099816"/>
            <a:ext cx="3657600" cy="420624"/>
          </a:xfrm>
          <a:prstGeom prst="rect">
            <a:avLst/>
          </a:prstGeom>
          <a:solidFill>
            <a:srgbClr val="EAF1F8"/>
          </a:solidFill>
          <a:ln/>
        </p:spPr>
        <p:txBody>
          <a:bodyPr/>
          <a:lstStyle/>
          <a:p>
            <a:endParaRPr lang="en-US"/>
          </a:p>
        </p:txBody>
      </p:sp>
      <p:sp>
        <p:nvSpPr>
          <p:cNvPr id="16" name="Text 14"/>
          <p:cNvSpPr/>
          <p:nvPr/>
        </p:nvSpPr>
        <p:spPr>
          <a:xfrm>
            <a:off x="612648" y="309981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CMG</a:t>
            </a:r>
            <a:endParaRPr lang="en-US" sz="1150" dirty="0"/>
          </a:p>
        </p:txBody>
      </p:sp>
      <p:sp>
        <p:nvSpPr>
          <p:cNvPr id="17" name="Text 15"/>
          <p:cNvSpPr/>
          <p:nvPr/>
        </p:nvSpPr>
        <p:spPr>
          <a:xfrm>
            <a:off x="1536192" y="309981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Control Momentum Gyro</a:t>
            </a:r>
            <a:endParaRPr lang="en-US" sz="1150" dirty="0"/>
          </a:p>
        </p:txBody>
      </p:sp>
      <p:sp>
        <p:nvSpPr>
          <p:cNvPr id="18" name="Text 16"/>
          <p:cNvSpPr/>
          <p:nvPr/>
        </p:nvSpPr>
        <p:spPr>
          <a:xfrm>
            <a:off x="612648" y="352044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CSD</a:t>
            </a:r>
            <a:endParaRPr lang="en-US" sz="1150" dirty="0"/>
          </a:p>
        </p:txBody>
      </p:sp>
      <p:sp>
        <p:nvSpPr>
          <p:cNvPr id="19" name="Text 17"/>
          <p:cNvSpPr/>
          <p:nvPr/>
        </p:nvSpPr>
        <p:spPr>
          <a:xfrm>
            <a:off x="1536192" y="352044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Cross-Spectral Density</a:t>
            </a:r>
            <a:endParaRPr lang="en-US" sz="1150" dirty="0"/>
          </a:p>
        </p:txBody>
      </p:sp>
      <p:sp>
        <p:nvSpPr>
          <p:cNvPr id="20" name="Shape 18"/>
          <p:cNvSpPr/>
          <p:nvPr/>
        </p:nvSpPr>
        <p:spPr>
          <a:xfrm>
            <a:off x="502920" y="3941064"/>
            <a:ext cx="3657600" cy="420624"/>
          </a:xfrm>
          <a:prstGeom prst="rect">
            <a:avLst/>
          </a:prstGeom>
          <a:solidFill>
            <a:srgbClr val="EAF1F8"/>
          </a:solidFill>
          <a:ln/>
        </p:spPr>
        <p:txBody>
          <a:bodyPr/>
          <a:lstStyle/>
          <a:p>
            <a:endParaRPr lang="en-US"/>
          </a:p>
        </p:txBody>
      </p:sp>
      <p:sp>
        <p:nvSpPr>
          <p:cNvPr id="21" name="Text 19"/>
          <p:cNvSpPr/>
          <p:nvPr/>
        </p:nvSpPr>
        <p:spPr>
          <a:xfrm>
            <a:off x="612648" y="394106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DOF</a:t>
            </a:r>
            <a:endParaRPr lang="en-US" sz="1150" dirty="0"/>
          </a:p>
        </p:txBody>
      </p:sp>
      <p:sp>
        <p:nvSpPr>
          <p:cNvPr id="22" name="Text 20"/>
          <p:cNvSpPr/>
          <p:nvPr/>
        </p:nvSpPr>
        <p:spPr>
          <a:xfrm>
            <a:off x="1536192" y="394106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Degree of Freedom</a:t>
            </a:r>
            <a:endParaRPr lang="en-US" sz="1150" dirty="0"/>
          </a:p>
        </p:txBody>
      </p:sp>
      <p:sp>
        <p:nvSpPr>
          <p:cNvPr id="23" name="Text 21"/>
          <p:cNvSpPr/>
          <p:nvPr/>
        </p:nvSpPr>
        <p:spPr>
          <a:xfrm>
            <a:off x="612648" y="436168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ECSS</a:t>
            </a:r>
            <a:endParaRPr lang="en-US" sz="1150" dirty="0"/>
          </a:p>
        </p:txBody>
      </p:sp>
      <p:sp>
        <p:nvSpPr>
          <p:cNvPr id="24" name="Text 22"/>
          <p:cNvSpPr/>
          <p:nvPr/>
        </p:nvSpPr>
        <p:spPr>
          <a:xfrm>
            <a:off x="1536192" y="436168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European Cooperation for Space Standardization</a:t>
            </a:r>
            <a:endParaRPr lang="en-US" sz="1150" dirty="0"/>
          </a:p>
        </p:txBody>
      </p:sp>
      <p:sp>
        <p:nvSpPr>
          <p:cNvPr id="25" name="Shape 23"/>
          <p:cNvSpPr/>
          <p:nvPr/>
        </p:nvSpPr>
        <p:spPr>
          <a:xfrm>
            <a:off x="502920" y="4782312"/>
            <a:ext cx="3657600" cy="420624"/>
          </a:xfrm>
          <a:prstGeom prst="rect">
            <a:avLst/>
          </a:prstGeom>
          <a:solidFill>
            <a:srgbClr val="EAF1F8"/>
          </a:solidFill>
          <a:ln/>
        </p:spPr>
        <p:txBody>
          <a:bodyPr/>
          <a:lstStyle/>
          <a:p>
            <a:endParaRPr lang="en-US"/>
          </a:p>
        </p:txBody>
      </p:sp>
      <p:sp>
        <p:nvSpPr>
          <p:cNvPr id="26" name="Text 24"/>
          <p:cNvSpPr/>
          <p:nvPr/>
        </p:nvSpPr>
        <p:spPr>
          <a:xfrm>
            <a:off x="612648" y="478231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FE / FEM</a:t>
            </a:r>
            <a:endParaRPr lang="en-US" sz="1150" dirty="0"/>
          </a:p>
        </p:txBody>
      </p:sp>
      <p:sp>
        <p:nvSpPr>
          <p:cNvPr id="27" name="Text 25"/>
          <p:cNvSpPr/>
          <p:nvPr/>
        </p:nvSpPr>
        <p:spPr>
          <a:xfrm>
            <a:off x="1536192" y="478231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Finite Element / Finite Element Model</a:t>
            </a:r>
            <a:endParaRPr lang="en-US" sz="1150" dirty="0"/>
          </a:p>
        </p:txBody>
      </p:sp>
      <p:sp>
        <p:nvSpPr>
          <p:cNvPr id="28" name="Text 26"/>
          <p:cNvSpPr/>
          <p:nvPr/>
        </p:nvSpPr>
        <p:spPr>
          <a:xfrm>
            <a:off x="612648" y="520293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FRF</a:t>
            </a:r>
            <a:endParaRPr lang="en-US" sz="1150" dirty="0"/>
          </a:p>
        </p:txBody>
      </p:sp>
      <p:sp>
        <p:nvSpPr>
          <p:cNvPr id="29" name="Text 27"/>
          <p:cNvSpPr/>
          <p:nvPr/>
        </p:nvSpPr>
        <p:spPr>
          <a:xfrm>
            <a:off x="1536192" y="520293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Frequency Response Function</a:t>
            </a:r>
            <a:endParaRPr lang="en-US" sz="1150" dirty="0"/>
          </a:p>
        </p:txBody>
      </p:sp>
      <p:sp>
        <p:nvSpPr>
          <p:cNvPr id="30" name="Shape 28"/>
          <p:cNvSpPr/>
          <p:nvPr/>
        </p:nvSpPr>
        <p:spPr>
          <a:xfrm>
            <a:off x="502920" y="5623560"/>
            <a:ext cx="3657600" cy="420624"/>
          </a:xfrm>
          <a:prstGeom prst="rect">
            <a:avLst/>
          </a:prstGeom>
          <a:solidFill>
            <a:srgbClr val="EAF1F8"/>
          </a:solidFill>
          <a:ln/>
        </p:spPr>
        <p:txBody>
          <a:bodyPr/>
          <a:lstStyle/>
          <a:p>
            <a:endParaRPr lang="en-US"/>
          </a:p>
        </p:txBody>
      </p:sp>
      <p:sp>
        <p:nvSpPr>
          <p:cNvPr id="31" name="Text 29"/>
          <p:cNvSpPr/>
          <p:nvPr/>
        </p:nvSpPr>
        <p:spPr>
          <a:xfrm>
            <a:off x="612648" y="562356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FSM</a:t>
            </a:r>
            <a:endParaRPr lang="en-US" sz="1150" dirty="0"/>
          </a:p>
        </p:txBody>
      </p:sp>
      <p:sp>
        <p:nvSpPr>
          <p:cNvPr id="32" name="Text 30"/>
          <p:cNvSpPr/>
          <p:nvPr/>
        </p:nvSpPr>
        <p:spPr>
          <a:xfrm>
            <a:off x="1536192" y="562356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Fast Steering Mirror</a:t>
            </a:r>
            <a:endParaRPr lang="en-US" sz="1150" dirty="0"/>
          </a:p>
        </p:txBody>
      </p:sp>
      <p:sp>
        <p:nvSpPr>
          <p:cNvPr id="33" name="Text 31"/>
          <p:cNvSpPr/>
          <p:nvPr/>
        </p:nvSpPr>
        <p:spPr>
          <a:xfrm>
            <a:off x="612648" y="604418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GNC</a:t>
            </a:r>
            <a:endParaRPr lang="en-US" sz="1150" dirty="0"/>
          </a:p>
        </p:txBody>
      </p:sp>
      <p:sp>
        <p:nvSpPr>
          <p:cNvPr id="34" name="Text 32"/>
          <p:cNvSpPr/>
          <p:nvPr/>
        </p:nvSpPr>
        <p:spPr>
          <a:xfrm>
            <a:off x="1536192" y="604418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Guidance, Navigation &amp; Control</a:t>
            </a:r>
            <a:endParaRPr lang="en-US" sz="1150" dirty="0"/>
          </a:p>
        </p:txBody>
      </p:sp>
      <p:sp>
        <p:nvSpPr>
          <p:cNvPr id="35" name="Shape 33"/>
          <p:cNvSpPr/>
          <p:nvPr/>
        </p:nvSpPr>
        <p:spPr>
          <a:xfrm>
            <a:off x="4389120" y="1417320"/>
            <a:ext cx="3657600" cy="420624"/>
          </a:xfrm>
          <a:prstGeom prst="rect">
            <a:avLst/>
          </a:prstGeom>
          <a:solidFill>
            <a:srgbClr val="EAF1F8"/>
          </a:solidFill>
          <a:ln/>
        </p:spPr>
        <p:txBody>
          <a:bodyPr/>
          <a:lstStyle/>
          <a:p>
            <a:endParaRPr lang="en-US"/>
          </a:p>
        </p:txBody>
      </p:sp>
      <p:sp>
        <p:nvSpPr>
          <p:cNvPr id="36" name="Text 34"/>
          <p:cNvSpPr/>
          <p:nvPr/>
        </p:nvSpPr>
        <p:spPr>
          <a:xfrm>
            <a:off x="4498848" y="141732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HST</a:t>
            </a:r>
            <a:endParaRPr lang="en-US" sz="1150" dirty="0"/>
          </a:p>
        </p:txBody>
      </p:sp>
      <p:sp>
        <p:nvSpPr>
          <p:cNvPr id="37" name="Text 35"/>
          <p:cNvSpPr/>
          <p:nvPr/>
        </p:nvSpPr>
        <p:spPr>
          <a:xfrm>
            <a:off x="5422392" y="141732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Hubble Space Telescope</a:t>
            </a:r>
            <a:endParaRPr lang="en-US" sz="1150" dirty="0"/>
          </a:p>
        </p:txBody>
      </p:sp>
      <p:sp>
        <p:nvSpPr>
          <p:cNvPr id="38" name="Text 36"/>
          <p:cNvSpPr/>
          <p:nvPr/>
        </p:nvSpPr>
        <p:spPr>
          <a:xfrm>
            <a:off x="4498848" y="183794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IFOV</a:t>
            </a:r>
            <a:endParaRPr lang="en-US" sz="1150" dirty="0"/>
          </a:p>
        </p:txBody>
      </p:sp>
      <p:sp>
        <p:nvSpPr>
          <p:cNvPr id="39" name="Text 37"/>
          <p:cNvSpPr/>
          <p:nvPr/>
        </p:nvSpPr>
        <p:spPr>
          <a:xfrm>
            <a:off x="5422392" y="183794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Instantaneous Field of View</a:t>
            </a:r>
            <a:endParaRPr lang="en-US" sz="1150" dirty="0"/>
          </a:p>
        </p:txBody>
      </p:sp>
      <p:sp>
        <p:nvSpPr>
          <p:cNvPr id="40" name="Shape 38"/>
          <p:cNvSpPr/>
          <p:nvPr/>
        </p:nvSpPr>
        <p:spPr>
          <a:xfrm>
            <a:off x="4389120" y="2258568"/>
            <a:ext cx="3657600" cy="420624"/>
          </a:xfrm>
          <a:prstGeom prst="rect">
            <a:avLst/>
          </a:prstGeom>
          <a:solidFill>
            <a:srgbClr val="EAF1F8"/>
          </a:solidFill>
          <a:ln/>
        </p:spPr>
        <p:txBody>
          <a:bodyPr/>
          <a:lstStyle/>
          <a:p>
            <a:endParaRPr lang="en-US"/>
          </a:p>
        </p:txBody>
      </p:sp>
      <p:sp>
        <p:nvSpPr>
          <p:cNvPr id="41" name="Text 39"/>
          <p:cNvSpPr/>
          <p:nvPr/>
        </p:nvSpPr>
        <p:spPr>
          <a:xfrm>
            <a:off x="4498848" y="225856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IR</a:t>
            </a:r>
            <a:endParaRPr lang="en-US" sz="1150" dirty="0"/>
          </a:p>
        </p:txBody>
      </p:sp>
      <p:sp>
        <p:nvSpPr>
          <p:cNvPr id="42" name="Text 40"/>
          <p:cNvSpPr/>
          <p:nvPr/>
        </p:nvSpPr>
        <p:spPr>
          <a:xfrm>
            <a:off x="5422392" y="225856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Infrared</a:t>
            </a:r>
            <a:endParaRPr lang="en-US" sz="1150" dirty="0"/>
          </a:p>
        </p:txBody>
      </p:sp>
      <p:sp>
        <p:nvSpPr>
          <p:cNvPr id="43" name="Text 41"/>
          <p:cNvSpPr/>
          <p:nvPr/>
        </p:nvSpPr>
        <p:spPr>
          <a:xfrm>
            <a:off x="4498848" y="267919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JWST</a:t>
            </a:r>
            <a:endParaRPr lang="en-US" sz="1150" dirty="0"/>
          </a:p>
        </p:txBody>
      </p:sp>
      <p:sp>
        <p:nvSpPr>
          <p:cNvPr id="44" name="Text 42"/>
          <p:cNvSpPr/>
          <p:nvPr/>
        </p:nvSpPr>
        <p:spPr>
          <a:xfrm>
            <a:off x="5422392" y="267919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James Webb Space Telescope</a:t>
            </a:r>
            <a:endParaRPr lang="en-US" sz="1150" dirty="0"/>
          </a:p>
        </p:txBody>
      </p:sp>
      <p:sp>
        <p:nvSpPr>
          <p:cNvPr id="45" name="Shape 43"/>
          <p:cNvSpPr/>
          <p:nvPr/>
        </p:nvSpPr>
        <p:spPr>
          <a:xfrm>
            <a:off x="4389120" y="3099816"/>
            <a:ext cx="3657600" cy="420624"/>
          </a:xfrm>
          <a:prstGeom prst="rect">
            <a:avLst/>
          </a:prstGeom>
          <a:solidFill>
            <a:srgbClr val="EAF1F8"/>
          </a:solidFill>
          <a:ln/>
        </p:spPr>
        <p:txBody>
          <a:bodyPr/>
          <a:lstStyle/>
          <a:p>
            <a:endParaRPr lang="en-US"/>
          </a:p>
        </p:txBody>
      </p:sp>
      <p:sp>
        <p:nvSpPr>
          <p:cNvPr id="46" name="Text 44"/>
          <p:cNvSpPr/>
          <p:nvPr/>
        </p:nvSpPr>
        <p:spPr>
          <a:xfrm>
            <a:off x="4498848" y="309981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LFT</a:t>
            </a:r>
            <a:endParaRPr lang="en-US" sz="1150" dirty="0"/>
          </a:p>
        </p:txBody>
      </p:sp>
      <p:sp>
        <p:nvSpPr>
          <p:cNvPr id="47" name="Text 45"/>
          <p:cNvSpPr/>
          <p:nvPr/>
        </p:nvSpPr>
        <p:spPr>
          <a:xfrm>
            <a:off x="5422392" y="309981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Linear Fractional Transformation</a:t>
            </a:r>
            <a:endParaRPr lang="en-US" sz="1150" dirty="0"/>
          </a:p>
        </p:txBody>
      </p:sp>
      <p:sp>
        <p:nvSpPr>
          <p:cNvPr id="48" name="Text 46"/>
          <p:cNvSpPr/>
          <p:nvPr/>
        </p:nvSpPr>
        <p:spPr>
          <a:xfrm>
            <a:off x="4498848" y="352044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LOS</a:t>
            </a:r>
            <a:endParaRPr lang="en-US" sz="1150" dirty="0"/>
          </a:p>
        </p:txBody>
      </p:sp>
      <p:sp>
        <p:nvSpPr>
          <p:cNvPr id="49" name="Text 47"/>
          <p:cNvSpPr/>
          <p:nvPr/>
        </p:nvSpPr>
        <p:spPr>
          <a:xfrm>
            <a:off x="5422392" y="352044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Line of Sight</a:t>
            </a:r>
            <a:endParaRPr lang="en-US" sz="1150" dirty="0"/>
          </a:p>
        </p:txBody>
      </p:sp>
      <p:sp>
        <p:nvSpPr>
          <p:cNvPr id="50" name="Shape 48"/>
          <p:cNvSpPr/>
          <p:nvPr/>
        </p:nvSpPr>
        <p:spPr>
          <a:xfrm>
            <a:off x="4389120" y="3941064"/>
            <a:ext cx="3657600" cy="420624"/>
          </a:xfrm>
          <a:prstGeom prst="rect">
            <a:avLst/>
          </a:prstGeom>
          <a:solidFill>
            <a:srgbClr val="EAF1F8"/>
          </a:solidFill>
          <a:ln/>
        </p:spPr>
        <p:txBody>
          <a:bodyPr/>
          <a:lstStyle/>
          <a:p>
            <a:endParaRPr lang="en-US"/>
          </a:p>
        </p:txBody>
      </p:sp>
      <p:sp>
        <p:nvSpPr>
          <p:cNvPr id="51" name="Text 49"/>
          <p:cNvSpPr/>
          <p:nvPr/>
        </p:nvSpPr>
        <p:spPr>
          <a:xfrm>
            <a:off x="4498848" y="394106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LSS</a:t>
            </a:r>
            <a:endParaRPr lang="en-US" sz="1150" dirty="0"/>
          </a:p>
        </p:txBody>
      </p:sp>
      <p:sp>
        <p:nvSpPr>
          <p:cNvPr id="52" name="Text 50"/>
          <p:cNvSpPr/>
          <p:nvPr/>
        </p:nvSpPr>
        <p:spPr>
          <a:xfrm>
            <a:off x="5422392" y="394106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Large Space Structure</a:t>
            </a:r>
            <a:endParaRPr lang="en-US" sz="1150" dirty="0"/>
          </a:p>
        </p:txBody>
      </p:sp>
      <p:sp>
        <p:nvSpPr>
          <p:cNvPr id="53" name="Text 51"/>
          <p:cNvSpPr/>
          <p:nvPr/>
        </p:nvSpPr>
        <p:spPr>
          <a:xfrm>
            <a:off x="4498848" y="436168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MLI</a:t>
            </a:r>
            <a:endParaRPr lang="en-US" sz="1150" dirty="0"/>
          </a:p>
        </p:txBody>
      </p:sp>
      <p:sp>
        <p:nvSpPr>
          <p:cNvPr id="54" name="Text 52"/>
          <p:cNvSpPr/>
          <p:nvPr/>
        </p:nvSpPr>
        <p:spPr>
          <a:xfrm>
            <a:off x="5422392" y="436168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Multi-Layer Insulation</a:t>
            </a:r>
            <a:endParaRPr lang="en-US" sz="1150" dirty="0"/>
          </a:p>
        </p:txBody>
      </p:sp>
      <p:sp>
        <p:nvSpPr>
          <p:cNvPr id="55" name="Shape 53"/>
          <p:cNvSpPr/>
          <p:nvPr/>
        </p:nvSpPr>
        <p:spPr>
          <a:xfrm>
            <a:off x="4389120" y="4782312"/>
            <a:ext cx="3657600" cy="420624"/>
          </a:xfrm>
          <a:prstGeom prst="rect">
            <a:avLst/>
          </a:prstGeom>
          <a:solidFill>
            <a:srgbClr val="EAF1F8"/>
          </a:solidFill>
          <a:ln/>
        </p:spPr>
        <p:txBody>
          <a:bodyPr/>
          <a:lstStyle/>
          <a:p>
            <a:endParaRPr lang="en-US"/>
          </a:p>
        </p:txBody>
      </p:sp>
      <p:sp>
        <p:nvSpPr>
          <p:cNvPr id="56" name="Text 54"/>
          <p:cNvSpPr/>
          <p:nvPr/>
        </p:nvSpPr>
        <p:spPr>
          <a:xfrm>
            <a:off x="4498848" y="478231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MTF</a:t>
            </a:r>
            <a:endParaRPr lang="en-US" sz="1150" dirty="0"/>
          </a:p>
        </p:txBody>
      </p:sp>
      <p:sp>
        <p:nvSpPr>
          <p:cNvPr id="57" name="Text 55"/>
          <p:cNvSpPr/>
          <p:nvPr/>
        </p:nvSpPr>
        <p:spPr>
          <a:xfrm>
            <a:off x="5422392" y="478231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Modulation Transfer Function</a:t>
            </a:r>
            <a:endParaRPr lang="en-US" sz="1150" dirty="0"/>
          </a:p>
        </p:txBody>
      </p:sp>
      <p:sp>
        <p:nvSpPr>
          <p:cNvPr id="58" name="Text 56"/>
          <p:cNvSpPr/>
          <p:nvPr/>
        </p:nvSpPr>
        <p:spPr>
          <a:xfrm>
            <a:off x="4498848" y="520293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MVIS</a:t>
            </a:r>
            <a:endParaRPr lang="en-US" sz="1150" dirty="0"/>
          </a:p>
        </p:txBody>
      </p:sp>
      <p:sp>
        <p:nvSpPr>
          <p:cNvPr id="59" name="Text 57"/>
          <p:cNvSpPr/>
          <p:nvPr/>
        </p:nvSpPr>
        <p:spPr>
          <a:xfrm>
            <a:off x="5422392" y="520293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Miniature Vibration Isolation System</a:t>
            </a:r>
            <a:endParaRPr lang="en-US" sz="1150" dirty="0"/>
          </a:p>
        </p:txBody>
      </p:sp>
      <p:sp>
        <p:nvSpPr>
          <p:cNvPr id="60" name="Shape 58"/>
          <p:cNvSpPr/>
          <p:nvPr/>
        </p:nvSpPr>
        <p:spPr>
          <a:xfrm>
            <a:off x="4389120" y="5623560"/>
            <a:ext cx="3657600" cy="420624"/>
          </a:xfrm>
          <a:prstGeom prst="rect">
            <a:avLst/>
          </a:prstGeom>
          <a:solidFill>
            <a:srgbClr val="EAF1F8"/>
          </a:solidFill>
          <a:ln/>
        </p:spPr>
        <p:txBody>
          <a:bodyPr/>
          <a:lstStyle/>
          <a:p>
            <a:endParaRPr lang="en-US"/>
          </a:p>
        </p:txBody>
      </p:sp>
      <p:sp>
        <p:nvSpPr>
          <p:cNvPr id="61" name="Text 59"/>
          <p:cNvSpPr/>
          <p:nvPr/>
        </p:nvSpPr>
        <p:spPr>
          <a:xfrm>
            <a:off x="4498848" y="562356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NICMOS</a:t>
            </a:r>
            <a:endParaRPr lang="en-US" sz="1150" dirty="0"/>
          </a:p>
        </p:txBody>
      </p:sp>
      <p:sp>
        <p:nvSpPr>
          <p:cNvPr id="62" name="Text 60"/>
          <p:cNvSpPr/>
          <p:nvPr/>
        </p:nvSpPr>
        <p:spPr>
          <a:xfrm>
            <a:off x="5422392" y="562356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Near-Infrared Camera / Multi-Object Spectrometer</a:t>
            </a:r>
            <a:endParaRPr lang="en-US" sz="1150" dirty="0"/>
          </a:p>
        </p:txBody>
      </p:sp>
      <p:sp>
        <p:nvSpPr>
          <p:cNvPr id="63" name="Text 61"/>
          <p:cNvSpPr/>
          <p:nvPr/>
        </p:nvSpPr>
        <p:spPr>
          <a:xfrm>
            <a:off x="4498848" y="604418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NTRS</a:t>
            </a:r>
            <a:endParaRPr lang="en-US" sz="1150" dirty="0"/>
          </a:p>
        </p:txBody>
      </p:sp>
      <p:sp>
        <p:nvSpPr>
          <p:cNvPr id="64" name="Text 62"/>
          <p:cNvSpPr/>
          <p:nvPr/>
        </p:nvSpPr>
        <p:spPr>
          <a:xfrm>
            <a:off x="5422392" y="604418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NASA Technical Reports Server</a:t>
            </a:r>
            <a:endParaRPr lang="en-US" sz="1150" dirty="0"/>
          </a:p>
        </p:txBody>
      </p:sp>
      <p:sp>
        <p:nvSpPr>
          <p:cNvPr id="65" name="Shape 63"/>
          <p:cNvSpPr/>
          <p:nvPr/>
        </p:nvSpPr>
        <p:spPr>
          <a:xfrm>
            <a:off x="8275320" y="1417320"/>
            <a:ext cx="3657600" cy="420624"/>
          </a:xfrm>
          <a:prstGeom prst="rect">
            <a:avLst/>
          </a:prstGeom>
          <a:solidFill>
            <a:srgbClr val="EAF1F8"/>
          </a:solidFill>
          <a:ln/>
        </p:spPr>
        <p:txBody>
          <a:bodyPr/>
          <a:lstStyle/>
          <a:p>
            <a:endParaRPr lang="en-US"/>
          </a:p>
        </p:txBody>
      </p:sp>
      <p:sp>
        <p:nvSpPr>
          <p:cNvPr id="66" name="Text 64"/>
          <p:cNvSpPr/>
          <p:nvPr/>
        </p:nvSpPr>
        <p:spPr>
          <a:xfrm>
            <a:off x="8385048" y="141732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PSD</a:t>
            </a:r>
            <a:endParaRPr lang="en-US" sz="1150" dirty="0"/>
          </a:p>
        </p:txBody>
      </p:sp>
      <p:sp>
        <p:nvSpPr>
          <p:cNvPr id="67" name="Text 65"/>
          <p:cNvSpPr/>
          <p:nvPr/>
        </p:nvSpPr>
        <p:spPr>
          <a:xfrm>
            <a:off x="9308592" y="141732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Power Spectral Density</a:t>
            </a:r>
            <a:endParaRPr lang="en-US" sz="1150" dirty="0"/>
          </a:p>
        </p:txBody>
      </p:sp>
      <p:sp>
        <p:nvSpPr>
          <p:cNvPr id="68" name="Text 66"/>
          <p:cNvSpPr/>
          <p:nvPr/>
        </p:nvSpPr>
        <p:spPr>
          <a:xfrm>
            <a:off x="8385048" y="183794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RF</a:t>
            </a:r>
            <a:endParaRPr lang="en-US" sz="1150" dirty="0"/>
          </a:p>
        </p:txBody>
      </p:sp>
      <p:sp>
        <p:nvSpPr>
          <p:cNvPr id="69" name="Text 67"/>
          <p:cNvSpPr/>
          <p:nvPr/>
        </p:nvSpPr>
        <p:spPr>
          <a:xfrm>
            <a:off x="9308592" y="183794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Radio Frequency</a:t>
            </a:r>
            <a:endParaRPr lang="en-US" sz="1150" dirty="0"/>
          </a:p>
        </p:txBody>
      </p:sp>
      <p:sp>
        <p:nvSpPr>
          <p:cNvPr id="70" name="Shape 68"/>
          <p:cNvSpPr/>
          <p:nvPr/>
        </p:nvSpPr>
        <p:spPr>
          <a:xfrm>
            <a:off x="8275320" y="2258568"/>
            <a:ext cx="3657600" cy="420624"/>
          </a:xfrm>
          <a:prstGeom prst="rect">
            <a:avLst/>
          </a:prstGeom>
          <a:solidFill>
            <a:srgbClr val="EAF1F8"/>
          </a:solidFill>
          <a:ln/>
        </p:spPr>
        <p:txBody>
          <a:bodyPr/>
          <a:lstStyle/>
          <a:p>
            <a:endParaRPr lang="en-US"/>
          </a:p>
        </p:txBody>
      </p:sp>
      <p:sp>
        <p:nvSpPr>
          <p:cNvPr id="71" name="Text 69"/>
          <p:cNvSpPr/>
          <p:nvPr/>
        </p:nvSpPr>
        <p:spPr>
          <a:xfrm>
            <a:off x="8385048" y="225856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RMS</a:t>
            </a:r>
            <a:endParaRPr lang="en-US" sz="1150" dirty="0"/>
          </a:p>
        </p:txBody>
      </p:sp>
      <p:sp>
        <p:nvSpPr>
          <p:cNvPr id="72" name="Text 70"/>
          <p:cNvSpPr/>
          <p:nvPr/>
        </p:nvSpPr>
        <p:spPr>
          <a:xfrm>
            <a:off x="9308592" y="225856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Root Mean Square</a:t>
            </a:r>
            <a:endParaRPr lang="en-US" sz="1150" dirty="0"/>
          </a:p>
        </p:txBody>
      </p:sp>
      <p:sp>
        <p:nvSpPr>
          <p:cNvPr id="73" name="Text 71"/>
          <p:cNvSpPr/>
          <p:nvPr/>
        </p:nvSpPr>
        <p:spPr>
          <a:xfrm>
            <a:off x="8385048" y="267919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RSS</a:t>
            </a:r>
            <a:endParaRPr lang="en-US" sz="1150" dirty="0"/>
          </a:p>
        </p:txBody>
      </p:sp>
      <p:sp>
        <p:nvSpPr>
          <p:cNvPr id="74" name="Text 72"/>
          <p:cNvSpPr/>
          <p:nvPr/>
        </p:nvSpPr>
        <p:spPr>
          <a:xfrm>
            <a:off x="9308592" y="267919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Root Sum Square</a:t>
            </a:r>
            <a:endParaRPr lang="en-US" sz="1150" dirty="0"/>
          </a:p>
        </p:txBody>
      </p:sp>
      <p:sp>
        <p:nvSpPr>
          <p:cNvPr id="75" name="Shape 73"/>
          <p:cNvSpPr/>
          <p:nvPr/>
        </p:nvSpPr>
        <p:spPr>
          <a:xfrm>
            <a:off x="8275320" y="3099816"/>
            <a:ext cx="3657600" cy="420624"/>
          </a:xfrm>
          <a:prstGeom prst="rect">
            <a:avLst/>
          </a:prstGeom>
          <a:solidFill>
            <a:srgbClr val="EAF1F8"/>
          </a:solidFill>
          <a:ln/>
        </p:spPr>
        <p:txBody>
          <a:bodyPr/>
          <a:lstStyle/>
          <a:p>
            <a:endParaRPr lang="en-US"/>
          </a:p>
        </p:txBody>
      </p:sp>
      <p:sp>
        <p:nvSpPr>
          <p:cNvPr id="76" name="Text 74"/>
          <p:cNvSpPr/>
          <p:nvPr/>
        </p:nvSpPr>
        <p:spPr>
          <a:xfrm>
            <a:off x="8385048" y="309981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RWA</a:t>
            </a:r>
            <a:endParaRPr lang="en-US" sz="1150" dirty="0"/>
          </a:p>
        </p:txBody>
      </p:sp>
      <p:sp>
        <p:nvSpPr>
          <p:cNvPr id="77" name="Text 75"/>
          <p:cNvSpPr/>
          <p:nvPr/>
        </p:nvSpPr>
        <p:spPr>
          <a:xfrm>
            <a:off x="9308592" y="309981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Reaction Wheel Assembly</a:t>
            </a:r>
            <a:endParaRPr lang="en-US" sz="1150" dirty="0"/>
          </a:p>
        </p:txBody>
      </p:sp>
      <p:sp>
        <p:nvSpPr>
          <p:cNvPr id="78" name="Text 76"/>
          <p:cNvSpPr/>
          <p:nvPr/>
        </p:nvSpPr>
        <p:spPr>
          <a:xfrm>
            <a:off x="8385048" y="352044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SADM</a:t>
            </a:r>
            <a:endParaRPr lang="en-US" sz="1150" dirty="0"/>
          </a:p>
        </p:txBody>
      </p:sp>
      <p:sp>
        <p:nvSpPr>
          <p:cNvPr id="79" name="Text 77"/>
          <p:cNvSpPr/>
          <p:nvPr/>
        </p:nvSpPr>
        <p:spPr>
          <a:xfrm>
            <a:off x="9308592" y="352044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Solar Array Drive Mechanism</a:t>
            </a:r>
            <a:endParaRPr lang="en-US" sz="1150" dirty="0"/>
          </a:p>
        </p:txBody>
      </p:sp>
      <p:sp>
        <p:nvSpPr>
          <p:cNvPr id="80" name="Shape 78"/>
          <p:cNvSpPr/>
          <p:nvPr/>
        </p:nvSpPr>
        <p:spPr>
          <a:xfrm>
            <a:off x="8275320" y="3941064"/>
            <a:ext cx="3657600" cy="420624"/>
          </a:xfrm>
          <a:prstGeom prst="rect">
            <a:avLst/>
          </a:prstGeom>
          <a:solidFill>
            <a:srgbClr val="EAF1F8"/>
          </a:solidFill>
          <a:ln/>
        </p:spPr>
        <p:txBody>
          <a:bodyPr/>
          <a:lstStyle/>
          <a:p>
            <a:endParaRPr lang="en-US"/>
          </a:p>
        </p:txBody>
      </p:sp>
      <p:sp>
        <p:nvSpPr>
          <p:cNvPr id="81" name="Text 79"/>
          <p:cNvSpPr/>
          <p:nvPr/>
        </p:nvSpPr>
        <p:spPr>
          <a:xfrm>
            <a:off x="8385048" y="394106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SDM</a:t>
            </a:r>
            <a:endParaRPr lang="en-US" sz="1150" dirty="0"/>
          </a:p>
        </p:txBody>
      </p:sp>
      <p:sp>
        <p:nvSpPr>
          <p:cNvPr id="82" name="Text 80"/>
          <p:cNvSpPr/>
          <p:nvPr/>
        </p:nvSpPr>
        <p:spPr>
          <a:xfrm>
            <a:off x="9308592" y="394106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Structural Dynamics Model</a:t>
            </a:r>
            <a:endParaRPr lang="en-US" sz="1150" dirty="0"/>
          </a:p>
        </p:txBody>
      </p:sp>
      <p:sp>
        <p:nvSpPr>
          <p:cNvPr id="83" name="Text 81"/>
          <p:cNvSpPr/>
          <p:nvPr/>
        </p:nvSpPr>
        <p:spPr>
          <a:xfrm>
            <a:off x="8385048" y="4361688"/>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STOP</a:t>
            </a:r>
            <a:endParaRPr lang="en-US" sz="1150" dirty="0"/>
          </a:p>
        </p:txBody>
      </p:sp>
      <p:sp>
        <p:nvSpPr>
          <p:cNvPr id="84" name="Text 82"/>
          <p:cNvSpPr/>
          <p:nvPr/>
        </p:nvSpPr>
        <p:spPr>
          <a:xfrm>
            <a:off x="9308592" y="4361688"/>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Structural-Thermal-Optical Performance</a:t>
            </a:r>
            <a:endParaRPr lang="en-US" sz="1150" dirty="0"/>
          </a:p>
        </p:txBody>
      </p:sp>
      <p:sp>
        <p:nvSpPr>
          <p:cNvPr id="85" name="Shape 83"/>
          <p:cNvSpPr/>
          <p:nvPr/>
        </p:nvSpPr>
        <p:spPr>
          <a:xfrm>
            <a:off x="8275320" y="4782312"/>
            <a:ext cx="3657600" cy="420624"/>
          </a:xfrm>
          <a:prstGeom prst="rect">
            <a:avLst/>
          </a:prstGeom>
          <a:solidFill>
            <a:srgbClr val="EAF1F8"/>
          </a:solidFill>
          <a:ln/>
        </p:spPr>
        <p:txBody>
          <a:bodyPr/>
          <a:lstStyle/>
          <a:p>
            <a:endParaRPr lang="en-US"/>
          </a:p>
        </p:txBody>
      </p:sp>
      <p:sp>
        <p:nvSpPr>
          <p:cNvPr id="86" name="Text 84"/>
          <p:cNvSpPr/>
          <p:nvPr/>
        </p:nvSpPr>
        <p:spPr>
          <a:xfrm>
            <a:off x="8385048" y="4782312"/>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TPA</a:t>
            </a:r>
            <a:endParaRPr lang="en-US" sz="1150" dirty="0"/>
          </a:p>
        </p:txBody>
      </p:sp>
      <p:sp>
        <p:nvSpPr>
          <p:cNvPr id="87" name="Text 85"/>
          <p:cNvSpPr/>
          <p:nvPr/>
        </p:nvSpPr>
        <p:spPr>
          <a:xfrm>
            <a:off x="9308592" y="4782312"/>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Transfer Path Analysis</a:t>
            </a:r>
            <a:endParaRPr lang="en-US" sz="1150" dirty="0"/>
          </a:p>
        </p:txBody>
      </p:sp>
      <p:sp>
        <p:nvSpPr>
          <p:cNvPr id="88" name="Text 86"/>
          <p:cNvSpPr/>
          <p:nvPr/>
        </p:nvSpPr>
        <p:spPr>
          <a:xfrm>
            <a:off x="8385048" y="5202936"/>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TVac</a:t>
            </a:r>
            <a:endParaRPr lang="en-US" sz="1150" dirty="0"/>
          </a:p>
        </p:txBody>
      </p:sp>
      <p:sp>
        <p:nvSpPr>
          <p:cNvPr id="89" name="Text 87"/>
          <p:cNvSpPr/>
          <p:nvPr/>
        </p:nvSpPr>
        <p:spPr>
          <a:xfrm>
            <a:off x="9308592" y="5202936"/>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Thermal Vacuum (test)</a:t>
            </a:r>
            <a:endParaRPr lang="en-US" sz="1150" dirty="0"/>
          </a:p>
        </p:txBody>
      </p:sp>
      <p:sp>
        <p:nvSpPr>
          <p:cNvPr id="90" name="Shape 88"/>
          <p:cNvSpPr/>
          <p:nvPr/>
        </p:nvSpPr>
        <p:spPr>
          <a:xfrm>
            <a:off x="8275320" y="5623560"/>
            <a:ext cx="3657600" cy="420624"/>
          </a:xfrm>
          <a:prstGeom prst="rect">
            <a:avLst/>
          </a:prstGeom>
          <a:solidFill>
            <a:srgbClr val="EAF1F8"/>
          </a:solidFill>
          <a:ln/>
        </p:spPr>
        <p:txBody>
          <a:bodyPr/>
          <a:lstStyle/>
          <a:p>
            <a:endParaRPr lang="en-US"/>
          </a:p>
        </p:txBody>
      </p:sp>
      <p:sp>
        <p:nvSpPr>
          <p:cNvPr id="91" name="Text 89"/>
          <p:cNvSpPr/>
          <p:nvPr/>
        </p:nvSpPr>
        <p:spPr>
          <a:xfrm>
            <a:off x="8385048" y="5623560"/>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VISS</a:t>
            </a:r>
            <a:endParaRPr lang="en-US" sz="1150" dirty="0"/>
          </a:p>
        </p:txBody>
      </p:sp>
      <p:sp>
        <p:nvSpPr>
          <p:cNvPr id="92" name="Text 90"/>
          <p:cNvSpPr/>
          <p:nvPr/>
        </p:nvSpPr>
        <p:spPr>
          <a:xfrm>
            <a:off x="9308592" y="5623560"/>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Vibration Isolation &amp; Suppression System</a:t>
            </a:r>
            <a:endParaRPr lang="en-US" sz="1150" dirty="0"/>
          </a:p>
        </p:txBody>
      </p:sp>
      <p:sp>
        <p:nvSpPr>
          <p:cNvPr id="93" name="Text 91"/>
          <p:cNvSpPr/>
          <p:nvPr/>
        </p:nvSpPr>
        <p:spPr>
          <a:xfrm>
            <a:off x="8385048" y="6044184"/>
            <a:ext cx="868680" cy="420624"/>
          </a:xfrm>
          <a:prstGeom prst="rect">
            <a:avLst/>
          </a:prstGeom>
          <a:noFill/>
          <a:ln/>
        </p:spPr>
        <p:txBody>
          <a:bodyPr wrap="square" lIns="0" tIns="0" rIns="0" bIns="0" rtlCol="0" anchor="ctr"/>
          <a:lstStyle/>
          <a:p>
            <a:pPr marL="0" indent="0" algn="l">
              <a:buNone/>
            </a:pPr>
            <a:r>
              <a:rPr lang="en-US" sz="1150" b="1" dirty="0">
                <a:solidFill>
                  <a:srgbClr val="0E2E52"/>
                </a:solidFill>
                <a:latin typeface="Calibri" pitchFamily="34" charset="0"/>
                <a:ea typeface="Calibri" pitchFamily="34" charset="-122"/>
                <a:cs typeface="Calibri" pitchFamily="34" charset="-120"/>
              </a:rPr>
              <a:t>WFE</a:t>
            </a:r>
            <a:endParaRPr lang="en-US" sz="1150" dirty="0"/>
          </a:p>
        </p:txBody>
      </p:sp>
      <p:sp>
        <p:nvSpPr>
          <p:cNvPr id="94" name="Text 92"/>
          <p:cNvSpPr/>
          <p:nvPr/>
        </p:nvSpPr>
        <p:spPr>
          <a:xfrm>
            <a:off x="9308592" y="6044184"/>
            <a:ext cx="2532888" cy="420624"/>
          </a:xfrm>
          <a:prstGeom prst="rect">
            <a:avLst/>
          </a:prstGeom>
          <a:noFill/>
          <a:ln/>
        </p:spPr>
        <p:txBody>
          <a:bodyPr wrap="square" lIns="0" tIns="0" rIns="0" bIns="0" rtlCol="0" anchor="ctr"/>
          <a:lstStyle/>
          <a:p>
            <a:pPr marL="0" indent="0" algn="l">
              <a:buNone/>
            </a:pPr>
            <a:r>
              <a:rPr lang="en-US" sz="1150" dirty="0">
                <a:solidFill>
                  <a:srgbClr val="333333"/>
                </a:solidFill>
                <a:latin typeface="Calibri" pitchFamily="34" charset="0"/>
                <a:ea typeface="Calibri" pitchFamily="34" charset="-122"/>
                <a:cs typeface="Calibri" pitchFamily="34" charset="-120"/>
              </a:rPr>
              <a:t>Wavefront Error</a:t>
            </a:r>
            <a:endParaRPr lang="en-US" sz="1150" dirty="0"/>
          </a:p>
        </p:txBody>
      </p:sp>
      <p:sp>
        <p:nvSpPr>
          <p:cNvPr id="95" name="Text 93"/>
          <p:cNvSpPr/>
          <p:nvPr/>
        </p:nvSpPr>
        <p:spPr>
          <a:xfrm>
            <a:off x="502920" y="6446520"/>
            <a:ext cx="7315200" cy="274320"/>
          </a:xfrm>
          <a:prstGeom prst="rect">
            <a:avLst/>
          </a:prstGeom>
          <a:noFill/>
          <a:ln/>
        </p:spPr>
        <p:txBody>
          <a:bodyPr wrap="square" lIns="0" tIns="0" rIns="0" bIns="0" rtlCol="0" anchor="ctr"/>
          <a:lstStyle/>
          <a:p>
            <a:pPr marL="0" indent="0">
              <a:buNone/>
            </a:pPr>
            <a:r>
              <a:rPr lang="en-US" sz="1000" i="1" dirty="0">
                <a:solidFill>
                  <a:srgbClr val="888888"/>
                </a:solidFill>
                <a:latin typeface="Calibri" pitchFamily="34" charset="0"/>
                <a:ea typeface="Calibri" pitchFamily="34" charset="-122"/>
                <a:cs typeface="Calibri" pitchFamily="34" charset="-120"/>
              </a:rPr>
              <a:t>Spacecraft On-Orbit Vibration  |  blog.vibrationdata.com</a:t>
            </a:r>
            <a:endParaRPr lang="en-US" sz="1000" dirty="0"/>
          </a:p>
        </p:txBody>
      </p:sp>
      <p:sp>
        <p:nvSpPr>
          <p:cNvPr id="96" name="Text 94"/>
          <p:cNvSpPr/>
          <p:nvPr/>
        </p:nvSpPr>
        <p:spPr>
          <a:xfrm>
            <a:off x="11430000" y="6446520"/>
            <a:ext cx="457200" cy="274320"/>
          </a:xfrm>
          <a:prstGeom prst="rect">
            <a:avLst/>
          </a:prstGeom>
          <a:noFill/>
          <a:ln/>
        </p:spPr>
        <p:txBody>
          <a:bodyPr wrap="square" lIns="0" tIns="0" rIns="0" bIns="0" rtlCol="0" anchor="ctr"/>
          <a:lstStyle/>
          <a:p>
            <a:pPr marL="0" indent="0" algn="r">
              <a:buNone/>
            </a:pPr>
            <a:r>
              <a:rPr lang="en-US" sz="1000" dirty="0">
                <a:solidFill>
                  <a:srgbClr val="888888"/>
                </a:solidFill>
                <a:latin typeface="Calibri" pitchFamily="34" charset="0"/>
                <a:ea typeface="Calibri" pitchFamily="34" charset="-122"/>
                <a:cs typeface="Calibri" pitchFamily="34" charset="-120"/>
              </a:rPr>
              <a:t>3</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Disturbance Modeling Approach</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Representing source forces so they can be propagated through a structural model</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30</a:t>
            </a:r>
            <a:endParaRPr lang="en-US" sz="900" dirty="0"/>
          </a:p>
        </p:txBody>
      </p:sp>
      <p:sp>
        <p:nvSpPr>
          <p:cNvPr id="7" name="Shape 5"/>
          <p:cNvSpPr/>
          <p:nvPr/>
        </p:nvSpPr>
        <p:spPr>
          <a:xfrm>
            <a:off x="457200" y="1325880"/>
            <a:ext cx="5486400" cy="4754880"/>
          </a:xfrm>
          <a:prstGeom prst="roundRect">
            <a:avLst>
              <a:gd name="adj" fmla="val 1538"/>
            </a:avLst>
          </a:prstGeom>
          <a:solidFill>
            <a:srgbClr val="EEF4F9"/>
          </a:solidFill>
          <a:ln/>
        </p:spPr>
        <p:txBody>
          <a:bodyPr/>
          <a:lstStyle/>
          <a:p>
            <a:endParaRPr lang="en-US"/>
          </a:p>
        </p:txBody>
      </p:sp>
      <p:sp>
        <p:nvSpPr>
          <p:cNvPr id="8" name="Text 6"/>
          <p:cNvSpPr/>
          <p:nvPr/>
        </p:nvSpPr>
        <p:spPr>
          <a:xfrm>
            <a:off x="713232" y="1481328"/>
            <a:ext cx="50292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Source Characterization by Type</a:t>
            </a:r>
            <a:endParaRPr lang="en-US" sz="1400" dirty="0"/>
          </a:p>
        </p:txBody>
      </p:sp>
      <p:sp>
        <p:nvSpPr>
          <p:cNvPr id="9" name="Text 7"/>
          <p:cNvSpPr/>
          <p:nvPr/>
        </p:nvSpPr>
        <p:spPr>
          <a:xfrm>
            <a:off x="713232" y="1901952"/>
            <a:ext cx="4937760" cy="397764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Reaction wheels: empirical harmonic coefficient tables (Ci) measured on a dynamometer — amplitude of each harmonic = Ci × Ω², where Ω is wheel speed in rad/s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Cryocoolers: fixed-frequency line spectra plus broadband noise floor; noise floor modeled empirically as speed-dependent polynomial (Blaurock 2009)</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Stepper motors and latch/valve events: transient force-torque time histories captured by multi-axis load cell at the mount interface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Thermal snap / clank: statistical impulsive loads bounded from heritage data or finite-element contact analysis</a:t>
            </a:r>
            <a:endParaRPr lang="en-US" sz="1400" dirty="0"/>
          </a:p>
        </p:txBody>
      </p:sp>
      <p:sp>
        <p:nvSpPr>
          <p:cNvPr id="10" name="Shape 8"/>
          <p:cNvSpPr/>
          <p:nvPr/>
        </p:nvSpPr>
        <p:spPr>
          <a:xfrm>
            <a:off x="6217920" y="1325880"/>
            <a:ext cx="5486400" cy="4754880"/>
          </a:xfrm>
          <a:prstGeom prst="roundRect">
            <a:avLst>
              <a:gd name="adj" fmla="val 1538"/>
            </a:avLst>
          </a:prstGeom>
          <a:solidFill>
            <a:srgbClr val="FFFFFF"/>
          </a:solidFill>
          <a:ln w="12700">
            <a:solidFill>
              <a:srgbClr val="D7E3EC"/>
            </a:solidFill>
            <a:prstDash val="solid"/>
          </a:ln>
        </p:spPr>
        <p:txBody>
          <a:bodyPr/>
          <a:lstStyle/>
          <a:p>
            <a:endParaRPr lang="en-US"/>
          </a:p>
        </p:txBody>
      </p:sp>
      <p:sp>
        <p:nvSpPr>
          <p:cNvPr id="11" name="Text 9"/>
          <p:cNvSpPr/>
          <p:nvPr/>
        </p:nvSpPr>
        <p:spPr>
          <a:xfrm>
            <a:off x="6473952" y="1481328"/>
            <a:ext cx="50292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Multi-Source Coherence Treatment</a:t>
            </a:r>
            <a:endParaRPr lang="en-US" sz="1400" dirty="0"/>
          </a:p>
        </p:txBody>
      </p:sp>
      <p:sp>
        <p:nvSpPr>
          <p:cNvPr id="12" name="Text 10"/>
          <p:cNvSpPr/>
          <p:nvPr/>
        </p:nvSpPr>
        <p:spPr>
          <a:xfrm>
            <a:off x="6473951" y="1901952"/>
            <a:ext cx="5031943" cy="397764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Multiple disturbance sources (three RWAs, one cryocooler) act simultaneously — they are rarely coherent at a single frequency, so root-sum-square (RSS) combination is the default</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If sources share a structural path or drive frequency, partial coherence can increase response by up to 6 dB above RSS — cross-spectral density treatment is then required</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Broadband noise contributions are combined in power (PSD addition), while deterministic harmonics are combined as phasors if coherence data exists, or as upper-bound RSS otherwise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Disturbance models must be validated against spin-table or TVac force-measurement data before insertion into the system model — an unvalidated model can be optimistic by 2–5×</a:t>
            </a:r>
            <a:endParaRPr lang="en-US" sz="1400" dirty="0"/>
          </a:p>
        </p:txBody>
      </p:sp>
      <p:sp>
        <p:nvSpPr>
          <p:cNvPr id="13" name="Shape 11"/>
          <p:cNvSpPr/>
          <p:nvPr/>
        </p:nvSpPr>
        <p:spPr>
          <a:xfrm>
            <a:off x="457200" y="6217920"/>
            <a:ext cx="11277295" cy="566928"/>
          </a:xfrm>
          <a:prstGeom prst="rect">
            <a:avLst/>
          </a:prstGeom>
          <a:solidFill>
            <a:srgbClr val="EEF4F9"/>
          </a:solidFill>
          <a:ln/>
        </p:spPr>
        <p:txBody>
          <a:bodyPr/>
          <a:lstStyle/>
          <a:p>
            <a:endParaRPr lang="en-US"/>
          </a:p>
        </p:txBody>
      </p:sp>
      <p:sp>
        <p:nvSpPr>
          <p:cNvPr id="14" name="Text 12"/>
          <p:cNvSpPr/>
          <p:nvPr/>
        </p:nvSpPr>
        <p:spPr>
          <a:xfrm>
            <a:off x="685800" y="621792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The fidelity of the jitter prediction can never exceed the fidelity of the underlying disturbance model — garbage in, garbage out.</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Force-to-Jitter Transfer Path Analysis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Standard FE methods apply — but with several adaptations specific to the micro-g amplitude regime</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31</a:t>
            </a:r>
            <a:endParaRPr lang="en-US" sz="900" dirty="0"/>
          </a:p>
        </p:txBody>
      </p:sp>
      <p:sp>
        <p:nvSpPr>
          <p:cNvPr id="7" name="Shape 5"/>
          <p:cNvSpPr/>
          <p:nvPr/>
        </p:nvSpPr>
        <p:spPr>
          <a:xfrm>
            <a:off x="457200" y="1167226"/>
            <a:ext cx="5577840" cy="4754880"/>
          </a:xfrm>
          <a:prstGeom prst="roundRect">
            <a:avLst>
              <a:gd name="adj" fmla="val 1538"/>
            </a:avLst>
          </a:prstGeom>
          <a:solidFill>
            <a:srgbClr val="EEF4F9"/>
          </a:solidFill>
          <a:ln/>
        </p:spPr>
        <p:txBody>
          <a:bodyPr/>
          <a:lstStyle/>
          <a:p>
            <a:endParaRPr lang="en-US"/>
          </a:p>
        </p:txBody>
      </p:sp>
      <p:sp>
        <p:nvSpPr>
          <p:cNvPr id="8" name="Text 6"/>
          <p:cNvSpPr/>
          <p:nvPr/>
        </p:nvSpPr>
        <p:spPr>
          <a:xfrm>
            <a:off x="713232" y="1207008"/>
            <a:ext cx="50292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Workflow</a:t>
            </a:r>
            <a:endParaRPr lang="en-US" sz="1400" dirty="0"/>
          </a:p>
        </p:txBody>
      </p:sp>
      <p:sp>
        <p:nvSpPr>
          <p:cNvPr id="9" name="Text 7"/>
          <p:cNvSpPr/>
          <p:nvPr/>
        </p:nvSpPr>
        <p:spPr>
          <a:xfrm>
            <a:off x="546978" y="1590699"/>
            <a:ext cx="5029200" cy="3977640"/>
          </a:xfrm>
          <a:prstGeom prst="rect">
            <a:avLst/>
          </a:prstGeom>
          <a:noFill/>
          <a:ln/>
        </p:spPr>
        <p:txBody>
          <a:bodyPr wrap="square" rtlCol="0" anchor="t"/>
          <a:lstStyle/>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Build a structural FE model spanning source mount to sensitive payload mount; include isolators, flexible appendages, and any non-structural mass that participates in the transfer path</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Apply disturbance force/torque model at the source interface node(s) and compute frequency response functions (FRFs) via modal superposition</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For harmonic sources (RWA): evaluate FRF at each harmonic frequency as wheel speed sweeps — resonance crossings produce transient peak responses that may exceed steady-state predictions</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For broadband/random sources (noise floor): convolve disturbance PSD with |H(f)|² (output PSD = disturbance PSD × FRF squared), then integrate to RMS</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Propagate nodal response to optical LOS using the instrument optical sensitivity matrix</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Compare RSS of all contributors against the allocated jitter requirement with appropriate margin</a:t>
            </a:r>
            <a:endParaRPr lang="en-US" sz="1400" dirty="0"/>
          </a:p>
        </p:txBody>
      </p:sp>
      <p:sp>
        <p:nvSpPr>
          <p:cNvPr id="10" name="Shape 8"/>
          <p:cNvSpPr/>
          <p:nvPr/>
        </p:nvSpPr>
        <p:spPr>
          <a:xfrm>
            <a:off x="6248095" y="1167226"/>
            <a:ext cx="5486400" cy="4754880"/>
          </a:xfrm>
          <a:prstGeom prst="roundRect">
            <a:avLst>
              <a:gd name="adj" fmla="val 1538"/>
            </a:avLst>
          </a:prstGeom>
          <a:solidFill>
            <a:srgbClr val="FFFFFF"/>
          </a:solidFill>
          <a:ln w="12700">
            <a:solidFill>
              <a:srgbClr val="D7E3EC"/>
            </a:solidFill>
            <a:prstDash val="solid"/>
          </a:ln>
        </p:spPr>
        <p:txBody>
          <a:bodyPr/>
          <a:lstStyle/>
          <a:p>
            <a:endParaRPr lang="en-US"/>
          </a:p>
        </p:txBody>
      </p:sp>
      <p:sp>
        <p:nvSpPr>
          <p:cNvPr id="11" name="Text 9"/>
          <p:cNvSpPr/>
          <p:nvPr/>
        </p:nvSpPr>
        <p:spPr>
          <a:xfrm>
            <a:off x="6495288" y="1255934"/>
            <a:ext cx="498348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Jitter-Specific FE Adaptations</a:t>
            </a:r>
            <a:endParaRPr lang="en-US" sz="1400" dirty="0"/>
          </a:p>
        </p:txBody>
      </p:sp>
      <p:sp>
        <p:nvSpPr>
          <p:cNvPr id="12" name="Text 10"/>
          <p:cNvSpPr/>
          <p:nvPr/>
        </p:nvSpPr>
        <p:spPr>
          <a:xfrm>
            <a:off x="6495288" y="1680715"/>
            <a:ext cx="5149734" cy="3977640"/>
          </a:xfrm>
          <a:prstGeom prst="rect">
            <a:avLst/>
          </a:prstGeom>
          <a:noFill/>
          <a:ln/>
        </p:spPr>
        <p:txBody>
          <a:bodyPr wrap="square" rtlCol="0" anchor="t"/>
          <a:lstStyle/>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On-orbit boundary conditions: the spacecraft floats free — the model must use free-free or inertia-relief boundary conditions, not a fixed base as in launch-load analysis</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Micro-g amplitude regime: elastomeric isolator stiffness is amplitude-dependent; at micro-g excitation levels it may be 3–10× stiffer than its 1g static value, requiring amplitude-corrected material properties</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Modal density: jitter analysis typically extends to 500–1000 Hz, requiring a denser mode set and higher mesh resolution than standard mode-survey correlation models</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Damping uncertainty: structural damping at micro-g amplitudes is poorly characterized; sensitivity studies spanning at least 0.3–3× nominal damping are standard practice</a:t>
            </a:r>
            <a:endParaRPr lang="en-US" sz="1400" dirty="0"/>
          </a:p>
          <a:p>
            <a:pPr marL="285750" indent="-285750">
              <a:spcBef>
                <a:spcPts val="4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Craig-Bampton + residual vectors: necessary to accurately capture quasi-static response from high-frequency disturbances applied above the modal cutoff of each substructure</a:t>
            </a:r>
            <a:endParaRPr lang="en-US" sz="1400" dirty="0"/>
          </a:p>
        </p:txBody>
      </p:sp>
      <p:sp>
        <p:nvSpPr>
          <p:cNvPr id="13" name="Shape 11"/>
          <p:cNvSpPr/>
          <p:nvPr/>
        </p:nvSpPr>
        <p:spPr>
          <a:xfrm>
            <a:off x="457200" y="6217920"/>
            <a:ext cx="11277295" cy="566928"/>
          </a:xfrm>
          <a:prstGeom prst="rect">
            <a:avLst/>
          </a:prstGeom>
          <a:solidFill>
            <a:srgbClr val="EEF4F9"/>
          </a:solidFill>
          <a:ln/>
        </p:spPr>
        <p:txBody>
          <a:bodyPr/>
          <a:lstStyle/>
          <a:p>
            <a:endParaRPr lang="en-US"/>
          </a:p>
        </p:txBody>
      </p:sp>
      <p:sp>
        <p:nvSpPr>
          <p:cNvPr id="14" name="Text 12"/>
          <p:cNvSpPr/>
          <p:nvPr/>
        </p:nvSpPr>
        <p:spPr>
          <a:xfrm>
            <a:off x="685800" y="621792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Standard FE machinery is reused, but jitter analysis adds jitter-specific inputs, on-orbit boundary conditions, and a micro-g amplitude regime that standard launch-load practice does not address.</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STOP Analysis: The Jitter-Specific Model Chain</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Integrated Structural–Thermal–Optical Performance analysis links FE, thermal, and ray-trace models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32</a:t>
            </a:r>
            <a:endParaRPr lang="en-US" sz="900" dirty="0"/>
          </a:p>
        </p:txBody>
      </p:sp>
      <p:sp>
        <p:nvSpPr>
          <p:cNvPr id="7" name="Shape 5"/>
          <p:cNvSpPr/>
          <p:nvPr/>
        </p:nvSpPr>
        <p:spPr>
          <a:xfrm>
            <a:off x="411480" y="1737360"/>
            <a:ext cx="2651760" cy="3474720"/>
          </a:xfrm>
          <a:prstGeom prst="roundRect">
            <a:avLst>
              <a:gd name="adj" fmla="val 2759"/>
            </a:avLst>
          </a:prstGeom>
          <a:solidFill>
            <a:srgbClr val="EEF4F9"/>
          </a:solidFill>
          <a:ln/>
        </p:spPr>
        <p:txBody>
          <a:bodyPr/>
          <a:lstStyle/>
          <a:p>
            <a:endParaRPr lang="en-US"/>
          </a:p>
        </p:txBody>
      </p:sp>
      <p:sp>
        <p:nvSpPr>
          <p:cNvPr id="8" name="Shape 6"/>
          <p:cNvSpPr/>
          <p:nvPr/>
        </p:nvSpPr>
        <p:spPr>
          <a:xfrm>
            <a:off x="1444752" y="1920240"/>
            <a:ext cx="585216" cy="585216"/>
          </a:xfrm>
          <a:prstGeom prst="ellipse">
            <a:avLst/>
          </a:prstGeom>
          <a:solidFill>
            <a:srgbClr val="FFFFFF"/>
          </a:solidFill>
          <a:ln/>
        </p:spPr>
        <p:txBody>
          <a:bodyPr/>
          <a:lstStyle/>
          <a:p>
            <a:endParaRPr lang="en-US"/>
          </a:p>
        </p:txBody>
      </p:sp>
      <p:pic>
        <p:nvPicPr>
          <p:cNvPr id="9" name="Image 0" descr="/home/claude/jitter_deck/icons/bolt_navy.png"/>
          <p:cNvPicPr>
            <a:picLocks noChangeAspect="1"/>
          </p:cNvPicPr>
          <p:nvPr/>
        </p:nvPicPr>
        <p:blipFill>
          <a:blip r:embed="rId3"/>
          <a:stretch>
            <a:fillRect/>
          </a:stretch>
        </p:blipFill>
        <p:spPr>
          <a:xfrm>
            <a:off x="1585204" y="2060692"/>
            <a:ext cx="304312" cy="304312"/>
          </a:xfrm>
          <a:prstGeom prst="rect">
            <a:avLst/>
          </a:prstGeom>
        </p:spPr>
      </p:pic>
      <p:sp>
        <p:nvSpPr>
          <p:cNvPr id="10" name="Text 7"/>
          <p:cNvSpPr/>
          <p:nvPr/>
        </p:nvSpPr>
        <p:spPr>
          <a:xfrm>
            <a:off x="411480" y="2651760"/>
            <a:ext cx="2651760" cy="685800"/>
          </a:xfrm>
          <a:prstGeom prst="rect">
            <a:avLst/>
          </a:prstGeom>
          <a:noFill/>
          <a:ln/>
        </p:spPr>
        <p:txBody>
          <a:bodyPr wrap="square" lIns="0" tIns="0" rIns="0" bIns="0" rtlCol="0" anchor="ctr"/>
          <a:lstStyle/>
          <a:p>
            <a:pPr marL="0" indent="0" algn="ctr">
              <a:buNone/>
            </a:pPr>
            <a:r>
              <a:rPr lang="en-US" sz="1200" b="1" dirty="0">
                <a:solidFill>
                  <a:srgbClr val="10456B"/>
                </a:solidFill>
                <a:latin typeface="Calibri" pitchFamily="34" charset="0"/>
                <a:ea typeface="Calibri" pitchFamily="34" charset="-122"/>
                <a:cs typeface="Calibri" pitchFamily="34" charset="-120"/>
              </a:rPr>
              <a:t>Disturbance</a:t>
            </a:r>
            <a:endParaRPr lang="en-US" sz="1200" dirty="0"/>
          </a:p>
          <a:p>
            <a:pPr marL="0" indent="0" algn="ctr">
              <a:buNone/>
            </a:pPr>
            <a:r>
              <a:rPr lang="en-US" sz="1200" b="1" dirty="0">
                <a:solidFill>
                  <a:srgbClr val="10456B"/>
                </a:solidFill>
                <a:latin typeface="Calibri" pitchFamily="34" charset="0"/>
                <a:ea typeface="Calibri" pitchFamily="34" charset="-122"/>
                <a:cs typeface="Calibri" pitchFamily="34" charset="-120"/>
              </a:rPr>
              <a:t>Model</a:t>
            </a:r>
            <a:endParaRPr lang="en-US" sz="1200" dirty="0"/>
          </a:p>
        </p:txBody>
      </p:sp>
      <p:sp>
        <p:nvSpPr>
          <p:cNvPr id="11" name="Text 8"/>
          <p:cNvSpPr/>
          <p:nvPr/>
        </p:nvSpPr>
        <p:spPr>
          <a:xfrm>
            <a:off x="521208" y="3337560"/>
            <a:ext cx="2432304" cy="17830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Empirical harmonic tables + broadband noise floor from component test</a:t>
            </a:r>
            <a:endParaRPr lang="en-US" sz="1400" dirty="0"/>
          </a:p>
        </p:txBody>
      </p:sp>
      <p:sp>
        <p:nvSpPr>
          <p:cNvPr id="12" name="Shape 9"/>
          <p:cNvSpPr/>
          <p:nvPr/>
        </p:nvSpPr>
        <p:spPr>
          <a:xfrm>
            <a:off x="3108960" y="3310128"/>
            <a:ext cx="292608" cy="329184"/>
          </a:xfrm>
          <a:prstGeom prst="rightArrow">
            <a:avLst/>
          </a:prstGeom>
          <a:solidFill>
            <a:srgbClr val="0B7A8A"/>
          </a:solidFill>
          <a:ln/>
        </p:spPr>
        <p:txBody>
          <a:bodyPr/>
          <a:lstStyle/>
          <a:p>
            <a:endParaRPr lang="en-US"/>
          </a:p>
        </p:txBody>
      </p:sp>
      <p:sp>
        <p:nvSpPr>
          <p:cNvPr id="13" name="Shape 10"/>
          <p:cNvSpPr/>
          <p:nvPr/>
        </p:nvSpPr>
        <p:spPr>
          <a:xfrm>
            <a:off x="3447288" y="1737360"/>
            <a:ext cx="2651760" cy="3474720"/>
          </a:xfrm>
          <a:prstGeom prst="roundRect">
            <a:avLst>
              <a:gd name="adj" fmla="val 2759"/>
            </a:avLst>
          </a:prstGeom>
          <a:solidFill>
            <a:srgbClr val="EEF4F9"/>
          </a:solidFill>
          <a:ln/>
        </p:spPr>
        <p:txBody>
          <a:bodyPr/>
          <a:lstStyle/>
          <a:p>
            <a:endParaRPr lang="en-US"/>
          </a:p>
        </p:txBody>
      </p:sp>
      <p:sp>
        <p:nvSpPr>
          <p:cNvPr id="14" name="Shape 11"/>
          <p:cNvSpPr/>
          <p:nvPr/>
        </p:nvSpPr>
        <p:spPr>
          <a:xfrm>
            <a:off x="4480560" y="1920240"/>
            <a:ext cx="585216" cy="585216"/>
          </a:xfrm>
          <a:prstGeom prst="ellipse">
            <a:avLst/>
          </a:prstGeom>
          <a:solidFill>
            <a:srgbClr val="FFFFFF"/>
          </a:solidFill>
          <a:ln/>
        </p:spPr>
        <p:txBody>
          <a:bodyPr/>
          <a:lstStyle/>
          <a:p>
            <a:endParaRPr lang="en-US"/>
          </a:p>
        </p:txBody>
      </p:sp>
      <p:pic>
        <p:nvPicPr>
          <p:cNvPr id="15" name="Image 1" descr="/home/claude/jitter_deck/icons/cubes_navy.png"/>
          <p:cNvPicPr>
            <a:picLocks noChangeAspect="1"/>
          </p:cNvPicPr>
          <p:nvPr/>
        </p:nvPicPr>
        <p:blipFill>
          <a:blip r:embed="rId4"/>
          <a:stretch>
            <a:fillRect/>
          </a:stretch>
        </p:blipFill>
        <p:spPr>
          <a:xfrm>
            <a:off x="4621012" y="2060692"/>
            <a:ext cx="304312" cy="304312"/>
          </a:xfrm>
          <a:prstGeom prst="rect">
            <a:avLst/>
          </a:prstGeom>
        </p:spPr>
      </p:pic>
      <p:sp>
        <p:nvSpPr>
          <p:cNvPr id="16" name="Text 12"/>
          <p:cNvSpPr/>
          <p:nvPr/>
        </p:nvSpPr>
        <p:spPr>
          <a:xfrm>
            <a:off x="3447288" y="2651760"/>
            <a:ext cx="2651760" cy="685800"/>
          </a:xfrm>
          <a:prstGeom prst="rect">
            <a:avLst/>
          </a:prstGeom>
          <a:noFill/>
          <a:ln/>
        </p:spPr>
        <p:txBody>
          <a:bodyPr wrap="square" lIns="0" tIns="0" rIns="0" bIns="0" rtlCol="0" anchor="ctr"/>
          <a:lstStyle/>
          <a:p>
            <a:pPr marL="0" indent="0" algn="ctr">
              <a:buNone/>
            </a:pPr>
            <a:r>
              <a:rPr lang="en-US" sz="1200" b="1" dirty="0">
                <a:solidFill>
                  <a:srgbClr val="10456B"/>
                </a:solidFill>
                <a:latin typeface="Calibri" pitchFamily="34" charset="0"/>
                <a:ea typeface="Calibri" pitchFamily="34" charset="-122"/>
                <a:cs typeface="Calibri" pitchFamily="34" charset="-120"/>
              </a:rPr>
              <a:t>Structural</a:t>
            </a:r>
            <a:endParaRPr lang="en-US" sz="1200" dirty="0"/>
          </a:p>
          <a:p>
            <a:pPr marL="0" indent="0" algn="ctr">
              <a:buNone/>
            </a:pPr>
            <a:r>
              <a:rPr lang="en-US" sz="1200" b="1" dirty="0">
                <a:solidFill>
                  <a:srgbClr val="10456B"/>
                </a:solidFill>
                <a:latin typeface="Calibri" pitchFamily="34" charset="0"/>
                <a:ea typeface="Calibri" pitchFamily="34" charset="-122"/>
                <a:cs typeface="Calibri" pitchFamily="34" charset="-120"/>
              </a:rPr>
              <a:t>FE Model</a:t>
            </a:r>
            <a:endParaRPr lang="en-US" sz="1200" dirty="0"/>
          </a:p>
        </p:txBody>
      </p:sp>
      <p:sp>
        <p:nvSpPr>
          <p:cNvPr id="17" name="Text 13"/>
          <p:cNvSpPr/>
          <p:nvPr/>
        </p:nvSpPr>
        <p:spPr>
          <a:xfrm>
            <a:off x="3557016" y="3337560"/>
            <a:ext cx="2432304" cy="17830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On-orbit free-free BC; CB/Guyan reduction; micro-g amplitude-corrected isolator stiffness</a:t>
            </a:r>
            <a:endParaRPr lang="en-US" sz="1400" dirty="0"/>
          </a:p>
        </p:txBody>
      </p:sp>
      <p:sp>
        <p:nvSpPr>
          <p:cNvPr id="18" name="Shape 14"/>
          <p:cNvSpPr/>
          <p:nvPr/>
        </p:nvSpPr>
        <p:spPr>
          <a:xfrm>
            <a:off x="6144768" y="3310128"/>
            <a:ext cx="292608" cy="329184"/>
          </a:xfrm>
          <a:prstGeom prst="rightArrow">
            <a:avLst/>
          </a:prstGeom>
          <a:solidFill>
            <a:srgbClr val="0B7A8A"/>
          </a:solidFill>
          <a:ln/>
        </p:spPr>
        <p:txBody>
          <a:bodyPr/>
          <a:lstStyle/>
          <a:p>
            <a:endParaRPr lang="en-US"/>
          </a:p>
        </p:txBody>
      </p:sp>
      <p:sp>
        <p:nvSpPr>
          <p:cNvPr id="19" name="Shape 15"/>
          <p:cNvSpPr/>
          <p:nvPr/>
        </p:nvSpPr>
        <p:spPr>
          <a:xfrm>
            <a:off x="6483096" y="1737360"/>
            <a:ext cx="2651760" cy="3474720"/>
          </a:xfrm>
          <a:prstGeom prst="roundRect">
            <a:avLst>
              <a:gd name="adj" fmla="val 2759"/>
            </a:avLst>
          </a:prstGeom>
          <a:solidFill>
            <a:srgbClr val="EEF4F9"/>
          </a:solidFill>
          <a:ln/>
        </p:spPr>
        <p:txBody>
          <a:bodyPr/>
          <a:lstStyle/>
          <a:p>
            <a:endParaRPr lang="en-US"/>
          </a:p>
        </p:txBody>
      </p:sp>
      <p:sp>
        <p:nvSpPr>
          <p:cNvPr id="20" name="Shape 16"/>
          <p:cNvSpPr/>
          <p:nvPr/>
        </p:nvSpPr>
        <p:spPr>
          <a:xfrm>
            <a:off x="7516368" y="1920240"/>
            <a:ext cx="585216" cy="585216"/>
          </a:xfrm>
          <a:prstGeom prst="ellipse">
            <a:avLst/>
          </a:prstGeom>
          <a:solidFill>
            <a:srgbClr val="FFFFFF"/>
          </a:solidFill>
          <a:ln/>
        </p:spPr>
        <p:txBody>
          <a:bodyPr/>
          <a:lstStyle/>
          <a:p>
            <a:endParaRPr lang="en-US"/>
          </a:p>
        </p:txBody>
      </p:sp>
      <p:pic>
        <p:nvPicPr>
          <p:cNvPr id="21" name="Image 2" descr="/home/claude/jitter_deck/icons/crosshair_navy.png"/>
          <p:cNvPicPr>
            <a:picLocks noChangeAspect="1"/>
          </p:cNvPicPr>
          <p:nvPr/>
        </p:nvPicPr>
        <p:blipFill>
          <a:blip r:embed="rId5"/>
          <a:stretch>
            <a:fillRect/>
          </a:stretch>
        </p:blipFill>
        <p:spPr>
          <a:xfrm>
            <a:off x="7656820" y="2060692"/>
            <a:ext cx="304312" cy="304312"/>
          </a:xfrm>
          <a:prstGeom prst="rect">
            <a:avLst/>
          </a:prstGeom>
        </p:spPr>
      </p:pic>
      <p:sp>
        <p:nvSpPr>
          <p:cNvPr id="22" name="Text 17"/>
          <p:cNvSpPr/>
          <p:nvPr/>
        </p:nvSpPr>
        <p:spPr>
          <a:xfrm>
            <a:off x="6483096" y="2651760"/>
            <a:ext cx="2651760" cy="685800"/>
          </a:xfrm>
          <a:prstGeom prst="rect">
            <a:avLst/>
          </a:prstGeom>
          <a:noFill/>
          <a:ln/>
        </p:spPr>
        <p:txBody>
          <a:bodyPr wrap="square" lIns="0" tIns="0" rIns="0" bIns="0" rtlCol="0" anchor="ctr"/>
          <a:lstStyle/>
          <a:p>
            <a:pPr marL="0" indent="0" algn="ctr">
              <a:buNone/>
            </a:pPr>
            <a:r>
              <a:rPr lang="en-US" sz="1200" b="1" dirty="0">
                <a:solidFill>
                  <a:srgbClr val="10456B"/>
                </a:solidFill>
                <a:latin typeface="Calibri" pitchFamily="34" charset="0"/>
                <a:ea typeface="Calibri" pitchFamily="34" charset="-122"/>
                <a:cs typeface="Calibri" pitchFamily="34" charset="-120"/>
              </a:rPr>
              <a:t>Optical</a:t>
            </a:r>
            <a:endParaRPr lang="en-US" sz="1200" dirty="0"/>
          </a:p>
          <a:p>
            <a:pPr marL="0" indent="0" algn="ctr">
              <a:buNone/>
            </a:pPr>
            <a:r>
              <a:rPr lang="en-US" sz="1200" b="1" dirty="0">
                <a:solidFill>
                  <a:srgbClr val="10456B"/>
                </a:solidFill>
                <a:latin typeface="Calibri" pitchFamily="34" charset="0"/>
                <a:ea typeface="Calibri" pitchFamily="34" charset="-122"/>
                <a:cs typeface="Calibri" pitchFamily="34" charset="-120"/>
              </a:rPr>
              <a:t>Sensitivity</a:t>
            </a:r>
            <a:endParaRPr lang="en-US" sz="1200" dirty="0"/>
          </a:p>
          <a:p>
            <a:pPr marL="0" indent="0" algn="ctr">
              <a:buNone/>
            </a:pPr>
            <a:r>
              <a:rPr lang="en-US" sz="1200" b="1" dirty="0">
                <a:solidFill>
                  <a:srgbClr val="10456B"/>
                </a:solidFill>
                <a:latin typeface="Calibri" pitchFamily="34" charset="0"/>
                <a:ea typeface="Calibri" pitchFamily="34" charset="-122"/>
                <a:cs typeface="Calibri" pitchFamily="34" charset="-120"/>
              </a:rPr>
              <a:t>Matrix</a:t>
            </a:r>
            <a:endParaRPr lang="en-US" sz="1200" dirty="0"/>
          </a:p>
        </p:txBody>
      </p:sp>
      <p:sp>
        <p:nvSpPr>
          <p:cNvPr id="23" name="Text 18"/>
          <p:cNvSpPr/>
          <p:nvPr/>
        </p:nvSpPr>
        <p:spPr>
          <a:xfrm>
            <a:off x="6592824" y="3337560"/>
            <a:ext cx="2432304" cy="1783080"/>
          </a:xfrm>
          <a:prstGeom prst="rect">
            <a:avLst/>
          </a:prstGeom>
          <a:noFill/>
          <a:ln/>
        </p:spPr>
        <p:txBody>
          <a:bodyPr wrap="square" lIns="0" tIns="0" rIns="0" bIns="0" rtlCol="0" anchor="t"/>
          <a:lstStyle/>
          <a:p>
            <a:pPr marL="0" indent="0" algn="ctr">
              <a:buNone/>
            </a:pPr>
            <a:r>
              <a:rPr lang="en-US" sz="1400" dirty="0">
                <a:solidFill>
                  <a:srgbClr val="2B2B2B"/>
                </a:solidFill>
                <a:latin typeface="Calibri" pitchFamily="34" charset="0"/>
                <a:ea typeface="Calibri" pitchFamily="34" charset="-122"/>
                <a:cs typeface="Calibri" pitchFamily="34" charset="-120"/>
              </a:rPr>
              <a:t>Jacobian from structural DOFs to LOS/WFE; derived from ray-trace model (Zemax, Code V)</a:t>
            </a:r>
            <a:endParaRPr lang="en-US" sz="1400" dirty="0"/>
          </a:p>
        </p:txBody>
      </p:sp>
      <p:sp>
        <p:nvSpPr>
          <p:cNvPr id="24" name="Shape 19"/>
          <p:cNvSpPr/>
          <p:nvPr/>
        </p:nvSpPr>
        <p:spPr>
          <a:xfrm>
            <a:off x="9180576" y="3310128"/>
            <a:ext cx="292608" cy="329184"/>
          </a:xfrm>
          <a:prstGeom prst="rightArrow">
            <a:avLst/>
          </a:prstGeom>
          <a:solidFill>
            <a:srgbClr val="0B7A8A"/>
          </a:solidFill>
          <a:ln/>
        </p:spPr>
        <p:txBody>
          <a:bodyPr/>
          <a:lstStyle/>
          <a:p>
            <a:endParaRPr lang="en-US"/>
          </a:p>
        </p:txBody>
      </p:sp>
      <p:sp>
        <p:nvSpPr>
          <p:cNvPr id="25" name="Shape 20"/>
          <p:cNvSpPr/>
          <p:nvPr/>
        </p:nvSpPr>
        <p:spPr>
          <a:xfrm>
            <a:off x="9518904" y="1737360"/>
            <a:ext cx="2651760" cy="3474720"/>
          </a:xfrm>
          <a:prstGeom prst="roundRect">
            <a:avLst>
              <a:gd name="adj" fmla="val 2759"/>
            </a:avLst>
          </a:prstGeom>
          <a:solidFill>
            <a:srgbClr val="10456B"/>
          </a:solidFill>
          <a:ln/>
        </p:spPr>
        <p:txBody>
          <a:bodyPr/>
          <a:lstStyle/>
          <a:p>
            <a:endParaRPr lang="en-US"/>
          </a:p>
        </p:txBody>
      </p:sp>
      <p:sp>
        <p:nvSpPr>
          <p:cNvPr id="26" name="Shape 21"/>
          <p:cNvSpPr/>
          <p:nvPr/>
        </p:nvSpPr>
        <p:spPr>
          <a:xfrm>
            <a:off x="10552176" y="1920240"/>
            <a:ext cx="585216" cy="585216"/>
          </a:xfrm>
          <a:prstGeom prst="ellipse">
            <a:avLst/>
          </a:prstGeom>
          <a:solidFill>
            <a:srgbClr val="1C5E84"/>
          </a:solidFill>
          <a:ln/>
        </p:spPr>
        <p:txBody>
          <a:bodyPr/>
          <a:lstStyle/>
          <a:p>
            <a:endParaRPr lang="en-US"/>
          </a:p>
        </p:txBody>
      </p:sp>
      <p:pic>
        <p:nvPicPr>
          <p:cNvPr id="27" name="Image 3" descr="/home/claude/jitter_deck/icons/bullseye_navy.png"/>
          <p:cNvPicPr>
            <a:picLocks noChangeAspect="1"/>
          </p:cNvPicPr>
          <p:nvPr/>
        </p:nvPicPr>
        <p:blipFill>
          <a:blip r:embed="rId6"/>
          <a:stretch>
            <a:fillRect/>
          </a:stretch>
        </p:blipFill>
        <p:spPr>
          <a:xfrm>
            <a:off x="10692628" y="2060692"/>
            <a:ext cx="304312" cy="304312"/>
          </a:xfrm>
          <a:prstGeom prst="rect">
            <a:avLst/>
          </a:prstGeom>
        </p:spPr>
      </p:pic>
      <p:sp>
        <p:nvSpPr>
          <p:cNvPr id="28" name="Text 22"/>
          <p:cNvSpPr/>
          <p:nvPr/>
        </p:nvSpPr>
        <p:spPr>
          <a:xfrm>
            <a:off x="9518904" y="2651760"/>
            <a:ext cx="2651760" cy="68580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LOS / WFE</a:t>
            </a:r>
            <a:endParaRPr lang="en-US" sz="1400" dirty="0"/>
          </a:p>
          <a:p>
            <a:pPr marL="0" indent="0" algn="ctr">
              <a:buNone/>
            </a:pPr>
            <a:r>
              <a:rPr lang="en-US" sz="1400" b="1" dirty="0">
                <a:solidFill>
                  <a:srgbClr val="FFFFFF"/>
                </a:solidFill>
                <a:latin typeface="Calibri" pitchFamily="34" charset="0"/>
                <a:ea typeface="Calibri" pitchFamily="34" charset="-122"/>
                <a:cs typeface="Calibri" pitchFamily="34" charset="-120"/>
              </a:rPr>
              <a:t>Prediction</a:t>
            </a:r>
            <a:endParaRPr lang="en-US" sz="1400" dirty="0"/>
          </a:p>
        </p:txBody>
      </p:sp>
      <p:sp>
        <p:nvSpPr>
          <p:cNvPr id="29" name="Text 23"/>
          <p:cNvSpPr/>
          <p:nvPr/>
        </p:nvSpPr>
        <p:spPr>
          <a:xfrm>
            <a:off x="9628632" y="3337560"/>
            <a:ext cx="2432304" cy="1783080"/>
          </a:xfrm>
          <a:prstGeom prst="rect">
            <a:avLst/>
          </a:prstGeom>
          <a:noFill/>
          <a:ln/>
        </p:spPr>
        <p:txBody>
          <a:bodyPr wrap="square" lIns="0" tIns="0" rIns="0" bIns="0" rtlCol="0" anchor="t"/>
          <a:lstStyle/>
          <a:p>
            <a:pPr marL="0" indent="0" algn="ctr">
              <a:buNone/>
            </a:pPr>
            <a:r>
              <a:rPr lang="en-US" sz="1400" b="1" dirty="0">
                <a:solidFill>
                  <a:srgbClr val="CADCFC"/>
                </a:solidFill>
                <a:latin typeface="Calibri" pitchFamily="34" charset="0"/>
                <a:ea typeface="Calibri" pitchFamily="34" charset="-122"/>
                <a:cs typeface="Calibri" pitchFamily="34" charset="-120"/>
              </a:rPr>
              <a:t>RSS of harmonic + random + thermal contributors; compared to allocated jitter budget</a:t>
            </a:r>
            <a:endParaRPr lang="en-US" sz="1400" b="1" dirty="0"/>
          </a:p>
        </p:txBody>
      </p:sp>
      <p:sp>
        <p:nvSpPr>
          <p:cNvPr id="31" name="Text 25"/>
          <p:cNvSpPr/>
          <p:nvPr/>
        </p:nvSpPr>
        <p:spPr>
          <a:xfrm>
            <a:off x="521208" y="1212853"/>
            <a:ext cx="11002975" cy="502920"/>
          </a:xfrm>
          <a:prstGeom prst="rect">
            <a:avLst/>
          </a:prstGeom>
          <a:noFill/>
          <a:ln/>
        </p:spPr>
        <p:txBody>
          <a:bodyPr wrap="square" lIns="0" tIns="0" rIns="0" bIns="0" rtlCol="0" anchor="ctr"/>
          <a:lstStyle/>
          <a:p>
            <a:pPr marL="0" indent="0">
              <a:buNone/>
            </a:pPr>
            <a:r>
              <a:rPr lang="en-US" sz="1400" b="1" dirty="0">
                <a:solidFill>
                  <a:srgbClr val="C55A11"/>
                </a:solidFill>
                <a:latin typeface="Calibri" pitchFamily="34" charset="0"/>
                <a:ea typeface="Calibri" pitchFamily="34" charset="-122"/>
                <a:cs typeface="Calibri" pitchFamily="34" charset="-120"/>
              </a:rPr>
              <a:t>What makes STOP jitter-specific:  </a:t>
            </a:r>
            <a:r>
              <a:rPr lang="en-US" sz="1400" dirty="0">
                <a:solidFill>
                  <a:srgbClr val="2B2B2B"/>
                </a:solidFill>
                <a:latin typeface="Calibri" pitchFamily="34" charset="0"/>
                <a:ea typeface="Calibri" pitchFamily="34" charset="-122"/>
                <a:cs typeface="Calibri" pitchFamily="34" charset="-120"/>
              </a:rPr>
              <a:t>the optical sensitivity matrix and its derivation from the ray-trace model is unique to jitter work — it does not appear in standard launch-load or modal analysis.</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Harmonic Sweep vs. PSD Random Analysis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Choosing the right computational approach for each disturbance class</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33</a:t>
            </a:r>
            <a:endParaRPr lang="en-US" sz="900" dirty="0"/>
          </a:p>
        </p:txBody>
      </p:sp>
      <p:sp>
        <p:nvSpPr>
          <p:cNvPr id="7" name="Shape 5"/>
          <p:cNvSpPr/>
          <p:nvPr/>
        </p:nvSpPr>
        <p:spPr>
          <a:xfrm>
            <a:off x="457200" y="1298448"/>
            <a:ext cx="5577840" cy="4800600"/>
          </a:xfrm>
          <a:prstGeom prst="roundRect">
            <a:avLst>
              <a:gd name="adj" fmla="val 1524"/>
            </a:avLst>
          </a:prstGeom>
          <a:solidFill>
            <a:srgbClr val="EEF4F9"/>
          </a:solidFill>
          <a:ln/>
        </p:spPr>
        <p:txBody>
          <a:bodyPr/>
          <a:lstStyle/>
          <a:p>
            <a:endParaRPr lang="en-US"/>
          </a:p>
        </p:txBody>
      </p:sp>
      <p:sp>
        <p:nvSpPr>
          <p:cNvPr id="8" name="Text 6"/>
          <p:cNvSpPr/>
          <p:nvPr/>
        </p:nvSpPr>
        <p:spPr>
          <a:xfrm>
            <a:off x="713232" y="1463040"/>
            <a:ext cx="50292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Harmonic Sweep Analysis</a:t>
            </a:r>
            <a:endParaRPr lang="en-US" sz="1400" dirty="0"/>
          </a:p>
        </p:txBody>
      </p:sp>
      <p:sp>
        <p:nvSpPr>
          <p:cNvPr id="9" name="Text 7"/>
          <p:cNvSpPr/>
          <p:nvPr/>
        </p:nvSpPr>
        <p:spPr>
          <a:xfrm>
            <a:off x="713232" y="1883664"/>
            <a:ext cx="4983480" cy="4005072"/>
          </a:xfrm>
          <a:prstGeom prst="rect">
            <a:avLst/>
          </a:prstGeom>
          <a:noFill/>
          <a:ln/>
        </p:spPr>
        <p:txBody>
          <a:bodyPr wrap="square" rtlCol="0" anchor="t"/>
          <a:lstStyle/>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Used when the disturbance is deterministic and tonal: RWA imbalance harmonics, cryocooler piston frequency and its integer multiples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Sweep wheel speed across the operational range; evaluate FRF at each harmonic frequency f = i×Ω/2π (i = harmonic index, Ω = spin rate in rad/s)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Resonance crossings produce amplified peak responses that must be bounded; peak depends on sweep rate, damping, and structural modal density</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Output: peak and RMS LOS amplitude as a function of wheel speed; used to identify “no-spin-zone” speed exclusion bands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Limitation: cannot capture broadband noise or stochastic disturbances; deterministic phase is unknown, so amplitudes are combined as RSS across harmonics</a:t>
            </a:r>
            <a:endParaRPr lang="en-US" sz="1400" dirty="0"/>
          </a:p>
        </p:txBody>
      </p:sp>
      <p:sp>
        <p:nvSpPr>
          <p:cNvPr id="10" name="Shape 8"/>
          <p:cNvSpPr/>
          <p:nvPr/>
        </p:nvSpPr>
        <p:spPr>
          <a:xfrm>
            <a:off x="6263640" y="1298448"/>
            <a:ext cx="5486400" cy="4800600"/>
          </a:xfrm>
          <a:prstGeom prst="roundRect">
            <a:avLst>
              <a:gd name="adj" fmla="val 1524"/>
            </a:avLst>
          </a:prstGeom>
          <a:solidFill>
            <a:srgbClr val="FFFFFF"/>
          </a:solidFill>
          <a:ln w="12700">
            <a:solidFill>
              <a:srgbClr val="D7E3EC"/>
            </a:solidFill>
            <a:prstDash val="solid"/>
          </a:ln>
        </p:spPr>
        <p:txBody>
          <a:bodyPr/>
          <a:lstStyle/>
          <a:p>
            <a:endParaRPr lang="en-US"/>
          </a:p>
        </p:txBody>
      </p:sp>
      <p:sp>
        <p:nvSpPr>
          <p:cNvPr id="11" name="Text 9"/>
          <p:cNvSpPr/>
          <p:nvPr/>
        </p:nvSpPr>
        <p:spPr>
          <a:xfrm>
            <a:off x="6510528" y="1463040"/>
            <a:ext cx="498348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PSD / Random Vibration Analysis</a:t>
            </a:r>
            <a:endParaRPr lang="en-US" sz="1400" dirty="0"/>
          </a:p>
        </p:txBody>
      </p:sp>
      <p:sp>
        <p:nvSpPr>
          <p:cNvPr id="12" name="Text 10"/>
          <p:cNvSpPr/>
          <p:nvPr/>
        </p:nvSpPr>
        <p:spPr>
          <a:xfrm>
            <a:off x="6510528" y="1883664"/>
            <a:ext cx="4983480" cy="4005072"/>
          </a:xfrm>
          <a:prstGeom prst="rect">
            <a:avLst/>
          </a:prstGeom>
          <a:noFill/>
          <a:ln/>
        </p:spPr>
        <p:txBody>
          <a:bodyPr wrap="square" rtlCol="0" anchor="t"/>
          <a:lstStyle/>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Used for broadband noise floor (RWA bearing noise, cryocooler broadband), jitter from acoustic environments, and thermally induced random disturbances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Response PSD at the optical bench: Sₓₓ(f) = |H(f)|² × Sᶠᶠ(f), where H(f) is the structural FRF and Sᶠᶠ is the disturbance input PSD</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RMS jitter = √∫ Sₓₓ(f) df integrated over the relevant frequency band; dominant contribution usually near structural resonances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Multi-input systems require a cross-spectral density matrix: S_out = H × S_in × Hᴴ, where H is the matrix of FRFs between all inputs and the output</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Limitation: requires well-characterized broadband disturbance PSDs; these are harder to measure at micro-g levels than harmonic amplitudes</a:t>
            </a:r>
            <a:endParaRPr lang="en-US" sz="1400" dirty="0"/>
          </a:p>
        </p:txBody>
      </p:sp>
      <p:sp>
        <p:nvSpPr>
          <p:cNvPr id="13" name="Shape 11"/>
          <p:cNvSpPr/>
          <p:nvPr/>
        </p:nvSpPr>
        <p:spPr>
          <a:xfrm>
            <a:off x="457200" y="6217920"/>
            <a:ext cx="11277295" cy="566928"/>
          </a:xfrm>
          <a:prstGeom prst="rect">
            <a:avLst/>
          </a:prstGeom>
          <a:solidFill>
            <a:srgbClr val="EEF4F9"/>
          </a:solidFill>
          <a:ln/>
        </p:spPr>
        <p:txBody>
          <a:bodyPr/>
          <a:lstStyle/>
          <a:p>
            <a:endParaRPr lang="en-US"/>
          </a:p>
        </p:txBody>
      </p:sp>
      <p:sp>
        <p:nvSpPr>
          <p:cNvPr id="14" name="Text 12"/>
          <p:cNvSpPr/>
          <p:nvPr/>
        </p:nvSpPr>
        <p:spPr>
          <a:xfrm>
            <a:off x="685800" y="6217920"/>
            <a:ext cx="10820095" cy="566928"/>
          </a:xfrm>
          <a:prstGeom prst="rect">
            <a:avLst/>
          </a:prstGeom>
          <a:noFill/>
          <a:ln/>
        </p:spPr>
        <p:txBody>
          <a:bodyPr wrap="square" lIns="0" tIns="0" rIns="0" bIns="0" rtlCol="0" anchor="ctr"/>
          <a:lstStyle/>
          <a:p>
            <a:pPr marL="0" indent="0">
              <a:buNone/>
            </a:pPr>
            <a:r>
              <a:rPr lang="en-US" sz="1300" b="1" dirty="0">
                <a:solidFill>
                  <a:srgbClr val="10456B"/>
                </a:solidFill>
                <a:latin typeface="Calibri" pitchFamily="34" charset="0"/>
                <a:ea typeface="Calibri" pitchFamily="34" charset="-122"/>
                <a:cs typeface="Calibri" pitchFamily="34" charset="-120"/>
              </a:rPr>
              <a:t>Takeaway:  </a:t>
            </a:r>
            <a:r>
              <a:rPr lang="en-US" sz="1300" i="1" dirty="0">
                <a:solidFill>
                  <a:srgbClr val="2B2B2B"/>
                </a:solidFill>
                <a:latin typeface="Calibri" pitchFamily="34" charset="0"/>
                <a:ea typeface="Calibri" pitchFamily="34" charset="-122"/>
                <a:cs typeface="Calibri" pitchFamily="34" charset="-120"/>
              </a:rPr>
              <a:t>In practice both methods are run together: harmonic sweep for tonal RWA lines, PSD analysis for the noise floor — the combined RSS gives total predicted jitter.</a:t>
            </a:r>
            <a:endParaRPr lang="en-US" sz="1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Passive Isolator Transmissibility Analysis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Damping ratio governs both resonant amplification and high-frequency roll-off</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34</a:t>
            </a:r>
            <a:endParaRPr lang="en-US" sz="900" dirty="0"/>
          </a:p>
        </p:txBody>
      </p:sp>
      <p:sp>
        <p:nvSpPr>
          <p:cNvPr id="8" name="Shape 5"/>
          <p:cNvSpPr/>
          <p:nvPr/>
        </p:nvSpPr>
        <p:spPr>
          <a:xfrm>
            <a:off x="7589520" y="1280160"/>
            <a:ext cx="4114800" cy="4114800"/>
          </a:xfrm>
          <a:prstGeom prst="roundRect">
            <a:avLst>
              <a:gd name="adj" fmla="val 1778"/>
            </a:avLst>
          </a:prstGeom>
          <a:solidFill>
            <a:srgbClr val="EEF4F9"/>
          </a:solidFill>
          <a:ln/>
        </p:spPr>
        <p:txBody>
          <a:bodyPr/>
          <a:lstStyle/>
          <a:p>
            <a:endParaRPr lang="en-US"/>
          </a:p>
        </p:txBody>
      </p:sp>
      <p:sp>
        <p:nvSpPr>
          <p:cNvPr id="9" name="Text 6"/>
          <p:cNvSpPr/>
          <p:nvPr/>
        </p:nvSpPr>
        <p:spPr>
          <a:xfrm>
            <a:off x="7863840" y="1444752"/>
            <a:ext cx="36576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Reading the Curve</a:t>
            </a:r>
            <a:endParaRPr lang="en-US" sz="1400" dirty="0"/>
          </a:p>
        </p:txBody>
      </p:sp>
      <p:sp>
        <p:nvSpPr>
          <p:cNvPr id="10" name="Text 7"/>
          <p:cNvSpPr/>
          <p:nvPr/>
        </p:nvSpPr>
        <p:spPr>
          <a:xfrm>
            <a:off x="7863840" y="1874520"/>
            <a:ext cx="3657600" cy="3383280"/>
          </a:xfrm>
          <a:prstGeom prst="rect">
            <a:avLst/>
          </a:prstGeom>
          <a:noFill/>
          <a:ln/>
        </p:spPr>
        <p:txBody>
          <a:bodyPr wrap="square" rtlCol="0" anchor="t"/>
          <a:lstStyle/>
          <a:p>
            <a:pPr marL="285750" indent="-285750">
              <a:spcBef>
                <a:spcPts val="400"/>
              </a:spcBef>
              <a:spcAft>
                <a:spcPts val="4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Below resonance: transmissibility ≈ 1, isolator has little effect</a:t>
            </a:r>
            <a:endParaRPr lang="en-US" sz="1450" dirty="0"/>
          </a:p>
          <a:p>
            <a:pPr marL="285750" indent="-285750">
              <a:spcBef>
                <a:spcPts val="400"/>
              </a:spcBef>
              <a:spcAft>
                <a:spcPts val="4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Near resonance (f = fₙ): amplification peaks; low damping ζ produces the largest, sharpest peak</a:t>
            </a:r>
            <a:endParaRPr lang="en-US" sz="1450" dirty="0"/>
          </a:p>
          <a:p>
            <a:pPr marL="285750" indent="-285750">
              <a:spcBef>
                <a:spcPts val="400"/>
              </a:spcBef>
              <a:spcAft>
                <a:spcPts val="4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Above resonance: transmissibility rolls off near 40 dB/decade for light damping</a:t>
            </a:r>
            <a:endParaRPr lang="en-US" sz="1450" dirty="0"/>
          </a:p>
          <a:p>
            <a:pPr marL="285750" indent="-285750">
              <a:spcBef>
                <a:spcPts val="400"/>
              </a:spcBef>
              <a:spcAft>
                <a:spcPts val="400"/>
              </a:spcAft>
              <a:buClr>
                <a:srgbClr val="006699"/>
              </a:buClr>
              <a:buSzPct val="80000"/>
              <a:buFont typeface="Arial" panose="020B0604020202020204" pitchFamily="34" charset="0"/>
              <a:buChar char="•"/>
            </a:pPr>
            <a:r>
              <a:rPr lang="en-US" sz="1450" dirty="0">
                <a:latin typeface="Calibri" pitchFamily="34" charset="0"/>
                <a:ea typeface="Calibri" pitchFamily="34" charset="-122"/>
                <a:cs typeface="Calibri" pitchFamily="34" charset="-120"/>
              </a:rPr>
              <a:t>Heavier damping reduces the resonant peak but also degrades high-frequency attenuation</a:t>
            </a:r>
            <a:endParaRPr lang="en-US" sz="1450" dirty="0"/>
          </a:p>
        </p:txBody>
      </p:sp>
      <p:pic>
        <p:nvPicPr>
          <p:cNvPr id="12" name="Picture 11">
            <a:extLst>
              <a:ext uri="{FF2B5EF4-FFF2-40B4-BE49-F238E27FC236}">
                <a16:creationId xmlns:a16="http://schemas.microsoft.com/office/drawing/2014/main" id="{D5A2FE51-6C1F-93A7-72FD-4780F1645FE7}"/>
              </a:ext>
            </a:extLst>
          </p:cNvPr>
          <p:cNvPicPr>
            <a:picLocks noChangeAspect="1"/>
          </p:cNvPicPr>
          <p:nvPr/>
        </p:nvPicPr>
        <p:blipFill>
          <a:blip r:embed="rId3"/>
          <a:stretch>
            <a:fillRect/>
          </a:stretch>
        </p:blipFill>
        <p:spPr>
          <a:xfrm>
            <a:off x="314993" y="1280160"/>
            <a:ext cx="6688836" cy="49286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Line-of-Sight (LOS) Error Budget</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Translating predicted micro-g structural motion into pointing or image-quality performance</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35</a:t>
            </a:r>
            <a:endParaRPr lang="en-US" sz="900" dirty="0"/>
          </a:p>
        </p:txBody>
      </p:sp>
      <p:sp>
        <p:nvSpPr>
          <p:cNvPr id="7" name="Shape 5"/>
          <p:cNvSpPr/>
          <p:nvPr/>
        </p:nvSpPr>
        <p:spPr>
          <a:xfrm>
            <a:off x="457200" y="1298448"/>
            <a:ext cx="5486400" cy="4800600"/>
          </a:xfrm>
          <a:prstGeom prst="roundRect">
            <a:avLst>
              <a:gd name="adj" fmla="val 1524"/>
            </a:avLst>
          </a:prstGeom>
          <a:solidFill>
            <a:srgbClr val="EEF4F9"/>
          </a:solidFill>
          <a:ln/>
        </p:spPr>
        <p:txBody>
          <a:bodyPr/>
          <a:lstStyle/>
          <a:p>
            <a:endParaRPr lang="en-US"/>
          </a:p>
        </p:txBody>
      </p:sp>
      <p:sp>
        <p:nvSpPr>
          <p:cNvPr id="8" name="Text 6"/>
          <p:cNvSpPr/>
          <p:nvPr/>
        </p:nvSpPr>
        <p:spPr>
          <a:xfrm>
            <a:off x="713232" y="1463040"/>
            <a:ext cx="498348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Optical Sensitivity Matrix</a:t>
            </a:r>
            <a:endParaRPr lang="en-US" sz="1400" dirty="0"/>
          </a:p>
        </p:txBody>
      </p:sp>
      <p:sp>
        <p:nvSpPr>
          <p:cNvPr id="9" name="Text 7"/>
          <p:cNvSpPr/>
          <p:nvPr/>
        </p:nvSpPr>
        <p:spPr>
          <a:xfrm>
            <a:off x="713232" y="1883664"/>
            <a:ext cx="4983480" cy="4005072"/>
          </a:xfrm>
          <a:prstGeom prst="rect">
            <a:avLst/>
          </a:prstGeom>
          <a:noFill/>
          <a:ln/>
        </p:spPr>
        <p:txBody>
          <a:bodyPr wrap="square" rtlCol="0" anchor="t"/>
          <a:lstStyle/>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A Jacobian A relating structural DOFs at the optical bench to LOS error or wavefront error: δLOS = A × δq, where δq is the vector of nodal displacements/rotations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Derived from the ray-trace model (Zemax, Code V) by perturbing each optical element DOF individually and computing the resulting image-plane shift or WFE change</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Typically a sparse matrix: only elements of the primary mirror, secondary mirror, focal-plane assembly, and any intermediate optics carry significant sensitivity coefficients</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Sensitivity to rigid-body tilt of the primary mirror is usually the dominant term; translation and higher-order deformation terms are smaller by a factor of f/#</a:t>
            </a:r>
            <a:endParaRPr lang="en-US" sz="1400" dirty="0"/>
          </a:p>
          <a:p>
            <a:pPr marL="285750" indent="-285750">
              <a:spcBef>
                <a:spcPts val="400"/>
              </a:spcBef>
              <a:spcAft>
                <a:spcPts val="4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Matrix must be revalidated whenever the optical prescription changes — it is not a one-time deliverable</a:t>
            </a:r>
            <a:endParaRPr lang="en-US" sz="1400" dirty="0"/>
          </a:p>
        </p:txBody>
      </p:sp>
      <p:sp>
        <p:nvSpPr>
          <p:cNvPr id="10" name="Shape 8"/>
          <p:cNvSpPr/>
          <p:nvPr/>
        </p:nvSpPr>
        <p:spPr>
          <a:xfrm>
            <a:off x="6217920" y="1298448"/>
            <a:ext cx="5532120" cy="4800600"/>
          </a:xfrm>
          <a:prstGeom prst="roundRect">
            <a:avLst>
              <a:gd name="adj" fmla="val 1524"/>
            </a:avLst>
          </a:prstGeom>
          <a:solidFill>
            <a:srgbClr val="FFFFFF"/>
          </a:solidFill>
          <a:ln w="12700">
            <a:solidFill>
              <a:srgbClr val="D7E3EC"/>
            </a:solidFill>
            <a:prstDash val="solid"/>
          </a:ln>
        </p:spPr>
        <p:txBody>
          <a:bodyPr/>
          <a:lstStyle/>
          <a:p>
            <a:endParaRPr lang="en-US"/>
          </a:p>
        </p:txBody>
      </p:sp>
      <p:sp>
        <p:nvSpPr>
          <p:cNvPr id="11" name="Text 9"/>
          <p:cNvSpPr/>
          <p:nvPr/>
        </p:nvSpPr>
        <p:spPr>
          <a:xfrm>
            <a:off x="6473952" y="1463040"/>
            <a:ext cx="50292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Budget Structure and Typical Values</a:t>
            </a:r>
            <a:endParaRPr lang="en-US" sz="1400" dirty="0"/>
          </a:p>
        </p:txBody>
      </p:sp>
      <p:sp>
        <p:nvSpPr>
          <p:cNvPr id="12" name="Text 10"/>
          <p:cNvSpPr/>
          <p:nvPr/>
        </p:nvSpPr>
        <p:spPr>
          <a:xfrm>
            <a:off x="6473952" y="1883664"/>
            <a:ext cx="5010912" cy="4005072"/>
          </a:xfrm>
          <a:prstGeom prst="rect">
            <a:avLst/>
          </a:prstGeom>
          <a:noFill/>
          <a:ln/>
        </p:spPr>
        <p:txBody>
          <a:bodyPr wrap="square" rtlCol="0" anchor="t"/>
          <a:lstStyle/>
          <a:p>
            <a:pPr marL="228600" indent="-228600">
              <a:spcBef>
                <a:spcPts val="300"/>
              </a:spcBef>
              <a:spcAft>
                <a:spcPts val="300"/>
              </a:spcAft>
              <a:buClr>
                <a:srgbClr val="006699"/>
              </a:buClr>
              <a:buSzPct val="80000"/>
              <a:buChar char="●"/>
            </a:pPr>
            <a:r>
              <a:rPr lang="en-US" sz="1400" dirty="0">
                <a:latin typeface="Calibri" pitchFamily="34" charset="0"/>
                <a:ea typeface="Calibri" pitchFamily="34" charset="-122"/>
                <a:cs typeface="Calibri" pitchFamily="34" charset="-120"/>
              </a:rPr>
              <a:t>Total LOS allocation apportioned across: RWA harmonic jitter, RWA broadband noise, cryocooler tonal + broadband, thermal snap transients, control-system tracking error, and unallocated margin</a:t>
            </a:r>
            <a:endParaRPr lang="en-US" sz="1400" dirty="0"/>
          </a:p>
          <a:p>
            <a:pPr marL="228600" indent="-228600">
              <a:spcBef>
                <a:spcPts val="300"/>
              </a:spcBef>
              <a:spcAft>
                <a:spcPts val="300"/>
              </a:spcAft>
              <a:buClr>
                <a:srgbClr val="006699"/>
              </a:buClr>
              <a:buSzPct val="80000"/>
              <a:buChar char="●"/>
            </a:pPr>
            <a:r>
              <a:rPr lang="en-US" sz="1400" dirty="0">
                <a:latin typeface="Calibri" pitchFamily="34" charset="0"/>
                <a:ea typeface="Calibri" pitchFamily="34" charset="-122"/>
                <a:cs typeface="Calibri" pitchFamily="34" charset="-120"/>
              </a:rPr>
              <a:t>Contributors are combined as RSS under an incoherence assumption; if any two contributors share a structural resonance, coherent addition may apply and RSS is non-conservative</a:t>
            </a:r>
            <a:endParaRPr lang="en-US" sz="1400" dirty="0"/>
          </a:p>
          <a:p>
            <a:pPr marL="228600" indent="-228600">
              <a:spcBef>
                <a:spcPts val="300"/>
              </a:spcBef>
              <a:spcAft>
                <a:spcPts val="300"/>
              </a:spcAft>
              <a:buClr>
                <a:srgbClr val="006699"/>
              </a:buClr>
              <a:buSzPct val="80000"/>
              <a:buChar char="●"/>
            </a:pPr>
            <a:r>
              <a:rPr lang="en-US" sz="1400" dirty="0">
                <a:latin typeface="Calibri" pitchFamily="34" charset="0"/>
                <a:ea typeface="Calibri" pitchFamily="34" charset="-122"/>
                <a:cs typeface="Calibri" pitchFamily="34" charset="-120"/>
              </a:rPr>
              <a:t>Representative fine-pointing missions: Hubble ≈0.007 arcsec RMS; JWST line-of-sight stability ∼1–2 milli-arcsec (7–14 nrad) RMS over imaging timescales</a:t>
            </a:r>
            <a:endParaRPr lang="en-US" sz="1400" dirty="0"/>
          </a:p>
          <a:p>
            <a:pPr marL="228600" indent="-228600">
              <a:spcBef>
                <a:spcPts val="300"/>
              </a:spcBef>
              <a:spcAft>
                <a:spcPts val="300"/>
              </a:spcAft>
              <a:buClr>
                <a:srgbClr val="006699"/>
              </a:buClr>
              <a:buSzPct val="80000"/>
              <a:buChar char="●"/>
            </a:pPr>
            <a:r>
              <a:rPr lang="en-US" sz="1400" dirty="0">
                <a:latin typeface="Calibri" pitchFamily="34" charset="0"/>
                <a:ea typeface="Calibri" pitchFamily="34" charset="-122"/>
                <a:cs typeface="Calibri" pitchFamily="34" charset="-120"/>
              </a:rPr>
              <a:t>Budget margin (typically 10–20%) is reserved for un-modeled sources discovered during integration and test — consuming margin early in design is a common program risk</a:t>
            </a:r>
            <a:endParaRPr lang="en-US" sz="1400" dirty="0"/>
          </a:p>
          <a:p>
            <a:pPr marL="228600" indent="-228600">
              <a:spcBef>
                <a:spcPts val="300"/>
              </a:spcBef>
              <a:spcAft>
                <a:spcPts val="300"/>
              </a:spcAft>
              <a:buClr>
                <a:srgbClr val="006699"/>
              </a:buClr>
              <a:buSzPct val="80000"/>
              <a:buChar char="●"/>
            </a:pPr>
            <a:r>
              <a:rPr lang="en-US" sz="1400" dirty="0">
                <a:latin typeface="Calibri" pitchFamily="34" charset="0"/>
                <a:ea typeface="Calibri" pitchFamily="34" charset="-122"/>
                <a:cs typeface="Calibri" pitchFamily="34" charset="-120"/>
              </a:rPr>
              <a:t>Budget is a living document: updated at each design milestone as disturbance models are refined and test data replaces analysis predictions</a:t>
            </a:r>
            <a:endParaRPr lang="en-US" sz="1400" dirty="0"/>
          </a:p>
        </p:txBody>
      </p:sp>
      <p:sp>
        <p:nvSpPr>
          <p:cNvPr id="13" name="Shape 11"/>
          <p:cNvSpPr/>
          <p:nvPr/>
        </p:nvSpPr>
        <p:spPr>
          <a:xfrm>
            <a:off x="457200" y="6217920"/>
            <a:ext cx="11277295" cy="566928"/>
          </a:xfrm>
          <a:prstGeom prst="rect">
            <a:avLst/>
          </a:prstGeom>
          <a:solidFill>
            <a:srgbClr val="EEF4F9"/>
          </a:solidFill>
          <a:ln/>
        </p:spPr>
        <p:txBody>
          <a:bodyPr/>
          <a:lstStyle/>
          <a:p>
            <a:endParaRPr lang="en-US"/>
          </a:p>
        </p:txBody>
      </p:sp>
      <p:sp>
        <p:nvSpPr>
          <p:cNvPr id="14" name="Text 12"/>
          <p:cNvSpPr/>
          <p:nvPr/>
        </p:nvSpPr>
        <p:spPr>
          <a:xfrm>
            <a:off x="685800" y="6217920"/>
            <a:ext cx="10820095" cy="566928"/>
          </a:xfrm>
          <a:prstGeom prst="rect">
            <a:avLst/>
          </a:prstGeom>
          <a:noFill/>
          <a:ln/>
        </p:spPr>
        <p:txBody>
          <a:bodyPr wrap="square" lIns="0" tIns="0" rIns="0" bIns="0" rtlCol="0" anchor="ctr"/>
          <a:lstStyle/>
          <a:p>
            <a:pPr marL="0" indent="0">
              <a:buNone/>
            </a:pPr>
            <a:r>
              <a:rPr lang="en-US" sz="1300" b="1" dirty="0">
                <a:solidFill>
                  <a:srgbClr val="10456B"/>
                </a:solidFill>
                <a:latin typeface="Calibri" pitchFamily="34" charset="0"/>
                <a:ea typeface="Calibri" pitchFamily="34" charset="-122"/>
                <a:cs typeface="Calibri" pitchFamily="34" charset="-120"/>
              </a:rPr>
              <a:t>Takeaway:  </a:t>
            </a:r>
            <a:r>
              <a:rPr lang="en-US" sz="1300" i="1" dirty="0">
                <a:solidFill>
                  <a:srgbClr val="2B2B2B"/>
                </a:solidFill>
                <a:latin typeface="Calibri" pitchFamily="34" charset="0"/>
                <a:ea typeface="Calibri" pitchFamily="34" charset="-122"/>
                <a:cs typeface="Calibri" pitchFamily="34" charset="-120"/>
              </a:rPr>
              <a:t>An LOS budget is only as credible as its weakest input — every contributor needs either test-correlated data or a conservatively justified bound.</a:t>
            </a:r>
            <a:endParaRPr lang="en-US" sz="13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NoSpin">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Wheel-Speed Scheduling: No-Spin Zones</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Turning a resonance-crossing analysis into an operational speed-exclusion table</a:t>
            </a:r>
          </a:p>
        </p:txBody>
      </p:sp>
      <p:pic>
        <p:nvPicPr>
          <p:cNvPr id="14" name="NoSpin"/>
          <p:cNvPicPr>
            <a:picLocks noChangeAspect="1"/>
          </p:cNvPicPr>
          <p:nvPr/>
        </p:nvPicPr>
        <p:blipFill>
          <a:blip r:embed="rId2"/>
          <a:stretch>
            <a:fillRect/>
          </a:stretch>
        </p:blipFill>
        <p:spPr>
          <a:xfrm>
            <a:off x="457200" y="1340000"/>
            <a:ext cx="6492000" cy="3340000"/>
          </a:xfrm>
          <a:prstGeom prst="rect">
            <a:avLst/>
          </a:prstGeom>
        </p:spPr>
      </p:pic>
      <p:sp>
        <p:nvSpPr>
          <p:cNvPr id="15" name="Round"/>
          <p:cNvSpPr/>
          <p:nvPr/>
        </p:nvSpPr>
        <p:spPr>
          <a:xfrm>
            <a:off x="7150000" y="1340000"/>
            <a:ext cx="4584800" cy="3340000"/>
          </a:xfrm>
          <a:prstGeom prst="roundRect">
            <a:avLst>
              <a:gd name="adj" fmla="val 3448"/>
            </a:avLst>
          </a:prstGeom>
          <a:solidFill>
            <a:srgbClr val="EEF4F9"/>
          </a:solidFill>
          <a:ln/>
        </p:spPr>
        <p:txBody>
          <a:bodyPr/>
          <a:lstStyle/>
          <a:p>
            <a:endParaRPr lang="en-US"/>
          </a:p>
        </p:txBody>
      </p:sp>
      <p:sp>
        <p:nvSpPr>
          <p:cNvPr id="16" name="Text"/>
          <p:cNvSpPr/>
          <p:nvPr/>
        </p:nvSpPr>
        <p:spPr>
          <a:xfrm>
            <a:off x="7424800" y="1500000"/>
            <a:ext cx="4035000" cy="36000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How It Works</a:t>
            </a:r>
          </a:p>
        </p:txBody>
      </p:sp>
      <p:sp>
        <p:nvSpPr>
          <p:cNvPr id="17" name="Text"/>
          <p:cNvSpPr/>
          <p:nvPr/>
        </p:nvSpPr>
        <p:spPr>
          <a:xfrm>
            <a:off x="7424800" y="1940000"/>
            <a:ext cx="4035000" cy="26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Sweep predicted LOS jitter across the full wheel-speed range from the harmonic-sweep analysis</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Wherever a harmonic crossing pushes jitter above the LOS allocation, that speed band is prohibited</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Flight software commands wheels to skip the excluded bands — dwelling only at quiet speeds</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Trade: fewer available speeds can reduce momentum-management flexibility, so zones are kept as narrow as the analysis allows</a:t>
            </a:r>
          </a:p>
        </p:txBody>
      </p:sp>
      <p:sp>
        <p:nvSpPr>
          <p:cNvPr id="18" name="Rect"/>
          <p:cNvSpPr/>
          <p:nvPr/>
        </p:nvSpPr>
        <p:spPr>
          <a:xfrm>
            <a:off x="457200" y="5440680"/>
            <a:ext cx="11277295" cy="566928"/>
          </a:xfrm>
          <a:prstGeom prst="rect">
            <a:avLst/>
          </a:prstGeom>
          <a:solidFill>
            <a:srgbClr val="EEF4F9"/>
          </a:solidFill>
          <a:ln/>
        </p:spPr>
        <p:txBody>
          <a:bodyPr/>
          <a:lstStyle/>
          <a:p>
            <a:endParaRPr lang="en-US"/>
          </a:p>
        </p:txBody>
      </p:sp>
      <p:sp>
        <p:nvSpPr>
          <p:cNvPr id="19"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A no-spin zone converts a structural resonance problem into a simple operational constraint — the wheel is commanded never to dwell where the crossing lives.</a:t>
            </a:r>
          </a:p>
        </p:txBody>
      </p:sp>
      <p:sp>
        <p:nvSpPr>
          <p:cNvPr id="20"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21"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Analysis Validity Checks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Confidence-building steps before trusting a jitter prediction</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37</a:t>
            </a:r>
            <a:endParaRPr lang="en-US" sz="900" dirty="0"/>
          </a:p>
        </p:txBody>
      </p:sp>
      <p:sp>
        <p:nvSpPr>
          <p:cNvPr id="7" name="Shape 5"/>
          <p:cNvSpPr/>
          <p:nvPr/>
        </p:nvSpPr>
        <p:spPr>
          <a:xfrm>
            <a:off x="457200" y="1417320"/>
            <a:ext cx="5440680" cy="2121408"/>
          </a:xfrm>
          <a:prstGeom prst="roundRect">
            <a:avLst>
              <a:gd name="adj" fmla="val 3448"/>
            </a:avLst>
          </a:prstGeom>
          <a:solidFill>
            <a:srgbClr val="EEF4F9"/>
          </a:solidFill>
          <a:ln/>
        </p:spPr>
        <p:txBody>
          <a:bodyPr/>
          <a:lstStyle/>
          <a:p>
            <a:endParaRPr lang="en-US"/>
          </a:p>
        </p:txBody>
      </p:sp>
      <p:sp>
        <p:nvSpPr>
          <p:cNvPr id="8" name="Shape 6"/>
          <p:cNvSpPr/>
          <p:nvPr/>
        </p:nvSpPr>
        <p:spPr>
          <a:xfrm>
            <a:off x="731520" y="1673352"/>
            <a:ext cx="685800" cy="685800"/>
          </a:xfrm>
          <a:prstGeom prst="ellipse">
            <a:avLst/>
          </a:prstGeom>
          <a:solidFill>
            <a:srgbClr val="FFFFFF"/>
          </a:solidFill>
          <a:ln/>
        </p:spPr>
        <p:txBody>
          <a:bodyPr/>
          <a:lstStyle/>
          <a:p>
            <a:endParaRPr lang="en-US"/>
          </a:p>
        </p:txBody>
      </p:sp>
      <p:pic>
        <p:nvPicPr>
          <p:cNvPr id="9" name="Image 0" descr="/home/claude/jitter_deck/icons/clipboard_navy.png"/>
          <p:cNvPicPr>
            <a:picLocks noChangeAspect="1"/>
          </p:cNvPicPr>
          <p:nvPr/>
        </p:nvPicPr>
        <p:blipFill>
          <a:blip r:embed="rId3"/>
          <a:stretch>
            <a:fillRect/>
          </a:stretch>
        </p:blipFill>
        <p:spPr>
          <a:xfrm>
            <a:off x="896112" y="1837944"/>
            <a:ext cx="356616" cy="356616"/>
          </a:xfrm>
          <a:prstGeom prst="rect">
            <a:avLst/>
          </a:prstGeom>
        </p:spPr>
      </p:pic>
      <p:sp>
        <p:nvSpPr>
          <p:cNvPr id="10" name="Text 7"/>
          <p:cNvSpPr/>
          <p:nvPr/>
        </p:nvSpPr>
        <p:spPr>
          <a:xfrm>
            <a:off x="1600200" y="1673352"/>
            <a:ext cx="4114800" cy="594360"/>
          </a:xfrm>
          <a:prstGeom prst="rect">
            <a:avLst/>
          </a:prstGeom>
          <a:noFill/>
          <a:ln/>
        </p:spPr>
        <p:txBody>
          <a:bodyPr wrap="square" lIns="0" tIns="0" rIns="0" bIns="0" rtlCol="0" anchor="t"/>
          <a:lstStyle/>
          <a:p>
            <a:pPr marL="0" indent="0">
              <a:buNone/>
            </a:pPr>
            <a:r>
              <a:rPr lang="en-US" sz="1450" b="1" dirty="0">
                <a:solidFill>
                  <a:srgbClr val="10456B"/>
                </a:solidFill>
                <a:latin typeface="Calibri" pitchFamily="34" charset="0"/>
                <a:ea typeface="Calibri" pitchFamily="34" charset="-122"/>
                <a:cs typeface="Calibri" pitchFamily="34" charset="-120"/>
              </a:rPr>
              <a:t>Model Correlation</a:t>
            </a:r>
            <a:endParaRPr lang="en-US" sz="1450" dirty="0"/>
          </a:p>
        </p:txBody>
      </p:sp>
      <p:sp>
        <p:nvSpPr>
          <p:cNvPr id="11" name="Text 8"/>
          <p:cNvSpPr/>
          <p:nvPr/>
        </p:nvSpPr>
        <p:spPr>
          <a:xfrm>
            <a:off x="73152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Compare predicted modal frequencies and shapes against modal survey test data before using the model for jitter prediction</a:t>
            </a:r>
            <a:endParaRPr lang="en-US" sz="1400" dirty="0"/>
          </a:p>
        </p:txBody>
      </p:sp>
      <p:sp>
        <p:nvSpPr>
          <p:cNvPr id="12" name="Shape 9"/>
          <p:cNvSpPr/>
          <p:nvPr/>
        </p:nvSpPr>
        <p:spPr>
          <a:xfrm>
            <a:off x="6263640" y="1417320"/>
            <a:ext cx="5440680" cy="2121408"/>
          </a:xfrm>
          <a:prstGeom prst="roundRect">
            <a:avLst>
              <a:gd name="adj" fmla="val 3448"/>
            </a:avLst>
          </a:prstGeom>
          <a:solidFill>
            <a:srgbClr val="EEF4F9"/>
          </a:solidFill>
          <a:ln/>
        </p:spPr>
        <p:txBody>
          <a:bodyPr/>
          <a:lstStyle/>
          <a:p>
            <a:endParaRPr lang="en-US"/>
          </a:p>
        </p:txBody>
      </p:sp>
      <p:sp>
        <p:nvSpPr>
          <p:cNvPr id="13" name="Shape 10"/>
          <p:cNvSpPr/>
          <p:nvPr/>
        </p:nvSpPr>
        <p:spPr>
          <a:xfrm>
            <a:off x="6537960" y="1673352"/>
            <a:ext cx="685800" cy="685800"/>
          </a:xfrm>
          <a:prstGeom prst="ellipse">
            <a:avLst/>
          </a:prstGeom>
          <a:solidFill>
            <a:srgbClr val="FFFFFF"/>
          </a:solidFill>
          <a:ln/>
        </p:spPr>
        <p:txBody>
          <a:bodyPr/>
          <a:lstStyle/>
          <a:p>
            <a:endParaRPr lang="en-US"/>
          </a:p>
        </p:txBody>
      </p:sp>
      <p:pic>
        <p:nvPicPr>
          <p:cNvPr id="14" name="Image 1" descr="/home/claude/jitter_deck/icons/search_navy.png"/>
          <p:cNvPicPr>
            <a:picLocks noChangeAspect="1"/>
          </p:cNvPicPr>
          <p:nvPr/>
        </p:nvPicPr>
        <p:blipFill>
          <a:blip r:embed="rId4"/>
          <a:stretch>
            <a:fillRect/>
          </a:stretch>
        </p:blipFill>
        <p:spPr>
          <a:xfrm>
            <a:off x="6702552" y="1837944"/>
            <a:ext cx="356616" cy="356616"/>
          </a:xfrm>
          <a:prstGeom prst="rect">
            <a:avLst/>
          </a:prstGeom>
        </p:spPr>
      </p:pic>
      <p:sp>
        <p:nvSpPr>
          <p:cNvPr id="15" name="Text 11"/>
          <p:cNvSpPr/>
          <p:nvPr/>
        </p:nvSpPr>
        <p:spPr>
          <a:xfrm>
            <a:off x="7406640" y="1673352"/>
            <a:ext cx="4114800" cy="594360"/>
          </a:xfrm>
          <a:prstGeom prst="rect">
            <a:avLst/>
          </a:prstGeom>
          <a:noFill/>
          <a:ln/>
        </p:spPr>
        <p:txBody>
          <a:bodyPr wrap="square" lIns="0" tIns="0" rIns="0" bIns="0" rtlCol="0" anchor="t"/>
          <a:lstStyle/>
          <a:p>
            <a:pPr marL="0" indent="0">
              <a:buNone/>
            </a:pPr>
            <a:r>
              <a:rPr lang="en-US" sz="1450" b="1" dirty="0">
                <a:solidFill>
                  <a:srgbClr val="10456B"/>
                </a:solidFill>
                <a:latin typeface="Calibri" pitchFamily="34" charset="0"/>
                <a:ea typeface="Calibri" pitchFamily="34" charset="-122"/>
                <a:cs typeface="Calibri" pitchFamily="34" charset="-120"/>
              </a:rPr>
              <a:t>Mesh &amp; Reduction Convergence</a:t>
            </a:r>
            <a:endParaRPr lang="en-US" sz="1450" dirty="0"/>
          </a:p>
        </p:txBody>
      </p:sp>
      <p:sp>
        <p:nvSpPr>
          <p:cNvPr id="16" name="Text 12"/>
          <p:cNvSpPr/>
          <p:nvPr/>
        </p:nvSpPr>
        <p:spPr>
          <a:xfrm>
            <a:off x="653796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Confirm that Craig-Bampton or Guyan reduction order does not distort the frequency range of interest</a:t>
            </a:r>
            <a:endParaRPr lang="en-US" sz="1400" dirty="0"/>
          </a:p>
        </p:txBody>
      </p:sp>
      <p:sp>
        <p:nvSpPr>
          <p:cNvPr id="17" name="Shape 13"/>
          <p:cNvSpPr/>
          <p:nvPr/>
        </p:nvSpPr>
        <p:spPr>
          <a:xfrm>
            <a:off x="457200" y="3749040"/>
            <a:ext cx="5440680" cy="2121408"/>
          </a:xfrm>
          <a:prstGeom prst="roundRect">
            <a:avLst>
              <a:gd name="adj" fmla="val 3448"/>
            </a:avLst>
          </a:prstGeom>
          <a:solidFill>
            <a:srgbClr val="EEF4F9"/>
          </a:solidFill>
          <a:ln/>
        </p:spPr>
        <p:txBody>
          <a:bodyPr/>
          <a:lstStyle/>
          <a:p>
            <a:endParaRPr lang="en-US"/>
          </a:p>
        </p:txBody>
      </p:sp>
      <p:sp>
        <p:nvSpPr>
          <p:cNvPr id="18" name="Shape 14"/>
          <p:cNvSpPr/>
          <p:nvPr/>
        </p:nvSpPr>
        <p:spPr>
          <a:xfrm>
            <a:off x="731520" y="4005072"/>
            <a:ext cx="685800" cy="685800"/>
          </a:xfrm>
          <a:prstGeom prst="ellipse">
            <a:avLst/>
          </a:prstGeom>
          <a:solidFill>
            <a:srgbClr val="FFFFFF"/>
          </a:solidFill>
          <a:ln/>
        </p:spPr>
        <p:txBody>
          <a:bodyPr/>
          <a:lstStyle/>
          <a:p>
            <a:endParaRPr lang="en-US"/>
          </a:p>
        </p:txBody>
      </p:sp>
      <p:pic>
        <p:nvPicPr>
          <p:cNvPr id="19" name="Image 2" descr="/home/claude/jitter_deck/icons/balance_navy.png"/>
          <p:cNvPicPr>
            <a:picLocks noChangeAspect="1"/>
          </p:cNvPicPr>
          <p:nvPr/>
        </p:nvPicPr>
        <p:blipFill>
          <a:blip r:embed="rId5"/>
          <a:stretch>
            <a:fillRect/>
          </a:stretch>
        </p:blipFill>
        <p:spPr>
          <a:xfrm>
            <a:off x="896112" y="4169664"/>
            <a:ext cx="356616" cy="356616"/>
          </a:xfrm>
          <a:prstGeom prst="rect">
            <a:avLst/>
          </a:prstGeom>
        </p:spPr>
      </p:pic>
      <p:sp>
        <p:nvSpPr>
          <p:cNvPr id="20" name="Text 15"/>
          <p:cNvSpPr/>
          <p:nvPr/>
        </p:nvSpPr>
        <p:spPr>
          <a:xfrm>
            <a:off x="1600200" y="4005072"/>
            <a:ext cx="4114800" cy="594360"/>
          </a:xfrm>
          <a:prstGeom prst="rect">
            <a:avLst/>
          </a:prstGeom>
          <a:noFill/>
          <a:ln/>
        </p:spPr>
        <p:txBody>
          <a:bodyPr wrap="square" lIns="0" tIns="0" rIns="0" bIns="0" rtlCol="0" anchor="t"/>
          <a:lstStyle/>
          <a:p>
            <a:pPr marL="0" indent="0">
              <a:buNone/>
            </a:pPr>
            <a:r>
              <a:rPr lang="en-US" sz="1450" b="1" dirty="0">
                <a:solidFill>
                  <a:srgbClr val="10456B"/>
                </a:solidFill>
                <a:latin typeface="Calibri" pitchFamily="34" charset="0"/>
                <a:ea typeface="Calibri" pitchFamily="34" charset="-122"/>
                <a:cs typeface="Calibri" pitchFamily="34" charset="-120"/>
              </a:rPr>
              <a:t>Disturbance Model Pedigree</a:t>
            </a:r>
            <a:endParaRPr lang="en-US" sz="1450" dirty="0"/>
          </a:p>
        </p:txBody>
      </p:sp>
      <p:sp>
        <p:nvSpPr>
          <p:cNvPr id="21" name="Text 16"/>
          <p:cNvSpPr/>
          <p:nvPr/>
        </p:nvSpPr>
        <p:spPr>
          <a:xfrm>
            <a:off x="73152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Trace every force input back to a component-level test or a documented, justified analytical source</a:t>
            </a:r>
            <a:endParaRPr lang="en-US" sz="1400" dirty="0"/>
          </a:p>
        </p:txBody>
      </p:sp>
      <p:sp>
        <p:nvSpPr>
          <p:cNvPr id="22" name="Shape 17"/>
          <p:cNvSpPr/>
          <p:nvPr/>
        </p:nvSpPr>
        <p:spPr>
          <a:xfrm>
            <a:off x="6263640" y="3749040"/>
            <a:ext cx="5440680" cy="2121408"/>
          </a:xfrm>
          <a:prstGeom prst="roundRect">
            <a:avLst>
              <a:gd name="adj" fmla="val 3448"/>
            </a:avLst>
          </a:prstGeom>
          <a:solidFill>
            <a:srgbClr val="EEF4F9"/>
          </a:solidFill>
          <a:ln/>
        </p:spPr>
        <p:txBody>
          <a:bodyPr/>
          <a:lstStyle/>
          <a:p>
            <a:endParaRPr lang="en-US"/>
          </a:p>
        </p:txBody>
      </p:sp>
      <p:sp>
        <p:nvSpPr>
          <p:cNvPr id="23" name="Shape 18"/>
          <p:cNvSpPr/>
          <p:nvPr/>
        </p:nvSpPr>
        <p:spPr>
          <a:xfrm>
            <a:off x="6537960" y="4005072"/>
            <a:ext cx="685800" cy="685800"/>
          </a:xfrm>
          <a:prstGeom prst="ellipse">
            <a:avLst/>
          </a:prstGeom>
          <a:solidFill>
            <a:srgbClr val="FFFFFF"/>
          </a:solidFill>
          <a:ln/>
        </p:spPr>
        <p:txBody>
          <a:bodyPr/>
          <a:lstStyle/>
          <a:p>
            <a:endParaRPr lang="en-US"/>
          </a:p>
        </p:txBody>
      </p:sp>
      <p:pic>
        <p:nvPicPr>
          <p:cNvPr id="24" name="Image 3" descr="/home/claude/jitter_deck/icons/chart_navy.png"/>
          <p:cNvPicPr>
            <a:picLocks noChangeAspect="1"/>
          </p:cNvPicPr>
          <p:nvPr/>
        </p:nvPicPr>
        <p:blipFill>
          <a:blip r:embed="rId6"/>
          <a:stretch>
            <a:fillRect/>
          </a:stretch>
        </p:blipFill>
        <p:spPr>
          <a:xfrm>
            <a:off x="6702552" y="4169664"/>
            <a:ext cx="356616" cy="356616"/>
          </a:xfrm>
          <a:prstGeom prst="rect">
            <a:avLst/>
          </a:prstGeom>
        </p:spPr>
      </p:pic>
      <p:sp>
        <p:nvSpPr>
          <p:cNvPr id="25" name="Text 19"/>
          <p:cNvSpPr/>
          <p:nvPr/>
        </p:nvSpPr>
        <p:spPr>
          <a:xfrm>
            <a:off x="7406640" y="4005072"/>
            <a:ext cx="4114800" cy="594360"/>
          </a:xfrm>
          <a:prstGeom prst="rect">
            <a:avLst/>
          </a:prstGeom>
          <a:noFill/>
          <a:ln/>
        </p:spPr>
        <p:txBody>
          <a:bodyPr wrap="square" lIns="0" tIns="0" rIns="0" bIns="0" rtlCol="0" anchor="t"/>
          <a:lstStyle/>
          <a:p>
            <a:pPr marL="0" indent="0">
              <a:buNone/>
            </a:pPr>
            <a:r>
              <a:rPr lang="en-US" sz="1450" b="1" dirty="0">
                <a:solidFill>
                  <a:srgbClr val="10456B"/>
                </a:solidFill>
                <a:latin typeface="Calibri" pitchFamily="34" charset="0"/>
                <a:ea typeface="Calibri" pitchFamily="34" charset="-122"/>
                <a:cs typeface="Calibri" pitchFamily="34" charset="-120"/>
              </a:rPr>
              <a:t>Sensitivity Study</a:t>
            </a:r>
            <a:endParaRPr lang="en-US" sz="1450" dirty="0"/>
          </a:p>
        </p:txBody>
      </p:sp>
      <p:sp>
        <p:nvSpPr>
          <p:cNvPr id="26" name="Text 20"/>
          <p:cNvSpPr/>
          <p:nvPr/>
        </p:nvSpPr>
        <p:spPr>
          <a:xfrm>
            <a:off x="653796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Vary uncertain parameters (damping, mass properties, mounting stiffness) to bound the predicted response</a:t>
            </a:r>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3">
    <p:bg>
      <p:bgPr>
        <a:solidFill>
          <a:srgbClr val="10456B"/>
        </a:solidFill>
        <a:effectLst/>
      </p:bgPr>
    </p:bg>
    <p:spTree>
      <p:nvGrpSpPr>
        <p:cNvPr id="1" name=""/>
        <p:cNvGrpSpPr/>
        <p:nvPr/>
      </p:nvGrpSpPr>
      <p:grpSpPr>
        <a:xfrm>
          <a:off x="0" y="0"/>
          <a:ext cx="0" cy="0"/>
          <a:chOff x="0" y="0"/>
          <a:chExt cx="0" cy="0"/>
        </a:xfrm>
      </p:grpSpPr>
      <p:sp>
        <p:nvSpPr>
          <p:cNvPr id="3" name="Text 1"/>
          <p:cNvSpPr/>
          <p:nvPr/>
        </p:nvSpPr>
        <p:spPr>
          <a:xfrm>
            <a:off x="822960" y="2331720"/>
            <a:ext cx="3657600" cy="457200"/>
          </a:xfrm>
          <a:prstGeom prst="rect">
            <a:avLst/>
          </a:prstGeom>
          <a:noFill/>
          <a:ln/>
        </p:spPr>
        <p:txBody>
          <a:bodyPr wrap="square" lIns="0" tIns="0" rIns="0" bIns="0" rtlCol="0" anchor="ctr"/>
          <a:lstStyle/>
          <a:p>
            <a:pPr marL="0" indent="0">
              <a:buNone/>
            </a:pPr>
            <a:r>
              <a:rPr lang="en-US" sz="1600" b="1" kern="0" spc="300" dirty="0">
                <a:solidFill>
                  <a:srgbClr val="C55A11"/>
                </a:solidFill>
                <a:latin typeface="Calibri" pitchFamily="34" charset="0"/>
                <a:ea typeface="Calibri" pitchFamily="34" charset="-122"/>
                <a:cs typeface="Calibri" pitchFamily="34" charset="-120"/>
              </a:rPr>
              <a:t>PART 4</a:t>
            </a:r>
            <a:endParaRPr lang="en-US" sz="1600" dirty="0"/>
          </a:p>
        </p:txBody>
      </p:sp>
      <p:sp>
        <p:nvSpPr>
          <p:cNvPr id="4" name="Text 2"/>
          <p:cNvSpPr/>
          <p:nvPr/>
        </p:nvSpPr>
        <p:spPr>
          <a:xfrm>
            <a:off x="822960" y="2743200"/>
            <a:ext cx="9601200" cy="1188720"/>
          </a:xfrm>
          <a:prstGeom prst="rect">
            <a:avLst/>
          </a:prstGeom>
          <a:noFill/>
          <a:ln/>
        </p:spPr>
        <p:txBody>
          <a:bodyPr wrap="square" lIns="0" tIns="0" rIns="0" bIns="0" rtlCol="0" anchor="ctr"/>
          <a:lstStyle/>
          <a:p>
            <a:pPr marL="0" indent="0">
              <a:buNone/>
            </a:pPr>
            <a:r>
              <a:rPr lang="en-US" sz="4400" b="1" dirty="0">
                <a:solidFill>
                  <a:srgbClr val="FFFFFF"/>
                </a:solidFill>
                <a:latin typeface="Cambria" pitchFamily="34" charset="0"/>
                <a:ea typeface="Cambria" pitchFamily="34" charset="-122"/>
                <a:cs typeface="Cambria" pitchFamily="34" charset="-120"/>
              </a:rPr>
              <a:t>Testing &amp; Mitigation</a:t>
            </a:r>
            <a:endParaRPr lang="en-US" sz="4400" dirty="0"/>
          </a:p>
        </p:txBody>
      </p:sp>
      <p:sp>
        <p:nvSpPr>
          <p:cNvPr id="5" name="Text 3"/>
          <p:cNvSpPr/>
          <p:nvPr/>
        </p:nvSpPr>
        <p:spPr>
          <a:xfrm>
            <a:off x="822960" y="3794760"/>
            <a:ext cx="8686800" cy="548640"/>
          </a:xfrm>
          <a:prstGeom prst="rect">
            <a:avLst/>
          </a:prstGeom>
          <a:noFill/>
          <a:ln/>
        </p:spPr>
        <p:txBody>
          <a:bodyPr wrap="square" lIns="0" tIns="0" rIns="0" bIns="0" rtlCol="0" anchor="ctr"/>
          <a:lstStyle/>
          <a:p>
            <a:pPr marL="0" indent="0">
              <a:buNone/>
            </a:pPr>
            <a:r>
              <a:rPr lang="en-US" sz="1700" i="1" dirty="0">
                <a:solidFill>
                  <a:srgbClr val="CADCFC"/>
                </a:solidFill>
                <a:latin typeface="Calibri" pitchFamily="34" charset="0"/>
                <a:ea typeface="Calibri" pitchFamily="34" charset="-122"/>
                <a:cs typeface="Calibri" pitchFamily="34" charset="-120"/>
              </a:rPr>
              <a:t>Ground verification challenges and flight-proven suppression techniques</a:t>
            </a:r>
            <a:endParaRPr lang="en-US" sz="1700" dirty="0"/>
          </a:p>
        </p:txBody>
      </p:sp>
      <p:pic>
        <p:nvPicPr>
          <p:cNvPr id="6" name="Image 0" descr="/home/claude/jitter_deck/icons/flask_white.png"/>
          <p:cNvPicPr>
            <a:picLocks noChangeAspect="1"/>
          </p:cNvPicPr>
          <p:nvPr/>
        </p:nvPicPr>
        <p:blipFill>
          <a:blip r:embed="rId3"/>
          <a:stretch>
            <a:fillRect/>
          </a:stretch>
        </p:blipFill>
        <p:spPr>
          <a:xfrm>
            <a:off x="10058400" y="5074920"/>
            <a:ext cx="1188720" cy="1188720"/>
          </a:xfrm>
          <a:prstGeom prst="rect">
            <a:avLst/>
          </a:prstGeom>
        </p:spPr>
      </p:pic>
      <p:sp>
        <p:nvSpPr>
          <p:cNvPr id="7"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CADCFC"/>
                </a:solidFill>
                <a:latin typeface="Calibri" pitchFamily="34" charset="0"/>
                <a:ea typeface="Calibri" pitchFamily="34" charset="-122"/>
                <a:cs typeface="Calibri" pitchFamily="34" charset="-120"/>
              </a:rPr>
              <a:t>38</a:t>
            </a:r>
            <a:endParaRPr lang="en-US" sz="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Ground Microvibration Test Methods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Characterizing disturbance sources and verifying jitter performance before launch</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39</a:t>
            </a:r>
            <a:endParaRPr lang="en-US" sz="900" dirty="0"/>
          </a:p>
        </p:txBody>
      </p:sp>
      <p:sp>
        <p:nvSpPr>
          <p:cNvPr id="7" name="Shape 5"/>
          <p:cNvSpPr/>
          <p:nvPr/>
        </p:nvSpPr>
        <p:spPr>
          <a:xfrm>
            <a:off x="457200" y="1395350"/>
            <a:ext cx="5486400" cy="4343400"/>
          </a:xfrm>
          <a:prstGeom prst="roundRect">
            <a:avLst>
              <a:gd name="adj" fmla="val 1684"/>
            </a:avLst>
          </a:prstGeom>
          <a:solidFill>
            <a:srgbClr val="EEF4F9"/>
          </a:solidFill>
          <a:ln/>
        </p:spPr>
        <p:txBody>
          <a:bodyPr/>
          <a:lstStyle/>
          <a:p>
            <a:endParaRPr lang="en-US"/>
          </a:p>
        </p:txBody>
      </p:sp>
      <p:sp>
        <p:nvSpPr>
          <p:cNvPr id="8" name="Shape 6"/>
          <p:cNvSpPr/>
          <p:nvPr/>
        </p:nvSpPr>
        <p:spPr>
          <a:xfrm>
            <a:off x="713232" y="1572768"/>
            <a:ext cx="502920" cy="502920"/>
          </a:xfrm>
          <a:prstGeom prst="ellipse">
            <a:avLst/>
          </a:prstGeom>
          <a:solidFill>
            <a:srgbClr val="FFFFFF"/>
          </a:solidFill>
          <a:ln/>
        </p:spPr>
        <p:txBody>
          <a:bodyPr/>
          <a:lstStyle/>
          <a:p>
            <a:endParaRPr lang="en-US"/>
          </a:p>
        </p:txBody>
      </p:sp>
      <p:pic>
        <p:nvPicPr>
          <p:cNvPr id="9" name="Image 0" descr="/home/claude/jitter_deck/icons/cog_navy.png"/>
          <p:cNvPicPr>
            <a:picLocks noChangeAspect="1"/>
          </p:cNvPicPr>
          <p:nvPr/>
        </p:nvPicPr>
        <p:blipFill>
          <a:blip r:embed="rId3"/>
          <a:stretch>
            <a:fillRect/>
          </a:stretch>
        </p:blipFill>
        <p:spPr>
          <a:xfrm>
            <a:off x="833933" y="1693469"/>
            <a:ext cx="261518" cy="261518"/>
          </a:xfrm>
          <a:prstGeom prst="rect">
            <a:avLst/>
          </a:prstGeom>
        </p:spPr>
      </p:pic>
      <p:sp>
        <p:nvSpPr>
          <p:cNvPr id="10" name="Text 7"/>
          <p:cNvSpPr/>
          <p:nvPr/>
        </p:nvSpPr>
        <p:spPr>
          <a:xfrm>
            <a:off x="137160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Component-Level Tests</a:t>
            </a:r>
            <a:endParaRPr lang="en-US" sz="1450" dirty="0"/>
          </a:p>
        </p:txBody>
      </p:sp>
      <p:sp>
        <p:nvSpPr>
          <p:cNvPr id="11" name="Text 8"/>
          <p:cNvSpPr/>
          <p:nvPr/>
        </p:nvSpPr>
        <p:spPr>
          <a:xfrm>
            <a:off x="71323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Reaction wheel spin-table testing on a dynamometer or force table across the full operational speed range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Cryocooler vibration characterization on a quiet isolated bench, often inside a thermal/vacuum chamber</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Stepper-motor and mechanism transient force measurement using a multi-axis force/torque sensor at the mount interface</a:t>
            </a:r>
            <a:endParaRPr lang="en-US" sz="1400" dirty="0"/>
          </a:p>
        </p:txBody>
      </p:sp>
      <p:sp>
        <p:nvSpPr>
          <p:cNvPr id="12" name="Shape 9"/>
          <p:cNvSpPr/>
          <p:nvPr/>
        </p:nvSpPr>
        <p:spPr>
          <a:xfrm>
            <a:off x="6263640" y="1371600"/>
            <a:ext cx="5440680" cy="4343400"/>
          </a:xfrm>
          <a:prstGeom prst="roundRect">
            <a:avLst>
              <a:gd name="adj" fmla="val 1684"/>
            </a:avLst>
          </a:prstGeom>
          <a:solidFill>
            <a:srgbClr val="FFFFFF"/>
          </a:solidFill>
          <a:ln w="12700">
            <a:solidFill>
              <a:srgbClr val="D7E3EC"/>
            </a:solidFill>
            <a:prstDash val="solid"/>
          </a:ln>
        </p:spPr>
        <p:txBody>
          <a:bodyPr/>
          <a:lstStyle/>
          <a:p>
            <a:endParaRPr lang="en-US"/>
          </a:p>
        </p:txBody>
      </p:sp>
      <p:sp>
        <p:nvSpPr>
          <p:cNvPr id="13" name="Shape 10"/>
          <p:cNvSpPr/>
          <p:nvPr/>
        </p:nvSpPr>
        <p:spPr>
          <a:xfrm>
            <a:off x="6519672" y="1572768"/>
            <a:ext cx="502920" cy="502920"/>
          </a:xfrm>
          <a:prstGeom prst="ellipse">
            <a:avLst/>
          </a:prstGeom>
          <a:solidFill>
            <a:srgbClr val="EEF4F9"/>
          </a:solidFill>
          <a:ln/>
        </p:spPr>
        <p:txBody>
          <a:bodyPr/>
          <a:lstStyle/>
          <a:p>
            <a:endParaRPr lang="en-US"/>
          </a:p>
        </p:txBody>
      </p:sp>
      <p:pic>
        <p:nvPicPr>
          <p:cNvPr id="14" name="Image 1" descr="/home/claude/jitter_deck/icons/satellite_navy.png"/>
          <p:cNvPicPr>
            <a:picLocks noChangeAspect="1"/>
          </p:cNvPicPr>
          <p:nvPr/>
        </p:nvPicPr>
        <p:blipFill>
          <a:blip r:embed="rId4"/>
          <a:stretch>
            <a:fillRect/>
          </a:stretch>
        </p:blipFill>
        <p:spPr>
          <a:xfrm>
            <a:off x="6640373" y="1693469"/>
            <a:ext cx="261518" cy="261518"/>
          </a:xfrm>
          <a:prstGeom prst="rect">
            <a:avLst/>
          </a:prstGeom>
        </p:spPr>
      </p:pic>
      <p:sp>
        <p:nvSpPr>
          <p:cNvPr id="15" name="Text 11"/>
          <p:cNvSpPr/>
          <p:nvPr/>
        </p:nvSpPr>
        <p:spPr>
          <a:xfrm>
            <a:off x="717804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System-Level Tests</a:t>
            </a:r>
            <a:endParaRPr lang="en-US" sz="1450" dirty="0"/>
          </a:p>
        </p:txBody>
      </p:sp>
      <p:sp>
        <p:nvSpPr>
          <p:cNvPr id="16" name="Text 12"/>
          <p:cNvSpPr/>
          <p:nvPr/>
        </p:nvSpPr>
        <p:spPr>
          <a:xfrm>
            <a:off x="651967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Integrated spacecraft jitter test with flight-representative disturbance sources operating and a calibrated optical or laser pointing reference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Modal survey test to correlate the structural FE model used for transfer-path predictions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End-to-end LOS stability test with the actual sensor/instrument recording its own pointing performance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0456B"/>
        </a:solidFill>
        <a:effectLst/>
      </p:bgPr>
    </p:bg>
    <p:spTree>
      <p:nvGrpSpPr>
        <p:cNvPr id="1" name=""/>
        <p:cNvGrpSpPr/>
        <p:nvPr/>
      </p:nvGrpSpPr>
      <p:grpSpPr>
        <a:xfrm>
          <a:off x="0" y="0"/>
          <a:ext cx="0" cy="0"/>
          <a:chOff x="0" y="0"/>
          <a:chExt cx="0" cy="0"/>
        </a:xfrm>
      </p:grpSpPr>
      <p:sp>
        <p:nvSpPr>
          <p:cNvPr id="3" name="Text 1"/>
          <p:cNvSpPr/>
          <p:nvPr/>
        </p:nvSpPr>
        <p:spPr>
          <a:xfrm>
            <a:off x="822960" y="2331720"/>
            <a:ext cx="3657600" cy="457200"/>
          </a:xfrm>
          <a:prstGeom prst="rect">
            <a:avLst/>
          </a:prstGeom>
          <a:noFill/>
          <a:ln/>
        </p:spPr>
        <p:txBody>
          <a:bodyPr wrap="square" lIns="0" tIns="0" rIns="0" bIns="0" rtlCol="0" anchor="ctr"/>
          <a:lstStyle/>
          <a:p>
            <a:pPr marL="0" indent="0">
              <a:buNone/>
            </a:pPr>
            <a:r>
              <a:rPr lang="en-US" sz="1600" b="1" kern="0" spc="300" dirty="0">
                <a:solidFill>
                  <a:srgbClr val="C55A11"/>
                </a:solidFill>
                <a:latin typeface="Calibri" pitchFamily="34" charset="0"/>
                <a:ea typeface="Calibri" pitchFamily="34" charset="-122"/>
                <a:cs typeface="Calibri" pitchFamily="34" charset="-120"/>
              </a:rPr>
              <a:t>PART 1</a:t>
            </a:r>
            <a:endParaRPr lang="en-US" sz="1600" dirty="0"/>
          </a:p>
        </p:txBody>
      </p:sp>
      <p:sp>
        <p:nvSpPr>
          <p:cNvPr id="4" name="Text 2"/>
          <p:cNvSpPr/>
          <p:nvPr/>
        </p:nvSpPr>
        <p:spPr>
          <a:xfrm>
            <a:off x="822960" y="2743200"/>
            <a:ext cx="9601200" cy="1188720"/>
          </a:xfrm>
          <a:prstGeom prst="rect">
            <a:avLst/>
          </a:prstGeom>
          <a:noFill/>
          <a:ln/>
        </p:spPr>
        <p:txBody>
          <a:bodyPr wrap="square" lIns="0" tIns="0" rIns="0" bIns="0" rtlCol="0" anchor="ctr"/>
          <a:lstStyle/>
          <a:p>
            <a:pPr marL="0" indent="0">
              <a:buNone/>
            </a:pPr>
            <a:r>
              <a:rPr lang="en-US" sz="4400" b="1" dirty="0">
                <a:solidFill>
                  <a:srgbClr val="FFFFFF"/>
                </a:solidFill>
                <a:latin typeface="Cambria" pitchFamily="34" charset="0"/>
                <a:ea typeface="Cambria" pitchFamily="34" charset="-122"/>
                <a:cs typeface="Cambria" pitchFamily="34" charset="-120"/>
              </a:rPr>
              <a:t>Foundations</a:t>
            </a:r>
            <a:endParaRPr lang="en-US" sz="4400" dirty="0"/>
          </a:p>
        </p:txBody>
      </p:sp>
      <p:sp>
        <p:nvSpPr>
          <p:cNvPr id="5" name="Text 3"/>
          <p:cNvSpPr/>
          <p:nvPr/>
        </p:nvSpPr>
        <p:spPr>
          <a:xfrm>
            <a:off x="822960" y="3794760"/>
            <a:ext cx="8686800" cy="548640"/>
          </a:xfrm>
          <a:prstGeom prst="rect">
            <a:avLst/>
          </a:prstGeom>
          <a:noFill/>
          <a:ln/>
        </p:spPr>
        <p:txBody>
          <a:bodyPr wrap="square" lIns="0" tIns="0" rIns="0" bIns="0" rtlCol="0" anchor="ctr"/>
          <a:lstStyle/>
          <a:p>
            <a:pPr marL="0" indent="0">
              <a:buNone/>
            </a:pPr>
            <a:r>
              <a:rPr lang="en-US" sz="1700" i="1" dirty="0">
                <a:solidFill>
                  <a:srgbClr val="CADCFC"/>
                </a:solidFill>
                <a:latin typeface="Calibri" pitchFamily="34" charset="0"/>
                <a:ea typeface="Calibri" pitchFamily="34" charset="-122"/>
                <a:cs typeface="Calibri" pitchFamily="34" charset="-120"/>
              </a:rPr>
              <a:t>Defining microvibration / jitter and why it is a whole-spacecraft problem</a:t>
            </a:r>
            <a:endParaRPr lang="en-US" sz="1700" dirty="0"/>
          </a:p>
        </p:txBody>
      </p:sp>
      <p:pic>
        <p:nvPicPr>
          <p:cNvPr id="6" name="Image 0" descr="/home/claude/jitter_deck/icons/satellite_white.png"/>
          <p:cNvPicPr>
            <a:picLocks noChangeAspect="1"/>
          </p:cNvPicPr>
          <p:nvPr/>
        </p:nvPicPr>
        <p:blipFill>
          <a:blip r:embed="rId3"/>
          <a:stretch>
            <a:fillRect/>
          </a:stretch>
        </p:blipFill>
        <p:spPr>
          <a:xfrm>
            <a:off x="10058400" y="5074920"/>
            <a:ext cx="1188720" cy="1188720"/>
          </a:xfrm>
          <a:prstGeom prst="rect">
            <a:avLst/>
          </a:prstGeom>
        </p:spPr>
      </p:pic>
      <p:sp>
        <p:nvSpPr>
          <p:cNvPr id="7"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CADCFC"/>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Verification Challenges: 1g vs. 0g</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Ground test conditions never perfectly replicate the on-orbit environment</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40</a:t>
            </a:r>
            <a:endParaRPr lang="en-US" sz="900" dirty="0"/>
          </a:p>
        </p:txBody>
      </p:sp>
      <p:sp>
        <p:nvSpPr>
          <p:cNvPr id="7" name="Text 5"/>
          <p:cNvSpPr/>
          <p:nvPr/>
        </p:nvSpPr>
        <p:spPr>
          <a:xfrm>
            <a:off x="457200" y="1417320"/>
            <a:ext cx="11247120" cy="429768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Gravity preloads bearings, isolators, and deployable structures differently than the unloaded, free-floating orbital condition</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Suspension or air-bearing fixtures used to approximate free-free boundary conditions introduce their own low-frequency dynamics that must be isolated from the data</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Ambient ground vibration and acoustic noise floors can mask the very low-amplitude (micro-g) signals of interest, requiring a quiet test facility or careful noise-floor characterization</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Thermal/vacuum testing is often necessary because cryocooler and mechanism disturbance signatures change with operating temperature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Test-to-flight correlation typically relies on the structural model: ground test data validates the model, and the validated model is then used to predict the 0g flight condition</a:t>
            </a:r>
            <a:endParaRPr lang="en-US" sz="1400" dirty="0"/>
          </a:p>
        </p:txBody>
      </p:sp>
      <p:sp>
        <p:nvSpPr>
          <p:cNvPr id="8" name="Shape 6"/>
          <p:cNvSpPr/>
          <p:nvPr/>
        </p:nvSpPr>
        <p:spPr>
          <a:xfrm>
            <a:off x="457200" y="5897880"/>
            <a:ext cx="11277295" cy="566928"/>
          </a:xfrm>
          <a:prstGeom prst="rect">
            <a:avLst/>
          </a:prstGeom>
          <a:solidFill>
            <a:srgbClr val="EEF4F9"/>
          </a:solidFill>
          <a:ln/>
        </p:spPr>
        <p:txBody>
          <a:bodyPr/>
          <a:lstStyle/>
          <a:p>
            <a:endParaRPr lang="en-US"/>
          </a:p>
        </p:txBody>
      </p:sp>
      <p:sp>
        <p:nvSpPr>
          <p:cNvPr id="9" name="Text 7"/>
          <p:cNvSpPr/>
          <p:nvPr/>
        </p:nvSpPr>
        <p:spPr>
          <a:xfrm>
            <a:off x="685800" y="58978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Because jitter cannot be fully verified by ground test alone, the analytical model — correlated to test — carries the final burden of flight prediction.</a:t>
            </a:r>
            <a:endParaRPr lang="en-US"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Flight-Proven Mitigation Techniques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Passive and active methods used to suppress jitter once a source is identified</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41</a:t>
            </a:r>
            <a:endParaRPr lang="en-US" sz="900" dirty="0"/>
          </a:p>
        </p:txBody>
      </p:sp>
      <p:sp>
        <p:nvSpPr>
          <p:cNvPr id="7" name="Shape 5"/>
          <p:cNvSpPr/>
          <p:nvPr/>
        </p:nvSpPr>
        <p:spPr>
          <a:xfrm>
            <a:off x="457200" y="1417320"/>
            <a:ext cx="5440680" cy="2121408"/>
          </a:xfrm>
          <a:prstGeom prst="roundRect">
            <a:avLst>
              <a:gd name="adj" fmla="val 3448"/>
            </a:avLst>
          </a:prstGeom>
          <a:solidFill>
            <a:srgbClr val="EEF4F9"/>
          </a:solidFill>
          <a:ln/>
        </p:spPr>
        <p:txBody>
          <a:bodyPr/>
          <a:lstStyle/>
          <a:p>
            <a:endParaRPr lang="en-US"/>
          </a:p>
        </p:txBody>
      </p:sp>
      <p:sp>
        <p:nvSpPr>
          <p:cNvPr id="8" name="Shape 6"/>
          <p:cNvSpPr/>
          <p:nvPr/>
        </p:nvSpPr>
        <p:spPr>
          <a:xfrm>
            <a:off x="731520" y="1673352"/>
            <a:ext cx="685800" cy="685800"/>
          </a:xfrm>
          <a:prstGeom prst="ellipse">
            <a:avLst/>
          </a:prstGeom>
          <a:solidFill>
            <a:srgbClr val="FFFFFF"/>
          </a:solidFill>
          <a:ln/>
        </p:spPr>
        <p:txBody>
          <a:bodyPr/>
          <a:lstStyle/>
          <a:p>
            <a:endParaRPr lang="en-US"/>
          </a:p>
        </p:txBody>
      </p:sp>
      <p:pic>
        <p:nvPicPr>
          <p:cNvPr id="9" name="Image 0" descr="/home/claude/jitter_deck/icons/shieldcheck_navy.png"/>
          <p:cNvPicPr>
            <a:picLocks noChangeAspect="1"/>
          </p:cNvPicPr>
          <p:nvPr/>
        </p:nvPicPr>
        <p:blipFill>
          <a:blip r:embed="rId3"/>
          <a:stretch>
            <a:fillRect/>
          </a:stretch>
        </p:blipFill>
        <p:spPr>
          <a:xfrm>
            <a:off x="896112" y="1837944"/>
            <a:ext cx="356616" cy="356616"/>
          </a:xfrm>
          <a:prstGeom prst="rect">
            <a:avLst/>
          </a:prstGeom>
        </p:spPr>
      </p:pic>
      <p:sp>
        <p:nvSpPr>
          <p:cNvPr id="10" name="Text 7"/>
          <p:cNvSpPr/>
          <p:nvPr/>
        </p:nvSpPr>
        <p:spPr>
          <a:xfrm>
            <a:off x="1600200" y="167335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Passive Isolation</a:t>
            </a:r>
            <a:endParaRPr lang="en-US" sz="1500" dirty="0"/>
          </a:p>
        </p:txBody>
      </p:sp>
      <p:sp>
        <p:nvSpPr>
          <p:cNvPr id="11" name="Text 8"/>
          <p:cNvSpPr/>
          <p:nvPr/>
        </p:nvSpPr>
        <p:spPr>
          <a:xfrm>
            <a:off x="73152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Elastomeric or wire-rope mounts at the source or payload interface attenuate above the isolator corner frequency with no power or control needed</a:t>
            </a:r>
            <a:endParaRPr lang="en-US" sz="1400" dirty="0"/>
          </a:p>
        </p:txBody>
      </p:sp>
      <p:sp>
        <p:nvSpPr>
          <p:cNvPr id="12" name="Shape 9"/>
          <p:cNvSpPr/>
          <p:nvPr/>
        </p:nvSpPr>
        <p:spPr>
          <a:xfrm>
            <a:off x="6263640" y="1417320"/>
            <a:ext cx="5440680" cy="2121408"/>
          </a:xfrm>
          <a:prstGeom prst="roundRect">
            <a:avLst>
              <a:gd name="adj" fmla="val 3448"/>
            </a:avLst>
          </a:prstGeom>
          <a:solidFill>
            <a:srgbClr val="EEF4F9"/>
          </a:solidFill>
          <a:ln/>
        </p:spPr>
        <p:txBody>
          <a:bodyPr/>
          <a:lstStyle/>
          <a:p>
            <a:endParaRPr lang="en-US"/>
          </a:p>
        </p:txBody>
      </p:sp>
      <p:sp>
        <p:nvSpPr>
          <p:cNvPr id="13" name="Shape 10"/>
          <p:cNvSpPr/>
          <p:nvPr/>
        </p:nvSpPr>
        <p:spPr>
          <a:xfrm>
            <a:off x="6537960" y="1673352"/>
            <a:ext cx="685800" cy="685800"/>
          </a:xfrm>
          <a:prstGeom prst="ellipse">
            <a:avLst/>
          </a:prstGeom>
          <a:solidFill>
            <a:srgbClr val="FFFFFF"/>
          </a:solidFill>
          <a:ln/>
        </p:spPr>
        <p:txBody>
          <a:bodyPr/>
          <a:lstStyle/>
          <a:p>
            <a:endParaRPr lang="en-US"/>
          </a:p>
        </p:txBody>
      </p:sp>
      <p:pic>
        <p:nvPicPr>
          <p:cNvPr id="14" name="Image 1" descr="/home/claude/jitter_deck/icons/bolt_navy.png"/>
          <p:cNvPicPr>
            <a:picLocks noChangeAspect="1"/>
          </p:cNvPicPr>
          <p:nvPr/>
        </p:nvPicPr>
        <p:blipFill>
          <a:blip r:embed="rId4"/>
          <a:stretch>
            <a:fillRect/>
          </a:stretch>
        </p:blipFill>
        <p:spPr>
          <a:xfrm>
            <a:off x="6702552" y="1837944"/>
            <a:ext cx="356616" cy="356616"/>
          </a:xfrm>
          <a:prstGeom prst="rect">
            <a:avLst/>
          </a:prstGeom>
        </p:spPr>
      </p:pic>
      <p:sp>
        <p:nvSpPr>
          <p:cNvPr id="15" name="Text 11"/>
          <p:cNvSpPr/>
          <p:nvPr/>
        </p:nvSpPr>
        <p:spPr>
          <a:xfrm>
            <a:off x="7406640" y="167335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Active Counterbalancing</a:t>
            </a:r>
            <a:endParaRPr lang="en-US" sz="1500" dirty="0"/>
          </a:p>
        </p:txBody>
      </p:sp>
      <p:sp>
        <p:nvSpPr>
          <p:cNvPr id="16" name="Text 12"/>
          <p:cNvSpPr/>
          <p:nvPr/>
        </p:nvSpPr>
        <p:spPr>
          <a:xfrm>
            <a:off x="6537960" y="242316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Electromechanical or piezo-driven counter-mass cancels cryocooler compressor force at its source, used widely on JWST-class cryocoolers</a:t>
            </a:r>
            <a:endParaRPr lang="en-US" sz="1400" dirty="0"/>
          </a:p>
        </p:txBody>
      </p:sp>
      <p:sp>
        <p:nvSpPr>
          <p:cNvPr id="17" name="Shape 13"/>
          <p:cNvSpPr/>
          <p:nvPr/>
        </p:nvSpPr>
        <p:spPr>
          <a:xfrm>
            <a:off x="457200" y="3749040"/>
            <a:ext cx="5440680" cy="2121408"/>
          </a:xfrm>
          <a:prstGeom prst="roundRect">
            <a:avLst>
              <a:gd name="adj" fmla="val 3448"/>
            </a:avLst>
          </a:prstGeom>
          <a:solidFill>
            <a:srgbClr val="EEF4F9"/>
          </a:solidFill>
          <a:ln/>
        </p:spPr>
        <p:txBody>
          <a:bodyPr/>
          <a:lstStyle/>
          <a:p>
            <a:endParaRPr lang="en-US"/>
          </a:p>
        </p:txBody>
      </p:sp>
      <p:sp>
        <p:nvSpPr>
          <p:cNvPr id="18" name="Shape 14"/>
          <p:cNvSpPr/>
          <p:nvPr/>
        </p:nvSpPr>
        <p:spPr>
          <a:xfrm>
            <a:off x="731520" y="4005072"/>
            <a:ext cx="685800" cy="685800"/>
          </a:xfrm>
          <a:prstGeom prst="ellipse">
            <a:avLst/>
          </a:prstGeom>
          <a:solidFill>
            <a:srgbClr val="FFFFFF"/>
          </a:solidFill>
          <a:ln/>
        </p:spPr>
        <p:txBody>
          <a:bodyPr/>
          <a:lstStyle/>
          <a:p>
            <a:endParaRPr lang="en-US"/>
          </a:p>
        </p:txBody>
      </p:sp>
      <p:pic>
        <p:nvPicPr>
          <p:cNvPr id="19" name="Image 2" descr="/home/claude/jitter_deck/icons/sync_navy.png"/>
          <p:cNvPicPr>
            <a:picLocks noChangeAspect="1"/>
          </p:cNvPicPr>
          <p:nvPr/>
        </p:nvPicPr>
        <p:blipFill>
          <a:blip r:embed="rId5"/>
          <a:stretch>
            <a:fillRect/>
          </a:stretch>
        </p:blipFill>
        <p:spPr>
          <a:xfrm>
            <a:off x="896112" y="4169664"/>
            <a:ext cx="356616" cy="356616"/>
          </a:xfrm>
          <a:prstGeom prst="rect">
            <a:avLst/>
          </a:prstGeom>
        </p:spPr>
      </p:pic>
      <p:sp>
        <p:nvSpPr>
          <p:cNvPr id="20" name="Text 15"/>
          <p:cNvSpPr/>
          <p:nvPr/>
        </p:nvSpPr>
        <p:spPr>
          <a:xfrm>
            <a:off x="1600200" y="400507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Magnetorquer Desaturation</a:t>
            </a:r>
            <a:endParaRPr lang="en-US" sz="1500" dirty="0"/>
          </a:p>
        </p:txBody>
      </p:sp>
      <p:sp>
        <p:nvSpPr>
          <p:cNvPr id="21" name="Text 16"/>
          <p:cNvSpPr/>
          <p:nvPr/>
        </p:nvSpPr>
        <p:spPr>
          <a:xfrm>
            <a:off x="73152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Replaces or supplements thruster desaturation burns, removing a transient disturbance event from the timeline entirely</a:t>
            </a:r>
            <a:endParaRPr lang="en-US" sz="1400" dirty="0"/>
          </a:p>
        </p:txBody>
      </p:sp>
      <p:sp>
        <p:nvSpPr>
          <p:cNvPr id="22" name="Shape 17"/>
          <p:cNvSpPr/>
          <p:nvPr/>
        </p:nvSpPr>
        <p:spPr>
          <a:xfrm>
            <a:off x="6263640" y="3749040"/>
            <a:ext cx="5440680" cy="2121408"/>
          </a:xfrm>
          <a:prstGeom prst="roundRect">
            <a:avLst>
              <a:gd name="adj" fmla="val 3448"/>
            </a:avLst>
          </a:prstGeom>
          <a:solidFill>
            <a:srgbClr val="EEF4F9"/>
          </a:solidFill>
          <a:ln/>
        </p:spPr>
        <p:txBody>
          <a:bodyPr/>
          <a:lstStyle/>
          <a:p>
            <a:endParaRPr lang="en-US"/>
          </a:p>
        </p:txBody>
      </p:sp>
      <p:sp>
        <p:nvSpPr>
          <p:cNvPr id="23" name="Shape 18"/>
          <p:cNvSpPr/>
          <p:nvPr/>
        </p:nvSpPr>
        <p:spPr>
          <a:xfrm>
            <a:off x="6537960" y="4005072"/>
            <a:ext cx="685800" cy="685800"/>
          </a:xfrm>
          <a:prstGeom prst="ellipse">
            <a:avLst/>
          </a:prstGeom>
          <a:solidFill>
            <a:srgbClr val="FFFFFF"/>
          </a:solidFill>
          <a:ln/>
        </p:spPr>
        <p:txBody>
          <a:bodyPr/>
          <a:lstStyle/>
          <a:p>
            <a:endParaRPr lang="en-US"/>
          </a:p>
        </p:txBody>
      </p:sp>
      <p:pic>
        <p:nvPicPr>
          <p:cNvPr id="24" name="Image 3" descr="/home/claude/jitter_deck/icons/camera_navy.png"/>
          <p:cNvPicPr>
            <a:picLocks noChangeAspect="1"/>
          </p:cNvPicPr>
          <p:nvPr/>
        </p:nvPicPr>
        <p:blipFill>
          <a:blip r:embed="rId6"/>
          <a:stretch>
            <a:fillRect/>
          </a:stretch>
        </p:blipFill>
        <p:spPr>
          <a:xfrm>
            <a:off x="6702552" y="4169664"/>
            <a:ext cx="356616" cy="356616"/>
          </a:xfrm>
          <a:prstGeom prst="rect">
            <a:avLst/>
          </a:prstGeom>
        </p:spPr>
      </p:pic>
      <p:sp>
        <p:nvSpPr>
          <p:cNvPr id="25" name="Text 19"/>
          <p:cNvSpPr/>
          <p:nvPr/>
        </p:nvSpPr>
        <p:spPr>
          <a:xfrm>
            <a:off x="7406640" y="4005072"/>
            <a:ext cx="4114800" cy="594360"/>
          </a:xfrm>
          <a:prstGeom prst="rect">
            <a:avLst/>
          </a:prstGeom>
          <a:noFill/>
          <a:ln/>
        </p:spPr>
        <p:txBody>
          <a:bodyPr wrap="square" lIns="0" tIns="0" rIns="0" bIns="0" rtlCol="0" anchor="t"/>
          <a:lstStyle/>
          <a:p>
            <a:pPr marL="0" indent="0">
              <a:buNone/>
            </a:pPr>
            <a:r>
              <a:rPr lang="en-US" sz="1500" b="1" dirty="0">
                <a:solidFill>
                  <a:srgbClr val="10456B"/>
                </a:solidFill>
                <a:latin typeface="Calibri" pitchFamily="34" charset="0"/>
                <a:ea typeface="Calibri" pitchFamily="34" charset="-122"/>
                <a:cs typeface="Calibri" pitchFamily="34" charset="-120"/>
              </a:rPr>
              <a:t>Image Post-Processing</a:t>
            </a:r>
            <a:endParaRPr lang="en-US" sz="1500" dirty="0"/>
          </a:p>
        </p:txBody>
      </p:sp>
      <p:sp>
        <p:nvSpPr>
          <p:cNvPr id="26" name="Text 20"/>
          <p:cNvSpPr/>
          <p:nvPr/>
        </p:nvSpPr>
        <p:spPr>
          <a:xfrm>
            <a:off x="6537960" y="4754880"/>
            <a:ext cx="4937760" cy="100584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Residual jitter recorded by onboard gyros or star trackers is used to deconvolve or co-register smeared imagery on the ground</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Instrumentation">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Measuring Micro-g: Test Instrumentation</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The sensing and facility problem behind every ground microvibration test</a:t>
            </a:r>
          </a:p>
        </p:txBody>
      </p:sp>
      <p:sp>
        <p:nvSpPr>
          <p:cNvPr id="14" name="Round"/>
          <p:cNvSpPr/>
          <p:nvPr/>
        </p:nvSpPr>
        <p:spPr>
          <a:xfrm>
            <a:off x="457200" y="1371600"/>
            <a:ext cx="5486400" cy="4000000"/>
          </a:xfrm>
          <a:prstGeom prst="roundRect">
            <a:avLst>
              <a:gd name="adj" fmla="val 3448"/>
            </a:avLst>
          </a:prstGeom>
          <a:solidFill>
            <a:srgbClr val="EEF4F9"/>
          </a:solidFill>
          <a:ln/>
        </p:spPr>
        <p:txBody>
          <a:bodyPr/>
          <a:lstStyle/>
          <a:p>
            <a:endParaRPr lang="en-US"/>
          </a:p>
        </p:txBody>
      </p:sp>
      <p:sp>
        <p:nvSpPr>
          <p:cNvPr id="15" name="Ell"/>
          <p:cNvSpPr/>
          <p:nvPr/>
        </p:nvSpPr>
        <p:spPr>
          <a:xfrm>
            <a:off x="713232" y="1572768"/>
            <a:ext cx="502920" cy="502920"/>
          </a:xfrm>
          <a:prstGeom prst="ellipse">
            <a:avLst/>
          </a:prstGeom>
          <a:solidFill>
            <a:srgbClr val="FFFFFF"/>
          </a:solidFill>
          <a:ln/>
        </p:spPr>
        <p:txBody>
          <a:bodyPr/>
          <a:lstStyle/>
          <a:p>
            <a:endParaRPr lang="en-US"/>
          </a:p>
        </p:txBody>
      </p:sp>
      <p:pic>
        <p:nvPicPr>
          <p:cNvPr id="16" name="Image"/>
          <p:cNvPicPr>
            <a:picLocks noChangeAspect="1"/>
          </p:cNvPicPr>
          <p:nvPr/>
        </p:nvPicPr>
        <p:blipFill>
          <a:blip r:embed="rId2"/>
          <a:stretch>
            <a:fillRect/>
          </a:stretch>
        </p:blipFill>
        <p:spPr>
          <a:xfrm>
            <a:off x="833933" y="1693469"/>
            <a:ext cx="261518" cy="261518"/>
          </a:xfrm>
          <a:prstGeom prst="rect">
            <a:avLst/>
          </a:prstGeom>
        </p:spPr>
      </p:pic>
      <p:sp>
        <p:nvSpPr>
          <p:cNvPr id="17" name="Text"/>
          <p:cNvSpPr/>
          <p:nvPr/>
        </p:nvSpPr>
        <p:spPr>
          <a:xfrm>
            <a:off x="1371600" y="1572768"/>
            <a:ext cx="4297680" cy="502920"/>
          </a:xfrm>
          <a:prstGeom prst="rect">
            <a:avLst/>
          </a:prstGeom>
          <a:noFill/>
          <a:ln/>
        </p:spPr>
        <p:txBody>
          <a:bodyPr wrap="square" lIns="0" tIns="0" rIns="0" bIns="0" rtlCol="0" anchor="ctr"/>
          <a:lstStyle/>
          <a:p>
            <a:pPr marL="0" indent="0">
              <a:buNone/>
            </a:pPr>
            <a:r>
              <a:rPr lang="en-US" sz="1550" b="1" dirty="0">
                <a:solidFill>
                  <a:srgbClr val="10456B"/>
                </a:solidFill>
                <a:latin typeface="Calibri" pitchFamily="34" charset="0"/>
                <a:ea typeface="Calibri" pitchFamily="34" charset="-122"/>
                <a:cs typeface="Calibri" pitchFamily="34" charset="-120"/>
              </a:rPr>
              <a:t>Sensors &amp; References</a:t>
            </a:r>
          </a:p>
        </p:txBody>
      </p:sp>
      <p:sp>
        <p:nvSpPr>
          <p:cNvPr id="18" name="Text"/>
          <p:cNvSpPr/>
          <p:nvPr/>
        </p:nvSpPr>
        <p:spPr>
          <a:xfrm>
            <a:off x="713232" y="2240280"/>
            <a:ext cx="4937760" cy="30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Low-noise seismic accelerometers (force-balance / capacitive) reach the sub-micro-g noise floor that piezo units cannot</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Multi-axis force / reaction tables capture the full six-component disturbance at a source mount</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Laser interferometers and autocollimators provide a direct optical line-of-sight reference, independent of the structure</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Star-tracker or rate-gyro data gives the on-board pointing reference reused later for image post-processing</a:t>
            </a:r>
          </a:p>
        </p:txBody>
      </p:sp>
      <p:sp>
        <p:nvSpPr>
          <p:cNvPr id="19" name="Round"/>
          <p:cNvSpPr/>
          <p:nvPr/>
        </p:nvSpPr>
        <p:spPr>
          <a:xfrm>
            <a:off x="6263640" y="1371600"/>
            <a:ext cx="5440680" cy="4000000"/>
          </a:xfrm>
          <a:prstGeom prst="roundRect">
            <a:avLst>
              <a:gd name="adj" fmla="val 3448"/>
            </a:avLst>
          </a:prstGeom>
          <a:solidFill>
            <a:srgbClr val="EEF4F9"/>
          </a:solidFill>
          <a:ln/>
        </p:spPr>
        <p:txBody>
          <a:bodyPr/>
          <a:lstStyle/>
          <a:p>
            <a:endParaRPr lang="en-US"/>
          </a:p>
        </p:txBody>
      </p:sp>
      <p:sp>
        <p:nvSpPr>
          <p:cNvPr id="20" name="Ell"/>
          <p:cNvSpPr/>
          <p:nvPr/>
        </p:nvSpPr>
        <p:spPr>
          <a:xfrm>
            <a:off x="6519672" y="1572768"/>
            <a:ext cx="502920" cy="502920"/>
          </a:xfrm>
          <a:prstGeom prst="ellipse">
            <a:avLst/>
          </a:prstGeom>
          <a:solidFill>
            <a:srgbClr val="FFFFFF"/>
          </a:solidFill>
          <a:ln/>
        </p:spPr>
        <p:txBody>
          <a:bodyPr/>
          <a:lstStyle/>
          <a:p>
            <a:endParaRPr lang="en-US"/>
          </a:p>
        </p:txBody>
      </p:sp>
      <p:pic>
        <p:nvPicPr>
          <p:cNvPr id="21" name="Image"/>
          <p:cNvPicPr>
            <a:picLocks noChangeAspect="1"/>
          </p:cNvPicPr>
          <p:nvPr/>
        </p:nvPicPr>
        <p:blipFill>
          <a:blip r:embed="rId3"/>
          <a:stretch>
            <a:fillRect/>
          </a:stretch>
        </p:blipFill>
        <p:spPr>
          <a:xfrm>
            <a:off x="6640373" y="1693469"/>
            <a:ext cx="261518" cy="261518"/>
          </a:xfrm>
          <a:prstGeom prst="rect">
            <a:avLst/>
          </a:prstGeom>
        </p:spPr>
      </p:pic>
      <p:sp>
        <p:nvSpPr>
          <p:cNvPr id="22" name="Text"/>
          <p:cNvSpPr/>
          <p:nvPr/>
        </p:nvSpPr>
        <p:spPr>
          <a:xfrm>
            <a:off x="7178040" y="1572768"/>
            <a:ext cx="4297680" cy="502920"/>
          </a:xfrm>
          <a:prstGeom prst="rect">
            <a:avLst/>
          </a:prstGeom>
          <a:noFill/>
          <a:ln/>
        </p:spPr>
        <p:txBody>
          <a:bodyPr wrap="square" lIns="0" tIns="0" rIns="0" bIns="0" rtlCol="0" anchor="ctr"/>
          <a:lstStyle/>
          <a:p>
            <a:pPr marL="0" indent="0">
              <a:buNone/>
            </a:pPr>
            <a:r>
              <a:rPr lang="en-US" sz="1550" b="1" dirty="0">
                <a:solidFill>
                  <a:srgbClr val="10456B"/>
                </a:solidFill>
                <a:latin typeface="Calibri" pitchFamily="34" charset="0"/>
                <a:ea typeface="Calibri" pitchFamily="34" charset="-122"/>
                <a:cs typeface="Calibri" pitchFamily="34" charset="-120"/>
              </a:rPr>
              <a:t>The Facility Noise Floor</a:t>
            </a:r>
          </a:p>
        </p:txBody>
      </p:sp>
      <p:sp>
        <p:nvSpPr>
          <p:cNvPr id="23" name="Text"/>
          <p:cNvSpPr/>
          <p:nvPr/>
        </p:nvSpPr>
        <p:spPr>
          <a:xfrm>
            <a:off x="6519672" y="2240280"/>
            <a:ext cx="4937760" cy="30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Building HVAC, foot traffic, and ground motion can exceed the micro-g signal of interest by orders of magnitude</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Tests run on a seismically isolated slab or pneumatic optical table, often at night, to lower the ambient floor</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The measurement noise floor must be characterized and shown to sit below the disturbance being verified</a:t>
            </a:r>
          </a:p>
          <a:p>
            <a:pPr marL="285750" indent="-285750">
              <a:spcBef>
                <a:spcPts val="500"/>
              </a:spcBef>
              <a:spcAft>
                <a:spcPts val="500"/>
              </a:spcAft>
              <a:buClr>
                <a:srgbClr val="006699"/>
              </a:buClr>
              <a:buSzPct val="80000"/>
              <a:buFont typeface="Arial" panose="020B0604020202020204" pitchFamily="34" charset="0"/>
              <a:buChar char="•"/>
            </a:pPr>
            <a:r>
              <a:rPr lang="en-US" sz="1350" dirty="0">
                <a:solidFill>
                  <a:srgbClr val="2B2B2B"/>
                </a:solidFill>
                <a:latin typeface="Calibri" pitchFamily="34" charset="0"/>
                <a:ea typeface="Calibri" pitchFamily="34" charset="-122"/>
                <a:cs typeface="Calibri" pitchFamily="34" charset="-120"/>
              </a:rPr>
              <a:t>Thermal-vacuum chambers add their own pumps and cold-head vibration — a disturbance source inside the test itself</a:t>
            </a:r>
          </a:p>
        </p:txBody>
      </p:sp>
      <p:sp>
        <p:nvSpPr>
          <p:cNvPr id="24" name="Rect"/>
          <p:cNvSpPr/>
          <p:nvPr/>
        </p:nvSpPr>
        <p:spPr>
          <a:xfrm>
            <a:off x="457200" y="5440680"/>
            <a:ext cx="11277295" cy="566928"/>
          </a:xfrm>
          <a:prstGeom prst="rect">
            <a:avLst/>
          </a:prstGeom>
          <a:solidFill>
            <a:srgbClr val="EEF4F9"/>
          </a:solidFill>
          <a:ln/>
        </p:spPr>
        <p:txBody>
          <a:bodyPr/>
          <a:lstStyle/>
          <a:p>
            <a:endParaRPr lang="en-US"/>
          </a:p>
        </p:txBody>
      </p:sp>
      <p:sp>
        <p:nvSpPr>
          <p:cNvPr id="25"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You cannot verify a disturbance you cannot measure — micro-g testing is as much a quiet-facility and noise-floor problem as a sensor problem.</a:t>
            </a:r>
          </a:p>
        </p:txBody>
      </p:sp>
      <p:sp>
        <p:nvSpPr>
          <p:cNvPr id="26"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27"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References and Further Reading</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Key documents, handbooks, and peer-reviewed references for spacecraft jitter engineering</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43</a:t>
            </a:r>
            <a:endParaRPr lang="en-US" sz="900" dirty="0"/>
          </a:p>
        </p:txBody>
      </p:sp>
      <p:sp>
        <p:nvSpPr>
          <p:cNvPr id="7" name="Text 5"/>
          <p:cNvSpPr/>
          <p:nvPr/>
        </p:nvSpPr>
        <p:spPr>
          <a:xfrm>
            <a:off x="1316029" y="4044172"/>
            <a:ext cx="6913571" cy="292608"/>
          </a:xfrm>
          <a:prstGeom prst="rect">
            <a:avLst/>
          </a:prstGeom>
          <a:noFill/>
          <a:ln/>
        </p:spPr>
        <p:txBody>
          <a:bodyPr wrap="square" lIns="0" tIns="0" rIns="0" bIns="0" rtlCol="0" anchor="ctr"/>
          <a:lstStyle/>
          <a:p>
            <a:pPr marL="0" indent="0">
              <a:buNone/>
            </a:pPr>
            <a:r>
              <a:rPr lang="en-US" sz="1350" b="1" dirty="0">
                <a:solidFill>
                  <a:srgbClr val="0B7A8A"/>
                </a:solidFill>
                <a:latin typeface="Calibri" pitchFamily="34" charset="0"/>
                <a:ea typeface="Calibri" pitchFamily="34" charset="-122"/>
                <a:cs typeface="Calibri" pitchFamily="34" charset="-120"/>
              </a:rPr>
              <a:t>NASA Documents</a:t>
            </a:r>
          </a:p>
          <a:p>
            <a:pPr marL="0" indent="0">
              <a:buNone/>
            </a:pPr>
            <a:endParaRPr lang="en-US" sz="1350" b="1" dirty="0">
              <a:solidFill>
                <a:srgbClr val="0B7A8A"/>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Dennehy, C. &amp; Alvarez-Salazar, O.S. (2018). “Spacecraft Micro-Vibration: A Survey of Problems, Experiences, Potential Solutions, and Some Lessons Learned.” NASA/TM-2018-220075, Langley Research Center. ntrs.nasa.gov/citations/20180006315</a:t>
            </a:r>
          </a:p>
          <a:p>
            <a:endParaRPr lang="en-US" sz="1350" dirty="0">
              <a:solidFill>
                <a:srgbClr val="2B2B2B"/>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Dennehy, C., Wolf, A.A., &amp; Swanson, D.K. (2021). “Spacecraft Line-of-Sight Jitter Management and Mitigation.” NASA/TM-20210017871. ntrs.nasa.gov/citations/20210017871</a:t>
            </a:r>
          </a:p>
          <a:p>
            <a:endParaRPr lang="en-US" sz="1350" dirty="0">
              <a:solidFill>
                <a:srgbClr val="2B2B2B"/>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NASA NESC Technical Assessment (2025). “Spacecraft Jitter Analysis Engineering.” NASA/TM-20250000899. ntrs.nasa.gov/citations/20250000899</a:t>
            </a:r>
          </a:p>
          <a:p>
            <a:endParaRPr lang="en-US" sz="1350" dirty="0">
              <a:solidFill>
                <a:srgbClr val="2B2B2B"/>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Belvin, W.K. (1995). “Spacecraft Jitter Attenuation Using Embedded Piezoelectric Actuators.” NASA-TM-111574, Langley RC. ntrs.nasa.gov/citations/19960024186</a:t>
            </a:r>
          </a:p>
          <a:p>
            <a:endParaRPr lang="en-US" sz="1350" dirty="0">
              <a:solidFill>
                <a:srgbClr val="2B2B2B"/>
              </a:solidFill>
              <a:latin typeface="Calibri" pitchFamily="34" charset="0"/>
              <a:ea typeface="Calibri" pitchFamily="34" charset="-122"/>
              <a:cs typeface="Calibri" pitchFamily="34" charset="-120"/>
            </a:endParaRPr>
          </a:p>
          <a:p>
            <a:r>
              <a:rPr lang="en-US" sz="1350" b="1" dirty="0">
                <a:solidFill>
                  <a:srgbClr val="0B7A8A"/>
                </a:solidFill>
                <a:latin typeface="Calibri" pitchFamily="34" charset="0"/>
                <a:ea typeface="Calibri" pitchFamily="34" charset="-122"/>
                <a:cs typeface="Calibri" pitchFamily="34" charset="-120"/>
              </a:rPr>
              <a:t>ESA Standards &amp; European Research</a:t>
            </a:r>
          </a:p>
          <a:p>
            <a:endParaRPr lang="en-US" sz="1350" b="1" dirty="0">
              <a:solidFill>
                <a:srgbClr val="0B7A8A"/>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ECSS-E-HB-32-26A (2013). “Spacecraft Mechanical Loads Analysis Handbook.” ESA Requirements and Standards Division. Covers </a:t>
            </a:r>
            <a:r>
              <a:rPr lang="en-US" sz="1350" dirty="0" err="1">
                <a:solidFill>
                  <a:srgbClr val="2B2B2B"/>
                </a:solidFill>
                <a:latin typeface="Calibri" pitchFamily="34" charset="0"/>
                <a:ea typeface="Calibri" pitchFamily="34" charset="-122"/>
                <a:cs typeface="Calibri" pitchFamily="34" charset="-120"/>
              </a:rPr>
              <a:t>microvibration</a:t>
            </a:r>
            <a:r>
              <a:rPr lang="en-US" sz="1350" dirty="0">
                <a:solidFill>
                  <a:srgbClr val="2B2B2B"/>
                </a:solidFill>
                <a:latin typeface="Calibri" pitchFamily="34" charset="0"/>
                <a:ea typeface="Calibri" pitchFamily="34" charset="-122"/>
                <a:cs typeface="Calibri" pitchFamily="34" charset="-120"/>
              </a:rPr>
              <a:t> sources, definitions, and analysis approaches.</a:t>
            </a:r>
          </a:p>
          <a:p>
            <a:endParaRPr lang="en-US" sz="1350" dirty="0">
              <a:solidFill>
                <a:srgbClr val="2B2B2B"/>
              </a:solidFill>
              <a:latin typeface="Calibri" pitchFamily="34" charset="0"/>
              <a:ea typeface="Calibri" pitchFamily="34" charset="-122"/>
              <a:cs typeface="Calibri" pitchFamily="34" charset="-120"/>
            </a:endParaRPr>
          </a:p>
          <a:p>
            <a:r>
              <a:rPr lang="en-US" sz="1350" dirty="0">
                <a:solidFill>
                  <a:srgbClr val="2B2B2B"/>
                </a:solidFill>
                <a:latin typeface="Calibri" pitchFamily="34" charset="0"/>
                <a:ea typeface="Calibri" pitchFamily="34" charset="-122"/>
                <a:cs typeface="Calibri" pitchFamily="34" charset="-120"/>
              </a:rPr>
              <a:t>Calvi, A. et al. (2013). “</a:t>
            </a:r>
            <a:r>
              <a:rPr lang="en-US" sz="1350" dirty="0" err="1">
                <a:solidFill>
                  <a:srgbClr val="2B2B2B"/>
                </a:solidFill>
                <a:latin typeface="Calibri" pitchFamily="34" charset="0"/>
                <a:ea typeface="Calibri" pitchFamily="34" charset="-122"/>
                <a:cs typeface="Calibri" pitchFamily="34" charset="-120"/>
              </a:rPr>
              <a:t>Microvibration</a:t>
            </a:r>
            <a:r>
              <a:rPr lang="en-US" sz="1350" dirty="0">
                <a:solidFill>
                  <a:srgbClr val="2B2B2B"/>
                </a:solidFill>
                <a:latin typeface="Calibri" pitchFamily="34" charset="0"/>
                <a:ea typeface="Calibri" pitchFamily="34" charset="-122"/>
                <a:cs typeface="Calibri" pitchFamily="34" charset="-120"/>
              </a:rPr>
              <a:t> Environment and Testing: Lessons Learned.” European Conference on Spacecraft Structures, Materials &amp; Environmental Testing.</a:t>
            </a:r>
            <a:endParaRPr lang="en-US" sz="135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50" dirty="0"/>
          </a:p>
        </p:txBody>
      </p:sp>
      <p:sp>
        <p:nvSpPr>
          <p:cNvPr id="9" name="Text 7"/>
          <p:cNvSpPr/>
          <p:nvPr/>
        </p:nvSpPr>
        <p:spPr>
          <a:xfrm>
            <a:off x="6781952" y="3395245"/>
            <a:ext cx="5410048" cy="502920"/>
          </a:xfrm>
          <a:prstGeom prst="rect">
            <a:avLst/>
          </a:prstGeom>
          <a:noFill/>
          <a:ln/>
        </p:spPr>
        <p:txBody>
          <a:bodyPr wrap="square" lIns="0" tIns="0" rIns="0" bIns="0" rtlCol="0" anchor="ctr"/>
          <a:lstStyle/>
          <a:p>
            <a:pPr marL="0" indent="0">
              <a:buNone/>
            </a:pPr>
            <a:endParaRPr lang="en-US" sz="1300" dirty="0"/>
          </a:p>
        </p:txBody>
      </p:sp>
      <p:sp>
        <p:nvSpPr>
          <p:cNvPr id="11" name="Text 9"/>
          <p:cNvSpPr/>
          <p:nvPr/>
        </p:nvSpPr>
        <p:spPr>
          <a:xfrm>
            <a:off x="548640" y="2167128"/>
            <a:ext cx="5410048" cy="502920"/>
          </a:xfrm>
          <a:prstGeom prst="rect">
            <a:avLst/>
          </a:prstGeom>
          <a:noFill/>
          <a:ln/>
        </p:spPr>
        <p:txBody>
          <a:bodyPr wrap="square" lIns="0" tIns="0" rIns="0" bIns="0" rtlCol="0" anchor="ctr"/>
          <a:lstStyle/>
          <a:p>
            <a:pPr marL="0" indent="0">
              <a:buNone/>
            </a:pPr>
            <a:endParaRPr lang="en-US" sz="1300" dirty="0"/>
          </a:p>
        </p:txBody>
      </p:sp>
      <p:sp>
        <p:nvSpPr>
          <p:cNvPr id="13" name="Text 11"/>
          <p:cNvSpPr/>
          <p:nvPr/>
        </p:nvSpPr>
        <p:spPr>
          <a:xfrm>
            <a:off x="548640" y="2706624"/>
            <a:ext cx="5410048" cy="502920"/>
          </a:xfrm>
          <a:prstGeom prst="rect">
            <a:avLst/>
          </a:prstGeom>
          <a:noFill/>
          <a:ln/>
        </p:spPr>
        <p:txBody>
          <a:bodyPr wrap="square" lIns="0" tIns="0" rIns="0" bIns="0" rtlCol="0" anchor="ctr"/>
          <a:lstStyle/>
          <a:p>
            <a:pPr marL="0" indent="0">
              <a:buNone/>
            </a:pPr>
            <a:endParaRPr lang="en-US" sz="1300" dirty="0"/>
          </a:p>
        </p:txBody>
      </p:sp>
      <p:sp>
        <p:nvSpPr>
          <p:cNvPr id="15" name="Text 13"/>
          <p:cNvSpPr/>
          <p:nvPr/>
        </p:nvSpPr>
        <p:spPr>
          <a:xfrm>
            <a:off x="548640" y="3246120"/>
            <a:ext cx="5410048" cy="502920"/>
          </a:xfrm>
          <a:prstGeom prst="rect">
            <a:avLst/>
          </a:prstGeom>
          <a:noFill/>
          <a:ln/>
        </p:spPr>
        <p:txBody>
          <a:bodyPr wrap="square" lIns="0" tIns="0" rIns="0" bIns="0" rtlCol="0" anchor="ctr"/>
          <a:lstStyle/>
          <a:p>
            <a:pPr marL="0" indent="0">
              <a:buNone/>
            </a:pPr>
            <a:endParaRPr lang="en-US" sz="1300" dirty="0"/>
          </a:p>
        </p:txBody>
      </p:sp>
      <p:sp>
        <p:nvSpPr>
          <p:cNvPr id="16" name="Text 14"/>
          <p:cNvSpPr/>
          <p:nvPr/>
        </p:nvSpPr>
        <p:spPr>
          <a:xfrm>
            <a:off x="480060" y="4050792"/>
            <a:ext cx="5547208" cy="292608"/>
          </a:xfrm>
          <a:prstGeom prst="rect">
            <a:avLst/>
          </a:prstGeom>
          <a:noFill/>
          <a:ln/>
        </p:spPr>
        <p:txBody>
          <a:bodyPr wrap="square" lIns="0" tIns="0" rIns="0" bIns="0" rtlCol="0" anchor="ctr"/>
          <a:lstStyle/>
          <a:p>
            <a:pPr marL="0" indent="0">
              <a:buNone/>
            </a:pPr>
            <a:endParaRPr lang="en-US" sz="1250" dirty="0"/>
          </a:p>
        </p:txBody>
      </p:sp>
      <p:sp>
        <p:nvSpPr>
          <p:cNvPr id="18" name="Text 16"/>
          <p:cNvSpPr/>
          <p:nvPr/>
        </p:nvSpPr>
        <p:spPr>
          <a:xfrm>
            <a:off x="457200" y="4558284"/>
            <a:ext cx="5410048" cy="502920"/>
          </a:xfrm>
          <a:prstGeom prst="rect">
            <a:avLst/>
          </a:prstGeom>
          <a:noFill/>
          <a:ln/>
        </p:spPr>
        <p:txBody>
          <a:bodyPr wrap="square" lIns="0" tIns="0" rIns="0" bIns="0" rtlCol="0" anchor="ctr"/>
          <a:lstStyle/>
          <a:p>
            <a:pPr marL="0" indent="0">
              <a:buNone/>
            </a:pPr>
            <a:endParaRPr lang="en-US" sz="1300" dirty="0"/>
          </a:p>
        </p:txBody>
      </p:sp>
      <p:sp>
        <p:nvSpPr>
          <p:cNvPr id="20" name="Text 18"/>
          <p:cNvSpPr/>
          <p:nvPr/>
        </p:nvSpPr>
        <p:spPr>
          <a:xfrm>
            <a:off x="457200" y="5431536"/>
            <a:ext cx="5410048" cy="502920"/>
          </a:xfrm>
          <a:prstGeom prst="rect">
            <a:avLst/>
          </a:prstGeom>
          <a:noFill/>
          <a:ln/>
        </p:spPr>
        <p:txBody>
          <a:bodyPr wrap="square" lIns="0" tIns="0" rIns="0" bIns="0" rtlCol="0" anchor="ctr"/>
          <a:lstStyle/>
          <a:p>
            <a:pPr marL="0" indent="0">
              <a:buNone/>
            </a:pPr>
            <a:endParaRPr lang="en-US" sz="1300" dirty="0"/>
          </a:p>
        </p:txBody>
      </p:sp>
      <p:sp>
        <p:nvSpPr>
          <p:cNvPr id="23" name="Text 21"/>
          <p:cNvSpPr/>
          <p:nvPr/>
        </p:nvSpPr>
        <p:spPr>
          <a:xfrm>
            <a:off x="6233008" y="1627632"/>
            <a:ext cx="5410048" cy="502920"/>
          </a:xfrm>
          <a:prstGeom prst="rect">
            <a:avLst/>
          </a:prstGeom>
          <a:noFill/>
          <a:ln/>
        </p:spPr>
        <p:txBody>
          <a:bodyPr wrap="square" lIns="0" tIns="0" rIns="0" bIns="0" rtlCol="0" anchor="ctr"/>
          <a:lstStyle/>
          <a:p>
            <a:pPr marL="0" indent="0">
              <a:buNone/>
            </a:pPr>
            <a:endParaRPr lang="en-US" sz="1300" dirty="0"/>
          </a:p>
        </p:txBody>
      </p:sp>
      <p:sp>
        <p:nvSpPr>
          <p:cNvPr id="25" name="Text 23"/>
          <p:cNvSpPr/>
          <p:nvPr/>
        </p:nvSpPr>
        <p:spPr>
          <a:xfrm>
            <a:off x="6233008" y="2167128"/>
            <a:ext cx="5410048" cy="502920"/>
          </a:xfrm>
          <a:prstGeom prst="rect">
            <a:avLst/>
          </a:prstGeom>
          <a:noFill/>
          <a:ln/>
        </p:spPr>
        <p:txBody>
          <a:bodyPr wrap="square" lIns="0" tIns="0" rIns="0" bIns="0" rtlCol="0" anchor="ctr"/>
          <a:lstStyle/>
          <a:p>
            <a:pPr marL="0" indent="0">
              <a:buNone/>
            </a:pPr>
            <a:endParaRPr lang="en-US" sz="1300" dirty="0"/>
          </a:p>
        </p:txBody>
      </p:sp>
      <p:sp>
        <p:nvSpPr>
          <p:cNvPr id="27" name="Text 25"/>
          <p:cNvSpPr/>
          <p:nvPr/>
        </p:nvSpPr>
        <p:spPr>
          <a:xfrm>
            <a:off x="6233008" y="2706624"/>
            <a:ext cx="5410048" cy="502920"/>
          </a:xfrm>
          <a:prstGeom prst="rect">
            <a:avLst/>
          </a:prstGeom>
          <a:noFill/>
          <a:ln/>
        </p:spPr>
        <p:txBody>
          <a:bodyPr wrap="square" lIns="0" tIns="0" rIns="0" bIns="0" rtlCol="0" anchor="ctr"/>
          <a:lstStyle/>
          <a:p>
            <a:pPr marL="0" indent="0">
              <a:buNone/>
            </a:pPr>
            <a:endParaRPr lang="en-US" sz="1300" dirty="0"/>
          </a:p>
        </p:txBody>
      </p:sp>
      <p:sp>
        <p:nvSpPr>
          <p:cNvPr id="28" name="Text 26"/>
          <p:cNvSpPr/>
          <p:nvPr/>
        </p:nvSpPr>
        <p:spPr>
          <a:xfrm>
            <a:off x="6255868" y="3369475"/>
            <a:ext cx="5547208" cy="292608"/>
          </a:xfrm>
          <a:prstGeom prst="rect">
            <a:avLst/>
          </a:prstGeom>
          <a:noFill/>
          <a:ln/>
        </p:spPr>
        <p:txBody>
          <a:bodyPr wrap="square" lIns="0" tIns="0" rIns="0" bIns="0" rtlCol="0" anchor="ctr"/>
          <a:lstStyle/>
          <a:p>
            <a:pPr marL="0" indent="0">
              <a:buNone/>
            </a:pPr>
            <a:endParaRPr lang="en-US" sz="1250" dirty="0"/>
          </a:p>
        </p:txBody>
      </p:sp>
      <p:sp>
        <p:nvSpPr>
          <p:cNvPr id="30" name="Text 28"/>
          <p:cNvSpPr/>
          <p:nvPr/>
        </p:nvSpPr>
        <p:spPr>
          <a:xfrm>
            <a:off x="6233008" y="3657600"/>
            <a:ext cx="5410048" cy="502920"/>
          </a:xfrm>
          <a:prstGeom prst="rect">
            <a:avLst/>
          </a:prstGeom>
          <a:noFill/>
          <a:ln/>
        </p:spPr>
        <p:txBody>
          <a:bodyPr wrap="square" lIns="0" tIns="0" rIns="0" bIns="0" rtlCol="0" anchor="ctr"/>
          <a:lstStyle/>
          <a:p>
            <a:pPr marL="0" indent="0">
              <a:buNone/>
            </a:pPr>
            <a:endParaRPr lang="en-US" sz="1300" dirty="0"/>
          </a:p>
        </p:txBody>
      </p:sp>
      <p:sp>
        <p:nvSpPr>
          <p:cNvPr id="32" name="Text 30"/>
          <p:cNvSpPr/>
          <p:nvPr/>
        </p:nvSpPr>
        <p:spPr>
          <a:xfrm>
            <a:off x="6553047" y="4505558"/>
            <a:ext cx="5410048" cy="502920"/>
          </a:xfrm>
          <a:prstGeom prst="rect">
            <a:avLst/>
          </a:prstGeom>
          <a:noFill/>
          <a:ln/>
        </p:spPr>
        <p:txBody>
          <a:bodyPr wrap="square" lIns="0" tIns="0" rIns="0" bIns="0" rtlCol="0" anchor="ctr"/>
          <a:lstStyle/>
          <a:p>
            <a:pPr marL="0" indent="0">
              <a:buNone/>
            </a:pPr>
            <a:endParaRPr lang="en-US" sz="1300" dirty="0"/>
          </a:p>
        </p:txBody>
      </p:sp>
      <p:sp>
        <p:nvSpPr>
          <p:cNvPr id="34" name="Text 32"/>
          <p:cNvSpPr/>
          <p:nvPr/>
        </p:nvSpPr>
        <p:spPr>
          <a:xfrm>
            <a:off x="6187594" y="5353812"/>
            <a:ext cx="5410048" cy="502920"/>
          </a:xfrm>
          <a:prstGeom prst="rect">
            <a:avLst/>
          </a:prstGeom>
          <a:noFill/>
          <a:ln/>
        </p:spPr>
        <p:txBody>
          <a:bodyPr wrap="square" lIns="0" tIns="0" rIns="0" bIns="0" rtlCol="0" anchor="ctr"/>
          <a:lstStyle/>
          <a:p>
            <a:pPr marL="0" indent="0">
              <a:buNone/>
            </a:pPr>
            <a:endParaRPr lang="en-US" sz="1300" dirty="0"/>
          </a:p>
        </p:txBody>
      </p:sp>
      <p:sp>
        <p:nvSpPr>
          <p:cNvPr id="36" name="Text 34"/>
          <p:cNvSpPr/>
          <p:nvPr/>
        </p:nvSpPr>
        <p:spPr>
          <a:xfrm>
            <a:off x="6210148" y="5997336"/>
            <a:ext cx="5410048" cy="502920"/>
          </a:xfrm>
          <a:prstGeom prst="rect">
            <a:avLst/>
          </a:prstGeom>
          <a:noFill/>
          <a:ln/>
        </p:spPr>
        <p:txBody>
          <a:bodyPr wrap="square" lIns="0" tIns="0" rIns="0" bIns="0" rtlCol="0" anchor="ctr"/>
          <a:lstStyle/>
          <a:p>
            <a:pPr marL="0" indent="0">
              <a:buNone/>
            </a:pPr>
            <a:endParaRPr lang="en-US" sz="13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703A-E9F6-7D00-54C5-DBDA454A81E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38F9F53-1454-77AA-A77B-7CFEAF1A8014}"/>
              </a:ext>
            </a:extLst>
          </p:cNvPr>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a:extLst>
              <a:ext uri="{FF2B5EF4-FFF2-40B4-BE49-F238E27FC236}">
                <a16:creationId xmlns:a16="http://schemas.microsoft.com/office/drawing/2014/main" id="{23C5C49A-77B3-5691-2EFF-15DB2BD62735}"/>
              </a:ext>
            </a:extLst>
          </p:cNvPr>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References and Further Reading (cont)</a:t>
            </a:r>
            <a:endParaRPr lang="en-US" sz="2800" dirty="0"/>
          </a:p>
        </p:txBody>
      </p:sp>
      <p:sp>
        <p:nvSpPr>
          <p:cNvPr id="4" name="Text 2">
            <a:extLst>
              <a:ext uri="{FF2B5EF4-FFF2-40B4-BE49-F238E27FC236}">
                <a16:creationId xmlns:a16="http://schemas.microsoft.com/office/drawing/2014/main" id="{78266E21-57EE-D1BB-A2C4-67923F5283BB}"/>
              </a:ext>
            </a:extLst>
          </p:cNvPr>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Key documents, handbooks, and peer-reviewed references for spacecraft jitter engineering</a:t>
            </a:r>
            <a:endParaRPr lang="en-US" sz="1400" dirty="0"/>
          </a:p>
        </p:txBody>
      </p:sp>
      <p:sp>
        <p:nvSpPr>
          <p:cNvPr id="5" name="Text 3">
            <a:extLst>
              <a:ext uri="{FF2B5EF4-FFF2-40B4-BE49-F238E27FC236}">
                <a16:creationId xmlns:a16="http://schemas.microsoft.com/office/drawing/2014/main" id="{FD935616-638C-74F2-65AD-BE7D29E3B077}"/>
              </a:ext>
            </a:extLst>
          </p:cNvPr>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a:extLst>
              <a:ext uri="{FF2B5EF4-FFF2-40B4-BE49-F238E27FC236}">
                <a16:creationId xmlns:a16="http://schemas.microsoft.com/office/drawing/2014/main" id="{3CBC9F65-A90E-E5A6-C54C-93777C0A6767}"/>
              </a:ext>
            </a:extLst>
          </p:cNvPr>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44</a:t>
            </a:r>
            <a:endParaRPr lang="en-US" sz="900" dirty="0"/>
          </a:p>
        </p:txBody>
      </p:sp>
      <p:sp>
        <p:nvSpPr>
          <p:cNvPr id="8" name="Shape 6">
            <a:extLst>
              <a:ext uri="{FF2B5EF4-FFF2-40B4-BE49-F238E27FC236}">
                <a16:creationId xmlns:a16="http://schemas.microsoft.com/office/drawing/2014/main" id="{8648E6B9-FF1C-D34D-1BA3-409710CF4411}"/>
              </a:ext>
            </a:extLst>
          </p:cNvPr>
          <p:cNvSpPr/>
          <p:nvPr/>
        </p:nvSpPr>
        <p:spPr>
          <a:xfrm>
            <a:off x="457200" y="1627632"/>
            <a:ext cx="5547208" cy="502920"/>
          </a:xfrm>
          <a:prstGeom prst="rect">
            <a:avLst/>
          </a:prstGeom>
          <a:solidFill>
            <a:srgbClr val="EEF4F9"/>
          </a:solidFill>
          <a:ln/>
        </p:spPr>
        <p:txBody>
          <a:bodyPr/>
          <a:lstStyle/>
          <a:p>
            <a:endParaRPr lang="en-US"/>
          </a:p>
        </p:txBody>
      </p:sp>
      <p:sp>
        <p:nvSpPr>
          <p:cNvPr id="10" name="Shape 8">
            <a:extLst>
              <a:ext uri="{FF2B5EF4-FFF2-40B4-BE49-F238E27FC236}">
                <a16:creationId xmlns:a16="http://schemas.microsoft.com/office/drawing/2014/main" id="{48346016-2A08-2986-D754-3C3794E4B4F2}"/>
              </a:ext>
            </a:extLst>
          </p:cNvPr>
          <p:cNvSpPr/>
          <p:nvPr/>
        </p:nvSpPr>
        <p:spPr>
          <a:xfrm>
            <a:off x="457200" y="2167128"/>
            <a:ext cx="5547208" cy="502920"/>
          </a:xfrm>
          <a:prstGeom prst="rect">
            <a:avLst/>
          </a:prstGeom>
          <a:solidFill>
            <a:srgbClr val="EEF4F9"/>
          </a:solidFill>
          <a:ln/>
        </p:spPr>
        <p:txBody>
          <a:bodyPr/>
          <a:lstStyle/>
          <a:p>
            <a:endParaRPr lang="en-US"/>
          </a:p>
        </p:txBody>
      </p:sp>
      <p:sp>
        <p:nvSpPr>
          <p:cNvPr id="12" name="Shape 10">
            <a:extLst>
              <a:ext uri="{FF2B5EF4-FFF2-40B4-BE49-F238E27FC236}">
                <a16:creationId xmlns:a16="http://schemas.microsoft.com/office/drawing/2014/main" id="{05B3DAC0-1888-BBD3-01A2-BA37A6C34106}"/>
              </a:ext>
            </a:extLst>
          </p:cNvPr>
          <p:cNvSpPr/>
          <p:nvPr/>
        </p:nvSpPr>
        <p:spPr>
          <a:xfrm>
            <a:off x="457200" y="2706624"/>
            <a:ext cx="5547208" cy="502920"/>
          </a:xfrm>
          <a:prstGeom prst="rect">
            <a:avLst/>
          </a:prstGeom>
          <a:solidFill>
            <a:srgbClr val="EEF4F9"/>
          </a:solidFill>
          <a:ln/>
        </p:spPr>
        <p:txBody>
          <a:bodyPr/>
          <a:lstStyle/>
          <a:p>
            <a:endParaRPr lang="en-US"/>
          </a:p>
        </p:txBody>
      </p:sp>
      <p:sp>
        <p:nvSpPr>
          <p:cNvPr id="14" name="Shape 12">
            <a:extLst>
              <a:ext uri="{FF2B5EF4-FFF2-40B4-BE49-F238E27FC236}">
                <a16:creationId xmlns:a16="http://schemas.microsoft.com/office/drawing/2014/main" id="{52BB4B8B-3F6F-EF44-0339-F80096DA0BA2}"/>
              </a:ext>
            </a:extLst>
          </p:cNvPr>
          <p:cNvSpPr/>
          <p:nvPr/>
        </p:nvSpPr>
        <p:spPr>
          <a:xfrm>
            <a:off x="457200" y="3246120"/>
            <a:ext cx="5547208" cy="502920"/>
          </a:xfrm>
          <a:prstGeom prst="rect">
            <a:avLst/>
          </a:prstGeom>
          <a:solidFill>
            <a:srgbClr val="EEF4F9"/>
          </a:solidFill>
          <a:ln/>
        </p:spPr>
        <p:txBody>
          <a:bodyPr/>
          <a:lstStyle/>
          <a:p>
            <a:endParaRPr lang="en-US"/>
          </a:p>
        </p:txBody>
      </p:sp>
      <p:sp>
        <p:nvSpPr>
          <p:cNvPr id="21" name="Text 19">
            <a:extLst>
              <a:ext uri="{FF2B5EF4-FFF2-40B4-BE49-F238E27FC236}">
                <a16:creationId xmlns:a16="http://schemas.microsoft.com/office/drawing/2014/main" id="{E32EF135-C3A0-3A4D-3F08-2CD1AC7C89A1}"/>
              </a:ext>
            </a:extLst>
          </p:cNvPr>
          <p:cNvSpPr/>
          <p:nvPr/>
        </p:nvSpPr>
        <p:spPr>
          <a:xfrm>
            <a:off x="1569795" y="4506805"/>
            <a:ext cx="7657332" cy="292608"/>
          </a:xfrm>
          <a:prstGeom prst="rect">
            <a:avLst/>
          </a:prstGeom>
          <a:noFill/>
          <a:ln/>
        </p:spPr>
        <p:txBody>
          <a:bodyPr wrap="square" lIns="0" tIns="0" rIns="0" bIns="0" rtlCol="0" anchor="ctr"/>
          <a:lstStyle/>
          <a:p>
            <a:pPr>
              <a:spcBef>
                <a:spcPts val="400"/>
              </a:spcBef>
              <a:spcAft>
                <a:spcPts val="1200"/>
              </a:spcAft>
            </a:pPr>
            <a:r>
              <a:rPr lang="en-US" sz="1350" b="1" dirty="0">
                <a:solidFill>
                  <a:srgbClr val="0B7A8A"/>
                </a:solidFill>
                <a:latin typeface="Calibri" pitchFamily="34" charset="0"/>
                <a:ea typeface="Calibri" pitchFamily="34" charset="-122"/>
                <a:cs typeface="Calibri" pitchFamily="34" charset="-120"/>
              </a:rPr>
              <a:t>Isolators &amp; Hardware  </a:t>
            </a:r>
          </a:p>
          <a:p>
            <a:pPr>
              <a:spcBef>
                <a:spcPts val="400"/>
              </a:spcBef>
              <a:spcAft>
                <a:spcPts val="1200"/>
              </a:spcAft>
            </a:pPr>
            <a:r>
              <a:rPr lang="en-US" sz="1350" dirty="0">
                <a:solidFill>
                  <a:srgbClr val="2B2B2B"/>
                </a:solidFill>
                <a:latin typeface="Calibri" pitchFamily="34" charset="0"/>
                <a:ea typeface="Calibri" pitchFamily="34" charset="-122"/>
                <a:cs typeface="Calibri" pitchFamily="34" charset="-120"/>
              </a:rPr>
              <a:t>Davis, L.P. et al. (1994). “D-Strut™: A Three-Parameter Passive Viscous Damper for Spacecraft.” SPIE Smart Structures &amp; Materials, Vol. 2445, pp. 161–175. (Honeywell/HST RWA isolation heritage.) </a:t>
            </a:r>
          </a:p>
          <a:p>
            <a:pPr>
              <a:spcBef>
                <a:spcPts val="400"/>
              </a:spcBef>
              <a:spcAft>
                <a:spcPts val="400"/>
              </a:spcAft>
            </a:pPr>
            <a:r>
              <a:rPr lang="en-US" sz="1350" dirty="0">
                <a:solidFill>
                  <a:srgbClr val="2B2B2B"/>
                </a:solidFill>
                <a:latin typeface="Calibri" pitchFamily="34" charset="0"/>
                <a:ea typeface="Calibri" pitchFamily="34" charset="-122"/>
                <a:cs typeface="Calibri" pitchFamily="34" charset="-120"/>
              </a:rPr>
              <a:t>Davis, L.P. (1986). U.S. Patent 4,760,996, “Damper and Isolator.” Honeywell. (Original D-Strut two-parameter viscous isolator.) </a:t>
            </a:r>
          </a:p>
          <a:p>
            <a:pPr>
              <a:spcBef>
                <a:spcPts val="400"/>
              </a:spcBef>
              <a:spcAft>
                <a:spcPts val="400"/>
              </a:spcAft>
            </a:pPr>
            <a:r>
              <a:rPr lang="en-US" sz="1350" dirty="0">
                <a:solidFill>
                  <a:srgbClr val="2B2B2B"/>
                </a:solidFill>
                <a:latin typeface="Calibri" pitchFamily="34" charset="0"/>
                <a:ea typeface="Calibri" pitchFamily="34" charset="-122"/>
                <a:cs typeface="Calibri" pitchFamily="34" charset="-120"/>
              </a:rPr>
              <a:t>Ross, R.G., Jr. (2003). “Cryocooler Vibration and Microphonics: A Tutorial.” JPL. trs.jpl.nasa.gov (JPL Technical Reports Server). </a:t>
            </a:r>
          </a:p>
          <a:p>
            <a:pPr>
              <a:spcBef>
                <a:spcPts val="400"/>
              </a:spcBef>
              <a:spcAft>
                <a:spcPts val="400"/>
              </a:spcAft>
            </a:pPr>
            <a:br>
              <a:rPr lang="en-US" sz="1350" b="1" dirty="0">
                <a:solidFill>
                  <a:srgbClr val="0B7A8A"/>
                </a:solidFill>
                <a:latin typeface="Calibri" pitchFamily="34" charset="0"/>
                <a:ea typeface="Calibri" pitchFamily="34" charset="-122"/>
                <a:cs typeface="Calibri" pitchFamily="34" charset="-120"/>
              </a:rPr>
            </a:br>
            <a:r>
              <a:rPr lang="en-US" sz="1350" b="1" dirty="0">
                <a:solidFill>
                  <a:srgbClr val="0B7A8A"/>
                </a:solidFill>
                <a:latin typeface="Calibri" pitchFamily="34" charset="0"/>
                <a:ea typeface="Calibri" pitchFamily="34" charset="-122"/>
                <a:cs typeface="Calibri" pitchFamily="34" charset="-120"/>
              </a:rPr>
              <a:t>Textbooks &amp; Irvine References</a:t>
            </a:r>
          </a:p>
          <a:p>
            <a:pPr>
              <a:spcBef>
                <a:spcPts val="400"/>
              </a:spcBef>
              <a:spcAft>
                <a:spcPts val="400"/>
              </a:spcAft>
            </a:pPr>
            <a:r>
              <a:rPr lang="en-US" sz="1350" b="1" dirty="0">
                <a:solidFill>
                  <a:srgbClr val="0B7A8A"/>
                </a:solidFill>
                <a:latin typeface="Calibri" pitchFamily="34" charset="0"/>
                <a:ea typeface="Calibri" pitchFamily="34" charset="-122"/>
                <a:cs typeface="Calibri" pitchFamily="34" charset="-120"/>
              </a:rPr>
              <a:t> </a:t>
            </a:r>
            <a:r>
              <a:rPr lang="en-US" sz="1350" dirty="0">
                <a:solidFill>
                  <a:srgbClr val="2B2B2B"/>
                </a:solidFill>
                <a:latin typeface="Calibri" pitchFamily="34" charset="0"/>
                <a:ea typeface="Calibri" pitchFamily="34" charset="-122"/>
                <a:cs typeface="Calibri" pitchFamily="34" charset="-120"/>
              </a:rPr>
              <a:t>Irvine, T. (2014). “Spacecraft On-orbit Vibration.” Vibrationdata Blog. blog.vibrationdata.com/2014/06/12/spacecraft-on-orbit-vibration/  </a:t>
            </a:r>
          </a:p>
          <a:p>
            <a:pPr>
              <a:spcBef>
                <a:spcPts val="400"/>
              </a:spcBef>
              <a:spcAft>
                <a:spcPts val="400"/>
              </a:spcAft>
            </a:pPr>
            <a:r>
              <a:rPr lang="en-US" sz="1350" dirty="0">
                <a:solidFill>
                  <a:srgbClr val="2B2B2B"/>
                </a:solidFill>
                <a:latin typeface="Calibri" pitchFamily="34" charset="0"/>
                <a:ea typeface="Calibri" pitchFamily="34" charset="-122"/>
                <a:cs typeface="Calibri" pitchFamily="34" charset="-120"/>
              </a:rPr>
              <a:t>Irvine, T. </a:t>
            </a:r>
            <a:r>
              <a:rPr lang="en-US" sz="1350" dirty="0" err="1">
                <a:solidFill>
                  <a:srgbClr val="2B2B2B"/>
                </a:solidFill>
                <a:latin typeface="Calibri" pitchFamily="34" charset="0"/>
                <a:ea typeface="Calibri" pitchFamily="34" charset="-122"/>
                <a:cs typeface="Calibri" pitchFamily="34" charset="-120"/>
              </a:rPr>
              <a:t>VibrationData</a:t>
            </a:r>
            <a:r>
              <a:rPr lang="en-US" sz="1350" dirty="0">
                <a:solidFill>
                  <a:srgbClr val="2B2B2B"/>
                </a:solidFill>
                <a:latin typeface="Calibri" pitchFamily="34" charset="0"/>
                <a:ea typeface="Calibri" pitchFamily="34" charset="-122"/>
                <a:cs typeface="Calibri" pitchFamily="34" charset="-120"/>
              </a:rPr>
              <a:t> MATLAB GUI Package and Technical eBooks. blog.vibrationdata.com/2025/11/27/toms-</a:t>
            </a:r>
            <a:r>
              <a:rPr lang="en-US" sz="1350" dirty="0" err="1">
                <a:solidFill>
                  <a:srgbClr val="2B2B2B"/>
                </a:solidFill>
                <a:latin typeface="Calibri" pitchFamily="34" charset="0"/>
                <a:ea typeface="Calibri" pitchFamily="34" charset="-122"/>
                <a:cs typeface="Calibri" pitchFamily="34" charset="-120"/>
              </a:rPr>
              <a:t>ebooks</a:t>
            </a:r>
            <a:r>
              <a:rPr lang="en-US" sz="1350" dirty="0">
                <a:solidFill>
                  <a:srgbClr val="2B2B2B"/>
                </a:solidFill>
                <a:latin typeface="Calibri" pitchFamily="34" charset="0"/>
                <a:ea typeface="Calibri" pitchFamily="34" charset="-122"/>
                <a:cs typeface="Calibri" pitchFamily="34" charset="-120"/>
              </a:rPr>
              <a:t>/ (SRS, FDS, fatigue, structural dynamics.) </a:t>
            </a:r>
          </a:p>
          <a:p>
            <a:pPr>
              <a:spcBef>
                <a:spcPts val="400"/>
              </a:spcBef>
              <a:spcAft>
                <a:spcPts val="400"/>
              </a:spcAft>
            </a:pPr>
            <a:r>
              <a:rPr lang="en-US" sz="1350" dirty="0">
                <a:solidFill>
                  <a:srgbClr val="2B2B2B"/>
                </a:solidFill>
                <a:latin typeface="Calibri" pitchFamily="34" charset="0"/>
                <a:ea typeface="Calibri" pitchFamily="34" charset="-122"/>
                <a:cs typeface="Calibri" pitchFamily="34" charset="-120"/>
              </a:rPr>
              <a:t>Craig, R.R. &amp; Bampton, M.C.C. (1968). “Coupling of Substructures for Dynamic Analysis.” AIAA Journal, 6(7), 1313–1319. (Foundational Craig-Bampton </a:t>
            </a:r>
            <a:r>
              <a:rPr lang="en-US" sz="1350" dirty="0" err="1">
                <a:solidFill>
                  <a:srgbClr val="2B2B2B"/>
                </a:solidFill>
                <a:latin typeface="Calibri" pitchFamily="34" charset="0"/>
                <a:ea typeface="Calibri" pitchFamily="34" charset="-122"/>
                <a:cs typeface="Calibri" pitchFamily="34" charset="-120"/>
              </a:rPr>
              <a:t>substructuring</a:t>
            </a:r>
            <a:r>
              <a:rPr lang="en-US" sz="1350" dirty="0">
                <a:solidFill>
                  <a:srgbClr val="2B2B2B"/>
                </a:solidFill>
                <a:latin typeface="Calibri" pitchFamily="34" charset="0"/>
                <a:ea typeface="Calibri" pitchFamily="34" charset="-122"/>
                <a:cs typeface="Calibri" pitchFamily="34" charset="-120"/>
              </a:rPr>
              <a:t> reference.)</a:t>
            </a:r>
          </a:p>
          <a:p>
            <a:pPr>
              <a:spcBef>
                <a:spcPts val="400"/>
              </a:spcBef>
              <a:spcAft>
                <a:spcPts val="400"/>
              </a:spcAft>
            </a:pPr>
            <a:r>
              <a:rPr lang="en-US" sz="1350" dirty="0" err="1">
                <a:solidFill>
                  <a:srgbClr val="2B2B2B"/>
                </a:solidFill>
                <a:latin typeface="Calibri" pitchFamily="34" charset="0"/>
                <a:ea typeface="Calibri" pitchFamily="34" charset="-122"/>
                <a:cs typeface="Calibri" pitchFamily="34" charset="-120"/>
              </a:rPr>
              <a:t>Meirovitch</a:t>
            </a:r>
            <a:r>
              <a:rPr lang="en-US" sz="1350" dirty="0">
                <a:solidFill>
                  <a:srgbClr val="2B2B2B"/>
                </a:solidFill>
                <a:latin typeface="Calibri" pitchFamily="34" charset="0"/>
                <a:ea typeface="Calibri" pitchFamily="34" charset="-122"/>
                <a:cs typeface="Calibri" pitchFamily="34" charset="-120"/>
              </a:rPr>
              <a:t>, L. (1997). Principles and Techniques of Vibrations. Prentice Hall. (Standard structural dynamics textbook.)</a:t>
            </a:r>
            <a:endParaRPr lang="en-US" sz="1350" dirty="0"/>
          </a:p>
          <a:p>
            <a:pPr>
              <a:spcBef>
                <a:spcPts val="300"/>
              </a:spcBef>
              <a:spcAft>
                <a:spcPts val="300"/>
              </a:spcAft>
            </a:pPr>
            <a:endParaRPr lang="en-US" sz="1400" dirty="0"/>
          </a:p>
          <a:p>
            <a:pPr>
              <a:spcBef>
                <a:spcPts val="300"/>
              </a:spcBef>
              <a:spcAft>
                <a:spcPts val="300"/>
              </a:spcAft>
            </a:pPr>
            <a:endParaRPr lang="en-US" sz="1400" dirty="0"/>
          </a:p>
          <a:p>
            <a:pPr>
              <a:spcBef>
                <a:spcPts val="300"/>
              </a:spcBef>
              <a:spcAft>
                <a:spcPts val="300"/>
              </a:spcAft>
            </a:pPr>
            <a:endParaRPr lang="en-US" sz="1400" dirty="0"/>
          </a:p>
          <a:p>
            <a:pPr>
              <a:spcBef>
                <a:spcPts val="300"/>
              </a:spcBef>
              <a:spcAft>
                <a:spcPts val="300"/>
              </a:spcAft>
            </a:pPr>
            <a:endParaRPr lang="en-US" sz="1400" dirty="0"/>
          </a:p>
          <a:p>
            <a:pPr>
              <a:spcBef>
                <a:spcPts val="300"/>
              </a:spcBef>
              <a:spcAft>
                <a:spcPts val="300"/>
              </a:spcAft>
            </a:pPr>
            <a:endParaRPr lang="en-US" sz="1300" dirty="0"/>
          </a:p>
          <a:p>
            <a:endParaRPr lang="en-US" sz="1200" dirty="0"/>
          </a:p>
          <a:p>
            <a:endParaRPr lang="en-US" sz="1200" dirty="0"/>
          </a:p>
          <a:p>
            <a:pPr marL="0" indent="0">
              <a:buNone/>
            </a:pPr>
            <a:endParaRPr lang="en-US" sz="1250" dirty="0"/>
          </a:p>
        </p:txBody>
      </p:sp>
      <p:sp>
        <p:nvSpPr>
          <p:cNvPr id="23" name="Text 21">
            <a:extLst>
              <a:ext uri="{FF2B5EF4-FFF2-40B4-BE49-F238E27FC236}">
                <a16:creationId xmlns:a16="http://schemas.microsoft.com/office/drawing/2014/main" id="{F10EB8ED-92C5-6DD9-ED0E-410EFD2D7F82}"/>
              </a:ext>
            </a:extLst>
          </p:cNvPr>
          <p:cNvSpPr/>
          <p:nvPr/>
        </p:nvSpPr>
        <p:spPr>
          <a:xfrm>
            <a:off x="6233008" y="1627632"/>
            <a:ext cx="5410048" cy="502920"/>
          </a:xfrm>
          <a:prstGeom prst="rect">
            <a:avLst/>
          </a:prstGeom>
          <a:noFill/>
          <a:ln/>
        </p:spPr>
        <p:txBody>
          <a:bodyPr wrap="square" lIns="0" tIns="0" rIns="0" bIns="0" rtlCol="0" anchor="ctr"/>
          <a:lstStyle/>
          <a:p>
            <a:pPr marL="0" indent="0">
              <a:buNone/>
            </a:pPr>
            <a:endParaRPr lang="en-US" sz="1300" dirty="0"/>
          </a:p>
        </p:txBody>
      </p:sp>
      <p:sp>
        <p:nvSpPr>
          <p:cNvPr id="25" name="Text 23">
            <a:extLst>
              <a:ext uri="{FF2B5EF4-FFF2-40B4-BE49-F238E27FC236}">
                <a16:creationId xmlns:a16="http://schemas.microsoft.com/office/drawing/2014/main" id="{CECC9F17-8A70-2F42-AFE1-6C2FB3261522}"/>
              </a:ext>
            </a:extLst>
          </p:cNvPr>
          <p:cNvSpPr/>
          <p:nvPr/>
        </p:nvSpPr>
        <p:spPr>
          <a:xfrm>
            <a:off x="6233008" y="2167128"/>
            <a:ext cx="5410048" cy="502920"/>
          </a:xfrm>
          <a:prstGeom prst="rect">
            <a:avLst/>
          </a:prstGeom>
          <a:noFill/>
          <a:ln/>
        </p:spPr>
        <p:txBody>
          <a:bodyPr wrap="square" lIns="0" tIns="0" rIns="0" bIns="0" rtlCol="0" anchor="ctr"/>
          <a:lstStyle/>
          <a:p>
            <a:pPr marL="0" indent="0">
              <a:buNone/>
            </a:pPr>
            <a:endParaRPr lang="en-US" sz="1300" dirty="0"/>
          </a:p>
        </p:txBody>
      </p:sp>
      <p:sp>
        <p:nvSpPr>
          <p:cNvPr id="27" name="Text 25">
            <a:extLst>
              <a:ext uri="{FF2B5EF4-FFF2-40B4-BE49-F238E27FC236}">
                <a16:creationId xmlns:a16="http://schemas.microsoft.com/office/drawing/2014/main" id="{7716B7C3-389C-61E3-F6B3-7EBA23C794D6}"/>
              </a:ext>
            </a:extLst>
          </p:cNvPr>
          <p:cNvSpPr/>
          <p:nvPr/>
        </p:nvSpPr>
        <p:spPr>
          <a:xfrm>
            <a:off x="6233008" y="2706624"/>
            <a:ext cx="5410048" cy="502920"/>
          </a:xfrm>
          <a:prstGeom prst="rect">
            <a:avLst/>
          </a:prstGeom>
          <a:noFill/>
          <a:ln/>
        </p:spPr>
        <p:txBody>
          <a:bodyPr wrap="square" lIns="0" tIns="0" rIns="0" bIns="0" rtlCol="0" anchor="ctr"/>
          <a:lstStyle/>
          <a:p>
            <a:pPr marL="0" indent="0">
              <a:buNone/>
            </a:pPr>
            <a:endParaRPr lang="en-US" sz="1300" dirty="0"/>
          </a:p>
        </p:txBody>
      </p:sp>
      <p:sp>
        <p:nvSpPr>
          <p:cNvPr id="28" name="Text 26">
            <a:extLst>
              <a:ext uri="{FF2B5EF4-FFF2-40B4-BE49-F238E27FC236}">
                <a16:creationId xmlns:a16="http://schemas.microsoft.com/office/drawing/2014/main" id="{33F2DBCE-0DB0-FADD-6267-65D892FFF008}"/>
              </a:ext>
            </a:extLst>
          </p:cNvPr>
          <p:cNvSpPr/>
          <p:nvPr/>
        </p:nvSpPr>
        <p:spPr>
          <a:xfrm>
            <a:off x="6255868" y="3369475"/>
            <a:ext cx="5547208" cy="292608"/>
          </a:xfrm>
          <a:prstGeom prst="rect">
            <a:avLst/>
          </a:prstGeom>
          <a:noFill/>
          <a:ln/>
        </p:spPr>
        <p:txBody>
          <a:bodyPr wrap="square" lIns="0" tIns="0" rIns="0" bIns="0" rtlCol="0" anchor="ctr"/>
          <a:lstStyle/>
          <a:p>
            <a:pPr marL="0" indent="0">
              <a:buNone/>
            </a:pPr>
            <a:endParaRPr lang="en-US" sz="1250" dirty="0"/>
          </a:p>
        </p:txBody>
      </p:sp>
      <p:sp>
        <p:nvSpPr>
          <p:cNvPr id="30" name="Text 28">
            <a:extLst>
              <a:ext uri="{FF2B5EF4-FFF2-40B4-BE49-F238E27FC236}">
                <a16:creationId xmlns:a16="http://schemas.microsoft.com/office/drawing/2014/main" id="{DE901361-F81D-DF0B-53ED-831840698960}"/>
              </a:ext>
            </a:extLst>
          </p:cNvPr>
          <p:cNvSpPr/>
          <p:nvPr/>
        </p:nvSpPr>
        <p:spPr>
          <a:xfrm>
            <a:off x="6233008" y="3657600"/>
            <a:ext cx="5410048" cy="502920"/>
          </a:xfrm>
          <a:prstGeom prst="rect">
            <a:avLst/>
          </a:prstGeom>
          <a:noFill/>
          <a:ln/>
        </p:spPr>
        <p:txBody>
          <a:bodyPr wrap="square" lIns="0" tIns="0" rIns="0" bIns="0" rtlCol="0" anchor="ctr"/>
          <a:lstStyle/>
          <a:p>
            <a:pPr marL="0" indent="0">
              <a:buNone/>
            </a:pPr>
            <a:endParaRPr lang="en-US" sz="1300" dirty="0"/>
          </a:p>
        </p:txBody>
      </p:sp>
      <p:sp>
        <p:nvSpPr>
          <p:cNvPr id="32" name="Text 30">
            <a:extLst>
              <a:ext uri="{FF2B5EF4-FFF2-40B4-BE49-F238E27FC236}">
                <a16:creationId xmlns:a16="http://schemas.microsoft.com/office/drawing/2014/main" id="{B7143476-E4D7-38D1-5DDC-0DF4B5C3D4B0}"/>
              </a:ext>
            </a:extLst>
          </p:cNvPr>
          <p:cNvSpPr/>
          <p:nvPr/>
        </p:nvSpPr>
        <p:spPr>
          <a:xfrm>
            <a:off x="6553047" y="4505558"/>
            <a:ext cx="5410048" cy="502920"/>
          </a:xfrm>
          <a:prstGeom prst="rect">
            <a:avLst/>
          </a:prstGeom>
          <a:noFill/>
          <a:ln/>
        </p:spPr>
        <p:txBody>
          <a:bodyPr wrap="square" lIns="0" tIns="0" rIns="0" bIns="0" rtlCol="0" anchor="ctr"/>
          <a:lstStyle/>
          <a:p>
            <a:pPr marL="0" indent="0">
              <a:buNone/>
            </a:pPr>
            <a:endParaRPr lang="en-US" sz="1300" dirty="0"/>
          </a:p>
        </p:txBody>
      </p:sp>
      <p:sp>
        <p:nvSpPr>
          <p:cNvPr id="34" name="Text 32">
            <a:extLst>
              <a:ext uri="{FF2B5EF4-FFF2-40B4-BE49-F238E27FC236}">
                <a16:creationId xmlns:a16="http://schemas.microsoft.com/office/drawing/2014/main" id="{99263FA9-8D86-1DDB-AF00-ADC0759CB968}"/>
              </a:ext>
            </a:extLst>
          </p:cNvPr>
          <p:cNvSpPr/>
          <p:nvPr/>
        </p:nvSpPr>
        <p:spPr>
          <a:xfrm>
            <a:off x="6187594" y="5353812"/>
            <a:ext cx="5410048" cy="502920"/>
          </a:xfrm>
          <a:prstGeom prst="rect">
            <a:avLst/>
          </a:prstGeom>
          <a:noFill/>
          <a:ln/>
        </p:spPr>
        <p:txBody>
          <a:bodyPr wrap="square" lIns="0" tIns="0" rIns="0" bIns="0" rtlCol="0" anchor="ctr"/>
          <a:lstStyle/>
          <a:p>
            <a:pPr marL="0" indent="0">
              <a:buNone/>
            </a:pPr>
            <a:endParaRPr lang="en-US" sz="1300" dirty="0"/>
          </a:p>
        </p:txBody>
      </p:sp>
      <p:sp>
        <p:nvSpPr>
          <p:cNvPr id="36" name="Text 34">
            <a:extLst>
              <a:ext uri="{FF2B5EF4-FFF2-40B4-BE49-F238E27FC236}">
                <a16:creationId xmlns:a16="http://schemas.microsoft.com/office/drawing/2014/main" id="{2701BB0E-1852-6DAC-2DAC-8AD5FED6C32C}"/>
              </a:ext>
            </a:extLst>
          </p:cNvPr>
          <p:cNvSpPr/>
          <p:nvPr/>
        </p:nvSpPr>
        <p:spPr>
          <a:xfrm>
            <a:off x="6210148" y="5997336"/>
            <a:ext cx="5410048" cy="502920"/>
          </a:xfrm>
          <a:prstGeom prst="rect">
            <a:avLst/>
          </a:prstGeom>
          <a:noFill/>
          <a:ln/>
        </p:spPr>
        <p:txBody>
          <a:bodyPr wrap="square" lIns="0" tIns="0" rIns="0" bIns="0" rtlCol="0" anchor="ctr"/>
          <a:lstStyle/>
          <a:p>
            <a:pPr marL="0" indent="0">
              <a:buNone/>
            </a:pPr>
            <a:endParaRPr lang="en-US" sz="1300" dirty="0"/>
          </a:p>
        </p:txBody>
      </p:sp>
    </p:spTree>
    <p:extLst>
      <p:ext uri="{BB962C8B-B14F-4D97-AF65-F5344CB8AC3E}">
        <p14:creationId xmlns:p14="http://schemas.microsoft.com/office/powerpoint/2010/main" val="2375538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WEDivider">
    <p:bg>
      <p:bgPr>
        <a:solidFill>
          <a:srgbClr val="10456B"/>
        </a:solidFill>
        <a:effectLst/>
      </p:bgPr>
    </p:bg>
    <p:spTree>
      <p:nvGrpSpPr>
        <p:cNvPr id="1" name=""/>
        <p:cNvGrpSpPr/>
        <p:nvPr/>
      </p:nvGrpSpPr>
      <p:grpSpPr>
        <a:xfrm>
          <a:off x="0" y="0"/>
          <a:ext cx="0" cy="0"/>
          <a:chOff x="0" y="0"/>
          <a:chExt cx="0" cy="0"/>
        </a:xfrm>
      </p:grpSpPr>
      <p:sp>
        <p:nvSpPr>
          <p:cNvPr id="12" name="Text"/>
          <p:cNvSpPr/>
          <p:nvPr/>
        </p:nvSpPr>
        <p:spPr>
          <a:xfrm>
            <a:off x="822960" y="2331720"/>
            <a:ext cx="3657600" cy="457200"/>
          </a:xfrm>
          <a:prstGeom prst="rect">
            <a:avLst/>
          </a:prstGeom>
          <a:noFill/>
          <a:ln/>
        </p:spPr>
        <p:txBody>
          <a:bodyPr wrap="square" lIns="0" tIns="0" rIns="0" bIns="0" rtlCol="0" anchor="ctr"/>
          <a:lstStyle/>
          <a:p>
            <a:pPr marL="0" indent="0">
              <a:buNone/>
            </a:pPr>
            <a:r>
              <a:rPr lang="en-US" sz="1600" b="1" dirty="0">
                <a:solidFill>
                  <a:srgbClr val="C55A11"/>
                </a:solidFill>
                <a:latin typeface="Calibri" pitchFamily="34" charset="0"/>
                <a:ea typeface="Calibri" pitchFamily="34" charset="-122"/>
                <a:cs typeface="Calibri" pitchFamily="34" charset="-120"/>
              </a:rPr>
              <a:t>PART 5</a:t>
            </a:r>
          </a:p>
        </p:txBody>
      </p:sp>
      <p:sp>
        <p:nvSpPr>
          <p:cNvPr id="13" name="Text"/>
          <p:cNvSpPr/>
          <p:nvPr/>
        </p:nvSpPr>
        <p:spPr>
          <a:xfrm>
            <a:off x="822960" y="2743200"/>
            <a:ext cx="9601200" cy="1188720"/>
          </a:xfrm>
          <a:prstGeom prst="rect">
            <a:avLst/>
          </a:prstGeom>
          <a:noFill/>
          <a:ln/>
        </p:spPr>
        <p:txBody>
          <a:bodyPr wrap="square" lIns="0" tIns="0" rIns="0" bIns="0" rtlCol="0" anchor="ctr"/>
          <a:lstStyle/>
          <a:p>
            <a:pPr marL="0" indent="0">
              <a:buNone/>
            </a:pPr>
            <a:r>
              <a:rPr lang="en-US" sz="4400" b="1" dirty="0">
                <a:solidFill>
                  <a:srgbClr val="FFFFFF"/>
                </a:solidFill>
                <a:latin typeface="Cambria" pitchFamily="34" charset="0"/>
                <a:ea typeface="Cambria" pitchFamily="34" charset="-122"/>
                <a:cs typeface="Cambria" pitchFamily="34" charset="-120"/>
              </a:rPr>
              <a:t>Worked Examples</a:t>
            </a:r>
          </a:p>
        </p:txBody>
      </p:sp>
      <p:sp>
        <p:nvSpPr>
          <p:cNvPr id="14" name="Text"/>
          <p:cNvSpPr/>
          <p:nvPr/>
        </p:nvSpPr>
        <p:spPr>
          <a:xfrm>
            <a:off x="822960" y="3794760"/>
            <a:ext cx="9601200" cy="548640"/>
          </a:xfrm>
          <a:prstGeom prst="rect">
            <a:avLst/>
          </a:prstGeom>
          <a:noFill/>
          <a:ln/>
        </p:spPr>
        <p:txBody>
          <a:bodyPr wrap="square" lIns="0" tIns="0" rIns="0" bIns="0" rtlCol="0" anchor="ctr"/>
          <a:lstStyle/>
          <a:p>
            <a:pPr marL="0" indent="0">
              <a:buNone/>
            </a:pPr>
            <a:r>
              <a:rPr lang="en-US" sz="1700" i="1" dirty="0">
                <a:solidFill>
                  <a:srgbClr val="CADCFC"/>
                </a:solidFill>
                <a:latin typeface="Calibri" pitchFamily="34" charset="0"/>
                <a:ea typeface="Calibri" pitchFamily="34" charset="-122"/>
                <a:cs typeface="Calibri" pitchFamily="34" charset="-120"/>
              </a:rPr>
              <a:t>Putting numbers on the governing relations — from imbalance force to MTF loss</a:t>
            </a:r>
          </a:p>
        </p:txBody>
      </p:sp>
      <p:pic>
        <p:nvPicPr>
          <p:cNvPr id="15" name="Image"/>
          <p:cNvPicPr>
            <a:picLocks noChangeAspect="1"/>
          </p:cNvPicPr>
          <p:nvPr/>
        </p:nvPicPr>
        <p:blipFill>
          <a:blip r:embed="rId2"/>
          <a:stretch>
            <a:fillRect/>
          </a:stretch>
        </p:blipFill>
        <p:spPr>
          <a:xfrm>
            <a:off x="10058400" y="5074920"/>
            <a:ext cx="1188720" cy="1188720"/>
          </a:xfrm>
          <a:prstGeom prst="rect">
            <a:avLst/>
          </a:prstGeom>
        </p:spPr>
      </p:pic>
      <p:sp>
        <p:nvSpPr>
          <p:cNvPr id="16"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CADCFC"/>
                </a:solidFill>
                <a:latin typeface="Calibri" pitchFamily="34" charset="0"/>
                <a:ea typeface="Calibri" pitchFamily="34" charset="-122"/>
                <a:cs typeface="Calibri" pitchFamily="34" charset="-120"/>
              </a:rPr>
              <a:t>45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548640"/>
          </a:xfrm>
          <a:prstGeom prst="rect">
            <a:avLst/>
          </a:prstGeom>
          <a:noFill/>
        </p:spPr>
        <p:txBody>
          <a:bodyPr wrap="square" lIns="0" tIns="0" rIns="0" bIns="0" anchor="t">
            <a:spAutoFit/>
          </a:bodyPr>
          <a:lstStyle/>
          <a:p>
            <a:pPr algn="l">
              <a:lnSpc>
                <a:spcPct val="100000"/>
              </a:lnSpc>
              <a:spcBef>
                <a:spcPts val="0"/>
              </a:spcBef>
              <a:spcAft>
                <a:spcPts val="400"/>
              </a:spcAft>
            </a:pPr>
            <a:r>
              <a:rPr sz="2800" b="1" i="0">
                <a:solidFill>
                  <a:srgbClr val="10456B"/>
                </a:solidFill>
                <a:latin typeface="Cambria"/>
              </a:rPr>
              <a:t>Worked Example: Reaction Wheel Imbalance</a:t>
            </a:r>
          </a:p>
        </p:txBody>
      </p:sp>
      <p:sp>
        <p:nvSpPr>
          <p:cNvPr id="4" name="TextBox 3"/>
          <p:cNvSpPr txBox="1"/>
          <p:nvPr/>
        </p:nvSpPr>
        <p:spPr>
          <a:xfrm>
            <a:off x="457200" y="798259"/>
            <a:ext cx="9600000" cy="223138"/>
          </a:xfrm>
          <a:prstGeom prst="rect">
            <a:avLst/>
          </a:prstGeom>
          <a:noFill/>
        </p:spPr>
        <p:txBody>
          <a:bodyPr wrap="square" lIns="0" tIns="0" rIns="0" bIns="0" anchor="ctr">
            <a:spAutoFit/>
          </a:bodyPr>
          <a:lstStyle/>
          <a:p>
            <a:pPr algn="l">
              <a:lnSpc>
                <a:spcPct val="100000"/>
              </a:lnSpc>
              <a:spcBef>
                <a:spcPts val="0"/>
              </a:spcBef>
              <a:spcAft>
                <a:spcPts val="400"/>
              </a:spcAft>
            </a:pPr>
            <a:r>
              <a:rPr sz="1450" b="0" i="1" dirty="0">
                <a:solidFill>
                  <a:srgbClr val="0B7A8A"/>
                </a:solidFill>
                <a:latin typeface="Calibri"/>
              </a:rPr>
              <a:t>Putting numbers on the </a:t>
            </a:r>
            <a:r>
              <a:rPr sz="1450" b="0" i="1" dirty="0">
                <a:solidFill>
                  <a:srgbClr val="0B7A8A"/>
                </a:solidFill>
                <a:latin typeface="Cambria Math" panose="02040503050406030204" pitchFamily="18" charset="0"/>
                <a:ea typeface="Cambria Math" panose="02040503050406030204" pitchFamily="18" charset="0"/>
              </a:rPr>
              <a:t>F = Cᵢ·Ω² </a:t>
            </a:r>
            <a:r>
              <a:rPr lang="en-US" sz="1450" b="0" i="1" dirty="0">
                <a:solidFill>
                  <a:srgbClr val="0B7A8A"/>
                </a:solidFill>
                <a:latin typeface="Cambria Math" panose="02040503050406030204" pitchFamily="18" charset="0"/>
                <a:ea typeface="Cambria Math" panose="02040503050406030204" pitchFamily="18" charset="0"/>
              </a:rPr>
              <a:t> </a:t>
            </a:r>
            <a:r>
              <a:rPr sz="1450" b="0" i="1" dirty="0">
                <a:solidFill>
                  <a:srgbClr val="0B7A8A"/>
                </a:solidFill>
                <a:latin typeface="Calibri"/>
              </a:rPr>
              <a:t>relation — imbalance force scales with the square of wheel speed</a:t>
            </a: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46</a:t>
            </a:r>
          </a:p>
        </p:txBody>
      </p:sp>
      <p:pic>
        <p:nvPicPr>
          <p:cNvPr id="7" name="Picture 6" descr="chart_imbalance.png"/>
          <p:cNvPicPr>
            <a:picLocks noChangeAspect="1"/>
          </p:cNvPicPr>
          <p:nvPr/>
        </p:nvPicPr>
        <p:blipFill>
          <a:blip r:embed="rId2"/>
          <a:stretch>
            <a:fillRect/>
          </a:stretch>
        </p:blipFill>
        <p:spPr>
          <a:xfrm>
            <a:off x="457200" y="1500000"/>
            <a:ext cx="6300000" cy="4200000"/>
          </a:xfrm>
          <a:prstGeom prst="rect">
            <a:avLst/>
          </a:prstGeom>
        </p:spPr>
      </p:pic>
      <p:sp>
        <p:nvSpPr>
          <p:cNvPr id="8" name="Rounded Rectangle 7"/>
          <p:cNvSpPr/>
          <p:nvPr/>
        </p:nvSpPr>
        <p:spPr>
          <a:xfrm>
            <a:off x="7635240" y="1325880"/>
            <a:ext cx="4069080" cy="4206240"/>
          </a:xfrm>
          <a:prstGeom prst="roundRect">
            <a:avLst>
              <a:gd name="adj" fmla="val 4000"/>
            </a:avLst>
          </a:prstGeom>
          <a:solidFill>
            <a:srgbClr val="EEF4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7343008" y="1497446"/>
            <a:ext cx="3611880" cy="300000"/>
          </a:xfrm>
          <a:prstGeom prst="rect">
            <a:avLst/>
          </a:prstGeom>
          <a:noFill/>
        </p:spPr>
        <p:txBody>
          <a:bodyPr wrap="square" lIns="0" tIns="0" rIns="0" bIns="0" anchor="t">
            <a:spAutoFit/>
          </a:bodyPr>
          <a:lstStyle/>
          <a:p>
            <a:pPr algn="l">
              <a:lnSpc>
                <a:spcPct val="100000"/>
              </a:lnSpc>
              <a:spcBef>
                <a:spcPts val="0"/>
              </a:spcBef>
              <a:spcAft>
                <a:spcPts val="400"/>
              </a:spcAft>
            </a:pPr>
            <a:r>
              <a:rPr sz="1400" b="1" i="0" dirty="0">
                <a:solidFill>
                  <a:srgbClr val="10456B"/>
                </a:solidFill>
                <a:latin typeface="Calibri"/>
              </a:rPr>
              <a:t>Given</a:t>
            </a:r>
          </a:p>
        </p:txBody>
      </p:sp>
      <p:sp>
        <p:nvSpPr>
          <p:cNvPr id="10" name="TextBox 9"/>
          <p:cNvSpPr txBox="1"/>
          <p:nvPr/>
        </p:nvSpPr>
        <p:spPr>
          <a:xfrm>
            <a:off x="7243948" y="1845880"/>
            <a:ext cx="4429892" cy="829843"/>
          </a:xfrm>
          <a:prstGeom prst="rect">
            <a:avLst/>
          </a:prstGeom>
          <a:noFill/>
        </p:spPr>
        <p:txBody>
          <a:bodyPr wrap="square" lIns="0" tIns="0" rIns="0" bIns="0">
            <a:spAutoFit/>
          </a:bodyPr>
          <a:lstStyle/>
          <a:p>
            <a:pPr marL="182880" indent="-182880" algn="l">
              <a:lnSpc>
                <a:spcPct val="102000"/>
              </a:lnSpc>
              <a:spcBef>
                <a:spcPts val="300"/>
              </a:spcBef>
              <a:spcAft>
                <a:spcPts val="400"/>
              </a:spcAft>
              <a:buClr>
                <a:srgbClr val="0B7A8A"/>
              </a:buClr>
              <a:buFont typeface="Arial"/>
              <a:buChar char="•"/>
            </a:pPr>
            <a:r>
              <a:rPr sz="1400" dirty="0">
                <a:solidFill>
                  <a:srgbClr val="10456B"/>
                </a:solidFill>
                <a:latin typeface="Calibri"/>
              </a:rPr>
              <a:t>Static imbalance </a:t>
            </a:r>
            <a:r>
              <a:rPr sz="1400" dirty="0">
                <a:solidFill>
                  <a:srgbClr val="10456B"/>
                </a:solidFill>
                <a:latin typeface="Cambria Math" panose="02040503050406030204" pitchFamily="18" charset="0"/>
                <a:ea typeface="Cambria Math" panose="02040503050406030204" pitchFamily="18" charset="0"/>
              </a:rPr>
              <a:t>Uₛ = 1.8 </a:t>
            </a:r>
            <a:r>
              <a:rPr sz="1400" dirty="0" err="1">
                <a:solidFill>
                  <a:srgbClr val="10456B"/>
                </a:solidFill>
                <a:latin typeface="Cambria Math" panose="02040503050406030204" pitchFamily="18" charset="0"/>
                <a:ea typeface="Cambria Math" panose="02040503050406030204" pitchFamily="18" charset="0"/>
              </a:rPr>
              <a:t>g·cm</a:t>
            </a:r>
            <a:r>
              <a:rPr sz="1400" dirty="0">
                <a:solidFill>
                  <a:srgbClr val="10456B"/>
                </a:solidFill>
                <a:latin typeface="Cambria Math" panose="02040503050406030204" pitchFamily="18" charset="0"/>
                <a:ea typeface="Cambria Math" panose="02040503050406030204" pitchFamily="18" charset="0"/>
              </a:rPr>
              <a:t> = 1.8×10⁻⁵ </a:t>
            </a:r>
            <a:r>
              <a:rPr sz="1400" dirty="0" err="1">
                <a:solidFill>
                  <a:srgbClr val="10456B"/>
                </a:solidFill>
                <a:latin typeface="Cambria Math" panose="02040503050406030204" pitchFamily="18" charset="0"/>
                <a:ea typeface="Cambria Math" panose="02040503050406030204" pitchFamily="18" charset="0"/>
              </a:rPr>
              <a:t>kg·m</a:t>
            </a:r>
            <a:endParaRPr sz="1400" dirty="0">
              <a:solidFill>
                <a:srgbClr val="10456B"/>
              </a:solidFill>
              <a:latin typeface="Cambria Math" panose="02040503050406030204" pitchFamily="18" charset="0"/>
              <a:ea typeface="Cambria Math" panose="02040503050406030204" pitchFamily="18" charset="0"/>
            </a:endParaRPr>
          </a:p>
          <a:p>
            <a:pPr marL="182880" indent="-182880" algn="l">
              <a:lnSpc>
                <a:spcPct val="102000"/>
              </a:lnSpc>
              <a:spcBef>
                <a:spcPts val="300"/>
              </a:spcBef>
              <a:spcAft>
                <a:spcPts val="400"/>
              </a:spcAft>
              <a:buClr>
                <a:srgbClr val="0B7A8A"/>
              </a:buClr>
              <a:buFont typeface="Arial"/>
              <a:buChar char="•"/>
            </a:pPr>
            <a:r>
              <a:rPr sz="1400" dirty="0">
                <a:solidFill>
                  <a:srgbClr val="10456B"/>
                </a:solidFill>
                <a:latin typeface="Calibri"/>
              </a:rPr>
              <a:t>Dynamic </a:t>
            </a:r>
            <a:r>
              <a:rPr sz="1400" dirty="0">
                <a:solidFill>
                  <a:srgbClr val="10456B"/>
                </a:solidFill>
                <a:latin typeface="Cambria Math" panose="02040503050406030204" pitchFamily="18" charset="0"/>
                <a:ea typeface="Cambria Math" panose="02040503050406030204" pitchFamily="18" charset="0"/>
              </a:rPr>
              <a:t>imbalance U</a:t>
            </a:r>
            <a:r>
              <a:rPr baseline="-25000" dirty="0">
                <a:solidFill>
                  <a:srgbClr val="10456B"/>
                </a:solidFill>
                <a:latin typeface="Cambria Math" panose="02040503050406030204" pitchFamily="18" charset="0"/>
                <a:ea typeface="Cambria Math" panose="02040503050406030204" pitchFamily="18" charset="0"/>
              </a:rPr>
              <a:t>d </a:t>
            </a:r>
            <a:r>
              <a:rPr sz="1400" dirty="0">
                <a:solidFill>
                  <a:srgbClr val="10456B"/>
                </a:solidFill>
                <a:latin typeface="Cambria Math" panose="02040503050406030204" pitchFamily="18" charset="0"/>
                <a:ea typeface="Cambria Math" panose="02040503050406030204" pitchFamily="18" charset="0"/>
              </a:rPr>
              <a:t>= 80 g·cm² = 8.0×10⁻⁶ kg·m²</a:t>
            </a:r>
          </a:p>
          <a:p>
            <a:pPr marL="182880" indent="-182880" algn="l">
              <a:lnSpc>
                <a:spcPct val="102000"/>
              </a:lnSpc>
              <a:spcBef>
                <a:spcPts val="300"/>
              </a:spcBef>
              <a:spcAft>
                <a:spcPts val="400"/>
              </a:spcAft>
              <a:buClr>
                <a:srgbClr val="0B7A8A"/>
              </a:buClr>
              <a:buFont typeface="Arial"/>
              <a:buChar char="•"/>
            </a:pPr>
            <a:r>
              <a:rPr sz="1400" dirty="0">
                <a:solidFill>
                  <a:srgbClr val="10456B"/>
                </a:solidFill>
                <a:latin typeface="Calibri"/>
              </a:rPr>
              <a:t>Wheel speed = </a:t>
            </a:r>
            <a:r>
              <a:rPr sz="1400" dirty="0">
                <a:solidFill>
                  <a:srgbClr val="10456B"/>
                </a:solidFill>
                <a:latin typeface="Cambria Math" panose="02040503050406030204" pitchFamily="18" charset="0"/>
                <a:ea typeface="Cambria Math" panose="02040503050406030204" pitchFamily="18" charset="0"/>
              </a:rPr>
              <a:t>4000 rpm</a:t>
            </a:r>
          </a:p>
        </p:txBody>
      </p:sp>
      <p:sp>
        <p:nvSpPr>
          <p:cNvPr id="11" name="Rectangle 10"/>
          <p:cNvSpPr/>
          <p:nvPr/>
        </p:nvSpPr>
        <p:spPr>
          <a:xfrm>
            <a:off x="7243948" y="3182434"/>
            <a:ext cx="3810000" cy="1480000"/>
          </a:xfrm>
          <a:prstGeom prst="rect">
            <a:avLst/>
          </a:prstGeom>
          <a:solidFill>
            <a:srgbClr val="F4F6F8"/>
          </a:solidFill>
          <a:ln w="9525">
            <a:solidFill>
              <a:srgbClr val="D4DCE2"/>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l">
              <a:spcBef>
                <a:spcPts val="400"/>
              </a:spcBef>
              <a:spcAft>
                <a:spcPts val="400"/>
              </a:spcAft>
            </a:pPr>
            <a:r>
              <a:rPr sz="1400" dirty="0">
                <a:solidFill>
                  <a:srgbClr val="10456B"/>
                </a:solidFill>
                <a:latin typeface="Cambria Math" panose="02040503050406030204" pitchFamily="18" charset="0"/>
                <a:ea typeface="Cambria Math" panose="02040503050406030204" pitchFamily="18" charset="0"/>
              </a:rPr>
              <a:t>Ω = 4000·2π/60</a:t>
            </a:r>
          </a:p>
          <a:p>
            <a:pPr algn="l">
              <a:spcBef>
                <a:spcPts val="400"/>
              </a:spcBef>
              <a:spcAft>
                <a:spcPts val="400"/>
              </a:spcAft>
            </a:pPr>
            <a:r>
              <a:rPr sz="1400" dirty="0">
                <a:solidFill>
                  <a:srgbClr val="10456B"/>
                </a:solidFill>
                <a:latin typeface="Cambria Math" panose="02040503050406030204" pitchFamily="18" charset="0"/>
                <a:ea typeface="Cambria Math" panose="02040503050406030204" pitchFamily="18" charset="0"/>
              </a:rPr>
              <a:t>  = 418.9 rad/s</a:t>
            </a:r>
          </a:p>
          <a:p>
            <a:pPr algn="l">
              <a:spcBef>
                <a:spcPts val="400"/>
              </a:spcBef>
              <a:spcAft>
                <a:spcPts val="400"/>
              </a:spcAft>
            </a:pPr>
            <a:r>
              <a:rPr sz="1400" dirty="0">
                <a:solidFill>
                  <a:srgbClr val="10456B"/>
                </a:solidFill>
                <a:latin typeface="Cambria Math" panose="02040503050406030204" pitchFamily="18" charset="0"/>
                <a:ea typeface="Cambria Math" panose="02040503050406030204" pitchFamily="18" charset="0"/>
              </a:rPr>
              <a:t>f₁ = Ω/2π = 66.7 Hz</a:t>
            </a:r>
          </a:p>
          <a:p>
            <a:pPr algn="l">
              <a:spcBef>
                <a:spcPts val="400"/>
              </a:spcBef>
              <a:spcAft>
                <a:spcPts val="400"/>
              </a:spcAft>
            </a:pPr>
            <a:r>
              <a:rPr sz="1400" dirty="0">
                <a:solidFill>
                  <a:srgbClr val="10456B"/>
                </a:solidFill>
                <a:latin typeface="Cambria Math" panose="02040503050406030204" pitchFamily="18" charset="0"/>
                <a:ea typeface="Cambria Math" panose="02040503050406030204" pitchFamily="18" charset="0"/>
              </a:rPr>
              <a:t>F = Uₛ·Ω² = 3.16 N</a:t>
            </a:r>
          </a:p>
          <a:p>
            <a:pPr algn="l">
              <a:spcBef>
                <a:spcPts val="400"/>
              </a:spcBef>
              <a:spcAft>
                <a:spcPts val="400"/>
              </a:spcAft>
            </a:pPr>
            <a:r>
              <a:rPr sz="1400" dirty="0">
                <a:solidFill>
                  <a:srgbClr val="10456B"/>
                </a:solidFill>
                <a:latin typeface="Cambria Math" panose="02040503050406030204" pitchFamily="18" charset="0"/>
                <a:ea typeface="Cambria Math" panose="02040503050406030204" pitchFamily="18" charset="0"/>
              </a:rPr>
              <a:t>M = U_d·Ω² = 1.40 </a:t>
            </a:r>
            <a:r>
              <a:rPr sz="1400" dirty="0" err="1">
                <a:solidFill>
                  <a:srgbClr val="10456B"/>
                </a:solidFill>
                <a:latin typeface="Cambria Math" panose="02040503050406030204" pitchFamily="18" charset="0"/>
                <a:ea typeface="Cambria Math" panose="02040503050406030204" pitchFamily="18" charset="0"/>
              </a:rPr>
              <a:t>N·</a:t>
            </a:r>
            <a:r>
              <a:rPr sz="1100" b="1" dirty="0" err="1">
                <a:solidFill>
                  <a:srgbClr val="10456B"/>
                </a:solidFill>
                <a:latin typeface="Courier New"/>
              </a:rPr>
              <a:t>m</a:t>
            </a:r>
            <a:endParaRPr sz="1100" b="1" dirty="0">
              <a:solidFill>
                <a:srgbClr val="10456B"/>
              </a:solidFill>
              <a:latin typeface="Courier New"/>
            </a:endParaRPr>
          </a:p>
        </p:txBody>
      </p:sp>
      <p:sp>
        <p:nvSpPr>
          <p:cNvPr id="12" name="Rectangle 11"/>
          <p:cNvSpPr/>
          <p:nvPr/>
        </p:nvSpPr>
        <p:spPr>
          <a:xfrm>
            <a:off x="7665720" y="5230191"/>
            <a:ext cx="4069080" cy="789292"/>
          </a:xfrm>
          <a:prstGeom prst="rect">
            <a:avLst/>
          </a:prstGeom>
          <a:solidFill>
            <a:srgbClr val="10456B"/>
          </a:solidFill>
          <a:ln>
            <a:noFill/>
          </a:ln>
          <a:effectLst/>
        </p:spPr>
        <p:style>
          <a:lnRef idx="1">
            <a:schemeClr val="accent1"/>
          </a:lnRef>
          <a:fillRef idx="3">
            <a:schemeClr val="accent1"/>
          </a:fillRef>
          <a:effectRef idx="2">
            <a:schemeClr val="accent1"/>
          </a:effectRef>
          <a:fontRef idx="minor">
            <a:schemeClr val="lt1"/>
          </a:fontRef>
        </p:style>
        <p:txBody>
          <a:bodyPr wrap="square" lIns="137160" rIns="137160" rtlCol="0" anchor="ctr"/>
          <a:lstStyle/>
          <a:p>
            <a:pPr algn="l"/>
            <a:r>
              <a:rPr sz="1400" b="1" dirty="0">
                <a:solidFill>
                  <a:srgbClr val="FFFFFF"/>
                </a:solidFill>
                <a:latin typeface="Calibri"/>
              </a:rPr>
              <a:t>Takeaway:  </a:t>
            </a:r>
            <a:r>
              <a:rPr sz="1400" dirty="0">
                <a:solidFill>
                  <a:srgbClr val="FFFFFF"/>
                </a:solidFill>
                <a:latin typeface="Calibri"/>
              </a:rPr>
              <a:t>Imbalance force grows with </a:t>
            </a:r>
            <a:r>
              <a:rPr sz="1400" dirty="0">
                <a:solidFill>
                  <a:srgbClr val="FFFFFF"/>
                </a:solidFill>
                <a:latin typeface="Cambria Math" panose="02040503050406030204" pitchFamily="18" charset="0"/>
                <a:ea typeface="Cambria Math" panose="02040503050406030204" pitchFamily="18" charset="0"/>
              </a:rPr>
              <a:t>Ω²</a:t>
            </a:r>
            <a:r>
              <a:rPr sz="1400" dirty="0">
                <a:solidFill>
                  <a:srgbClr val="FFFFFF"/>
                </a:solidFill>
                <a:latin typeface="Calibri"/>
              </a:rPr>
              <a:t> — doubling wheel speed quadruples the disturbance force</a:t>
            </a:r>
            <a:r>
              <a:rPr sz="1150" dirty="0">
                <a:solidFill>
                  <a:srgbClr val="FFFFFF"/>
                </a:solidFill>
                <a:latin typeface="Calibri"/>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548640"/>
          </a:xfrm>
          <a:prstGeom prst="rect">
            <a:avLst/>
          </a:prstGeom>
          <a:noFill/>
        </p:spPr>
        <p:txBody>
          <a:bodyPr wrap="square" lIns="0" tIns="0" rIns="0" bIns="0" anchor="t">
            <a:spAutoFit/>
          </a:bodyPr>
          <a:lstStyle/>
          <a:p>
            <a:pPr algn="l">
              <a:lnSpc>
                <a:spcPct val="100000"/>
              </a:lnSpc>
              <a:spcBef>
                <a:spcPts val="0"/>
              </a:spcBef>
              <a:spcAft>
                <a:spcPts val="400"/>
              </a:spcAft>
            </a:pPr>
            <a:r>
              <a:rPr sz="2800" b="1" i="0">
                <a:solidFill>
                  <a:srgbClr val="10456B"/>
                </a:solidFill>
                <a:latin typeface="Cambria"/>
              </a:rPr>
              <a:t>Worked Example: Force → Jitter Through an FRF</a:t>
            </a:r>
          </a:p>
        </p:txBody>
      </p:sp>
      <p:sp>
        <p:nvSpPr>
          <p:cNvPr id="4" name="TextBox 3"/>
          <p:cNvSpPr txBox="1"/>
          <p:nvPr/>
        </p:nvSpPr>
        <p:spPr>
          <a:xfrm>
            <a:off x="457200" y="749808"/>
            <a:ext cx="9600000" cy="320040"/>
          </a:xfrm>
          <a:prstGeom prst="rect">
            <a:avLst/>
          </a:prstGeom>
          <a:noFill/>
        </p:spPr>
        <p:txBody>
          <a:bodyPr wrap="square" lIns="0" tIns="0" rIns="0" bIns="0" anchor="ctr">
            <a:spAutoFit/>
          </a:bodyPr>
          <a:lstStyle/>
          <a:p>
            <a:pPr algn="l">
              <a:lnSpc>
                <a:spcPct val="100000"/>
              </a:lnSpc>
              <a:spcBef>
                <a:spcPts val="0"/>
              </a:spcBef>
              <a:spcAft>
                <a:spcPts val="400"/>
              </a:spcAft>
            </a:pPr>
            <a:r>
              <a:rPr sz="1400" b="0" i="1" dirty="0">
                <a:solidFill>
                  <a:srgbClr val="0B7A8A"/>
                </a:solidFill>
                <a:latin typeface="Calibri"/>
              </a:rPr>
              <a:t>Carrying the 3.16 N imbalance line through a structural FRF and combining contributors by RSS</a:t>
            </a: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47</a:t>
            </a:r>
          </a:p>
        </p:txBody>
      </p:sp>
      <p:sp>
        <p:nvSpPr>
          <p:cNvPr id="7" name="TextBox 6"/>
          <p:cNvSpPr txBox="1"/>
          <p:nvPr/>
        </p:nvSpPr>
        <p:spPr>
          <a:xfrm>
            <a:off x="457200" y="1380000"/>
            <a:ext cx="6600000" cy="300000"/>
          </a:xfrm>
          <a:prstGeom prst="rect">
            <a:avLst/>
          </a:prstGeom>
          <a:noFill/>
        </p:spPr>
        <p:txBody>
          <a:bodyPr wrap="square" lIns="0" tIns="0" rIns="0" bIns="0" anchor="t">
            <a:spAutoFit/>
          </a:bodyPr>
          <a:lstStyle/>
          <a:p>
            <a:pPr algn="l">
              <a:lnSpc>
                <a:spcPct val="100000"/>
              </a:lnSpc>
              <a:spcBef>
                <a:spcPts val="0"/>
              </a:spcBef>
              <a:spcAft>
                <a:spcPts val="400"/>
              </a:spcAft>
            </a:pPr>
            <a:r>
              <a:rPr sz="1400" b="1" i="0">
                <a:solidFill>
                  <a:srgbClr val="10456B"/>
                </a:solidFill>
                <a:latin typeface="Calibri"/>
              </a:rPr>
              <a:t>Step-by-Step</a:t>
            </a:r>
          </a:p>
        </p:txBody>
      </p:sp>
      <p:sp>
        <p:nvSpPr>
          <p:cNvPr id="8" name="TextBox 7"/>
          <p:cNvSpPr txBox="1"/>
          <p:nvPr/>
        </p:nvSpPr>
        <p:spPr>
          <a:xfrm>
            <a:off x="457200" y="1720000"/>
            <a:ext cx="6600000" cy="1952137"/>
          </a:xfrm>
          <a:prstGeom prst="rect">
            <a:avLst/>
          </a:prstGeom>
          <a:noFill/>
        </p:spPr>
        <p:txBody>
          <a:bodyPr wrap="square" lIns="0" tIns="0" rIns="0" bIns="0">
            <a:spAutoFit/>
          </a:bodyPr>
          <a:lstStyle/>
          <a:p>
            <a:pPr marL="182880" indent="-182880" algn="l">
              <a:lnSpc>
                <a:spcPct val="102000"/>
              </a:lnSpc>
              <a:spcBef>
                <a:spcPts val="300"/>
              </a:spcBef>
              <a:spcAft>
                <a:spcPts val="700"/>
              </a:spcAft>
              <a:buClr>
                <a:srgbClr val="0B7A8A"/>
              </a:buClr>
              <a:buFont typeface="Arial"/>
              <a:buChar char="•"/>
            </a:pPr>
            <a:r>
              <a:rPr sz="1400" b="0" dirty="0">
                <a:solidFill>
                  <a:srgbClr val="10456B"/>
                </a:solidFill>
                <a:latin typeface="Calibri"/>
              </a:rPr>
              <a:t>Take F = 3.16 N at f₁ = 66.7 Hz from the imbalance example</a:t>
            </a:r>
          </a:p>
          <a:p>
            <a:pPr marL="182880" indent="-182880" algn="l">
              <a:lnSpc>
                <a:spcPct val="102000"/>
              </a:lnSpc>
              <a:spcBef>
                <a:spcPts val="300"/>
              </a:spcBef>
              <a:spcAft>
                <a:spcPts val="700"/>
              </a:spcAft>
              <a:buClr>
                <a:srgbClr val="0B7A8A"/>
              </a:buClr>
              <a:buFont typeface="Arial"/>
              <a:buChar char="•"/>
            </a:pPr>
            <a:r>
              <a:rPr sz="1400" b="0" dirty="0">
                <a:solidFill>
                  <a:srgbClr val="10456B"/>
                </a:solidFill>
                <a:latin typeface="Calibri"/>
              </a:rPr>
              <a:t>Mount-to-bench FRF off-resonance: |H| = 1.5 </a:t>
            </a:r>
            <a:r>
              <a:rPr sz="1400" b="0" dirty="0" err="1">
                <a:solidFill>
                  <a:srgbClr val="10456B"/>
                </a:solidFill>
                <a:latin typeface="Calibri"/>
              </a:rPr>
              <a:t>nrad</a:t>
            </a:r>
            <a:r>
              <a:rPr sz="1400" b="0" dirty="0">
                <a:solidFill>
                  <a:srgbClr val="10456B"/>
                </a:solidFill>
                <a:latin typeface="Calibri"/>
              </a:rPr>
              <a:t>/N</a:t>
            </a:r>
          </a:p>
          <a:p>
            <a:pPr marL="182880" indent="-182880" algn="l">
              <a:lnSpc>
                <a:spcPct val="102000"/>
              </a:lnSpc>
              <a:spcBef>
                <a:spcPts val="300"/>
              </a:spcBef>
              <a:spcAft>
                <a:spcPts val="700"/>
              </a:spcAft>
              <a:buClr>
                <a:srgbClr val="0B7A8A"/>
              </a:buClr>
              <a:buFont typeface="Arial"/>
              <a:buChar char="•"/>
            </a:pPr>
            <a:r>
              <a:rPr sz="1400" b="1" dirty="0">
                <a:solidFill>
                  <a:srgbClr val="10456B"/>
                </a:solidFill>
                <a:latin typeface="Calibri"/>
              </a:rPr>
              <a:t>Off-resonance tilt: θ₁ = 3.16 N × 1.5 </a:t>
            </a:r>
            <a:r>
              <a:rPr sz="1400" b="1" dirty="0" err="1">
                <a:solidFill>
                  <a:srgbClr val="10456B"/>
                </a:solidFill>
                <a:latin typeface="Calibri"/>
              </a:rPr>
              <a:t>nrad</a:t>
            </a:r>
            <a:r>
              <a:rPr sz="1400" b="1" dirty="0">
                <a:solidFill>
                  <a:srgbClr val="10456B"/>
                </a:solidFill>
                <a:latin typeface="Calibri"/>
              </a:rPr>
              <a:t>/N = 4.7 </a:t>
            </a:r>
            <a:r>
              <a:rPr sz="1400" b="1" dirty="0" err="1">
                <a:solidFill>
                  <a:srgbClr val="10456B"/>
                </a:solidFill>
                <a:latin typeface="Calibri"/>
              </a:rPr>
              <a:t>nrad</a:t>
            </a:r>
            <a:endParaRPr sz="1400" b="1" dirty="0">
              <a:solidFill>
                <a:srgbClr val="10456B"/>
              </a:solidFill>
              <a:latin typeface="Calibri"/>
            </a:endParaRPr>
          </a:p>
          <a:p>
            <a:pPr marL="182880" indent="-182880" algn="l">
              <a:lnSpc>
                <a:spcPct val="102000"/>
              </a:lnSpc>
              <a:spcBef>
                <a:spcPts val="300"/>
              </a:spcBef>
              <a:spcAft>
                <a:spcPts val="700"/>
              </a:spcAft>
              <a:buClr>
                <a:srgbClr val="0B7A8A"/>
              </a:buClr>
              <a:buFont typeface="Arial"/>
              <a:buChar char="•"/>
            </a:pPr>
            <a:r>
              <a:rPr sz="1400" b="0" dirty="0">
                <a:solidFill>
                  <a:srgbClr val="10456B"/>
                </a:solidFill>
                <a:latin typeface="Calibri"/>
              </a:rPr>
              <a:t>Near a 70 Hz mode (Q ≈ 6) the FRF rises 6×:</a:t>
            </a:r>
          </a:p>
          <a:p>
            <a:pPr marL="182880" indent="-182880" algn="l">
              <a:lnSpc>
                <a:spcPct val="102000"/>
              </a:lnSpc>
              <a:spcBef>
                <a:spcPts val="300"/>
              </a:spcBef>
              <a:spcAft>
                <a:spcPts val="700"/>
              </a:spcAft>
              <a:buClr>
                <a:srgbClr val="0B7A8A"/>
              </a:buClr>
              <a:buFont typeface="Arial"/>
              <a:buChar char="•"/>
            </a:pPr>
            <a:r>
              <a:rPr sz="1400" b="1" dirty="0">
                <a:solidFill>
                  <a:srgbClr val="10456B"/>
                </a:solidFill>
                <a:latin typeface="Calibri"/>
              </a:rPr>
              <a:t>Resonant-crossing tilt: θ₁ = 28 </a:t>
            </a:r>
            <a:r>
              <a:rPr sz="1400" b="1" dirty="0" err="1">
                <a:solidFill>
                  <a:srgbClr val="10456B"/>
                </a:solidFill>
                <a:latin typeface="Calibri"/>
              </a:rPr>
              <a:t>nrad</a:t>
            </a:r>
            <a:endParaRPr sz="1400" b="1" dirty="0">
              <a:solidFill>
                <a:srgbClr val="10456B"/>
              </a:solidFill>
              <a:latin typeface="Calibri"/>
            </a:endParaRPr>
          </a:p>
          <a:p>
            <a:pPr marL="182880" indent="-182880" algn="l">
              <a:lnSpc>
                <a:spcPct val="102000"/>
              </a:lnSpc>
              <a:spcBef>
                <a:spcPts val="300"/>
              </a:spcBef>
              <a:spcAft>
                <a:spcPts val="700"/>
              </a:spcAft>
              <a:buClr>
                <a:srgbClr val="0B7A8A"/>
              </a:buClr>
              <a:buFont typeface="Arial"/>
              <a:buChar char="•"/>
            </a:pPr>
            <a:r>
              <a:rPr sz="1400" b="0" dirty="0">
                <a:solidFill>
                  <a:srgbClr val="10456B"/>
                </a:solidFill>
                <a:latin typeface="Calibri"/>
              </a:rPr>
              <a:t>Broadband random contribution (Miles example): 9 </a:t>
            </a:r>
            <a:r>
              <a:rPr sz="1400" b="0" dirty="0" err="1">
                <a:solidFill>
                  <a:srgbClr val="10456B"/>
                </a:solidFill>
                <a:latin typeface="Calibri"/>
              </a:rPr>
              <a:t>nrad</a:t>
            </a:r>
            <a:r>
              <a:rPr sz="1400" b="0" dirty="0">
                <a:solidFill>
                  <a:srgbClr val="10456B"/>
                </a:solidFill>
                <a:latin typeface="Calibri"/>
              </a:rPr>
              <a:t> RMS</a:t>
            </a:r>
          </a:p>
        </p:txBody>
      </p:sp>
      <p:sp>
        <p:nvSpPr>
          <p:cNvPr id="9" name="Rounded Rectangle 8"/>
          <p:cNvSpPr/>
          <p:nvPr/>
        </p:nvSpPr>
        <p:spPr>
          <a:xfrm>
            <a:off x="7635240" y="1563624"/>
            <a:ext cx="4069080" cy="4206240"/>
          </a:xfrm>
          <a:prstGeom prst="roundRect">
            <a:avLst>
              <a:gd name="adj" fmla="val 4000"/>
            </a:avLst>
          </a:prstGeom>
          <a:solidFill>
            <a:srgbClr val="EEF4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863840" y="1508760"/>
            <a:ext cx="3611880" cy="300000"/>
          </a:xfrm>
          <a:prstGeom prst="rect">
            <a:avLst/>
          </a:prstGeom>
          <a:noFill/>
        </p:spPr>
        <p:txBody>
          <a:bodyPr wrap="square" lIns="0" tIns="0" rIns="0" bIns="0" anchor="t">
            <a:spAutoFit/>
          </a:bodyPr>
          <a:lstStyle/>
          <a:p>
            <a:pPr algn="l">
              <a:lnSpc>
                <a:spcPct val="100000"/>
              </a:lnSpc>
              <a:spcBef>
                <a:spcPts val="0"/>
              </a:spcBef>
              <a:spcAft>
                <a:spcPts val="400"/>
              </a:spcAft>
            </a:pPr>
            <a:r>
              <a:rPr sz="1400" b="1" i="0">
                <a:solidFill>
                  <a:srgbClr val="10456B"/>
                </a:solidFill>
                <a:latin typeface="Calibri"/>
              </a:rPr>
              <a:t>RSS Combination</a:t>
            </a:r>
          </a:p>
        </p:txBody>
      </p:sp>
      <mc:AlternateContent xmlns:mc="http://schemas.openxmlformats.org/markup-compatibility/2006">
        <mc:Choice xmlns:a14="http://schemas.microsoft.com/office/drawing/2010/main" Requires="a14">
          <p:sp>
            <p:nvSpPr>
              <p:cNvPr id="11" name="Rectangle 10"/>
              <p:cNvSpPr/>
              <p:nvPr/>
            </p:nvSpPr>
            <p:spPr>
              <a:xfrm>
                <a:off x="7863840" y="1865880"/>
                <a:ext cx="3611880" cy="900000"/>
              </a:xfrm>
              <a:prstGeom prst="rect">
                <a:avLst/>
              </a:prstGeom>
              <a:solidFill>
                <a:srgbClr val="F4F6F8"/>
              </a:solidFill>
              <a:ln w="9525">
                <a:solidFill>
                  <a:srgbClr val="D4DCE2"/>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spcBef>
                    <a:spcPts val="400"/>
                  </a:spcBef>
                  <a:spcAft>
                    <a:spcPts val="300"/>
                  </a:spcAft>
                </a:pPr>
                <a:r>
                  <a:rPr sz="1400" dirty="0">
                    <a:solidFill>
                      <a:srgbClr val="10456B"/>
                    </a:solidFill>
                    <a:latin typeface="Cambria Math" panose="02040503050406030204" pitchFamily="18" charset="0"/>
                    <a:ea typeface="Cambria Math" panose="02040503050406030204" pitchFamily="18" charset="0"/>
                  </a:rPr>
                  <a:t>Total = √(</a:t>
                </a:r>
                <a14:m>
                  <m:oMath xmlns:m="http://schemas.openxmlformats.org/officeDocument/2006/math">
                    <m:sSub>
                      <m:sSubPr>
                        <m:ctrlPr>
                          <a:rPr lang="en-US" sz="1400" i="1" smtClean="0">
                            <a:solidFill>
                              <a:srgbClr val="003366"/>
                            </a:solidFill>
                            <a:latin typeface="Cambria Math" panose="02040503050406030204" pitchFamily="18" charset="0"/>
                          </a:rPr>
                        </m:ctrlPr>
                      </m:sSubPr>
                      <m:e>
                        <m:r>
                          <m:rPr>
                            <m:sty m:val="p"/>
                          </m:rPr>
                          <a:rPr lang="en-US" sz="1400">
                            <a:solidFill>
                              <a:srgbClr val="003366"/>
                            </a:solidFill>
                            <a:latin typeface="Cambria Math" panose="02040503050406030204" pitchFamily="18" charset="0"/>
                          </a:rPr>
                          <m:t>θ</m:t>
                        </m:r>
                      </m:e>
                      <m:sub>
                        <m:r>
                          <m:rPr>
                            <m:nor/>
                          </m:rPr>
                          <a:rPr lang="en-US" sz="1400">
                            <a:solidFill>
                              <a:srgbClr val="003366"/>
                            </a:solidFill>
                            <a:latin typeface="Cambria Math" panose="02040503050406030204" pitchFamily="18" charset="0"/>
                          </a:rPr>
                          <m:t>harm</m:t>
                        </m:r>
                      </m:sub>
                    </m:sSub>
                  </m:oMath>
                </a14:m>
                <a:r>
                  <a:rPr lang="en-US" sz="1400" dirty="0">
                    <a:solidFill>
                      <a:srgbClr val="003366"/>
                    </a:solidFill>
                  </a:rPr>
                  <a:t> </a:t>
                </a:r>
                <a:r>
                  <a:rPr sz="1400" dirty="0">
                    <a:solidFill>
                      <a:srgbClr val="10456B"/>
                    </a:solidFill>
                    <a:latin typeface="Cambria Math" panose="02040503050406030204" pitchFamily="18" charset="0"/>
                    <a:ea typeface="Cambria Math" panose="02040503050406030204" pitchFamily="18" charset="0"/>
                  </a:rPr>
                  <a:t>² + </a:t>
                </a:r>
                <a14:m>
                  <m:oMath xmlns:m="http://schemas.openxmlformats.org/officeDocument/2006/math">
                    <m:sSub>
                      <m:sSubPr>
                        <m:ctrlPr>
                          <a:rPr lang="en-US" sz="1400" i="1" smtClean="0">
                            <a:solidFill>
                              <a:srgbClr val="003366"/>
                            </a:solidFill>
                            <a:latin typeface="Cambria Math" panose="02040503050406030204" pitchFamily="18" charset="0"/>
                          </a:rPr>
                        </m:ctrlPr>
                      </m:sSubPr>
                      <m:e>
                        <m:r>
                          <m:rPr>
                            <m:sty m:val="p"/>
                          </m:rPr>
                          <a:rPr lang="en-US" sz="1400">
                            <a:solidFill>
                              <a:srgbClr val="003366"/>
                            </a:solidFill>
                            <a:latin typeface="Cambria Math" panose="02040503050406030204" pitchFamily="18" charset="0"/>
                          </a:rPr>
                          <m:t>θ</m:t>
                        </m:r>
                      </m:e>
                      <m:sub>
                        <m:r>
                          <m:rPr>
                            <m:nor/>
                          </m:rPr>
                          <a:rPr lang="en-US" sz="1400">
                            <a:solidFill>
                              <a:srgbClr val="003366"/>
                            </a:solidFill>
                            <a:latin typeface="Cambria Math" panose="02040503050406030204" pitchFamily="18" charset="0"/>
                          </a:rPr>
                          <m:t>rand</m:t>
                        </m:r>
                      </m:sub>
                    </m:sSub>
                  </m:oMath>
                </a14:m>
                <a:r>
                  <a:rPr lang="en-US" sz="1400" dirty="0">
                    <a:solidFill>
                      <a:srgbClr val="003366"/>
                    </a:solidFill>
                  </a:rPr>
                  <a:t> </a:t>
                </a:r>
                <a:r>
                  <a:rPr sz="1400" dirty="0">
                    <a:solidFill>
                      <a:srgbClr val="10456B"/>
                    </a:solidFill>
                    <a:latin typeface="Cambria Math" panose="02040503050406030204" pitchFamily="18" charset="0"/>
                    <a:ea typeface="Cambria Math" panose="02040503050406030204" pitchFamily="18" charset="0"/>
                  </a:rPr>
                  <a:t>²)</a:t>
                </a:r>
              </a:p>
              <a:p>
                <a:pPr algn="l">
                  <a:spcBef>
                    <a:spcPts val="400"/>
                  </a:spcBef>
                  <a:spcAft>
                    <a:spcPts val="300"/>
                  </a:spcAft>
                </a:pPr>
                <a:r>
                  <a:rPr sz="1400" dirty="0">
                    <a:solidFill>
                      <a:srgbClr val="10456B"/>
                    </a:solidFill>
                    <a:latin typeface="Cambria Math" panose="02040503050406030204" pitchFamily="18" charset="0"/>
                    <a:ea typeface="Cambria Math" panose="02040503050406030204" pitchFamily="18" charset="0"/>
                  </a:rPr>
                  <a:t>  = √(28² + 9²)</a:t>
                </a:r>
              </a:p>
              <a:p>
                <a:pPr algn="l">
                  <a:spcBef>
                    <a:spcPts val="400"/>
                  </a:spcBef>
                  <a:spcAft>
                    <a:spcPts val="300"/>
                  </a:spcAft>
                </a:pPr>
                <a:r>
                  <a:rPr sz="1400" dirty="0">
                    <a:solidFill>
                      <a:srgbClr val="10456B"/>
                    </a:solidFill>
                    <a:latin typeface="Cambria Math" panose="02040503050406030204" pitchFamily="18" charset="0"/>
                    <a:ea typeface="Cambria Math" panose="02040503050406030204" pitchFamily="18" charset="0"/>
                  </a:rPr>
                  <a:t>  = 29.4 </a:t>
                </a:r>
                <a:r>
                  <a:rPr sz="1400" dirty="0" err="1">
                    <a:solidFill>
                      <a:srgbClr val="10456B"/>
                    </a:solidFill>
                    <a:latin typeface="Cambria Math" panose="02040503050406030204" pitchFamily="18" charset="0"/>
                    <a:ea typeface="Cambria Math" panose="02040503050406030204" pitchFamily="18" charset="0"/>
                  </a:rPr>
                  <a:t>nrad</a:t>
                </a:r>
                <a:r>
                  <a:rPr sz="1400" dirty="0">
                    <a:solidFill>
                      <a:srgbClr val="10456B"/>
                    </a:solidFill>
                    <a:latin typeface="Cambria Math" panose="02040503050406030204" pitchFamily="18" charset="0"/>
                    <a:ea typeface="Cambria Math" panose="02040503050406030204" pitchFamily="18" charset="0"/>
                  </a:rPr>
                  <a:t> RMS</a:t>
                </a:r>
              </a:p>
            </p:txBody>
          </p:sp>
        </mc:Choice>
        <mc:Fallback>
          <p:sp>
            <p:nvSpPr>
              <p:cNvPr id="11" name="Rectangle 10"/>
              <p:cNvSpPr>
                <a:spLocks noRot="1" noChangeAspect="1" noMove="1" noResize="1" noEditPoints="1" noAdjustHandles="1" noChangeArrowheads="1" noChangeShapeType="1" noTextEdit="1"/>
              </p:cNvSpPr>
              <p:nvPr/>
            </p:nvSpPr>
            <p:spPr>
              <a:xfrm>
                <a:off x="7863840" y="1865880"/>
                <a:ext cx="3611880" cy="900000"/>
              </a:xfrm>
              <a:prstGeom prst="rect">
                <a:avLst/>
              </a:prstGeom>
              <a:blipFill>
                <a:blip r:embed="rId2"/>
                <a:stretch>
                  <a:fillRect l="-336" t="-2667" b="-7333"/>
                </a:stretch>
              </a:blipFill>
              <a:ln w="9525">
                <a:solidFill>
                  <a:srgbClr val="D4DCE2"/>
                </a:solidFill>
              </a:ln>
              <a:effectLst/>
            </p:spPr>
            <p:txBody>
              <a:bodyPr/>
              <a:lstStyle/>
              <a:p>
                <a:r>
                  <a:rPr lang="en-US">
                    <a:noFill/>
                  </a:rPr>
                  <a:t> </a:t>
                </a:r>
              </a:p>
            </p:txBody>
          </p:sp>
        </mc:Fallback>
      </mc:AlternateContent>
      <p:sp>
        <p:nvSpPr>
          <p:cNvPr id="12" name="TextBox 11"/>
          <p:cNvSpPr txBox="1"/>
          <p:nvPr/>
        </p:nvSpPr>
        <p:spPr>
          <a:xfrm>
            <a:off x="7863840" y="3004633"/>
            <a:ext cx="3611880" cy="1563120"/>
          </a:xfrm>
          <a:prstGeom prst="rect">
            <a:avLst/>
          </a:prstGeom>
          <a:noFill/>
        </p:spPr>
        <p:txBody>
          <a:bodyPr wrap="square" lIns="0" tIns="0" rIns="0" bIns="0">
            <a:spAutoFit/>
          </a:bodyPr>
          <a:lstStyle/>
          <a:p>
            <a:pPr algn="l">
              <a:spcBef>
                <a:spcPts val="0"/>
              </a:spcBef>
              <a:spcAft>
                <a:spcPts val="800"/>
              </a:spcAft>
            </a:pPr>
            <a:r>
              <a:rPr sz="1400" b="1" dirty="0">
                <a:solidFill>
                  <a:srgbClr val="10456B"/>
                </a:solidFill>
                <a:latin typeface="Calibri"/>
              </a:rPr>
              <a:t>Compared to Allocation</a:t>
            </a:r>
          </a:p>
          <a:p>
            <a:pPr marL="182880" indent="-182880" algn="l">
              <a:lnSpc>
                <a:spcPct val="102000"/>
              </a:lnSpc>
              <a:spcBef>
                <a:spcPts val="0"/>
              </a:spcBef>
              <a:spcAft>
                <a:spcPts val="600"/>
              </a:spcAft>
              <a:buClr>
                <a:srgbClr val="0B7A8A"/>
              </a:buClr>
              <a:buFont typeface="Arial"/>
              <a:buChar char="•"/>
            </a:pPr>
            <a:r>
              <a:rPr sz="1400" dirty="0">
                <a:solidFill>
                  <a:srgbClr val="10456B"/>
                </a:solidFill>
                <a:latin typeface="Calibri"/>
              </a:rPr>
              <a:t>JWST-class LOS budget: ~7–14 </a:t>
            </a:r>
            <a:r>
              <a:rPr sz="1400" dirty="0" err="1">
                <a:solidFill>
                  <a:srgbClr val="10456B"/>
                </a:solidFill>
                <a:latin typeface="Calibri"/>
              </a:rPr>
              <a:t>nrad</a:t>
            </a:r>
            <a:r>
              <a:rPr sz="1400" dirty="0">
                <a:solidFill>
                  <a:srgbClr val="10456B"/>
                </a:solidFill>
                <a:latin typeface="Calibri"/>
              </a:rPr>
              <a:t> RMS</a:t>
            </a:r>
          </a:p>
          <a:p>
            <a:pPr marL="182880" indent="-182880" algn="l">
              <a:lnSpc>
                <a:spcPct val="102000"/>
              </a:lnSpc>
              <a:spcBef>
                <a:spcPts val="0"/>
              </a:spcBef>
              <a:spcAft>
                <a:spcPts val="600"/>
              </a:spcAft>
              <a:buClr>
                <a:srgbClr val="0B7A8A"/>
              </a:buClr>
              <a:buFont typeface="Arial"/>
              <a:buChar char="•"/>
            </a:pPr>
            <a:r>
              <a:rPr sz="1400" dirty="0">
                <a:solidFill>
                  <a:srgbClr val="10456B"/>
                </a:solidFill>
                <a:latin typeface="Calibri"/>
              </a:rPr>
              <a:t>Predicted 29.4 </a:t>
            </a:r>
            <a:r>
              <a:rPr sz="1400" dirty="0" err="1">
                <a:solidFill>
                  <a:srgbClr val="10456B"/>
                </a:solidFill>
                <a:latin typeface="Calibri"/>
              </a:rPr>
              <a:t>nrad</a:t>
            </a:r>
            <a:r>
              <a:rPr sz="1400" dirty="0">
                <a:solidFill>
                  <a:srgbClr val="10456B"/>
                </a:solidFill>
                <a:latin typeface="Calibri"/>
              </a:rPr>
              <a:t> RMS at the resonance crossing exceeds the allocation by ~2–4×</a:t>
            </a:r>
          </a:p>
          <a:p>
            <a:pPr marL="182880" indent="-182880" algn="l">
              <a:lnSpc>
                <a:spcPct val="102000"/>
              </a:lnSpc>
              <a:spcBef>
                <a:spcPts val="0"/>
              </a:spcBef>
              <a:spcAft>
                <a:spcPts val="600"/>
              </a:spcAft>
              <a:buClr>
                <a:srgbClr val="0B7A8A"/>
              </a:buClr>
              <a:buFont typeface="Arial"/>
              <a:buChar char="•"/>
            </a:pPr>
            <a:r>
              <a:rPr sz="1400" dirty="0">
                <a:solidFill>
                  <a:srgbClr val="10456B"/>
                </a:solidFill>
                <a:latin typeface="Calibri"/>
              </a:rPr>
              <a:t>Result: define a no-spin-zone exclusion band around the 70 Hz crossing</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E10D754-FD51-B5C9-DF5D-AD5B0E00B9E3}"/>
                  </a:ext>
                </a:extLst>
              </p:cNvPr>
              <p:cNvSpPr txBox="1"/>
              <p:nvPr/>
            </p:nvSpPr>
            <p:spPr>
              <a:xfrm>
                <a:off x="3543787" y="5093279"/>
                <a:ext cx="7116288" cy="769441"/>
              </a:xfrm>
              <a:prstGeom prst="rect">
                <a:avLst/>
              </a:prstGeom>
              <a:noFill/>
            </p:spPr>
            <p:txBody>
              <a:bodyPr wrap="square">
                <a:spAutoFit/>
              </a:bodyPr>
              <a:lstStyle/>
              <a:p>
                <a:pPr>
                  <a:buNone/>
                </a:pPr>
                <a14:m>
                  <m:oMath xmlns:m="http://schemas.openxmlformats.org/officeDocument/2006/math">
                    <m:sSub>
                      <m:sSubPr>
                        <m:ctrlPr>
                          <a:rPr lang="en-US" sz="1400" smtClean="0">
                            <a:solidFill>
                              <a:srgbClr val="003366"/>
                            </a:solidFill>
                            <a:latin typeface="Cambria Math" panose="02040503050406030204" pitchFamily="18" charset="0"/>
                          </a:rPr>
                        </m:ctrlPr>
                      </m:sSubPr>
                      <m:e>
                        <m:r>
                          <m:rPr>
                            <m:sty m:val="p"/>
                          </m:rPr>
                          <a:rPr lang="en-US" sz="1400" b="0" i="0">
                            <a:solidFill>
                              <a:srgbClr val="003366"/>
                            </a:solidFill>
                            <a:latin typeface="Cambria Math" panose="02040503050406030204" pitchFamily="18" charset="0"/>
                          </a:rPr>
                          <m:t>θ</m:t>
                        </m:r>
                      </m:e>
                      <m:sub>
                        <m:r>
                          <m:rPr>
                            <m:nor/>
                          </m:rPr>
                          <a:rPr lang="en-US" sz="1400">
                            <a:solidFill>
                              <a:srgbClr val="003366"/>
                            </a:solidFill>
                            <a:latin typeface="Cambria Math" panose="02040503050406030204" pitchFamily="18" charset="0"/>
                          </a:rPr>
                          <m:t>harm</m:t>
                        </m:r>
                      </m:sub>
                    </m:sSub>
                  </m:oMath>
                </a14:m>
                <a:r>
                  <a:rPr lang="en-US" sz="1400" dirty="0">
                    <a:solidFill>
                      <a:srgbClr val="003366"/>
                    </a:solidFill>
                  </a:rPr>
                  <a:t>   is the harmonic tilt/jitter contribution from the discrete imbalance line</a:t>
                </a:r>
              </a:p>
              <a:p>
                <a:pPr>
                  <a:buNone/>
                </a:pPr>
                <a:endParaRPr lang="en-US" sz="1400" dirty="0">
                  <a:solidFill>
                    <a:srgbClr val="003366"/>
                  </a:solidFill>
                </a:endParaRPr>
              </a:p>
              <a:p>
                <a:pPr>
                  <a:buNone/>
                </a:pPr>
                <a14:m>
                  <m:oMath xmlns:m="http://schemas.openxmlformats.org/officeDocument/2006/math">
                    <m:sSub>
                      <m:sSubPr>
                        <m:ctrlPr>
                          <a:rPr lang="en-US" sz="1400">
                            <a:solidFill>
                              <a:srgbClr val="003366"/>
                            </a:solidFill>
                            <a:latin typeface="Cambria Math" panose="02040503050406030204" pitchFamily="18" charset="0"/>
                          </a:rPr>
                        </m:ctrlPr>
                      </m:sSubPr>
                      <m:e>
                        <m:r>
                          <m:rPr>
                            <m:sty m:val="p"/>
                          </m:rPr>
                          <a:rPr lang="en-US" sz="1400" i="0">
                            <a:solidFill>
                              <a:srgbClr val="003366"/>
                            </a:solidFill>
                            <a:latin typeface="Cambria Math" panose="02040503050406030204" pitchFamily="18" charset="0"/>
                          </a:rPr>
                          <m:t>θ</m:t>
                        </m:r>
                      </m:e>
                      <m:sub>
                        <m:r>
                          <m:rPr>
                            <m:nor/>
                          </m:rPr>
                          <a:rPr lang="en-US" sz="1400" b="0" smtClean="0">
                            <a:solidFill>
                              <a:srgbClr val="003366"/>
                            </a:solidFill>
                            <a:latin typeface="Cambria Math" panose="02040503050406030204" pitchFamily="18" charset="0"/>
                          </a:rPr>
                          <m:t>rand</m:t>
                        </m:r>
                      </m:sub>
                    </m:sSub>
                  </m:oMath>
                </a14:m>
                <a:r>
                  <a:rPr lang="en-US" sz="1400" dirty="0">
                    <a:solidFill>
                      <a:srgbClr val="003366"/>
                    </a:solidFill>
                  </a:rPr>
                  <a:t>   is the random broadband tilt/jitter contribution</a:t>
                </a:r>
              </a:p>
            </p:txBody>
          </p:sp>
        </mc:Choice>
        <mc:Fallback>
          <p:sp>
            <p:nvSpPr>
              <p:cNvPr id="14" name="TextBox 13">
                <a:extLst>
                  <a:ext uri="{FF2B5EF4-FFF2-40B4-BE49-F238E27FC236}">
                    <a16:creationId xmlns:a16="http://schemas.microsoft.com/office/drawing/2014/main" id="{7E10D754-FD51-B5C9-DF5D-AD5B0E00B9E3}"/>
                  </a:ext>
                </a:extLst>
              </p:cNvPr>
              <p:cNvSpPr txBox="1">
                <a:spLocks noRot="1" noChangeAspect="1" noMove="1" noResize="1" noEditPoints="1" noAdjustHandles="1" noChangeArrowheads="1" noChangeShapeType="1" noTextEdit="1"/>
              </p:cNvSpPr>
              <p:nvPr/>
            </p:nvSpPr>
            <p:spPr>
              <a:xfrm>
                <a:off x="3543787" y="5093279"/>
                <a:ext cx="7116288" cy="769441"/>
              </a:xfrm>
              <a:prstGeom prst="rect">
                <a:avLst/>
              </a:prstGeom>
              <a:blipFill>
                <a:blip r:embed="rId3"/>
                <a:stretch>
                  <a:fillRect t="-794" b="-5556"/>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548640"/>
          </a:xfrm>
          <a:prstGeom prst="rect">
            <a:avLst/>
          </a:prstGeom>
          <a:noFill/>
        </p:spPr>
        <p:txBody>
          <a:bodyPr wrap="square" lIns="0" tIns="0" rIns="0" bIns="0" anchor="t">
            <a:spAutoFit/>
          </a:bodyPr>
          <a:lstStyle/>
          <a:p>
            <a:pPr algn="l">
              <a:lnSpc>
                <a:spcPct val="100000"/>
              </a:lnSpc>
              <a:spcBef>
                <a:spcPts val="0"/>
              </a:spcBef>
              <a:spcAft>
                <a:spcPts val="400"/>
              </a:spcAft>
            </a:pPr>
            <a:r>
              <a:rPr sz="2800" b="1" i="0">
                <a:solidFill>
                  <a:srgbClr val="10456B"/>
                </a:solidFill>
                <a:latin typeface="Cambria"/>
              </a:rPr>
              <a:t>Worked Example: Random Response (Miles)</a:t>
            </a:r>
          </a:p>
        </p:txBody>
      </p:sp>
      <p:sp>
        <p:nvSpPr>
          <p:cNvPr id="4" name="TextBox 3"/>
          <p:cNvSpPr txBox="1"/>
          <p:nvPr/>
        </p:nvSpPr>
        <p:spPr>
          <a:xfrm>
            <a:off x="457200" y="1085600"/>
            <a:ext cx="5645925" cy="477054"/>
          </a:xfrm>
          <a:prstGeom prst="rect">
            <a:avLst/>
          </a:prstGeom>
          <a:noFill/>
        </p:spPr>
        <p:txBody>
          <a:bodyPr wrap="square" lIns="0" tIns="0" rIns="0" bIns="0" anchor="ctr">
            <a:spAutoFit/>
          </a:bodyPr>
          <a:lstStyle/>
          <a:p>
            <a:pPr algn="ctr">
              <a:lnSpc>
                <a:spcPct val="100000"/>
              </a:lnSpc>
              <a:spcBef>
                <a:spcPts val="0"/>
              </a:spcBef>
              <a:spcAft>
                <a:spcPts val="400"/>
              </a:spcAft>
            </a:pPr>
            <a:r>
              <a:rPr sz="1550" b="0" dirty="0">
                <a:solidFill>
                  <a:srgbClr val="0B7A8A"/>
                </a:solidFill>
                <a:latin typeface="Calibri"/>
              </a:rPr>
              <a:t>Broadband RMS from a flat input PSD through a</a:t>
            </a:r>
            <a:r>
              <a:rPr lang="en-US" sz="1550" b="0" dirty="0">
                <a:solidFill>
                  <a:srgbClr val="0B7A8A"/>
                </a:solidFill>
                <a:latin typeface="Calibri"/>
              </a:rPr>
              <a:t>n </a:t>
            </a:r>
            <a:r>
              <a:rPr sz="1550" b="0" dirty="0">
                <a:solidFill>
                  <a:srgbClr val="0B7A8A"/>
                </a:solidFill>
                <a:latin typeface="Calibri"/>
              </a:rPr>
              <a:t>isolat</a:t>
            </a:r>
            <a:r>
              <a:rPr lang="en-US" sz="1550" b="0" dirty="0">
                <a:solidFill>
                  <a:srgbClr val="0B7A8A"/>
                </a:solidFill>
                <a:latin typeface="Calibri"/>
              </a:rPr>
              <a:t>ed </a:t>
            </a:r>
            <a:br>
              <a:rPr lang="en-US" sz="1550" b="0" dirty="0">
                <a:solidFill>
                  <a:srgbClr val="0B7A8A"/>
                </a:solidFill>
                <a:latin typeface="Calibri"/>
              </a:rPr>
            </a:br>
            <a:r>
              <a:rPr lang="en-US" sz="1550" b="0" dirty="0">
                <a:solidFill>
                  <a:srgbClr val="0B7A8A"/>
                </a:solidFill>
                <a:latin typeface="Calibri"/>
              </a:rPr>
              <a:t>Single-degree-of-freedom (SDOF) System</a:t>
            </a:r>
            <a:endParaRPr sz="1550" b="0" dirty="0">
              <a:solidFill>
                <a:srgbClr val="0B7A8A"/>
              </a:solidFill>
              <a:latin typeface="Calibri"/>
            </a:endParaRP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48</a:t>
            </a:r>
          </a:p>
        </p:txBody>
      </p:sp>
      <p:sp>
        <p:nvSpPr>
          <p:cNvPr id="8" name="Rounded Rectangle 7"/>
          <p:cNvSpPr/>
          <p:nvPr/>
        </p:nvSpPr>
        <p:spPr>
          <a:xfrm>
            <a:off x="7454141" y="1389603"/>
            <a:ext cx="4069080" cy="4206240"/>
          </a:xfrm>
          <a:prstGeom prst="roundRect">
            <a:avLst>
              <a:gd name="adj" fmla="val 4000"/>
            </a:avLst>
          </a:prstGeom>
          <a:solidFill>
            <a:srgbClr val="EEF4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7682741" y="1389603"/>
            <a:ext cx="3611880" cy="300000"/>
          </a:xfrm>
          <a:prstGeom prst="rect">
            <a:avLst/>
          </a:prstGeom>
          <a:noFill/>
        </p:spPr>
        <p:txBody>
          <a:bodyPr wrap="square" lIns="0" tIns="0" rIns="0" bIns="0" anchor="t">
            <a:spAutoFit/>
          </a:bodyPr>
          <a:lstStyle/>
          <a:p>
            <a:pPr algn="l">
              <a:lnSpc>
                <a:spcPct val="100000"/>
              </a:lnSpc>
              <a:spcBef>
                <a:spcPts val="0"/>
              </a:spcBef>
              <a:spcAft>
                <a:spcPts val="400"/>
              </a:spcAft>
            </a:pPr>
            <a:r>
              <a:rPr sz="1400" b="1" i="0" dirty="0">
                <a:solidFill>
                  <a:srgbClr val="10456B"/>
                </a:solidFill>
                <a:latin typeface="Calibri"/>
              </a:rPr>
              <a:t>Given</a:t>
            </a:r>
          </a:p>
        </p:txBody>
      </p:sp>
      <p:sp>
        <p:nvSpPr>
          <p:cNvPr id="10" name="TextBox 9"/>
          <p:cNvSpPr txBox="1"/>
          <p:nvPr/>
        </p:nvSpPr>
        <p:spPr>
          <a:xfrm>
            <a:off x="7635240" y="1863274"/>
            <a:ext cx="3611880" cy="483274"/>
          </a:xfrm>
          <a:prstGeom prst="rect">
            <a:avLst/>
          </a:prstGeom>
          <a:noFill/>
        </p:spPr>
        <p:txBody>
          <a:bodyPr wrap="square" lIns="0" tIns="0" rIns="0" bIns="0">
            <a:spAutoFit/>
          </a:bodyPr>
          <a:lstStyle/>
          <a:p>
            <a:pPr marL="182880" indent="-182880" algn="l">
              <a:lnSpc>
                <a:spcPct val="102000"/>
              </a:lnSpc>
              <a:spcBef>
                <a:spcPts val="0"/>
              </a:spcBef>
              <a:spcAft>
                <a:spcPts val="400"/>
              </a:spcAft>
              <a:buClr>
                <a:srgbClr val="0B7A8A"/>
              </a:buClr>
              <a:buFont typeface="Arial"/>
              <a:buChar char="•"/>
            </a:pPr>
            <a:r>
              <a:rPr sz="1400" dirty="0">
                <a:solidFill>
                  <a:srgbClr val="10456B"/>
                </a:solidFill>
                <a:latin typeface="Calibri"/>
              </a:rPr>
              <a:t>Flat input </a:t>
            </a:r>
            <a:r>
              <a:rPr lang="en-US" sz="1400" dirty="0">
                <a:solidFill>
                  <a:srgbClr val="10456B"/>
                </a:solidFill>
                <a:latin typeface="Cambria Math" panose="02040503050406030204" pitchFamily="18" charset="0"/>
                <a:ea typeface="Cambria Math" panose="02040503050406030204" pitchFamily="18" charset="0"/>
              </a:rPr>
              <a:t>A</a:t>
            </a:r>
            <a:r>
              <a:rPr sz="1400" dirty="0">
                <a:solidFill>
                  <a:srgbClr val="10456B"/>
                </a:solidFill>
                <a:latin typeface="Cambria Math" panose="02040503050406030204" pitchFamily="18" charset="0"/>
                <a:ea typeface="Cambria Math" panose="02040503050406030204" pitchFamily="18" charset="0"/>
              </a:rPr>
              <a:t> = 1×10⁻⁸ g²/Hz</a:t>
            </a:r>
          </a:p>
          <a:p>
            <a:pPr marL="182880" indent="-182880" algn="l">
              <a:lnSpc>
                <a:spcPct val="102000"/>
              </a:lnSpc>
              <a:spcBef>
                <a:spcPts val="0"/>
              </a:spcBef>
              <a:spcAft>
                <a:spcPts val="400"/>
              </a:spcAft>
              <a:buClr>
                <a:srgbClr val="0B7A8A"/>
              </a:buClr>
              <a:buFont typeface="Arial"/>
              <a:buChar char="•"/>
            </a:pPr>
            <a:r>
              <a:rPr sz="1400" dirty="0">
                <a:solidFill>
                  <a:srgbClr val="10456B"/>
                </a:solidFill>
                <a:latin typeface="Calibri"/>
              </a:rPr>
              <a:t>Isolator </a:t>
            </a:r>
            <a:r>
              <a:rPr sz="1400" dirty="0">
                <a:solidFill>
                  <a:srgbClr val="10456B"/>
                </a:solidFill>
                <a:latin typeface="Cambria Math" panose="02040503050406030204" pitchFamily="18" charset="0"/>
                <a:ea typeface="Cambria Math" panose="02040503050406030204" pitchFamily="18" charset="0"/>
              </a:rPr>
              <a:t>fₙ = 15 Hz, ζ = 0.05 (Q = 10)</a:t>
            </a:r>
          </a:p>
        </p:txBody>
      </p:sp>
      <mc:AlternateContent xmlns:mc="http://schemas.openxmlformats.org/markup-compatibility/2006" xmlns:a14="http://schemas.microsoft.com/office/drawing/2010/main">
        <mc:Choice Requires="a14">
          <p:sp>
            <p:nvSpPr>
              <p:cNvPr id="11" name="Rectangle 10"/>
              <p:cNvSpPr/>
              <p:nvPr/>
            </p:nvSpPr>
            <p:spPr>
              <a:xfrm>
                <a:off x="7742109" y="2631867"/>
                <a:ext cx="3871661" cy="1280000"/>
              </a:xfrm>
              <a:prstGeom prst="rect">
                <a:avLst/>
              </a:prstGeom>
              <a:solidFill>
                <a:srgbClr val="F4F6F8"/>
              </a:solidFill>
              <a:ln w="9525">
                <a:solidFill>
                  <a:srgbClr val="D4DCE2"/>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spcBef>
                    <a:spcPts val="700"/>
                  </a:spcBef>
                  <a:spcAft>
                    <a:spcPts val="700"/>
                  </a:spcAft>
                </a:pPr>
                <a:r>
                  <a:rPr sz="1500" dirty="0" err="1">
                    <a:solidFill>
                      <a:srgbClr val="10456B"/>
                    </a:solidFill>
                    <a:latin typeface="Cambria Math" panose="02040503050406030204" pitchFamily="18" charset="0"/>
                    <a:ea typeface="Cambria Math" panose="02040503050406030204" pitchFamily="18" charset="0"/>
                  </a:rPr>
                  <a:t>G</a:t>
                </a:r>
                <a:r>
                  <a:rPr sz="1500" baseline="-25000" dirty="0" err="1">
                    <a:solidFill>
                      <a:srgbClr val="10456B"/>
                    </a:solidFill>
                    <a:latin typeface="Cambria Math" panose="02040503050406030204" pitchFamily="18" charset="0"/>
                    <a:ea typeface="Cambria Math" panose="02040503050406030204" pitchFamily="18" charset="0"/>
                  </a:rPr>
                  <a:t>rms</a:t>
                </a:r>
                <a:r>
                  <a:rPr sz="1500" dirty="0">
                    <a:solidFill>
                      <a:srgbClr val="10456B"/>
                    </a:solidFill>
                    <a:latin typeface="Cambria Math" panose="02040503050406030204" pitchFamily="18" charset="0"/>
                    <a:ea typeface="Cambria Math" panose="02040503050406030204" pitchFamily="18" charset="0"/>
                  </a:rPr>
                  <a:t> = </a:t>
                </a:r>
                <a14:m>
                  <m:oMath xmlns:m="http://schemas.openxmlformats.org/officeDocument/2006/math">
                    <m:rad>
                      <m:radPr>
                        <m:degHide m:val="on"/>
                        <m:ctrlPr>
                          <a:rPr lang="en-US" sz="1500" i="1">
                            <a:solidFill>
                              <a:srgbClr val="003366"/>
                            </a:solidFill>
                            <a:latin typeface="Cambria Math" panose="02040503050406030204" pitchFamily="18" charset="0"/>
                            <a:ea typeface="Cambria Math" panose="02040503050406030204" pitchFamily="18" charset="0"/>
                          </a:rPr>
                        </m:ctrlPr>
                      </m:radPr>
                      <m:deg/>
                      <m:e>
                        <m:d>
                          <m:dPr>
                            <m:ctrlPr>
                              <a:rPr lang="en-US" sz="1500" i="1" smtClean="0">
                                <a:solidFill>
                                  <a:srgbClr val="003366"/>
                                </a:solidFill>
                                <a:latin typeface="Cambria Math" panose="02040503050406030204" pitchFamily="18" charset="0"/>
                                <a:ea typeface="Cambria Math" panose="02040503050406030204" pitchFamily="18" charset="0"/>
                              </a:rPr>
                            </m:ctrlPr>
                          </m:dPr>
                          <m:e>
                            <m:f>
                              <m:fPr>
                                <m:type m:val="lin"/>
                                <m:ctrlPr>
                                  <a:rPr lang="en-US" sz="1500" i="1" smtClean="0">
                                    <a:solidFill>
                                      <a:srgbClr val="003366"/>
                                    </a:solidFill>
                                    <a:latin typeface="Cambria Math" panose="02040503050406030204" pitchFamily="18" charset="0"/>
                                    <a:ea typeface="Cambria Math" panose="02040503050406030204" pitchFamily="18" charset="0"/>
                                  </a:rPr>
                                </m:ctrlPr>
                              </m:fPr>
                              <m:num>
                                <m:r>
                                  <m:rPr>
                                    <m:nor/>
                                  </m:rPr>
                                  <a:rPr lang="el-GR" sz="1600" dirty="0">
                                    <a:solidFill>
                                      <a:srgbClr val="10456B"/>
                                    </a:solidFill>
                                    <a:latin typeface="Cambria Math" panose="02040503050406030204" pitchFamily="18" charset="0"/>
                                    <a:ea typeface="Cambria Math" panose="02040503050406030204" pitchFamily="18" charset="0"/>
                                  </a:rPr>
                                  <m:t>π</m:t>
                                </m:r>
                              </m:num>
                              <m:den>
                                <m:r>
                                  <a:rPr lang="en-US" sz="1500" b="0" i="1" smtClean="0">
                                    <a:solidFill>
                                      <a:srgbClr val="003366"/>
                                    </a:solidFill>
                                    <a:latin typeface="Cambria Math" panose="02040503050406030204" pitchFamily="18" charset="0"/>
                                    <a:ea typeface="Cambria Math" panose="02040503050406030204" pitchFamily="18" charset="0"/>
                                  </a:rPr>
                                  <m:t>2</m:t>
                                </m:r>
                              </m:den>
                            </m:f>
                          </m:e>
                        </m:d>
                        <m:r>
                          <a:rPr lang="en-US" sz="1600">
                            <a:solidFill>
                              <a:srgbClr val="003366"/>
                            </a:solidFill>
                            <a:latin typeface="Cambria Math" panose="02040503050406030204" pitchFamily="18" charset="0"/>
                            <a:ea typeface="Cambria Math" panose="02040503050406030204" pitchFamily="18" charset="0"/>
                          </a:rPr>
                          <m:t>⋅</m:t>
                        </m:r>
                        <m:r>
                          <m:rPr>
                            <m:nor/>
                          </m:rPr>
                          <a:rPr lang="en-US" sz="1600" dirty="0">
                            <a:solidFill>
                              <a:srgbClr val="10456B"/>
                            </a:solidFill>
                            <a:latin typeface="Cambria Math" panose="02040503050406030204" pitchFamily="18" charset="0"/>
                            <a:ea typeface="Cambria Math" panose="02040503050406030204" pitchFamily="18" charset="0"/>
                          </a:rPr>
                          <m:t>f</m:t>
                        </m:r>
                        <m:r>
                          <m:rPr>
                            <m:nor/>
                          </m:rPr>
                          <a:rPr lang="en-US" sz="1600" dirty="0">
                            <a:solidFill>
                              <a:srgbClr val="10456B"/>
                            </a:solidFill>
                            <a:latin typeface="Cambria Math" panose="02040503050406030204" pitchFamily="18" charset="0"/>
                            <a:ea typeface="Cambria Math" panose="02040503050406030204" pitchFamily="18" charset="0"/>
                          </a:rPr>
                          <m:t>ₙ</m:t>
                        </m:r>
                        <m:r>
                          <a:rPr lang="en-US" sz="1500">
                            <a:solidFill>
                              <a:srgbClr val="003366"/>
                            </a:solidFill>
                            <a:latin typeface="Cambria Math" panose="02040503050406030204" pitchFamily="18" charset="0"/>
                            <a:ea typeface="Cambria Math" panose="02040503050406030204" pitchFamily="18" charset="0"/>
                          </a:rPr>
                          <m:t>⋅</m:t>
                        </m:r>
                        <m:r>
                          <m:rPr>
                            <m:sty m:val="p"/>
                          </m:rPr>
                          <a:rPr lang="en-US" sz="1500">
                            <a:solidFill>
                              <a:srgbClr val="003366"/>
                            </a:solidFill>
                            <a:latin typeface="Cambria Math" panose="02040503050406030204" pitchFamily="18" charset="0"/>
                            <a:ea typeface="Cambria Math" panose="02040503050406030204" pitchFamily="18" charset="0"/>
                          </a:rPr>
                          <m:t>Q</m:t>
                        </m:r>
                        <m:r>
                          <a:rPr lang="en-US" sz="1500">
                            <a:solidFill>
                              <a:srgbClr val="003366"/>
                            </a:solidFill>
                            <a:latin typeface="Cambria Math" panose="02040503050406030204" pitchFamily="18" charset="0"/>
                            <a:ea typeface="Cambria Math" panose="02040503050406030204" pitchFamily="18" charset="0"/>
                          </a:rPr>
                          <m:t>⋅</m:t>
                        </m:r>
                        <m:r>
                          <m:rPr>
                            <m:sty m:val="p"/>
                          </m:rPr>
                          <a:rPr lang="en-US" sz="1500">
                            <a:solidFill>
                              <a:srgbClr val="003366"/>
                            </a:solidFill>
                            <a:latin typeface="Cambria Math" panose="02040503050406030204" pitchFamily="18" charset="0"/>
                            <a:ea typeface="Cambria Math" panose="02040503050406030204" pitchFamily="18" charset="0"/>
                          </a:rPr>
                          <m:t>A</m:t>
                        </m:r>
                      </m:e>
                    </m:rad>
                    <m:r>
                      <a:rPr lang="en-US" sz="1500">
                        <a:solidFill>
                          <a:srgbClr val="003366"/>
                        </a:solidFill>
                        <a:latin typeface="Cambria Math" panose="02040503050406030204" pitchFamily="18" charset="0"/>
                        <a:ea typeface="Cambria Math" panose="02040503050406030204" pitchFamily="18" charset="0"/>
                      </a:rPr>
                      <m:t> </m:t>
                    </m:r>
                  </m:oMath>
                </a14:m>
                <a:endParaRPr sz="1500" dirty="0">
                  <a:solidFill>
                    <a:srgbClr val="10456B"/>
                  </a:solidFill>
                  <a:latin typeface="Cambria Math" panose="02040503050406030204" pitchFamily="18" charset="0"/>
                  <a:ea typeface="Cambria Math" panose="02040503050406030204" pitchFamily="18" charset="0"/>
                </a:endParaRPr>
              </a:p>
              <a:p>
                <a:pPr>
                  <a:spcBef>
                    <a:spcPts val="700"/>
                  </a:spcBef>
                  <a:spcAft>
                    <a:spcPts val="700"/>
                  </a:spcAft>
                </a:pPr>
                <a:r>
                  <a:rPr sz="1400" dirty="0">
                    <a:solidFill>
                      <a:srgbClr val="10456B"/>
                    </a:solidFill>
                    <a:latin typeface="Cambria Math" panose="02040503050406030204" pitchFamily="18" charset="0"/>
                    <a:ea typeface="Cambria Math" panose="02040503050406030204" pitchFamily="18" charset="0"/>
                  </a:rPr>
                  <a:t>  = √[(π/2)(15)(10)</a:t>
                </a:r>
                <a:r>
                  <a:rPr lang="en-US" sz="1400" dirty="0">
                    <a:solidFill>
                      <a:srgbClr val="10456B"/>
                    </a:solidFill>
                    <a:latin typeface="Cambria Math" panose="02040503050406030204" pitchFamily="18" charset="0"/>
                    <a:ea typeface="Cambria Math" panose="02040503050406030204" pitchFamily="18" charset="0"/>
                  </a:rPr>
                  <a:t> (1×10⁻⁸)]</a:t>
                </a:r>
                <a:endParaRPr sz="1400" dirty="0">
                  <a:solidFill>
                    <a:srgbClr val="10456B"/>
                  </a:solidFill>
                  <a:latin typeface="Cambria Math" panose="02040503050406030204" pitchFamily="18" charset="0"/>
                  <a:ea typeface="Cambria Math" panose="02040503050406030204" pitchFamily="18" charset="0"/>
                </a:endParaRPr>
              </a:p>
              <a:p>
                <a:pPr algn="l">
                  <a:spcBef>
                    <a:spcPts val="700"/>
                  </a:spcBef>
                  <a:spcAft>
                    <a:spcPts val="700"/>
                  </a:spcAft>
                </a:pPr>
                <a:r>
                  <a:rPr sz="1400" dirty="0">
                    <a:solidFill>
                      <a:srgbClr val="10456B"/>
                    </a:solidFill>
                    <a:latin typeface="Cambria Math" panose="02040503050406030204" pitchFamily="18" charset="0"/>
                    <a:ea typeface="Cambria Math" panose="02040503050406030204" pitchFamily="18" charset="0"/>
                  </a:rPr>
                  <a:t>= 1.5</a:t>
                </a:r>
                <a:r>
                  <a:rPr lang="en-US" sz="1400" dirty="0">
                    <a:solidFill>
                      <a:srgbClr val="10456B"/>
                    </a:solidFill>
                    <a:latin typeface="Cambria Math" panose="02040503050406030204" pitchFamily="18" charset="0"/>
                    <a:ea typeface="Cambria Math" panose="02040503050406030204" pitchFamily="18" charset="0"/>
                  </a:rPr>
                  <a:t>4</a:t>
                </a:r>
                <a:r>
                  <a:rPr sz="1400" dirty="0">
                    <a:solidFill>
                      <a:srgbClr val="10456B"/>
                    </a:solidFill>
                    <a:latin typeface="Cambria Math" panose="02040503050406030204" pitchFamily="18" charset="0"/>
                    <a:ea typeface="Cambria Math" panose="02040503050406030204" pitchFamily="18" charset="0"/>
                  </a:rPr>
                  <a:t> milli-g rms</a:t>
                </a:r>
              </a:p>
            </p:txBody>
          </p:sp>
        </mc:Choice>
        <mc:Fallback xmlns="">
          <p:sp>
            <p:nvSpPr>
              <p:cNvPr id="11" name="Rectangle 10"/>
              <p:cNvSpPr>
                <a:spLocks noRot="1" noChangeAspect="1" noMove="1" noResize="1" noEditPoints="1" noAdjustHandles="1" noChangeArrowheads="1" noChangeShapeType="1" noTextEdit="1"/>
              </p:cNvSpPr>
              <p:nvPr/>
            </p:nvSpPr>
            <p:spPr>
              <a:xfrm>
                <a:off x="7742109" y="2631867"/>
                <a:ext cx="3871661" cy="1280000"/>
              </a:xfrm>
              <a:prstGeom prst="rect">
                <a:avLst/>
              </a:prstGeom>
              <a:blipFill>
                <a:blip r:embed="rId2"/>
                <a:stretch>
                  <a:fillRect l="-471" t="-17925"/>
                </a:stretch>
              </a:blipFill>
              <a:ln w="9525">
                <a:solidFill>
                  <a:srgbClr val="D4DCE2"/>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635240" y="4298843"/>
                <a:ext cx="4069080" cy="2037802"/>
              </a:xfrm>
              <a:prstGeom prst="rect">
                <a:avLst/>
              </a:prstGeom>
              <a:noFill/>
            </p:spPr>
            <p:txBody>
              <a:bodyPr wrap="square" lIns="0" tIns="0" rIns="0" bIns="0">
                <a:spAutoFit/>
              </a:bodyPr>
              <a:lstStyle/>
              <a:p>
                <a:pPr marL="182880" indent="-182880" algn="l">
                  <a:lnSpc>
                    <a:spcPct val="102000"/>
                  </a:lnSpc>
                  <a:spcBef>
                    <a:spcPts val="700"/>
                  </a:spcBef>
                  <a:spcAft>
                    <a:spcPts val="1200"/>
                  </a:spcAft>
                  <a:buClr>
                    <a:srgbClr val="0B7A8A"/>
                  </a:buClr>
                  <a:buFont typeface="Arial"/>
                  <a:buChar char="•"/>
                </a:pPr>
                <a:r>
                  <a:rPr sz="1400" dirty="0">
                    <a:solidFill>
                      <a:srgbClr val="10456B"/>
                    </a:solidFill>
                    <a:latin typeface="Calibri"/>
                  </a:rPr>
                  <a:t>Corresponding RMS displacement </a:t>
                </a:r>
                <a:endParaRPr lang="en-US" sz="1400" dirty="0">
                  <a:solidFill>
                    <a:srgbClr val="10456B"/>
                  </a:solidFill>
                  <a:latin typeface="Calibri"/>
                </a:endParaRPr>
              </a:p>
              <a:p>
                <a:pPr>
                  <a:lnSpc>
                    <a:spcPct val="102000"/>
                  </a:lnSpc>
                  <a:spcAft>
                    <a:spcPts val="500"/>
                  </a:spcAft>
                  <a:buClr>
                    <a:srgbClr val="0B7A8A"/>
                  </a:buClr>
                </a:pPr>
                <a:r>
                  <a:rPr lang="en-US" sz="1500" dirty="0">
                    <a:solidFill>
                      <a:srgbClr val="003366"/>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1500" i="1" smtClean="0">
                            <a:solidFill>
                              <a:srgbClr val="003366"/>
                            </a:solidFill>
                            <a:latin typeface="Cambria Math" panose="02040503050406030204" pitchFamily="18" charset="0"/>
                            <a:ea typeface="Cambria Math" panose="02040503050406030204" pitchFamily="18" charset="0"/>
                          </a:rPr>
                        </m:ctrlPr>
                      </m:sSubPr>
                      <m:e>
                        <m:r>
                          <m:rPr>
                            <m:sty m:val="p"/>
                          </m:rPr>
                          <a:rPr lang="en-US" sz="1500" i="0">
                            <a:solidFill>
                              <a:srgbClr val="003366"/>
                            </a:solidFill>
                            <a:latin typeface="Cambria Math" panose="02040503050406030204" pitchFamily="18" charset="0"/>
                            <a:ea typeface="Cambria Math" panose="02040503050406030204" pitchFamily="18" charset="0"/>
                          </a:rPr>
                          <m:t>Z</m:t>
                        </m:r>
                      </m:e>
                      <m:sub>
                        <m:r>
                          <m:rPr>
                            <m:sty m:val="p"/>
                          </m:rPr>
                          <a:rPr lang="en-US" sz="1500" i="0">
                            <a:solidFill>
                              <a:srgbClr val="003366"/>
                            </a:solidFill>
                            <a:latin typeface="Cambria Math" panose="02040503050406030204" pitchFamily="18" charset="0"/>
                            <a:ea typeface="Cambria Math" panose="02040503050406030204" pitchFamily="18" charset="0"/>
                          </a:rPr>
                          <m:t>rms</m:t>
                        </m:r>
                      </m:sub>
                    </m:sSub>
                    <m:r>
                      <a:rPr lang="en-US" sz="1500" i="0">
                        <a:solidFill>
                          <a:srgbClr val="003366"/>
                        </a:solidFill>
                        <a:latin typeface="Cambria Math" panose="02040503050406030204" pitchFamily="18" charset="0"/>
                        <a:ea typeface="Cambria Math" panose="02040503050406030204" pitchFamily="18" charset="0"/>
                      </a:rPr>
                      <m:t>=248.9⋅</m:t>
                    </m:r>
                    <m:d>
                      <m:dPr>
                        <m:ctrlPr>
                          <a:rPr lang="en-US" sz="1500" i="1">
                            <a:solidFill>
                              <a:srgbClr val="003366"/>
                            </a:solidFill>
                            <a:latin typeface="Cambria Math" panose="02040503050406030204" pitchFamily="18" charset="0"/>
                            <a:ea typeface="Cambria Math" panose="02040503050406030204" pitchFamily="18" charset="0"/>
                          </a:rPr>
                        </m:ctrlPr>
                      </m:dPr>
                      <m:e>
                        <m:f>
                          <m:fPr>
                            <m:type m:val="lin"/>
                            <m:ctrlPr>
                              <a:rPr lang="en-US" sz="1500" i="1">
                                <a:solidFill>
                                  <a:srgbClr val="003366"/>
                                </a:solidFill>
                                <a:latin typeface="Cambria Math" panose="02040503050406030204" pitchFamily="18" charset="0"/>
                                <a:ea typeface="Cambria Math" panose="02040503050406030204" pitchFamily="18" charset="0"/>
                              </a:rPr>
                            </m:ctrlPr>
                          </m:fPr>
                          <m:num>
                            <m:r>
                              <m:rPr>
                                <m:nor/>
                              </m:rPr>
                              <a:rPr lang="en-US" sz="1500" b="0" i="0" smtClean="0">
                                <a:solidFill>
                                  <a:srgbClr val="003366"/>
                                </a:solidFill>
                                <a:latin typeface="Cambria Math" panose="02040503050406030204" pitchFamily="18" charset="0"/>
                                <a:ea typeface="Cambria Math" panose="02040503050406030204" pitchFamily="18" charset="0"/>
                              </a:rPr>
                              <m:t>1</m:t>
                            </m:r>
                          </m:num>
                          <m:den>
                            <m:sSubSup>
                              <m:sSubSupPr>
                                <m:ctrlPr>
                                  <a:rPr lang="en-US" sz="1500" i="1">
                                    <a:solidFill>
                                      <a:srgbClr val="003366"/>
                                    </a:solidFill>
                                    <a:latin typeface="Cambria Math" panose="02040503050406030204" pitchFamily="18" charset="0"/>
                                    <a:ea typeface="Cambria Math" panose="02040503050406030204" pitchFamily="18" charset="0"/>
                                  </a:rPr>
                                </m:ctrlPr>
                              </m:sSubSupPr>
                              <m:e>
                                <m:r>
                                  <m:rPr>
                                    <m:sty m:val="p"/>
                                  </m:rPr>
                                  <a:rPr lang="en-US" sz="1500">
                                    <a:solidFill>
                                      <a:srgbClr val="003366"/>
                                    </a:solidFill>
                                    <a:latin typeface="Cambria Math" panose="02040503050406030204" pitchFamily="18" charset="0"/>
                                    <a:ea typeface="Cambria Math" panose="02040503050406030204" pitchFamily="18" charset="0"/>
                                  </a:rPr>
                                  <m:t>f</m:t>
                                </m:r>
                              </m:e>
                              <m:sub>
                                <m:r>
                                  <m:rPr>
                                    <m:sty m:val="p"/>
                                  </m:rPr>
                                  <a:rPr lang="en-US" sz="1500">
                                    <a:solidFill>
                                      <a:srgbClr val="003366"/>
                                    </a:solidFill>
                                    <a:latin typeface="Cambria Math" panose="02040503050406030204" pitchFamily="18" charset="0"/>
                                    <a:ea typeface="Cambria Math" panose="02040503050406030204" pitchFamily="18" charset="0"/>
                                  </a:rPr>
                                  <m:t>n</m:t>
                                </m:r>
                              </m:sub>
                              <m:sup>
                                <m:r>
                                  <a:rPr lang="en-US" sz="1500">
                                    <a:solidFill>
                                      <a:srgbClr val="003366"/>
                                    </a:solidFill>
                                    <a:latin typeface="Cambria Math" panose="02040503050406030204" pitchFamily="18" charset="0"/>
                                    <a:ea typeface="Cambria Math" panose="02040503050406030204" pitchFamily="18" charset="0"/>
                                  </a:rPr>
                                  <m:t>   1.5</m:t>
                                </m:r>
                              </m:sup>
                            </m:sSubSup>
                          </m:den>
                        </m:f>
                      </m:e>
                    </m:d>
                    <m:r>
                      <a:rPr lang="en-US" sz="1500" i="0">
                        <a:solidFill>
                          <a:srgbClr val="003366"/>
                        </a:solidFill>
                        <a:latin typeface="Cambria Math" panose="02040503050406030204" pitchFamily="18" charset="0"/>
                        <a:ea typeface="Cambria Math" panose="02040503050406030204" pitchFamily="18" charset="0"/>
                      </a:rPr>
                      <m:t>⋅</m:t>
                    </m:r>
                    <m:rad>
                      <m:radPr>
                        <m:degHide m:val="on"/>
                        <m:ctrlPr>
                          <a:rPr lang="en-US" sz="1500" i="1">
                            <a:solidFill>
                              <a:srgbClr val="003366"/>
                            </a:solidFill>
                            <a:latin typeface="Cambria Math" panose="02040503050406030204" pitchFamily="18" charset="0"/>
                            <a:ea typeface="Cambria Math" panose="02040503050406030204" pitchFamily="18" charset="0"/>
                          </a:rPr>
                        </m:ctrlPr>
                      </m:radPr>
                      <m:deg/>
                      <m:e>
                        <m:d>
                          <m:dPr>
                            <m:ctrlPr>
                              <a:rPr lang="en-US" sz="1500" i="1">
                                <a:solidFill>
                                  <a:srgbClr val="003366"/>
                                </a:solidFill>
                                <a:latin typeface="Cambria Math" panose="02040503050406030204" pitchFamily="18" charset="0"/>
                                <a:ea typeface="Cambria Math" panose="02040503050406030204" pitchFamily="18" charset="0"/>
                              </a:rPr>
                            </m:ctrlPr>
                          </m:dPr>
                          <m:e>
                            <m:f>
                              <m:fPr>
                                <m:type m:val="lin"/>
                                <m:ctrlPr>
                                  <a:rPr lang="en-US" sz="1500" i="1">
                                    <a:solidFill>
                                      <a:srgbClr val="003366"/>
                                    </a:solidFill>
                                    <a:latin typeface="Cambria Math" panose="02040503050406030204" pitchFamily="18" charset="0"/>
                                    <a:ea typeface="Cambria Math" panose="02040503050406030204" pitchFamily="18" charset="0"/>
                                  </a:rPr>
                                </m:ctrlPr>
                              </m:fPr>
                              <m:num>
                                <m:r>
                                  <m:rPr>
                                    <m:nor/>
                                  </m:rPr>
                                  <a:rPr lang="el-GR" sz="1600" dirty="0">
                                    <a:solidFill>
                                      <a:srgbClr val="10456B"/>
                                    </a:solidFill>
                                    <a:latin typeface="Cambria Math" panose="02040503050406030204" pitchFamily="18" charset="0"/>
                                    <a:ea typeface="Cambria Math" panose="02040503050406030204" pitchFamily="18" charset="0"/>
                                  </a:rPr>
                                  <m:t>π</m:t>
                                </m:r>
                              </m:num>
                              <m:den>
                                <m:r>
                                  <a:rPr lang="en-US" sz="1500" i="1">
                                    <a:solidFill>
                                      <a:srgbClr val="003366"/>
                                    </a:solidFill>
                                    <a:latin typeface="Cambria Math" panose="02040503050406030204" pitchFamily="18" charset="0"/>
                                    <a:ea typeface="Cambria Math" panose="02040503050406030204" pitchFamily="18" charset="0"/>
                                  </a:rPr>
                                  <m:t>2</m:t>
                                </m:r>
                              </m:den>
                            </m:f>
                          </m:e>
                        </m:d>
                        <m:r>
                          <a:rPr lang="en-US" sz="1500" i="0">
                            <a:solidFill>
                              <a:srgbClr val="003366"/>
                            </a:solidFill>
                            <a:latin typeface="Cambria Math" panose="02040503050406030204" pitchFamily="18" charset="0"/>
                            <a:ea typeface="Cambria Math" panose="02040503050406030204" pitchFamily="18" charset="0"/>
                          </a:rPr>
                          <m:t>⋅</m:t>
                        </m:r>
                        <m:r>
                          <m:rPr>
                            <m:sty m:val="p"/>
                          </m:rPr>
                          <a:rPr lang="en-US" sz="1500" i="0">
                            <a:solidFill>
                              <a:srgbClr val="003366"/>
                            </a:solidFill>
                            <a:latin typeface="Cambria Math" panose="02040503050406030204" pitchFamily="18" charset="0"/>
                            <a:ea typeface="Cambria Math" panose="02040503050406030204" pitchFamily="18" charset="0"/>
                          </a:rPr>
                          <m:t>Q</m:t>
                        </m:r>
                        <m:r>
                          <a:rPr lang="en-US" sz="1500" i="0">
                            <a:solidFill>
                              <a:srgbClr val="003366"/>
                            </a:solidFill>
                            <a:latin typeface="Cambria Math" panose="02040503050406030204" pitchFamily="18" charset="0"/>
                            <a:ea typeface="Cambria Math" panose="02040503050406030204" pitchFamily="18" charset="0"/>
                          </a:rPr>
                          <m:t>⋅</m:t>
                        </m:r>
                        <m:r>
                          <m:rPr>
                            <m:sty m:val="p"/>
                          </m:rPr>
                          <a:rPr lang="en-US" sz="1500" i="0">
                            <a:solidFill>
                              <a:srgbClr val="003366"/>
                            </a:solidFill>
                            <a:latin typeface="Cambria Math" panose="02040503050406030204" pitchFamily="18" charset="0"/>
                            <a:ea typeface="Cambria Math" panose="02040503050406030204" pitchFamily="18" charset="0"/>
                          </a:rPr>
                          <m:t>A</m:t>
                        </m:r>
                      </m:e>
                    </m:rad>
                    <m:r>
                      <a:rPr lang="en-US" sz="1500" b="0" i="0" smtClean="0">
                        <a:solidFill>
                          <a:srgbClr val="003366"/>
                        </a:solidFill>
                        <a:latin typeface="Cambria Math" panose="02040503050406030204" pitchFamily="18" charset="0"/>
                        <a:ea typeface="Cambria Math" panose="02040503050406030204" pitchFamily="18" charset="0"/>
                      </a:rPr>
                      <m:t>  </m:t>
                    </m:r>
                    <m:r>
                      <m:rPr>
                        <m:sty m:val="p"/>
                      </m:rPr>
                      <a:rPr lang="en-US" sz="1500" i="0">
                        <a:solidFill>
                          <a:srgbClr val="003366"/>
                        </a:solidFill>
                        <a:latin typeface="Cambria Math" panose="02040503050406030204" pitchFamily="18" charset="0"/>
                        <a:ea typeface="Cambria Math" panose="02040503050406030204" pitchFamily="18" charset="0"/>
                      </a:rPr>
                      <m:t>mm</m:t>
                    </m:r>
                  </m:oMath>
                </a14:m>
                <a:endParaRPr lang="en-US" sz="1500" dirty="0">
                  <a:solidFill>
                    <a:srgbClr val="003366"/>
                  </a:solidFill>
                  <a:latin typeface="Cambria Math" panose="02040503050406030204" pitchFamily="18" charset="0"/>
                  <a:ea typeface="Cambria Math" panose="02040503050406030204" pitchFamily="18" charset="0"/>
                </a:endParaRPr>
              </a:p>
              <a:p>
                <a:pPr algn="l">
                  <a:lnSpc>
                    <a:spcPct val="102000"/>
                  </a:lnSpc>
                  <a:spcBef>
                    <a:spcPts val="0"/>
                  </a:spcBef>
                  <a:spcAft>
                    <a:spcPts val="500"/>
                  </a:spcAft>
                  <a:buClr>
                    <a:srgbClr val="0B7A8A"/>
                  </a:buClr>
                </a:pPr>
                <a:endParaRPr lang="en-US" sz="1500" dirty="0">
                  <a:solidFill>
                    <a:srgbClr val="003366"/>
                  </a:solidFill>
                  <a:latin typeface="Cambria Math" panose="02040503050406030204" pitchFamily="18" charset="0"/>
                  <a:ea typeface="Cambria Math" panose="02040503050406030204" pitchFamily="18" charset="0"/>
                </a:endParaRPr>
              </a:p>
              <a:p>
                <a:pPr>
                  <a:lnSpc>
                    <a:spcPct val="102000"/>
                  </a:lnSpc>
                  <a:spcAft>
                    <a:spcPts val="500"/>
                  </a:spcAft>
                  <a:buClr>
                    <a:srgbClr val="0B7A8A"/>
                  </a:buClr>
                </a:pPr>
                <a:r>
                  <a:rPr lang="en-US" sz="1500" dirty="0">
                    <a:solidFill>
                      <a:srgbClr val="003366"/>
                    </a:solidFill>
                    <a:latin typeface="Cambria Math" panose="02040503050406030204" pitchFamily="18" charset="0"/>
                    <a:ea typeface="Cambria Math" panose="02040503050406030204" pitchFamily="18" charset="0"/>
                  </a:rPr>
                  <a:t>            ≈ 1.70×10⁻³ mm  ≈ 1.70 µm</a:t>
                </a:r>
              </a:p>
              <a:p>
                <a:pPr>
                  <a:lnSpc>
                    <a:spcPct val="102000"/>
                  </a:lnSpc>
                  <a:spcAft>
                    <a:spcPts val="500"/>
                  </a:spcAft>
                  <a:buClr>
                    <a:srgbClr val="0B7A8A"/>
                  </a:buClr>
                </a:pPr>
                <a:endParaRPr sz="1400" dirty="0">
                  <a:solidFill>
                    <a:srgbClr val="10456B"/>
                  </a:solidFill>
                  <a:latin typeface="Calibri"/>
                </a:endParaRPr>
              </a:p>
              <a:p>
                <a:pPr marL="182880" indent="-182880" algn="l">
                  <a:lnSpc>
                    <a:spcPct val="102000"/>
                  </a:lnSpc>
                  <a:spcBef>
                    <a:spcPts val="0"/>
                  </a:spcBef>
                  <a:spcAft>
                    <a:spcPts val="500"/>
                  </a:spcAft>
                  <a:buClr>
                    <a:srgbClr val="0B7A8A"/>
                  </a:buClr>
                  <a:buFont typeface="Arial"/>
                  <a:buChar char="•"/>
                </a:pPr>
                <a:r>
                  <a:rPr lang="en-US" sz="1400" dirty="0">
                    <a:solidFill>
                      <a:srgbClr val="10456B"/>
                    </a:solidFill>
                    <a:latin typeface="Calibri"/>
                  </a:rPr>
                  <a:t>L</a:t>
                </a:r>
                <a:r>
                  <a:rPr sz="1400" dirty="0">
                    <a:solidFill>
                      <a:srgbClr val="10456B"/>
                    </a:solidFill>
                    <a:latin typeface="Calibri"/>
                  </a:rPr>
                  <a:t>inks directly to the sway-space trade of the isolation slides</a:t>
                </a:r>
              </a:p>
            </p:txBody>
          </p:sp>
        </mc:Choice>
        <mc:Fallback xmlns="">
          <p:sp>
            <p:nvSpPr>
              <p:cNvPr id="12" name="TextBox 11"/>
              <p:cNvSpPr txBox="1">
                <a:spLocks noRot="1" noChangeAspect="1" noMove="1" noResize="1" noEditPoints="1" noAdjustHandles="1" noChangeArrowheads="1" noChangeShapeType="1" noTextEdit="1"/>
              </p:cNvSpPr>
              <p:nvPr/>
            </p:nvSpPr>
            <p:spPr>
              <a:xfrm>
                <a:off x="7635240" y="4298843"/>
                <a:ext cx="4069080" cy="2037802"/>
              </a:xfrm>
              <a:prstGeom prst="rect">
                <a:avLst/>
              </a:prstGeom>
              <a:blipFill>
                <a:blip r:embed="rId3"/>
                <a:stretch>
                  <a:fillRect l="-2549" t="-2695" r="-2249" b="-4491"/>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82CCF14-88C8-52DA-A93C-063C79072EBE}"/>
              </a:ext>
            </a:extLst>
          </p:cNvPr>
          <p:cNvPicPr>
            <a:picLocks noChangeAspect="1"/>
          </p:cNvPicPr>
          <p:nvPr/>
        </p:nvPicPr>
        <p:blipFill>
          <a:blip r:embed="rId4"/>
          <a:stretch>
            <a:fillRect/>
          </a:stretch>
        </p:blipFill>
        <p:spPr>
          <a:xfrm>
            <a:off x="769125" y="1911617"/>
            <a:ext cx="5334000" cy="4000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548640"/>
          </a:xfrm>
          <a:prstGeom prst="rect">
            <a:avLst/>
          </a:prstGeom>
          <a:noFill/>
        </p:spPr>
        <p:txBody>
          <a:bodyPr wrap="square" lIns="0" tIns="0" rIns="0" bIns="0" anchor="t">
            <a:spAutoFit/>
          </a:bodyPr>
          <a:lstStyle/>
          <a:p>
            <a:pPr algn="l">
              <a:lnSpc>
                <a:spcPct val="100000"/>
              </a:lnSpc>
              <a:spcBef>
                <a:spcPts val="0"/>
              </a:spcBef>
              <a:spcAft>
                <a:spcPts val="400"/>
              </a:spcAft>
            </a:pPr>
            <a:r>
              <a:rPr sz="2800" b="1" i="0">
                <a:solidFill>
                  <a:srgbClr val="10456B"/>
                </a:solidFill>
                <a:latin typeface="Cambria"/>
              </a:rPr>
              <a:t>Worked Example: Isolator Transmissibility</a:t>
            </a:r>
          </a:p>
        </p:txBody>
      </p:sp>
      <p:sp>
        <p:nvSpPr>
          <p:cNvPr id="4" name="TextBox 3"/>
          <p:cNvSpPr txBox="1"/>
          <p:nvPr/>
        </p:nvSpPr>
        <p:spPr>
          <a:xfrm>
            <a:off x="457200" y="794412"/>
            <a:ext cx="9600000" cy="230832"/>
          </a:xfrm>
          <a:prstGeom prst="rect">
            <a:avLst/>
          </a:prstGeom>
          <a:noFill/>
        </p:spPr>
        <p:txBody>
          <a:bodyPr wrap="square" lIns="0" tIns="0" rIns="0" bIns="0" anchor="ctr">
            <a:spAutoFit/>
          </a:bodyPr>
          <a:lstStyle/>
          <a:p>
            <a:pPr algn="l">
              <a:lnSpc>
                <a:spcPct val="100000"/>
              </a:lnSpc>
              <a:spcBef>
                <a:spcPts val="0"/>
              </a:spcBef>
              <a:spcAft>
                <a:spcPts val="400"/>
              </a:spcAft>
            </a:pPr>
            <a:r>
              <a:rPr sz="1500" b="0" i="1" dirty="0">
                <a:solidFill>
                  <a:srgbClr val="0B7A8A"/>
                </a:solidFill>
                <a:latin typeface="Calibri"/>
              </a:rPr>
              <a:t>Hard numbers on the damping trade — evaluating T at the 66.7 Hz wheel line for an fₙ = 15 Hz isolator</a:t>
            </a: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49</a:t>
            </a:r>
          </a:p>
        </p:txBody>
      </p:sp>
      <p:sp>
        <p:nvSpPr>
          <p:cNvPr id="11" name="TextBox 10"/>
          <p:cNvSpPr txBox="1"/>
          <p:nvPr/>
        </p:nvSpPr>
        <p:spPr>
          <a:xfrm>
            <a:off x="7863840" y="3025880"/>
            <a:ext cx="3611880" cy="860364"/>
          </a:xfrm>
          <a:prstGeom prst="rect">
            <a:avLst/>
          </a:prstGeom>
          <a:noFill/>
        </p:spPr>
        <p:txBody>
          <a:bodyPr wrap="square" lIns="0" tIns="0" rIns="0" bIns="0">
            <a:spAutoFit/>
          </a:bodyPr>
          <a:lstStyle/>
          <a:p>
            <a:pPr algn="l">
              <a:spcBef>
                <a:spcPts val="0"/>
              </a:spcBef>
              <a:spcAft>
                <a:spcPts val="800"/>
              </a:spcAft>
            </a:pPr>
            <a:r>
              <a:rPr sz="1450" b="1" dirty="0">
                <a:solidFill>
                  <a:srgbClr val="10456B"/>
                </a:solidFill>
                <a:latin typeface="Calibri"/>
              </a:rPr>
              <a:t>High-Frequency Attenuation</a:t>
            </a:r>
          </a:p>
          <a:p>
            <a:pPr marL="182880" indent="-182880" algn="l">
              <a:lnSpc>
                <a:spcPct val="102000"/>
              </a:lnSpc>
              <a:spcBef>
                <a:spcPts val="0"/>
              </a:spcBef>
              <a:spcAft>
                <a:spcPts val="500"/>
              </a:spcAft>
              <a:buClr>
                <a:srgbClr val="0B7A8A"/>
              </a:buClr>
              <a:buFont typeface="Arial"/>
              <a:buChar char="•"/>
            </a:pPr>
            <a:r>
              <a:rPr sz="1450" dirty="0">
                <a:solidFill>
                  <a:srgbClr val="10456B"/>
                </a:solidFill>
                <a:latin typeface="Calibri"/>
              </a:rPr>
              <a:t>ζ = 0.05:  T = 0.054  →  −25 dB</a:t>
            </a:r>
          </a:p>
          <a:p>
            <a:pPr marL="182880" indent="-182880" algn="l">
              <a:lnSpc>
                <a:spcPct val="102000"/>
              </a:lnSpc>
              <a:spcBef>
                <a:spcPts val="0"/>
              </a:spcBef>
              <a:spcAft>
                <a:spcPts val="500"/>
              </a:spcAft>
              <a:buClr>
                <a:srgbClr val="0B7A8A"/>
              </a:buClr>
              <a:buFont typeface="Arial"/>
              <a:buChar char="•"/>
            </a:pPr>
            <a:r>
              <a:rPr sz="1450" dirty="0">
                <a:solidFill>
                  <a:srgbClr val="10456B"/>
                </a:solidFill>
                <a:latin typeface="Calibri"/>
              </a:rPr>
              <a:t>ζ = 0.20:  T = 0.094  →  −20.5 dB</a:t>
            </a:r>
          </a:p>
        </p:txBody>
      </p:sp>
      <p:sp>
        <p:nvSpPr>
          <p:cNvPr id="12" name="TextBox 11"/>
          <p:cNvSpPr txBox="1"/>
          <p:nvPr/>
        </p:nvSpPr>
        <p:spPr>
          <a:xfrm>
            <a:off x="7863840" y="3985880"/>
            <a:ext cx="3611880" cy="860364"/>
          </a:xfrm>
          <a:prstGeom prst="rect">
            <a:avLst/>
          </a:prstGeom>
          <a:noFill/>
        </p:spPr>
        <p:txBody>
          <a:bodyPr wrap="square" lIns="0" tIns="0" rIns="0" bIns="0">
            <a:spAutoFit/>
          </a:bodyPr>
          <a:lstStyle/>
          <a:p>
            <a:pPr algn="l">
              <a:spcBef>
                <a:spcPts val="0"/>
              </a:spcBef>
              <a:spcAft>
                <a:spcPts val="800"/>
              </a:spcAft>
            </a:pPr>
            <a:r>
              <a:rPr sz="1450" b="1" dirty="0">
                <a:solidFill>
                  <a:srgbClr val="10456B"/>
                </a:solidFill>
                <a:latin typeface="Calibri"/>
              </a:rPr>
              <a:t>Resonant Peak (r = 1)</a:t>
            </a:r>
          </a:p>
          <a:p>
            <a:pPr marL="182880" indent="-182880" algn="l">
              <a:lnSpc>
                <a:spcPct val="102000"/>
              </a:lnSpc>
              <a:spcBef>
                <a:spcPts val="0"/>
              </a:spcBef>
              <a:spcAft>
                <a:spcPts val="500"/>
              </a:spcAft>
              <a:buClr>
                <a:srgbClr val="0B7A8A"/>
              </a:buClr>
              <a:buFont typeface="Arial"/>
              <a:buChar char="•"/>
            </a:pPr>
            <a:r>
              <a:rPr sz="1450" dirty="0">
                <a:solidFill>
                  <a:srgbClr val="10456B"/>
                </a:solidFill>
                <a:latin typeface="Calibri"/>
              </a:rPr>
              <a:t>ζ = 0.05:  T ≈ 1/(2ζ) = 10</a:t>
            </a:r>
          </a:p>
          <a:p>
            <a:pPr marL="182880" indent="-182880" algn="l">
              <a:lnSpc>
                <a:spcPct val="102000"/>
              </a:lnSpc>
              <a:spcBef>
                <a:spcPts val="0"/>
              </a:spcBef>
              <a:spcAft>
                <a:spcPts val="500"/>
              </a:spcAft>
              <a:buClr>
                <a:srgbClr val="0B7A8A"/>
              </a:buClr>
              <a:buFont typeface="Arial"/>
              <a:buChar char="•"/>
            </a:pPr>
            <a:r>
              <a:rPr sz="1450" dirty="0">
                <a:solidFill>
                  <a:srgbClr val="10456B"/>
                </a:solidFill>
                <a:latin typeface="Calibri"/>
              </a:rPr>
              <a:t>ζ = 0.20:  T ≈ 2.5</a:t>
            </a:r>
          </a:p>
        </p:txBody>
      </p:sp>
      <p:sp>
        <p:nvSpPr>
          <p:cNvPr id="13" name="Rectangle 12"/>
          <p:cNvSpPr/>
          <p:nvPr/>
        </p:nvSpPr>
        <p:spPr>
          <a:xfrm>
            <a:off x="7635240" y="4972120"/>
            <a:ext cx="4069080" cy="560000"/>
          </a:xfrm>
          <a:prstGeom prst="rect">
            <a:avLst/>
          </a:prstGeom>
          <a:solidFill>
            <a:srgbClr val="10456B"/>
          </a:solidFill>
          <a:ln>
            <a:noFill/>
          </a:ln>
          <a:effectLst/>
        </p:spPr>
        <p:style>
          <a:lnRef idx="1">
            <a:schemeClr val="accent1"/>
          </a:lnRef>
          <a:fillRef idx="3">
            <a:schemeClr val="accent1"/>
          </a:fillRef>
          <a:effectRef idx="2">
            <a:schemeClr val="accent1"/>
          </a:effectRef>
          <a:fontRef idx="minor">
            <a:schemeClr val="lt1"/>
          </a:fontRef>
        </p:style>
        <p:txBody>
          <a:bodyPr wrap="square" lIns="137160" rIns="137160" rtlCol="0" anchor="ctr"/>
          <a:lstStyle/>
          <a:p>
            <a:pPr algn="l"/>
            <a:r>
              <a:rPr sz="1450" b="1" dirty="0">
                <a:solidFill>
                  <a:srgbClr val="FFFFFF"/>
                </a:solidFill>
                <a:latin typeface="Calibri"/>
              </a:rPr>
              <a:t>Takeaway:  </a:t>
            </a:r>
            <a:r>
              <a:rPr sz="1450" dirty="0">
                <a:solidFill>
                  <a:srgbClr val="FFFFFF"/>
                </a:solidFill>
                <a:latin typeface="Calibri"/>
              </a:rPr>
              <a:t>Heavier damping cuts the peak ~4× but costs ~5 dB of high-frequency attenuation.</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A3493F-5BB0-A791-959A-B97E6D0033DA}"/>
                  </a:ext>
                </a:extLst>
              </p:cNvPr>
              <p:cNvSpPr txBox="1"/>
              <p:nvPr/>
            </p:nvSpPr>
            <p:spPr>
              <a:xfrm>
                <a:off x="7160205" y="1696890"/>
                <a:ext cx="4069080" cy="797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5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5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15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T</m:t>
                          </m:r>
                          <m:d>
                            <m:d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ρ</m:t>
                              </m:r>
                            </m:e>
                          </m:d>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e>
                      </m:d>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r>
                                        <m:rPr>
                                          <m:nor/>
                                        </m:rPr>
                                        <a:rPr lang="el-GR" sz="1550" dirty="0">
                                          <a:solidFill>
                                            <a:srgbClr val="10456B"/>
                                          </a:solidFill>
                                          <a:latin typeface="Cambria Math" panose="02040503050406030204" pitchFamily="18" charset="0"/>
                                          <a:ea typeface="Cambria Math" panose="02040503050406030204" pitchFamily="18" charset="0"/>
                                        </a:rPr>
                                        <m:t>ζ</m:t>
                                      </m:r>
                                      <m:r>
                                        <m:rPr>
                                          <m:sty m:val="p"/>
                                        </m:rP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ρ</m:t>
                                      </m:r>
                                    </m:e>
                                  </m:d>
                                </m:e>
                                <m:sup>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num>
                            <m:den>
                              <m:sSup>
                                <m:sSup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1</m:t>
                                      </m:r>
                                      <m: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ρ</m:t>
                                          </m:r>
                                        </m:e>
                                        <m:sup>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d>
                                </m:e>
                                <m:sup>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15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r>
                                        <m:rPr>
                                          <m:nor/>
                                        </m:rPr>
                                        <a:rPr lang="el-GR" sz="1550" dirty="0">
                                          <a:solidFill>
                                            <a:srgbClr val="10456B"/>
                                          </a:solidFill>
                                          <a:latin typeface="Cambria Math" panose="02040503050406030204" pitchFamily="18" charset="0"/>
                                          <a:ea typeface="Cambria Math" panose="02040503050406030204" pitchFamily="18" charset="0"/>
                                        </a:rPr>
                                        <m:t>ζ</m:t>
                                      </m:r>
                                      <m:r>
                                        <m:rPr>
                                          <m:sty m:val="p"/>
                                        </m:rP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ρ</m:t>
                                      </m:r>
                                    </m:e>
                                  </m:d>
                                </m:e>
                                <m:sup>
                                  <m:r>
                                    <a:rPr lang="en-US" sz="15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den>
                          </m:f>
                        </m:e>
                      </m:rad>
                      <m: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ρ</m:t>
                      </m:r>
                      <m: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type m:val="lin"/>
                          <m:ctrlPr>
                            <a:rPr lang="en-US" sz="1550" i="1">
                              <a:solidFill>
                                <a:schemeClr val="tx1"/>
                              </a:solidFill>
                              <a:effectLst/>
                              <a:latin typeface="Cambria Math" panose="02040503050406030204" pitchFamily="18" charset="0"/>
                              <a:cs typeface="Times New Roman" panose="02020603050405020304" pitchFamily="18" charset="0"/>
                            </a:rPr>
                          </m:ctrlPr>
                        </m:fPr>
                        <m:num>
                          <m:r>
                            <m:rPr>
                              <m:sty m:val="p"/>
                            </m:rP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f</m:t>
                          </m:r>
                        </m:num>
                        <m:den>
                          <m:sSub>
                            <m:sSubPr>
                              <m:ctrlPr>
                                <a:rPr lang="en-US" sz="1550" i="1">
                                  <a:solidFill>
                                    <a:schemeClr val="tx1"/>
                                  </a:solidFill>
                                  <a:effectLst/>
                                  <a:latin typeface="Cambria Math" panose="02040503050406030204" pitchFamily="18" charset="0"/>
                                  <a:cs typeface="Times New Roman" panose="02020603050405020304" pitchFamily="18" charset="0"/>
                                </a:rPr>
                              </m:ctrlPr>
                            </m:sSubPr>
                            <m:e>
                              <m:r>
                                <m:rPr>
                                  <m:sty m:val="p"/>
                                </m:rP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n-US" sz="15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m:t>
                              </m:r>
                            </m:sub>
                          </m:sSub>
                        </m:den>
                      </m:f>
                    </m:oMath>
                  </m:oMathPara>
                </a14:m>
                <a:endParaRPr lang="en-US" sz="1550" dirty="0"/>
              </a:p>
            </p:txBody>
          </p:sp>
        </mc:Choice>
        <mc:Fallback xmlns="">
          <p:sp>
            <p:nvSpPr>
              <p:cNvPr id="19" name="TextBox 18">
                <a:extLst>
                  <a:ext uri="{FF2B5EF4-FFF2-40B4-BE49-F238E27FC236}">
                    <a16:creationId xmlns:a16="http://schemas.microsoft.com/office/drawing/2014/main" id="{21A3493F-5BB0-A791-959A-B97E6D0033DA}"/>
                  </a:ext>
                </a:extLst>
              </p:cNvPr>
              <p:cNvSpPr txBox="1">
                <a:spLocks noRot="1" noChangeAspect="1" noMove="1" noResize="1" noEditPoints="1" noAdjustHandles="1" noChangeArrowheads="1" noChangeShapeType="1" noTextEdit="1"/>
              </p:cNvSpPr>
              <p:nvPr/>
            </p:nvSpPr>
            <p:spPr>
              <a:xfrm>
                <a:off x="7160205" y="1696890"/>
                <a:ext cx="4069080" cy="797013"/>
              </a:xfrm>
              <a:prstGeom prst="rect">
                <a:avLst/>
              </a:prstGeom>
              <a:blipFill>
                <a:blip r:embed="rId2"/>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19CFAA91-47B9-49DC-D76E-E084B1478392}"/>
              </a:ext>
            </a:extLst>
          </p:cNvPr>
          <p:cNvPicPr>
            <a:picLocks noChangeAspect="1"/>
          </p:cNvPicPr>
          <p:nvPr/>
        </p:nvPicPr>
        <p:blipFill>
          <a:blip r:embed="rId3"/>
          <a:stretch>
            <a:fillRect/>
          </a:stretch>
        </p:blipFill>
        <p:spPr>
          <a:xfrm>
            <a:off x="716280" y="1527292"/>
            <a:ext cx="6031972" cy="44446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What Is Spacecraft Jitter?</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Low-level, self-induced vibration generated by the spacecraft's own moving parts on orbit</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5</a:t>
            </a:r>
            <a:endParaRPr lang="en-US" sz="900" dirty="0"/>
          </a:p>
        </p:txBody>
      </p:sp>
      <p:sp>
        <p:nvSpPr>
          <p:cNvPr id="7" name="Shape 5"/>
          <p:cNvSpPr/>
          <p:nvPr/>
        </p:nvSpPr>
        <p:spPr>
          <a:xfrm>
            <a:off x="457200" y="1371600"/>
            <a:ext cx="5760720" cy="4297680"/>
          </a:xfrm>
          <a:prstGeom prst="roundRect">
            <a:avLst>
              <a:gd name="adj" fmla="val 1702"/>
            </a:avLst>
          </a:prstGeom>
          <a:solidFill>
            <a:srgbClr val="EEF4F9"/>
          </a:solidFill>
          <a:ln/>
        </p:spPr>
        <p:txBody>
          <a:bodyPr/>
          <a:lstStyle/>
          <a:p>
            <a:endParaRPr lang="en-US"/>
          </a:p>
        </p:txBody>
      </p:sp>
      <p:sp>
        <p:nvSpPr>
          <p:cNvPr id="8" name="Text 6"/>
          <p:cNvSpPr/>
          <p:nvPr/>
        </p:nvSpPr>
        <p:spPr>
          <a:xfrm>
            <a:off x="777240" y="1554480"/>
            <a:ext cx="4572000" cy="36576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Definition</a:t>
            </a:r>
            <a:endParaRPr lang="en-US" sz="1500" dirty="0"/>
          </a:p>
        </p:txBody>
      </p:sp>
      <p:sp>
        <p:nvSpPr>
          <p:cNvPr id="9" name="Text 7"/>
          <p:cNvSpPr/>
          <p:nvPr/>
        </p:nvSpPr>
        <p:spPr>
          <a:xfrm>
            <a:off x="777240" y="1965960"/>
            <a:ext cx="5120640" cy="35661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300" dirty="0">
                <a:latin typeface="Calibri" pitchFamily="34" charset="0"/>
                <a:ea typeface="Calibri" pitchFamily="34" charset="-122"/>
                <a:cs typeface="Calibri" pitchFamily="34" charset="-120"/>
              </a:rPr>
              <a:t>Vibration the spacecraft generates internally once it reaches orbit and becomes operational — distinct from pre-launch transport or powered-flight loads</a:t>
            </a: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300" dirty="0">
                <a:latin typeface="Calibri" pitchFamily="34" charset="0"/>
                <a:ea typeface="Calibri" pitchFamily="34" charset="-122"/>
                <a:cs typeface="Calibri" pitchFamily="34" charset="-120"/>
              </a:rPr>
              <a:t>Predominantly sinusoidal with integer harmonics (from rotating machinery); broadband random content from bearing noise and cryocooler compressors is also present</a:t>
            </a: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300" dirty="0">
                <a:latin typeface="Calibri" pitchFamily="34" charset="0"/>
                <a:ea typeface="Calibri" pitchFamily="34" charset="-122"/>
                <a:cs typeface="Calibri" pitchFamily="34" charset="-120"/>
              </a:rPr>
              <a:t>Amplitudes are typically in the micro-g range (10−6 to 10−3 g), yet they couple directly into sensitive payload performance because optical instruments have nano-radian pointing requirements</a:t>
            </a: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300" dirty="0">
                <a:latin typeface="Calibri" pitchFamily="34" charset="0"/>
                <a:ea typeface="Calibri" pitchFamily="34" charset="-122"/>
                <a:cs typeface="Calibri" pitchFamily="34" charset="-120"/>
              </a:rPr>
              <a:t>ECSS-E-HB-32-26A frames the working microvibration band as roughly 1 Hz up to 500–1000 Hz — below ~1 Hz the ACS can compensate; above ~1 kHz structural attenuation is sufficient</a:t>
            </a:r>
            <a:endParaRPr lang="en-US" sz="1300" dirty="0"/>
          </a:p>
        </p:txBody>
      </p:sp>
      <p:sp>
        <p:nvSpPr>
          <p:cNvPr id="10" name="Shape 8"/>
          <p:cNvSpPr/>
          <p:nvPr/>
        </p:nvSpPr>
        <p:spPr>
          <a:xfrm>
            <a:off x="6492240" y="1371600"/>
            <a:ext cx="5212080" cy="4297680"/>
          </a:xfrm>
          <a:prstGeom prst="roundRect">
            <a:avLst>
              <a:gd name="adj" fmla="val 1702"/>
            </a:avLst>
          </a:prstGeom>
          <a:solidFill>
            <a:srgbClr val="FFFFFF"/>
          </a:solidFill>
          <a:ln w="12700">
            <a:solidFill>
              <a:srgbClr val="D7E3EC"/>
            </a:solidFill>
            <a:prstDash val="solid"/>
          </a:ln>
        </p:spPr>
        <p:txBody>
          <a:bodyPr/>
          <a:lstStyle/>
          <a:p>
            <a:endParaRPr lang="en-US" dirty="0"/>
          </a:p>
        </p:txBody>
      </p:sp>
      <p:sp>
        <p:nvSpPr>
          <p:cNvPr id="11" name="Text 9"/>
          <p:cNvSpPr/>
          <p:nvPr/>
        </p:nvSpPr>
        <p:spPr>
          <a:xfrm>
            <a:off x="6766560" y="1554480"/>
            <a:ext cx="4572000" cy="36576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Why It Matters</a:t>
            </a:r>
            <a:endParaRPr lang="en-US" sz="1500" dirty="0"/>
          </a:p>
        </p:txBody>
      </p:sp>
      <p:sp>
        <p:nvSpPr>
          <p:cNvPr id="12" name="Text 10"/>
          <p:cNvSpPr/>
          <p:nvPr/>
        </p:nvSpPr>
        <p:spPr>
          <a:xfrm>
            <a:off x="6766560" y="1965960"/>
            <a:ext cx="4663440" cy="3566160"/>
          </a:xfrm>
          <a:prstGeom prst="rect">
            <a:avLst/>
          </a:prstGeom>
          <a:noFill/>
          <a:ln/>
        </p:spPr>
        <p:txBody>
          <a:bodyPr wrap="square" rtlCol="0" anchor="t"/>
          <a:lstStyle/>
          <a:p>
            <a:pPr marL="285750" indent="-285750">
              <a:spcBef>
                <a:spcPts val="500"/>
              </a:spcBef>
              <a:spcAft>
                <a:spcPts val="500"/>
              </a:spcAft>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Degrades line-of-sight pointing for optical instruments, laser communication terminals, and interferometric baselines</a:t>
            </a:r>
            <a:endParaRPr lang="en-US" sz="1400" dirty="0"/>
          </a:p>
          <a:p>
            <a:pPr marL="285750" indent="-285750">
              <a:spcBef>
                <a:spcPts val="500"/>
              </a:spcBef>
              <a:spcAft>
                <a:spcPts val="500"/>
              </a:spcAft>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Smears imagery and broadens the point-spread function on Earth-observation and astronomical platforms during integration time</a:t>
            </a:r>
            <a:endParaRPr lang="en-US" sz="1400" dirty="0"/>
          </a:p>
          <a:p>
            <a:pPr marL="285750" indent="-285750">
              <a:spcBef>
                <a:spcPts val="500"/>
              </a:spcBef>
              <a:spcAft>
                <a:spcPts val="500"/>
              </a:spcAft>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Couples into structural resonances, amplifying otherwise small disturbance forces by an order of magnitude or more</a:t>
            </a:r>
            <a:endParaRPr lang="en-US" sz="1400" dirty="0"/>
          </a:p>
          <a:p>
            <a:pPr marL="285750" indent="-285750">
              <a:spcBef>
                <a:spcPts val="500"/>
              </a:spcBef>
              <a:spcAft>
                <a:spcPts val="500"/>
              </a:spcAft>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Unlike launch loads, jitter is continuous and operationally persistent — it must be managed for mission life, not survived once</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738664"/>
          </a:xfrm>
          <a:prstGeom prst="rect">
            <a:avLst/>
          </a:prstGeom>
          <a:noFill/>
        </p:spPr>
        <p:txBody>
          <a:bodyPr wrap="square" lIns="0" tIns="0" rIns="0" bIns="0" anchor="t">
            <a:spAutoFit/>
          </a:bodyPr>
          <a:lstStyle/>
          <a:p>
            <a:pPr algn="l">
              <a:lnSpc>
                <a:spcPct val="100000"/>
              </a:lnSpc>
              <a:spcBef>
                <a:spcPts val="0"/>
              </a:spcBef>
              <a:spcAft>
                <a:spcPts val="400"/>
              </a:spcAft>
            </a:pPr>
            <a:r>
              <a:rPr sz="2400" b="1" i="0" dirty="0">
                <a:solidFill>
                  <a:srgbClr val="10456B"/>
                </a:solidFill>
                <a:latin typeface="Cambria"/>
              </a:rPr>
              <a:t>Worked Example: </a:t>
            </a:r>
            <a:br>
              <a:rPr lang="en-US" sz="2400" b="1" i="0" dirty="0">
                <a:solidFill>
                  <a:srgbClr val="10456B"/>
                </a:solidFill>
                <a:latin typeface="Cambria"/>
              </a:rPr>
            </a:br>
            <a:r>
              <a:rPr lang="en-US" sz="2400" b="1" i="0" dirty="0">
                <a:solidFill>
                  <a:srgbClr val="10456B"/>
                </a:solidFill>
                <a:latin typeface="Cambria"/>
              </a:rPr>
              <a:t>Modular Transfer Function </a:t>
            </a:r>
            <a:r>
              <a:rPr sz="2400" b="1" i="0" dirty="0">
                <a:solidFill>
                  <a:srgbClr val="10456B"/>
                </a:solidFill>
                <a:latin typeface="Cambria"/>
              </a:rPr>
              <a:t>Reduction From Jitter</a:t>
            </a:r>
          </a:p>
        </p:txBody>
      </p:sp>
      <p:sp>
        <p:nvSpPr>
          <p:cNvPr id="4" name="TextBox 3"/>
          <p:cNvSpPr txBox="1"/>
          <p:nvPr/>
        </p:nvSpPr>
        <p:spPr>
          <a:xfrm>
            <a:off x="1229096" y="1284600"/>
            <a:ext cx="4447309" cy="461665"/>
          </a:xfrm>
          <a:prstGeom prst="rect">
            <a:avLst/>
          </a:prstGeom>
          <a:noFill/>
        </p:spPr>
        <p:txBody>
          <a:bodyPr wrap="square" lIns="0" tIns="0" rIns="0" bIns="0" anchor="ctr">
            <a:spAutoFit/>
          </a:bodyPr>
          <a:lstStyle/>
          <a:p>
            <a:pPr algn="l">
              <a:lnSpc>
                <a:spcPct val="100000"/>
              </a:lnSpc>
              <a:spcBef>
                <a:spcPts val="0"/>
              </a:spcBef>
              <a:spcAft>
                <a:spcPts val="400"/>
              </a:spcAft>
            </a:pPr>
            <a:r>
              <a:rPr sz="1500" b="0" dirty="0">
                <a:solidFill>
                  <a:srgbClr val="0B7A8A"/>
                </a:solidFill>
                <a:latin typeface="Calibri"/>
              </a:rPr>
              <a:t>The Gaussian-jitter </a:t>
            </a:r>
            <a:r>
              <a:rPr sz="1500" b="0" dirty="0">
                <a:solidFill>
                  <a:srgbClr val="0B7A8A"/>
                </a:solidFill>
                <a:latin typeface="Cambria Math" panose="02040503050406030204" pitchFamily="18" charset="0"/>
                <a:ea typeface="Cambria Math" panose="02040503050406030204" pitchFamily="18" charset="0"/>
              </a:rPr>
              <a:t>MTF</a:t>
            </a:r>
            <a:r>
              <a:rPr sz="1500" b="0" dirty="0">
                <a:solidFill>
                  <a:srgbClr val="0B7A8A"/>
                </a:solidFill>
                <a:latin typeface="Calibri"/>
              </a:rPr>
              <a:t> factor </a:t>
            </a:r>
            <a:r>
              <a:rPr sz="1500" b="0" dirty="0">
                <a:solidFill>
                  <a:srgbClr val="0B7A8A"/>
                </a:solidFill>
                <a:latin typeface="Cambria Math" panose="02040503050406030204" pitchFamily="18" charset="0"/>
                <a:ea typeface="Cambria Math" panose="02040503050406030204" pitchFamily="18" charset="0"/>
              </a:rPr>
              <a:t>MTFⱼ = exp[−2π²σ²f²]</a:t>
            </a:r>
            <a:r>
              <a:rPr sz="1500" b="0" dirty="0">
                <a:solidFill>
                  <a:srgbClr val="0B7A8A"/>
                </a:solidFill>
                <a:latin typeface="Calibri"/>
              </a:rPr>
              <a:t>, evaluated at the Nyquist frequency</a:t>
            </a: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50</a:t>
            </a:r>
          </a:p>
        </p:txBody>
      </p:sp>
      <p:sp>
        <p:nvSpPr>
          <p:cNvPr id="9" name="TextBox 8"/>
          <p:cNvSpPr txBox="1"/>
          <p:nvPr/>
        </p:nvSpPr>
        <p:spPr>
          <a:xfrm>
            <a:off x="7863840" y="1257570"/>
            <a:ext cx="3611880" cy="230832"/>
          </a:xfrm>
          <a:prstGeom prst="rect">
            <a:avLst/>
          </a:prstGeom>
          <a:noFill/>
        </p:spPr>
        <p:txBody>
          <a:bodyPr wrap="square" lIns="0" tIns="0" rIns="0" bIns="0" anchor="t">
            <a:spAutoFit/>
          </a:bodyPr>
          <a:lstStyle/>
          <a:p>
            <a:pPr algn="l">
              <a:lnSpc>
                <a:spcPct val="100000"/>
              </a:lnSpc>
              <a:spcBef>
                <a:spcPts val="0"/>
              </a:spcBef>
              <a:spcAft>
                <a:spcPts val="400"/>
              </a:spcAft>
            </a:pPr>
            <a:r>
              <a:rPr lang="da-DK" sz="1500" b="1" i="0" dirty="0">
                <a:solidFill>
                  <a:srgbClr val="10456B"/>
                </a:solidFill>
                <a:latin typeface="Calibri"/>
              </a:rPr>
              <a:t>At Nyquist </a:t>
            </a:r>
            <a:r>
              <a:rPr lang="da-DK" sz="1500" b="1" i="0" dirty="0">
                <a:solidFill>
                  <a:srgbClr val="10456B"/>
                </a:solidFill>
                <a:latin typeface="Cambria Math" panose="02040503050406030204" pitchFamily="18" charset="0"/>
                <a:ea typeface="Cambria Math" panose="02040503050406030204" pitchFamily="18" charset="0"/>
              </a:rPr>
              <a:t>(f = 0.5 cyc/px)</a:t>
            </a:r>
            <a:endParaRPr sz="1500" b="1" i="0" dirty="0">
              <a:solidFill>
                <a:srgbClr val="10456B"/>
              </a:solidFill>
              <a:latin typeface="Cambria Math" panose="02040503050406030204" pitchFamily="18" charset="0"/>
              <a:ea typeface="Cambria Math" panose="02040503050406030204" pitchFamily="18" charset="0"/>
            </a:endParaRPr>
          </a:p>
        </p:txBody>
      </p:sp>
      <p:sp>
        <p:nvSpPr>
          <p:cNvPr id="10" name="Rectangle 9"/>
          <p:cNvSpPr/>
          <p:nvPr/>
        </p:nvSpPr>
        <p:spPr>
          <a:xfrm>
            <a:off x="7863840" y="1611302"/>
            <a:ext cx="3611880" cy="760000"/>
          </a:xfrm>
          <a:prstGeom prst="rect">
            <a:avLst/>
          </a:prstGeom>
          <a:solidFill>
            <a:srgbClr val="F4F6F8"/>
          </a:solidFill>
          <a:ln w="9525">
            <a:solidFill>
              <a:srgbClr val="D4DCE2"/>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l">
              <a:spcBef>
                <a:spcPts val="0"/>
              </a:spcBef>
              <a:spcAft>
                <a:spcPts val="200"/>
              </a:spcAft>
            </a:pPr>
            <a:r>
              <a:rPr sz="1500" dirty="0">
                <a:solidFill>
                  <a:srgbClr val="10456B"/>
                </a:solidFill>
                <a:latin typeface="Cambria Math" panose="02040503050406030204" pitchFamily="18" charset="0"/>
                <a:ea typeface="Cambria Math" panose="02040503050406030204" pitchFamily="18" charset="0"/>
              </a:rPr>
              <a:t>MTFⱼ = exp[−2π²σ²f²]</a:t>
            </a:r>
          </a:p>
        </p:txBody>
      </p:sp>
      <p:sp>
        <p:nvSpPr>
          <p:cNvPr id="11" name="TextBox 10"/>
          <p:cNvSpPr txBox="1"/>
          <p:nvPr/>
        </p:nvSpPr>
        <p:spPr>
          <a:xfrm>
            <a:off x="7827406" y="2472841"/>
            <a:ext cx="3611880" cy="2380075"/>
          </a:xfrm>
          <a:prstGeom prst="rect">
            <a:avLst/>
          </a:prstGeom>
          <a:noFill/>
        </p:spPr>
        <p:txBody>
          <a:bodyPr wrap="square" lIns="0" tIns="0" rIns="0" bIns="0">
            <a:spAutoFit/>
          </a:bodyPr>
          <a:lstStyle/>
          <a:p>
            <a:pPr marL="182880" indent="-182880" algn="l">
              <a:lnSpc>
                <a:spcPct val="102000"/>
              </a:lnSpc>
              <a:spcBef>
                <a:spcPts val="0"/>
              </a:spcBef>
              <a:spcAft>
                <a:spcPts val="600"/>
              </a:spcAft>
              <a:buClr>
                <a:srgbClr val="0B7A8A"/>
              </a:buClr>
              <a:buFont typeface="Arial"/>
              <a:buChar char="•"/>
            </a:pPr>
            <a:r>
              <a:rPr lang="en-US" sz="1450" dirty="0">
                <a:solidFill>
                  <a:schemeClr val="accent1">
                    <a:lumMod val="50000"/>
                  </a:schemeClr>
                </a:solidFill>
                <a:latin typeface="Calibri"/>
              </a:rPr>
              <a:t>σ = 0.1 </a:t>
            </a:r>
            <a:r>
              <a:rPr lang="en-US" sz="1450" dirty="0" err="1">
                <a:solidFill>
                  <a:schemeClr val="accent1">
                    <a:lumMod val="50000"/>
                  </a:schemeClr>
                </a:solidFill>
                <a:latin typeface="Calibri"/>
              </a:rPr>
              <a:t>px</a:t>
            </a:r>
            <a:r>
              <a:rPr lang="en-US" sz="1450" dirty="0">
                <a:solidFill>
                  <a:schemeClr val="accent1">
                    <a:lumMod val="50000"/>
                  </a:schemeClr>
                </a:solidFill>
                <a:latin typeface="Calibri"/>
              </a:rPr>
              <a:t>  →  MTFⱼ = 0.951  (5% loss)</a:t>
            </a:r>
          </a:p>
          <a:p>
            <a:pPr marL="182880" indent="-182880" algn="l">
              <a:lnSpc>
                <a:spcPct val="102000"/>
              </a:lnSpc>
              <a:spcBef>
                <a:spcPts val="0"/>
              </a:spcBef>
              <a:spcAft>
                <a:spcPts val="600"/>
              </a:spcAft>
              <a:buClr>
                <a:srgbClr val="0B7A8A"/>
              </a:buClr>
              <a:buFont typeface="Arial"/>
              <a:buChar char="•"/>
            </a:pPr>
            <a:r>
              <a:rPr lang="en-US" sz="1450" dirty="0">
                <a:solidFill>
                  <a:schemeClr val="accent1">
                    <a:lumMod val="50000"/>
                  </a:schemeClr>
                </a:solidFill>
                <a:latin typeface="Calibri"/>
              </a:rPr>
              <a:t>σ = 0.2 </a:t>
            </a:r>
            <a:r>
              <a:rPr lang="en-US" sz="1450" dirty="0" err="1">
                <a:solidFill>
                  <a:schemeClr val="accent1">
                    <a:lumMod val="50000"/>
                  </a:schemeClr>
                </a:solidFill>
                <a:latin typeface="Calibri"/>
              </a:rPr>
              <a:t>px</a:t>
            </a:r>
            <a:r>
              <a:rPr lang="en-US" sz="1450" dirty="0">
                <a:solidFill>
                  <a:schemeClr val="accent1">
                    <a:lumMod val="50000"/>
                  </a:schemeClr>
                </a:solidFill>
                <a:latin typeface="Calibri"/>
              </a:rPr>
              <a:t>  →  MTFⱼ = 0.821  (18% loss)</a:t>
            </a:r>
          </a:p>
          <a:p>
            <a:pPr marL="182880" indent="-182880" algn="l">
              <a:lnSpc>
                <a:spcPct val="102000"/>
              </a:lnSpc>
              <a:spcBef>
                <a:spcPts val="0"/>
              </a:spcBef>
              <a:spcAft>
                <a:spcPts val="600"/>
              </a:spcAft>
              <a:buClr>
                <a:srgbClr val="0B7A8A"/>
              </a:buClr>
              <a:buFont typeface="Arial"/>
              <a:buChar char="•"/>
            </a:pPr>
            <a:r>
              <a:rPr lang="en-US" sz="1450" dirty="0">
                <a:solidFill>
                  <a:schemeClr val="accent1">
                    <a:lumMod val="50000"/>
                  </a:schemeClr>
                </a:solidFill>
                <a:latin typeface="Calibri"/>
              </a:rPr>
              <a:t>σ = 0.3 </a:t>
            </a:r>
            <a:r>
              <a:rPr lang="en-US" sz="1450" dirty="0" err="1">
                <a:solidFill>
                  <a:schemeClr val="accent1">
                    <a:lumMod val="50000"/>
                  </a:schemeClr>
                </a:solidFill>
                <a:latin typeface="Calibri"/>
              </a:rPr>
              <a:t>px</a:t>
            </a:r>
            <a:r>
              <a:rPr lang="en-US" sz="1450" dirty="0">
                <a:solidFill>
                  <a:schemeClr val="accent1">
                    <a:lumMod val="50000"/>
                  </a:schemeClr>
                </a:solidFill>
                <a:latin typeface="Calibri"/>
              </a:rPr>
              <a:t>  →  MTFⱼ = 0.641  (36% loss)</a:t>
            </a:r>
          </a:p>
          <a:p>
            <a:pPr marL="182880" indent="-182880" algn="l">
              <a:lnSpc>
                <a:spcPct val="102000"/>
              </a:lnSpc>
              <a:spcBef>
                <a:spcPts val="0"/>
              </a:spcBef>
              <a:spcAft>
                <a:spcPts val="600"/>
              </a:spcAft>
              <a:buClr>
                <a:srgbClr val="0B7A8A"/>
              </a:buClr>
              <a:buFont typeface="Arial"/>
              <a:buChar char="•"/>
            </a:pPr>
            <a:endParaRPr lang="en-US" sz="1450" dirty="0">
              <a:solidFill>
                <a:schemeClr val="accent1">
                  <a:lumMod val="50000"/>
                </a:schemeClr>
              </a:solidFill>
              <a:latin typeface="Calibri"/>
            </a:endParaRPr>
          </a:p>
          <a:p>
            <a:pPr marL="182880" indent="-182880">
              <a:lnSpc>
                <a:spcPct val="102000"/>
              </a:lnSpc>
              <a:spcAft>
                <a:spcPts val="600"/>
              </a:spcAft>
              <a:buClr>
                <a:srgbClr val="0B7A8A"/>
              </a:buClr>
              <a:buFont typeface="Arial"/>
              <a:buChar char="•"/>
            </a:pPr>
            <a:r>
              <a:rPr lang="en-US" sz="1450" dirty="0">
                <a:solidFill>
                  <a:schemeClr val="accent1">
                    <a:lumMod val="50000"/>
                  </a:schemeClr>
                </a:solidFill>
              </a:rPr>
              <a:t>σ is the standard deviation of the line-of-sight jitter displacement, typically expressed in pixels (or in the same spatial units as the spatial frequency f).</a:t>
            </a:r>
          </a:p>
          <a:p>
            <a:pPr marL="182880" indent="-182880" algn="l">
              <a:lnSpc>
                <a:spcPct val="102000"/>
              </a:lnSpc>
              <a:spcBef>
                <a:spcPts val="0"/>
              </a:spcBef>
              <a:spcAft>
                <a:spcPts val="600"/>
              </a:spcAft>
              <a:buClr>
                <a:srgbClr val="0B7A8A"/>
              </a:buClr>
              <a:buFont typeface="Arial"/>
              <a:buChar char="•"/>
            </a:pPr>
            <a:endParaRPr sz="1150" dirty="0">
              <a:solidFill>
                <a:srgbClr val="10456B"/>
              </a:solidFill>
              <a:latin typeface="Calibri"/>
            </a:endParaRPr>
          </a:p>
        </p:txBody>
      </p:sp>
      <p:sp>
        <p:nvSpPr>
          <p:cNvPr id="12" name="Rectangle 11"/>
          <p:cNvSpPr/>
          <p:nvPr/>
        </p:nvSpPr>
        <p:spPr>
          <a:xfrm>
            <a:off x="7635240" y="4852120"/>
            <a:ext cx="4069080" cy="1118912"/>
          </a:xfrm>
          <a:prstGeom prst="rect">
            <a:avLst/>
          </a:prstGeom>
          <a:solidFill>
            <a:srgbClr val="10456B"/>
          </a:solidFill>
          <a:ln>
            <a:noFill/>
          </a:ln>
          <a:effectLst/>
        </p:spPr>
        <p:style>
          <a:lnRef idx="1">
            <a:schemeClr val="accent1"/>
          </a:lnRef>
          <a:fillRef idx="3">
            <a:schemeClr val="accent1"/>
          </a:fillRef>
          <a:effectRef idx="2">
            <a:schemeClr val="accent1"/>
          </a:effectRef>
          <a:fontRef idx="minor">
            <a:schemeClr val="lt1"/>
          </a:fontRef>
        </p:style>
        <p:txBody>
          <a:bodyPr wrap="square" lIns="137160" rIns="137160" rtlCol="0" anchor="ctr"/>
          <a:lstStyle/>
          <a:p>
            <a:pPr algn="l"/>
            <a:r>
              <a:rPr sz="1400" b="1" dirty="0">
                <a:solidFill>
                  <a:srgbClr val="FFFFFF"/>
                </a:solidFill>
                <a:latin typeface="Calibri"/>
              </a:rPr>
              <a:t>Takeaway:  </a:t>
            </a:r>
            <a:r>
              <a:rPr sz="1400" dirty="0">
                <a:solidFill>
                  <a:srgbClr val="FFFFFF"/>
                </a:solidFill>
                <a:latin typeface="Calibri"/>
              </a:rPr>
              <a:t>Sub-pixel jitter is not negligible — 0.2 </a:t>
            </a:r>
            <a:r>
              <a:rPr sz="1400" dirty="0" err="1">
                <a:solidFill>
                  <a:srgbClr val="FFFFFF"/>
                </a:solidFill>
                <a:latin typeface="Calibri"/>
              </a:rPr>
              <a:t>px</a:t>
            </a:r>
            <a:r>
              <a:rPr sz="1400" dirty="0">
                <a:solidFill>
                  <a:srgbClr val="FFFFFF"/>
                </a:solidFill>
                <a:latin typeface="Calibri"/>
              </a:rPr>
              <a:t> already removes ~18% of contrast at Nyquist, which is why fine-pointing budgets are stated in milli-pixels or nanoradians</a:t>
            </a:r>
            <a:r>
              <a:rPr sz="1150" dirty="0">
                <a:solidFill>
                  <a:srgbClr val="FFFFFF"/>
                </a:solidFill>
                <a:latin typeface="Calibri"/>
              </a:rPr>
              <a:t>.</a:t>
            </a:r>
          </a:p>
        </p:txBody>
      </p:sp>
      <p:pic>
        <p:nvPicPr>
          <p:cNvPr id="14" name="Picture 13">
            <a:extLst>
              <a:ext uri="{FF2B5EF4-FFF2-40B4-BE49-F238E27FC236}">
                <a16:creationId xmlns:a16="http://schemas.microsoft.com/office/drawing/2014/main" id="{7D85B839-FC5A-565B-DB3A-2BF122BC2F48}"/>
              </a:ext>
            </a:extLst>
          </p:cNvPr>
          <p:cNvPicPr>
            <a:picLocks noChangeAspect="1"/>
          </p:cNvPicPr>
          <p:nvPr/>
        </p:nvPicPr>
        <p:blipFill>
          <a:blip r:embed="rId2"/>
          <a:stretch>
            <a:fillRect/>
          </a:stretch>
        </p:blipFill>
        <p:spPr>
          <a:xfrm>
            <a:off x="364423" y="1955725"/>
            <a:ext cx="6176653" cy="426676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57055" y="201168"/>
            <a:ext cx="2606040" cy="365760"/>
          </a:xfrm>
          <a:prstGeom prst="rect">
            <a:avLst/>
          </a:prstGeom>
          <a:noFill/>
        </p:spPr>
        <p:txBody>
          <a:bodyPr wrap="square" lIns="0" tIns="0" rIns="0" bIns="0" anchor="ctr">
            <a:spAutoFit/>
          </a:bodyPr>
          <a:lstStyle/>
          <a:p>
            <a:pPr algn="r">
              <a:lnSpc>
                <a:spcPct val="100000"/>
              </a:lnSpc>
              <a:spcBef>
                <a:spcPts val="0"/>
              </a:spcBef>
              <a:spcAft>
                <a:spcPts val="400"/>
              </a:spcAft>
            </a:pPr>
            <a:r>
              <a:rPr sz="1600" b="1" i="0">
                <a:solidFill>
                  <a:srgbClr val="10456B"/>
                </a:solidFill>
                <a:latin typeface="Calibri"/>
              </a:rPr>
              <a:t>Vibrationdata</a:t>
            </a:r>
          </a:p>
        </p:txBody>
      </p:sp>
      <p:sp>
        <p:nvSpPr>
          <p:cNvPr id="3" name="TextBox 2"/>
          <p:cNvSpPr txBox="1"/>
          <p:nvPr/>
        </p:nvSpPr>
        <p:spPr>
          <a:xfrm>
            <a:off x="457200" y="256032"/>
            <a:ext cx="8138160" cy="548640"/>
          </a:xfrm>
          <a:prstGeom prst="rect">
            <a:avLst/>
          </a:prstGeom>
          <a:noFill/>
        </p:spPr>
        <p:txBody>
          <a:bodyPr wrap="square" lIns="0" tIns="0" rIns="0" bIns="0" anchor="t">
            <a:spAutoFit/>
          </a:bodyPr>
          <a:lstStyle/>
          <a:p>
            <a:pPr algn="l">
              <a:lnSpc>
                <a:spcPct val="100000"/>
              </a:lnSpc>
              <a:spcBef>
                <a:spcPts val="0"/>
              </a:spcBef>
              <a:spcAft>
                <a:spcPts val="400"/>
              </a:spcAft>
            </a:pPr>
            <a:r>
              <a:rPr sz="2800" b="1" i="0">
                <a:solidFill>
                  <a:srgbClr val="10456B"/>
                </a:solidFill>
                <a:latin typeface="Cambria"/>
              </a:rPr>
              <a:t>Worked Example: Acceleration Ratio</a:t>
            </a:r>
          </a:p>
        </p:txBody>
      </p:sp>
      <p:sp>
        <p:nvSpPr>
          <p:cNvPr id="4" name="TextBox 3"/>
          <p:cNvSpPr txBox="1"/>
          <p:nvPr/>
        </p:nvSpPr>
        <p:spPr>
          <a:xfrm>
            <a:off x="457200" y="749808"/>
            <a:ext cx="9600000" cy="320040"/>
          </a:xfrm>
          <a:prstGeom prst="rect">
            <a:avLst/>
          </a:prstGeom>
          <a:noFill/>
        </p:spPr>
        <p:txBody>
          <a:bodyPr wrap="square" lIns="0" tIns="0" rIns="0" bIns="0" anchor="ctr">
            <a:spAutoFit/>
          </a:bodyPr>
          <a:lstStyle/>
          <a:p>
            <a:pPr algn="l">
              <a:lnSpc>
                <a:spcPct val="100000"/>
              </a:lnSpc>
              <a:spcBef>
                <a:spcPts val="0"/>
              </a:spcBef>
              <a:spcAft>
                <a:spcPts val="400"/>
              </a:spcAft>
            </a:pPr>
            <a:r>
              <a:rPr sz="1400" b="0" i="1">
                <a:solidFill>
                  <a:srgbClr val="0B7A8A"/>
                </a:solidFill>
                <a:latin typeface="Calibri"/>
              </a:rPr>
              <a:t>Conservation of angular momentum — the acceleration ratio equals the inverse ratio of moments of inertia</a:t>
            </a:r>
          </a:p>
        </p:txBody>
      </p:sp>
      <p:sp>
        <p:nvSpPr>
          <p:cNvPr id="5" name="TextBox 4"/>
          <p:cNvSpPr txBox="1"/>
          <p:nvPr/>
        </p:nvSpPr>
        <p:spPr>
          <a:xfrm>
            <a:off x="457200" y="6473952"/>
            <a:ext cx="7772400" cy="274320"/>
          </a:xfrm>
          <a:prstGeom prst="rect">
            <a:avLst/>
          </a:prstGeom>
          <a:noFill/>
        </p:spPr>
        <p:txBody>
          <a:bodyPr wrap="square" lIns="0" tIns="0" rIns="0" bIns="0" anchor="ctr">
            <a:spAutoFit/>
          </a:bodyPr>
          <a:lstStyle/>
          <a:p>
            <a:pPr algn="l">
              <a:lnSpc>
                <a:spcPct val="100000"/>
              </a:lnSpc>
              <a:spcBef>
                <a:spcPts val="0"/>
              </a:spcBef>
              <a:spcAft>
                <a:spcPts val="400"/>
              </a:spcAft>
            </a:pPr>
            <a:r>
              <a:rPr sz="900" b="0" i="1">
                <a:solidFill>
                  <a:srgbClr val="5B6770"/>
                </a:solidFill>
                <a:latin typeface="Calibri"/>
              </a:rPr>
              <a:t>Spacecraft On-Orbit Vibration  |  blog.vibrationdata.com</a:t>
            </a:r>
          </a:p>
        </p:txBody>
      </p:sp>
      <p:sp>
        <p:nvSpPr>
          <p:cNvPr id="6" name="TextBox 5"/>
          <p:cNvSpPr txBox="1"/>
          <p:nvPr/>
        </p:nvSpPr>
        <p:spPr>
          <a:xfrm>
            <a:off x="11368735" y="6473952"/>
            <a:ext cx="457200" cy="274320"/>
          </a:xfrm>
          <a:prstGeom prst="rect">
            <a:avLst/>
          </a:prstGeom>
          <a:noFill/>
        </p:spPr>
        <p:txBody>
          <a:bodyPr wrap="square" lIns="0" tIns="0" rIns="0" bIns="0" anchor="ctr">
            <a:spAutoFit/>
          </a:bodyPr>
          <a:lstStyle/>
          <a:p>
            <a:pPr algn="r">
              <a:lnSpc>
                <a:spcPct val="100000"/>
              </a:lnSpc>
              <a:spcBef>
                <a:spcPts val="0"/>
              </a:spcBef>
              <a:spcAft>
                <a:spcPts val="400"/>
              </a:spcAft>
            </a:pPr>
            <a:r>
              <a:rPr sz="900" b="0" i="1">
                <a:solidFill>
                  <a:srgbClr val="5B6770"/>
                </a:solidFill>
                <a:latin typeface="Calibri"/>
              </a:rPr>
              <a:t>51</a:t>
            </a:r>
          </a:p>
        </p:txBody>
      </p:sp>
      <p:sp>
        <p:nvSpPr>
          <p:cNvPr id="7" name="TextBox 6"/>
          <p:cNvSpPr txBox="1"/>
          <p:nvPr/>
        </p:nvSpPr>
        <p:spPr>
          <a:xfrm>
            <a:off x="457200" y="1500000"/>
            <a:ext cx="6800000" cy="300000"/>
          </a:xfrm>
          <a:prstGeom prst="rect">
            <a:avLst/>
          </a:prstGeom>
          <a:noFill/>
        </p:spPr>
        <p:txBody>
          <a:bodyPr wrap="square" lIns="0" tIns="0" rIns="0" bIns="0" anchor="t">
            <a:spAutoFit/>
          </a:bodyPr>
          <a:lstStyle/>
          <a:p>
            <a:pPr algn="l">
              <a:lnSpc>
                <a:spcPct val="100000"/>
              </a:lnSpc>
              <a:spcBef>
                <a:spcPts val="0"/>
              </a:spcBef>
              <a:spcAft>
                <a:spcPts val="400"/>
              </a:spcAft>
            </a:pPr>
            <a:r>
              <a:rPr sz="1400" b="1" i="0">
                <a:solidFill>
                  <a:srgbClr val="10456B"/>
                </a:solidFill>
                <a:latin typeface="Calibri"/>
              </a:rPr>
              <a:t>Setup</a:t>
            </a:r>
          </a:p>
        </p:txBody>
      </p:sp>
      <mc:AlternateContent xmlns:mc="http://schemas.openxmlformats.org/markup-compatibility/2006" xmlns:a14="http://schemas.microsoft.com/office/drawing/2010/main">
        <mc:Choice Requires="a14">
          <p:sp>
            <p:nvSpPr>
              <p:cNvPr id="8" name="TextBox 7"/>
              <p:cNvSpPr txBox="1"/>
              <p:nvPr/>
            </p:nvSpPr>
            <p:spPr>
              <a:xfrm>
                <a:off x="457200" y="1840000"/>
                <a:ext cx="6800000" cy="1228734"/>
              </a:xfrm>
              <a:prstGeom prst="rect">
                <a:avLst/>
              </a:prstGeom>
              <a:noFill/>
            </p:spPr>
            <p:txBody>
              <a:bodyPr wrap="square" lIns="0" tIns="0" rIns="0" bIns="0">
                <a:spAutoFit/>
              </a:bodyPr>
              <a:lstStyle/>
              <a:p>
                <a:pPr marL="182880" indent="-182880" algn="l">
                  <a:lnSpc>
                    <a:spcPct val="102000"/>
                  </a:lnSpc>
                  <a:spcBef>
                    <a:spcPts val="0"/>
                  </a:spcBef>
                  <a:spcAft>
                    <a:spcPts val="900"/>
                  </a:spcAft>
                  <a:buClr>
                    <a:srgbClr val="0B7A8A"/>
                  </a:buClr>
                  <a:buFont typeface="Arial"/>
                  <a:buChar char="•"/>
                </a:pPr>
                <a:r>
                  <a:rPr lang="en-US" sz="1400" b="0" dirty="0">
                    <a:solidFill>
                      <a:schemeClr val="accent1">
                        <a:lumMod val="50000"/>
                      </a:schemeClr>
                    </a:solidFill>
                    <a:latin typeface="Calibri"/>
                  </a:rPr>
                  <a:t>Wheel moment of inertia    </a:t>
                </a:r>
                <a14:m>
                  <m:oMath xmlns:m="http://schemas.openxmlformats.org/officeDocument/2006/math">
                    <m:sSub>
                      <m:sSubPr>
                        <m:ctrlPr>
                          <a:rPr lang="ar-AE" sz="1400" b="0" i="1" smtClean="0">
                            <a:solidFill>
                              <a:schemeClr val="accent1">
                                <a:lumMod val="50000"/>
                              </a:schemeClr>
                            </a:solidFill>
                            <a:latin typeface="Cambria Math" panose="02040503050406030204" pitchFamily="18" charset="0"/>
                          </a:rPr>
                        </m:ctrlPr>
                      </m:sSubPr>
                      <m:e>
                        <m:r>
                          <m:rPr>
                            <m:sty m:val="p"/>
                          </m:rPr>
                          <a:rPr lang="en-US" sz="1400" b="0" i="1" smtClean="0">
                            <a:solidFill>
                              <a:schemeClr val="accent1">
                                <a:lumMod val="50000"/>
                              </a:schemeClr>
                            </a:solidFill>
                            <a:latin typeface="Cambria Math" panose="02040503050406030204" pitchFamily="18" charset="0"/>
                          </a:rPr>
                          <m:t>I</m:t>
                        </m:r>
                      </m:e>
                      <m:sub>
                        <m:r>
                          <m:rPr>
                            <m:sty m:val="p"/>
                          </m:rPr>
                          <a:rPr lang="en-US" sz="1400" b="0" i="1" smtClean="0">
                            <a:solidFill>
                              <a:schemeClr val="accent1">
                                <a:lumMod val="50000"/>
                              </a:schemeClr>
                            </a:solidFill>
                            <a:latin typeface="Cambria Math" panose="02040503050406030204" pitchFamily="18" charset="0"/>
                          </a:rPr>
                          <m:t>W</m:t>
                        </m:r>
                      </m:sub>
                    </m:sSub>
                  </m:oMath>
                </a14:m>
                <a:r>
                  <a:rPr lang="ar-AE" sz="1400" b="0" dirty="0">
                    <a:solidFill>
                      <a:schemeClr val="accent1">
                        <a:lumMod val="50000"/>
                      </a:schemeClr>
                    </a:solidFill>
                    <a:latin typeface="Calibri"/>
                  </a:rPr>
                  <a:t> </a:t>
                </a:r>
                <a:r>
                  <a:rPr lang="ar-AE" sz="1400" b="0" dirty="0">
                    <a:solidFill>
                      <a:schemeClr val="accent1">
                        <a:lumMod val="50000"/>
                      </a:schemeClr>
                    </a:solidFill>
                    <a:latin typeface="Cambria Math" panose="02040503050406030204" pitchFamily="18" charset="0"/>
                    <a:ea typeface="Cambria Math" panose="02040503050406030204" pitchFamily="18" charset="0"/>
                  </a:rPr>
                  <a:t>= 0.02 </a:t>
                </a:r>
                <a:r>
                  <a:rPr lang="en-US" sz="1400" b="0" dirty="0">
                    <a:solidFill>
                      <a:schemeClr val="accent1">
                        <a:lumMod val="50000"/>
                      </a:schemeClr>
                    </a:solidFill>
                    <a:latin typeface="Cambria Math" panose="02040503050406030204" pitchFamily="18" charset="0"/>
                    <a:ea typeface="Cambria Math" panose="02040503050406030204" pitchFamily="18" charset="0"/>
                  </a:rPr>
                  <a:t>kg·m²</a:t>
                </a:r>
              </a:p>
              <a:p>
                <a:pPr marL="182880" indent="-182880">
                  <a:lnSpc>
                    <a:spcPct val="102000"/>
                  </a:lnSpc>
                  <a:spcAft>
                    <a:spcPts val="900"/>
                  </a:spcAft>
                  <a:buClr>
                    <a:srgbClr val="0B7A8A"/>
                  </a:buClr>
                  <a:buFont typeface="Arial"/>
                  <a:buChar char="•"/>
                </a:pPr>
                <a:r>
                  <a:rPr lang="en-US" sz="1400" b="0" dirty="0">
                    <a:solidFill>
                      <a:schemeClr val="accent1">
                        <a:lumMod val="50000"/>
                      </a:schemeClr>
                    </a:solidFill>
                    <a:latin typeface="Calibri"/>
                  </a:rPr>
                  <a:t>Spacecraft inertia about that axis  </a:t>
                </a:r>
                <a14:m>
                  <m:oMath xmlns:m="http://schemas.openxmlformats.org/officeDocument/2006/math">
                    <m:sSub>
                      <m:sSubPr>
                        <m:ctrlPr>
                          <a:rPr lang="ar-AE" sz="1400" i="1">
                            <a:solidFill>
                              <a:schemeClr val="accent1">
                                <a:lumMod val="50000"/>
                              </a:schemeClr>
                            </a:solidFill>
                            <a:latin typeface="Cambria Math" panose="02040503050406030204" pitchFamily="18" charset="0"/>
                            <a:ea typeface="Cambria Math" panose="02040503050406030204" pitchFamily="18" charset="0"/>
                          </a:rPr>
                        </m:ctrlPr>
                      </m:sSubPr>
                      <m:e>
                        <m:r>
                          <a:rPr lang="ar-AE" sz="1400" b="0" i="1" smtClean="0">
                            <a:solidFill>
                              <a:schemeClr val="accent1">
                                <a:lumMod val="50000"/>
                              </a:schemeClr>
                            </a:solidFill>
                            <a:latin typeface="Cambria Math" panose="02040503050406030204" pitchFamily="18" charset="0"/>
                            <a:ea typeface="Cambria Math" panose="02040503050406030204" pitchFamily="18" charset="0"/>
                          </a:rPr>
                          <m:t> </m:t>
                        </m:r>
                        <m:r>
                          <m:rPr>
                            <m:sty m:val="p"/>
                          </m:rPr>
                          <a:rPr lang="en-US" sz="1400" i="1">
                            <a:solidFill>
                              <a:schemeClr val="accent1">
                                <a:lumMod val="50000"/>
                              </a:schemeClr>
                            </a:solidFill>
                            <a:latin typeface="Cambria Math" panose="02040503050406030204" pitchFamily="18" charset="0"/>
                            <a:ea typeface="Cambria Math" panose="02040503050406030204" pitchFamily="18" charset="0"/>
                          </a:rPr>
                          <m:t>I</m:t>
                        </m:r>
                      </m:e>
                      <m:sub>
                        <m:r>
                          <m:rPr>
                            <m:sty m:val="p"/>
                          </m:rPr>
                          <a:rPr lang="en-US" sz="1400" b="0" i="1" smtClean="0">
                            <a:solidFill>
                              <a:schemeClr val="accent1">
                                <a:lumMod val="50000"/>
                              </a:schemeClr>
                            </a:solidFill>
                            <a:latin typeface="Cambria Math" panose="02040503050406030204" pitchFamily="18" charset="0"/>
                            <a:ea typeface="Cambria Math" panose="02040503050406030204" pitchFamily="18" charset="0"/>
                          </a:rPr>
                          <m:t>SC</m:t>
                        </m:r>
                      </m:sub>
                    </m:sSub>
                  </m:oMath>
                </a14:m>
                <a:r>
                  <a:rPr lang="ar-AE" sz="1400" b="0" dirty="0">
                    <a:solidFill>
                      <a:schemeClr val="accent1">
                        <a:lumMod val="50000"/>
                      </a:schemeClr>
                    </a:solidFill>
                    <a:latin typeface="Cambria Math" panose="02040503050406030204" pitchFamily="18" charset="0"/>
                    <a:ea typeface="Cambria Math" panose="02040503050406030204" pitchFamily="18" charset="0"/>
                  </a:rPr>
                  <a:t> = 500 </a:t>
                </a:r>
                <a:r>
                  <a:rPr lang="en-US" sz="1400" b="0" dirty="0">
                    <a:solidFill>
                      <a:schemeClr val="accent1">
                        <a:lumMod val="50000"/>
                      </a:schemeClr>
                    </a:solidFill>
                    <a:latin typeface="Cambria Math" panose="02040503050406030204" pitchFamily="18" charset="0"/>
                    <a:ea typeface="Cambria Math" panose="02040503050406030204" pitchFamily="18" charset="0"/>
                  </a:rPr>
                  <a:t>kg·m²</a:t>
                </a:r>
              </a:p>
              <a:p>
                <a:pPr marL="182880" indent="-182880">
                  <a:lnSpc>
                    <a:spcPct val="102000"/>
                  </a:lnSpc>
                  <a:spcAft>
                    <a:spcPts val="900"/>
                  </a:spcAft>
                  <a:buClr>
                    <a:srgbClr val="0B7A8A"/>
                  </a:buClr>
                  <a:buFont typeface="Arial"/>
                  <a:buChar char="•"/>
                </a:pPr>
                <a:r>
                  <a:rPr lang="en-US" sz="1400" b="0" dirty="0">
                    <a:solidFill>
                      <a:schemeClr val="accent1">
                        <a:lumMod val="50000"/>
                      </a:schemeClr>
                    </a:solidFill>
                    <a:latin typeface="Calibri"/>
                  </a:rPr>
                  <a:t>Commanded wheel angular acceleration </a:t>
                </a:r>
                <a:r>
                  <a:rPr lang="en-US" sz="1400" dirty="0">
                    <a:solidFill>
                      <a:schemeClr val="accent1">
                        <a:lumMod val="50000"/>
                      </a:schemeClr>
                    </a:solidFill>
                  </a:rPr>
                  <a:t>  </a:t>
                </a:r>
                <a14:m>
                  <m:oMath xmlns:m="http://schemas.openxmlformats.org/officeDocument/2006/math">
                    <m:sSub>
                      <m:sSubPr>
                        <m:ctrlPr>
                          <a:rPr lang="ar-AE" sz="1400" i="1" smtClean="0">
                            <a:solidFill>
                              <a:schemeClr val="accent1">
                                <a:lumMod val="50000"/>
                              </a:schemeClr>
                            </a:solidFill>
                            <a:latin typeface="Cambria Math" panose="02040503050406030204" pitchFamily="18" charset="0"/>
                            <a:ea typeface="Cambria Math" panose="02040503050406030204" pitchFamily="18" charset="0"/>
                          </a:rPr>
                        </m:ctrlPr>
                      </m:sSubPr>
                      <m:e>
                        <m:r>
                          <m:rPr>
                            <m:sty m:val="p"/>
                          </m:rPr>
                          <a:rPr lang="el-GR" sz="1400" i="1" smtClean="0">
                            <a:solidFill>
                              <a:schemeClr val="accent1">
                                <a:lumMod val="50000"/>
                              </a:schemeClr>
                            </a:solidFill>
                            <a:latin typeface="Cambria Math" panose="02040503050406030204" pitchFamily="18" charset="0"/>
                            <a:ea typeface="Cambria Math" panose="02040503050406030204" pitchFamily="18" charset="0"/>
                          </a:rPr>
                          <m:t>α</m:t>
                        </m:r>
                      </m:e>
                      <m:sub>
                        <m:r>
                          <m:rPr>
                            <m:sty m:val="p"/>
                          </m:rPr>
                          <a:rPr lang="en-US" sz="1400" b="0" i="1" smtClean="0">
                            <a:solidFill>
                              <a:schemeClr val="accent1">
                                <a:lumMod val="50000"/>
                              </a:schemeClr>
                            </a:solidFill>
                            <a:latin typeface="Cambria Math" panose="02040503050406030204" pitchFamily="18" charset="0"/>
                            <a:ea typeface="Cambria Math" panose="02040503050406030204" pitchFamily="18" charset="0"/>
                          </a:rPr>
                          <m:t>W</m:t>
                        </m:r>
                      </m:sub>
                    </m:sSub>
                  </m:oMath>
                </a14:m>
                <a:r>
                  <a:rPr lang="ar-AE" sz="1400" b="0" dirty="0">
                    <a:solidFill>
                      <a:schemeClr val="accent1">
                        <a:lumMod val="50000"/>
                      </a:schemeClr>
                    </a:solidFill>
                    <a:latin typeface="Cambria Math" panose="02040503050406030204" pitchFamily="18" charset="0"/>
                    <a:ea typeface="Cambria Math" panose="02040503050406030204" pitchFamily="18" charset="0"/>
                  </a:rPr>
                  <a:t> = 100 </a:t>
                </a:r>
                <a:r>
                  <a:rPr lang="en-US" sz="1400" b="0" dirty="0">
                    <a:solidFill>
                      <a:schemeClr val="accent1">
                        <a:lumMod val="50000"/>
                      </a:schemeClr>
                    </a:solidFill>
                    <a:latin typeface="Cambria Math" panose="02040503050406030204" pitchFamily="18" charset="0"/>
                    <a:ea typeface="Cambria Math" panose="02040503050406030204" pitchFamily="18" charset="0"/>
                  </a:rPr>
                  <a:t>rad/s²</a:t>
                </a:r>
              </a:p>
              <a:p>
                <a:pPr marL="182880" indent="-182880">
                  <a:lnSpc>
                    <a:spcPct val="102000"/>
                  </a:lnSpc>
                  <a:spcAft>
                    <a:spcPts val="900"/>
                  </a:spcAft>
                  <a:buClr>
                    <a:srgbClr val="0B7A8A"/>
                  </a:buClr>
                  <a:buFont typeface="Arial"/>
                  <a:buChar char="•"/>
                </a:pPr>
                <a:r>
                  <a:rPr lang="en-US" sz="1400" dirty="0">
                    <a:solidFill>
                      <a:schemeClr val="accent1">
                        <a:lumMod val="50000"/>
                      </a:schemeClr>
                    </a:solidFill>
                  </a:rPr>
                  <a:t>The Resulting spacecraft angular acceleration </a:t>
                </a:r>
                <a14:m>
                  <m:oMath xmlns:m="http://schemas.openxmlformats.org/officeDocument/2006/math">
                    <m:sSub>
                      <m:sSubPr>
                        <m:ctrlPr>
                          <a:rPr lang="en-US" sz="1400" i="1">
                            <a:solidFill>
                              <a:schemeClr val="accent1">
                                <a:lumMod val="50000"/>
                              </a:schemeClr>
                            </a:solidFill>
                            <a:latin typeface="Cambria Math" panose="02040503050406030204" pitchFamily="18" charset="0"/>
                            <a:ea typeface="Cambria Math" panose="02040503050406030204" pitchFamily="18" charset="0"/>
                          </a:rPr>
                        </m:ctrlPr>
                      </m:sSubPr>
                      <m:e>
                        <m:r>
                          <m:rPr>
                            <m:sty m:val="p"/>
                          </m:rPr>
                          <a:rPr lang="en-US" sz="1400">
                            <a:solidFill>
                              <a:schemeClr val="accent1">
                                <a:lumMod val="50000"/>
                              </a:schemeClr>
                            </a:solidFill>
                            <a:latin typeface="Cambria Math" panose="02040503050406030204" pitchFamily="18" charset="0"/>
                            <a:ea typeface="Cambria Math" panose="02040503050406030204" pitchFamily="18" charset="0"/>
                          </a:rPr>
                          <m:t>α</m:t>
                        </m:r>
                      </m:e>
                      <m:sub>
                        <m:r>
                          <m:rPr>
                            <m:sty m:val="p"/>
                          </m:rPr>
                          <a:rPr lang="en-US" sz="1400" b="0" i="1" smtClean="0">
                            <a:solidFill>
                              <a:schemeClr val="accent1">
                                <a:lumMod val="50000"/>
                              </a:schemeClr>
                            </a:solidFill>
                            <a:latin typeface="Cambria Math" panose="02040503050406030204" pitchFamily="18" charset="0"/>
                            <a:ea typeface="Cambria Math" panose="02040503050406030204" pitchFamily="18" charset="0"/>
                          </a:rPr>
                          <m:t>SC</m:t>
                        </m:r>
                      </m:sub>
                    </m:sSub>
                    <m:r>
                      <a:rPr lang="en-US" sz="1400" b="0" i="1" smtClean="0">
                        <a:solidFill>
                          <a:schemeClr val="accent1">
                            <a:lumMod val="50000"/>
                          </a:schemeClr>
                        </a:solidFill>
                        <a:latin typeface="Cambria Math" panose="02040503050406030204" pitchFamily="18" charset="0"/>
                        <a:ea typeface="Cambria Math" panose="02040503050406030204" pitchFamily="18" charset="0"/>
                      </a:rPr>
                      <m:t>  </m:t>
                    </m:r>
                    <m:r>
                      <m:rPr>
                        <m:sty m:val="p"/>
                      </m:rPr>
                      <a:rPr lang="en-US" sz="1400" b="0" i="0" smtClean="0">
                        <a:solidFill>
                          <a:schemeClr val="accent1">
                            <a:lumMod val="50000"/>
                          </a:schemeClr>
                        </a:solidFill>
                        <a:latin typeface="Cambria Math" panose="02040503050406030204" pitchFamily="18" charset="0"/>
                        <a:ea typeface="Cambria Math" panose="02040503050406030204" pitchFamily="18" charset="0"/>
                      </a:rPr>
                      <m:t>is</m:t>
                    </m:r>
                  </m:oMath>
                </a14:m>
                <a:endParaRPr lang="en-US" sz="1400" b="0" dirty="0">
                  <a:solidFill>
                    <a:schemeClr val="accent1">
                      <a:lumMod val="50000"/>
                    </a:schemeClr>
                  </a:solidFill>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 y="1840000"/>
                <a:ext cx="6800000" cy="1228734"/>
              </a:xfrm>
              <a:prstGeom prst="rect">
                <a:avLst/>
              </a:prstGeom>
              <a:blipFill>
                <a:blip r:embed="rId2"/>
                <a:stretch>
                  <a:fillRect l="-1435" t="-5473" b="-7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40720" y="3534890"/>
                <a:ext cx="3202680" cy="1350000"/>
              </a:xfrm>
              <a:prstGeom prst="rect">
                <a:avLst/>
              </a:prstGeom>
              <a:solidFill>
                <a:srgbClr val="F4F6F8"/>
              </a:solidFill>
              <a:ln w="9525">
                <a:solidFill>
                  <a:srgbClr val="D4DCE2"/>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spcAft>
                    <a:spcPts val="200"/>
                  </a:spcAft>
                </a:pPr>
                <a14:m>
                  <m:oMathPara xmlns:m="http://schemas.openxmlformats.org/officeDocument/2006/math">
                    <m:oMathParaPr>
                      <m:jc m:val="left"/>
                    </m:oMathParaPr>
                    <m:oMath xmlns:m="http://schemas.openxmlformats.org/officeDocument/2006/math">
                      <m:sSub>
                        <m:sSubPr>
                          <m:ctrlPr>
                            <a:rPr lang="en-US" sz="1500" i="1" smtClean="0">
                              <a:solidFill>
                                <a:schemeClr val="accent1">
                                  <a:lumMod val="50000"/>
                                </a:schemeClr>
                              </a:solidFill>
                              <a:latin typeface="Cambria Math" panose="02040503050406030204" pitchFamily="18" charset="0"/>
                              <a:ea typeface="Cambria Math" panose="02040503050406030204" pitchFamily="18" charset="0"/>
                            </a:rPr>
                          </m:ctrlPr>
                        </m:sSubPr>
                        <m:e>
                          <m:r>
                            <m:rPr>
                              <m:sty m:val="p"/>
                            </m:rPr>
                            <a:rPr lang="en-US" sz="1500" b="0" i="0">
                              <a:solidFill>
                                <a:schemeClr val="accent1">
                                  <a:lumMod val="50000"/>
                                </a:schemeClr>
                              </a:solidFill>
                              <a:latin typeface="Cambria Math" panose="02040503050406030204" pitchFamily="18" charset="0"/>
                              <a:ea typeface="Cambria Math" panose="02040503050406030204" pitchFamily="18" charset="0"/>
                            </a:rPr>
                            <m:t>α</m:t>
                          </m:r>
                        </m:e>
                        <m:sub>
                          <m:r>
                            <m:rPr>
                              <m:sty m:val="p"/>
                            </m:rPr>
                            <a:rPr lang="en-US" sz="1500" b="0" i="0">
                              <a:solidFill>
                                <a:schemeClr val="accent1">
                                  <a:lumMod val="50000"/>
                                </a:schemeClr>
                              </a:solidFill>
                              <a:latin typeface="Cambria Math" panose="02040503050406030204" pitchFamily="18" charset="0"/>
                              <a:ea typeface="Cambria Math" panose="02040503050406030204" pitchFamily="18" charset="0"/>
                            </a:rPr>
                            <m:t>sc</m:t>
                          </m:r>
                        </m:sub>
                      </m:sSub>
                      <m:r>
                        <a:rPr lang="en-US" sz="1500" b="0" i="0">
                          <a:solidFill>
                            <a:schemeClr val="accent1">
                              <a:lumMod val="50000"/>
                            </a:schemeClr>
                          </a:solidFill>
                          <a:latin typeface="Cambria Math" panose="02040503050406030204" pitchFamily="18" charset="0"/>
                          <a:ea typeface="Cambria Math" panose="02040503050406030204" pitchFamily="18" charset="0"/>
                        </a:rPr>
                        <m:t>=</m:t>
                      </m:r>
                      <m:d>
                        <m:dPr>
                          <m:ctrlPr>
                            <a:rPr lang="en-US" sz="1500" i="1">
                              <a:solidFill>
                                <a:schemeClr val="accent1">
                                  <a:lumMod val="50000"/>
                                </a:schemeClr>
                              </a:solidFill>
                              <a:latin typeface="Cambria Math" panose="02040503050406030204" pitchFamily="18" charset="0"/>
                              <a:ea typeface="Cambria Math" panose="02040503050406030204" pitchFamily="18" charset="0"/>
                            </a:rPr>
                          </m:ctrlPr>
                        </m:dPr>
                        <m:e>
                          <m:sSub>
                            <m:sSubPr>
                              <m:ctrlPr>
                                <a:rPr lang="en-US" sz="1500" i="1">
                                  <a:solidFill>
                                    <a:schemeClr val="accent1">
                                      <a:lumMod val="50000"/>
                                    </a:schemeClr>
                                  </a:solidFill>
                                  <a:latin typeface="Cambria Math" panose="02040503050406030204" pitchFamily="18" charset="0"/>
                                  <a:ea typeface="Cambria Math" panose="02040503050406030204" pitchFamily="18" charset="0"/>
                                </a:rPr>
                              </m:ctrlPr>
                            </m:sSubPr>
                            <m:e>
                              <m:r>
                                <m:rPr>
                                  <m:sty m:val="p"/>
                                </m:rPr>
                                <a:rPr lang="en-US" sz="1500" b="0" i="0">
                                  <a:solidFill>
                                    <a:schemeClr val="accent1">
                                      <a:lumMod val="50000"/>
                                    </a:schemeClr>
                                  </a:solidFill>
                                  <a:latin typeface="Cambria Math" panose="02040503050406030204" pitchFamily="18" charset="0"/>
                                  <a:ea typeface="Cambria Math" panose="02040503050406030204" pitchFamily="18" charset="0"/>
                                </a:rPr>
                                <m:t>I</m:t>
                              </m:r>
                            </m:e>
                            <m:sub>
                              <m:r>
                                <m:rPr>
                                  <m:sty m:val="p"/>
                                </m:rPr>
                                <a:rPr lang="en-US" sz="1500" b="0" i="0" smtClean="0">
                                  <a:solidFill>
                                    <a:schemeClr val="accent1">
                                      <a:lumMod val="50000"/>
                                    </a:schemeClr>
                                  </a:solidFill>
                                  <a:latin typeface="Cambria Math" panose="02040503050406030204" pitchFamily="18" charset="0"/>
                                  <a:ea typeface="Cambria Math" panose="02040503050406030204" pitchFamily="18" charset="0"/>
                                </a:rPr>
                                <m:t>W</m:t>
                              </m:r>
                            </m:sub>
                          </m:sSub>
                          <m:r>
                            <a:rPr lang="en-US" sz="1500" b="0" i="0">
                              <a:solidFill>
                                <a:schemeClr val="accent1">
                                  <a:lumMod val="50000"/>
                                </a:schemeClr>
                              </a:solidFill>
                              <a:latin typeface="Cambria Math" panose="02040503050406030204" pitchFamily="18" charset="0"/>
                              <a:ea typeface="Cambria Math" panose="02040503050406030204" pitchFamily="18" charset="0"/>
                            </a:rPr>
                            <m:t>/</m:t>
                          </m:r>
                          <m:sSub>
                            <m:sSubPr>
                              <m:ctrlPr>
                                <a:rPr lang="en-US" sz="1500" i="1">
                                  <a:solidFill>
                                    <a:schemeClr val="accent1">
                                      <a:lumMod val="50000"/>
                                    </a:schemeClr>
                                  </a:solidFill>
                                  <a:latin typeface="Cambria Math" panose="02040503050406030204" pitchFamily="18" charset="0"/>
                                  <a:ea typeface="Cambria Math" panose="02040503050406030204" pitchFamily="18" charset="0"/>
                                </a:rPr>
                              </m:ctrlPr>
                            </m:sSubPr>
                            <m:e>
                              <m:r>
                                <m:rPr>
                                  <m:sty m:val="p"/>
                                </m:rPr>
                                <a:rPr lang="en-US" sz="1500" b="0" i="0">
                                  <a:solidFill>
                                    <a:schemeClr val="accent1">
                                      <a:lumMod val="50000"/>
                                    </a:schemeClr>
                                  </a:solidFill>
                                  <a:latin typeface="Cambria Math" panose="02040503050406030204" pitchFamily="18" charset="0"/>
                                  <a:ea typeface="Cambria Math" panose="02040503050406030204" pitchFamily="18" charset="0"/>
                                </a:rPr>
                                <m:t>I</m:t>
                              </m:r>
                            </m:e>
                            <m:sub>
                              <m:r>
                                <m:rPr>
                                  <m:sty m:val="p"/>
                                </m:rPr>
                                <a:rPr lang="en-US" sz="1500" b="0" i="0" smtClean="0">
                                  <a:solidFill>
                                    <a:schemeClr val="accent1">
                                      <a:lumMod val="50000"/>
                                    </a:schemeClr>
                                  </a:solidFill>
                                  <a:latin typeface="Cambria Math" panose="02040503050406030204" pitchFamily="18" charset="0"/>
                                  <a:ea typeface="Cambria Math" panose="02040503050406030204" pitchFamily="18" charset="0"/>
                                </a:rPr>
                                <m:t>SC</m:t>
                              </m:r>
                            </m:sub>
                          </m:sSub>
                        </m:e>
                      </m:d>
                      <m:sSub>
                        <m:sSubPr>
                          <m:ctrlPr>
                            <a:rPr lang="en-US" sz="1500" i="1">
                              <a:solidFill>
                                <a:schemeClr val="accent1">
                                  <a:lumMod val="50000"/>
                                </a:schemeClr>
                              </a:solidFill>
                              <a:latin typeface="Cambria Math" panose="02040503050406030204" pitchFamily="18" charset="0"/>
                              <a:ea typeface="Cambria Math" panose="02040503050406030204" pitchFamily="18" charset="0"/>
                            </a:rPr>
                          </m:ctrlPr>
                        </m:sSubPr>
                        <m:e>
                          <m:r>
                            <a:rPr lang="en-US" sz="1500" b="0" i="0" smtClean="0">
                              <a:solidFill>
                                <a:schemeClr val="accent1">
                                  <a:lumMod val="50000"/>
                                </a:schemeClr>
                              </a:solidFill>
                              <a:latin typeface="Cambria Math" panose="02040503050406030204" pitchFamily="18" charset="0"/>
                              <a:ea typeface="Cambria Math" panose="02040503050406030204" pitchFamily="18" charset="0"/>
                            </a:rPr>
                            <m:t> </m:t>
                          </m:r>
                          <m:r>
                            <m:rPr>
                              <m:sty m:val="p"/>
                            </m:rPr>
                            <a:rPr lang="en-US" sz="1500" b="0" i="0">
                              <a:solidFill>
                                <a:schemeClr val="accent1">
                                  <a:lumMod val="50000"/>
                                </a:schemeClr>
                              </a:solidFill>
                              <a:latin typeface="Cambria Math" panose="02040503050406030204" pitchFamily="18" charset="0"/>
                              <a:ea typeface="Cambria Math" panose="02040503050406030204" pitchFamily="18" charset="0"/>
                            </a:rPr>
                            <m:t>α</m:t>
                          </m:r>
                        </m:e>
                        <m:sub>
                          <m:r>
                            <m:rPr>
                              <m:sty m:val="p"/>
                            </m:rPr>
                            <a:rPr lang="en-US" sz="1500" b="0" i="0" smtClean="0">
                              <a:solidFill>
                                <a:schemeClr val="accent1">
                                  <a:lumMod val="50000"/>
                                </a:schemeClr>
                              </a:solidFill>
                              <a:latin typeface="Cambria Math" panose="02040503050406030204" pitchFamily="18" charset="0"/>
                              <a:ea typeface="Cambria Math" panose="02040503050406030204" pitchFamily="18" charset="0"/>
                            </a:rPr>
                            <m:t>W</m:t>
                          </m:r>
                        </m:sub>
                      </m:sSub>
                    </m:oMath>
                  </m:oMathPara>
                </a14:m>
                <a:endParaRPr lang="en-US" sz="1500" dirty="0">
                  <a:solidFill>
                    <a:schemeClr val="accent1">
                      <a:lumMod val="50000"/>
                    </a:schemeClr>
                  </a:solidFill>
                  <a:latin typeface="Cambria Math" panose="02040503050406030204" pitchFamily="18" charset="0"/>
                  <a:ea typeface="Cambria Math" panose="02040503050406030204" pitchFamily="18" charset="0"/>
                </a:endParaRPr>
              </a:p>
              <a:p>
                <a:pPr>
                  <a:spcAft>
                    <a:spcPts val="200"/>
                  </a:spcAft>
                </a:pPr>
                <a:endParaRPr lang="en-US" sz="1500" dirty="0">
                  <a:solidFill>
                    <a:schemeClr val="accent1">
                      <a:lumMod val="50000"/>
                    </a:schemeClr>
                  </a:solidFill>
                  <a:latin typeface="Cambria Math" panose="02040503050406030204" pitchFamily="18" charset="0"/>
                  <a:ea typeface="Cambria Math" panose="02040503050406030204" pitchFamily="18" charset="0"/>
                </a:endParaRPr>
              </a:p>
              <a:p>
                <a:pPr>
                  <a:spcAft>
                    <a:spcPts val="200"/>
                  </a:spcAft>
                </a:pPr>
                <a:r>
                  <a:rPr lang="nn-NO" sz="1500" dirty="0">
                    <a:solidFill>
                      <a:schemeClr val="accent1">
                        <a:lumMod val="50000"/>
                      </a:schemeClr>
                    </a:solidFill>
                    <a:latin typeface="Cambria Math" panose="02040503050406030204" pitchFamily="18" charset="0"/>
                    <a:ea typeface="Cambria Math" panose="02040503050406030204" pitchFamily="18" charset="0"/>
                  </a:rPr>
                  <a:t>       = (0.02 / 500)(100)</a:t>
                </a:r>
              </a:p>
              <a:p>
                <a:pPr>
                  <a:spcAft>
                    <a:spcPts val="200"/>
                  </a:spcAft>
                </a:pPr>
                <a:endParaRPr lang="nn-NO" sz="1500" dirty="0">
                  <a:solidFill>
                    <a:schemeClr val="accent1">
                      <a:lumMod val="50000"/>
                    </a:schemeClr>
                  </a:solidFill>
                  <a:latin typeface="Cambria Math" panose="02040503050406030204" pitchFamily="18" charset="0"/>
                  <a:ea typeface="Cambria Math" panose="02040503050406030204" pitchFamily="18" charset="0"/>
                </a:endParaRPr>
              </a:p>
              <a:p>
                <a:pPr>
                  <a:spcAft>
                    <a:spcPts val="200"/>
                  </a:spcAft>
                </a:pPr>
                <a:r>
                  <a:rPr lang="nn-NO" sz="1500" dirty="0">
                    <a:solidFill>
                      <a:schemeClr val="accent1">
                        <a:lumMod val="50000"/>
                      </a:schemeClr>
                    </a:solidFill>
                    <a:latin typeface="Cambria Math" panose="02040503050406030204" pitchFamily="18" charset="0"/>
                    <a:ea typeface="Cambria Math" panose="02040503050406030204" pitchFamily="18" charset="0"/>
                  </a:rPr>
                  <a:t>      = 4×10⁻³ rad/s²</a:t>
                </a:r>
                <a:endParaRPr lang="en-US" sz="1500" dirty="0">
                  <a:solidFill>
                    <a:schemeClr val="accent1">
                      <a:lumMod val="50000"/>
                    </a:schemeClr>
                  </a:solidFill>
                  <a:latin typeface="Cambria Math" panose="02040503050406030204" pitchFamily="18" charset="0"/>
                  <a:ea typeface="Cambria Math" panose="02040503050406030204" pitchFamily="18" charset="0"/>
                </a:endParaRPr>
              </a:p>
              <a:p>
                <a:pPr algn="l">
                  <a:spcBef>
                    <a:spcPts val="0"/>
                  </a:spcBef>
                  <a:spcAft>
                    <a:spcPts val="200"/>
                  </a:spcAft>
                </a:pPr>
                <a:endParaRPr lang="en-US" sz="1300" b="1" dirty="0">
                  <a:solidFill>
                    <a:srgbClr val="10456B"/>
                  </a:solidFill>
                  <a:latin typeface="Courier New"/>
                </a:endParaRPr>
              </a:p>
            </p:txBody>
          </p:sp>
        </mc:Choice>
        <mc:Fallback xmlns="">
          <p:sp>
            <p:nvSpPr>
              <p:cNvPr id="9" name="Rectangle 8"/>
              <p:cNvSpPr>
                <a:spLocks noRot="1" noChangeAspect="1" noMove="1" noResize="1" noEditPoints="1" noAdjustHandles="1" noChangeArrowheads="1" noChangeShapeType="1" noTextEdit="1"/>
              </p:cNvSpPr>
              <p:nvPr/>
            </p:nvSpPr>
            <p:spPr>
              <a:xfrm>
                <a:off x="1140720" y="3534890"/>
                <a:ext cx="3202680" cy="1350000"/>
              </a:xfrm>
              <a:prstGeom prst="rect">
                <a:avLst/>
              </a:prstGeom>
              <a:blipFill>
                <a:blip r:embed="rId3"/>
                <a:stretch>
                  <a:fillRect t="-4036"/>
                </a:stretch>
              </a:blipFill>
              <a:ln w="9525">
                <a:solidFill>
                  <a:srgbClr val="D4DCE2"/>
                </a:solidFill>
              </a:ln>
              <a:effectLst/>
            </p:spPr>
            <p:txBody>
              <a:bodyPr/>
              <a:lstStyle/>
              <a:p>
                <a:r>
                  <a:rPr lang="en-US">
                    <a:noFill/>
                  </a:rPr>
                  <a:t> </a:t>
                </a:r>
              </a:p>
            </p:txBody>
          </p:sp>
        </mc:Fallback>
      </mc:AlternateContent>
      <p:sp>
        <p:nvSpPr>
          <p:cNvPr id="10" name="Rounded Rectangle 9"/>
          <p:cNvSpPr/>
          <p:nvPr/>
        </p:nvSpPr>
        <p:spPr>
          <a:xfrm>
            <a:off x="7635240" y="1325880"/>
            <a:ext cx="4069080" cy="4206240"/>
          </a:xfrm>
          <a:prstGeom prst="roundRect">
            <a:avLst>
              <a:gd name="adj" fmla="val 4000"/>
            </a:avLst>
          </a:prstGeom>
          <a:solidFill>
            <a:srgbClr val="EEF4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7863840" y="1845880"/>
            <a:ext cx="3611880" cy="215444"/>
          </a:xfrm>
          <a:prstGeom prst="rect">
            <a:avLst/>
          </a:prstGeom>
          <a:noFill/>
        </p:spPr>
        <p:txBody>
          <a:bodyPr wrap="square" lIns="0" tIns="0" rIns="0" bIns="0" anchor="t">
            <a:spAutoFit/>
          </a:bodyPr>
          <a:lstStyle/>
          <a:p>
            <a:pPr algn="ctr">
              <a:lnSpc>
                <a:spcPct val="100000"/>
              </a:lnSpc>
              <a:spcBef>
                <a:spcPts val="0"/>
              </a:spcBef>
              <a:spcAft>
                <a:spcPts val="400"/>
              </a:spcAft>
            </a:pPr>
            <a:r>
              <a:rPr sz="1400" b="0" i="0" dirty="0">
                <a:solidFill>
                  <a:srgbClr val="5B6770"/>
                </a:solidFill>
                <a:latin typeface="Calibri"/>
              </a:rPr>
              <a:t>Inertia ratio</a:t>
            </a:r>
          </a:p>
        </p:txBody>
      </p:sp>
      <p:sp>
        <p:nvSpPr>
          <p:cNvPr id="12" name="TextBox 11"/>
          <p:cNvSpPr txBox="1"/>
          <p:nvPr/>
        </p:nvSpPr>
        <p:spPr>
          <a:xfrm>
            <a:off x="7863840" y="2145880"/>
            <a:ext cx="3611880" cy="430887"/>
          </a:xfrm>
          <a:prstGeom prst="rect">
            <a:avLst/>
          </a:prstGeom>
          <a:noFill/>
        </p:spPr>
        <p:txBody>
          <a:bodyPr wrap="square" lIns="0" tIns="0" rIns="0" bIns="0" anchor="t">
            <a:spAutoFit/>
          </a:bodyPr>
          <a:lstStyle/>
          <a:p>
            <a:pPr algn="ctr">
              <a:lnSpc>
                <a:spcPct val="100000"/>
              </a:lnSpc>
              <a:spcBef>
                <a:spcPts val="0"/>
              </a:spcBef>
              <a:spcAft>
                <a:spcPts val="400"/>
              </a:spcAft>
            </a:pPr>
            <a:r>
              <a:rPr lang="en-US" sz="2800" b="1" i="0" dirty="0">
                <a:solidFill>
                  <a:srgbClr val="10456B"/>
                </a:solidFill>
                <a:latin typeface="Cambria"/>
              </a:rPr>
              <a:t>25,000 : 1</a:t>
            </a:r>
            <a:endParaRPr sz="2800" b="1" i="0" dirty="0">
              <a:solidFill>
                <a:srgbClr val="10456B"/>
              </a:solidFill>
              <a:latin typeface="Cambria"/>
            </a:endParaRPr>
          </a:p>
        </p:txBody>
      </p:sp>
      <p:sp>
        <p:nvSpPr>
          <p:cNvPr id="13" name="TextBox 12"/>
          <p:cNvSpPr txBox="1"/>
          <p:nvPr/>
        </p:nvSpPr>
        <p:spPr>
          <a:xfrm>
            <a:off x="7863840" y="3145880"/>
            <a:ext cx="3611880" cy="861774"/>
          </a:xfrm>
          <a:prstGeom prst="rect">
            <a:avLst/>
          </a:prstGeom>
          <a:noFill/>
        </p:spPr>
        <p:txBody>
          <a:bodyPr wrap="square" lIns="0" tIns="0" rIns="0" bIns="0" anchor="t">
            <a:spAutoFit/>
          </a:bodyPr>
          <a:lstStyle/>
          <a:p>
            <a:pPr algn="ctr">
              <a:lnSpc>
                <a:spcPct val="100000"/>
              </a:lnSpc>
              <a:spcBef>
                <a:spcPts val="0"/>
              </a:spcBef>
              <a:spcAft>
                <a:spcPts val="400"/>
              </a:spcAft>
            </a:pPr>
            <a:r>
              <a:rPr sz="1400" b="0" i="1" dirty="0">
                <a:solidFill>
                  <a:srgbClr val="10456B"/>
                </a:solidFill>
                <a:latin typeface="Calibri"/>
              </a:rPr>
              <a:t>The spacecraft’s angular acceleration is 25,000× smaller than the wheel’s — the same inverse-inertia leverage that makes a small flywheel an effective fine-pointing actuator</a:t>
            </a:r>
            <a:r>
              <a:rPr sz="1300" b="0" i="1" dirty="0">
                <a:solidFill>
                  <a:srgbClr val="10456B"/>
                </a:solidFill>
                <a:latin typeface="Calibri"/>
              </a:rPr>
              <a:t>.</a:t>
            </a:r>
          </a:p>
        </p:txBody>
      </p:sp>
      <mc:AlternateContent xmlns:mc="http://schemas.openxmlformats.org/markup-compatibility/2006" xmlns:a14="http://schemas.microsoft.com/office/drawing/2010/main">
        <mc:Choice Requires="a14">
          <p:sp>
            <p:nvSpPr>
              <p:cNvPr id="14" name="Rectangle 13"/>
              <p:cNvSpPr/>
              <p:nvPr/>
            </p:nvSpPr>
            <p:spPr>
              <a:xfrm>
                <a:off x="7635240" y="4972120"/>
                <a:ext cx="4069080" cy="998912"/>
              </a:xfrm>
              <a:prstGeom prst="rect">
                <a:avLst/>
              </a:prstGeom>
              <a:solidFill>
                <a:srgbClr val="10456B"/>
              </a:solidFill>
              <a:ln>
                <a:noFill/>
              </a:ln>
              <a:effectLst/>
            </p:spPr>
            <p:style>
              <a:lnRef idx="1">
                <a:schemeClr val="accent1"/>
              </a:lnRef>
              <a:fillRef idx="3">
                <a:schemeClr val="accent1"/>
              </a:fillRef>
              <a:effectRef idx="2">
                <a:schemeClr val="accent1"/>
              </a:effectRef>
              <a:fontRef idx="minor">
                <a:schemeClr val="lt1"/>
              </a:fontRef>
            </p:style>
            <p:txBody>
              <a:bodyPr wrap="square" lIns="137160" rIns="137160" rtlCol="0" anchor="ctr"/>
              <a:lstStyle/>
              <a:p>
                <a:r>
                  <a:rPr lang="en-US" sz="1400" b="1" dirty="0">
                    <a:solidFill>
                      <a:srgbClr val="FFFFFF"/>
                    </a:solidFill>
                    <a:latin typeface="Calibri"/>
                  </a:rPr>
                  <a:t>Takeaway:  </a:t>
                </a:r>
                <a:r>
                  <a:rPr lang="en-US" sz="1400" dirty="0">
                    <a:solidFill>
                      <a:srgbClr val="FFFFFF"/>
                    </a:solidFill>
                    <a:latin typeface="Calibri"/>
                  </a:rPr>
                  <a:t>Large  </a:t>
                </a:r>
                <a14:m>
                  <m:oMath xmlns:m="http://schemas.openxmlformats.org/officeDocument/2006/math">
                    <m:sSub>
                      <m:sSubPr>
                        <m:ctrlPr>
                          <a:rPr lang="en-US" sz="1400" b="1" i="1">
                            <a:latin typeface="Cambria Math" panose="02040503050406030204" pitchFamily="18" charset="0"/>
                          </a:rPr>
                        </m:ctrlPr>
                      </m:sSubPr>
                      <m:e>
                        <m:r>
                          <a:rPr lang="en-US" sz="1400" b="1" i="0">
                            <a:latin typeface="Cambria Math" panose="02040503050406030204" pitchFamily="18" charset="0"/>
                          </a:rPr>
                          <m:t>𝐈</m:t>
                        </m:r>
                      </m:e>
                      <m:sub>
                        <m:r>
                          <a:rPr lang="en-US" sz="1400" b="1" i="0" smtClean="0">
                            <a:latin typeface="Cambria Math" panose="02040503050406030204" pitchFamily="18" charset="0"/>
                          </a:rPr>
                          <m:t>𝐬𝐜</m:t>
                        </m:r>
                      </m:sub>
                    </m:sSub>
                    <m:r>
                      <a:rPr lang="en-US" sz="1400" b="1" i="0">
                        <a:latin typeface="Cambria Math" panose="02040503050406030204" pitchFamily="18" charset="0"/>
                      </a:rPr>
                      <m:t>/</m:t>
                    </m:r>
                    <m:sSub>
                      <m:sSubPr>
                        <m:ctrlPr>
                          <a:rPr lang="en-US" sz="1400" b="1" i="1">
                            <a:latin typeface="Cambria Math" panose="02040503050406030204" pitchFamily="18" charset="0"/>
                          </a:rPr>
                        </m:ctrlPr>
                      </m:sSubPr>
                      <m:e>
                        <m:r>
                          <a:rPr lang="en-US" sz="1400" b="1" i="0">
                            <a:latin typeface="Cambria Math" panose="02040503050406030204" pitchFamily="18" charset="0"/>
                          </a:rPr>
                          <m:t>𝐈</m:t>
                        </m:r>
                      </m:e>
                      <m:sub>
                        <m:r>
                          <m:rPr>
                            <m:sty m:val="p"/>
                          </m:rPr>
                          <a:rPr lang="en-US" sz="1400" b="1" i="1" smtClean="0">
                            <a:latin typeface="Cambria Math" panose="02040503050406030204" pitchFamily="18" charset="0"/>
                          </a:rPr>
                          <m:t>W</m:t>
                        </m:r>
                      </m:sub>
                    </m:sSub>
                  </m:oMath>
                </a14:m>
                <a:r>
                  <a:rPr lang="en-US" sz="1400" b="1" dirty="0"/>
                  <a:t>  </a:t>
                </a:r>
                <a:r>
                  <a:rPr lang="en-US" sz="1400" dirty="0">
                    <a:solidFill>
                      <a:srgbClr val="FFFFFF"/>
                    </a:solidFill>
                    <a:latin typeface="Calibri"/>
                  </a:rPr>
                  <a:t>is exactly why reaction wheels give precise, low-disturbance control authority.</a:t>
                </a:r>
                <a:endParaRPr sz="1400" dirty="0">
                  <a:solidFill>
                    <a:srgbClr val="FFFFFF"/>
                  </a:solidFill>
                  <a:latin typeface="Calibri"/>
                </a:endParaRPr>
              </a:p>
            </p:txBody>
          </p:sp>
        </mc:Choice>
        <mc:Fallback xmlns="">
          <p:sp>
            <p:nvSpPr>
              <p:cNvPr id="14" name="Rectangle 13"/>
              <p:cNvSpPr>
                <a:spLocks noRot="1" noChangeAspect="1" noMove="1" noResize="1" noEditPoints="1" noAdjustHandles="1" noChangeArrowheads="1" noChangeShapeType="1" noTextEdit="1"/>
              </p:cNvSpPr>
              <p:nvPr/>
            </p:nvSpPr>
            <p:spPr>
              <a:xfrm>
                <a:off x="7635240" y="4972120"/>
                <a:ext cx="4069080" cy="998912"/>
              </a:xfrm>
              <a:prstGeom prst="rect">
                <a:avLst/>
              </a:prstGeom>
              <a:blipFill>
                <a:blip r:embed="rId4"/>
                <a:stretch>
                  <a:fillRect/>
                </a:stretch>
              </a:blipFill>
              <a:ln>
                <a:noFill/>
              </a:ln>
              <a:effectLst/>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0456B"/>
        </a:solidFill>
        <a:effectLst/>
      </p:bgPr>
    </p:bg>
    <p:spTree>
      <p:nvGrpSpPr>
        <p:cNvPr id="1" name=""/>
        <p:cNvGrpSpPr/>
        <p:nvPr/>
      </p:nvGrpSpPr>
      <p:grpSpPr>
        <a:xfrm>
          <a:off x="0" y="0"/>
          <a:ext cx="0" cy="0"/>
          <a:chOff x="0" y="0"/>
          <a:chExt cx="0" cy="0"/>
        </a:xfrm>
      </p:grpSpPr>
      <p:sp>
        <p:nvSpPr>
          <p:cNvPr id="4" name="Text 2"/>
          <p:cNvSpPr/>
          <p:nvPr/>
        </p:nvSpPr>
        <p:spPr>
          <a:xfrm>
            <a:off x="792480" y="2377440"/>
            <a:ext cx="4876800" cy="426720"/>
          </a:xfrm>
          <a:prstGeom prst="rect">
            <a:avLst/>
          </a:prstGeom>
          <a:noFill/>
          <a:ln/>
        </p:spPr>
        <p:txBody>
          <a:bodyPr wrap="square" lIns="0" tIns="0" rIns="0" bIns="0" rtlCol="0" anchor="ctr"/>
          <a:lstStyle/>
          <a:p>
            <a:pPr defTabSz="1219170"/>
            <a:r>
              <a:rPr lang="en-US" sz="1733" b="1" kern="0" spc="400" dirty="0">
                <a:solidFill>
                  <a:srgbClr val="C8651B"/>
                </a:solidFill>
                <a:latin typeface="Calibri" pitchFamily="34" charset="0"/>
                <a:ea typeface="Calibri" pitchFamily="34" charset="-122"/>
                <a:cs typeface="Calibri" pitchFamily="34" charset="-120"/>
              </a:rPr>
              <a:t>PART 6</a:t>
            </a:r>
            <a:endParaRPr lang="en-US" sz="1733" dirty="0">
              <a:solidFill>
                <a:prstClr val="black"/>
              </a:solidFill>
              <a:latin typeface="Calibri" panose="020F0502020204030204"/>
            </a:endParaRPr>
          </a:p>
        </p:txBody>
      </p:sp>
      <p:sp>
        <p:nvSpPr>
          <p:cNvPr id="5" name="Text 3"/>
          <p:cNvSpPr/>
          <p:nvPr/>
        </p:nvSpPr>
        <p:spPr>
          <a:xfrm>
            <a:off x="731520" y="2804160"/>
            <a:ext cx="9144000" cy="1158240"/>
          </a:xfrm>
          <a:prstGeom prst="rect">
            <a:avLst/>
          </a:prstGeom>
          <a:noFill/>
          <a:ln/>
        </p:spPr>
        <p:txBody>
          <a:bodyPr wrap="square" lIns="0" tIns="0" rIns="0" bIns="0" rtlCol="0" anchor="ctr"/>
          <a:lstStyle/>
          <a:p>
            <a:pPr defTabSz="1219170"/>
            <a:r>
              <a:rPr lang="en-US" sz="5867" b="1" dirty="0">
                <a:solidFill>
                  <a:srgbClr val="FFFFFF"/>
                </a:solidFill>
                <a:latin typeface="Cambria" pitchFamily="34" charset="0"/>
                <a:ea typeface="Cambria" pitchFamily="34" charset="-122"/>
                <a:cs typeface="Cambria" pitchFamily="34" charset="-120"/>
              </a:rPr>
              <a:t>Case Histories</a:t>
            </a:r>
            <a:endParaRPr lang="en-US" sz="5867" dirty="0">
              <a:solidFill>
                <a:prstClr val="black"/>
              </a:solidFill>
              <a:latin typeface="Calibri" panose="020F0502020204030204"/>
            </a:endParaRPr>
          </a:p>
        </p:txBody>
      </p:sp>
      <p:sp>
        <p:nvSpPr>
          <p:cNvPr id="6" name="Text 4"/>
          <p:cNvSpPr/>
          <p:nvPr/>
        </p:nvSpPr>
        <p:spPr>
          <a:xfrm>
            <a:off x="792480" y="4084320"/>
            <a:ext cx="8900160" cy="609600"/>
          </a:xfrm>
          <a:prstGeom prst="rect">
            <a:avLst/>
          </a:prstGeom>
          <a:noFill/>
          <a:ln/>
        </p:spPr>
        <p:txBody>
          <a:bodyPr wrap="square" lIns="0" tIns="0" rIns="0" bIns="0" rtlCol="0" anchor="ctr"/>
          <a:lstStyle/>
          <a:p>
            <a:pPr defTabSz="1219170"/>
            <a:r>
              <a:rPr lang="en-US" sz="1867" i="1" dirty="0">
                <a:solidFill>
                  <a:srgbClr val="C7D6E3"/>
                </a:solidFill>
                <a:latin typeface="Calibri" pitchFamily="34" charset="0"/>
                <a:ea typeface="Calibri" pitchFamily="34" charset="-122"/>
                <a:cs typeface="Calibri" pitchFamily="34" charset="-120"/>
              </a:rPr>
              <a:t>Four flight programs where microvibration drove the design — and one where it ended the mission</a:t>
            </a:r>
            <a:endParaRPr lang="en-US" sz="1867" dirty="0">
              <a:solidFill>
                <a:prstClr val="black"/>
              </a:solidFill>
              <a:latin typeface="Calibri" panose="020F0502020204030204"/>
            </a:endParaRPr>
          </a:p>
        </p:txBody>
      </p:sp>
      <p:sp>
        <p:nvSpPr>
          <p:cNvPr id="8" name="Shape 6"/>
          <p:cNvSpPr/>
          <p:nvPr/>
        </p:nvSpPr>
        <p:spPr>
          <a:xfrm>
            <a:off x="10509504" y="5266944"/>
            <a:ext cx="499872" cy="499872"/>
          </a:xfrm>
          <a:prstGeom prst="ellipse">
            <a:avLst/>
          </a:prstGeom>
          <a:solidFill>
            <a:srgbClr val="10456B"/>
          </a:solidFill>
          <a:ln/>
        </p:spPr>
        <p:txBody>
          <a:bodyPr/>
          <a:lstStyle/>
          <a:p>
            <a:pPr defTabSz="1219170"/>
            <a:endParaRPr lang="en-US" sz="2400">
              <a:solidFill>
                <a:prstClr val="black"/>
              </a:solidFill>
              <a:latin typeface="Calibri" panose="020F0502020204030204"/>
            </a:endParaRPr>
          </a:p>
        </p:txBody>
      </p:sp>
      <p:sp>
        <p:nvSpPr>
          <p:cNvPr id="9" name="Text 7"/>
          <p:cNvSpPr/>
          <p:nvPr/>
        </p:nvSpPr>
        <p:spPr>
          <a:xfrm>
            <a:off x="11216640" y="6461760"/>
            <a:ext cx="487680" cy="304800"/>
          </a:xfrm>
          <a:prstGeom prst="rect">
            <a:avLst/>
          </a:prstGeom>
          <a:noFill/>
          <a:ln/>
        </p:spPr>
        <p:txBody>
          <a:bodyPr wrap="square" lIns="0" tIns="0" rIns="0" bIns="0" rtlCol="0" anchor="ctr"/>
          <a:lstStyle/>
          <a:p>
            <a:pPr algn="r" defTabSz="1219170"/>
            <a:r>
              <a:rPr lang="en-US" sz="1067" dirty="0">
                <a:solidFill>
                  <a:srgbClr val="9DB4C7"/>
                </a:solidFill>
                <a:latin typeface="Calibri" pitchFamily="34" charset="0"/>
                <a:ea typeface="Calibri" pitchFamily="34" charset="-122"/>
                <a:cs typeface="Calibri" pitchFamily="34" charset="-120"/>
              </a:rPr>
              <a:t>52</a:t>
            </a:r>
            <a:endParaRPr lang="en-US" sz="1067" dirty="0">
              <a:solidFill>
                <a:prstClr val="black"/>
              </a:solidFill>
              <a:latin typeface="Calibri" panose="020F050202020403020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bble Space Telescope instruments in 'safe mode' after glitch, stalling  science | Space">
            <a:extLst>
              <a:ext uri="{FF2B5EF4-FFF2-40B4-BE49-F238E27FC236}">
                <a16:creationId xmlns:a16="http://schemas.microsoft.com/office/drawing/2014/main" id="{EC7406BB-C20A-57CE-45D1-F3284A9C1CD8}"/>
              </a:ext>
            </a:extLst>
          </p:cNvPr>
          <p:cNvPicPr>
            <a:picLocks noChangeAspect="1"/>
          </p:cNvPicPr>
          <p:nvPr/>
        </p:nvPicPr>
        <p:blipFill>
          <a:blip r:embed="rId2"/>
          <a:stretch>
            <a:fillRect/>
          </a:stretch>
        </p:blipFill>
        <p:spPr>
          <a:xfrm>
            <a:off x="2458311" y="1569799"/>
            <a:ext cx="6163056" cy="4626864"/>
          </a:xfrm>
          <a:prstGeom prst="rect">
            <a:avLst/>
          </a:prstGeom>
        </p:spPr>
      </p:pic>
      <p:sp>
        <p:nvSpPr>
          <p:cNvPr id="4" name="TextBox 3">
            <a:extLst>
              <a:ext uri="{FF2B5EF4-FFF2-40B4-BE49-F238E27FC236}">
                <a16:creationId xmlns:a16="http://schemas.microsoft.com/office/drawing/2014/main" id="{FACC0759-D877-43C6-C077-C89B2A9F0452}"/>
              </a:ext>
            </a:extLst>
          </p:cNvPr>
          <p:cNvSpPr txBox="1"/>
          <p:nvPr/>
        </p:nvSpPr>
        <p:spPr>
          <a:xfrm>
            <a:off x="721427" y="385350"/>
            <a:ext cx="6097978" cy="461665"/>
          </a:xfrm>
          <a:prstGeom prst="rect">
            <a:avLst/>
          </a:prstGeom>
          <a:noFill/>
        </p:spPr>
        <p:txBody>
          <a:bodyPr wrap="square">
            <a:spAutoFit/>
          </a:bodyPr>
          <a:lstStyle/>
          <a:p>
            <a:r>
              <a:rPr lang="en-US" sz="2400" b="1" dirty="0">
                <a:solidFill>
                  <a:srgbClr val="10456B"/>
                </a:solidFill>
                <a:latin typeface="Cambria" pitchFamily="34" charset="0"/>
                <a:ea typeface="Cambria" pitchFamily="34" charset="-122"/>
                <a:cs typeface="Cambria" pitchFamily="34" charset="-120"/>
              </a:rPr>
              <a:t>Hubble Space Telescope</a:t>
            </a:r>
            <a:endParaRPr lang="en-US" sz="2400" dirty="0"/>
          </a:p>
        </p:txBody>
      </p:sp>
    </p:spTree>
    <p:extLst>
      <p:ext uri="{BB962C8B-B14F-4D97-AF65-F5344CB8AC3E}">
        <p14:creationId xmlns:p14="http://schemas.microsoft.com/office/powerpoint/2010/main" val="4206183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268224"/>
            <a:ext cx="9753600" cy="670560"/>
          </a:xfrm>
          <a:prstGeom prst="rect">
            <a:avLst/>
          </a:prstGeom>
          <a:noFill/>
          <a:ln/>
        </p:spPr>
        <p:txBody>
          <a:bodyPr wrap="square" lIns="0" tIns="0" rIns="0" bIns="0" rtlCol="0" anchor="ctr"/>
          <a:lstStyle/>
          <a:p>
            <a:r>
              <a:rPr lang="en-US" sz="3467" b="1" dirty="0">
                <a:solidFill>
                  <a:srgbClr val="10456B"/>
                </a:solidFill>
                <a:latin typeface="Cambria" pitchFamily="34" charset="0"/>
                <a:ea typeface="Cambria" pitchFamily="34" charset="-122"/>
                <a:cs typeface="Cambria" pitchFamily="34" charset="-120"/>
              </a:rPr>
              <a:t>Case History: Hubble Solar-Array Thermal Snap</a:t>
            </a:r>
            <a:endParaRPr lang="en-US" sz="3467" dirty="0"/>
          </a:p>
        </p:txBody>
      </p:sp>
      <p:sp>
        <p:nvSpPr>
          <p:cNvPr id="3" name="Text 1"/>
          <p:cNvSpPr/>
          <p:nvPr/>
        </p:nvSpPr>
        <p:spPr>
          <a:xfrm>
            <a:off x="9144000" y="316992"/>
            <a:ext cx="2499360" cy="426720"/>
          </a:xfrm>
          <a:prstGeom prst="rect">
            <a:avLst/>
          </a:prstGeom>
          <a:noFill/>
          <a:ln/>
        </p:spPr>
        <p:txBody>
          <a:bodyPr wrap="square" lIns="0" tIns="0" rIns="0" bIns="0" rtlCol="0" anchor="ctr"/>
          <a:lstStyle/>
          <a:p>
            <a:pPr algn="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4" name="Text 2"/>
          <p:cNvSpPr/>
          <p:nvPr/>
        </p:nvSpPr>
        <p:spPr>
          <a:xfrm>
            <a:off x="573024" y="950976"/>
            <a:ext cx="10972800" cy="390144"/>
          </a:xfrm>
          <a:prstGeom prst="rect">
            <a:avLst/>
          </a:prstGeom>
          <a:noFill/>
          <a:ln/>
        </p:spPr>
        <p:txBody>
          <a:bodyPr wrap="square" lIns="0" tIns="0" rIns="0" bIns="0" rtlCol="0" anchor="ctr"/>
          <a:lstStyle/>
          <a:p>
            <a:r>
              <a:rPr lang="en-US" sz="1667" i="1" dirty="0">
                <a:solidFill>
                  <a:srgbClr val="0B7A8A"/>
                </a:solidFill>
                <a:latin typeface="Calibri" pitchFamily="34" charset="0"/>
                <a:ea typeface="Calibri" pitchFamily="34" charset="-122"/>
                <a:cs typeface="Calibri" pitchFamily="34" charset="-120"/>
              </a:rPr>
              <a:t>The archetype — a thermal disturbance, not a wheel, broke the pointing budget</a:t>
            </a:r>
            <a:endParaRPr lang="en-US" sz="1667" dirty="0"/>
          </a:p>
        </p:txBody>
      </p:sp>
      <p:sp>
        <p:nvSpPr>
          <p:cNvPr id="5" name="Shape 3"/>
          <p:cNvSpPr/>
          <p:nvPr/>
        </p:nvSpPr>
        <p:spPr>
          <a:xfrm>
            <a:off x="548640" y="1560576"/>
            <a:ext cx="3718560" cy="3877056"/>
          </a:xfrm>
          <a:prstGeom prst="roundRect">
            <a:avLst>
              <a:gd name="adj" fmla="val 1967"/>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6" name="Text 4"/>
          <p:cNvSpPr/>
          <p:nvPr/>
        </p:nvSpPr>
        <p:spPr>
          <a:xfrm>
            <a:off x="816864" y="1804416"/>
            <a:ext cx="3182112" cy="853440"/>
          </a:xfrm>
          <a:prstGeom prst="rect">
            <a:avLst/>
          </a:prstGeom>
          <a:noFill/>
          <a:ln/>
        </p:spPr>
        <p:txBody>
          <a:bodyPr wrap="square" lIns="0" tIns="0" rIns="0" bIns="0" rtlCol="0" anchor="t"/>
          <a:lstStyle/>
          <a:p>
            <a:r>
              <a:rPr lang="en-US" sz="2267" b="1" dirty="0">
                <a:solidFill>
                  <a:srgbClr val="10456B"/>
                </a:solidFill>
                <a:latin typeface="Cambria" pitchFamily="34" charset="0"/>
                <a:ea typeface="Cambria" pitchFamily="34" charset="-122"/>
                <a:cs typeface="Cambria" pitchFamily="34" charset="-120"/>
              </a:rPr>
              <a:t>Hubble Space Telescope</a:t>
            </a:r>
            <a:endParaRPr lang="en-US" sz="2267" dirty="0"/>
          </a:p>
        </p:txBody>
      </p:sp>
      <p:sp>
        <p:nvSpPr>
          <p:cNvPr id="7" name="Text 5"/>
          <p:cNvSpPr/>
          <p:nvPr/>
        </p:nvSpPr>
        <p:spPr>
          <a:xfrm>
            <a:off x="816864" y="2718816"/>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ROLE</a:t>
            </a:r>
            <a:endParaRPr lang="en-US" sz="1133" dirty="0"/>
          </a:p>
        </p:txBody>
      </p:sp>
      <p:sp>
        <p:nvSpPr>
          <p:cNvPr id="8" name="Text 6"/>
          <p:cNvSpPr/>
          <p:nvPr/>
        </p:nvSpPr>
        <p:spPr>
          <a:xfrm>
            <a:off x="816864" y="2938272"/>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0.007 arcsec pointing-class optical observatory (LEO, 97-min orbit)</a:t>
            </a:r>
            <a:endParaRPr lang="en-US" sz="1467" dirty="0"/>
          </a:p>
        </p:txBody>
      </p:sp>
      <p:sp>
        <p:nvSpPr>
          <p:cNvPr id="9" name="Text 7"/>
          <p:cNvSpPr/>
          <p:nvPr/>
        </p:nvSpPr>
        <p:spPr>
          <a:xfrm>
            <a:off x="816864" y="3474720"/>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ONSET</a:t>
            </a:r>
            <a:endParaRPr lang="en-US" sz="1133" dirty="0"/>
          </a:p>
        </p:txBody>
      </p:sp>
      <p:sp>
        <p:nvSpPr>
          <p:cNvPr id="10" name="Text 8"/>
          <p:cNvSpPr/>
          <p:nvPr/>
        </p:nvSpPr>
        <p:spPr>
          <a:xfrm>
            <a:off x="816864" y="3694176"/>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Jitter seen immediately after April 1990 deployment</a:t>
            </a:r>
            <a:endParaRPr lang="en-US" sz="1467" dirty="0"/>
          </a:p>
        </p:txBody>
      </p:sp>
      <p:sp>
        <p:nvSpPr>
          <p:cNvPr id="11" name="Text 9"/>
          <p:cNvSpPr/>
          <p:nvPr/>
        </p:nvSpPr>
        <p:spPr>
          <a:xfrm>
            <a:off x="816864" y="4230624"/>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FIX FLOWN</a:t>
            </a:r>
            <a:endParaRPr lang="en-US" sz="1133" dirty="0"/>
          </a:p>
        </p:txBody>
      </p:sp>
      <p:sp>
        <p:nvSpPr>
          <p:cNvPr id="12" name="Text 10"/>
          <p:cNvSpPr/>
          <p:nvPr/>
        </p:nvSpPr>
        <p:spPr>
          <a:xfrm>
            <a:off x="816864" y="4450080"/>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PCS software (1990) + new ESA arrays, SM1 Dec 1993</a:t>
            </a:r>
            <a:endParaRPr lang="en-US" sz="1467" dirty="0"/>
          </a:p>
        </p:txBody>
      </p:sp>
      <p:sp>
        <p:nvSpPr>
          <p:cNvPr id="13" name="Shape 11"/>
          <p:cNvSpPr/>
          <p:nvPr/>
        </p:nvSpPr>
        <p:spPr>
          <a:xfrm>
            <a:off x="4572000" y="156057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4" name="Text 12"/>
          <p:cNvSpPr/>
          <p:nvPr/>
        </p:nvSpPr>
        <p:spPr>
          <a:xfrm>
            <a:off x="4815840" y="173126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Disturbance</a:t>
            </a:r>
            <a:endParaRPr lang="en-US" sz="1333" dirty="0"/>
          </a:p>
        </p:txBody>
      </p:sp>
      <p:sp>
        <p:nvSpPr>
          <p:cNvPr id="15" name="Text 13"/>
          <p:cNvSpPr/>
          <p:nvPr/>
        </p:nvSpPr>
        <p:spPr>
          <a:xfrm>
            <a:off x="6827520" y="168249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Bi-stem solar-array booms heating unevenly at each day/night terminator crossing — ~30 thermal cycles per day, −150 °C to +200 °C swings.</a:t>
            </a:r>
            <a:endParaRPr lang="en-US" sz="1400" dirty="0"/>
          </a:p>
        </p:txBody>
      </p:sp>
      <p:sp>
        <p:nvSpPr>
          <p:cNvPr id="16" name="Shape 14"/>
          <p:cNvSpPr/>
          <p:nvPr/>
        </p:nvSpPr>
        <p:spPr>
          <a:xfrm>
            <a:off x="4572000" y="290169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7" name="Text 15"/>
          <p:cNvSpPr/>
          <p:nvPr/>
        </p:nvSpPr>
        <p:spPr>
          <a:xfrm>
            <a:off x="4815840" y="307238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Mechanism</a:t>
            </a:r>
            <a:endParaRPr lang="en-US" sz="1333" dirty="0"/>
          </a:p>
        </p:txBody>
      </p:sp>
      <p:sp>
        <p:nvSpPr>
          <p:cNvPr id="18" name="Text 16"/>
          <p:cNvSpPr/>
          <p:nvPr/>
        </p:nvSpPr>
        <p:spPr>
          <a:xfrm>
            <a:off x="6827520" y="302361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Stored thermal/mechanical energy released as an abrupt “snap” that excited the array's primary modes; the body reacted against the flexible arrays — internal vibration was negligible.</a:t>
            </a:r>
            <a:endParaRPr lang="en-US" sz="1400" dirty="0"/>
          </a:p>
        </p:txBody>
      </p:sp>
      <p:sp>
        <p:nvSpPr>
          <p:cNvPr id="19" name="Shape 17"/>
          <p:cNvSpPr/>
          <p:nvPr/>
        </p:nvSpPr>
        <p:spPr>
          <a:xfrm>
            <a:off x="4572000" y="4242816"/>
            <a:ext cx="7071360" cy="1194816"/>
          </a:xfrm>
          <a:prstGeom prst="roundRect">
            <a:avLst>
              <a:gd name="adj" fmla="val 5102"/>
            </a:avLst>
          </a:prstGeom>
          <a:solidFill>
            <a:srgbClr val="F3E9DF"/>
          </a:solidFill>
          <a:ln/>
          <a:effectLst>
            <a:outerShdw blurRad="63500" dist="25400" dir="5400000" algn="bl" rotWithShape="0">
              <a:srgbClr val="000000">
                <a:alpha val="10000"/>
              </a:srgbClr>
            </a:outerShdw>
          </a:effectLst>
        </p:spPr>
        <p:txBody>
          <a:bodyPr/>
          <a:lstStyle/>
          <a:p>
            <a:endParaRPr lang="en-US" sz="2400"/>
          </a:p>
        </p:txBody>
      </p:sp>
      <p:sp>
        <p:nvSpPr>
          <p:cNvPr id="20" name="Text 18"/>
          <p:cNvSpPr/>
          <p:nvPr/>
        </p:nvSpPr>
        <p:spPr>
          <a:xfrm>
            <a:off x="4815840" y="4413504"/>
            <a:ext cx="1889760" cy="365760"/>
          </a:xfrm>
          <a:prstGeom prst="rect">
            <a:avLst/>
          </a:prstGeom>
          <a:noFill/>
          <a:ln/>
        </p:spPr>
        <p:txBody>
          <a:bodyPr wrap="square" lIns="0" tIns="0" rIns="0" bIns="0" rtlCol="0" anchor="ctr"/>
          <a:lstStyle/>
          <a:p>
            <a:r>
              <a:rPr lang="en-US" sz="1333" b="1" dirty="0">
                <a:solidFill>
                  <a:srgbClr val="C8651B"/>
                </a:solidFill>
                <a:latin typeface="Calibri" pitchFamily="34" charset="0"/>
                <a:ea typeface="Calibri" pitchFamily="34" charset="-122"/>
                <a:cs typeface="Calibri" pitchFamily="34" charset="-120"/>
              </a:rPr>
              <a:t>Consequence</a:t>
            </a:r>
            <a:endParaRPr lang="en-US" sz="1333" dirty="0"/>
          </a:p>
        </p:txBody>
      </p:sp>
      <p:sp>
        <p:nvSpPr>
          <p:cNvPr id="21" name="Text 19"/>
          <p:cNvSpPr/>
          <p:nvPr/>
        </p:nvSpPr>
        <p:spPr>
          <a:xfrm>
            <a:off x="6827520" y="436473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Disturbance far exceeded the jitter spec; FGSs lost interferometric lock, forcing coarse-track mode that prematurely wore the star-selector bearings. Science lost ~1/3 of each orbit.</a:t>
            </a:r>
            <a:endParaRPr lang="en-US" sz="1400" dirty="0"/>
          </a:p>
        </p:txBody>
      </p:sp>
      <p:sp>
        <p:nvSpPr>
          <p:cNvPr id="22" name="Shape 20"/>
          <p:cNvSpPr/>
          <p:nvPr/>
        </p:nvSpPr>
        <p:spPr>
          <a:xfrm>
            <a:off x="548640" y="5779008"/>
            <a:ext cx="11094720" cy="512064"/>
          </a:xfrm>
          <a:prstGeom prst="rect">
            <a:avLst/>
          </a:prstGeom>
          <a:solidFill>
            <a:srgbClr val="10456B"/>
          </a:solidFill>
          <a:ln/>
        </p:spPr>
        <p:txBody>
          <a:bodyPr/>
          <a:lstStyle/>
          <a:p>
            <a:endParaRPr lang="en-US" sz="2400"/>
          </a:p>
        </p:txBody>
      </p:sp>
      <p:sp>
        <p:nvSpPr>
          <p:cNvPr id="23" name="Text 21"/>
          <p:cNvSpPr/>
          <p:nvPr/>
        </p:nvSpPr>
        <p:spPr>
          <a:xfrm>
            <a:off x="792480" y="5779008"/>
            <a:ext cx="10607040" cy="51206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Takeaway:  </a:t>
            </a:r>
            <a:r>
              <a:rPr lang="en-US" sz="1467" i="1" dirty="0">
                <a:solidFill>
                  <a:srgbClr val="FFFFFF"/>
                </a:solidFill>
                <a:latin typeface="Calibri" pitchFamily="34" charset="0"/>
                <a:ea typeface="Calibri" pitchFamily="34" charset="-122"/>
                <a:cs typeface="Calibri" pitchFamily="34" charset="-120"/>
              </a:rPr>
              <a:t>The dominant disturbance source is not always a reaction wheel — a flexible appendage plus a thermal transient can dominate the entire line-of-sight budget.</a:t>
            </a:r>
            <a:endParaRPr lang="en-US" sz="1467" dirty="0"/>
          </a:p>
        </p:txBody>
      </p:sp>
      <p:sp>
        <p:nvSpPr>
          <p:cNvPr id="24" name="Text 22"/>
          <p:cNvSpPr/>
          <p:nvPr/>
        </p:nvSpPr>
        <p:spPr>
          <a:xfrm>
            <a:off x="548640" y="6461760"/>
            <a:ext cx="7315200" cy="304800"/>
          </a:xfrm>
          <a:prstGeom prst="rect">
            <a:avLst/>
          </a:prstGeom>
          <a:noFill/>
          <a:ln/>
        </p:spPr>
        <p:txBody>
          <a:bodyPr wrap="square" lIns="0" tIns="0" rIns="0" bIns="0" rtlCol="0" anchor="ctr"/>
          <a:lstStyle/>
          <a:p>
            <a:r>
              <a:rPr lang="en-US" sz="1067" i="1" dirty="0">
                <a:solidFill>
                  <a:srgbClr val="5B6770"/>
                </a:solidFill>
                <a:latin typeface="Calibri" pitchFamily="34" charset="0"/>
                <a:ea typeface="Calibri" pitchFamily="34" charset="-122"/>
                <a:cs typeface="Calibri" pitchFamily="34" charset="-120"/>
              </a:rPr>
              <a:t>Spacecraft On-Orbit Vibration  |  blog.vibrationdata.com</a:t>
            </a:r>
            <a:endParaRPr lang="en-US" sz="1067" dirty="0"/>
          </a:p>
        </p:txBody>
      </p:sp>
      <p:sp>
        <p:nvSpPr>
          <p:cNvPr id="25" name="Text 23"/>
          <p:cNvSpPr/>
          <p:nvPr/>
        </p:nvSpPr>
        <p:spPr>
          <a:xfrm>
            <a:off x="11216640" y="6461760"/>
            <a:ext cx="487680" cy="304800"/>
          </a:xfrm>
          <a:prstGeom prst="rect">
            <a:avLst/>
          </a:prstGeom>
          <a:noFill/>
          <a:ln/>
        </p:spPr>
        <p:txBody>
          <a:bodyPr wrap="square" lIns="0" tIns="0" rIns="0" bIns="0" rtlCol="0" anchor="ctr"/>
          <a:lstStyle/>
          <a:p>
            <a:pPr algn="r"/>
            <a:r>
              <a:rPr lang="en-US" sz="1067" dirty="0">
                <a:solidFill>
                  <a:srgbClr val="5B6770"/>
                </a:solidFill>
                <a:latin typeface="Calibri" pitchFamily="34" charset="0"/>
                <a:ea typeface="Calibri" pitchFamily="34" charset="-122"/>
                <a:cs typeface="Calibri" pitchFamily="34" charset="-120"/>
              </a:rPr>
              <a:t>54</a:t>
            </a:r>
            <a:endParaRPr lang="en-US" sz="1067"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A377-0BF4-150A-80AF-1AD5CC181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58C868-758B-BBDB-AE44-C13DED68C970}"/>
              </a:ext>
            </a:extLst>
          </p:cNvPr>
          <p:cNvSpPr txBox="1"/>
          <p:nvPr/>
        </p:nvSpPr>
        <p:spPr>
          <a:xfrm>
            <a:off x="721427" y="385350"/>
            <a:ext cx="6097978" cy="461665"/>
          </a:xfrm>
          <a:prstGeom prst="rect">
            <a:avLst/>
          </a:prstGeom>
          <a:noFill/>
        </p:spPr>
        <p:txBody>
          <a:bodyPr wrap="square">
            <a:spAutoFit/>
          </a:bodyPr>
          <a:lstStyle/>
          <a:p>
            <a:r>
              <a:rPr lang="en-US" sz="2400" b="1" dirty="0">
                <a:solidFill>
                  <a:srgbClr val="10456B"/>
                </a:solidFill>
                <a:latin typeface="Cambria" pitchFamily="34" charset="0"/>
                <a:ea typeface="Cambria" pitchFamily="34" charset="-122"/>
                <a:cs typeface="Cambria" pitchFamily="34" charset="-120"/>
              </a:rPr>
              <a:t>Chandra X-ray Observatory</a:t>
            </a:r>
            <a:endParaRPr lang="en-US" sz="2400" dirty="0"/>
          </a:p>
        </p:txBody>
      </p:sp>
      <p:pic>
        <p:nvPicPr>
          <p:cNvPr id="6" name="Picture 5">
            <a:extLst>
              <a:ext uri="{FF2B5EF4-FFF2-40B4-BE49-F238E27FC236}">
                <a16:creationId xmlns:a16="http://schemas.microsoft.com/office/drawing/2014/main" id="{834CF95F-EAF0-086B-29BD-16A628B85817}"/>
              </a:ext>
            </a:extLst>
          </p:cNvPr>
          <p:cNvPicPr>
            <a:picLocks noChangeAspect="1"/>
          </p:cNvPicPr>
          <p:nvPr/>
        </p:nvPicPr>
        <p:blipFill>
          <a:blip r:embed="rId2"/>
          <a:stretch>
            <a:fillRect/>
          </a:stretch>
        </p:blipFill>
        <p:spPr>
          <a:xfrm>
            <a:off x="1302819" y="1190501"/>
            <a:ext cx="8165280" cy="5147954"/>
          </a:xfrm>
          <a:prstGeom prst="rect">
            <a:avLst/>
          </a:prstGeom>
        </p:spPr>
      </p:pic>
    </p:spTree>
    <p:extLst>
      <p:ext uri="{BB962C8B-B14F-4D97-AF65-F5344CB8AC3E}">
        <p14:creationId xmlns:p14="http://schemas.microsoft.com/office/powerpoint/2010/main" val="1346381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268224"/>
            <a:ext cx="9753600" cy="670560"/>
          </a:xfrm>
          <a:prstGeom prst="rect">
            <a:avLst/>
          </a:prstGeom>
          <a:noFill/>
          <a:ln/>
        </p:spPr>
        <p:txBody>
          <a:bodyPr wrap="square" lIns="0" tIns="0" rIns="0" bIns="0" rtlCol="0" anchor="ctr"/>
          <a:lstStyle/>
          <a:p>
            <a:r>
              <a:rPr lang="en-US" sz="3467" b="1" dirty="0">
                <a:solidFill>
                  <a:srgbClr val="10456B"/>
                </a:solidFill>
                <a:latin typeface="Cambria" pitchFamily="34" charset="0"/>
                <a:ea typeface="Cambria" pitchFamily="34" charset="-122"/>
                <a:cs typeface="Cambria" pitchFamily="34" charset="-120"/>
              </a:rPr>
              <a:t>Case History: Chandra Reaction-Wheel Isolation</a:t>
            </a:r>
            <a:endParaRPr lang="en-US" sz="3467" dirty="0"/>
          </a:p>
        </p:txBody>
      </p:sp>
      <p:sp>
        <p:nvSpPr>
          <p:cNvPr id="3" name="Text 1"/>
          <p:cNvSpPr/>
          <p:nvPr/>
        </p:nvSpPr>
        <p:spPr>
          <a:xfrm>
            <a:off x="9144000" y="316992"/>
            <a:ext cx="2499360" cy="426720"/>
          </a:xfrm>
          <a:prstGeom prst="rect">
            <a:avLst/>
          </a:prstGeom>
          <a:noFill/>
          <a:ln/>
        </p:spPr>
        <p:txBody>
          <a:bodyPr wrap="square" lIns="0" tIns="0" rIns="0" bIns="0" rtlCol="0" anchor="ctr"/>
          <a:lstStyle/>
          <a:p>
            <a:pPr algn="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4" name="Text 2"/>
          <p:cNvSpPr/>
          <p:nvPr/>
        </p:nvSpPr>
        <p:spPr>
          <a:xfrm>
            <a:off x="573024" y="950976"/>
            <a:ext cx="10972800" cy="390144"/>
          </a:xfrm>
          <a:prstGeom prst="rect">
            <a:avLst/>
          </a:prstGeom>
          <a:noFill/>
          <a:ln/>
        </p:spPr>
        <p:txBody>
          <a:bodyPr wrap="square" lIns="0" tIns="0" rIns="0" bIns="0" rtlCol="0" anchor="ctr"/>
          <a:lstStyle/>
          <a:p>
            <a:r>
              <a:rPr lang="en-US" sz="1667" i="1" dirty="0">
                <a:solidFill>
                  <a:srgbClr val="0B7A8A"/>
                </a:solidFill>
                <a:latin typeface="Calibri" pitchFamily="34" charset="0"/>
                <a:ea typeface="Calibri" pitchFamily="34" charset="-122"/>
                <a:cs typeface="Calibri" pitchFamily="34" charset="-120"/>
              </a:rPr>
              <a:t>Designing the disturbance out — passive hexapod isolators at the source</a:t>
            </a:r>
            <a:endParaRPr lang="en-US" sz="1667" dirty="0"/>
          </a:p>
        </p:txBody>
      </p:sp>
      <p:sp>
        <p:nvSpPr>
          <p:cNvPr id="5" name="Shape 3"/>
          <p:cNvSpPr/>
          <p:nvPr/>
        </p:nvSpPr>
        <p:spPr>
          <a:xfrm>
            <a:off x="548640" y="1560576"/>
            <a:ext cx="3718560" cy="3877056"/>
          </a:xfrm>
          <a:prstGeom prst="roundRect">
            <a:avLst>
              <a:gd name="adj" fmla="val 1967"/>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6" name="Text 4"/>
          <p:cNvSpPr/>
          <p:nvPr/>
        </p:nvSpPr>
        <p:spPr>
          <a:xfrm>
            <a:off x="816864" y="1804416"/>
            <a:ext cx="3182112" cy="853440"/>
          </a:xfrm>
          <a:prstGeom prst="rect">
            <a:avLst/>
          </a:prstGeom>
          <a:noFill/>
          <a:ln/>
        </p:spPr>
        <p:txBody>
          <a:bodyPr wrap="square" lIns="0" tIns="0" rIns="0" bIns="0" rtlCol="0" anchor="t"/>
          <a:lstStyle/>
          <a:p>
            <a:r>
              <a:rPr lang="en-US" b="1" dirty="0">
                <a:solidFill>
                  <a:srgbClr val="10456B"/>
                </a:solidFill>
                <a:latin typeface="Cambria" pitchFamily="34" charset="0"/>
                <a:ea typeface="Cambria" pitchFamily="34" charset="-122"/>
                <a:cs typeface="Cambria" pitchFamily="34" charset="-120"/>
              </a:rPr>
              <a:t>Chandra X-ray Observatory (AXAF)</a:t>
            </a:r>
            <a:endParaRPr lang="en-US" dirty="0"/>
          </a:p>
        </p:txBody>
      </p:sp>
      <p:sp>
        <p:nvSpPr>
          <p:cNvPr id="7" name="Text 5"/>
          <p:cNvSpPr/>
          <p:nvPr/>
        </p:nvSpPr>
        <p:spPr>
          <a:xfrm>
            <a:off x="816864" y="2718816"/>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ROLE</a:t>
            </a:r>
            <a:endParaRPr lang="en-US" sz="1133" dirty="0"/>
          </a:p>
        </p:txBody>
      </p:sp>
      <p:sp>
        <p:nvSpPr>
          <p:cNvPr id="8" name="Text 6"/>
          <p:cNvSpPr/>
          <p:nvPr/>
        </p:nvSpPr>
        <p:spPr>
          <a:xfrm>
            <a:off x="816864" y="2938272"/>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Third Great Observatory; grazing-incidence X-ray optics, launched 1999</a:t>
            </a:r>
            <a:endParaRPr lang="en-US" sz="1467" dirty="0"/>
          </a:p>
        </p:txBody>
      </p:sp>
      <p:sp>
        <p:nvSpPr>
          <p:cNvPr id="9" name="Text 7"/>
          <p:cNvSpPr/>
          <p:nvPr/>
        </p:nvSpPr>
        <p:spPr>
          <a:xfrm>
            <a:off x="816864" y="3474720"/>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SOURCE</a:t>
            </a:r>
            <a:endParaRPr lang="en-US" sz="1133" dirty="0"/>
          </a:p>
        </p:txBody>
      </p:sp>
      <p:sp>
        <p:nvSpPr>
          <p:cNvPr id="10" name="Text 8"/>
          <p:cNvSpPr/>
          <p:nvPr/>
        </p:nvSpPr>
        <p:spPr>
          <a:xfrm>
            <a:off x="816864" y="3694176"/>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Six reaction wheels feeding a jitter-sensitive optical bench</a:t>
            </a:r>
            <a:endParaRPr lang="en-US" sz="1467" dirty="0"/>
          </a:p>
        </p:txBody>
      </p:sp>
      <p:sp>
        <p:nvSpPr>
          <p:cNvPr id="11" name="Text 9"/>
          <p:cNvSpPr/>
          <p:nvPr/>
        </p:nvSpPr>
        <p:spPr>
          <a:xfrm>
            <a:off x="816864" y="4230624"/>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STRATEGY</a:t>
            </a:r>
            <a:endParaRPr lang="en-US" sz="1133" dirty="0"/>
          </a:p>
        </p:txBody>
      </p:sp>
      <p:sp>
        <p:nvSpPr>
          <p:cNvPr id="12" name="Text 10"/>
          <p:cNvSpPr/>
          <p:nvPr/>
        </p:nvSpPr>
        <p:spPr>
          <a:xfrm>
            <a:off x="816864" y="4450080"/>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Passive vibration isolation at each wheel interface</a:t>
            </a:r>
            <a:endParaRPr lang="en-US" sz="1467" dirty="0"/>
          </a:p>
        </p:txBody>
      </p:sp>
      <p:sp>
        <p:nvSpPr>
          <p:cNvPr id="13" name="Shape 11"/>
          <p:cNvSpPr/>
          <p:nvPr/>
        </p:nvSpPr>
        <p:spPr>
          <a:xfrm>
            <a:off x="4572000" y="156057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4" name="Text 12"/>
          <p:cNvSpPr/>
          <p:nvPr/>
        </p:nvSpPr>
        <p:spPr>
          <a:xfrm>
            <a:off x="4815840" y="173126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Disturbance</a:t>
            </a:r>
            <a:endParaRPr lang="en-US" sz="1333" dirty="0"/>
          </a:p>
        </p:txBody>
      </p:sp>
      <p:sp>
        <p:nvSpPr>
          <p:cNvPr id="15" name="Text 13"/>
          <p:cNvSpPr/>
          <p:nvPr/>
        </p:nvSpPr>
        <p:spPr>
          <a:xfrm>
            <a:off x="6827520" y="168249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Reaction-wheel imbalance and bearing tones transmitted from the wheel assemblies into the spacecraft central structure across a broad speed range.</a:t>
            </a:r>
            <a:endParaRPr lang="en-US" sz="1400" dirty="0"/>
          </a:p>
        </p:txBody>
      </p:sp>
      <p:sp>
        <p:nvSpPr>
          <p:cNvPr id="16" name="Shape 14"/>
          <p:cNvSpPr/>
          <p:nvPr/>
        </p:nvSpPr>
        <p:spPr>
          <a:xfrm>
            <a:off x="4572000" y="2901696"/>
            <a:ext cx="7071360" cy="1194816"/>
          </a:xfrm>
          <a:prstGeom prst="roundRect">
            <a:avLst>
              <a:gd name="adj" fmla="val 5102"/>
            </a:avLst>
          </a:prstGeom>
          <a:solidFill>
            <a:srgbClr val="E4EEE9"/>
          </a:solidFill>
          <a:ln/>
          <a:effectLst>
            <a:outerShdw blurRad="63500" dist="25400" dir="5400000" algn="bl" rotWithShape="0">
              <a:srgbClr val="000000">
                <a:alpha val="10000"/>
              </a:srgbClr>
            </a:outerShdw>
          </a:effectLst>
        </p:spPr>
        <p:txBody>
          <a:bodyPr/>
          <a:lstStyle/>
          <a:p>
            <a:endParaRPr lang="en-US" sz="2400"/>
          </a:p>
        </p:txBody>
      </p:sp>
      <p:sp>
        <p:nvSpPr>
          <p:cNvPr id="17" name="Text 15"/>
          <p:cNvSpPr/>
          <p:nvPr/>
        </p:nvSpPr>
        <p:spPr>
          <a:xfrm>
            <a:off x="4815840" y="3072384"/>
            <a:ext cx="1889760" cy="365760"/>
          </a:xfrm>
          <a:prstGeom prst="rect">
            <a:avLst/>
          </a:prstGeom>
          <a:noFill/>
          <a:ln/>
        </p:spPr>
        <p:txBody>
          <a:bodyPr wrap="square" lIns="0" tIns="0" rIns="0" bIns="0" rtlCol="0" anchor="ctr"/>
          <a:lstStyle/>
          <a:p>
            <a:r>
              <a:rPr lang="en-US" sz="1333" b="1" dirty="0">
                <a:solidFill>
                  <a:srgbClr val="0B7A8A"/>
                </a:solidFill>
                <a:latin typeface="Calibri" pitchFamily="34" charset="0"/>
                <a:ea typeface="Calibri" pitchFamily="34" charset="-122"/>
                <a:cs typeface="Calibri" pitchFamily="34" charset="-120"/>
              </a:rPr>
              <a:t>Solution</a:t>
            </a:r>
            <a:endParaRPr lang="en-US" sz="1333" dirty="0"/>
          </a:p>
        </p:txBody>
      </p:sp>
      <p:sp>
        <p:nvSpPr>
          <p:cNvPr id="18" name="Text 16"/>
          <p:cNvSpPr/>
          <p:nvPr/>
        </p:nvSpPr>
        <p:spPr>
          <a:xfrm>
            <a:off x="6827520" y="302361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A hexapod (6-strut) passive isolator beneath each of the six wheels — unit-level transmissibility requirements were derived top-down from the image-quality flowdown.</a:t>
            </a:r>
            <a:endParaRPr lang="en-US" sz="1400" dirty="0"/>
          </a:p>
        </p:txBody>
      </p:sp>
      <p:sp>
        <p:nvSpPr>
          <p:cNvPr id="19" name="Shape 17"/>
          <p:cNvSpPr/>
          <p:nvPr/>
        </p:nvSpPr>
        <p:spPr>
          <a:xfrm>
            <a:off x="4572000" y="424281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20" name="Text 18"/>
          <p:cNvSpPr/>
          <p:nvPr/>
        </p:nvSpPr>
        <p:spPr>
          <a:xfrm>
            <a:off x="4815840" y="441350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Outcome</a:t>
            </a:r>
            <a:endParaRPr lang="en-US" sz="1333" dirty="0"/>
          </a:p>
        </p:txBody>
      </p:sp>
      <p:sp>
        <p:nvSpPr>
          <p:cNvPr id="21" name="Text 19"/>
          <p:cNvSpPr/>
          <p:nvPr/>
        </p:nvSpPr>
        <p:spPr>
          <a:xfrm>
            <a:off x="6827520" y="436473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Wheel jitter at the optics was suppressed enough to meet imaging performance without an active control loop. The same hexapod approach was later carried into JWST's wheel isolator.</a:t>
            </a:r>
            <a:endParaRPr lang="en-US" sz="1400" dirty="0"/>
          </a:p>
        </p:txBody>
      </p:sp>
      <p:sp>
        <p:nvSpPr>
          <p:cNvPr id="22" name="Shape 20"/>
          <p:cNvSpPr/>
          <p:nvPr/>
        </p:nvSpPr>
        <p:spPr>
          <a:xfrm>
            <a:off x="548640" y="5779008"/>
            <a:ext cx="11094720" cy="512064"/>
          </a:xfrm>
          <a:prstGeom prst="rect">
            <a:avLst/>
          </a:prstGeom>
          <a:solidFill>
            <a:srgbClr val="10456B"/>
          </a:solidFill>
          <a:ln/>
        </p:spPr>
        <p:txBody>
          <a:bodyPr/>
          <a:lstStyle/>
          <a:p>
            <a:endParaRPr lang="en-US" sz="2400"/>
          </a:p>
        </p:txBody>
      </p:sp>
      <p:sp>
        <p:nvSpPr>
          <p:cNvPr id="23" name="Text 21"/>
          <p:cNvSpPr/>
          <p:nvPr/>
        </p:nvSpPr>
        <p:spPr>
          <a:xfrm>
            <a:off x="792480" y="5779008"/>
            <a:ext cx="10607040" cy="51206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Takeaway:  </a:t>
            </a:r>
            <a:r>
              <a:rPr lang="en-US" sz="1467" i="1" dirty="0">
                <a:solidFill>
                  <a:srgbClr val="FFFFFF"/>
                </a:solidFill>
                <a:latin typeface="Calibri" pitchFamily="34" charset="0"/>
                <a:ea typeface="Calibri" pitchFamily="34" charset="-122"/>
                <a:cs typeface="Calibri" pitchFamily="34" charset="-120"/>
              </a:rPr>
              <a:t>When the source is a known wheel set, a passive isolator sized from a requirement flowdown is often sufficient — and far simpler than active control.</a:t>
            </a:r>
            <a:endParaRPr lang="en-US" sz="1467" dirty="0"/>
          </a:p>
        </p:txBody>
      </p:sp>
      <p:sp>
        <p:nvSpPr>
          <p:cNvPr id="24" name="Text 22"/>
          <p:cNvSpPr/>
          <p:nvPr/>
        </p:nvSpPr>
        <p:spPr>
          <a:xfrm>
            <a:off x="548640" y="6461760"/>
            <a:ext cx="7315200" cy="304800"/>
          </a:xfrm>
          <a:prstGeom prst="rect">
            <a:avLst/>
          </a:prstGeom>
          <a:noFill/>
          <a:ln/>
        </p:spPr>
        <p:txBody>
          <a:bodyPr wrap="square" lIns="0" tIns="0" rIns="0" bIns="0" rtlCol="0" anchor="ctr"/>
          <a:lstStyle/>
          <a:p>
            <a:r>
              <a:rPr lang="en-US" sz="1067" i="1" dirty="0">
                <a:solidFill>
                  <a:srgbClr val="5B6770"/>
                </a:solidFill>
                <a:latin typeface="Calibri" pitchFamily="34" charset="0"/>
                <a:ea typeface="Calibri" pitchFamily="34" charset="-122"/>
                <a:cs typeface="Calibri" pitchFamily="34" charset="-120"/>
              </a:rPr>
              <a:t>Spacecraft On-Orbit Vibration  |  blog.vibrationdata.com</a:t>
            </a:r>
            <a:endParaRPr lang="en-US" sz="1067" dirty="0"/>
          </a:p>
        </p:txBody>
      </p:sp>
      <p:sp>
        <p:nvSpPr>
          <p:cNvPr id="25" name="Text 23"/>
          <p:cNvSpPr/>
          <p:nvPr/>
        </p:nvSpPr>
        <p:spPr>
          <a:xfrm>
            <a:off x="11216640" y="6461760"/>
            <a:ext cx="487680" cy="304800"/>
          </a:xfrm>
          <a:prstGeom prst="rect">
            <a:avLst/>
          </a:prstGeom>
          <a:noFill/>
          <a:ln/>
        </p:spPr>
        <p:txBody>
          <a:bodyPr wrap="square" lIns="0" tIns="0" rIns="0" bIns="0" rtlCol="0" anchor="ctr"/>
          <a:lstStyle/>
          <a:p>
            <a:pPr algn="r"/>
            <a:r>
              <a:rPr lang="en-US" sz="1067" dirty="0">
                <a:solidFill>
                  <a:srgbClr val="5B6770"/>
                </a:solidFill>
                <a:latin typeface="Calibri" pitchFamily="34" charset="0"/>
                <a:ea typeface="Calibri" pitchFamily="34" charset="-122"/>
                <a:cs typeface="Calibri" pitchFamily="34" charset="-120"/>
              </a:rPr>
              <a:t>56</a:t>
            </a:r>
            <a:endParaRPr lang="en-US" sz="1067"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26DDC-168D-1A1C-AE46-8C759CB705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37F6B6-8FFA-2291-B216-BD9DCEDAF8BD}"/>
              </a:ext>
            </a:extLst>
          </p:cNvPr>
          <p:cNvSpPr txBox="1"/>
          <p:nvPr/>
        </p:nvSpPr>
        <p:spPr>
          <a:xfrm>
            <a:off x="721427" y="385350"/>
            <a:ext cx="6097978" cy="461665"/>
          </a:xfrm>
          <a:prstGeom prst="rect">
            <a:avLst/>
          </a:prstGeom>
          <a:noFill/>
        </p:spPr>
        <p:txBody>
          <a:bodyPr wrap="square">
            <a:spAutoFit/>
          </a:bodyPr>
          <a:lstStyle/>
          <a:p>
            <a:r>
              <a:rPr lang="en-US" sz="2400" b="1" dirty="0">
                <a:solidFill>
                  <a:srgbClr val="10456B"/>
                </a:solidFill>
                <a:latin typeface="Cambria" pitchFamily="34" charset="0"/>
                <a:ea typeface="Cambria" pitchFamily="34" charset="-122"/>
                <a:cs typeface="Cambria" pitchFamily="34" charset="-120"/>
              </a:rPr>
              <a:t>James Webb Space Telescope</a:t>
            </a:r>
            <a:endParaRPr lang="en-US" sz="2400" dirty="0"/>
          </a:p>
        </p:txBody>
      </p:sp>
      <p:pic>
        <p:nvPicPr>
          <p:cNvPr id="2" name="Picture 1" descr="James Webb: Hubble successor maintains course - BBC News">
            <a:extLst>
              <a:ext uri="{FF2B5EF4-FFF2-40B4-BE49-F238E27FC236}">
                <a16:creationId xmlns:a16="http://schemas.microsoft.com/office/drawing/2014/main" id="{1BCD97D2-04AA-296D-7BEE-9374D1F89E2F}"/>
              </a:ext>
            </a:extLst>
          </p:cNvPr>
          <p:cNvPicPr>
            <a:picLocks noChangeAspect="1"/>
          </p:cNvPicPr>
          <p:nvPr/>
        </p:nvPicPr>
        <p:blipFill>
          <a:blip r:embed="rId2"/>
          <a:stretch>
            <a:fillRect/>
          </a:stretch>
        </p:blipFill>
        <p:spPr>
          <a:xfrm>
            <a:off x="2127686" y="1107374"/>
            <a:ext cx="5019255" cy="5147954"/>
          </a:xfrm>
          <a:prstGeom prst="rect">
            <a:avLst/>
          </a:prstGeom>
        </p:spPr>
      </p:pic>
    </p:spTree>
    <p:extLst>
      <p:ext uri="{BB962C8B-B14F-4D97-AF65-F5344CB8AC3E}">
        <p14:creationId xmlns:p14="http://schemas.microsoft.com/office/powerpoint/2010/main" val="1060079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268224"/>
            <a:ext cx="9753600" cy="670560"/>
          </a:xfrm>
          <a:prstGeom prst="rect">
            <a:avLst/>
          </a:prstGeom>
          <a:noFill/>
          <a:ln/>
        </p:spPr>
        <p:txBody>
          <a:bodyPr wrap="square" lIns="0" tIns="0" rIns="0" bIns="0" rtlCol="0" anchor="ctr"/>
          <a:lstStyle/>
          <a:p>
            <a:r>
              <a:rPr lang="en-US" sz="3467" b="1" dirty="0">
                <a:solidFill>
                  <a:srgbClr val="10456B"/>
                </a:solidFill>
                <a:latin typeface="Cambria" pitchFamily="34" charset="0"/>
                <a:ea typeface="Cambria" pitchFamily="34" charset="-122"/>
                <a:cs typeface="Cambria" pitchFamily="34" charset="-120"/>
              </a:rPr>
              <a:t>Case History: JWST Two-Stage Isolation</a:t>
            </a:r>
            <a:endParaRPr lang="en-US" sz="3467" dirty="0"/>
          </a:p>
        </p:txBody>
      </p:sp>
      <p:sp>
        <p:nvSpPr>
          <p:cNvPr id="3" name="Text 1"/>
          <p:cNvSpPr/>
          <p:nvPr/>
        </p:nvSpPr>
        <p:spPr>
          <a:xfrm>
            <a:off x="9144000" y="316992"/>
            <a:ext cx="2499360" cy="426720"/>
          </a:xfrm>
          <a:prstGeom prst="rect">
            <a:avLst/>
          </a:prstGeom>
          <a:noFill/>
          <a:ln/>
        </p:spPr>
        <p:txBody>
          <a:bodyPr wrap="square" lIns="0" tIns="0" rIns="0" bIns="0" rtlCol="0" anchor="ctr"/>
          <a:lstStyle/>
          <a:p>
            <a:pPr algn="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4" name="Text 2"/>
          <p:cNvSpPr/>
          <p:nvPr/>
        </p:nvSpPr>
        <p:spPr>
          <a:xfrm>
            <a:off x="573024" y="950976"/>
            <a:ext cx="10972800" cy="390144"/>
          </a:xfrm>
          <a:prstGeom prst="rect">
            <a:avLst/>
          </a:prstGeom>
          <a:noFill/>
          <a:ln/>
        </p:spPr>
        <p:txBody>
          <a:bodyPr wrap="square" lIns="0" tIns="0" rIns="0" bIns="0" rtlCol="0" anchor="ctr"/>
          <a:lstStyle/>
          <a:p>
            <a:r>
              <a:rPr lang="en-US" sz="1667" i="1" dirty="0">
                <a:solidFill>
                  <a:srgbClr val="0B7A8A"/>
                </a:solidFill>
                <a:latin typeface="Calibri" pitchFamily="34" charset="0"/>
                <a:ea typeface="Calibri" pitchFamily="34" charset="-122"/>
                <a:cs typeface="Calibri" pitchFamily="34" charset="-120"/>
              </a:rPr>
              <a:t>Layered isolation — wheels and a cryocooler, verified against a hard mas budget</a:t>
            </a:r>
            <a:endParaRPr lang="en-US" sz="1667" dirty="0"/>
          </a:p>
        </p:txBody>
      </p:sp>
      <p:sp>
        <p:nvSpPr>
          <p:cNvPr id="5" name="Shape 3"/>
          <p:cNvSpPr/>
          <p:nvPr/>
        </p:nvSpPr>
        <p:spPr>
          <a:xfrm>
            <a:off x="548640" y="1560576"/>
            <a:ext cx="3718560" cy="3877056"/>
          </a:xfrm>
          <a:prstGeom prst="roundRect">
            <a:avLst>
              <a:gd name="adj" fmla="val 1967"/>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6" name="Text 4"/>
          <p:cNvSpPr/>
          <p:nvPr/>
        </p:nvSpPr>
        <p:spPr>
          <a:xfrm>
            <a:off x="816864" y="1804416"/>
            <a:ext cx="3182112" cy="853440"/>
          </a:xfrm>
          <a:prstGeom prst="rect">
            <a:avLst/>
          </a:prstGeom>
          <a:noFill/>
          <a:ln/>
        </p:spPr>
        <p:txBody>
          <a:bodyPr wrap="square" lIns="0" tIns="0" rIns="0" bIns="0" rtlCol="0" anchor="t"/>
          <a:lstStyle/>
          <a:p>
            <a:r>
              <a:rPr lang="en-US" sz="2267" b="1" dirty="0">
                <a:solidFill>
                  <a:srgbClr val="10456B"/>
                </a:solidFill>
                <a:latin typeface="Cambria" pitchFamily="34" charset="0"/>
                <a:ea typeface="Cambria" pitchFamily="34" charset="-122"/>
                <a:cs typeface="Cambria" pitchFamily="34" charset="-120"/>
              </a:rPr>
              <a:t>James Webb Space Telescope</a:t>
            </a:r>
            <a:endParaRPr lang="en-US" sz="2267" dirty="0"/>
          </a:p>
        </p:txBody>
      </p:sp>
      <p:sp>
        <p:nvSpPr>
          <p:cNvPr id="7" name="Text 5"/>
          <p:cNvSpPr/>
          <p:nvPr/>
        </p:nvSpPr>
        <p:spPr>
          <a:xfrm>
            <a:off x="816864" y="2718816"/>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ROLE</a:t>
            </a:r>
            <a:endParaRPr lang="en-US" sz="1133" dirty="0"/>
          </a:p>
        </p:txBody>
      </p:sp>
      <p:sp>
        <p:nvSpPr>
          <p:cNvPr id="8" name="Text 6"/>
          <p:cNvSpPr/>
          <p:nvPr/>
        </p:nvSpPr>
        <p:spPr>
          <a:xfrm>
            <a:off x="816864" y="2938272"/>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6.6 m IR observatory at Sun–Earth L2; launched Dec 2021</a:t>
            </a:r>
            <a:endParaRPr lang="en-US" sz="1467" dirty="0"/>
          </a:p>
        </p:txBody>
      </p:sp>
      <p:sp>
        <p:nvSpPr>
          <p:cNvPr id="9" name="Text 7"/>
          <p:cNvSpPr/>
          <p:nvPr/>
        </p:nvSpPr>
        <p:spPr>
          <a:xfrm>
            <a:off x="816864" y="3474720"/>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SOURCES</a:t>
            </a:r>
            <a:endParaRPr lang="en-US" sz="1133" dirty="0"/>
          </a:p>
        </p:txBody>
      </p:sp>
      <p:sp>
        <p:nvSpPr>
          <p:cNvPr id="10" name="Text 8"/>
          <p:cNvSpPr/>
          <p:nvPr/>
        </p:nvSpPr>
        <p:spPr>
          <a:xfrm>
            <a:off x="816864" y="3694176"/>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Reaction wheels + MIRI cryocooler compressor (≈7 K, JT/pulse-tube)</a:t>
            </a:r>
            <a:endParaRPr lang="en-US" sz="1467" dirty="0"/>
          </a:p>
        </p:txBody>
      </p:sp>
      <p:sp>
        <p:nvSpPr>
          <p:cNvPr id="11" name="Text 9"/>
          <p:cNvSpPr/>
          <p:nvPr/>
        </p:nvSpPr>
        <p:spPr>
          <a:xfrm>
            <a:off x="816864" y="4230624"/>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REQUIREMENT</a:t>
            </a:r>
            <a:endParaRPr lang="en-US" sz="1133" dirty="0"/>
          </a:p>
        </p:txBody>
      </p:sp>
      <p:sp>
        <p:nvSpPr>
          <p:cNvPr id="12" name="Text 10"/>
          <p:cNvSpPr/>
          <p:nvPr/>
        </p:nvSpPr>
        <p:spPr>
          <a:xfrm>
            <a:off x="816864" y="4450080"/>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7 mas RMS radial line-of-sight jitter</a:t>
            </a:r>
            <a:endParaRPr lang="en-US" sz="1467" dirty="0"/>
          </a:p>
        </p:txBody>
      </p:sp>
      <p:sp>
        <p:nvSpPr>
          <p:cNvPr id="13" name="Shape 11"/>
          <p:cNvSpPr/>
          <p:nvPr/>
        </p:nvSpPr>
        <p:spPr>
          <a:xfrm>
            <a:off x="4572000" y="156057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4" name="Text 12"/>
          <p:cNvSpPr/>
          <p:nvPr/>
        </p:nvSpPr>
        <p:spPr>
          <a:xfrm>
            <a:off x="4815840" y="173126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Disturbance</a:t>
            </a:r>
            <a:endParaRPr lang="en-US" sz="1333" dirty="0"/>
          </a:p>
        </p:txBody>
      </p:sp>
      <p:sp>
        <p:nvSpPr>
          <p:cNvPr id="15" name="Text 13"/>
          <p:cNvSpPr/>
          <p:nvPr/>
        </p:nvSpPr>
        <p:spPr>
          <a:xfrm>
            <a:off x="6827520" y="168249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Broadband wheel imbalance plus narrowband cryocooler compressor tones — both above the attitude-control bandwidth, so they must be handled mechanically.</a:t>
            </a:r>
            <a:endParaRPr lang="en-US" sz="1400" dirty="0"/>
          </a:p>
        </p:txBody>
      </p:sp>
      <p:sp>
        <p:nvSpPr>
          <p:cNvPr id="16" name="Shape 14"/>
          <p:cNvSpPr/>
          <p:nvPr/>
        </p:nvSpPr>
        <p:spPr>
          <a:xfrm>
            <a:off x="4572000" y="2901696"/>
            <a:ext cx="7071360" cy="1194816"/>
          </a:xfrm>
          <a:prstGeom prst="roundRect">
            <a:avLst>
              <a:gd name="adj" fmla="val 5102"/>
            </a:avLst>
          </a:prstGeom>
          <a:solidFill>
            <a:srgbClr val="E4EEE9"/>
          </a:solidFill>
          <a:ln/>
          <a:effectLst>
            <a:outerShdw blurRad="63500" dist="25400" dir="5400000" algn="bl" rotWithShape="0">
              <a:srgbClr val="000000">
                <a:alpha val="10000"/>
              </a:srgbClr>
            </a:outerShdw>
          </a:effectLst>
        </p:spPr>
        <p:txBody>
          <a:bodyPr/>
          <a:lstStyle/>
          <a:p>
            <a:endParaRPr lang="en-US" sz="2400"/>
          </a:p>
        </p:txBody>
      </p:sp>
      <p:sp>
        <p:nvSpPr>
          <p:cNvPr id="17" name="Text 15"/>
          <p:cNvSpPr/>
          <p:nvPr/>
        </p:nvSpPr>
        <p:spPr>
          <a:xfrm>
            <a:off x="4815840" y="3072384"/>
            <a:ext cx="1889760" cy="365760"/>
          </a:xfrm>
          <a:prstGeom prst="rect">
            <a:avLst/>
          </a:prstGeom>
          <a:noFill/>
          <a:ln/>
        </p:spPr>
        <p:txBody>
          <a:bodyPr wrap="square" lIns="0" tIns="0" rIns="0" bIns="0" rtlCol="0" anchor="ctr"/>
          <a:lstStyle/>
          <a:p>
            <a:r>
              <a:rPr lang="en-US" sz="1333" b="1" dirty="0">
                <a:solidFill>
                  <a:srgbClr val="0B7A8A"/>
                </a:solidFill>
                <a:latin typeface="Calibri" pitchFamily="34" charset="0"/>
                <a:ea typeface="Calibri" pitchFamily="34" charset="-122"/>
                <a:cs typeface="Calibri" pitchFamily="34" charset="-120"/>
              </a:rPr>
              <a:t>Solution</a:t>
            </a:r>
            <a:endParaRPr lang="en-US" sz="1333" dirty="0"/>
          </a:p>
        </p:txBody>
      </p:sp>
      <p:sp>
        <p:nvSpPr>
          <p:cNvPr id="18" name="Text 16"/>
          <p:cNvSpPr/>
          <p:nvPr/>
        </p:nvSpPr>
        <p:spPr>
          <a:xfrm>
            <a:off x="6827520" y="302361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Two passive isolation layers: a wheel isolator (≈7 Hz rocking / 12 Hz translation corners) supporting all six wheels, and a 1 Hz isolator at the deployment-tower / bus interface.</a:t>
            </a:r>
            <a:endParaRPr lang="en-US" sz="1400" dirty="0"/>
          </a:p>
        </p:txBody>
      </p:sp>
      <p:sp>
        <p:nvSpPr>
          <p:cNvPr id="19" name="Shape 17"/>
          <p:cNvSpPr/>
          <p:nvPr/>
        </p:nvSpPr>
        <p:spPr>
          <a:xfrm>
            <a:off x="4572000" y="4242816"/>
            <a:ext cx="7071360" cy="1194816"/>
          </a:xfrm>
          <a:prstGeom prst="roundRect">
            <a:avLst>
              <a:gd name="adj" fmla="val 5102"/>
            </a:avLst>
          </a:prstGeom>
          <a:solidFill>
            <a:srgbClr val="E4EEE9"/>
          </a:solidFill>
          <a:ln/>
          <a:effectLst>
            <a:outerShdw blurRad="63500" dist="25400" dir="5400000" algn="bl" rotWithShape="0">
              <a:srgbClr val="000000">
                <a:alpha val="10000"/>
              </a:srgbClr>
            </a:outerShdw>
          </a:effectLst>
        </p:spPr>
        <p:txBody>
          <a:bodyPr/>
          <a:lstStyle/>
          <a:p>
            <a:endParaRPr lang="en-US" sz="2400"/>
          </a:p>
        </p:txBody>
      </p:sp>
      <p:sp>
        <p:nvSpPr>
          <p:cNvPr id="20" name="Text 18"/>
          <p:cNvSpPr/>
          <p:nvPr/>
        </p:nvSpPr>
        <p:spPr>
          <a:xfrm>
            <a:off x="4815840" y="4413504"/>
            <a:ext cx="1889760" cy="365760"/>
          </a:xfrm>
          <a:prstGeom prst="rect">
            <a:avLst/>
          </a:prstGeom>
          <a:noFill/>
          <a:ln/>
        </p:spPr>
        <p:txBody>
          <a:bodyPr wrap="square" lIns="0" tIns="0" rIns="0" bIns="0" rtlCol="0" anchor="ctr"/>
          <a:lstStyle/>
          <a:p>
            <a:r>
              <a:rPr lang="en-US" sz="1333" b="1" dirty="0">
                <a:solidFill>
                  <a:srgbClr val="0B7A8A"/>
                </a:solidFill>
                <a:latin typeface="Calibri" pitchFamily="34" charset="0"/>
                <a:ea typeface="Calibri" pitchFamily="34" charset="-122"/>
                <a:cs typeface="Calibri" pitchFamily="34" charset="-120"/>
              </a:rPr>
              <a:t>Outcome</a:t>
            </a:r>
            <a:endParaRPr lang="en-US" sz="1333" dirty="0"/>
          </a:p>
        </p:txBody>
      </p:sp>
      <p:sp>
        <p:nvSpPr>
          <p:cNvPr id="21" name="Text 19"/>
          <p:cNvSpPr/>
          <p:nvPr/>
        </p:nvSpPr>
        <p:spPr>
          <a:xfrm>
            <a:off x="6827520" y="436473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Commissioning measured ~1.04 mas RMS radial jitter — near the measurement noise floor, well inside the 7 mas spec, with no cryocooler retuning needed.</a:t>
            </a:r>
            <a:endParaRPr lang="en-US" sz="1400" dirty="0"/>
          </a:p>
        </p:txBody>
      </p:sp>
      <p:sp>
        <p:nvSpPr>
          <p:cNvPr id="22" name="Shape 20"/>
          <p:cNvSpPr/>
          <p:nvPr/>
        </p:nvSpPr>
        <p:spPr>
          <a:xfrm>
            <a:off x="548640" y="5779008"/>
            <a:ext cx="11094720" cy="512064"/>
          </a:xfrm>
          <a:prstGeom prst="rect">
            <a:avLst/>
          </a:prstGeom>
          <a:solidFill>
            <a:srgbClr val="10456B"/>
          </a:solidFill>
          <a:ln/>
        </p:spPr>
        <p:txBody>
          <a:bodyPr/>
          <a:lstStyle/>
          <a:p>
            <a:endParaRPr lang="en-US" sz="2400"/>
          </a:p>
        </p:txBody>
      </p:sp>
      <p:sp>
        <p:nvSpPr>
          <p:cNvPr id="23" name="Text 21"/>
          <p:cNvSpPr/>
          <p:nvPr/>
        </p:nvSpPr>
        <p:spPr>
          <a:xfrm>
            <a:off x="792480" y="5779008"/>
            <a:ext cx="10607040" cy="51206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Takeaway:  </a:t>
            </a:r>
            <a:r>
              <a:rPr lang="en-US" sz="1467" i="1" dirty="0">
                <a:solidFill>
                  <a:srgbClr val="FFFFFF"/>
                </a:solidFill>
                <a:latin typeface="Calibri" pitchFamily="34" charset="0"/>
                <a:ea typeface="Calibri" pitchFamily="34" charset="-122"/>
                <a:cs typeface="Calibri" pitchFamily="34" charset="-120"/>
              </a:rPr>
              <a:t>Stacking isolation stages (wheel-level + spacecraft-level) and reserving wheel-speed/compressor exclusion zones delivered ~7× margin against the flight budget.</a:t>
            </a:r>
            <a:endParaRPr lang="en-US" sz="1467" dirty="0"/>
          </a:p>
        </p:txBody>
      </p:sp>
      <p:sp>
        <p:nvSpPr>
          <p:cNvPr id="24" name="Text 22"/>
          <p:cNvSpPr/>
          <p:nvPr/>
        </p:nvSpPr>
        <p:spPr>
          <a:xfrm>
            <a:off x="548640" y="6461760"/>
            <a:ext cx="7315200" cy="304800"/>
          </a:xfrm>
          <a:prstGeom prst="rect">
            <a:avLst/>
          </a:prstGeom>
          <a:noFill/>
          <a:ln/>
        </p:spPr>
        <p:txBody>
          <a:bodyPr wrap="square" lIns="0" tIns="0" rIns="0" bIns="0" rtlCol="0" anchor="ctr"/>
          <a:lstStyle/>
          <a:p>
            <a:r>
              <a:rPr lang="en-US" sz="1067" i="1" dirty="0">
                <a:solidFill>
                  <a:srgbClr val="5B6770"/>
                </a:solidFill>
                <a:latin typeface="Calibri" pitchFamily="34" charset="0"/>
                <a:ea typeface="Calibri" pitchFamily="34" charset="-122"/>
                <a:cs typeface="Calibri" pitchFamily="34" charset="-120"/>
              </a:rPr>
              <a:t>Spacecraft On-Orbit Vibration  |  blog.vibrationdata.com</a:t>
            </a:r>
            <a:endParaRPr lang="en-US" sz="1067" dirty="0"/>
          </a:p>
        </p:txBody>
      </p:sp>
      <p:sp>
        <p:nvSpPr>
          <p:cNvPr id="25" name="Text 23"/>
          <p:cNvSpPr/>
          <p:nvPr/>
        </p:nvSpPr>
        <p:spPr>
          <a:xfrm>
            <a:off x="11216640" y="6461760"/>
            <a:ext cx="487680" cy="304800"/>
          </a:xfrm>
          <a:prstGeom prst="rect">
            <a:avLst/>
          </a:prstGeom>
          <a:noFill/>
          <a:ln/>
        </p:spPr>
        <p:txBody>
          <a:bodyPr wrap="square" lIns="0" tIns="0" rIns="0" bIns="0" rtlCol="0" anchor="ctr"/>
          <a:lstStyle/>
          <a:p>
            <a:pPr algn="r"/>
            <a:r>
              <a:rPr lang="en-US" sz="1067" dirty="0">
                <a:solidFill>
                  <a:srgbClr val="5B6770"/>
                </a:solidFill>
                <a:latin typeface="Calibri" pitchFamily="34" charset="0"/>
                <a:ea typeface="Calibri" pitchFamily="34" charset="-122"/>
                <a:cs typeface="Calibri" pitchFamily="34" charset="-120"/>
              </a:rPr>
              <a:t>58</a:t>
            </a:r>
            <a:endParaRPr lang="en-US" sz="1067"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39C47-FE71-AC21-50AD-B99868BDCF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C87AB1-394F-21A1-C26F-B4F1B45975CD}"/>
              </a:ext>
            </a:extLst>
          </p:cNvPr>
          <p:cNvSpPr txBox="1"/>
          <p:nvPr/>
        </p:nvSpPr>
        <p:spPr>
          <a:xfrm>
            <a:off x="721427" y="385350"/>
            <a:ext cx="6097978" cy="461665"/>
          </a:xfrm>
          <a:prstGeom prst="rect">
            <a:avLst/>
          </a:prstGeom>
          <a:noFill/>
        </p:spPr>
        <p:txBody>
          <a:bodyPr wrap="square">
            <a:spAutoFit/>
          </a:bodyPr>
          <a:lstStyle/>
          <a:p>
            <a:r>
              <a:rPr lang="en-US" sz="2400" b="1" dirty="0">
                <a:solidFill>
                  <a:srgbClr val="10456B"/>
                </a:solidFill>
                <a:latin typeface="Cambria" pitchFamily="34" charset="0"/>
                <a:ea typeface="Cambria" pitchFamily="34" charset="-122"/>
                <a:cs typeface="Cambria" pitchFamily="34" charset="-120"/>
              </a:rPr>
              <a:t>Kepler Space Telescope</a:t>
            </a:r>
            <a:endParaRPr lang="en-US" sz="2400" dirty="0"/>
          </a:p>
        </p:txBody>
      </p:sp>
      <p:pic>
        <p:nvPicPr>
          <p:cNvPr id="3" name="Picture 2" descr="Kepler Mission - Hunting for Exoplanets - eoPortal">
            <a:extLst>
              <a:ext uri="{FF2B5EF4-FFF2-40B4-BE49-F238E27FC236}">
                <a16:creationId xmlns:a16="http://schemas.microsoft.com/office/drawing/2014/main" id="{6F0454A5-757C-5648-C029-3191B546F557}"/>
              </a:ext>
            </a:extLst>
          </p:cNvPr>
          <p:cNvPicPr>
            <a:picLocks noChangeAspect="1"/>
          </p:cNvPicPr>
          <p:nvPr/>
        </p:nvPicPr>
        <p:blipFill>
          <a:blip r:embed="rId2"/>
          <a:stretch>
            <a:fillRect/>
          </a:stretch>
        </p:blipFill>
        <p:spPr>
          <a:xfrm>
            <a:off x="2110219" y="1214252"/>
            <a:ext cx="4709186" cy="5147954"/>
          </a:xfrm>
          <a:prstGeom prst="rect">
            <a:avLst/>
          </a:prstGeom>
        </p:spPr>
      </p:pic>
    </p:spTree>
    <p:extLst>
      <p:ext uri="{BB962C8B-B14F-4D97-AF65-F5344CB8AC3E}">
        <p14:creationId xmlns:p14="http://schemas.microsoft.com/office/powerpoint/2010/main" val="277380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A System-Level Problem</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Jitter must be solved across the full source → structure → sensor chain</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6</a:t>
            </a:r>
            <a:endParaRPr lang="en-US" sz="900" dirty="0"/>
          </a:p>
        </p:txBody>
      </p:sp>
      <p:sp>
        <p:nvSpPr>
          <p:cNvPr id="7" name="Shape 5"/>
          <p:cNvSpPr/>
          <p:nvPr/>
        </p:nvSpPr>
        <p:spPr>
          <a:xfrm>
            <a:off x="548640" y="2468880"/>
            <a:ext cx="2331720" cy="1371600"/>
          </a:xfrm>
          <a:prstGeom prst="roundRect">
            <a:avLst>
              <a:gd name="adj" fmla="val 5333"/>
            </a:avLst>
          </a:prstGeom>
          <a:solidFill>
            <a:srgbClr val="EEF4F9"/>
          </a:solidFill>
          <a:ln/>
        </p:spPr>
        <p:txBody>
          <a:bodyPr/>
          <a:lstStyle/>
          <a:p>
            <a:endParaRPr lang="en-US"/>
          </a:p>
        </p:txBody>
      </p:sp>
      <p:sp>
        <p:nvSpPr>
          <p:cNvPr id="8" name="Shape 6"/>
          <p:cNvSpPr/>
          <p:nvPr/>
        </p:nvSpPr>
        <p:spPr>
          <a:xfrm>
            <a:off x="1394460" y="2633472"/>
            <a:ext cx="640080" cy="640080"/>
          </a:xfrm>
          <a:prstGeom prst="ellipse">
            <a:avLst/>
          </a:prstGeom>
          <a:solidFill>
            <a:srgbClr val="FFFFFF"/>
          </a:solidFill>
          <a:ln/>
        </p:spPr>
        <p:txBody>
          <a:bodyPr/>
          <a:lstStyle/>
          <a:p>
            <a:endParaRPr lang="en-US"/>
          </a:p>
        </p:txBody>
      </p:sp>
      <p:pic>
        <p:nvPicPr>
          <p:cNvPr id="9" name="Image 0" descr="/home/claude/jitter_deck/icons/cog_navy.png"/>
          <p:cNvPicPr>
            <a:picLocks noChangeAspect="1"/>
          </p:cNvPicPr>
          <p:nvPr/>
        </p:nvPicPr>
        <p:blipFill>
          <a:blip r:embed="rId3"/>
          <a:stretch>
            <a:fillRect/>
          </a:stretch>
        </p:blipFill>
        <p:spPr>
          <a:xfrm>
            <a:off x="1548079" y="2787091"/>
            <a:ext cx="332842" cy="332842"/>
          </a:xfrm>
          <a:prstGeom prst="rect">
            <a:avLst/>
          </a:prstGeom>
        </p:spPr>
      </p:pic>
      <p:sp>
        <p:nvSpPr>
          <p:cNvPr id="10" name="Text 7"/>
          <p:cNvSpPr/>
          <p:nvPr/>
        </p:nvSpPr>
        <p:spPr>
          <a:xfrm>
            <a:off x="548640" y="3310128"/>
            <a:ext cx="2331720" cy="457200"/>
          </a:xfrm>
          <a:prstGeom prst="rect">
            <a:avLst/>
          </a:prstGeom>
          <a:noFill/>
          <a:ln/>
        </p:spPr>
        <p:txBody>
          <a:bodyPr wrap="square" lIns="0" tIns="0" rIns="0" bIns="0" rtlCol="0" anchor="ctr"/>
          <a:lstStyle/>
          <a:p>
            <a:pPr marL="0" indent="0" algn="ctr">
              <a:buNone/>
            </a:pPr>
            <a:r>
              <a:rPr lang="en-US" sz="1300" b="1" dirty="0">
                <a:solidFill>
                  <a:srgbClr val="10456B"/>
                </a:solidFill>
                <a:latin typeface="Calibri" pitchFamily="34" charset="0"/>
                <a:ea typeface="Calibri" pitchFamily="34" charset="-122"/>
                <a:cs typeface="Calibri" pitchFamily="34" charset="-120"/>
              </a:rPr>
              <a:t>Disturbance</a:t>
            </a:r>
            <a:endParaRPr lang="en-US" sz="1300" dirty="0"/>
          </a:p>
          <a:p>
            <a:pPr marL="0" indent="0" algn="ctr">
              <a:buNone/>
            </a:pPr>
            <a:r>
              <a:rPr lang="en-US" sz="1300" b="1" dirty="0">
                <a:solidFill>
                  <a:srgbClr val="10456B"/>
                </a:solidFill>
                <a:latin typeface="Calibri" pitchFamily="34" charset="0"/>
                <a:ea typeface="Calibri" pitchFamily="34" charset="-122"/>
                <a:cs typeface="Calibri" pitchFamily="34" charset="-120"/>
              </a:rPr>
              <a:t>Source</a:t>
            </a:r>
            <a:endParaRPr lang="en-US" sz="1300" dirty="0"/>
          </a:p>
        </p:txBody>
      </p:sp>
      <p:sp>
        <p:nvSpPr>
          <p:cNvPr id="11" name="Shape 8"/>
          <p:cNvSpPr/>
          <p:nvPr/>
        </p:nvSpPr>
        <p:spPr>
          <a:xfrm>
            <a:off x="2907792" y="3035808"/>
            <a:ext cx="329184" cy="237744"/>
          </a:xfrm>
          <a:prstGeom prst="rightArrow">
            <a:avLst/>
          </a:prstGeom>
          <a:solidFill>
            <a:srgbClr val="0B7A8A"/>
          </a:solidFill>
          <a:ln/>
        </p:spPr>
        <p:txBody>
          <a:bodyPr/>
          <a:lstStyle/>
          <a:p>
            <a:endParaRPr lang="en-US"/>
          </a:p>
        </p:txBody>
      </p:sp>
      <p:sp>
        <p:nvSpPr>
          <p:cNvPr id="12" name="Shape 9"/>
          <p:cNvSpPr/>
          <p:nvPr/>
        </p:nvSpPr>
        <p:spPr>
          <a:xfrm>
            <a:off x="3264408" y="2468880"/>
            <a:ext cx="2331720" cy="1371600"/>
          </a:xfrm>
          <a:prstGeom prst="roundRect">
            <a:avLst>
              <a:gd name="adj" fmla="val 5333"/>
            </a:avLst>
          </a:prstGeom>
          <a:solidFill>
            <a:srgbClr val="EEF4F9"/>
          </a:solidFill>
          <a:ln/>
        </p:spPr>
        <p:txBody>
          <a:bodyPr/>
          <a:lstStyle/>
          <a:p>
            <a:endParaRPr lang="en-US"/>
          </a:p>
        </p:txBody>
      </p:sp>
      <p:sp>
        <p:nvSpPr>
          <p:cNvPr id="13" name="Shape 10"/>
          <p:cNvSpPr/>
          <p:nvPr/>
        </p:nvSpPr>
        <p:spPr>
          <a:xfrm>
            <a:off x="4110228" y="2633472"/>
            <a:ext cx="640080" cy="640080"/>
          </a:xfrm>
          <a:prstGeom prst="ellipse">
            <a:avLst/>
          </a:prstGeom>
          <a:solidFill>
            <a:srgbClr val="FFFFFF"/>
          </a:solidFill>
          <a:ln/>
        </p:spPr>
        <p:txBody>
          <a:bodyPr/>
          <a:lstStyle/>
          <a:p>
            <a:endParaRPr lang="en-US"/>
          </a:p>
        </p:txBody>
      </p:sp>
      <p:pic>
        <p:nvPicPr>
          <p:cNvPr id="14" name="Image 1" descr="/home/claude/jitter_deck/icons/wave_navy.png"/>
          <p:cNvPicPr>
            <a:picLocks noChangeAspect="1"/>
          </p:cNvPicPr>
          <p:nvPr/>
        </p:nvPicPr>
        <p:blipFill>
          <a:blip r:embed="rId4"/>
          <a:stretch>
            <a:fillRect/>
          </a:stretch>
        </p:blipFill>
        <p:spPr>
          <a:xfrm>
            <a:off x="4263847" y="2787091"/>
            <a:ext cx="332842" cy="332842"/>
          </a:xfrm>
          <a:prstGeom prst="rect">
            <a:avLst/>
          </a:prstGeom>
        </p:spPr>
      </p:pic>
      <p:sp>
        <p:nvSpPr>
          <p:cNvPr id="15" name="Text 11"/>
          <p:cNvSpPr/>
          <p:nvPr/>
        </p:nvSpPr>
        <p:spPr>
          <a:xfrm>
            <a:off x="3264408" y="3310128"/>
            <a:ext cx="2331720" cy="457200"/>
          </a:xfrm>
          <a:prstGeom prst="rect">
            <a:avLst/>
          </a:prstGeom>
          <a:noFill/>
          <a:ln/>
        </p:spPr>
        <p:txBody>
          <a:bodyPr wrap="square" lIns="0" tIns="0" rIns="0" bIns="0" rtlCol="0" anchor="ctr"/>
          <a:lstStyle/>
          <a:p>
            <a:pPr marL="0" indent="0" algn="ctr">
              <a:buNone/>
            </a:pPr>
            <a:r>
              <a:rPr lang="en-US" sz="1300" b="1" dirty="0">
                <a:solidFill>
                  <a:srgbClr val="10456B"/>
                </a:solidFill>
                <a:latin typeface="Calibri" pitchFamily="34" charset="0"/>
                <a:ea typeface="Calibri" pitchFamily="34" charset="-122"/>
                <a:cs typeface="Calibri" pitchFamily="34" charset="-120"/>
              </a:rPr>
              <a:t>Structural</a:t>
            </a:r>
            <a:endParaRPr lang="en-US" sz="1300" dirty="0"/>
          </a:p>
          <a:p>
            <a:pPr marL="0" indent="0" algn="ctr">
              <a:buNone/>
            </a:pPr>
            <a:r>
              <a:rPr lang="en-US" sz="1300" b="1" dirty="0">
                <a:solidFill>
                  <a:srgbClr val="10456B"/>
                </a:solidFill>
                <a:latin typeface="Calibri" pitchFamily="34" charset="0"/>
                <a:ea typeface="Calibri" pitchFamily="34" charset="-122"/>
                <a:cs typeface="Calibri" pitchFamily="34" charset="-120"/>
              </a:rPr>
              <a:t>Transfer Path</a:t>
            </a:r>
            <a:endParaRPr lang="en-US" sz="1300" dirty="0"/>
          </a:p>
        </p:txBody>
      </p:sp>
      <p:sp>
        <p:nvSpPr>
          <p:cNvPr id="16" name="Shape 12"/>
          <p:cNvSpPr/>
          <p:nvPr/>
        </p:nvSpPr>
        <p:spPr>
          <a:xfrm>
            <a:off x="5623560" y="3035808"/>
            <a:ext cx="329184" cy="237744"/>
          </a:xfrm>
          <a:prstGeom prst="rightArrow">
            <a:avLst/>
          </a:prstGeom>
          <a:solidFill>
            <a:srgbClr val="0B7A8A"/>
          </a:solidFill>
          <a:ln/>
        </p:spPr>
        <p:txBody>
          <a:bodyPr/>
          <a:lstStyle/>
          <a:p>
            <a:endParaRPr lang="en-US"/>
          </a:p>
        </p:txBody>
      </p:sp>
      <p:sp>
        <p:nvSpPr>
          <p:cNvPr id="17" name="Shape 13"/>
          <p:cNvSpPr/>
          <p:nvPr/>
        </p:nvSpPr>
        <p:spPr>
          <a:xfrm>
            <a:off x="5980176" y="2468880"/>
            <a:ext cx="2331720" cy="1371600"/>
          </a:xfrm>
          <a:prstGeom prst="roundRect">
            <a:avLst>
              <a:gd name="adj" fmla="val 5333"/>
            </a:avLst>
          </a:prstGeom>
          <a:solidFill>
            <a:srgbClr val="EEF4F9"/>
          </a:solidFill>
          <a:ln/>
        </p:spPr>
        <p:txBody>
          <a:bodyPr/>
          <a:lstStyle/>
          <a:p>
            <a:endParaRPr lang="en-US"/>
          </a:p>
        </p:txBody>
      </p:sp>
      <p:sp>
        <p:nvSpPr>
          <p:cNvPr id="18" name="Shape 14"/>
          <p:cNvSpPr/>
          <p:nvPr/>
        </p:nvSpPr>
        <p:spPr>
          <a:xfrm>
            <a:off x="6825996" y="2633472"/>
            <a:ext cx="640080" cy="640080"/>
          </a:xfrm>
          <a:prstGeom prst="ellipse">
            <a:avLst/>
          </a:prstGeom>
          <a:solidFill>
            <a:srgbClr val="FFFFFF"/>
          </a:solidFill>
          <a:ln/>
        </p:spPr>
        <p:txBody>
          <a:bodyPr/>
          <a:lstStyle/>
          <a:p>
            <a:endParaRPr lang="en-US"/>
          </a:p>
        </p:txBody>
      </p:sp>
      <p:pic>
        <p:nvPicPr>
          <p:cNvPr id="19" name="Image 2" descr="/home/claude/jitter_deck/icons/shieldcheck_navy.png"/>
          <p:cNvPicPr>
            <a:picLocks noChangeAspect="1"/>
          </p:cNvPicPr>
          <p:nvPr/>
        </p:nvPicPr>
        <p:blipFill>
          <a:blip r:embed="rId5"/>
          <a:stretch>
            <a:fillRect/>
          </a:stretch>
        </p:blipFill>
        <p:spPr>
          <a:xfrm>
            <a:off x="6979615" y="2787091"/>
            <a:ext cx="332842" cy="332842"/>
          </a:xfrm>
          <a:prstGeom prst="rect">
            <a:avLst/>
          </a:prstGeom>
        </p:spPr>
      </p:pic>
      <p:sp>
        <p:nvSpPr>
          <p:cNvPr id="20" name="Text 15"/>
          <p:cNvSpPr/>
          <p:nvPr/>
        </p:nvSpPr>
        <p:spPr>
          <a:xfrm>
            <a:off x="5980176" y="3310128"/>
            <a:ext cx="2331720" cy="457200"/>
          </a:xfrm>
          <a:prstGeom prst="rect">
            <a:avLst/>
          </a:prstGeom>
          <a:noFill/>
          <a:ln/>
        </p:spPr>
        <p:txBody>
          <a:bodyPr wrap="square" lIns="0" tIns="0" rIns="0" bIns="0" rtlCol="0" anchor="ctr"/>
          <a:lstStyle/>
          <a:p>
            <a:pPr marL="0" indent="0" algn="ctr">
              <a:buNone/>
            </a:pPr>
            <a:r>
              <a:rPr lang="en-US" sz="1300" b="1" dirty="0">
                <a:solidFill>
                  <a:srgbClr val="10456B"/>
                </a:solidFill>
                <a:latin typeface="Calibri" pitchFamily="34" charset="0"/>
                <a:ea typeface="Calibri" pitchFamily="34" charset="-122"/>
                <a:cs typeface="Calibri" pitchFamily="34" charset="-120"/>
              </a:rPr>
              <a:t>Isolation /</a:t>
            </a:r>
            <a:endParaRPr lang="en-US" sz="1300" dirty="0"/>
          </a:p>
          <a:p>
            <a:pPr marL="0" indent="0" algn="ctr">
              <a:buNone/>
            </a:pPr>
            <a:r>
              <a:rPr lang="en-US" sz="1300" b="1" dirty="0">
                <a:solidFill>
                  <a:srgbClr val="10456B"/>
                </a:solidFill>
                <a:latin typeface="Calibri" pitchFamily="34" charset="0"/>
                <a:ea typeface="Calibri" pitchFamily="34" charset="-122"/>
                <a:cs typeface="Calibri" pitchFamily="34" charset="-120"/>
              </a:rPr>
              <a:t>Damping</a:t>
            </a:r>
            <a:endParaRPr lang="en-US" sz="1300" dirty="0"/>
          </a:p>
        </p:txBody>
      </p:sp>
      <p:sp>
        <p:nvSpPr>
          <p:cNvPr id="21" name="Shape 16"/>
          <p:cNvSpPr/>
          <p:nvPr/>
        </p:nvSpPr>
        <p:spPr>
          <a:xfrm>
            <a:off x="8339328" y="3035808"/>
            <a:ext cx="329184" cy="237744"/>
          </a:xfrm>
          <a:prstGeom prst="rightArrow">
            <a:avLst/>
          </a:prstGeom>
          <a:solidFill>
            <a:srgbClr val="0B7A8A"/>
          </a:solidFill>
          <a:ln/>
        </p:spPr>
        <p:txBody>
          <a:bodyPr/>
          <a:lstStyle/>
          <a:p>
            <a:endParaRPr lang="en-US"/>
          </a:p>
        </p:txBody>
      </p:sp>
      <p:sp>
        <p:nvSpPr>
          <p:cNvPr id="22" name="Shape 17"/>
          <p:cNvSpPr/>
          <p:nvPr/>
        </p:nvSpPr>
        <p:spPr>
          <a:xfrm>
            <a:off x="8695944" y="2468880"/>
            <a:ext cx="2331720" cy="1371600"/>
          </a:xfrm>
          <a:prstGeom prst="roundRect">
            <a:avLst>
              <a:gd name="adj" fmla="val 5333"/>
            </a:avLst>
          </a:prstGeom>
          <a:solidFill>
            <a:srgbClr val="10456B"/>
          </a:solidFill>
          <a:ln/>
        </p:spPr>
        <p:txBody>
          <a:bodyPr/>
          <a:lstStyle/>
          <a:p>
            <a:endParaRPr lang="en-US"/>
          </a:p>
        </p:txBody>
      </p:sp>
      <p:sp>
        <p:nvSpPr>
          <p:cNvPr id="23" name="Shape 18"/>
          <p:cNvSpPr/>
          <p:nvPr/>
        </p:nvSpPr>
        <p:spPr>
          <a:xfrm>
            <a:off x="9541764" y="2633472"/>
            <a:ext cx="640080" cy="640080"/>
          </a:xfrm>
          <a:prstGeom prst="ellipse">
            <a:avLst/>
          </a:prstGeom>
          <a:solidFill>
            <a:srgbClr val="1C5E84"/>
          </a:solidFill>
          <a:ln/>
        </p:spPr>
        <p:txBody>
          <a:bodyPr/>
          <a:lstStyle/>
          <a:p>
            <a:endParaRPr lang="en-US"/>
          </a:p>
        </p:txBody>
      </p:sp>
      <p:pic>
        <p:nvPicPr>
          <p:cNvPr id="24" name="Image 3" descr="/home/claude/jitter_deck/icons/crosshair_navy.png"/>
          <p:cNvPicPr>
            <a:picLocks noChangeAspect="1"/>
          </p:cNvPicPr>
          <p:nvPr/>
        </p:nvPicPr>
        <p:blipFill>
          <a:blip r:embed="rId6"/>
          <a:stretch>
            <a:fillRect/>
          </a:stretch>
        </p:blipFill>
        <p:spPr>
          <a:xfrm>
            <a:off x="9695383" y="2787091"/>
            <a:ext cx="332842" cy="332842"/>
          </a:xfrm>
          <a:prstGeom prst="rect">
            <a:avLst/>
          </a:prstGeom>
        </p:spPr>
      </p:pic>
      <p:sp>
        <p:nvSpPr>
          <p:cNvPr id="25" name="Text 19"/>
          <p:cNvSpPr/>
          <p:nvPr/>
        </p:nvSpPr>
        <p:spPr>
          <a:xfrm>
            <a:off x="8695944" y="3310128"/>
            <a:ext cx="233172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Sensitive</a:t>
            </a:r>
            <a:endParaRPr lang="en-US" sz="1300" dirty="0"/>
          </a:p>
          <a:p>
            <a:pPr marL="0" indent="0" algn="ctr">
              <a:buNone/>
            </a:pPr>
            <a:r>
              <a:rPr lang="en-US" sz="1300" b="1" dirty="0">
                <a:solidFill>
                  <a:srgbClr val="FFFFFF"/>
                </a:solidFill>
                <a:latin typeface="Calibri" pitchFamily="34" charset="0"/>
                <a:ea typeface="Calibri" pitchFamily="34" charset="-122"/>
                <a:cs typeface="Calibri" pitchFamily="34" charset="-120"/>
              </a:rPr>
              <a:t>Payload</a:t>
            </a:r>
            <a:endParaRPr lang="en-US" sz="1300" dirty="0"/>
          </a:p>
        </p:txBody>
      </p:sp>
      <p:sp>
        <p:nvSpPr>
          <p:cNvPr id="26" name="Text 20"/>
          <p:cNvSpPr/>
          <p:nvPr/>
        </p:nvSpPr>
        <p:spPr>
          <a:xfrm>
            <a:off x="548640" y="4160520"/>
            <a:ext cx="2331720" cy="548640"/>
          </a:xfrm>
          <a:prstGeom prst="rect">
            <a:avLst/>
          </a:prstGeom>
          <a:noFill/>
          <a:ln/>
        </p:spPr>
        <p:txBody>
          <a:bodyPr wrap="square" lIns="0" tIns="0" rIns="0" bIns="0" rtlCol="0" anchor="ctr"/>
          <a:lstStyle/>
          <a:p>
            <a:pPr marL="0" indent="0" algn="ctr">
              <a:buNone/>
            </a:pPr>
            <a:r>
              <a:rPr lang="en-US" sz="1400" i="1" dirty="0">
                <a:solidFill>
                  <a:srgbClr val="5B6770"/>
                </a:solidFill>
                <a:latin typeface="Calibri" pitchFamily="34" charset="0"/>
                <a:ea typeface="Calibri" pitchFamily="34" charset="-122"/>
                <a:cs typeface="Calibri" pitchFamily="34" charset="-120"/>
              </a:rPr>
              <a:t>Wheel, cryocooler,</a:t>
            </a:r>
            <a:endParaRPr lang="en-US" sz="1400" dirty="0"/>
          </a:p>
          <a:p>
            <a:pPr marL="0" indent="0" algn="ctr">
              <a:buNone/>
            </a:pPr>
            <a:r>
              <a:rPr lang="en-US" sz="1400" i="1" dirty="0">
                <a:solidFill>
                  <a:srgbClr val="5B6770"/>
                </a:solidFill>
                <a:latin typeface="Calibri" pitchFamily="34" charset="0"/>
                <a:ea typeface="Calibri" pitchFamily="34" charset="-122"/>
                <a:cs typeface="Calibri" pitchFamily="34" charset="-120"/>
              </a:rPr>
              <a:t>mechanism</a:t>
            </a:r>
            <a:endParaRPr lang="en-US" sz="1400" dirty="0"/>
          </a:p>
        </p:txBody>
      </p:sp>
      <p:sp>
        <p:nvSpPr>
          <p:cNvPr id="27" name="Text 21"/>
          <p:cNvSpPr/>
          <p:nvPr/>
        </p:nvSpPr>
        <p:spPr>
          <a:xfrm>
            <a:off x="3264408" y="4160520"/>
            <a:ext cx="2331720" cy="548640"/>
          </a:xfrm>
          <a:prstGeom prst="rect">
            <a:avLst/>
          </a:prstGeom>
          <a:noFill/>
          <a:ln/>
        </p:spPr>
        <p:txBody>
          <a:bodyPr wrap="square" lIns="0" tIns="0" rIns="0" bIns="0" rtlCol="0" anchor="ctr"/>
          <a:lstStyle/>
          <a:p>
            <a:pPr marL="0" indent="0" algn="ctr">
              <a:buNone/>
            </a:pPr>
            <a:r>
              <a:rPr lang="en-US" sz="1400" i="1" dirty="0">
                <a:solidFill>
                  <a:srgbClr val="5B6770"/>
                </a:solidFill>
                <a:latin typeface="Calibri" pitchFamily="34" charset="0"/>
                <a:ea typeface="Calibri" pitchFamily="34" charset="-122"/>
                <a:cs typeface="Calibri" pitchFamily="34" charset="-120"/>
              </a:rPr>
              <a:t>Bus, booms,</a:t>
            </a:r>
            <a:endParaRPr lang="en-US" sz="1400" dirty="0"/>
          </a:p>
          <a:p>
            <a:pPr marL="0" indent="0" algn="ctr">
              <a:buNone/>
            </a:pPr>
            <a:r>
              <a:rPr lang="en-US" sz="1400" i="1" dirty="0">
                <a:solidFill>
                  <a:srgbClr val="5B6770"/>
                </a:solidFill>
                <a:latin typeface="Calibri" pitchFamily="34" charset="0"/>
                <a:ea typeface="Calibri" pitchFamily="34" charset="-122"/>
                <a:cs typeface="Calibri" pitchFamily="34" charset="-120"/>
              </a:rPr>
              <a:t>mounting structure</a:t>
            </a:r>
            <a:endParaRPr lang="en-US" sz="1400" dirty="0"/>
          </a:p>
        </p:txBody>
      </p:sp>
      <p:sp>
        <p:nvSpPr>
          <p:cNvPr id="28" name="Text 22"/>
          <p:cNvSpPr/>
          <p:nvPr/>
        </p:nvSpPr>
        <p:spPr>
          <a:xfrm>
            <a:off x="5980176" y="4160520"/>
            <a:ext cx="2331720" cy="548640"/>
          </a:xfrm>
          <a:prstGeom prst="rect">
            <a:avLst/>
          </a:prstGeom>
          <a:noFill/>
          <a:ln/>
        </p:spPr>
        <p:txBody>
          <a:bodyPr wrap="square" lIns="0" tIns="0" rIns="0" bIns="0" rtlCol="0" anchor="ctr"/>
          <a:lstStyle/>
          <a:p>
            <a:pPr marL="0" indent="0" algn="ctr">
              <a:buNone/>
            </a:pPr>
            <a:r>
              <a:rPr lang="en-US" sz="1400" i="1" dirty="0">
                <a:solidFill>
                  <a:srgbClr val="5B6770"/>
                </a:solidFill>
                <a:latin typeface="Calibri" pitchFamily="34" charset="0"/>
                <a:ea typeface="Calibri" pitchFamily="34" charset="-122"/>
                <a:cs typeface="Calibri" pitchFamily="34" charset="-120"/>
              </a:rPr>
              <a:t>Passive or active</a:t>
            </a:r>
            <a:endParaRPr lang="en-US" sz="1400" dirty="0"/>
          </a:p>
          <a:p>
            <a:pPr marL="0" indent="0" algn="ctr">
              <a:buNone/>
            </a:pPr>
            <a:r>
              <a:rPr lang="en-US" sz="1400" i="1" dirty="0">
                <a:solidFill>
                  <a:srgbClr val="5B6770"/>
                </a:solidFill>
                <a:latin typeface="Calibri" pitchFamily="34" charset="0"/>
                <a:ea typeface="Calibri" pitchFamily="34" charset="-122"/>
                <a:cs typeface="Calibri" pitchFamily="34" charset="-120"/>
              </a:rPr>
              <a:t>attenuation</a:t>
            </a:r>
            <a:endParaRPr lang="en-US" sz="1400" dirty="0"/>
          </a:p>
        </p:txBody>
      </p:sp>
      <p:sp>
        <p:nvSpPr>
          <p:cNvPr id="29" name="Text 23"/>
          <p:cNvSpPr/>
          <p:nvPr/>
        </p:nvSpPr>
        <p:spPr>
          <a:xfrm>
            <a:off x="8695944" y="4160520"/>
            <a:ext cx="2331720" cy="548640"/>
          </a:xfrm>
          <a:prstGeom prst="rect">
            <a:avLst/>
          </a:prstGeom>
          <a:noFill/>
          <a:ln/>
        </p:spPr>
        <p:txBody>
          <a:bodyPr wrap="square" lIns="0" tIns="0" rIns="0" bIns="0" rtlCol="0" anchor="ctr"/>
          <a:lstStyle/>
          <a:p>
            <a:pPr marL="0" indent="0" algn="ctr">
              <a:buNone/>
            </a:pPr>
            <a:r>
              <a:rPr lang="en-US" sz="1400" i="1" dirty="0">
                <a:solidFill>
                  <a:srgbClr val="5B6770"/>
                </a:solidFill>
                <a:latin typeface="Calibri" pitchFamily="34" charset="0"/>
                <a:ea typeface="Calibri" pitchFamily="34" charset="-122"/>
                <a:cs typeface="Calibri" pitchFamily="34" charset="-120"/>
              </a:rPr>
              <a:t>Optics, sensors,</a:t>
            </a:r>
            <a:endParaRPr lang="en-US" sz="1400" dirty="0"/>
          </a:p>
          <a:p>
            <a:pPr marL="0" indent="0" algn="ctr">
              <a:buNone/>
            </a:pPr>
            <a:r>
              <a:rPr lang="en-US" sz="1400" i="1" dirty="0">
                <a:solidFill>
                  <a:srgbClr val="5B6770"/>
                </a:solidFill>
                <a:latin typeface="Calibri" pitchFamily="34" charset="0"/>
                <a:ea typeface="Calibri" pitchFamily="34" charset="-122"/>
                <a:cs typeface="Calibri" pitchFamily="34" charset="-120"/>
              </a:rPr>
              <a:t>pointing system</a:t>
            </a:r>
            <a:endParaRPr lang="en-US" sz="1400" dirty="0"/>
          </a:p>
        </p:txBody>
      </p:sp>
      <p:sp>
        <p:nvSpPr>
          <p:cNvPr id="30" name="Shape 24"/>
          <p:cNvSpPr/>
          <p:nvPr/>
        </p:nvSpPr>
        <p:spPr>
          <a:xfrm>
            <a:off x="457200" y="5440680"/>
            <a:ext cx="11277295" cy="566928"/>
          </a:xfrm>
          <a:prstGeom prst="rect">
            <a:avLst/>
          </a:prstGeom>
          <a:solidFill>
            <a:srgbClr val="EEF4F9"/>
          </a:solidFill>
          <a:ln/>
        </p:spPr>
        <p:txBody>
          <a:bodyPr/>
          <a:lstStyle/>
          <a:p>
            <a:endParaRPr lang="en-US"/>
          </a:p>
        </p:txBody>
      </p:sp>
      <p:sp>
        <p:nvSpPr>
          <p:cNvPr id="31" name="Text 25"/>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Effective jitter control requires coordinated attention at every link in this chain — not a single fix at the source</a:t>
            </a:r>
            <a:r>
              <a:rPr lang="en-US" sz="1300" i="1" dirty="0">
                <a:solidFill>
                  <a:srgbClr val="2B2B2B"/>
                </a:solidFill>
                <a:latin typeface="Calibri" pitchFamily="34" charset="0"/>
                <a:ea typeface="Calibri" pitchFamily="34" charset="-122"/>
                <a:cs typeface="Calibri" pitchFamily="34" charset="-120"/>
              </a:rPr>
              <a:t>.</a:t>
            </a:r>
            <a:endParaRPr lang="en-US" sz="13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268224"/>
            <a:ext cx="9753600" cy="670560"/>
          </a:xfrm>
          <a:prstGeom prst="rect">
            <a:avLst/>
          </a:prstGeom>
          <a:noFill/>
          <a:ln/>
        </p:spPr>
        <p:txBody>
          <a:bodyPr wrap="square" lIns="0" tIns="0" rIns="0" bIns="0" rtlCol="0" anchor="ctr"/>
          <a:lstStyle/>
          <a:p>
            <a:r>
              <a:rPr lang="en-US" sz="3467" b="1" dirty="0">
                <a:solidFill>
                  <a:srgbClr val="10456B"/>
                </a:solidFill>
                <a:latin typeface="Cambria" pitchFamily="34" charset="0"/>
                <a:ea typeface="Cambria" pitchFamily="34" charset="-122"/>
                <a:cs typeface="Cambria" pitchFamily="34" charset="-120"/>
              </a:rPr>
              <a:t>Case History: Kepler Reaction-Wheel Loss</a:t>
            </a:r>
            <a:endParaRPr lang="en-US" sz="3467" dirty="0"/>
          </a:p>
        </p:txBody>
      </p:sp>
      <p:sp>
        <p:nvSpPr>
          <p:cNvPr id="3" name="Text 1"/>
          <p:cNvSpPr/>
          <p:nvPr/>
        </p:nvSpPr>
        <p:spPr>
          <a:xfrm>
            <a:off x="9144000" y="316992"/>
            <a:ext cx="2499360" cy="426720"/>
          </a:xfrm>
          <a:prstGeom prst="rect">
            <a:avLst/>
          </a:prstGeom>
          <a:noFill/>
          <a:ln/>
        </p:spPr>
        <p:txBody>
          <a:bodyPr wrap="square" lIns="0" tIns="0" rIns="0" bIns="0" rtlCol="0" anchor="ctr"/>
          <a:lstStyle/>
          <a:p>
            <a:pPr algn="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4" name="Text 2"/>
          <p:cNvSpPr/>
          <p:nvPr/>
        </p:nvSpPr>
        <p:spPr>
          <a:xfrm>
            <a:off x="573024" y="950976"/>
            <a:ext cx="10972800" cy="390144"/>
          </a:xfrm>
          <a:prstGeom prst="rect">
            <a:avLst/>
          </a:prstGeom>
          <a:noFill/>
          <a:ln/>
        </p:spPr>
        <p:txBody>
          <a:bodyPr wrap="square" lIns="0" tIns="0" rIns="0" bIns="0" rtlCol="0" anchor="ctr"/>
          <a:lstStyle/>
          <a:p>
            <a:r>
              <a:rPr lang="en-US" sz="1667" i="1" dirty="0">
                <a:solidFill>
                  <a:srgbClr val="0B7A8A"/>
                </a:solidFill>
                <a:latin typeface="Calibri" pitchFamily="34" charset="0"/>
                <a:ea typeface="Calibri" pitchFamily="34" charset="-122"/>
                <a:cs typeface="Calibri" pitchFamily="34" charset="-120"/>
              </a:rPr>
              <a:t>The other failure mode — when the pointing actuator itself degrades</a:t>
            </a:r>
            <a:endParaRPr lang="en-US" sz="1667" dirty="0"/>
          </a:p>
        </p:txBody>
      </p:sp>
      <p:sp>
        <p:nvSpPr>
          <p:cNvPr id="5" name="Shape 3"/>
          <p:cNvSpPr/>
          <p:nvPr/>
        </p:nvSpPr>
        <p:spPr>
          <a:xfrm>
            <a:off x="548640" y="1560576"/>
            <a:ext cx="3718560" cy="3877056"/>
          </a:xfrm>
          <a:prstGeom prst="roundRect">
            <a:avLst>
              <a:gd name="adj" fmla="val 1967"/>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6" name="Text 4"/>
          <p:cNvSpPr/>
          <p:nvPr/>
        </p:nvSpPr>
        <p:spPr>
          <a:xfrm>
            <a:off x="816864" y="1804416"/>
            <a:ext cx="3182112" cy="853440"/>
          </a:xfrm>
          <a:prstGeom prst="rect">
            <a:avLst/>
          </a:prstGeom>
          <a:noFill/>
          <a:ln/>
        </p:spPr>
        <p:txBody>
          <a:bodyPr wrap="square" lIns="0" tIns="0" rIns="0" bIns="0" rtlCol="0" anchor="t"/>
          <a:lstStyle/>
          <a:p>
            <a:r>
              <a:rPr lang="en-US" sz="2267" b="1" dirty="0">
                <a:solidFill>
                  <a:srgbClr val="10456B"/>
                </a:solidFill>
                <a:latin typeface="Cambria" pitchFamily="34" charset="0"/>
                <a:ea typeface="Cambria" pitchFamily="34" charset="-122"/>
                <a:cs typeface="Cambria" pitchFamily="34" charset="-120"/>
              </a:rPr>
              <a:t>Kepler Space Telescope</a:t>
            </a:r>
            <a:endParaRPr lang="en-US" sz="2267" dirty="0"/>
          </a:p>
        </p:txBody>
      </p:sp>
      <p:sp>
        <p:nvSpPr>
          <p:cNvPr id="7" name="Text 5"/>
          <p:cNvSpPr/>
          <p:nvPr/>
        </p:nvSpPr>
        <p:spPr>
          <a:xfrm>
            <a:off x="816864" y="2718816"/>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ROLE</a:t>
            </a:r>
            <a:endParaRPr lang="en-US" sz="1133" dirty="0"/>
          </a:p>
        </p:txBody>
      </p:sp>
      <p:sp>
        <p:nvSpPr>
          <p:cNvPr id="8" name="Text 6"/>
          <p:cNvSpPr/>
          <p:nvPr/>
        </p:nvSpPr>
        <p:spPr>
          <a:xfrm>
            <a:off x="816864" y="2938272"/>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0.95 m photometer; ~20 ppm precision on mag-12 stars (6.5 h)</a:t>
            </a:r>
            <a:endParaRPr lang="en-US" sz="1467" dirty="0"/>
          </a:p>
        </p:txBody>
      </p:sp>
      <p:sp>
        <p:nvSpPr>
          <p:cNvPr id="9" name="Text 7"/>
          <p:cNvSpPr/>
          <p:nvPr/>
        </p:nvSpPr>
        <p:spPr>
          <a:xfrm>
            <a:off x="816864" y="3474720"/>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EVENTS</a:t>
            </a:r>
            <a:endParaRPr lang="en-US" sz="1133" dirty="0"/>
          </a:p>
        </p:txBody>
      </p:sp>
      <p:sp>
        <p:nvSpPr>
          <p:cNvPr id="10" name="Text 8"/>
          <p:cNvSpPr/>
          <p:nvPr/>
        </p:nvSpPr>
        <p:spPr>
          <a:xfrm>
            <a:off x="816864" y="3694176"/>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Wheel #2 failed Jul 2012; wheel #4 failed May 2013</a:t>
            </a:r>
            <a:endParaRPr lang="en-US" sz="1467" dirty="0"/>
          </a:p>
        </p:txBody>
      </p:sp>
      <p:sp>
        <p:nvSpPr>
          <p:cNvPr id="11" name="Text 9"/>
          <p:cNvSpPr/>
          <p:nvPr/>
        </p:nvSpPr>
        <p:spPr>
          <a:xfrm>
            <a:off x="816864" y="4230624"/>
            <a:ext cx="3182112" cy="243840"/>
          </a:xfrm>
          <a:prstGeom prst="rect">
            <a:avLst/>
          </a:prstGeom>
          <a:noFill/>
          <a:ln/>
        </p:spPr>
        <p:txBody>
          <a:bodyPr wrap="square" lIns="0" tIns="0" rIns="0" bIns="0" rtlCol="0" anchor="ctr"/>
          <a:lstStyle/>
          <a:p>
            <a:r>
              <a:rPr lang="en-US" sz="1133" b="1" kern="0" spc="133" dirty="0">
                <a:solidFill>
                  <a:srgbClr val="0B7A8A"/>
                </a:solidFill>
                <a:latin typeface="Calibri" pitchFamily="34" charset="0"/>
                <a:ea typeface="Calibri" pitchFamily="34" charset="-122"/>
                <a:cs typeface="Calibri" pitchFamily="34" charset="-120"/>
              </a:rPr>
              <a:t>RESULT</a:t>
            </a:r>
            <a:endParaRPr lang="en-US" sz="1133" dirty="0"/>
          </a:p>
        </p:txBody>
      </p:sp>
      <p:sp>
        <p:nvSpPr>
          <p:cNvPr id="12" name="Text 10"/>
          <p:cNvSpPr/>
          <p:nvPr/>
        </p:nvSpPr>
        <p:spPr>
          <a:xfrm>
            <a:off x="816864" y="4450080"/>
            <a:ext cx="3182112" cy="438912"/>
          </a:xfrm>
          <a:prstGeom prst="rect">
            <a:avLst/>
          </a:prstGeom>
          <a:noFill/>
          <a:ln/>
        </p:spPr>
        <p:txBody>
          <a:bodyPr wrap="square" lIns="0" tIns="0" rIns="0" bIns="0" rtlCol="0" anchor="t"/>
          <a:lstStyle/>
          <a:p>
            <a:r>
              <a:rPr lang="en-US" sz="1467" dirty="0">
                <a:solidFill>
                  <a:srgbClr val="2B2B2B"/>
                </a:solidFill>
                <a:latin typeface="Calibri" pitchFamily="34" charset="0"/>
                <a:ea typeface="Calibri" pitchFamily="34" charset="-122"/>
                <a:cs typeface="Calibri" pitchFamily="34" charset="-120"/>
              </a:rPr>
              <a:t>Primary mission ended; reborn as the two-wheel K2 mission</a:t>
            </a:r>
            <a:endParaRPr lang="en-US" sz="1467" dirty="0"/>
          </a:p>
        </p:txBody>
      </p:sp>
      <p:sp>
        <p:nvSpPr>
          <p:cNvPr id="13" name="Shape 11"/>
          <p:cNvSpPr/>
          <p:nvPr/>
        </p:nvSpPr>
        <p:spPr>
          <a:xfrm>
            <a:off x="4572000" y="156057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4" name="Text 12"/>
          <p:cNvSpPr/>
          <p:nvPr/>
        </p:nvSpPr>
        <p:spPr>
          <a:xfrm>
            <a:off x="4815840" y="173126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Disturbance</a:t>
            </a:r>
            <a:endParaRPr lang="en-US" sz="1333" dirty="0"/>
          </a:p>
        </p:txBody>
      </p:sp>
      <p:sp>
        <p:nvSpPr>
          <p:cNvPr id="15" name="Text 13"/>
          <p:cNvSpPr/>
          <p:nvPr/>
        </p:nvSpPr>
        <p:spPr>
          <a:xfrm>
            <a:off x="6827520" y="168249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Reaction-wheel bearing friction rose past acceptable levels. Constant friction can be trimmed by the ACS; variable friction cannot — it renders a wheel unusable.</a:t>
            </a:r>
            <a:endParaRPr lang="en-US" sz="1400" dirty="0"/>
          </a:p>
        </p:txBody>
      </p:sp>
      <p:sp>
        <p:nvSpPr>
          <p:cNvPr id="16" name="Shape 14"/>
          <p:cNvSpPr/>
          <p:nvPr/>
        </p:nvSpPr>
        <p:spPr>
          <a:xfrm>
            <a:off x="4572000" y="2901696"/>
            <a:ext cx="7071360" cy="1194816"/>
          </a:xfrm>
          <a:prstGeom prst="roundRect">
            <a:avLst>
              <a:gd name="adj" fmla="val 5102"/>
            </a:avLst>
          </a:prstGeom>
          <a:solidFill>
            <a:srgbClr val="EEF4F9"/>
          </a:solidFill>
          <a:ln/>
          <a:effectLst>
            <a:outerShdw blurRad="63500" dist="25400" dir="5400000" algn="bl" rotWithShape="0">
              <a:srgbClr val="000000">
                <a:alpha val="10000"/>
              </a:srgbClr>
            </a:outerShdw>
          </a:effectLst>
        </p:spPr>
        <p:txBody>
          <a:bodyPr/>
          <a:lstStyle/>
          <a:p>
            <a:endParaRPr lang="en-US" sz="2400"/>
          </a:p>
        </p:txBody>
      </p:sp>
      <p:sp>
        <p:nvSpPr>
          <p:cNvPr id="17" name="Text 15"/>
          <p:cNvSpPr/>
          <p:nvPr/>
        </p:nvSpPr>
        <p:spPr>
          <a:xfrm>
            <a:off x="4815840" y="3072384"/>
            <a:ext cx="1889760" cy="365760"/>
          </a:xfrm>
          <a:prstGeom prst="rect">
            <a:avLst/>
          </a:prstGeom>
          <a:noFill/>
          <a:ln/>
        </p:spPr>
        <p:txBody>
          <a:bodyPr wrap="square" lIns="0" tIns="0" rIns="0" bIns="0" rtlCol="0" anchor="ctr"/>
          <a:lstStyle/>
          <a:p>
            <a:r>
              <a:rPr lang="en-US" sz="1333" b="1" dirty="0">
                <a:solidFill>
                  <a:srgbClr val="10456B"/>
                </a:solidFill>
                <a:latin typeface="Calibri" pitchFamily="34" charset="0"/>
                <a:ea typeface="Calibri" pitchFamily="34" charset="-122"/>
                <a:cs typeface="Calibri" pitchFamily="34" charset="-120"/>
              </a:rPr>
              <a:t>Mechanism</a:t>
            </a:r>
            <a:endParaRPr lang="en-US" sz="1333" dirty="0"/>
          </a:p>
        </p:txBody>
      </p:sp>
      <p:sp>
        <p:nvSpPr>
          <p:cNvPr id="18" name="Text 16"/>
          <p:cNvSpPr/>
          <p:nvPr/>
        </p:nvSpPr>
        <p:spPr>
          <a:xfrm>
            <a:off x="6827520" y="302361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Three good wheels are the minimum for fine three-axis pointing. With only two, solar radiation pressure could no longer be balanced about the boresight without thruster firing.</a:t>
            </a:r>
            <a:endParaRPr lang="en-US" sz="1400" dirty="0"/>
          </a:p>
        </p:txBody>
      </p:sp>
      <p:sp>
        <p:nvSpPr>
          <p:cNvPr id="19" name="Shape 17"/>
          <p:cNvSpPr/>
          <p:nvPr/>
        </p:nvSpPr>
        <p:spPr>
          <a:xfrm>
            <a:off x="4572000" y="4242816"/>
            <a:ext cx="7071360" cy="1194816"/>
          </a:xfrm>
          <a:prstGeom prst="roundRect">
            <a:avLst>
              <a:gd name="adj" fmla="val 5102"/>
            </a:avLst>
          </a:prstGeom>
          <a:solidFill>
            <a:srgbClr val="F3E9DF"/>
          </a:solidFill>
          <a:ln/>
          <a:effectLst>
            <a:outerShdw blurRad="63500" dist="25400" dir="5400000" algn="bl" rotWithShape="0">
              <a:srgbClr val="000000">
                <a:alpha val="10000"/>
              </a:srgbClr>
            </a:outerShdw>
          </a:effectLst>
        </p:spPr>
        <p:txBody>
          <a:bodyPr/>
          <a:lstStyle/>
          <a:p>
            <a:endParaRPr lang="en-US" sz="2400"/>
          </a:p>
        </p:txBody>
      </p:sp>
      <p:sp>
        <p:nvSpPr>
          <p:cNvPr id="20" name="Text 18"/>
          <p:cNvSpPr/>
          <p:nvPr/>
        </p:nvSpPr>
        <p:spPr>
          <a:xfrm>
            <a:off x="4815840" y="4413504"/>
            <a:ext cx="1889760" cy="365760"/>
          </a:xfrm>
          <a:prstGeom prst="rect">
            <a:avLst/>
          </a:prstGeom>
          <a:noFill/>
          <a:ln/>
        </p:spPr>
        <p:txBody>
          <a:bodyPr wrap="square" lIns="0" tIns="0" rIns="0" bIns="0" rtlCol="0" anchor="ctr"/>
          <a:lstStyle/>
          <a:p>
            <a:r>
              <a:rPr lang="en-US" sz="1333" b="1" dirty="0">
                <a:solidFill>
                  <a:srgbClr val="C8651B"/>
                </a:solidFill>
                <a:latin typeface="Calibri" pitchFamily="34" charset="0"/>
                <a:ea typeface="Calibri" pitchFamily="34" charset="-122"/>
                <a:cs typeface="Calibri" pitchFamily="34" charset="-120"/>
              </a:rPr>
              <a:t>Consequence</a:t>
            </a:r>
            <a:endParaRPr lang="en-US" sz="1333" dirty="0"/>
          </a:p>
        </p:txBody>
      </p:sp>
      <p:sp>
        <p:nvSpPr>
          <p:cNvPr id="21" name="Text 19"/>
          <p:cNvSpPr/>
          <p:nvPr/>
        </p:nvSpPr>
        <p:spPr>
          <a:xfrm>
            <a:off x="6827520" y="4364736"/>
            <a:ext cx="4572000" cy="950976"/>
          </a:xfrm>
          <a:prstGeom prst="rect">
            <a:avLst/>
          </a:prstGeom>
          <a:noFill/>
          <a:ln/>
        </p:spPr>
        <p:txBody>
          <a:bodyPr wrap="square" lIns="0" tIns="0" rIns="0" bIns="0" rtlCol="0" anchor="ctr"/>
          <a:lstStyle/>
          <a:p>
            <a:r>
              <a:rPr lang="en-US" sz="1400" dirty="0">
                <a:solidFill>
                  <a:srgbClr val="2B2B2B"/>
                </a:solidFill>
                <a:latin typeface="Calibri" pitchFamily="34" charset="0"/>
                <a:ea typeface="Calibri" pitchFamily="34" charset="-122"/>
                <a:cs typeface="Calibri" pitchFamily="34" charset="-120"/>
              </a:rPr>
              <a:t>Pointing precision degraded by roughly a factor of 3–4, ending precise transit photometry. K2 recovered partial capability by balancing the craft against solar pressure.</a:t>
            </a:r>
            <a:endParaRPr lang="en-US" sz="1400" dirty="0"/>
          </a:p>
        </p:txBody>
      </p:sp>
      <p:sp>
        <p:nvSpPr>
          <p:cNvPr id="22" name="Shape 20"/>
          <p:cNvSpPr/>
          <p:nvPr/>
        </p:nvSpPr>
        <p:spPr>
          <a:xfrm>
            <a:off x="548640" y="5779008"/>
            <a:ext cx="11094720" cy="512064"/>
          </a:xfrm>
          <a:prstGeom prst="rect">
            <a:avLst/>
          </a:prstGeom>
          <a:solidFill>
            <a:srgbClr val="10456B"/>
          </a:solidFill>
          <a:ln/>
        </p:spPr>
        <p:txBody>
          <a:bodyPr/>
          <a:lstStyle/>
          <a:p>
            <a:endParaRPr lang="en-US" sz="2400"/>
          </a:p>
        </p:txBody>
      </p:sp>
      <p:sp>
        <p:nvSpPr>
          <p:cNvPr id="23" name="Text 21"/>
          <p:cNvSpPr/>
          <p:nvPr/>
        </p:nvSpPr>
        <p:spPr>
          <a:xfrm>
            <a:off x="792480" y="5779008"/>
            <a:ext cx="10607040" cy="51206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Takeaway:  </a:t>
            </a:r>
            <a:r>
              <a:rPr lang="en-US" sz="1467" i="1" dirty="0">
                <a:solidFill>
                  <a:srgbClr val="FFFFFF"/>
                </a:solidFill>
                <a:latin typeface="Calibri" pitchFamily="34" charset="0"/>
                <a:ea typeface="Calibri" pitchFamily="34" charset="-122"/>
                <a:cs typeface="Calibri" pitchFamily="34" charset="-120"/>
              </a:rPr>
              <a:t>The disturbance source and the pointing actuator can be the same hardware. Bearing health and wheel redundancy are pointing-budget items, not just reliability items.</a:t>
            </a:r>
            <a:endParaRPr lang="en-US" sz="1467" dirty="0"/>
          </a:p>
        </p:txBody>
      </p:sp>
      <p:sp>
        <p:nvSpPr>
          <p:cNvPr id="24" name="Text 22"/>
          <p:cNvSpPr/>
          <p:nvPr/>
        </p:nvSpPr>
        <p:spPr>
          <a:xfrm>
            <a:off x="548640" y="6461760"/>
            <a:ext cx="7315200" cy="304800"/>
          </a:xfrm>
          <a:prstGeom prst="rect">
            <a:avLst/>
          </a:prstGeom>
          <a:noFill/>
          <a:ln/>
        </p:spPr>
        <p:txBody>
          <a:bodyPr wrap="square" lIns="0" tIns="0" rIns="0" bIns="0" rtlCol="0" anchor="ctr"/>
          <a:lstStyle/>
          <a:p>
            <a:r>
              <a:rPr lang="en-US" sz="1067" i="1" dirty="0">
                <a:solidFill>
                  <a:srgbClr val="5B6770"/>
                </a:solidFill>
                <a:latin typeface="Calibri" pitchFamily="34" charset="0"/>
                <a:ea typeface="Calibri" pitchFamily="34" charset="-122"/>
                <a:cs typeface="Calibri" pitchFamily="34" charset="-120"/>
              </a:rPr>
              <a:t>Spacecraft On-Orbit Vibration  |  blog.vibrationdata.com</a:t>
            </a:r>
            <a:endParaRPr lang="en-US" sz="1067" dirty="0"/>
          </a:p>
        </p:txBody>
      </p:sp>
      <p:sp>
        <p:nvSpPr>
          <p:cNvPr id="25" name="Text 23"/>
          <p:cNvSpPr/>
          <p:nvPr/>
        </p:nvSpPr>
        <p:spPr>
          <a:xfrm>
            <a:off x="11216640" y="6461760"/>
            <a:ext cx="487680" cy="304800"/>
          </a:xfrm>
          <a:prstGeom prst="rect">
            <a:avLst/>
          </a:prstGeom>
          <a:noFill/>
          <a:ln/>
        </p:spPr>
        <p:txBody>
          <a:bodyPr wrap="square" lIns="0" tIns="0" rIns="0" bIns="0" rtlCol="0" anchor="ctr"/>
          <a:lstStyle/>
          <a:p>
            <a:pPr algn="r"/>
            <a:r>
              <a:rPr lang="en-US" sz="1067" dirty="0">
                <a:solidFill>
                  <a:srgbClr val="5B6770"/>
                </a:solidFill>
                <a:latin typeface="Calibri" pitchFamily="34" charset="0"/>
                <a:ea typeface="Calibri" pitchFamily="34" charset="-122"/>
                <a:cs typeface="Calibri" pitchFamily="34" charset="-120"/>
              </a:rPr>
              <a:t>60</a:t>
            </a:r>
            <a:endParaRPr lang="en-US" sz="1067"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Lessons">
    <p:bg>
      <p:bgPr>
        <a:solidFill>
          <a:srgbClr val="FFFFFF"/>
        </a:solidFill>
        <a:effectLst/>
      </p:bgPr>
    </p:bg>
    <p:spTree>
      <p:nvGrpSpPr>
        <p:cNvPr id="1" name=""/>
        <p:cNvGrpSpPr/>
        <p:nvPr/>
      </p:nvGrpSpPr>
      <p:grpSpPr>
        <a:xfrm>
          <a:off x="0" y="0"/>
          <a:ext cx="0" cy="0"/>
          <a:chOff x="0" y="0"/>
          <a:chExt cx="0" cy="0"/>
        </a:xfrm>
      </p:grpSpPr>
      <p:sp>
        <p:nvSpPr>
          <p:cNvPr id="11" name="Text"/>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p>
        </p:txBody>
      </p:sp>
      <p:sp>
        <p:nvSpPr>
          <p:cNvPr id="12" name="Text"/>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Case-History Synthesis: Four Lessons</a:t>
            </a:r>
          </a:p>
        </p:txBody>
      </p:sp>
      <p:sp>
        <p:nvSpPr>
          <p:cNvPr id="13" name="Text"/>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What each flight program teaches about where microvibration really comes from</a:t>
            </a:r>
          </a:p>
        </p:txBody>
      </p:sp>
      <p:sp>
        <p:nvSpPr>
          <p:cNvPr id="14" name="Round"/>
          <p:cNvSpPr/>
          <p:nvPr/>
        </p:nvSpPr>
        <p:spPr>
          <a:xfrm>
            <a:off x="457200" y="1340000"/>
            <a:ext cx="5486400" cy="1760000"/>
          </a:xfrm>
          <a:prstGeom prst="roundRect">
            <a:avLst>
              <a:gd name="adj" fmla="val 3448"/>
            </a:avLst>
          </a:prstGeom>
          <a:solidFill>
            <a:srgbClr val="EEF4F9"/>
          </a:solidFill>
          <a:ln/>
        </p:spPr>
        <p:txBody>
          <a:bodyPr/>
          <a:lstStyle/>
          <a:p>
            <a:endParaRPr lang="en-US"/>
          </a:p>
        </p:txBody>
      </p:sp>
      <p:sp>
        <p:nvSpPr>
          <p:cNvPr id="15" name="Ell"/>
          <p:cNvSpPr/>
          <p:nvPr/>
        </p:nvSpPr>
        <p:spPr>
          <a:xfrm>
            <a:off x="685800" y="1568600"/>
            <a:ext cx="502920" cy="502920"/>
          </a:xfrm>
          <a:prstGeom prst="ellipse">
            <a:avLst/>
          </a:prstGeom>
          <a:solidFill>
            <a:srgbClr val="FFFFFF"/>
          </a:solidFill>
          <a:ln/>
        </p:spPr>
        <p:txBody>
          <a:bodyPr/>
          <a:lstStyle/>
          <a:p>
            <a:endParaRPr lang="en-US"/>
          </a:p>
        </p:txBody>
      </p:sp>
      <p:pic>
        <p:nvPicPr>
          <p:cNvPr id="16" name="Image"/>
          <p:cNvPicPr>
            <a:picLocks noChangeAspect="1"/>
          </p:cNvPicPr>
          <p:nvPr/>
        </p:nvPicPr>
        <p:blipFill>
          <a:blip r:embed="rId2"/>
          <a:stretch>
            <a:fillRect/>
          </a:stretch>
        </p:blipFill>
        <p:spPr>
          <a:xfrm>
            <a:off x="806501" y="1689301"/>
            <a:ext cx="261518" cy="261518"/>
          </a:xfrm>
          <a:prstGeom prst="rect">
            <a:avLst/>
          </a:prstGeom>
        </p:spPr>
      </p:pic>
      <p:sp>
        <p:nvSpPr>
          <p:cNvPr id="17" name="Text"/>
          <p:cNvSpPr/>
          <p:nvPr/>
        </p:nvSpPr>
        <p:spPr>
          <a:xfrm>
            <a:off x="1325880" y="1568600"/>
            <a:ext cx="4386400" cy="50292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Hubble — Thermal Snap</a:t>
            </a:r>
          </a:p>
        </p:txBody>
      </p:sp>
      <p:sp>
        <p:nvSpPr>
          <p:cNvPr id="18" name="Text"/>
          <p:cNvSpPr/>
          <p:nvPr/>
        </p:nvSpPr>
        <p:spPr>
          <a:xfrm>
            <a:off x="685800" y="2190000"/>
            <a:ext cx="5029200" cy="8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Dominant source was a flexible appendage + thermal transient, not a wheel</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Lesson: budget appendage dynamics and terminator-crossing transients, not just rotating machinery</a:t>
            </a:r>
          </a:p>
        </p:txBody>
      </p:sp>
      <p:sp>
        <p:nvSpPr>
          <p:cNvPr id="19" name="Round"/>
          <p:cNvSpPr/>
          <p:nvPr/>
        </p:nvSpPr>
        <p:spPr>
          <a:xfrm>
            <a:off x="6263640" y="1340000"/>
            <a:ext cx="5486400" cy="1760000"/>
          </a:xfrm>
          <a:prstGeom prst="roundRect">
            <a:avLst>
              <a:gd name="adj" fmla="val 3448"/>
            </a:avLst>
          </a:prstGeom>
          <a:solidFill>
            <a:srgbClr val="EEF4F9"/>
          </a:solidFill>
          <a:ln/>
        </p:spPr>
        <p:txBody>
          <a:bodyPr/>
          <a:lstStyle/>
          <a:p>
            <a:endParaRPr lang="en-US"/>
          </a:p>
        </p:txBody>
      </p:sp>
      <p:sp>
        <p:nvSpPr>
          <p:cNvPr id="20" name="Ell"/>
          <p:cNvSpPr/>
          <p:nvPr/>
        </p:nvSpPr>
        <p:spPr>
          <a:xfrm>
            <a:off x="6492240" y="1568600"/>
            <a:ext cx="502920" cy="502920"/>
          </a:xfrm>
          <a:prstGeom prst="ellipse">
            <a:avLst/>
          </a:prstGeom>
          <a:solidFill>
            <a:srgbClr val="FFFFFF"/>
          </a:solidFill>
          <a:ln/>
        </p:spPr>
        <p:txBody>
          <a:bodyPr/>
          <a:lstStyle/>
          <a:p>
            <a:endParaRPr lang="en-US"/>
          </a:p>
        </p:txBody>
      </p:sp>
      <p:pic>
        <p:nvPicPr>
          <p:cNvPr id="21" name="Image"/>
          <p:cNvPicPr>
            <a:picLocks noChangeAspect="1"/>
          </p:cNvPicPr>
          <p:nvPr/>
        </p:nvPicPr>
        <p:blipFill>
          <a:blip r:embed="rId3"/>
          <a:stretch>
            <a:fillRect/>
          </a:stretch>
        </p:blipFill>
        <p:spPr>
          <a:xfrm>
            <a:off x="6612941" y="1689301"/>
            <a:ext cx="261518" cy="261518"/>
          </a:xfrm>
          <a:prstGeom prst="rect">
            <a:avLst/>
          </a:prstGeom>
        </p:spPr>
      </p:pic>
      <p:sp>
        <p:nvSpPr>
          <p:cNvPr id="22" name="Text"/>
          <p:cNvSpPr/>
          <p:nvPr/>
        </p:nvSpPr>
        <p:spPr>
          <a:xfrm>
            <a:off x="7132320" y="1568600"/>
            <a:ext cx="4386400" cy="50292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Chandra — Passive Isolation</a:t>
            </a:r>
          </a:p>
        </p:txBody>
      </p:sp>
      <p:sp>
        <p:nvSpPr>
          <p:cNvPr id="23" name="Text"/>
          <p:cNvSpPr/>
          <p:nvPr/>
        </p:nvSpPr>
        <p:spPr>
          <a:xfrm>
            <a:off x="6492240" y="2190000"/>
            <a:ext cx="5029200" cy="8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Hexapod isolators sized from an image-quality flowdown met spec with no active loop</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Lesson: a passive isolator from a requirement flowdown is often sufficient and far simpler</a:t>
            </a:r>
          </a:p>
        </p:txBody>
      </p:sp>
      <p:sp>
        <p:nvSpPr>
          <p:cNvPr id="24" name="Round"/>
          <p:cNvSpPr/>
          <p:nvPr/>
        </p:nvSpPr>
        <p:spPr>
          <a:xfrm>
            <a:off x="457200" y="3210000"/>
            <a:ext cx="5486400" cy="1760000"/>
          </a:xfrm>
          <a:prstGeom prst="roundRect">
            <a:avLst>
              <a:gd name="adj" fmla="val 3448"/>
            </a:avLst>
          </a:prstGeom>
          <a:solidFill>
            <a:srgbClr val="EEF4F9"/>
          </a:solidFill>
          <a:ln/>
        </p:spPr>
        <p:txBody>
          <a:bodyPr/>
          <a:lstStyle/>
          <a:p>
            <a:endParaRPr lang="en-US"/>
          </a:p>
        </p:txBody>
      </p:sp>
      <p:sp>
        <p:nvSpPr>
          <p:cNvPr id="25" name="Ell"/>
          <p:cNvSpPr/>
          <p:nvPr/>
        </p:nvSpPr>
        <p:spPr>
          <a:xfrm>
            <a:off x="685800" y="3438600"/>
            <a:ext cx="502920" cy="502920"/>
          </a:xfrm>
          <a:prstGeom prst="ellipse">
            <a:avLst/>
          </a:prstGeom>
          <a:solidFill>
            <a:srgbClr val="FFFFFF"/>
          </a:solidFill>
          <a:ln/>
        </p:spPr>
        <p:txBody>
          <a:bodyPr/>
          <a:lstStyle/>
          <a:p>
            <a:endParaRPr lang="en-US"/>
          </a:p>
        </p:txBody>
      </p:sp>
      <p:pic>
        <p:nvPicPr>
          <p:cNvPr id="26" name="Image"/>
          <p:cNvPicPr>
            <a:picLocks noChangeAspect="1"/>
          </p:cNvPicPr>
          <p:nvPr/>
        </p:nvPicPr>
        <p:blipFill>
          <a:blip r:embed="rId4"/>
          <a:stretch>
            <a:fillRect/>
          </a:stretch>
        </p:blipFill>
        <p:spPr>
          <a:xfrm>
            <a:off x="806501" y="3559301"/>
            <a:ext cx="261518" cy="261518"/>
          </a:xfrm>
          <a:prstGeom prst="rect">
            <a:avLst/>
          </a:prstGeom>
        </p:spPr>
      </p:pic>
      <p:sp>
        <p:nvSpPr>
          <p:cNvPr id="27" name="Text"/>
          <p:cNvSpPr/>
          <p:nvPr/>
        </p:nvSpPr>
        <p:spPr>
          <a:xfrm>
            <a:off x="1325880" y="3438600"/>
            <a:ext cx="4386400" cy="50292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JWST — Stacked Isolation</a:t>
            </a:r>
          </a:p>
        </p:txBody>
      </p:sp>
      <p:sp>
        <p:nvSpPr>
          <p:cNvPr id="28" name="Text"/>
          <p:cNvSpPr/>
          <p:nvPr/>
        </p:nvSpPr>
        <p:spPr>
          <a:xfrm>
            <a:off x="685800" y="4060000"/>
            <a:ext cx="5029200" cy="8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Wheel-level + spacecraft-level stages plus exclusion zones gave ~7× margin</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Lesson: layering isolation stages and reserving speed/compressor zones compounds the margin</a:t>
            </a:r>
          </a:p>
        </p:txBody>
      </p:sp>
      <p:sp>
        <p:nvSpPr>
          <p:cNvPr id="29" name="Round"/>
          <p:cNvSpPr/>
          <p:nvPr/>
        </p:nvSpPr>
        <p:spPr>
          <a:xfrm>
            <a:off x="6263640" y="3210000"/>
            <a:ext cx="5486400" cy="1760000"/>
          </a:xfrm>
          <a:prstGeom prst="roundRect">
            <a:avLst>
              <a:gd name="adj" fmla="val 3448"/>
            </a:avLst>
          </a:prstGeom>
          <a:solidFill>
            <a:srgbClr val="EEF4F9"/>
          </a:solidFill>
          <a:ln/>
        </p:spPr>
        <p:txBody>
          <a:bodyPr/>
          <a:lstStyle/>
          <a:p>
            <a:endParaRPr lang="en-US"/>
          </a:p>
        </p:txBody>
      </p:sp>
      <p:sp>
        <p:nvSpPr>
          <p:cNvPr id="30" name="Ell"/>
          <p:cNvSpPr/>
          <p:nvPr/>
        </p:nvSpPr>
        <p:spPr>
          <a:xfrm>
            <a:off x="6492240" y="3438600"/>
            <a:ext cx="502920" cy="502920"/>
          </a:xfrm>
          <a:prstGeom prst="ellipse">
            <a:avLst/>
          </a:prstGeom>
          <a:solidFill>
            <a:srgbClr val="FFFFFF"/>
          </a:solidFill>
          <a:ln/>
        </p:spPr>
        <p:txBody>
          <a:bodyPr/>
          <a:lstStyle/>
          <a:p>
            <a:endParaRPr lang="en-US"/>
          </a:p>
        </p:txBody>
      </p:sp>
      <p:pic>
        <p:nvPicPr>
          <p:cNvPr id="31" name="Image"/>
          <p:cNvPicPr>
            <a:picLocks noChangeAspect="1"/>
          </p:cNvPicPr>
          <p:nvPr/>
        </p:nvPicPr>
        <p:blipFill>
          <a:blip r:embed="rId5"/>
          <a:stretch>
            <a:fillRect/>
          </a:stretch>
        </p:blipFill>
        <p:spPr>
          <a:xfrm>
            <a:off x="6612941" y="3559301"/>
            <a:ext cx="261518" cy="261518"/>
          </a:xfrm>
          <a:prstGeom prst="rect">
            <a:avLst/>
          </a:prstGeom>
        </p:spPr>
      </p:pic>
      <p:sp>
        <p:nvSpPr>
          <p:cNvPr id="32" name="Text"/>
          <p:cNvSpPr/>
          <p:nvPr/>
        </p:nvSpPr>
        <p:spPr>
          <a:xfrm>
            <a:off x="7132320" y="3438600"/>
            <a:ext cx="4386400" cy="502920"/>
          </a:xfrm>
          <a:prstGeom prst="rect">
            <a:avLst/>
          </a:prstGeom>
          <a:noFill/>
          <a:ln/>
        </p:spPr>
        <p:txBody>
          <a:bodyPr wrap="square" lIns="0" tIns="0" rIns="0" bIns="0" rtlCol="0" anchor="ctr"/>
          <a:lstStyle/>
          <a:p>
            <a:pPr marL="0" indent="0">
              <a:buNone/>
            </a:pPr>
            <a:r>
              <a:rPr lang="en-US" sz="1500" b="1" dirty="0">
                <a:solidFill>
                  <a:srgbClr val="10456B"/>
                </a:solidFill>
                <a:latin typeface="Calibri" pitchFamily="34" charset="0"/>
                <a:ea typeface="Calibri" pitchFamily="34" charset="-122"/>
                <a:cs typeface="Calibri" pitchFamily="34" charset="-120"/>
              </a:rPr>
              <a:t>Kepler — Actuator Loss</a:t>
            </a:r>
          </a:p>
        </p:txBody>
      </p:sp>
      <p:sp>
        <p:nvSpPr>
          <p:cNvPr id="33" name="Text"/>
          <p:cNvSpPr/>
          <p:nvPr/>
        </p:nvSpPr>
        <p:spPr>
          <a:xfrm>
            <a:off x="6492240" y="4060000"/>
            <a:ext cx="5029200" cy="800000"/>
          </a:xfrm>
          <a:prstGeom prst="rect">
            <a:avLst/>
          </a:prstGeom>
          <a:noFill/>
          <a:ln/>
        </p:spPr>
        <p:txBody>
          <a:bodyPr wrap="square" lIns="0" tIns="0" rIns="0" bIns="0"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Variable wheel-bearing friction ended precise pointing — source and actuator were the same part</a:t>
            </a:r>
          </a:p>
          <a:p>
            <a:pPr marL="285750" indent="-285750">
              <a:spcBef>
                <a:spcPts val="500"/>
              </a:spcBef>
              <a:spcAft>
                <a:spcPts val="500"/>
              </a:spcAft>
              <a:buClr>
                <a:srgbClr val="006699"/>
              </a:buClr>
              <a:buSzPct val="80000"/>
              <a:buFont typeface="Arial" panose="020B0604020202020204" pitchFamily="34" charset="0"/>
              <a:buChar char="•"/>
            </a:pPr>
            <a:r>
              <a:rPr lang="en-US" sz="1400" dirty="0">
                <a:solidFill>
                  <a:srgbClr val="2B2B2B"/>
                </a:solidFill>
                <a:latin typeface="Calibri" pitchFamily="34" charset="0"/>
                <a:ea typeface="Calibri" pitchFamily="34" charset="-122"/>
                <a:cs typeface="Calibri" pitchFamily="34" charset="-120"/>
              </a:rPr>
              <a:t>Lesson: bearing health and wheel redundancy are pointing-budget items, not just reliability items</a:t>
            </a:r>
          </a:p>
        </p:txBody>
      </p:sp>
      <p:sp>
        <p:nvSpPr>
          <p:cNvPr id="34" name="Rect"/>
          <p:cNvSpPr/>
          <p:nvPr/>
        </p:nvSpPr>
        <p:spPr>
          <a:xfrm>
            <a:off x="457200" y="5440680"/>
            <a:ext cx="11277295" cy="566928"/>
          </a:xfrm>
          <a:prstGeom prst="rect">
            <a:avLst/>
          </a:prstGeom>
          <a:solidFill>
            <a:srgbClr val="EEF4F9"/>
          </a:solidFill>
          <a:ln/>
        </p:spPr>
        <p:txBody>
          <a:bodyPr/>
          <a:lstStyle/>
          <a:p>
            <a:endParaRPr lang="en-US"/>
          </a:p>
        </p:txBody>
      </p:sp>
      <p:sp>
        <p:nvSpPr>
          <p:cNvPr id="35" name="Text"/>
          <p:cNvSpPr/>
          <p:nvPr/>
        </p:nvSpPr>
        <p:spPr>
          <a:xfrm>
            <a:off x="685800" y="5440680"/>
            <a:ext cx="10820095" cy="566928"/>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Takeaway:  </a:t>
            </a:r>
            <a:r>
              <a:rPr lang="en-US" sz="1400" i="1" dirty="0">
                <a:solidFill>
                  <a:srgbClr val="2B2B2B"/>
                </a:solidFill>
                <a:latin typeface="Calibri" pitchFamily="34" charset="0"/>
                <a:ea typeface="Calibri" pitchFamily="34" charset="-122"/>
                <a:cs typeface="Calibri" pitchFamily="34" charset="-120"/>
              </a:rPr>
              <a:t>The disturbance source is not always a reaction wheel, the actuator can be the source, and stacked passive isolation goes a long way — design for the whole chain.</a:t>
            </a:r>
          </a:p>
        </p:txBody>
      </p:sp>
      <p:sp>
        <p:nvSpPr>
          <p:cNvPr id="36" name="Text"/>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p>
        </p:txBody>
      </p:sp>
      <p:sp>
        <p:nvSpPr>
          <p:cNvPr id="37" name="Text"/>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61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Four System-Level Suppression Strategies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How jitter can be addressed at the spacecraft system level</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7</a:t>
            </a:r>
            <a:endParaRPr lang="en-US" sz="900" dirty="0"/>
          </a:p>
        </p:txBody>
      </p:sp>
      <p:sp>
        <p:nvSpPr>
          <p:cNvPr id="7" name="Shape 5"/>
          <p:cNvSpPr/>
          <p:nvPr/>
        </p:nvSpPr>
        <p:spPr>
          <a:xfrm>
            <a:off x="457200" y="1417320"/>
            <a:ext cx="5440680" cy="2121408"/>
          </a:xfrm>
          <a:prstGeom prst="roundRect">
            <a:avLst>
              <a:gd name="adj" fmla="val 3448"/>
            </a:avLst>
          </a:prstGeom>
          <a:solidFill>
            <a:srgbClr val="EEF4F9"/>
          </a:solidFill>
          <a:ln/>
        </p:spPr>
        <p:txBody>
          <a:bodyPr/>
          <a:lstStyle/>
          <a:p>
            <a:endParaRPr lang="en-US"/>
          </a:p>
        </p:txBody>
      </p:sp>
      <p:sp>
        <p:nvSpPr>
          <p:cNvPr id="8" name="Shape 6"/>
          <p:cNvSpPr/>
          <p:nvPr/>
        </p:nvSpPr>
        <p:spPr>
          <a:xfrm>
            <a:off x="731520" y="1673352"/>
            <a:ext cx="685800" cy="685800"/>
          </a:xfrm>
          <a:prstGeom prst="ellipse">
            <a:avLst/>
          </a:prstGeom>
          <a:solidFill>
            <a:srgbClr val="FFFFFF"/>
          </a:solidFill>
          <a:ln/>
        </p:spPr>
        <p:txBody>
          <a:bodyPr/>
          <a:lstStyle/>
          <a:p>
            <a:endParaRPr lang="en-US"/>
          </a:p>
        </p:txBody>
      </p:sp>
      <p:pic>
        <p:nvPicPr>
          <p:cNvPr id="9" name="Image 0" descr="/home/claude/jitter_deck/icons/bullseye_navy.png"/>
          <p:cNvPicPr>
            <a:picLocks noChangeAspect="1"/>
          </p:cNvPicPr>
          <p:nvPr/>
        </p:nvPicPr>
        <p:blipFill>
          <a:blip r:embed="rId3"/>
          <a:stretch>
            <a:fillRect/>
          </a:stretch>
        </p:blipFill>
        <p:spPr>
          <a:xfrm>
            <a:off x="896112" y="1837944"/>
            <a:ext cx="356616" cy="356616"/>
          </a:xfrm>
          <a:prstGeom prst="rect">
            <a:avLst/>
          </a:prstGeom>
        </p:spPr>
      </p:pic>
      <p:sp>
        <p:nvSpPr>
          <p:cNvPr id="10" name="Text 7"/>
          <p:cNvSpPr/>
          <p:nvPr/>
        </p:nvSpPr>
        <p:spPr>
          <a:xfrm>
            <a:off x="1600200" y="167335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Reduce Payload Sensitivity</a:t>
            </a:r>
            <a:endParaRPr lang="en-US" sz="1550" dirty="0"/>
          </a:p>
        </p:txBody>
      </p:sp>
      <p:sp>
        <p:nvSpPr>
          <p:cNvPr id="11" name="Text 8"/>
          <p:cNvSpPr/>
          <p:nvPr/>
        </p:nvSpPr>
        <p:spPr>
          <a:xfrm>
            <a:off x="731520" y="2468880"/>
            <a:ext cx="4937760" cy="96012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Design the payload to tolerate microvibration, or mechanically isolate it from the rest of the spacecraft bus</a:t>
            </a:r>
            <a:endParaRPr lang="en-US" sz="1400" dirty="0"/>
          </a:p>
        </p:txBody>
      </p:sp>
      <p:sp>
        <p:nvSpPr>
          <p:cNvPr id="12" name="Shape 9"/>
          <p:cNvSpPr/>
          <p:nvPr/>
        </p:nvSpPr>
        <p:spPr>
          <a:xfrm>
            <a:off x="6263640" y="1417320"/>
            <a:ext cx="5440680" cy="2121408"/>
          </a:xfrm>
          <a:prstGeom prst="roundRect">
            <a:avLst>
              <a:gd name="adj" fmla="val 3448"/>
            </a:avLst>
          </a:prstGeom>
          <a:solidFill>
            <a:srgbClr val="EEF4F9"/>
          </a:solidFill>
          <a:ln/>
        </p:spPr>
        <p:txBody>
          <a:bodyPr/>
          <a:lstStyle/>
          <a:p>
            <a:endParaRPr lang="en-US"/>
          </a:p>
        </p:txBody>
      </p:sp>
      <p:sp>
        <p:nvSpPr>
          <p:cNvPr id="13" name="Shape 10"/>
          <p:cNvSpPr/>
          <p:nvPr/>
        </p:nvSpPr>
        <p:spPr>
          <a:xfrm>
            <a:off x="6537960" y="1673352"/>
            <a:ext cx="685800" cy="685800"/>
          </a:xfrm>
          <a:prstGeom prst="ellipse">
            <a:avLst/>
          </a:prstGeom>
          <a:solidFill>
            <a:srgbClr val="FFFFFF"/>
          </a:solidFill>
          <a:ln/>
        </p:spPr>
        <p:txBody>
          <a:bodyPr/>
          <a:lstStyle/>
          <a:p>
            <a:endParaRPr lang="en-US"/>
          </a:p>
        </p:txBody>
      </p:sp>
      <p:pic>
        <p:nvPicPr>
          <p:cNvPr id="14" name="Image 1" descr="/home/claude/jitter_deck/icons/wave_navy.png"/>
          <p:cNvPicPr>
            <a:picLocks noChangeAspect="1"/>
          </p:cNvPicPr>
          <p:nvPr/>
        </p:nvPicPr>
        <p:blipFill>
          <a:blip r:embed="rId4"/>
          <a:stretch>
            <a:fillRect/>
          </a:stretch>
        </p:blipFill>
        <p:spPr>
          <a:xfrm>
            <a:off x="6702552" y="1837944"/>
            <a:ext cx="356616" cy="356616"/>
          </a:xfrm>
          <a:prstGeom prst="rect">
            <a:avLst/>
          </a:prstGeom>
        </p:spPr>
      </p:pic>
      <p:sp>
        <p:nvSpPr>
          <p:cNvPr id="15" name="Text 11"/>
          <p:cNvSpPr/>
          <p:nvPr/>
        </p:nvSpPr>
        <p:spPr>
          <a:xfrm>
            <a:off x="7406640" y="167335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Reduce Transmissibility</a:t>
            </a:r>
            <a:endParaRPr lang="en-US" sz="1550" dirty="0"/>
          </a:p>
        </p:txBody>
      </p:sp>
      <p:sp>
        <p:nvSpPr>
          <p:cNvPr id="16" name="Text 12"/>
          <p:cNvSpPr/>
          <p:nvPr/>
        </p:nvSpPr>
        <p:spPr>
          <a:xfrm>
            <a:off x="6537960" y="2468880"/>
            <a:ext cx="4937760" cy="96012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Design the spacecraft structure itself to attenuate disturbance transmission from source to payload</a:t>
            </a:r>
            <a:endParaRPr lang="en-US" sz="1400" dirty="0"/>
          </a:p>
        </p:txBody>
      </p:sp>
      <p:sp>
        <p:nvSpPr>
          <p:cNvPr id="17" name="Shape 13"/>
          <p:cNvSpPr/>
          <p:nvPr/>
        </p:nvSpPr>
        <p:spPr>
          <a:xfrm>
            <a:off x="457200" y="3749040"/>
            <a:ext cx="5440680" cy="2121408"/>
          </a:xfrm>
          <a:prstGeom prst="roundRect">
            <a:avLst>
              <a:gd name="adj" fmla="val 3448"/>
            </a:avLst>
          </a:prstGeom>
          <a:solidFill>
            <a:srgbClr val="EEF4F9"/>
          </a:solidFill>
          <a:ln/>
        </p:spPr>
        <p:txBody>
          <a:bodyPr/>
          <a:lstStyle/>
          <a:p>
            <a:endParaRPr lang="en-US"/>
          </a:p>
        </p:txBody>
      </p:sp>
      <p:sp>
        <p:nvSpPr>
          <p:cNvPr id="18" name="Shape 14"/>
          <p:cNvSpPr/>
          <p:nvPr/>
        </p:nvSpPr>
        <p:spPr>
          <a:xfrm>
            <a:off x="731520" y="4005072"/>
            <a:ext cx="685800" cy="685800"/>
          </a:xfrm>
          <a:prstGeom prst="ellipse">
            <a:avLst/>
          </a:prstGeom>
          <a:solidFill>
            <a:srgbClr val="FFFFFF"/>
          </a:solidFill>
          <a:ln/>
        </p:spPr>
        <p:txBody>
          <a:bodyPr/>
          <a:lstStyle/>
          <a:p>
            <a:endParaRPr lang="en-US"/>
          </a:p>
        </p:txBody>
      </p:sp>
      <p:pic>
        <p:nvPicPr>
          <p:cNvPr id="19" name="Image 2" descr="/home/claude/jitter_deck/icons/camera_navy.png"/>
          <p:cNvPicPr>
            <a:picLocks noChangeAspect="1"/>
          </p:cNvPicPr>
          <p:nvPr/>
        </p:nvPicPr>
        <p:blipFill>
          <a:blip r:embed="rId5"/>
          <a:stretch>
            <a:fillRect/>
          </a:stretch>
        </p:blipFill>
        <p:spPr>
          <a:xfrm>
            <a:off x="896112" y="4169664"/>
            <a:ext cx="356616" cy="356616"/>
          </a:xfrm>
          <a:prstGeom prst="rect">
            <a:avLst/>
          </a:prstGeom>
        </p:spPr>
      </p:pic>
      <p:sp>
        <p:nvSpPr>
          <p:cNvPr id="20" name="Text 15"/>
          <p:cNvSpPr/>
          <p:nvPr/>
        </p:nvSpPr>
        <p:spPr>
          <a:xfrm>
            <a:off x="1600200" y="400507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Post-Process Imagery</a:t>
            </a:r>
            <a:endParaRPr lang="en-US" sz="1550" dirty="0"/>
          </a:p>
        </p:txBody>
      </p:sp>
      <p:sp>
        <p:nvSpPr>
          <p:cNvPr id="21" name="Text 16"/>
          <p:cNvSpPr/>
          <p:nvPr/>
        </p:nvSpPr>
        <p:spPr>
          <a:xfrm>
            <a:off x="731520" y="4800600"/>
            <a:ext cx="4937760" cy="96012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Mitigate residual jitter effects after the fact through image processing and reconstruction</a:t>
            </a:r>
            <a:endParaRPr lang="en-US" sz="1400" dirty="0"/>
          </a:p>
        </p:txBody>
      </p:sp>
      <p:sp>
        <p:nvSpPr>
          <p:cNvPr id="22" name="Shape 17"/>
          <p:cNvSpPr/>
          <p:nvPr/>
        </p:nvSpPr>
        <p:spPr>
          <a:xfrm>
            <a:off x="6263640" y="3749040"/>
            <a:ext cx="5440680" cy="2121408"/>
          </a:xfrm>
          <a:prstGeom prst="roundRect">
            <a:avLst>
              <a:gd name="adj" fmla="val 3448"/>
            </a:avLst>
          </a:prstGeom>
          <a:solidFill>
            <a:srgbClr val="EEF4F9"/>
          </a:solidFill>
          <a:ln/>
        </p:spPr>
        <p:txBody>
          <a:bodyPr/>
          <a:lstStyle/>
          <a:p>
            <a:endParaRPr lang="en-US"/>
          </a:p>
        </p:txBody>
      </p:sp>
      <p:sp>
        <p:nvSpPr>
          <p:cNvPr id="23" name="Shape 18"/>
          <p:cNvSpPr/>
          <p:nvPr/>
        </p:nvSpPr>
        <p:spPr>
          <a:xfrm>
            <a:off x="6537960" y="4005072"/>
            <a:ext cx="685800" cy="685800"/>
          </a:xfrm>
          <a:prstGeom prst="ellipse">
            <a:avLst/>
          </a:prstGeom>
          <a:solidFill>
            <a:srgbClr val="FFFFFF"/>
          </a:solidFill>
          <a:ln/>
        </p:spPr>
        <p:txBody>
          <a:bodyPr/>
          <a:lstStyle/>
          <a:p>
            <a:endParaRPr lang="en-US"/>
          </a:p>
        </p:txBody>
      </p:sp>
      <p:pic>
        <p:nvPicPr>
          <p:cNvPr id="24" name="Image 3" descr="/home/claude/jitter_deck/icons/cog_navy.png"/>
          <p:cNvPicPr>
            <a:picLocks noChangeAspect="1"/>
          </p:cNvPicPr>
          <p:nvPr/>
        </p:nvPicPr>
        <p:blipFill>
          <a:blip r:embed="rId6"/>
          <a:stretch>
            <a:fillRect/>
          </a:stretch>
        </p:blipFill>
        <p:spPr>
          <a:xfrm>
            <a:off x="6702552" y="4169664"/>
            <a:ext cx="356616" cy="356616"/>
          </a:xfrm>
          <a:prstGeom prst="rect">
            <a:avLst/>
          </a:prstGeom>
        </p:spPr>
      </p:pic>
      <p:sp>
        <p:nvSpPr>
          <p:cNvPr id="25" name="Text 19"/>
          <p:cNvSpPr/>
          <p:nvPr/>
        </p:nvSpPr>
        <p:spPr>
          <a:xfrm>
            <a:off x="7406640" y="4005072"/>
            <a:ext cx="4114800" cy="594360"/>
          </a:xfrm>
          <a:prstGeom prst="rect">
            <a:avLst/>
          </a:prstGeom>
          <a:noFill/>
          <a:ln/>
        </p:spPr>
        <p:txBody>
          <a:bodyPr wrap="square" lIns="0" tIns="0" rIns="0" bIns="0" rtlCol="0" anchor="t"/>
          <a:lstStyle/>
          <a:p>
            <a:pPr marL="0" indent="0">
              <a:buNone/>
            </a:pPr>
            <a:r>
              <a:rPr lang="en-US" sz="1550" b="1" dirty="0">
                <a:solidFill>
                  <a:srgbClr val="10456B"/>
                </a:solidFill>
                <a:latin typeface="Calibri" pitchFamily="34" charset="0"/>
                <a:ea typeface="Calibri" pitchFamily="34" charset="-122"/>
                <a:cs typeface="Calibri" pitchFamily="34" charset="-120"/>
              </a:rPr>
              <a:t>Reduce Source Noise</a:t>
            </a:r>
            <a:endParaRPr lang="en-US" sz="1550" dirty="0"/>
          </a:p>
        </p:txBody>
      </p:sp>
      <p:sp>
        <p:nvSpPr>
          <p:cNvPr id="26" name="Text 20"/>
          <p:cNvSpPr/>
          <p:nvPr/>
        </p:nvSpPr>
        <p:spPr>
          <a:xfrm>
            <a:off x="6537960" y="4800600"/>
            <a:ext cx="4937760" cy="960120"/>
          </a:xfrm>
          <a:prstGeom prst="rect">
            <a:avLst/>
          </a:prstGeom>
          <a:noFill/>
          <a:ln/>
        </p:spPr>
        <p:txBody>
          <a:bodyPr wrap="square" lIns="0" tIns="0" rIns="0" bIns="0" rtlCol="0" anchor="t"/>
          <a:lstStyle/>
          <a:p>
            <a:pPr marL="0" indent="0">
              <a:buNone/>
            </a:pPr>
            <a:r>
              <a:rPr lang="en-US" sz="1400" dirty="0">
                <a:solidFill>
                  <a:srgbClr val="2B2B2B"/>
                </a:solidFill>
                <a:latin typeface="Calibri" pitchFamily="34" charset="0"/>
                <a:ea typeface="Calibri" pitchFamily="34" charset="-122"/>
                <a:cs typeface="Calibri" pitchFamily="34" charset="-120"/>
              </a:rPr>
              <a:t>Manage microvibration by lowering the mechanical noise generated at the source, or isolating the noise source itself</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Effects of Jitter on Optical Instruments</a:t>
            </a:r>
            <a:endParaRPr lang="en-US" sz="2800" dirty="0"/>
          </a:p>
        </p:txBody>
      </p:sp>
      <p:sp>
        <p:nvSpPr>
          <p:cNvPr id="4" name="Text 2"/>
          <p:cNvSpPr/>
          <p:nvPr/>
        </p:nvSpPr>
        <p:spPr>
          <a:xfrm>
            <a:off x="457200" y="749808"/>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How line-of-sight motion at the focal plane degrades imaging, pointing, and laser performance</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8</a:t>
            </a:r>
            <a:endParaRPr lang="en-US" sz="900" dirty="0"/>
          </a:p>
        </p:txBody>
      </p:sp>
      <p:sp>
        <p:nvSpPr>
          <p:cNvPr id="7" name="Shape 5"/>
          <p:cNvSpPr/>
          <p:nvPr/>
        </p:nvSpPr>
        <p:spPr>
          <a:xfrm>
            <a:off x="457200" y="1371600"/>
            <a:ext cx="5486400" cy="4343400"/>
          </a:xfrm>
          <a:prstGeom prst="roundRect">
            <a:avLst>
              <a:gd name="adj" fmla="val 1684"/>
            </a:avLst>
          </a:prstGeom>
          <a:solidFill>
            <a:srgbClr val="EEF4F9"/>
          </a:solidFill>
          <a:ln/>
        </p:spPr>
        <p:txBody>
          <a:bodyPr/>
          <a:lstStyle/>
          <a:p>
            <a:endParaRPr lang="en-US"/>
          </a:p>
        </p:txBody>
      </p:sp>
      <p:sp>
        <p:nvSpPr>
          <p:cNvPr id="8" name="Shape 6"/>
          <p:cNvSpPr/>
          <p:nvPr/>
        </p:nvSpPr>
        <p:spPr>
          <a:xfrm>
            <a:off x="713232" y="1572768"/>
            <a:ext cx="502920" cy="502920"/>
          </a:xfrm>
          <a:prstGeom prst="ellipse">
            <a:avLst/>
          </a:prstGeom>
          <a:solidFill>
            <a:srgbClr val="FFFFFF"/>
          </a:solidFill>
          <a:ln/>
        </p:spPr>
        <p:txBody>
          <a:bodyPr/>
          <a:lstStyle/>
          <a:p>
            <a:endParaRPr lang="en-US"/>
          </a:p>
        </p:txBody>
      </p:sp>
      <p:pic>
        <p:nvPicPr>
          <p:cNvPr id="9" name="Image 0" descr="/home/claude/jitter_deck/icons/eye_navy.png"/>
          <p:cNvPicPr>
            <a:picLocks noChangeAspect="1"/>
          </p:cNvPicPr>
          <p:nvPr/>
        </p:nvPicPr>
        <p:blipFill>
          <a:blip r:embed="rId3"/>
          <a:stretch>
            <a:fillRect/>
          </a:stretch>
        </p:blipFill>
        <p:spPr>
          <a:xfrm>
            <a:off x="833933" y="1693469"/>
            <a:ext cx="261518" cy="261518"/>
          </a:xfrm>
          <a:prstGeom prst="rect">
            <a:avLst/>
          </a:prstGeom>
        </p:spPr>
      </p:pic>
      <p:sp>
        <p:nvSpPr>
          <p:cNvPr id="10" name="Text 7"/>
          <p:cNvSpPr/>
          <p:nvPr/>
        </p:nvSpPr>
        <p:spPr>
          <a:xfrm>
            <a:off x="137160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Imaging Degradation</a:t>
            </a:r>
            <a:endParaRPr lang="en-US" sz="1450" dirty="0"/>
          </a:p>
        </p:txBody>
      </p:sp>
      <p:sp>
        <p:nvSpPr>
          <p:cNvPr id="11" name="Text 8"/>
          <p:cNvSpPr/>
          <p:nvPr/>
        </p:nvSpPr>
        <p:spPr>
          <a:xfrm>
            <a:off x="71323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Line-of-sight motion during an exposure smears the point-spread function, reducing modulation transfer function (MTF) at high spatial frequency</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Jitter components faster than the detector integration time blur the image; components slower than integration time appear as frame-to-frame pointing error instead</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Push-broom and scanning imagers are especially sensitive because cross-track jitter directly mis-registers successive image lines</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For diffraction-limited optics, jitter approaching a fraction of the diffraction-limited spot size can dominate the total error budget over optical aberrations</a:t>
            </a:r>
            <a:endParaRPr lang="en-US" sz="1400" dirty="0"/>
          </a:p>
        </p:txBody>
      </p:sp>
      <p:sp>
        <p:nvSpPr>
          <p:cNvPr id="12" name="Shape 9"/>
          <p:cNvSpPr/>
          <p:nvPr/>
        </p:nvSpPr>
        <p:spPr>
          <a:xfrm>
            <a:off x="6263640" y="1371600"/>
            <a:ext cx="5440680" cy="4343400"/>
          </a:xfrm>
          <a:prstGeom prst="roundRect">
            <a:avLst>
              <a:gd name="adj" fmla="val 1684"/>
            </a:avLst>
          </a:prstGeom>
          <a:solidFill>
            <a:srgbClr val="FFFFFF"/>
          </a:solidFill>
          <a:ln w="12700">
            <a:solidFill>
              <a:srgbClr val="D7E3EC"/>
            </a:solidFill>
            <a:prstDash val="solid"/>
          </a:ln>
        </p:spPr>
        <p:txBody>
          <a:bodyPr/>
          <a:lstStyle/>
          <a:p>
            <a:endParaRPr lang="en-US"/>
          </a:p>
        </p:txBody>
      </p:sp>
      <p:sp>
        <p:nvSpPr>
          <p:cNvPr id="13" name="Shape 10"/>
          <p:cNvSpPr/>
          <p:nvPr/>
        </p:nvSpPr>
        <p:spPr>
          <a:xfrm>
            <a:off x="6519672" y="1572768"/>
            <a:ext cx="502920" cy="502920"/>
          </a:xfrm>
          <a:prstGeom prst="ellipse">
            <a:avLst/>
          </a:prstGeom>
          <a:solidFill>
            <a:srgbClr val="EEF4F9"/>
          </a:solidFill>
          <a:ln/>
        </p:spPr>
        <p:txBody>
          <a:bodyPr/>
          <a:lstStyle/>
          <a:p>
            <a:endParaRPr lang="en-US"/>
          </a:p>
        </p:txBody>
      </p:sp>
      <p:pic>
        <p:nvPicPr>
          <p:cNvPr id="14" name="Image 1" descr="/home/claude/jitter_deck/icons/crosshair_navy.png"/>
          <p:cNvPicPr>
            <a:picLocks noChangeAspect="1"/>
          </p:cNvPicPr>
          <p:nvPr/>
        </p:nvPicPr>
        <p:blipFill>
          <a:blip r:embed="rId4"/>
          <a:stretch>
            <a:fillRect/>
          </a:stretch>
        </p:blipFill>
        <p:spPr>
          <a:xfrm>
            <a:off x="6640373" y="1693469"/>
            <a:ext cx="261518" cy="261518"/>
          </a:xfrm>
          <a:prstGeom prst="rect">
            <a:avLst/>
          </a:prstGeom>
        </p:spPr>
      </p:pic>
      <p:sp>
        <p:nvSpPr>
          <p:cNvPr id="15" name="Text 11"/>
          <p:cNvSpPr/>
          <p:nvPr/>
        </p:nvSpPr>
        <p:spPr>
          <a:xfrm>
            <a:off x="7178040" y="1572768"/>
            <a:ext cx="4297680" cy="502920"/>
          </a:xfrm>
          <a:prstGeom prst="rect">
            <a:avLst/>
          </a:prstGeom>
          <a:noFill/>
          <a:ln/>
        </p:spPr>
        <p:txBody>
          <a:bodyPr wrap="square" lIns="0" tIns="0" rIns="0" bIns="0" rtlCol="0" anchor="ctr"/>
          <a:lstStyle/>
          <a:p>
            <a:pPr marL="0" indent="0">
              <a:buNone/>
            </a:pPr>
            <a:r>
              <a:rPr lang="en-US" sz="1450" b="1" dirty="0">
                <a:solidFill>
                  <a:srgbClr val="10456B"/>
                </a:solidFill>
                <a:latin typeface="Calibri" pitchFamily="34" charset="0"/>
                <a:ea typeface="Calibri" pitchFamily="34" charset="-122"/>
                <a:cs typeface="Calibri" pitchFamily="34" charset="-120"/>
              </a:rPr>
              <a:t>Pointing &amp; Coherent-Optics Effects</a:t>
            </a:r>
            <a:endParaRPr lang="en-US" sz="1450" dirty="0"/>
          </a:p>
        </p:txBody>
      </p:sp>
      <p:sp>
        <p:nvSpPr>
          <p:cNvPr id="16" name="Text 12"/>
          <p:cNvSpPr/>
          <p:nvPr/>
        </p:nvSpPr>
        <p:spPr>
          <a:xfrm>
            <a:off x="6519672" y="2240280"/>
            <a:ext cx="4937760" cy="3337560"/>
          </a:xfrm>
          <a:prstGeom prst="rect">
            <a:avLst/>
          </a:prstGeom>
          <a:noFill/>
          <a:ln/>
        </p:spPr>
        <p:txBody>
          <a:bodyPr wrap="square" rtlCol="0" anchor="t"/>
          <a:lstStyle/>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Fine star trackers and guide-camera loops can be driven by the same structural jitter they are trying to measure, coupling sensor noise back into the control loop</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Free-space laser communication terminals lose link margin rapidly as pointing jitter approaches the transmit beam divergence angle</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Long-baseline or segmented-mirror telescopes accumulate differential jitter between segments as wavefront error, not just simple image blur</a:t>
            </a:r>
            <a:endParaRPr lang="en-US" sz="1400" dirty="0"/>
          </a:p>
          <a:p>
            <a:pPr marL="285750" indent="-285750">
              <a:spcBef>
                <a:spcPts val="500"/>
              </a:spcBef>
              <a:spcAft>
                <a:spcPts val="500"/>
              </a:spcAft>
              <a:buClr>
                <a:srgbClr val="006699"/>
              </a:buClr>
              <a:buSzPct val="80000"/>
              <a:buFont typeface="Arial" panose="020B0604020202020204" pitchFamily="34" charset="0"/>
              <a:buChar char="•"/>
            </a:pPr>
            <a:r>
              <a:rPr lang="en-US" sz="1400" dirty="0">
                <a:latin typeface="Calibri" pitchFamily="34" charset="0"/>
                <a:ea typeface="Calibri" pitchFamily="34" charset="-122"/>
                <a:cs typeface="Calibri" pitchFamily="34" charset="-120"/>
              </a:rPr>
              <a:t>Interferometric and coronagraphic instruments are sensitive to jitter-induced optical path-length changes of a small fraction of a wavelength</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357055" y="201168"/>
            <a:ext cx="2606040" cy="365760"/>
          </a:xfrm>
          <a:prstGeom prst="rect">
            <a:avLst/>
          </a:prstGeom>
          <a:noFill/>
          <a:ln/>
        </p:spPr>
        <p:txBody>
          <a:bodyPr wrap="square" lIns="0" tIns="0" rIns="0" bIns="0" rtlCol="0" anchor="ctr"/>
          <a:lstStyle/>
          <a:p>
            <a:pPr marL="0" indent="0" algn="r">
              <a:buNone/>
            </a:pPr>
            <a:r>
              <a:rPr lang="en-US" sz="1600" b="1" dirty="0">
                <a:solidFill>
                  <a:srgbClr val="10456B"/>
                </a:solidFill>
                <a:latin typeface="Calibri" pitchFamily="34" charset="0"/>
                <a:ea typeface="Calibri" pitchFamily="34" charset="-122"/>
                <a:cs typeface="Calibri" pitchFamily="34" charset="-120"/>
              </a:rPr>
              <a:t>Vibrationdata</a:t>
            </a:r>
            <a:endParaRPr lang="en-US" sz="1600" dirty="0"/>
          </a:p>
        </p:txBody>
      </p:sp>
      <p:sp>
        <p:nvSpPr>
          <p:cNvPr id="3" name="Text 1"/>
          <p:cNvSpPr/>
          <p:nvPr/>
        </p:nvSpPr>
        <p:spPr>
          <a:xfrm>
            <a:off x="457200" y="256032"/>
            <a:ext cx="8138160" cy="548640"/>
          </a:xfrm>
          <a:prstGeom prst="rect">
            <a:avLst/>
          </a:prstGeom>
          <a:noFill/>
          <a:ln/>
        </p:spPr>
        <p:txBody>
          <a:bodyPr wrap="square" lIns="0" tIns="0" rIns="0" bIns="0" rtlCol="0" anchor="t"/>
          <a:lstStyle/>
          <a:p>
            <a:pPr marL="0" indent="0">
              <a:buNone/>
            </a:pPr>
            <a:r>
              <a:rPr lang="en-US" sz="2800" b="1" dirty="0">
                <a:solidFill>
                  <a:srgbClr val="10456B"/>
                </a:solidFill>
                <a:latin typeface="Cambria" pitchFamily="34" charset="0"/>
                <a:ea typeface="Cambria" pitchFamily="34" charset="-122"/>
                <a:cs typeface="Cambria" pitchFamily="34" charset="-120"/>
              </a:rPr>
              <a:t>Quantifying the Impact: </a:t>
            </a:r>
            <a:br>
              <a:rPr lang="en-US" sz="2800" b="1" dirty="0">
                <a:solidFill>
                  <a:srgbClr val="10456B"/>
                </a:solidFill>
                <a:latin typeface="Cambria" pitchFamily="34" charset="0"/>
                <a:ea typeface="Cambria" pitchFamily="34" charset="-122"/>
                <a:cs typeface="Cambria" pitchFamily="34" charset="-120"/>
              </a:rPr>
            </a:br>
            <a:r>
              <a:rPr lang="en-US" sz="2800" b="1" dirty="0">
                <a:solidFill>
                  <a:srgbClr val="10456B"/>
                </a:solidFill>
                <a:latin typeface="Cambria" pitchFamily="34" charset="0"/>
                <a:ea typeface="Cambria" pitchFamily="34" charset="-122"/>
                <a:cs typeface="Cambria" pitchFamily="34" charset="-120"/>
              </a:rPr>
              <a:t>Modulation Transfer Function vs. Jitter Amplitude</a:t>
            </a:r>
            <a:endParaRPr lang="en-US" sz="2800" dirty="0"/>
          </a:p>
        </p:txBody>
      </p:sp>
      <p:sp>
        <p:nvSpPr>
          <p:cNvPr id="4" name="Text 2"/>
          <p:cNvSpPr/>
          <p:nvPr/>
        </p:nvSpPr>
        <p:spPr>
          <a:xfrm>
            <a:off x="457200" y="1380744"/>
            <a:ext cx="8686800" cy="320040"/>
          </a:xfrm>
          <a:prstGeom prst="rect">
            <a:avLst/>
          </a:prstGeom>
          <a:noFill/>
          <a:ln/>
        </p:spPr>
        <p:txBody>
          <a:bodyPr wrap="square" lIns="0" tIns="0" rIns="0" bIns="0" rtlCol="0" anchor="ctr"/>
          <a:lstStyle/>
          <a:p>
            <a:pPr marL="0" indent="0">
              <a:buNone/>
            </a:pPr>
            <a:r>
              <a:rPr lang="en-US" sz="1400" i="1" dirty="0">
                <a:solidFill>
                  <a:srgbClr val="0B7A8A"/>
                </a:solidFill>
                <a:latin typeface="Calibri" pitchFamily="34" charset="0"/>
                <a:ea typeface="Calibri" pitchFamily="34" charset="-122"/>
                <a:cs typeface="Calibri" pitchFamily="34" charset="-120"/>
              </a:rPr>
              <a:t>Even sub-pixel line-of-sight jitter measurably reduces contrast at high spatial frequency</a:t>
            </a:r>
            <a:endParaRPr lang="en-US" sz="1400" dirty="0"/>
          </a:p>
        </p:txBody>
      </p:sp>
      <p:sp>
        <p:nvSpPr>
          <p:cNvPr id="5" name="Text 3"/>
          <p:cNvSpPr/>
          <p:nvPr/>
        </p:nvSpPr>
        <p:spPr>
          <a:xfrm>
            <a:off x="457200" y="6473952"/>
            <a:ext cx="7772400" cy="274320"/>
          </a:xfrm>
          <a:prstGeom prst="rect">
            <a:avLst/>
          </a:prstGeom>
          <a:noFill/>
          <a:ln/>
        </p:spPr>
        <p:txBody>
          <a:bodyPr wrap="square" lIns="0" tIns="0" rIns="0" bIns="0" rtlCol="0" anchor="ctr"/>
          <a:lstStyle/>
          <a:p>
            <a:pPr marL="0" indent="0">
              <a:buNone/>
            </a:pPr>
            <a:r>
              <a:rPr lang="en-US" sz="900" i="1" dirty="0">
                <a:solidFill>
                  <a:srgbClr val="5B6770"/>
                </a:solidFill>
                <a:latin typeface="Calibri" pitchFamily="34" charset="0"/>
                <a:ea typeface="Calibri" pitchFamily="34" charset="-122"/>
                <a:cs typeface="Calibri" pitchFamily="34" charset="-120"/>
              </a:rPr>
              <a:t>Spacecraft On-Orbit Vibration  |  blog.vibrationdata.com</a:t>
            </a:r>
            <a:endParaRPr lang="en-US" sz="900" dirty="0"/>
          </a:p>
        </p:txBody>
      </p:sp>
      <p:sp>
        <p:nvSpPr>
          <p:cNvPr id="6" name="Text 4"/>
          <p:cNvSpPr/>
          <p:nvPr/>
        </p:nvSpPr>
        <p:spPr>
          <a:xfrm>
            <a:off x="11368735" y="6473952"/>
            <a:ext cx="457200" cy="274320"/>
          </a:xfrm>
          <a:prstGeom prst="rect">
            <a:avLst/>
          </a:prstGeom>
          <a:noFill/>
          <a:ln/>
        </p:spPr>
        <p:txBody>
          <a:bodyPr wrap="square" lIns="0" tIns="0" rIns="0" bIns="0" rtlCol="0" anchor="ctr"/>
          <a:lstStyle/>
          <a:p>
            <a:pPr marL="0" indent="0" algn="r">
              <a:buNone/>
            </a:pPr>
            <a:r>
              <a:rPr lang="en-US" sz="900" dirty="0">
                <a:solidFill>
                  <a:srgbClr val="5B6770"/>
                </a:solidFill>
                <a:latin typeface="Calibri" pitchFamily="34" charset="0"/>
                <a:ea typeface="Calibri" pitchFamily="34" charset="-122"/>
                <a:cs typeface="Calibri" pitchFamily="34" charset="-120"/>
              </a:rPr>
              <a:t>9</a:t>
            </a:r>
            <a:endParaRPr lang="en-US" sz="900" dirty="0"/>
          </a:p>
        </p:txBody>
      </p:sp>
      <p:pic>
        <p:nvPicPr>
          <p:cNvPr id="7" name="Image 0" descr="/home/claude/jitter_deck/figs/mtf_jitter.png"/>
          <p:cNvPicPr>
            <a:picLocks noChangeAspect="1"/>
          </p:cNvPicPr>
          <p:nvPr/>
        </p:nvPicPr>
        <p:blipFill>
          <a:blip r:embed="rId3"/>
          <a:stretch>
            <a:fillRect/>
          </a:stretch>
        </p:blipFill>
        <p:spPr>
          <a:xfrm>
            <a:off x="457200" y="2057400"/>
            <a:ext cx="6858000" cy="4160520"/>
          </a:xfrm>
          <a:prstGeom prst="rect">
            <a:avLst/>
          </a:prstGeom>
        </p:spPr>
      </p:pic>
      <p:sp>
        <p:nvSpPr>
          <p:cNvPr id="8" name="Shape 5"/>
          <p:cNvSpPr/>
          <p:nvPr/>
        </p:nvSpPr>
        <p:spPr>
          <a:xfrm>
            <a:off x="7589520" y="1325880"/>
            <a:ext cx="4114800" cy="4160520"/>
          </a:xfrm>
          <a:prstGeom prst="roundRect">
            <a:avLst>
              <a:gd name="adj" fmla="val 1778"/>
            </a:avLst>
          </a:prstGeom>
          <a:solidFill>
            <a:srgbClr val="EEF4F9"/>
          </a:solidFill>
          <a:ln/>
        </p:spPr>
        <p:txBody>
          <a:bodyPr/>
          <a:lstStyle/>
          <a:p>
            <a:endParaRPr lang="en-US"/>
          </a:p>
        </p:txBody>
      </p:sp>
      <p:sp>
        <p:nvSpPr>
          <p:cNvPr id="9" name="Text 6"/>
          <p:cNvSpPr/>
          <p:nvPr/>
        </p:nvSpPr>
        <p:spPr>
          <a:xfrm>
            <a:off x="8015448" y="1847088"/>
            <a:ext cx="3657600" cy="365760"/>
          </a:xfrm>
          <a:prstGeom prst="rect">
            <a:avLst/>
          </a:prstGeom>
          <a:noFill/>
          <a:ln/>
        </p:spPr>
        <p:txBody>
          <a:bodyPr wrap="square" lIns="0" tIns="0" rIns="0" bIns="0" rtlCol="0" anchor="ctr"/>
          <a:lstStyle/>
          <a:p>
            <a:pPr marL="0" indent="0">
              <a:buNone/>
            </a:pPr>
            <a:r>
              <a:rPr lang="en-US" sz="1400" b="1" dirty="0">
                <a:solidFill>
                  <a:srgbClr val="10456B"/>
                </a:solidFill>
                <a:latin typeface="Calibri" pitchFamily="34" charset="0"/>
                <a:ea typeface="Calibri" pitchFamily="34" charset="-122"/>
                <a:cs typeface="Calibri" pitchFamily="34" charset="-120"/>
              </a:rPr>
              <a:t>Reading the Curve</a:t>
            </a:r>
            <a:endParaRPr lang="en-US" sz="1400" dirty="0"/>
          </a:p>
        </p:txBody>
      </p:sp>
      <p:sp>
        <p:nvSpPr>
          <p:cNvPr id="10" name="Text 7"/>
          <p:cNvSpPr/>
          <p:nvPr/>
        </p:nvSpPr>
        <p:spPr>
          <a:xfrm>
            <a:off x="7894320" y="2377440"/>
            <a:ext cx="3840480" cy="3520440"/>
          </a:xfrm>
          <a:prstGeom prst="rect">
            <a:avLst/>
          </a:prstGeom>
          <a:noFill/>
          <a:ln/>
        </p:spPr>
        <p:txBody>
          <a:bodyPr wrap="square" rtlCol="0" anchor="t"/>
          <a:lstStyle/>
          <a:p>
            <a:pPr marL="228600" indent="-228600">
              <a:spcBef>
                <a:spcPts val="500"/>
              </a:spcBef>
              <a:spcAft>
                <a:spcPts val="500"/>
              </a:spcAft>
              <a:buClr>
                <a:srgbClr val="006699"/>
              </a:buClr>
              <a:buSzPct val="80000"/>
              <a:buChar char="●"/>
            </a:pPr>
            <a:r>
              <a:rPr lang="en-US" sz="1400" dirty="0">
                <a:latin typeface="Calibri" pitchFamily="34" charset="0"/>
                <a:ea typeface="Calibri" pitchFamily="34" charset="-122"/>
                <a:cs typeface="Calibri" pitchFamily="34" charset="-120"/>
              </a:rPr>
              <a:t>Curves show the MTF attenuation factor contributed by random (Gaussian) jitter alone, for several jitter standard deviations expressed as a fraction of one detector pixel / IFOV</a:t>
            </a:r>
            <a:endParaRPr lang="en-US" sz="1400" dirty="0"/>
          </a:p>
          <a:p>
            <a:pPr marL="228600" indent="-228600">
              <a:spcBef>
                <a:spcPts val="500"/>
              </a:spcBef>
              <a:spcAft>
                <a:spcPts val="500"/>
              </a:spcAft>
              <a:buClr>
                <a:srgbClr val="006699"/>
              </a:buClr>
              <a:buSzPct val="80000"/>
              <a:buChar char="●"/>
            </a:pPr>
            <a:r>
              <a:rPr lang="en-US" sz="1400" dirty="0">
                <a:latin typeface="Calibri" pitchFamily="34" charset="0"/>
                <a:ea typeface="Calibri" pitchFamily="34" charset="-122"/>
                <a:cs typeface="Calibri" pitchFamily="34" charset="-120"/>
              </a:rPr>
              <a:t>Attenuation is negligible at low spatial frequency but grows sharply approaching Nyquist — fine image detail is lost first</a:t>
            </a:r>
            <a:endParaRPr lang="en-US" sz="1400" dirty="0"/>
          </a:p>
          <a:p>
            <a:pPr marL="228600" indent="-228600">
              <a:spcBef>
                <a:spcPts val="500"/>
              </a:spcBef>
              <a:spcAft>
                <a:spcPts val="500"/>
              </a:spcAft>
              <a:buClr>
                <a:srgbClr val="006699"/>
              </a:buClr>
              <a:buSzPct val="80000"/>
              <a:buChar char="●"/>
            </a:pPr>
            <a:r>
              <a:rPr lang="en-US" sz="1400" dirty="0">
                <a:latin typeface="Calibri" pitchFamily="34" charset="0"/>
                <a:ea typeface="Calibri" pitchFamily="34" charset="-122"/>
                <a:cs typeface="Calibri" pitchFamily="34" charset="-120"/>
              </a:rPr>
              <a:t>A jitter σ of just 0.1–0.2 pixel can already cut high-frequency MTF by 20–40%, which is why fine-pointing requirements are often stated in milli-pixels or microradians</a:t>
            </a:r>
            <a:endParaRPr lang="en-US" sz="1400" dirty="0"/>
          </a:p>
          <a:p>
            <a:pPr marL="228600" indent="-228600">
              <a:spcBef>
                <a:spcPts val="500"/>
              </a:spcBef>
              <a:spcAft>
                <a:spcPts val="500"/>
              </a:spcAft>
              <a:buClr>
                <a:srgbClr val="006699"/>
              </a:buClr>
              <a:buSzPct val="80000"/>
              <a:buChar char="●"/>
            </a:pPr>
            <a:r>
              <a:rPr lang="en-US" sz="1400" dirty="0">
                <a:latin typeface="Calibri" pitchFamily="34" charset="0"/>
                <a:ea typeface="Calibri" pitchFamily="34" charset="-122"/>
                <a:cs typeface="Calibri" pitchFamily="34" charset="-120"/>
              </a:rPr>
              <a:t>This MTF loss multiplies with the optical system's own diffraction- and aberration-limited MTF — jitter is rarely the only contributor, but it is often the most controllable one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555</TotalTime>
  <Words>8275</Words>
  <Application>Microsoft Office PowerPoint</Application>
  <PresentationFormat>Widescreen</PresentationFormat>
  <Paragraphs>939</Paragraphs>
  <Slides>61</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Arial</vt:lpstr>
      <vt:lpstr>Calibri</vt:lpstr>
      <vt:lpstr>Cambria</vt:lpstr>
      <vt:lpstr>Cambria Math</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VibrationData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Spacecraft On-Orbit Vibration (Jitter): Design, Analysis, Testing &amp; Mitigation</dc:title>
  <dc:subject>PptxGenJS Presentation</dc:subject>
  <dc:creator>Tom Irvine</dc:creator>
  <cp:lastModifiedBy>Tom Irvine</cp:lastModifiedBy>
  <cp:revision>3</cp:revision>
  <dcterms:created xsi:type="dcterms:W3CDTF">2026-06-17T16:29:46Z</dcterms:created>
  <dcterms:modified xsi:type="dcterms:W3CDTF">2026-06-18T02:29:58Z</dcterms:modified>
</cp:coreProperties>
</file>