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27E54-DA36-409C-A86C-828CFAB00D6A}" v="7" dt="2026-06-13T13:47:28.0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Irvine" userId="262373fcfcd015cf" providerId="LiveId" clId="{3C89AC9C-B2C6-431B-938B-B7A22FB5427C}"/>
    <pc:docChg chg="undo custSel addSld delSld modSld">
      <pc:chgData name="Tom Irvine" userId="262373fcfcd015cf" providerId="LiveId" clId="{3C89AC9C-B2C6-431B-938B-B7A22FB5427C}" dt="2026-06-13T13:47:28.090" v="129"/>
      <pc:docMkLst>
        <pc:docMk/>
      </pc:docMkLst>
      <pc:sldChg chg="del">
        <pc:chgData name="Tom Irvine" userId="262373fcfcd015cf" providerId="LiveId" clId="{3C89AC9C-B2C6-431B-938B-B7A22FB5427C}" dt="2026-06-13T12:28:30.851" v="102" actId="2696"/>
        <pc:sldMkLst>
          <pc:docMk/>
          <pc:sldMk cId="0" sldId="256"/>
        </pc:sldMkLst>
      </pc:sldChg>
      <pc:sldChg chg="modSp mod">
        <pc:chgData name="Tom Irvine" userId="262373fcfcd015cf" providerId="LiveId" clId="{3C89AC9C-B2C6-431B-938B-B7A22FB5427C}" dt="2026-06-13T13:21:56.922" v="111" actId="255"/>
        <pc:sldMkLst>
          <pc:docMk/>
          <pc:sldMk cId="0" sldId="257"/>
        </pc:sldMkLst>
        <pc:spChg chg="mod">
          <ac:chgData name="Tom Irvine" userId="262373fcfcd015cf" providerId="LiveId" clId="{3C89AC9C-B2C6-431B-938B-B7A22FB5427C}" dt="2026-06-13T13:21:56.922" v="111" actId="255"/>
          <ac:spMkLst>
            <pc:docMk/>
            <pc:sldMk cId="0" sldId="257"/>
            <ac:spMk id="23" creationId="{00000000-0000-0000-0000-000000000000}"/>
          </ac:spMkLst>
        </pc:spChg>
      </pc:sldChg>
      <pc:sldChg chg="modSp mod">
        <pc:chgData name="Tom Irvine" userId="262373fcfcd015cf" providerId="LiveId" clId="{3C89AC9C-B2C6-431B-938B-B7A22FB5427C}" dt="2026-06-13T13:24:00.673" v="121" actId="20577"/>
        <pc:sldMkLst>
          <pc:docMk/>
          <pc:sldMk cId="0" sldId="258"/>
        </pc:sldMkLst>
        <pc:spChg chg="mod">
          <ac:chgData name="Tom Irvine" userId="262373fcfcd015cf" providerId="LiveId" clId="{3C89AC9C-B2C6-431B-938B-B7A22FB5427C}" dt="2026-06-13T13:23:30.919" v="113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Tom Irvine" userId="262373fcfcd015cf" providerId="LiveId" clId="{3C89AC9C-B2C6-431B-938B-B7A22FB5427C}" dt="2026-06-13T13:23:47.182" v="117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Tom Irvine" userId="262373fcfcd015cf" providerId="LiveId" clId="{3C89AC9C-B2C6-431B-938B-B7A22FB5427C}" dt="2026-06-13T13:24:00.673" v="121" actId="20577"/>
          <ac:spMkLst>
            <pc:docMk/>
            <pc:sldMk cId="0" sldId="258"/>
            <ac:spMk id="19" creationId="{00000000-0000-0000-0000-000000000000}"/>
          </ac:spMkLst>
        </pc:spChg>
      </pc:sldChg>
      <pc:sldChg chg="addSp delSp modSp mod">
        <pc:chgData name="Tom Irvine" userId="262373fcfcd015cf" providerId="LiveId" clId="{3C89AC9C-B2C6-431B-938B-B7A22FB5427C}" dt="2026-06-13T12:29:43.829" v="109" actId="255"/>
        <pc:sldMkLst>
          <pc:docMk/>
          <pc:sldMk cId="0" sldId="260"/>
        </pc:sldMkLst>
        <pc:spChg chg="add del">
          <ac:chgData name="Tom Irvine" userId="262373fcfcd015cf" providerId="LiveId" clId="{3C89AC9C-B2C6-431B-938B-B7A22FB5427C}" dt="2026-06-13T12:29:00.674" v="104" actId="21"/>
          <ac:spMkLst>
            <pc:docMk/>
            <pc:sldMk cId="0" sldId="260"/>
            <ac:spMk id="3" creationId="{00000000-0000-0000-0000-000000000000}"/>
          </ac:spMkLst>
        </pc:spChg>
        <pc:spChg chg="mod">
          <ac:chgData name="Tom Irvine" userId="262373fcfcd015cf" providerId="LiveId" clId="{3C89AC9C-B2C6-431B-938B-B7A22FB5427C}" dt="2026-06-13T12:29:11.800" v="105" actId="255"/>
          <ac:spMkLst>
            <pc:docMk/>
            <pc:sldMk cId="0" sldId="260"/>
            <ac:spMk id="4" creationId="{00000000-0000-0000-0000-000000000000}"/>
          </ac:spMkLst>
        </pc:spChg>
        <pc:spChg chg="mod">
          <ac:chgData name="Tom Irvine" userId="262373fcfcd015cf" providerId="LiveId" clId="{3C89AC9C-B2C6-431B-938B-B7A22FB5427C}" dt="2026-06-13T12:29:26.046" v="106" actId="255"/>
          <ac:spMkLst>
            <pc:docMk/>
            <pc:sldMk cId="0" sldId="260"/>
            <ac:spMk id="6" creationId="{00000000-0000-0000-0000-000000000000}"/>
          </ac:spMkLst>
        </pc:spChg>
        <pc:spChg chg="mod">
          <ac:chgData name="Tom Irvine" userId="262373fcfcd015cf" providerId="LiveId" clId="{3C89AC9C-B2C6-431B-938B-B7A22FB5427C}" dt="2026-06-13T12:29:32.125" v="107" actId="255"/>
          <ac:spMkLst>
            <pc:docMk/>
            <pc:sldMk cId="0" sldId="260"/>
            <ac:spMk id="8" creationId="{00000000-0000-0000-0000-000000000000}"/>
          </ac:spMkLst>
        </pc:spChg>
        <pc:spChg chg="mod">
          <ac:chgData name="Tom Irvine" userId="262373fcfcd015cf" providerId="LiveId" clId="{3C89AC9C-B2C6-431B-938B-B7A22FB5427C}" dt="2026-06-13T12:29:38.373" v="108" actId="255"/>
          <ac:spMkLst>
            <pc:docMk/>
            <pc:sldMk cId="0" sldId="260"/>
            <ac:spMk id="10" creationId="{00000000-0000-0000-0000-000000000000}"/>
          </ac:spMkLst>
        </pc:spChg>
        <pc:spChg chg="mod">
          <ac:chgData name="Tom Irvine" userId="262373fcfcd015cf" providerId="LiveId" clId="{3C89AC9C-B2C6-431B-938B-B7A22FB5427C}" dt="2026-06-13T12:29:43.829" v="109" actId="255"/>
          <ac:spMkLst>
            <pc:docMk/>
            <pc:sldMk cId="0" sldId="260"/>
            <ac:spMk id="12" creationId="{00000000-0000-0000-0000-000000000000}"/>
          </ac:spMkLst>
        </pc:spChg>
      </pc:sldChg>
      <pc:sldChg chg="modSp mod">
        <pc:chgData name="Tom Irvine" userId="262373fcfcd015cf" providerId="LiveId" clId="{3C89AC9C-B2C6-431B-938B-B7A22FB5427C}" dt="2026-06-13T13:31:44.197" v="127" actId="207"/>
        <pc:sldMkLst>
          <pc:docMk/>
          <pc:sldMk cId="0" sldId="261"/>
        </pc:sldMkLst>
        <pc:spChg chg="mod">
          <ac:chgData name="Tom Irvine" userId="262373fcfcd015cf" providerId="LiveId" clId="{3C89AC9C-B2C6-431B-938B-B7A22FB5427C}" dt="2026-06-13T13:31:44.197" v="127" actId="207"/>
          <ac:spMkLst>
            <pc:docMk/>
            <pc:sldMk cId="0" sldId="261"/>
            <ac:spMk id="10" creationId="{00000000-0000-0000-0000-000000000000}"/>
          </ac:spMkLst>
        </pc:spChg>
      </pc:sldChg>
      <pc:sldChg chg="addSp modSp add mod modNotes">
        <pc:chgData name="Tom Irvine" userId="262373fcfcd015cf" providerId="LiveId" clId="{3C89AC9C-B2C6-431B-938B-B7A22FB5427C}" dt="2026-06-13T12:28:28.469" v="101" actId="1076"/>
        <pc:sldMkLst>
          <pc:docMk/>
          <pc:sldMk cId="2494035102" sldId="262"/>
        </pc:sldMkLst>
        <pc:spChg chg="add mod">
          <ac:chgData name="Tom Irvine" userId="262373fcfcd015cf" providerId="LiveId" clId="{3C89AC9C-B2C6-431B-938B-B7A22FB5427C}" dt="2026-06-13T12:21:48.127" v="4"/>
          <ac:spMkLst>
            <pc:docMk/>
            <pc:sldMk cId="2494035102" sldId="262"/>
            <ac:spMk id="2" creationId="{AD9CB6EF-2FA4-765C-BDC1-1CF045EEF9FD}"/>
          </ac:spMkLst>
        </pc:spChg>
        <pc:spChg chg="add mod">
          <ac:chgData name="Tom Irvine" userId="262373fcfcd015cf" providerId="LiveId" clId="{3C89AC9C-B2C6-431B-938B-B7A22FB5427C}" dt="2026-06-13T12:21:48.127" v="4"/>
          <ac:spMkLst>
            <pc:docMk/>
            <pc:sldMk cId="2494035102" sldId="262"/>
            <ac:spMk id="3" creationId="{8E263DE7-1C14-7698-91A4-2D8D93EF5A13}"/>
          </ac:spMkLst>
        </pc:spChg>
        <pc:spChg chg="mod">
          <ac:chgData name="Tom Irvine" userId="262373fcfcd015cf" providerId="LiveId" clId="{3C89AC9C-B2C6-431B-938B-B7A22FB5427C}" dt="2026-06-13T12:21:27.681" v="0"/>
          <ac:spMkLst>
            <pc:docMk/>
            <pc:sldMk cId="2494035102" sldId="262"/>
            <ac:spMk id="4" creationId="{00000000-0000-0000-0000-000000000000}"/>
          </ac:spMkLst>
        </pc:spChg>
        <pc:spChg chg="mod">
          <ac:chgData name="Tom Irvine" userId="262373fcfcd015cf" providerId="LiveId" clId="{3C89AC9C-B2C6-431B-938B-B7A22FB5427C}" dt="2026-06-13T12:28:28.469" v="101" actId="1076"/>
          <ac:spMkLst>
            <pc:docMk/>
            <pc:sldMk cId="2494035102" sldId="262"/>
            <ac:spMk id="5" creationId="{00000000-0000-0000-0000-000000000000}"/>
          </ac:spMkLst>
        </pc:spChg>
      </pc:sldChg>
      <pc:sldChg chg="add setBg">
        <pc:chgData name="Tom Irvine" userId="262373fcfcd015cf" providerId="LiveId" clId="{3C89AC9C-B2C6-431B-938B-B7A22FB5427C}" dt="2026-06-13T13:33:56.115" v="128"/>
        <pc:sldMkLst>
          <pc:docMk/>
          <pc:sldMk cId="0" sldId="263"/>
        </pc:sldMkLst>
      </pc:sldChg>
      <pc:sldChg chg="add setBg">
        <pc:chgData name="Tom Irvine" userId="262373fcfcd015cf" providerId="LiveId" clId="{3C89AC9C-B2C6-431B-938B-B7A22FB5427C}" dt="2026-06-13T13:47:28.090" v="129"/>
        <pc:sldMkLst>
          <pc:docMk/>
          <pc:sldMk cId="0" sldId="264"/>
        </pc:sldMkLst>
      </pc:sldChg>
      <pc:sldChg chg="add setBg">
        <pc:chgData name="Tom Irvine" userId="262373fcfcd015cf" providerId="LiveId" clId="{3C89AC9C-B2C6-431B-938B-B7A22FB5427C}" dt="2026-06-13T13:47:28.090" v="129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53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E60C6-2A61-4562-BD48-2D6AD5E3D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48400" y="463733"/>
            <a:ext cx="1655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Vibrationdata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85725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3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84842E-5D5F-47DB-8A50-E3874C6A648E}" type="slidenum">
              <a:rPr lang="en-US" smtClean="0"/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706634" y="1249436"/>
            <a:ext cx="5340117" cy="2080022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5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9600" b="1" dirty="0">
                <a:solidFill>
                  <a:srgbClr val="006699"/>
                </a:solidFill>
                <a:cs typeface="Arial" pitchFamily="34" charset="0"/>
              </a:rPr>
              <a:t>San Andreas Fault</a:t>
            </a:r>
          </a:p>
          <a:p>
            <a:pPr>
              <a:lnSpc>
                <a:spcPts val="285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9600" b="1" dirty="0">
                <a:solidFill>
                  <a:srgbClr val="006699"/>
                </a:solidFill>
                <a:cs typeface="Arial" pitchFamily="34" charset="0"/>
              </a:rPr>
              <a:t>Strain Energy Buildup &amp; Seismic Hazard</a:t>
            </a:r>
            <a:br>
              <a:rPr lang="en-US" sz="9600" b="1" dirty="0">
                <a:solidFill>
                  <a:srgbClr val="006699"/>
                </a:solidFill>
                <a:cs typeface="Arial" pitchFamily="34" charset="0"/>
              </a:rPr>
            </a:br>
            <a:endParaRPr lang="en-US" sz="9600" b="1" dirty="0">
              <a:solidFill>
                <a:srgbClr val="006699"/>
              </a:solidFill>
              <a:cs typeface="Arial" pitchFamily="34" charset="0"/>
            </a:endParaRPr>
          </a:p>
          <a:p>
            <a:pPr>
              <a:lnSpc>
                <a:spcPts val="285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7200" i="1" dirty="0">
                <a:solidFill>
                  <a:srgbClr val="006699"/>
                </a:solidFill>
                <a:ea typeface="Arial" pitchFamily="34" charset="-122"/>
                <a:cs typeface="Arial" pitchFamily="34" charset="-120"/>
              </a:rPr>
              <a:t>Based on new June 2026 research — Journal of Geophysical Research: Solid Earth</a:t>
            </a:r>
            <a:endParaRPr lang="en-US" sz="7200" dirty="0">
              <a:solidFill>
                <a:srgbClr val="006699"/>
              </a:solidFill>
            </a:endParaRPr>
          </a:p>
          <a:p>
            <a:pPr>
              <a:lnSpc>
                <a:spcPts val="2850"/>
              </a:lnSpc>
              <a:spcBef>
                <a:spcPts val="225"/>
              </a:spcBef>
              <a:spcAft>
                <a:spcPts val="225"/>
              </a:spcAft>
              <a:defRPr/>
            </a:pPr>
            <a:br>
              <a:rPr lang="en-US" sz="1800" b="1" dirty="0">
                <a:solidFill>
                  <a:srgbClr val="006699"/>
                </a:solidFill>
                <a:cs typeface="Arial" pitchFamily="34" charset="0"/>
              </a:rPr>
            </a:br>
            <a:endParaRPr lang="en-US" sz="1800" b="1" dirty="0">
              <a:solidFill>
                <a:srgbClr val="003366"/>
              </a:solidFill>
              <a:cs typeface="Arial" pitchFamily="34" charset="0"/>
            </a:endParaRPr>
          </a:p>
          <a:p>
            <a:pPr>
              <a:lnSpc>
                <a:spcPts val="2850"/>
              </a:lnSpc>
              <a:spcBef>
                <a:spcPts val="225"/>
              </a:spcBef>
              <a:spcAft>
                <a:spcPts val="225"/>
              </a:spcAft>
              <a:defRPr/>
            </a:pPr>
            <a:r>
              <a:rPr lang="en-US" sz="7200" b="1" dirty="0">
                <a:solidFill>
                  <a:srgbClr val="006699"/>
                </a:solidFill>
                <a:cs typeface="Arial" pitchFamily="34" charset="0"/>
              </a:rPr>
              <a:t>By Tom Irvine</a:t>
            </a:r>
          </a:p>
          <a:p>
            <a:pPr>
              <a:lnSpc>
                <a:spcPts val="2850"/>
              </a:lnSpc>
              <a:spcBef>
                <a:spcPts val="225"/>
              </a:spcBef>
              <a:spcAft>
                <a:spcPts val="225"/>
              </a:spcAft>
              <a:defRPr/>
            </a:pPr>
            <a:endParaRPr lang="en-US" sz="7800" b="1" dirty="0">
              <a:solidFill>
                <a:srgbClr val="003366"/>
              </a:solidFill>
              <a:cs typeface="Arial" pitchFamily="34" charset="0"/>
            </a:endParaRPr>
          </a:p>
          <a:p>
            <a:pPr>
              <a:defRPr/>
            </a:pPr>
            <a:endParaRPr lang="en-US" sz="7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1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03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San Andreas Fault System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6858000" y="0"/>
            <a:ext cx="1920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A9CC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VibrationData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365760" y="4160520"/>
            <a:ext cx="3474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i="1" dirty="0">
                <a:solidFill>
                  <a:srgbClr val="5665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Cross-section schematic showing Pacific and North American plates,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i="1" dirty="0">
                <a:solidFill>
                  <a:srgbClr val="5665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San Andreas fault zone, and associated thrust faults near Los Angeles.</a:t>
            </a:r>
            <a:endParaRPr lang="en-US" sz="1000" dirty="0"/>
          </a:p>
        </p:txBody>
      </p:sp>
      <p:sp>
        <p:nvSpPr>
          <p:cNvPr id="7" name="Shape 4"/>
          <p:cNvSpPr/>
          <p:nvPr/>
        </p:nvSpPr>
        <p:spPr>
          <a:xfrm>
            <a:off x="4160520" y="960120"/>
            <a:ext cx="4663440" cy="530352"/>
          </a:xfrm>
          <a:prstGeom prst="rect">
            <a:avLst/>
          </a:prstGeom>
          <a:solidFill>
            <a:srgbClr val="F4F8FB"/>
          </a:solidFill>
          <a:ln w="635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251960" y="1005840"/>
            <a:ext cx="1371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7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Type: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5669280" y="1005840"/>
            <a:ext cx="3063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Right-lateral strike-slip fault</a:t>
            </a:r>
            <a:endParaRPr lang="en-US" sz="1300" dirty="0"/>
          </a:p>
        </p:txBody>
      </p:sp>
      <p:sp>
        <p:nvSpPr>
          <p:cNvPr id="10" name="Shape 7"/>
          <p:cNvSpPr/>
          <p:nvPr/>
        </p:nvSpPr>
        <p:spPr>
          <a:xfrm>
            <a:off x="4160520" y="1554480"/>
            <a:ext cx="4663440" cy="530352"/>
          </a:xfrm>
          <a:prstGeom prst="rect">
            <a:avLst/>
          </a:prstGeom>
          <a:solidFill>
            <a:srgbClr val="FFFFFF"/>
          </a:solidFill>
          <a:ln w="635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4251960" y="1600200"/>
            <a:ext cx="1371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7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Length:</a:t>
            </a:r>
            <a:endParaRPr lang="en-US" sz="1300" dirty="0"/>
          </a:p>
        </p:txBody>
      </p:sp>
      <p:sp>
        <p:nvSpPr>
          <p:cNvPr id="12" name="Text 9"/>
          <p:cNvSpPr/>
          <p:nvPr/>
        </p:nvSpPr>
        <p:spPr>
          <a:xfrm>
            <a:off x="5669280" y="1600200"/>
            <a:ext cx="3063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~800 miles (1,300 km) across California</a:t>
            </a:r>
            <a:endParaRPr lang="en-US" sz="1300" dirty="0"/>
          </a:p>
        </p:txBody>
      </p:sp>
      <p:sp>
        <p:nvSpPr>
          <p:cNvPr id="13" name="Shape 10"/>
          <p:cNvSpPr/>
          <p:nvPr/>
        </p:nvSpPr>
        <p:spPr>
          <a:xfrm>
            <a:off x="4160520" y="2148840"/>
            <a:ext cx="4663440" cy="530352"/>
          </a:xfrm>
          <a:prstGeom prst="rect">
            <a:avLst/>
          </a:prstGeom>
          <a:solidFill>
            <a:srgbClr val="F4F8FB"/>
          </a:solidFill>
          <a:ln w="635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4251960" y="2194560"/>
            <a:ext cx="1371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7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Plates: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5669280" y="2194560"/>
            <a:ext cx="3063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Pacific Plate vs. North American Plate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4160520" y="2743200"/>
            <a:ext cx="4663440" cy="530352"/>
          </a:xfrm>
          <a:prstGeom prst="rect">
            <a:avLst/>
          </a:prstGeom>
          <a:solidFill>
            <a:srgbClr val="FFFFFF"/>
          </a:solidFill>
          <a:ln w="635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4251960" y="2788920"/>
            <a:ext cx="1371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7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Slip rate: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5669280" y="2788920"/>
            <a:ext cx="3063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~2 in/year (5 cm/yr) average</a:t>
            </a:r>
            <a:endParaRPr lang="en-US" sz="1300" dirty="0"/>
          </a:p>
        </p:txBody>
      </p:sp>
      <p:sp>
        <p:nvSpPr>
          <p:cNvPr id="19" name="Shape 16"/>
          <p:cNvSpPr/>
          <p:nvPr/>
        </p:nvSpPr>
        <p:spPr>
          <a:xfrm>
            <a:off x="4160520" y="3337560"/>
            <a:ext cx="4663440" cy="530352"/>
          </a:xfrm>
          <a:prstGeom prst="rect">
            <a:avLst/>
          </a:prstGeom>
          <a:solidFill>
            <a:srgbClr val="F4F8FB"/>
          </a:solidFill>
          <a:ln w="635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7"/>
          <p:cNvSpPr/>
          <p:nvPr/>
        </p:nvSpPr>
        <p:spPr>
          <a:xfrm>
            <a:off x="4251960" y="3383280"/>
            <a:ext cx="1371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7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Segments:</a:t>
            </a:r>
            <a:endParaRPr lang="en-US" sz="1300" dirty="0"/>
          </a:p>
        </p:txBody>
      </p:sp>
      <p:sp>
        <p:nvSpPr>
          <p:cNvPr id="21" name="Text 18"/>
          <p:cNvSpPr/>
          <p:nvPr/>
        </p:nvSpPr>
        <p:spPr>
          <a:xfrm>
            <a:off x="5669280" y="3383280"/>
            <a:ext cx="3063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Locked (north &amp; south), creeping (central)</a:t>
            </a:r>
            <a:endParaRPr lang="en-US" sz="1300" dirty="0"/>
          </a:p>
        </p:txBody>
      </p:sp>
      <p:sp>
        <p:nvSpPr>
          <p:cNvPr id="22" name="Shape 19"/>
          <p:cNvSpPr/>
          <p:nvPr/>
        </p:nvSpPr>
        <p:spPr>
          <a:xfrm>
            <a:off x="4160520" y="3931920"/>
            <a:ext cx="4663440" cy="530352"/>
          </a:xfrm>
          <a:prstGeom prst="rect">
            <a:avLst/>
          </a:prstGeom>
          <a:solidFill>
            <a:srgbClr val="FFFFFF"/>
          </a:solidFill>
          <a:ln w="635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0"/>
          <p:cNvSpPr/>
          <p:nvPr/>
        </p:nvSpPr>
        <p:spPr>
          <a:xfrm>
            <a:off x="4251960" y="3977640"/>
            <a:ext cx="1371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7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major S. rupture:</a:t>
            </a:r>
            <a:endParaRPr lang="en-US" sz="1300" dirty="0"/>
          </a:p>
        </p:txBody>
      </p:sp>
      <p:sp>
        <p:nvSpPr>
          <p:cNvPr id="24" name="Text 21"/>
          <p:cNvSpPr/>
          <p:nvPr/>
        </p:nvSpPr>
        <p:spPr>
          <a:xfrm>
            <a:off x="5669280" y="3977640"/>
            <a:ext cx="3063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~1680 AD (340+ years ago)</a:t>
            </a:r>
            <a:endParaRPr lang="en-US" sz="1300" dirty="0"/>
          </a:p>
        </p:txBody>
      </p:sp>
      <p:sp>
        <p:nvSpPr>
          <p:cNvPr id="25" name="Shape 22"/>
          <p:cNvSpPr/>
          <p:nvPr/>
        </p:nvSpPr>
        <p:spPr>
          <a:xfrm>
            <a:off x="4160520" y="4617720"/>
            <a:ext cx="4663440" cy="347472"/>
          </a:xfrm>
          <a:prstGeom prst="rect">
            <a:avLst/>
          </a:prstGeom>
          <a:solidFill>
            <a:srgbClr val="EBF5FB"/>
          </a:solidFill>
          <a:ln w="12700">
            <a:solidFill>
              <a:srgbClr val="007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3"/>
          <p:cNvSpPr/>
          <p:nvPr/>
        </p:nvSpPr>
        <p:spPr>
          <a:xfrm>
            <a:off x="4251960" y="4636008"/>
            <a:ext cx="44805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i="1" dirty="0">
                <a:solidFill>
                  <a:srgbClr val="005F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Cajon Pass is a critical fault junction near Los Angeles where segment behavior determines rupture extent.</a:t>
            </a:r>
            <a:endParaRPr lang="en-US" sz="10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2583CE-97C1-7010-0DE4-583C6774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" y="902017"/>
            <a:ext cx="34004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71323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Strain Energy Buildup — The Elastic Rebound Model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7315200" y="0"/>
            <a:ext cx="1645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A9CC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VibrationData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228600" y="960120"/>
            <a:ext cx="2834640" cy="3291840"/>
          </a:xfrm>
          <a:prstGeom prst="roundRect">
            <a:avLst>
              <a:gd name="adj" fmla="val 3871"/>
            </a:avLst>
          </a:prstGeom>
          <a:solidFill>
            <a:srgbClr val="FFFFFF"/>
          </a:solidFill>
          <a:ln w="25400">
            <a:solidFill>
              <a:srgbClr val="007B8A"/>
            </a:solidFill>
            <a:prstDash val="solid"/>
          </a:ln>
          <a:effectLst>
            <a:outerShdw blurRad="101600" dist="381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228600" y="960120"/>
            <a:ext cx="2834640" cy="658368"/>
          </a:xfrm>
          <a:prstGeom prst="roundRect">
            <a:avLst>
              <a:gd name="adj" fmla="val 16667"/>
            </a:avLst>
          </a:prstGeom>
          <a:solidFill>
            <a:srgbClr val="007B8A"/>
          </a:solidFill>
          <a:ln w="12700">
            <a:solidFill>
              <a:srgbClr val="007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28600" y="1325880"/>
            <a:ext cx="2834640" cy="292608"/>
          </a:xfrm>
          <a:prstGeom prst="rect">
            <a:avLst/>
          </a:prstGeom>
          <a:solidFill>
            <a:srgbClr val="007B8A"/>
          </a:solidFill>
          <a:ln w="12700">
            <a:solidFill>
              <a:srgbClr val="007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320040" y="1005840"/>
            <a:ext cx="2651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 Tectonic Loading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365760" y="1737360"/>
            <a:ext cx="256032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Plate motion drives shear stress into crustal rock at ~5 cm/yr. </a:t>
            </a:r>
          </a:p>
          <a:p>
            <a:pPr marL="0" indent="0">
              <a:buNone/>
            </a:pPr>
            <a:endParaRPr lang="en-US" sz="1300" dirty="0">
              <a:solidFill>
                <a:srgbClr val="2C3E5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Strain accumulates continuously over centuries where the fault is locked — no surface slip occurs.</a:t>
            </a:r>
            <a:endParaRPr lang="en-US" sz="1300" dirty="0"/>
          </a:p>
        </p:txBody>
      </p:sp>
      <p:sp>
        <p:nvSpPr>
          <p:cNvPr id="10" name="Shape 8"/>
          <p:cNvSpPr/>
          <p:nvPr/>
        </p:nvSpPr>
        <p:spPr>
          <a:xfrm>
            <a:off x="3200400" y="960120"/>
            <a:ext cx="2834640" cy="3291840"/>
          </a:xfrm>
          <a:prstGeom prst="roundRect">
            <a:avLst>
              <a:gd name="adj" fmla="val 3871"/>
            </a:avLst>
          </a:prstGeom>
          <a:solidFill>
            <a:srgbClr val="FFFFFF"/>
          </a:solidFill>
          <a:ln w="25400">
            <a:solidFill>
              <a:srgbClr val="C0392B"/>
            </a:solidFill>
            <a:prstDash val="solid"/>
          </a:ln>
          <a:effectLst>
            <a:outerShdw blurRad="101600" dist="381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3200400" y="960120"/>
            <a:ext cx="2834640" cy="658368"/>
          </a:xfrm>
          <a:prstGeom prst="roundRect">
            <a:avLst>
              <a:gd name="adj" fmla="val 16667"/>
            </a:avLst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3200400" y="1325880"/>
            <a:ext cx="2834640" cy="292608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3291840" y="1005840"/>
            <a:ext cx="2651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 Locked &amp; Stressed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3337560" y="1737360"/>
            <a:ext cx="256032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Friction holds the fault locked. </a:t>
            </a:r>
          </a:p>
          <a:p>
            <a:pPr marL="0" indent="0">
              <a:buNone/>
            </a:pPr>
            <a:endParaRPr lang="en-US" sz="1300" dirty="0">
              <a:solidFill>
                <a:srgbClr val="2C3E5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Elastic strain energy builds like a compressed spring. </a:t>
            </a:r>
          </a:p>
          <a:p>
            <a:pPr marL="0" indent="0">
              <a:buNone/>
            </a:pPr>
            <a:endParaRPr lang="en-US" sz="1300" dirty="0">
              <a:solidFill>
                <a:srgbClr val="2C3E5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Stress magnitude can be quantified via GPS geodesy, seismic moment analysis, and physics-based models.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6172200" y="960120"/>
            <a:ext cx="2834640" cy="3291840"/>
          </a:xfrm>
          <a:prstGeom prst="roundRect">
            <a:avLst>
              <a:gd name="adj" fmla="val 3871"/>
            </a:avLst>
          </a:prstGeom>
          <a:solidFill>
            <a:srgbClr val="FFFFFF"/>
          </a:solidFill>
          <a:ln w="25400">
            <a:solidFill>
              <a:srgbClr val="005F6B"/>
            </a:solidFill>
            <a:prstDash val="solid"/>
          </a:ln>
          <a:effectLst>
            <a:outerShdw blurRad="101600" dist="381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6172200" y="960120"/>
            <a:ext cx="2834640" cy="658368"/>
          </a:xfrm>
          <a:prstGeom prst="roundRect">
            <a:avLst>
              <a:gd name="adj" fmla="val 16667"/>
            </a:avLst>
          </a:prstGeom>
          <a:solidFill>
            <a:srgbClr val="005F6B"/>
          </a:solidFill>
          <a:ln w="12700">
            <a:solidFill>
              <a:srgbClr val="005F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6172200" y="1325880"/>
            <a:ext cx="2834640" cy="292608"/>
          </a:xfrm>
          <a:prstGeom prst="rect">
            <a:avLst/>
          </a:prstGeom>
          <a:solidFill>
            <a:srgbClr val="005F6B"/>
          </a:solidFill>
          <a:ln w="12700">
            <a:solidFill>
              <a:srgbClr val="005F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263640" y="1005840"/>
            <a:ext cx="26517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 Rupture &amp; Release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6309360" y="1737360"/>
            <a:ext cx="2560320" cy="23774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When shear stress exceeds static friction, the fault ruptures. </a:t>
            </a:r>
          </a:p>
          <a:p>
            <a:pPr marL="0" indent="0">
              <a:buNone/>
            </a:pPr>
            <a:endParaRPr lang="en-US" sz="1300" dirty="0">
              <a:solidFill>
                <a:srgbClr val="2C3E5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Elastic energy converts to seismic wave energy (ground motion) and heat. </a:t>
            </a:r>
          </a:p>
          <a:p>
            <a:pPr marL="0" indent="0">
              <a:buNone/>
            </a:pPr>
            <a:endParaRPr lang="en-US" sz="1300" dirty="0">
              <a:solidFill>
                <a:srgbClr val="2C3E5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Moment magnitude scales with rupture area × average slip.</a:t>
            </a:r>
            <a:endParaRPr lang="en-US" sz="1300" dirty="0"/>
          </a:p>
        </p:txBody>
      </p:sp>
      <p:sp>
        <p:nvSpPr>
          <p:cNvPr id="20" name="Shape 18"/>
          <p:cNvSpPr/>
          <p:nvPr/>
        </p:nvSpPr>
        <p:spPr>
          <a:xfrm>
            <a:off x="457200" y="4434840"/>
            <a:ext cx="8229600" cy="548640"/>
          </a:xfrm>
          <a:prstGeom prst="roundRect">
            <a:avLst>
              <a:gd name="adj" fmla="val 13333"/>
            </a:avLst>
          </a:prstGeom>
          <a:solidFill>
            <a:srgbClr val="EBF5FB"/>
          </a:solidFill>
          <a:ln w="15240">
            <a:solidFill>
              <a:srgbClr val="007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40080" y="4453128"/>
            <a:ext cx="78638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</a:rPr>
              <a:t>Seismic Moment:  </a:t>
            </a:r>
            <a:r>
              <a:rPr lang="en-US" sz="1500" b="1" dirty="0">
                <a:solidFill>
                  <a:srgbClr val="C0392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M₀ = μ · A · D</a:t>
            </a:r>
            <a:r>
              <a:rPr lang="en-US" sz="1200" dirty="0">
                <a:solidFill>
                  <a:srgbClr val="566573"/>
                </a:solidFill>
              </a:rPr>
              <a:t>      where μ = shear modulus, A = rupture area, D = average slip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Research: Record Stress Levels — June 2026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949440" y="0"/>
            <a:ext cx="1828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A9CC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VibrationData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365760" y="914400"/>
            <a:ext cx="8412480" cy="1051560"/>
          </a:xfrm>
          <a:prstGeom prst="roundRect">
            <a:avLst>
              <a:gd name="adj" fmla="val 8696"/>
            </a:avLst>
          </a:prstGeom>
          <a:solidFill>
            <a:srgbClr val="FDFEFE"/>
          </a:solidFill>
          <a:ln w="31750">
            <a:solidFill>
              <a:srgbClr val="C0392B"/>
            </a:solidFill>
            <a:prstDash val="solid"/>
          </a:ln>
          <a:effectLst>
            <a:outerShdw blurRad="762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960120"/>
            <a:ext cx="80467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C0392B"/>
                </a:solidFill>
              </a:rPr>
              <a:t>Fault stress at highest level in 1,000 years  </a:t>
            </a:r>
            <a:r>
              <a:rPr lang="en-US" sz="1300" i="1" dirty="0">
                <a:solidFill>
                  <a:srgbClr val="566573"/>
                </a:solidFill>
              </a:rPr>
              <a:t>— University of Hawaiʻi / Univ. of Bern, JGR: Solid Earth, June 3, 2026</a:t>
            </a:r>
            <a:endParaRPr lang="en-US" sz="1800" dirty="0"/>
          </a:p>
        </p:txBody>
      </p:sp>
      <p:sp>
        <p:nvSpPr>
          <p:cNvPr id="7" name="Shape 5"/>
          <p:cNvSpPr/>
          <p:nvPr/>
        </p:nvSpPr>
        <p:spPr>
          <a:xfrm>
            <a:off x="365760" y="2066544"/>
            <a:ext cx="8412480" cy="621792"/>
          </a:xfrm>
          <a:prstGeom prst="rect">
            <a:avLst/>
          </a:prstGeom>
          <a:solidFill>
            <a:srgbClr val="F4F8FB"/>
          </a:solidFill>
          <a:ln w="635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02920" y="2103120"/>
            <a:ext cx="25603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7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Physics-based simulation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3108960" y="2103120"/>
            <a:ext cx="54864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Researchers modeled 1,000 years of earthquake history using geological evidence (radiocarbon-dated sediments, tree rings) to reconstruct accumulated stress.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365760" y="2752344"/>
            <a:ext cx="8412480" cy="621792"/>
          </a:xfrm>
          <a:prstGeom prst="rect">
            <a:avLst/>
          </a:prstGeom>
          <a:solidFill>
            <a:srgbClr val="FFFFFF"/>
          </a:solidFill>
          <a:ln w="635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502920" y="2788920"/>
            <a:ext cx="25603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7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Unprecedented accumulation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3108960" y="2788920"/>
            <a:ext cx="54864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Stress that would normally be released in large earthquakes has continued to accumulate. Present-day levels exceed any point in the past millennium.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365760" y="3438144"/>
            <a:ext cx="8412480" cy="621792"/>
          </a:xfrm>
          <a:prstGeom prst="rect">
            <a:avLst/>
          </a:prstGeom>
          <a:solidFill>
            <a:srgbClr val="F4F8FB"/>
          </a:solidFill>
          <a:ln w="635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02920" y="3474720"/>
            <a:ext cx="25603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7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Cajon Pass — critical junction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3108960" y="3474720"/>
            <a:ext cx="54864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fault junction near Los Angeles could determine the extent of the next major rupture — whether it stays local or cascades into a multi-segment event.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365760" y="4123944"/>
            <a:ext cx="8412480" cy="621792"/>
          </a:xfrm>
          <a:prstGeom prst="rect">
            <a:avLst/>
          </a:prstGeom>
          <a:solidFill>
            <a:srgbClr val="FFFFFF"/>
          </a:solidFill>
          <a:ln w="635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502920" y="4160520"/>
            <a:ext cx="256032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7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Not a time prediction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3108960" y="4160520"/>
            <a:ext cx="548640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"This is not a prediction of when an earthquake will happen," said lead researcher Burkhard. Findings are for hazard assessment and infrastructure planning.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365760" y="4818888"/>
            <a:ext cx="8412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i="1" dirty="0">
                <a:solidFill>
                  <a:srgbClr val="5665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Source: Burkhard et al. (2026), Journal of Geophysical Research: Solid Earth. University of Hawaiʻi at Mānoa, Univ. of Bern, Northern Arizona Univ., USGS.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B3A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292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657600" y="0"/>
            <a:ext cx="1645920" cy="5143500"/>
          </a:xfrm>
          <a:prstGeom prst="rect">
            <a:avLst/>
          </a:prstGeom>
          <a:solidFill>
            <a:srgbClr val="1B3A6B">
              <a:alpha val="80000"/>
            </a:srgbClr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1"/>
          <p:cNvSpPr/>
          <p:nvPr/>
        </p:nvSpPr>
        <p:spPr>
          <a:xfrm>
            <a:off x="5029200" y="274320"/>
            <a:ext cx="38404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Fault Morphology from the Air</a:t>
            </a:r>
            <a:endParaRPr lang="en-US" dirty="0"/>
          </a:p>
        </p:txBody>
      </p:sp>
      <p:sp>
        <p:nvSpPr>
          <p:cNvPr id="5" name="Shape 2"/>
          <p:cNvSpPr/>
          <p:nvPr/>
        </p:nvSpPr>
        <p:spPr>
          <a:xfrm>
            <a:off x="5029200" y="1024128"/>
            <a:ext cx="3474720" cy="41148"/>
          </a:xfrm>
          <a:prstGeom prst="rect">
            <a:avLst/>
          </a:prstGeom>
          <a:solidFill>
            <a:srgbClr val="007B8A"/>
          </a:solidFill>
          <a:ln w="12700">
            <a:solidFill>
              <a:srgbClr val="007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5029200" y="118872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67E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~340 yrs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5029200" y="1664208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i="1" dirty="0">
                <a:solidFill>
                  <a:srgbClr val="AED6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Since last S. CA rupture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solidFill>
                  <a:srgbClr val="AED6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(c. 1680 AD)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5029200" y="210312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67E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7.8–8.2</a:t>
            </a:r>
            <a:endParaRPr lang="en-US" sz="2800" dirty="0"/>
          </a:p>
        </p:txBody>
      </p:sp>
      <p:sp>
        <p:nvSpPr>
          <p:cNvPr id="9" name="Text 6"/>
          <p:cNvSpPr/>
          <p:nvPr/>
        </p:nvSpPr>
        <p:spPr>
          <a:xfrm>
            <a:off x="5029200" y="2578608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i="1" dirty="0">
                <a:solidFill>
                  <a:srgbClr val="AED6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Expected 'Big One'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solidFill>
                  <a:srgbClr val="AED6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magnitude range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5029200" y="301752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67E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72%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5029200" y="3493008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i="1" dirty="0">
                <a:solidFill>
                  <a:srgbClr val="AED6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30-yr probability of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solidFill>
                  <a:srgbClr val="AED6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M6.7+ in Bay Area (USGS)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5029200" y="3931920"/>
            <a:ext cx="2286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E67E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cm/yr</a:t>
            </a:r>
            <a:endParaRPr lang="en-US" sz="2800" dirty="0"/>
          </a:p>
        </p:txBody>
      </p:sp>
      <p:sp>
        <p:nvSpPr>
          <p:cNvPr id="13" name="Text 10"/>
          <p:cNvSpPr/>
          <p:nvPr/>
        </p:nvSpPr>
        <p:spPr>
          <a:xfrm>
            <a:off x="5029200" y="4407408"/>
            <a:ext cx="37490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i="1" dirty="0">
                <a:solidFill>
                  <a:srgbClr val="AED6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Average plate slip</a:t>
            </a:r>
            <a:endParaRPr lang="en-US" sz="1150" dirty="0"/>
          </a:p>
          <a:p>
            <a:pPr marL="0" indent="0">
              <a:buNone/>
            </a:pPr>
            <a:r>
              <a:rPr lang="en-US" sz="1150" i="1" dirty="0">
                <a:solidFill>
                  <a:srgbClr val="AED6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rate (Pacific vs. N. American)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182880" y="4663440"/>
            <a:ext cx="4572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50" i="1" dirty="0">
                <a:solidFill>
                  <a:srgbClr val="D6EA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Aerial view of the San Andreas fault trace cutting through the Carrizo Plain, CA.</a:t>
            </a:r>
            <a:endParaRPr lang="en-US" sz="950" dirty="0"/>
          </a:p>
          <a:p>
            <a:pPr marL="0" indent="0" algn="l">
              <a:buNone/>
            </a:pPr>
            <a:r>
              <a:rPr lang="en-US" sz="950" i="1" dirty="0">
                <a:solidFill>
                  <a:srgbClr val="D6EA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linear sag ponds, offset ridges, and pressure ridges are classic surface expressions of strike-slip motion.</a:t>
            </a:r>
            <a:endParaRPr lang="en-US" sz="950" dirty="0"/>
          </a:p>
        </p:txBody>
      </p:sp>
      <p:sp>
        <p:nvSpPr>
          <p:cNvPr id="15" name="Text 12"/>
          <p:cNvSpPr/>
          <p:nvPr/>
        </p:nvSpPr>
        <p:spPr>
          <a:xfrm>
            <a:off x="5029200" y="4818888"/>
            <a:ext cx="3840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i="1" dirty="0">
                <a:solidFill>
                  <a:srgbClr val="7FB3D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VibrationData  |  vibrationdata.com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4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007B8A"/>
          </a:solidFill>
          <a:ln w="12700">
            <a:solidFill>
              <a:srgbClr val="007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8412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Engineering Implications for Structural Design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6949440" y="0"/>
            <a:ext cx="18288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D6EA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VibrationData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274320" y="960120"/>
            <a:ext cx="420624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5D8DC"/>
            </a:solidFill>
            <a:prstDash val="solid"/>
          </a:ln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11480" y="1033272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A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Ground Motion Intensity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411480" y="1353312"/>
            <a:ext cx="3931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M7.8–8.2 rupture on the southern SAF would produce peak ground accelerations of 0.5–1.0g near the fault. Near-fault pulse effects amplify demand on mid-rise structures.</a:t>
            </a:r>
            <a:endParaRPr lang="en-US" sz="1150" dirty="0"/>
          </a:p>
        </p:txBody>
      </p:sp>
      <p:sp>
        <p:nvSpPr>
          <p:cNvPr id="8" name="Shape 6"/>
          <p:cNvSpPr/>
          <p:nvPr/>
        </p:nvSpPr>
        <p:spPr>
          <a:xfrm>
            <a:off x="4709160" y="960120"/>
            <a:ext cx="420624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5D8DC"/>
            </a:solidFill>
            <a:prstDash val="solid"/>
          </a:ln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4846320" y="1033272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A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Site Amplification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4846320" y="1353312"/>
            <a:ext cx="3931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150" dirty="0">
                <a:solidFill>
                  <a:srgbClr val="2C3E5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Soft soil and sedimentary basins (e.g., LA basin) amplify shaking by 2–5×. </a:t>
            </a:r>
            <a:r>
              <a:rPr lang="en-US" sz="11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Horizontal-to-Vertical Spectral Ratio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150" dirty="0">
                <a:solidFill>
                  <a:srgbClr val="2C3E50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HVSR) measurements and site-specific response spectra are critical for design near the fault</a:t>
            </a:r>
            <a:r>
              <a:rPr lang="en-US" sz="11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274320" y="2331720"/>
            <a:ext cx="420624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5D8DC"/>
            </a:solidFill>
            <a:prstDash val="solid"/>
          </a:ln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411480" y="2404872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A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ASCE 7-22 SDC D/E Sites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411480" y="2724912"/>
            <a:ext cx="3931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Southern California near the SAF typically falls in Seismic Design Category D or E. ASCE 7-22 §11 and §12 govern force levels; NLRHA may be required for irregular structures.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709160" y="2331720"/>
            <a:ext cx="420624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5D8DC"/>
            </a:solidFill>
            <a:prstDash val="solid"/>
          </a:ln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846320" y="2404872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A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Nonstructural Components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846320" y="2724912"/>
            <a:ext cx="3931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ASCE 7-22 Chapter 13 applies amplified Fp forces for equipment and mechanical systems. Anchor bolt design must account for combined shear and tension under seismic loads.</a:t>
            </a:r>
            <a:endParaRPr lang="en-US" sz="1150" dirty="0"/>
          </a:p>
        </p:txBody>
      </p:sp>
      <p:sp>
        <p:nvSpPr>
          <p:cNvPr id="17" name="Shape 15"/>
          <p:cNvSpPr/>
          <p:nvPr/>
        </p:nvSpPr>
        <p:spPr>
          <a:xfrm>
            <a:off x="274320" y="3703320"/>
            <a:ext cx="420624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5D8DC"/>
            </a:solidFill>
            <a:prstDash val="solid"/>
          </a:ln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11480" y="3776472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A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Fault Rupture Setbacks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411480" y="4096512"/>
            <a:ext cx="3931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California Alquist-Priolo Act requires 50-ft setback from active fault traces for occupied structures. Fault trench studies may be required to establish the exact rupture zone.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4709160" y="3703320"/>
            <a:ext cx="420624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D5D8DC"/>
            </a:solidFill>
            <a:prstDash val="solid"/>
          </a:ln>
          <a:effectLst>
            <a:outerShdw blurRad="635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4846320" y="3776472"/>
            <a:ext cx="3931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B3A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Hazard Reassessment</a:t>
            </a:r>
            <a:endParaRPr lang="en-US" sz="1300" dirty="0"/>
          </a:p>
        </p:txBody>
      </p:sp>
      <p:sp>
        <p:nvSpPr>
          <p:cNvPr id="22" name="Text 20"/>
          <p:cNvSpPr/>
          <p:nvPr/>
        </p:nvSpPr>
        <p:spPr>
          <a:xfrm>
            <a:off x="4846320" y="4096512"/>
            <a:ext cx="3931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 2026 research warrants updating probabilistic seismic hazard analyses (PSHA) for affected regions. Ground motion models (GMMs) should reflect record stress accumulation.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365760" y="4828032"/>
            <a:ext cx="84124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5665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Reference: ASCE 7-22, USGS National Seismic Hazard Model, CGS Alquist-Priolo Act, Burkhard et al. (2026) JGR:SE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7315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Rupture Area — Definition &amp; Significance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406640" y="0"/>
            <a:ext cx="1554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A9CC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VibrationData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365760" y="914400"/>
            <a:ext cx="8412480" cy="685800"/>
          </a:xfrm>
          <a:prstGeom prst="roundRect">
            <a:avLst>
              <a:gd name="adj" fmla="val 10667"/>
            </a:avLst>
          </a:prstGeom>
          <a:solidFill>
            <a:srgbClr val="EBF5FB"/>
          </a:solidFill>
          <a:ln w="19050">
            <a:solidFill>
              <a:srgbClr val="007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548640" y="932688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3A6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Rupture Area  =  Along-Strike Length  ×  Down-Dip Width</a:t>
            </a:r>
            <a:r>
              <a:rPr lang="en-US" sz="1300" i="1" dirty="0">
                <a:solidFill>
                  <a:srgbClr val="5665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— the fault plane patch that actually slips during an earthquake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365760" y="1755648"/>
            <a:ext cx="8412480" cy="960120"/>
          </a:xfrm>
          <a:prstGeom prst="roundRect">
            <a:avLst>
              <a:gd name="adj" fmla="val 6667"/>
            </a:avLst>
          </a:prstGeom>
          <a:solidFill>
            <a:srgbClr val="F4F8FB"/>
          </a:solidFill>
          <a:ln w="1016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02920" y="1993392"/>
            <a:ext cx="457200" cy="457200"/>
          </a:xfrm>
          <a:prstGeom prst="ellipse">
            <a:avLst/>
          </a:prstGeom>
          <a:solidFill>
            <a:srgbClr val="007B8A"/>
          </a:solidFill>
          <a:ln w="12700">
            <a:solidFill>
              <a:srgbClr val="007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502920" y="199339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1078992" y="1801368"/>
            <a:ext cx="7498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07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Fault Plane Geometry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1078992" y="2121408"/>
            <a:ext cx="7406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Rupture area is defined on the fault plane in 3D — not at the ground surface. It extends along-strike (horizontal fault length that slips) and down-dip (depth extent into the crust). For a major southern San Andreas rupture, this may be ~300–400 km along strike and ~15–20 km down-dip, giving areas on the order of 5,000–8,000 km².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365760" y="2779776"/>
            <a:ext cx="8412480" cy="96012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016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502920" y="3017520"/>
            <a:ext cx="457200" cy="457200"/>
          </a:xfrm>
          <a:prstGeom prst="ellipse">
            <a:avLst/>
          </a:prstGeom>
          <a:solidFill>
            <a:srgbClr val="005F6B"/>
          </a:solidFill>
          <a:ln w="12700">
            <a:solidFill>
              <a:srgbClr val="005F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502920" y="30175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1078992" y="2825496"/>
            <a:ext cx="7498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05F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Seismogenic Zone Depth Limit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1078992" y="3145536"/>
            <a:ext cx="7406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Rupture is bounded at depth by the brittle–ductile transition, typically at 15–20 km. Below this, rock deforms plastically (creeps) rather than fracturing suddenly. This places a physical upper limit on down-dip rupture width and is a key parameter in ground motion modeling and fault setback analysis.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65760" y="3803904"/>
            <a:ext cx="8412480" cy="960120"/>
          </a:xfrm>
          <a:prstGeom prst="roundRect">
            <a:avLst>
              <a:gd name="adj" fmla="val 6667"/>
            </a:avLst>
          </a:prstGeom>
          <a:solidFill>
            <a:srgbClr val="F4F8FB"/>
          </a:solidFill>
          <a:ln w="1016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502920" y="4041648"/>
            <a:ext cx="457200" cy="457200"/>
          </a:xfrm>
          <a:prstGeom prst="ellipse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502920" y="404164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1078992" y="3849624"/>
            <a:ext cx="74980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1B3A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Slip Distribution &amp; Scaling Relations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1078992" y="4169664"/>
            <a:ext cx="74066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Slip is not uniform — asperities (high-slip patches) dominate the radiated energy and near-fault ground motion. M₀ = μ·A·D uses average slip D over the full area A. Empirical scaling relations (Wells &amp; Coppersmith 1994; Strasser et al. 2010) let engineers estimate rupture dimensions from a target magnitude for use in PSHA and fault rupture setback decisions.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365760" y="4846320"/>
            <a:ext cx="84124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5665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Ref: Wells &amp; Coppersmith (1994) BSSA; Strasser, Arango &amp; Bommer (2010) SSS; USGS Seismogenic Zone studies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005F6B"/>
          </a:solidFill>
          <a:ln w="12700">
            <a:solidFill>
              <a:srgbClr val="005F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7315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Near-Field Ground Motion — Four Distinct Hazard Components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406640" y="0"/>
            <a:ext cx="1554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A9CC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VibrationData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365760" y="868680"/>
            <a:ext cx="84124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5665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Surface rupture is only one of four near-fault phenomena. The others are wave-propagation hazards that persist well beyond any practical setback distance.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274320" y="1353312"/>
            <a:ext cx="4206240" cy="1664208"/>
          </a:xfrm>
          <a:prstGeom prst="roundRect">
            <a:avLst>
              <a:gd name="adj" fmla="val 5495"/>
            </a:avLst>
          </a:prstGeom>
          <a:solidFill>
            <a:srgbClr val="F4F8FB"/>
          </a:solidFill>
          <a:ln w="22860">
            <a:solidFill>
              <a:srgbClr val="C0392B"/>
            </a:solidFill>
            <a:prstDash val="solid"/>
          </a:ln>
          <a:effectLst>
            <a:outerShdw blurRad="762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274320" y="1353312"/>
            <a:ext cx="4206240" cy="530352"/>
          </a:xfrm>
          <a:prstGeom prst="roundRect">
            <a:avLst>
              <a:gd name="adj" fmla="val 17241"/>
            </a:avLst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274320" y="1655064"/>
            <a:ext cx="4206240" cy="22860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384048" y="1371600"/>
            <a:ext cx="3986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Static Offset (Permanent Displacement)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84048" y="1920240"/>
            <a:ext cx="3968496" cy="219456"/>
          </a:xfrm>
          <a:prstGeom prst="roundRect">
            <a:avLst>
              <a:gd name="adj" fmla="val 20833"/>
            </a:avLst>
          </a:prstGeom>
          <a:solidFill>
            <a:srgbClr val="FFFFFF"/>
          </a:solidFill>
          <a:ln w="1016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411480" y="1920240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i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Range: 0 – ~50 ft from trace</a:t>
            </a:r>
            <a:endParaRPr lang="en-US" sz="950" dirty="0"/>
          </a:p>
        </p:txBody>
      </p:sp>
      <p:sp>
        <p:nvSpPr>
          <p:cNvPr id="12" name="Text 10"/>
          <p:cNvSpPr/>
          <p:nvPr/>
        </p:nvSpPr>
        <p:spPr>
          <a:xfrm>
            <a:off x="384048" y="2176272"/>
            <a:ext cx="397764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Ground on either side of the fault trace is permanently displaced by 1–10 m. Decays rapidly with distance. This is the specific hazard Alquist-Priolo targets — foundation shearing cannot be engineered against; only setback works.</a:t>
            </a:r>
            <a:endParaRPr lang="en-US" sz="1050" dirty="0"/>
          </a:p>
        </p:txBody>
      </p:sp>
      <p:sp>
        <p:nvSpPr>
          <p:cNvPr id="13" name="Shape 11"/>
          <p:cNvSpPr/>
          <p:nvPr/>
        </p:nvSpPr>
        <p:spPr>
          <a:xfrm>
            <a:off x="4709160" y="1353312"/>
            <a:ext cx="4206240" cy="1664208"/>
          </a:xfrm>
          <a:prstGeom prst="roundRect">
            <a:avLst>
              <a:gd name="adj" fmla="val 5495"/>
            </a:avLst>
          </a:prstGeom>
          <a:solidFill>
            <a:srgbClr val="F4F8FB"/>
          </a:solidFill>
          <a:ln w="22860">
            <a:solidFill>
              <a:srgbClr val="E67E22"/>
            </a:solidFill>
            <a:prstDash val="solid"/>
          </a:ln>
          <a:effectLst>
            <a:outerShdw blurRad="762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4709160" y="1353312"/>
            <a:ext cx="4206240" cy="530352"/>
          </a:xfrm>
          <a:prstGeom prst="roundRect">
            <a:avLst>
              <a:gd name="adj" fmla="val 17241"/>
            </a:avLst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4709160" y="1655064"/>
            <a:ext cx="4206240" cy="228600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4818888" y="1371600"/>
            <a:ext cx="3986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Directivity Pulse (Near-Fault Velocity Pulse)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818888" y="1920240"/>
            <a:ext cx="3968496" cy="219456"/>
          </a:xfrm>
          <a:prstGeom prst="roundRect">
            <a:avLst>
              <a:gd name="adj" fmla="val 20833"/>
            </a:avLst>
          </a:prstGeom>
          <a:solidFill>
            <a:srgbClr val="FFFFFF"/>
          </a:solidFill>
          <a:ln w="10160">
            <a:solidFill>
              <a:srgbClr val="E67E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4846320" y="1920240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i="1" dirty="0">
                <a:solidFill>
                  <a:srgbClr val="E67E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Range: 0 – ~10 km from trace</a:t>
            </a:r>
            <a:endParaRPr lang="en-US" sz="950" dirty="0"/>
          </a:p>
        </p:txBody>
      </p:sp>
      <p:sp>
        <p:nvSpPr>
          <p:cNvPr id="19" name="Text 17"/>
          <p:cNvSpPr/>
          <p:nvPr/>
        </p:nvSpPr>
        <p:spPr>
          <a:xfrm>
            <a:off x="4818888" y="2176272"/>
            <a:ext cx="397764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Rupture propagation toward a site produces a large-amplitude, short-duration velocity pulse. Elliptical Rayleigh-type particle motion in the vertical plane normal to the fault. Especially damaging to structures with periods of 1–4 s. Addressable via NLRHA and base isolation.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274320" y="3118104"/>
            <a:ext cx="4206240" cy="1664208"/>
          </a:xfrm>
          <a:prstGeom prst="roundRect">
            <a:avLst>
              <a:gd name="adj" fmla="val 5495"/>
            </a:avLst>
          </a:prstGeom>
          <a:solidFill>
            <a:srgbClr val="F4F8FB"/>
          </a:solidFill>
          <a:ln w="22860">
            <a:solidFill>
              <a:srgbClr val="007B8A"/>
            </a:solidFill>
            <a:prstDash val="solid"/>
          </a:ln>
          <a:effectLst>
            <a:outerShdw blurRad="762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274320" y="3118104"/>
            <a:ext cx="4206240" cy="530352"/>
          </a:xfrm>
          <a:prstGeom prst="roundRect">
            <a:avLst>
              <a:gd name="adj" fmla="val 17241"/>
            </a:avLst>
          </a:prstGeom>
          <a:solidFill>
            <a:srgbClr val="007B8A"/>
          </a:solidFill>
          <a:ln w="12700">
            <a:solidFill>
              <a:srgbClr val="007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274320" y="3419856"/>
            <a:ext cx="4206240" cy="228600"/>
          </a:xfrm>
          <a:prstGeom prst="rect">
            <a:avLst/>
          </a:prstGeom>
          <a:solidFill>
            <a:srgbClr val="007B8A"/>
          </a:solidFill>
          <a:ln w="12700">
            <a:solidFill>
              <a:srgbClr val="007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384048" y="3136392"/>
            <a:ext cx="3986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Trapped Fault Zone Waves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384048" y="3685032"/>
            <a:ext cx="3968496" cy="219456"/>
          </a:xfrm>
          <a:prstGeom prst="roundRect">
            <a:avLst>
              <a:gd name="adj" fmla="val 20833"/>
            </a:avLst>
          </a:prstGeom>
          <a:solidFill>
            <a:srgbClr val="FFFFFF"/>
          </a:solidFill>
          <a:ln w="10160">
            <a:solidFill>
              <a:srgbClr val="007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411480" y="3685032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i="1" dirty="0">
                <a:solidFill>
                  <a:srgbClr val="007B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Range: 0 – ~200 m (~650 ft) from trace</a:t>
            </a:r>
            <a:endParaRPr lang="en-US" sz="950" dirty="0"/>
          </a:p>
        </p:txBody>
      </p:sp>
      <p:sp>
        <p:nvSpPr>
          <p:cNvPr id="26" name="Text 24"/>
          <p:cNvSpPr/>
          <p:nvPr/>
        </p:nvSpPr>
        <p:spPr>
          <a:xfrm>
            <a:off x="384048" y="3941064"/>
            <a:ext cx="397764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Highly fractured, pulverized rock in the fault damage zone acts as a low-velocity waveguide. Seismic energy is trapped and amplified within this corridor. The Alquist-Priolo 50-ft setback does not clear this amplification zone (Li et al.).</a:t>
            </a:r>
            <a:endParaRPr lang="en-US" sz="1050" dirty="0"/>
          </a:p>
        </p:txBody>
      </p:sp>
      <p:sp>
        <p:nvSpPr>
          <p:cNvPr id="27" name="Shape 25"/>
          <p:cNvSpPr/>
          <p:nvPr/>
        </p:nvSpPr>
        <p:spPr>
          <a:xfrm>
            <a:off x="4709160" y="3118104"/>
            <a:ext cx="4206240" cy="1664208"/>
          </a:xfrm>
          <a:prstGeom prst="roundRect">
            <a:avLst>
              <a:gd name="adj" fmla="val 5495"/>
            </a:avLst>
          </a:prstGeom>
          <a:solidFill>
            <a:srgbClr val="F4F8FB"/>
          </a:solidFill>
          <a:ln w="22860">
            <a:solidFill>
              <a:srgbClr val="1B3A6B"/>
            </a:solidFill>
            <a:prstDash val="solid"/>
          </a:ln>
          <a:effectLst>
            <a:outerShdw blurRad="76200" dist="2540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4709160" y="3118104"/>
            <a:ext cx="4206240" cy="530352"/>
          </a:xfrm>
          <a:prstGeom prst="roundRect">
            <a:avLst>
              <a:gd name="adj" fmla="val 17241"/>
            </a:avLst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4709160" y="3419856"/>
            <a:ext cx="4206240" cy="22860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4818888" y="3136392"/>
            <a:ext cx="398678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Fault Zone Soil Amplification (Rayleigh Waves)</a:t>
            </a:r>
            <a:endParaRPr lang="en-US" sz="1100" dirty="0"/>
          </a:p>
        </p:txBody>
      </p:sp>
      <p:sp>
        <p:nvSpPr>
          <p:cNvPr id="31" name="Shape 29"/>
          <p:cNvSpPr/>
          <p:nvPr/>
        </p:nvSpPr>
        <p:spPr>
          <a:xfrm>
            <a:off x="4818888" y="3685032"/>
            <a:ext cx="3968496" cy="219456"/>
          </a:xfrm>
          <a:prstGeom prst="roundRect">
            <a:avLst>
              <a:gd name="adj" fmla="val 20833"/>
            </a:avLst>
          </a:prstGeom>
          <a:solidFill>
            <a:srgbClr val="FFFFFF"/>
          </a:solidFill>
          <a:ln w="1016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4846320" y="3685032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b="1" i="1" dirty="0">
                <a:solidFill>
                  <a:srgbClr val="1B3A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Range: 0 – ~300 m (~1,000 ft) from trace</a:t>
            </a:r>
            <a:endParaRPr lang="en-US" sz="950" dirty="0"/>
          </a:p>
        </p:txBody>
      </p:sp>
      <p:sp>
        <p:nvSpPr>
          <p:cNvPr id="33" name="Text 31"/>
          <p:cNvSpPr/>
          <p:nvPr/>
        </p:nvSpPr>
        <p:spPr>
          <a:xfrm>
            <a:off x="4818888" y="3941064"/>
            <a:ext cx="397764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Fault zone soils have dramatically reduced Vs (sometimes &lt;200 m/s). Low Vs amplifies Rayleigh wave particle motion — both vertical and horizontal components — close to the trace. HVSR surveys near active faults frequently show anomalously low resonance frequencies in this zone.</a:t>
            </a:r>
            <a:endParaRPr lang="en-US" sz="1050" dirty="0"/>
          </a:p>
        </p:txBody>
      </p:sp>
      <p:sp>
        <p:nvSpPr>
          <p:cNvPr id="34" name="Text 32"/>
          <p:cNvSpPr/>
          <p:nvPr/>
        </p:nvSpPr>
        <p:spPr>
          <a:xfrm>
            <a:off x="365760" y="4919472"/>
            <a:ext cx="84124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5665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Ref: Yong-Gang Li et al. — fault zone trapped waves; ASCE 7-22 near-fault factors; Somerville et al. (1997) directivity model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365760" y="0"/>
            <a:ext cx="73152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Alquist-Priolo 50-ft Setback — Coverage &amp; Gaps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7406640" y="0"/>
            <a:ext cx="15544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100" i="1" dirty="0">
                <a:solidFill>
                  <a:srgbClr val="A9CC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VibrationData</a:t>
            </a:r>
            <a:endParaRPr lang="en-US" sz="1100" dirty="0"/>
          </a:p>
        </p:txBody>
      </p:sp>
      <p:sp>
        <p:nvSpPr>
          <p:cNvPr id="5" name="Shape 3"/>
          <p:cNvSpPr/>
          <p:nvPr/>
        </p:nvSpPr>
        <p:spPr>
          <a:xfrm>
            <a:off x="457200" y="914400"/>
            <a:ext cx="8229600" cy="438912"/>
          </a:xfrm>
          <a:prstGeom prst="rect">
            <a:avLst/>
          </a:prstGeom>
          <a:solidFill>
            <a:srgbClr val="EBF5FB"/>
          </a:solidFill>
          <a:ln w="12700">
            <a:solidFill>
              <a:srgbClr val="D5D8D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57200" y="914400"/>
            <a:ext cx="292608" cy="438912"/>
          </a:xfrm>
          <a:prstGeom prst="rect">
            <a:avLst/>
          </a:prstGeom>
          <a:solidFill>
            <a:srgbClr val="C0392B">
              <a:alpha val="70000"/>
            </a:srgbClr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49808" y="914400"/>
            <a:ext cx="777240" cy="438912"/>
          </a:xfrm>
          <a:prstGeom prst="rect">
            <a:avLst/>
          </a:prstGeom>
          <a:solidFill>
            <a:srgbClr val="007B8A">
              <a:alpha val="70000"/>
            </a:srgbClr>
          </a:solidFill>
          <a:ln w="12700">
            <a:solidFill>
              <a:srgbClr val="007B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1527048" y="914400"/>
            <a:ext cx="2103120" cy="438912"/>
          </a:xfrm>
          <a:prstGeom prst="rect">
            <a:avLst/>
          </a:prstGeom>
          <a:solidFill>
            <a:srgbClr val="E67E22">
              <a:alpha val="70000"/>
            </a:srgbClr>
          </a:solidFill>
          <a:ln w="12700">
            <a:solidFill>
              <a:srgbClr val="E67E2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3630168" y="914400"/>
            <a:ext cx="5056632" cy="438912"/>
          </a:xfrm>
          <a:prstGeom prst="rect">
            <a:avLst/>
          </a:prstGeom>
          <a:solidFill>
            <a:srgbClr val="7FB3D3">
              <a:alpha val="70000"/>
            </a:srgbClr>
          </a:solidFill>
          <a:ln w="12700">
            <a:solidFill>
              <a:srgbClr val="7FB3D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57200" y="1389888"/>
            <a:ext cx="1097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ft  Rupture</a:t>
            </a:r>
            <a:endParaRPr lang="en-US" sz="900" dirty="0"/>
          </a:p>
          <a:p>
            <a:pPr marL="0" indent="0" algn="l">
              <a:buNone/>
            </a:pPr>
            <a:r>
              <a:rPr lang="en-US" sz="900" b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~650 ft  Trapped waves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1527048" y="1389888"/>
            <a:ext cx="210312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67E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~1,000 ft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E67E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Rayleigh amplification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3630168" y="1389888"/>
            <a:ext cx="50566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1B3A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~10 km  —  Directivity pulse zone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57200" y="1792224"/>
            <a:ext cx="8229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5665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← Fault Trace                                                                              ~10 km  →   (schematic, not linear scale)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274320" y="2084832"/>
            <a:ext cx="4023360" cy="2788920"/>
          </a:xfrm>
          <a:prstGeom prst="roundRect">
            <a:avLst>
              <a:gd name="adj" fmla="val 3279"/>
            </a:avLst>
          </a:prstGeom>
          <a:solidFill>
            <a:srgbClr val="EAFAF1"/>
          </a:solidFill>
          <a:ln w="19050">
            <a:solidFill>
              <a:srgbClr val="27AE6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411480" y="2176272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A7A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✔  What the 50-ft Setback Covers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11480" y="2596896"/>
            <a:ext cx="374904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27AE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 </a:t>
            </a: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Foundation shearing by surface fault rupture — the one hazard no structural system can survive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11480" y="3328416"/>
            <a:ext cx="374904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27AE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 </a:t>
            </a: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Uncertainty in exact fault trace location (minor splays, distributed shear zones)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11480" y="4059936"/>
            <a:ext cx="374904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27AE6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▸  </a:t>
            </a:r>
            <a:r>
              <a:rPr lang="en-US" sz="120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Permanent static ground offset immediately adjacent to the principal slip surface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4846320" y="2084832"/>
            <a:ext cx="4023360" cy="2788920"/>
          </a:xfrm>
          <a:prstGeom prst="roundRect">
            <a:avLst>
              <a:gd name="adj" fmla="val 3279"/>
            </a:avLst>
          </a:prstGeom>
          <a:solidFill>
            <a:srgbClr val="FDEDEC"/>
          </a:solidFill>
          <a:ln w="1905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4983480" y="2176272"/>
            <a:ext cx="37490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✘  What the 50-ft Setback Doesn't Cover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4983480" y="2596896"/>
            <a:ext cx="37490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b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✘  </a:t>
            </a:r>
            <a:r>
              <a:rPr lang="en-US" sz="11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Trapped fault zone waves — amplification extends ~200 m (~650 ft) from trace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4983480" y="3145536"/>
            <a:ext cx="37490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b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✘  </a:t>
            </a:r>
            <a:r>
              <a:rPr lang="en-US" sz="11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Rayleigh wave amplification in low-Vs fault soils — significant to ~300 m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4983480" y="3694176"/>
            <a:ext cx="37490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b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✘  </a:t>
            </a:r>
            <a:r>
              <a:rPr lang="en-US" sz="11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Near-fault directivity pulse — large velocity pulse extends ~10 km from fault</a:t>
            </a:r>
            <a:endParaRPr lang="en-US" sz="1150" dirty="0"/>
          </a:p>
        </p:txBody>
      </p:sp>
      <p:sp>
        <p:nvSpPr>
          <p:cNvPr id="24" name="Text 22"/>
          <p:cNvSpPr/>
          <p:nvPr/>
        </p:nvSpPr>
        <p:spPr>
          <a:xfrm>
            <a:off x="4983480" y="4242816"/>
            <a:ext cx="374904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150" b="1" dirty="0">
                <a:solidFill>
                  <a:srgbClr val="C0392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✘  </a:t>
            </a:r>
            <a:r>
              <a:rPr lang="en-US" sz="1150" dirty="0">
                <a:solidFill>
                  <a:srgbClr val="2C3E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Broad ground shaking — managed by ASCE 7-22, not by setback distance</a:t>
            </a:r>
            <a:endParaRPr lang="en-US" sz="1150" dirty="0"/>
          </a:p>
        </p:txBody>
      </p:sp>
      <p:sp>
        <p:nvSpPr>
          <p:cNvPr id="25" name="Text 23"/>
          <p:cNvSpPr/>
          <p:nvPr/>
        </p:nvSpPr>
        <p:spPr>
          <a:xfrm>
            <a:off x="365760" y="4846320"/>
            <a:ext cx="8412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i="1" dirty="0">
                <a:solidFill>
                  <a:srgbClr val="56657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Wave-propagation hazards (trapped waves, Rayleigh amplification, directivity) are addressable through structural design — base isolation, NLRHA, ductile detailing — even where physical setback is impractical.</a:t>
            </a:r>
            <a:endParaRPr lang="en-US" sz="95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1556</Words>
  <Application>Microsoft Office PowerPoint</Application>
  <PresentationFormat>On-screen Show (16:9)</PresentationFormat>
  <Paragraphs>142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Andreas Fault — Strain Energy Buildup</dc:title>
  <dc:subject>PptxGenJS Presentation</dc:subject>
  <dc:creator>VibrationData</dc:creator>
  <cp:lastModifiedBy>Tom Irvine</cp:lastModifiedBy>
  <cp:revision>2</cp:revision>
  <dcterms:created xsi:type="dcterms:W3CDTF">2026-06-13T12:18:09Z</dcterms:created>
  <dcterms:modified xsi:type="dcterms:W3CDTF">2026-06-13T13:47:38Z</dcterms:modified>
</cp:coreProperties>
</file>