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99" r:id="rId5"/>
    <p:sldId id="441" r:id="rId6"/>
    <p:sldId id="442" r:id="rId7"/>
    <p:sldId id="443" r:id="rId8"/>
    <p:sldId id="44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A77E93-0DC0-413C-A2E7-EB486B65DE86}" v="5" dt="2026-05-30T13:16:08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Irvine" userId="262373fcfcd015cf" providerId="LiveId" clId="{3C89AC9C-B2C6-431B-938B-B7A22FB5427C}"/>
    <pc:docChg chg="addSld delSld modSld">
      <pc:chgData name="Tom Irvine" userId="262373fcfcd015cf" providerId="LiveId" clId="{3C89AC9C-B2C6-431B-938B-B7A22FB5427C}" dt="2026-05-31T19:19:39.654" v="44" actId="1076"/>
      <pc:docMkLst>
        <pc:docMk/>
      </pc:docMkLst>
      <pc:sldChg chg="modSp mod">
        <pc:chgData name="Tom Irvine" userId="262373fcfcd015cf" providerId="LiveId" clId="{3C89AC9C-B2C6-431B-938B-B7A22FB5427C}" dt="2026-05-31T19:19:39.654" v="44" actId="1076"/>
        <pc:sldMkLst>
          <pc:docMk/>
          <pc:sldMk cId="263121158" sldId="256"/>
        </pc:sldMkLst>
        <pc:spChg chg="mod">
          <ac:chgData name="Tom Irvine" userId="262373fcfcd015cf" providerId="LiveId" clId="{3C89AC9C-B2C6-431B-938B-B7A22FB5427C}" dt="2026-05-31T19:19:39.654" v="44" actId="1076"/>
          <ac:spMkLst>
            <pc:docMk/>
            <pc:sldMk cId="263121158" sldId="256"/>
            <ac:spMk id="11" creationId="{8B403215-0080-4BC0-5F2D-15CD278A3532}"/>
          </ac:spMkLst>
        </pc:spChg>
      </pc:sldChg>
      <pc:sldChg chg="modSp mod">
        <pc:chgData name="Tom Irvine" userId="262373fcfcd015cf" providerId="LiveId" clId="{3C89AC9C-B2C6-431B-938B-B7A22FB5427C}" dt="2026-05-30T13:12:26.419" v="35" actId="255"/>
        <pc:sldMkLst>
          <pc:docMk/>
          <pc:sldMk cId="108659357" sldId="257"/>
        </pc:sldMkLst>
        <pc:spChg chg="mod">
          <ac:chgData name="Tom Irvine" userId="262373fcfcd015cf" providerId="LiveId" clId="{3C89AC9C-B2C6-431B-938B-B7A22FB5427C}" dt="2026-05-30T13:12:26.419" v="35" actId="255"/>
          <ac:spMkLst>
            <pc:docMk/>
            <pc:sldMk cId="108659357" sldId="257"/>
            <ac:spMk id="11" creationId="{EAA044A3-2C0E-66CA-AE6B-8A63544CEFFB}"/>
          </ac:spMkLst>
        </pc:spChg>
      </pc:sldChg>
      <pc:sldChg chg="add">
        <pc:chgData name="Tom Irvine" userId="262373fcfcd015cf" providerId="LiveId" clId="{3C89AC9C-B2C6-431B-938B-B7A22FB5427C}" dt="2026-05-30T13:06:33.599" v="3"/>
        <pc:sldMkLst>
          <pc:docMk/>
          <pc:sldMk cId="870562600" sldId="299"/>
        </pc:sldMkLst>
      </pc:sldChg>
      <pc:sldChg chg="addSp modSp new del mod">
        <pc:chgData name="Tom Irvine" userId="262373fcfcd015cf" providerId="LiveId" clId="{3C89AC9C-B2C6-431B-938B-B7A22FB5427C}" dt="2026-05-30T13:15:44.211" v="41" actId="2696"/>
        <pc:sldMkLst>
          <pc:docMk/>
          <pc:sldMk cId="2004822675" sldId="300"/>
        </pc:sldMkLst>
        <pc:picChg chg="add mod">
          <ac:chgData name="Tom Irvine" userId="262373fcfcd015cf" providerId="LiveId" clId="{3C89AC9C-B2C6-431B-938B-B7A22FB5427C}" dt="2026-05-30T13:13:16.141" v="39" actId="1076"/>
          <ac:picMkLst>
            <pc:docMk/>
            <pc:sldMk cId="2004822675" sldId="300"/>
            <ac:picMk id="2" creationId="{0E200914-2825-23B7-BFB8-0B4D3C37F078}"/>
          </ac:picMkLst>
        </pc:picChg>
      </pc:sldChg>
      <pc:sldChg chg="add">
        <pc:chgData name="Tom Irvine" userId="262373fcfcd015cf" providerId="LiveId" clId="{3C89AC9C-B2C6-431B-938B-B7A22FB5427C}" dt="2026-05-30T13:16:08.176" v="43"/>
        <pc:sldMkLst>
          <pc:docMk/>
          <pc:sldMk cId="2393432711" sldId="441"/>
        </pc:sldMkLst>
      </pc:sldChg>
      <pc:sldChg chg="add">
        <pc:chgData name="Tom Irvine" userId="262373fcfcd015cf" providerId="LiveId" clId="{3C89AC9C-B2C6-431B-938B-B7A22FB5427C}" dt="2026-05-30T13:16:08.176" v="43"/>
        <pc:sldMkLst>
          <pc:docMk/>
          <pc:sldMk cId="657604212" sldId="442"/>
        </pc:sldMkLst>
      </pc:sldChg>
      <pc:sldChg chg="add">
        <pc:chgData name="Tom Irvine" userId="262373fcfcd015cf" providerId="LiveId" clId="{3C89AC9C-B2C6-431B-938B-B7A22FB5427C}" dt="2026-05-30T13:16:08.176" v="43"/>
        <pc:sldMkLst>
          <pc:docMk/>
          <pc:sldMk cId="1620323763" sldId="443"/>
        </pc:sldMkLst>
      </pc:sldChg>
      <pc:sldChg chg="add del">
        <pc:chgData name="Tom Irvine" userId="262373fcfcd015cf" providerId="LiveId" clId="{3C89AC9C-B2C6-431B-938B-B7A22FB5427C}" dt="2026-05-30T13:16:08.176" v="43"/>
        <pc:sldMkLst>
          <pc:docMk/>
          <pc:sldMk cId="511085165" sldId="4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ED865-BAB2-4505-8239-84ACF9D805A5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4DAA7-03E3-45AA-B2C2-B5C873474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15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53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CD9A-BCB0-48F0-B24A-7AA9BE888FA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57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5E35B-1D8F-CBE4-0B2C-815E11221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0C60-71C3-8D1C-6406-D453EFB03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7DAEA-9BE0-5D8E-8177-B1B7B26C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037D-0279-45EB-BBB2-B577758A7D0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F8766-E777-DDD0-D6B5-451825B5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D6CDA-2497-FD32-F096-784B3337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842D-ABC2-493C-B485-5EF8ED3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7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F826-D815-0AA3-5C99-DFB90D3E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676AD-75BD-C15D-78CC-0A1BE8CFB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E302E-4CE0-7B84-A4B0-75AF7EB8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037D-0279-45EB-BBB2-B577758A7D0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FDAA1-E83E-42AC-FEB7-EE1FE62D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78F78-BC36-7618-6EBF-AE50380B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842D-ABC2-493C-B485-5EF8ED3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8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93AD4-A62D-021B-71EC-F228984C7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82105-1019-C434-1228-538E272D5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BCC32-7C17-2500-57F4-CB7BB65B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037D-0279-45EB-BBB2-B577758A7D0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DE878-4E2D-5112-CAEE-8F88DD47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140E-A514-3F6F-753A-41356EE8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842D-ABC2-493C-B485-5EF8ED3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0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881E-157D-D613-D9CD-4F1CE60D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4DF75-46A0-1963-1795-2A95F8FDA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E3E39-DE22-1643-DBD4-9DEE56CE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037D-0279-45EB-BBB2-B577758A7D0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87E91-DD53-9056-16E8-6E85953F8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A80F8-F126-A52A-FE9D-4B5DAE9E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842D-ABC2-493C-B485-5EF8ED3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4FBD-849C-9F85-C7E7-ED1D552D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D0277-1CBA-3C68-F103-7FF2CBC88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81921-1E03-38DB-F2B4-8F1AB3CC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037D-0279-45EB-BBB2-B577758A7D0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B6E61-0549-FDA2-68AF-F7B1982DF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B1EE6-AB45-046D-B0D5-4EFF475E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842D-ABC2-493C-B485-5EF8ED3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9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42F40-D969-7632-2A40-7C691A28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10AA2-F96C-E41E-1CCA-F487BA19D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01452-A44C-77F6-7E63-2BA7D507E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37980-719F-1C87-45B6-7D624C50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037D-0279-45EB-BBB2-B577758A7D0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FE856-FFAE-1F29-552F-8BB5BC59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E1A71-A243-C69F-3665-109AAEA0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842D-ABC2-493C-B485-5EF8ED3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6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B37F-8958-A38E-0EB5-7AFDC0EA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84C05-72E5-BAE5-1CAA-6EE8DC572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75C8A-A133-BB52-33B1-0E95C08F4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47680-5814-FC9F-3B8D-C6661C783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9CEE5-98A4-1FD5-911C-B92C7B72F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EEA07-1988-8282-DA35-550D10AC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037D-0279-45EB-BBB2-B577758A7D0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06CDE-AFA6-3940-324A-5CEED90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8DAC5-2DF5-AA90-E42D-B44A8BFD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842D-ABC2-493C-B485-5EF8ED3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5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1E4E-A060-803D-77EA-D5289B6A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A3BF28-8EE3-CBF1-1F86-C0502BBF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037D-0279-45EB-BBB2-B577758A7D0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0E906-974D-8584-9938-3DD539F2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2A592-F3A4-BDED-71DE-2A46804C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842D-ABC2-493C-B485-5EF8ED3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8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F748C-C3D7-BADA-3C20-F70C49BC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037D-0279-45EB-BBB2-B577758A7D0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480163-3E3C-E636-9BDD-C831DAA8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6D8B8-6013-A2F7-B27E-0C598BB9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842D-ABC2-493C-B485-5EF8ED3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6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6398-420E-6AE4-A304-B57B3DD0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8399F-3435-14EC-AE28-979C166F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942C8-6973-0376-7B56-53E97A5B8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3C9DE-080C-9BD9-D207-0520CDF8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037D-0279-45EB-BBB2-B577758A7D0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2D9F6-3A94-E98B-1690-E9967625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2254B-B43C-9C28-4097-699033BE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842D-ABC2-493C-B485-5EF8ED3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9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4770-DC8E-ADD7-67F2-88CC4FC7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FE4BE-014B-674E-1D92-E5D48F3AD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A84B6-323E-722C-B8A6-6F70C4646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563FB-BA0C-FF9A-6A34-D98D8BB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037D-0279-45EB-BBB2-B577758A7D0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3A02A-1F6F-405F-2129-1F417D3E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FC343-88A3-17F0-F69B-57EEF152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842D-ABC2-493C-B485-5EF8ED3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7285C5-B52B-AE5C-AB65-5826E14E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D7724-500E-5B2C-AB5F-FF6D2443C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54A0E-6A4A-11A1-C00C-2D21EE92A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8C037D-0279-45EB-BBB2-B577758A7D0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585BA-A410-843A-B18F-0250F1681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18CE0-6EF3-7FFF-AD05-9374231AF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EE842D-ABC2-493C-B485-5EF8ED333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0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geo.mtu.edu/UPSeis/pwave_web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geo.mtu.edu/UPSeis/swave_web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geo.mtu.edu/UPSeis/love_web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geo.mtu.edu/UPSeis/rayleigh_web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4877FD-7244-806E-FD5F-E7725D9C7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38" y="1151068"/>
            <a:ext cx="66484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B499D5-DA28-961B-DDA0-4ABDFE61C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4" y="1151068"/>
            <a:ext cx="3951803" cy="4555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D609A5-97C8-5841-3D35-A2811096CD75}"/>
              </a:ext>
            </a:extLst>
          </p:cNvPr>
          <p:cNvSpPr txBox="1"/>
          <p:nvPr/>
        </p:nvSpPr>
        <p:spPr>
          <a:xfrm>
            <a:off x="618564" y="316478"/>
            <a:ext cx="1064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New Glenn Launch Vehicle                                                                                               </a:t>
            </a: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lang="en-US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endParaRPr lang="en-US" b="1" dirty="0">
              <a:solidFill>
                <a:srgbClr val="00669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03215-0080-4BC0-5F2D-15CD278A3532}"/>
              </a:ext>
            </a:extLst>
          </p:cNvPr>
          <p:cNvSpPr txBox="1"/>
          <p:nvPr/>
        </p:nvSpPr>
        <p:spPr>
          <a:xfrm>
            <a:off x="4044875" y="6304002"/>
            <a:ext cx="6056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Explosion during prelaunch engine static fire test on May 28, 2026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2E444-6869-2BFE-404D-AE8A3033C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E9E16E9-6CE5-3338-E9FC-6C3D9E2CDBA1}"/>
              </a:ext>
            </a:extLst>
          </p:cNvPr>
          <p:cNvSpPr txBox="1"/>
          <p:nvPr/>
        </p:nvSpPr>
        <p:spPr>
          <a:xfrm>
            <a:off x="365074" y="348751"/>
            <a:ext cx="1064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2.5 Accidental Explosion - Blue Origin New Glenn Rocket Explosion                                      </a:t>
            </a: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lang="en-US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endParaRPr lang="en-US" b="1" dirty="0">
              <a:solidFill>
                <a:srgbClr val="00669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A044A3-2C0E-66CA-AE6B-8A63544CEFFB}"/>
              </a:ext>
            </a:extLst>
          </p:cNvPr>
          <p:cNvSpPr txBox="1"/>
          <p:nvPr/>
        </p:nvSpPr>
        <p:spPr>
          <a:xfrm>
            <a:off x="5222553" y="992252"/>
            <a:ext cx="605655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Blue Origin New Glenn rocket explosion generated seismic waves that traveled through the Earth and were detected on three seismographic stations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most distant station was 220 km (135 miles) from the rocket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estimated magnitude of M2.5 is not directly comparable to an earthquake because the rocket explosion was not contained within the Earth, resulting in less efficient energy coupling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event location is fixed to the explosion site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Homes shook and windows rattles in nearby Cape Canaveral and Cocoa Beach, with residents turning to social media to report the event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is a clear indicator of significant acoustic/blast overpressure propagating several miles from Launch Complex 36</a:t>
            </a:r>
            <a:endParaRPr lang="en-US" sz="145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https://earthquake.usgs.gov/earthquakes/eventpage/us7000spdd/executive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3CA25-3893-BB30-89EC-203C39967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74" y="1161827"/>
            <a:ext cx="4584741" cy="38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9B771-C3DD-359C-47D6-7925A9F5F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3EB32C-A254-8482-7714-CD3A4E5D3FBD}"/>
              </a:ext>
            </a:extLst>
          </p:cNvPr>
          <p:cNvSpPr txBox="1"/>
          <p:nvPr/>
        </p:nvSpPr>
        <p:spPr>
          <a:xfrm>
            <a:off x="365074" y="348751"/>
            <a:ext cx="1064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Damaged Launch Pad                                                                                                                          </a:t>
            </a:r>
            <a:r>
              <a:rPr lang="en-US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 lang="en-US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endParaRPr lang="en-US" b="1" dirty="0">
              <a:solidFill>
                <a:srgbClr val="006699"/>
              </a:solidFill>
            </a:endParaRPr>
          </a:p>
        </p:txBody>
      </p:sp>
      <p:pic>
        <p:nvPicPr>
          <p:cNvPr id="2050" name="Picture 2" descr="Damage at the site of a launchpad after an uncrewed Blue Origin New Glenn rocket exploded during a test at the Cape Canaveral Space Force Station in Florida Thursday. REUTERS/Joe Skipper">
            <a:extLst>
              <a:ext uri="{FF2B5EF4-FFF2-40B4-BE49-F238E27FC236}">
                <a16:creationId xmlns:a16="http://schemas.microsoft.com/office/drawing/2014/main" id="{E1CC3C83-2095-1D80-296F-495A6ECA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84" y="994274"/>
            <a:ext cx="819150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20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CB4CD-931B-1529-FEE2-9CAF4A275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0CAF9F33-C360-931A-49F7-298BC09EC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D05923-4A6F-A494-491D-694C8DB1AACB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F795888-92F5-D271-6451-227D0AF0279D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Overpressure-to-Seismic Coupling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B397FEF-00E6-7F3E-4AD8-09F0544D0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16" y="1455409"/>
            <a:ext cx="5920909" cy="367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64ACFF-BDCF-7DD4-FAC4-AF627969B120}"/>
              </a:ext>
            </a:extLst>
          </p:cNvPr>
          <p:cNvSpPr txBox="1"/>
          <p:nvPr/>
        </p:nvSpPr>
        <p:spPr>
          <a:xfrm>
            <a:off x="2662516" y="5541072"/>
            <a:ext cx="6866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Rayleigh waves (R-waves) — </a:t>
            </a:r>
            <a:r>
              <a:rPr lang="en-US" sz="1400" i="1" dirty="0"/>
              <a:t>the dominant component for surface blasting</a:t>
            </a:r>
            <a:r>
              <a:rPr lang="en-US" sz="1400" dirty="0"/>
              <a:t> 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Retrograde elliptical particle motion (combined vertical and horizontal)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6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F7962C-0FAE-0541-19D1-17DD75A9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6" descr="http://www.geo.mtu.edu/UPSeis/pwave_web.jpg">
            <a:extLst>
              <a:ext uri="{FF2B5EF4-FFF2-40B4-BE49-F238E27FC236}">
                <a16:creationId xmlns:a16="http://schemas.microsoft.com/office/drawing/2014/main" id="{8A95F74C-59D8-B511-3D0A-8BE98F978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326" y="1326961"/>
            <a:ext cx="3828551" cy="197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C4B8C595-4631-38C8-2150-C7D226990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207" y="3800239"/>
            <a:ext cx="6857106" cy="242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Char char="n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99"/>
              </a:buClr>
              <a:buSzPct val="75000"/>
              <a:buFont typeface="Monotype Sorts" pitchFamily="2" charset="2"/>
              <a:buChar char="u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Monotype Sorts" pitchFamily="2" charset="2"/>
              <a:buChar char="F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100000"/>
              <a:buChar char="•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primary wave, or P-wave, is a body wave that can propagate through the Earth’s core</a:t>
            </a:r>
          </a:p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wave can also travel through water</a:t>
            </a:r>
          </a:p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P-wave is also a sound wave</a:t>
            </a:r>
          </a:p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thus has longitudinal motion</a:t>
            </a:r>
          </a:p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that the P-wave is the fastest of the four waveforms</a:t>
            </a:r>
          </a:p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Typical P-wave velocity 5 to 8 km/s</a:t>
            </a:r>
          </a:p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Airborne sound speed is 0.34 km/s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125" b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81FA1A-7D8B-EC53-B410-18693BD6CEE4}"/>
              </a:ext>
            </a:extLst>
          </p:cNvPr>
          <p:cNvSpPr/>
          <p:nvPr/>
        </p:nvSpPr>
        <p:spPr>
          <a:xfrm>
            <a:off x="1981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Seismic P-Wave</a:t>
            </a:r>
          </a:p>
        </p:txBody>
      </p:sp>
    </p:spTree>
    <p:extLst>
      <p:ext uri="{BB962C8B-B14F-4D97-AF65-F5344CB8AC3E}">
        <p14:creationId xmlns:p14="http://schemas.microsoft.com/office/powerpoint/2010/main" val="239343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F7962C-0FAE-0541-19D1-17DD75A9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84842E-5D5F-47DB-8A50-E3874C6A648E}" type="slidenum">
              <a:rPr kumimoji="1"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kumimoji="1"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D27828-A1C8-A831-F264-F92D8226C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725" y="1029014"/>
            <a:ext cx="5542828" cy="137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Char char="n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99"/>
              </a:buClr>
              <a:buSzPct val="75000"/>
              <a:buFont typeface="Monotype Sorts" pitchFamily="2" charset="2"/>
              <a:buChar char="u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Monotype Sorts" pitchFamily="2" charset="2"/>
              <a:buChar char="F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100000"/>
              <a:buChar char="•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endParaRPr lang="en-US" altLang="en-US" sz="1800" b="0" kern="0">
              <a:solidFill>
                <a:srgbClr val="010000"/>
              </a:solidFill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08B409CC-D8EF-8E19-F8D4-A0E3BE4A0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432" y="3831973"/>
            <a:ext cx="6860004" cy="20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Char char="n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99"/>
              </a:buClr>
              <a:buSzPct val="75000"/>
              <a:buFont typeface="Monotype Sorts" pitchFamily="2" charset="2"/>
              <a:buChar char="u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Monotype Sorts" pitchFamily="2" charset="2"/>
              <a:buChar char="F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100000"/>
              <a:buChar char="•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rgbClr val="01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secondary wave, or S-wave, is a shear wave</a:t>
            </a:r>
          </a:p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rgbClr val="01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 type of body wave</a:t>
            </a:r>
          </a:p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rgbClr val="01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S-wave produces an amplitude disturbance that is at right angles to the direction of propagation</a:t>
            </a:r>
          </a:p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rgbClr val="01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that water cannot withstand a shear force  </a:t>
            </a:r>
          </a:p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350" b="0" dirty="0">
                <a:solidFill>
                  <a:srgbClr val="01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S-waves thus do not propagate in water</a:t>
            </a:r>
          </a:p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waves travel about 60% the speed of P waves</a:t>
            </a:r>
            <a:endParaRPr lang="en-US" altLang="en-US" sz="135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9" descr="http://www.geo.mtu.edu/UPSeis/swave_web.jpg">
            <a:extLst>
              <a:ext uri="{FF2B5EF4-FFF2-40B4-BE49-F238E27FC236}">
                <a16:creationId xmlns:a16="http://schemas.microsoft.com/office/drawing/2014/main" id="{4B7D1547-E09A-A13F-5392-85D0E784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38" y="1470996"/>
            <a:ext cx="3657124" cy="182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970E0A-AE10-326C-3FFE-7CD69CB7BBF5}"/>
              </a:ext>
            </a:extLst>
          </p:cNvPr>
          <p:cNvSpPr/>
          <p:nvPr/>
        </p:nvSpPr>
        <p:spPr>
          <a:xfrm>
            <a:off x="1828800" y="278058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Seismic S-Wave</a:t>
            </a:r>
          </a:p>
        </p:txBody>
      </p:sp>
    </p:spTree>
    <p:extLst>
      <p:ext uri="{BB962C8B-B14F-4D97-AF65-F5344CB8AC3E}">
        <p14:creationId xmlns:p14="http://schemas.microsoft.com/office/powerpoint/2010/main" val="65760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F7962C-0FAE-0541-19D1-17DD75A9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84842E-5D5F-47DB-8A50-E3874C6A648E}" type="slidenum">
              <a:rPr kumimoji="1"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kumimoji="1"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EB77D27B-414A-A827-F565-3C6C0E3B4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17" y="4234620"/>
            <a:ext cx="6050243" cy="170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Char char="n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99"/>
              </a:buClr>
              <a:buSzPct val="75000"/>
              <a:buFont typeface="Monotype Sorts" pitchFamily="2" charset="2"/>
              <a:buChar char="u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Monotype Sorts" pitchFamily="2" charset="2"/>
              <a:buChar char="F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100000"/>
              <a:buChar char="•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1350" b="0" kern="0" dirty="0">
                <a:solidFill>
                  <a:srgbClr val="01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 waves are shearing horizontal waves</a:t>
            </a:r>
          </a:p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1350" b="0" kern="0" dirty="0">
                <a:solidFill>
                  <a:srgbClr val="01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motion of a Love wave is similar to the motion of a secondary wave except that Love wave only travel along the surface of the Earth</a:t>
            </a:r>
          </a:p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1350" b="0" kern="0" dirty="0">
                <a:solidFill>
                  <a:srgbClr val="01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 waves do not propagate in water</a:t>
            </a:r>
          </a:p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350" b="0" kern="0" dirty="0">
                <a:solidFill>
                  <a:srgbClr val="2021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Typical Love wave velocity 2 to 6 km/s</a:t>
            </a:r>
            <a:endParaRPr lang="en-US" altLang="en-US" sz="1350" b="0" kern="0" dirty="0">
              <a:solidFill>
                <a:srgbClr val="01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None/>
              <a:defRPr/>
            </a:pPr>
            <a:endParaRPr lang="en-US" altLang="en-US" sz="1125" b="0" kern="0" dirty="0">
              <a:solidFill>
                <a:srgbClr val="010000"/>
              </a:solidFill>
            </a:endParaRPr>
          </a:p>
        </p:txBody>
      </p:sp>
      <p:pic>
        <p:nvPicPr>
          <p:cNvPr id="9" name="Picture 9" descr="http://www.geo.mtu.edu/UPSeis/love_web.jpg">
            <a:extLst>
              <a:ext uri="{FF2B5EF4-FFF2-40B4-BE49-F238E27FC236}">
                <a16:creationId xmlns:a16="http://schemas.microsoft.com/office/drawing/2014/main" id="{E3B88CD0-DF76-770E-9D05-E8A51C0FE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454" y="1875438"/>
            <a:ext cx="3371411" cy="181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932150-A634-36A7-D184-AEC665940A97}"/>
              </a:ext>
            </a:extLst>
          </p:cNvPr>
          <p:cNvSpPr/>
          <p:nvPr/>
        </p:nvSpPr>
        <p:spPr>
          <a:xfrm>
            <a:off x="1752600" y="381000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Seismic Love Wave</a:t>
            </a:r>
          </a:p>
        </p:txBody>
      </p:sp>
    </p:spTree>
    <p:extLst>
      <p:ext uri="{BB962C8B-B14F-4D97-AF65-F5344CB8AC3E}">
        <p14:creationId xmlns:p14="http://schemas.microsoft.com/office/powerpoint/2010/main" val="162032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F7962C-0FAE-0541-19D1-17DD75A9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84842E-5D5F-47DB-8A50-E3874C6A648E}" type="slidenum">
              <a:rPr kumimoji="1"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kumimoji="1"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81D53B06-50B4-85C2-B107-A7D7731CE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676" y="3919841"/>
            <a:ext cx="5633316" cy="201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Char char="n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99"/>
              </a:buClr>
              <a:buSzPct val="75000"/>
              <a:buFont typeface="Monotype Sorts" pitchFamily="2" charset="2"/>
              <a:buChar char="u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Monotype Sorts" pitchFamily="2" charset="2"/>
              <a:buChar char="F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100000"/>
              <a:buChar char="•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1350" b="0" kern="0" dirty="0">
                <a:solidFill>
                  <a:srgbClr val="01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Rayleigh waves travel along the surface of the Earth</a:t>
            </a:r>
          </a:p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1350" b="0" kern="0" dirty="0">
                <a:solidFill>
                  <a:srgbClr val="01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Rayleigh waves produce retrograde elliptical motion</a:t>
            </a:r>
          </a:p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1350" b="0" kern="0" dirty="0">
                <a:solidFill>
                  <a:srgbClr val="01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ground motion is thus both horizontal and vertical  </a:t>
            </a:r>
          </a:p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1350" b="0" kern="0" dirty="0">
                <a:solidFill>
                  <a:srgbClr val="01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motion of Rayleigh waves is similar to the motion of ocean waves except that ocean waves are prograde</a:t>
            </a:r>
          </a:p>
          <a:p>
            <a:pPr marL="171450" indent="-171450">
              <a:spcBef>
                <a:spcPct val="50000"/>
              </a:spcBef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350" b="0" kern="0" dirty="0">
                <a:solidFill>
                  <a:srgbClr val="2021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Typical Rayleigh wave velocity ~3 km/s</a:t>
            </a:r>
            <a:endParaRPr lang="en-US" altLang="en-US" sz="1350" b="0" kern="0" dirty="0">
              <a:solidFill>
                <a:srgbClr val="01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None/>
              <a:defRPr/>
            </a:pPr>
            <a:endParaRPr lang="en-US" altLang="en-US" sz="1125" b="0" kern="0" dirty="0">
              <a:solidFill>
                <a:srgbClr val="010000"/>
              </a:solidFill>
            </a:endParaRPr>
          </a:p>
        </p:txBody>
      </p:sp>
      <p:pic>
        <p:nvPicPr>
          <p:cNvPr id="4" name="Picture 9" descr="http://www.geo.mtu.edu/UPSeis/rayleigh_web.jpg">
            <a:extLst>
              <a:ext uri="{FF2B5EF4-FFF2-40B4-BE49-F238E27FC236}">
                <a16:creationId xmlns:a16="http://schemas.microsoft.com/office/drawing/2014/main" id="{34655634-EEF0-6A3A-BC94-A86BE52D1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52" y="1649939"/>
            <a:ext cx="3485696" cy="184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C849B9-D3F1-D8D8-F971-4A2B7A9BBBF8}"/>
              </a:ext>
            </a:extLst>
          </p:cNvPr>
          <p:cNvSpPr/>
          <p:nvPr/>
        </p:nvSpPr>
        <p:spPr>
          <a:xfrm>
            <a:off x="1828800" y="416316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Seismic Rayleigh Wave</a:t>
            </a:r>
          </a:p>
        </p:txBody>
      </p:sp>
    </p:spTree>
    <p:extLst>
      <p:ext uri="{BB962C8B-B14F-4D97-AF65-F5344CB8AC3E}">
        <p14:creationId xmlns:p14="http://schemas.microsoft.com/office/powerpoint/2010/main" val="511085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433</Words>
  <Application>Microsoft Office PowerPoint</Application>
  <PresentationFormat>Widescreen</PresentationFormat>
  <Paragraphs>52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Irvine</dc:creator>
  <cp:lastModifiedBy>Tom Irvine</cp:lastModifiedBy>
  <cp:revision>2</cp:revision>
  <dcterms:created xsi:type="dcterms:W3CDTF">2026-05-30T12:15:30Z</dcterms:created>
  <dcterms:modified xsi:type="dcterms:W3CDTF">2026-05-31T19:19:50Z</dcterms:modified>
</cp:coreProperties>
</file>