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0"/>
  </p:notesMasterIdLst>
  <p:sldIdLst>
    <p:sldId id="262" r:id="rId3"/>
    <p:sldId id="256" r:id="rId4"/>
    <p:sldId id="257" r:id="rId5"/>
    <p:sldId id="258" r:id="rId6"/>
    <p:sldId id="263" r:id="rId7"/>
    <p:sldId id="264" r:id="rId8"/>
    <p:sldId id="26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852A8A-996F-4EA3-AE02-9C83CD186B66}" v="59" dt="2026-06-13T13:18:23.1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9" autoAdjust="0"/>
    <p:restoredTop sz="94660"/>
  </p:normalViewPr>
  <p:slideViewPr>
    <p:cSldViewPr snapToGrid="0">
      <p:cViewPr varScale="1">
        <p:scale>
          <a:sx n="98" d="100"/>
          <a:sy n="98" d="100"/>
        </p:scale>
        <p:origin x="32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Irvine" userId="262373fcfcd015cf" providerId="LiveId" clId="{3C89AC9C-B2C6-431B-938B-B7A22FB5427C}"/>
    <pc:docChg chg="undo custSel addSld delSld modSld sldOrd">
      <pc:chgData name="Tom Irvine" userId="262373fcfcd015cf" providerId="LiveId" clId="{3C89AC9C-B2C6-431B-938B-B7A22FB5427C}" dt="2026-06-13T13:19:04.008" v="235" actId="1076"/>
      <pc:docMkLst>
        <pc:docMk/>
      </pc:docMkLst>
      <pc:sldChg chg="addSp modSp mod">
        <pc:chgData name="Tom Irvine" userId="262373fcfcd015cf" providerId="LiveId" clId="{3C89AC9C-B2C6-431B-938B-B7A22FB5427C}" dt="2026-06-13T13:02:32.686" v="134" actId="20577"/>
        <pc:sldMkLst>
          <pc:docMk/>
          <pc:sldMk cId="3078625612" sldId="257"/>
        </pc:sldMkLst>
        <pc:spChg chg="add">
          <ac:chgData name="Tom Irvine" userId="262373fcfcd015cf" providerId="LiveId" clId="{3C89AC9C-B2C6-431B-938B-B7A22FB5427C}" dt="2026-06-13T11:04:46.373" v="2"/>
          <ac:spMkLst>
            <pc:docMk/>
            <pc:sldMk cId="3078625612" sldId="257"/>
            <ac:spMk id="2" creationId="{FADB3347-8495-145B-BCFF-08D8B58C1A3A}"/>
          </ac:spMkLst>
        </pc:spChg>
        <pc:spChg chg="add mod">
          <ac:chgData name="Tom Irvine" userId="262373fcfcd015cf" providerId="LiveId" clId="{3C89AC9C-B2C6-431B-938B-B7A22FB5427C}" dt="2026-06-13T13:02:32.686" v="134" actId="20577"/>
          <ac:spMkLst>
            <pc:docMk/>
            <pc:sldMk cId="3078625612" sldId="257"/>
            <ac:spMk id="3" creationId="{D8CF3A97-F007-277D-017A-8A1E2EE8C6D1}"/>
          </ac:spMkLst>
        </pc:spChg>
      </pc:sldChg>
      <pc:sldChg chg="addSp delSp modSp mod modAnim">
        <pc:chgData name="Tom Irvine" userId="262373fcfcd015cf" providerId="LiveId" clId="{3C89AC9C-B2C6-431B-938B-B7A22FB5427C}" dt="2026-06-13T11:39:38.971" v="133" actId="20577"/>
        <pc:sldMkLst>
          <pc:docMk/>
          <pc:sldMk cId="3363919765" sldId="258"/>
        </pc:sldMkLst>
        <pc:spChg chg="add del mod">
          <ac:chgData name="Tom Irvine" userId="262373fcfcd015cf" providerId="LiveId" clId="{3C89AC9C-B2C6-431B-938B-B7A22FB5427C}" dt="2026-06-13T11:31:08.322" v="75"/>
          <ac:spMkLst>
            <pc:docMk/>
            <pc:sldMk cId="3363919765" sldId="258"/>
            <ac:spMk id="3" creationId="{07B33EAA-AD3E-6255-849A-F8FA96A2B80A}"/>
          </ac:spMkLst>
        </pc:spChg>
        <pc:spChg chg="add mod">
          <ac:chgData name="Tom Irvine" userId="262373fcfcd015cf" providerId="LiveId" clId="{3C89AC9C-B2C6-431B-938B-B7A22FB5427C}" dt="2026-06-13T11:36:27.512" v="91" actId="1076"/>
          <ac:spMkLst>
            <pc:docMk/>
            <pc:sldMk cId="3363919765" sldId="258"/>
            <ac:spMk id="4" creationId="{D8E9EDA5-315C-1AE5-1B07-6DD9761B0126}"/>
          </ac:spMkLst>
        </pc:spChg>
        <pc:spChg chg="add mod">
          <ac:chgData name="Tom Irvine" userId="262373fcfcd015cf" providerId="LiveId" clId="{3C89AC9C-B2C6-431B-938B-B7A22FB5427C}" dt="2026-06-13T11:39:38.971" v="133" actId="20577"/>
          <ac:spMkLst>
            <pc:docMk/>
            <pc:sldMk cId="3363919765" sldId="258"/>
            <ac:spMk id="6" creationId="{F1C46B92-0509-D1D9-6939-33DFCEDD9F26}"/>
          </ac:spMkLst>
        </pc:spChg>
        <pc:picChg chg="add mod">
          <ac:chgData name="Tom Irvine" userId="262373fcfcd015cf" providerId="LiveId" clId="{3C89AC9C-B2C6-431B-938B-B7A22FB5427C}" dt="2026-06-13T11:36:25.016" v="90" actId="1076"/>
          <ac:picMkLst>
            <pc:docMk/>
            <pc:sldMk cId="3363919765" sldId="258"/>
            <ac:picMk id="2" creationId="{EC0C7B14-EECC-02E5-F268-0B29F015B71C}"/>
          </ac:picMkLst>
        </pc:picChg>
      </pc:sldChg>
      <pc:sldChg chg="add del">
        <pc:chgData name="Tom Irvine" userId="262373fcfcd015cf" providerId="LiveId" clId="{3C89AC9C-B2C6-431B-938B-B7A22FB5427C}" dt="2026-06-13T11:35:31.671" v="83"/>
        <pc:sldMkLst>
          <pc:docMk/>
          <pc:sldMk cId="1875776198" sldId="259"/>
        </pc:sldMkLst>
      </pc:sldChg>
      <pc:sldChg chg="addSp modSp del mod">
        <pc:chgData name="Tom Irvine" userId="262373fcfcd015cf" providerId="LiveId" clId="{3C89AC9C-B2C6-431B-938B-B7A22FB5427C}" dt="2026-06-13T11:34:08.871" v="77" actId="2696"/>
        <pc:sldMkLst>
          <pc:docMk/>
          <pc:sldMk cId="2605265589" sldId="259"/>
        </pc:sldMkLst>
        <pc:picChg chg="add mod">
          <ac:chgData name="Tom Irvine" userId="262373fcfcd015cf" providerId="LiveId" clId="{3C89AC9C-B2C6-431B-938B-B7A22FB5427C}" dt="2026-06-13T11:28:50.598" v="35" actId="1076"/>
          <ac:picMkLst>
            <pc:docMk/>
            <pc:sldMk cId="2605265589" sldId="259"/>
            <ac:picMk id="3" creationId="{FF82BA7E-1ADC-3BE1-6477-86930CB4DD01}"/>
          </ac:picMkLst>
        </pc:picChg>
        <pc:picChg chg="add mod">
          <ac:chgData name="Tom Irvine" userId="262373fcfcd015cf" providerId="LiveId" clId="{3C89AC9C-B2C6-431B-938B-B7A22FB5427C}" dt="2026-06-13T11:28:48.422" v="34" actId="1076"/>
          <ac:picMkLst>
            <pc:docMk/>
            <pc:sldMk cId="2605265589" sldId="259"/>
            <ac:picMk id="5" creationId="{31B89020-6145-24E7-1BE4-487E99585E69}"/>
          </ac:picMkLst>
        </pc:picChg>
      </pc:sldChg>
      <pc:sldChg chg="delSp modSp add mod setBg">
        <pc:chgData name="Tom Irvine" userId="262373fcfcd015cf" providerId="LiveId" clId="{3C89AC9C-B2C6-431B-938B-B7A22FB5427C}" dt="2026-06-13T11:36:03.361" v="88" actId="21"/>
        <pc:sldMkLst>
          <pc:docMk/>
          <pc:sldMk cId="0" sldId="263"/>
        </pc:sldMkLst>
        <pc:spChg chg="del">
          <ac:chgData name="Tom Irvine" userId="262373fcfcd015cf" providerId="LiveId" clId="{3C89AC9C-B2C6-431B-938B-B7A22FB5427C}" dt="2026-06-13T11:36:03.361" v="88" actId="21"/>
          <ac:spMkLst>
            <pc:docMk/>
            <pc:sldMk cId="0" sldId="263"/>
            <ac:spMk id="4" creationId="{00000000-0000-0000-0000-000000000000}"/>
          </ac:spMkLst>
        </pc:spChg>
        <pc:spChg chg="mod">
          <ac:chgData name="Tom Irvine" userId="262373fcfcd015cf" providerId="LiveId" clId="{3C89AC9C-B2C6-431B-938B-B7A22FB5427C}" dt="2026-06-13T11:35:18.755" v="81" actId="207"/>
          <ac:spMkLst>
            <pc:docMk/>
            <pc:sldMk cId="0" sldId="263"/>
            <ac:spMk id="11" creationId="{00000000-0000-0000-0000-000000000000}"/>
          </ac:spMkLst>
        </pc:spChg>
      </pc:sldChg>
      <pc:sldChg chg="del ord">
        <pc:chgData name="Tom Irvine" userId="262373fcfcd015cf" providerId="LiveId" clId="{3C89AC9C-B2C6-431B-938B-B7A22FB5427C}" dt="2026-06-13T11:05:10.641" v="5" actId="2696"/>
        <pc:sldMkLst>
          <pc:docMk/>
          <pc:sldMk cId="901331971" sldId="263"/>
        </pc:sldMkLst>
      </pc:sldChg>
      <pc:sldChg chg="delSp modSp add mod setBg">
        <pc:chgData name="Tom Irvine" userId="262373fcfcd015cf" providerId="LiveId" clId="{3C89AC9C-B2C6-431B-938B-B7A22FB5427C}" dt="2026-06-13T13:18:55.043" v="234" actId="255"/>
        <pc:sldMkLst>
          <pc:docMk/>
          <pc:sldMk cId="0" sldId="264"/>
        </pc:sldMkLst>
        <pc:spChg chg="del">
          <ac:chgData name="Tom Irvine" userId="262373fcfcd015cf" providerId="LiveId" clId="{3C89AC9C-B2C6-431B-938B-B7A22FB5427C}" dt="2026-06-13T11:36:06.705" v="89" actId="21"/>
          <ac:spMkLst>
            <pc:docMk/>
            <pc:sldMk cId="0" sldId="264"/>
            <ac:spMk id="4" creationId="{00000000-0000-0000-0000-000000000000}"/>
          </ac:spMkLst>
        </pc:spChg>
        <pc:spChg chg="mod">
          <ac:chgData name="Tom Irvine" userId="262373fcfcd015cf" providerId="LiveId" clId="{3C89AC9C-B2C6-431B-938B-B7A22FB5427C}" dt="2026-06-13T13:18:55.043" v="234" actId="255"/>
          <ac:spMkLst>
            <pc:docMk/>
            <pc:sldMk cId="0" sldId="264"/>
            <ac:spMk id="8" creationId="{00000000-0000-0000-0000-000000000000}"/>
          </ac:spMkLst>
        </pc:spChg>
      </pc:sldChg>
      <pc:sldChg chg="delSp modSp add mod">
        <pc:chgData name="Tom Irvine" userId="262373fcfcd015cf" providerId="LiveId" clId="{3C89AC9C-B2C6-431B-938B-B7A22FB5427C}" dt="2026-06-13T13:19:04.008" v="235" actId="1076"/>
        <pc:sldMkLst>
          <pc:docMk/>
          <pc:sldMk cId="2518857958" sldId="265"/>
        </pc:sldMkLst>
        <pc:spChg chg="mod">
          <ac:chgData name="Tom Irvine" userId="262373fcfcd015cf" providerId="LiveId" clId="{3C89AC9C-B2C6-431B-938B-B7A22FB5427C}" dt="2026-06-13T13:15:46.873" v="188" actId="14100"/>
          <ac:spMkLst>
            <pc:docMk/>
            <pc:sldMk cId="2518857958" sldId="265"/>
            <ac:spMk id="3" creationId="{C175B1E9-36A7-EB9F-B1CE-DE54E97016F7}"/>
          </ac:spMkLst>
        </pc:spChg>
        <pc:spChg chg="mod">
          <ac:chgData name="Tom Irvine" userId="262373fcfcd015cf" providerId="LiveId" clId="{3C89AC9C-B2C6-431B-938B-B7A22FB5427C}" dt="2026-06-13T13:15:36.138" v="179" actId="1076"/>
          <ac:spMkLst>
            <pc:docMk/>
            <pc:sldMk cId="2518857958" sldId="265"/>
            <ac:spMk id="7" creationId="{A34B77EF-B359-EFAC-0BD4-11F446C5FCBD}"/>
          </ac:spMkLst>
        </pc:spChg>
        <pc:spChg chg="mod">
          <ac:chgData name="Tom Irvine" userId="262373fcfcd015cf" providerId="LiveId" clId="{3C89AC9C-B2C6-431B-938B-B7A22FB5427C}" dt="2026-06-13T13:19:04.008" v="235" actId="1076"/>
          <ac:spMkLst>
            <pc:docMk/>
            <pc:sldMk cId="2518857958" sldId="265"/>
            <ac:spMk id="8" creationId="{0D972DAF-1C9B-CB38-0689-E5C43A341881}"/>
          </ac:spMkLst>
        </pc:spChg>
        <pc:picChg chg="del">
          <ac:chgData name="Tom Irvine" userId="262373fcfcd015cf" providerId="LiveId" clId="{3C89AC9C-B2C6-431B-938B-B7A22FB5427C}" dt="2026-06-13T13:15:22.151" v="176" actId="21"/>
          <ac:picMkLst>
            <pc:docMk/>
            <pc:sldMk cId="2518857958" sldId="265"/>
            <ac:picMk id="6" creationId="{AD61973B-6CE5-CB4F-FD47-734AF313BCA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FE607F-7D64-4B1E-8D9C-AA924309C987}" type="datetimeFigureOut">
              <a:rPr lang="en-US" smtClean="0"/>
              <a:t>6/13/2026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747F23-E97F-49C3-92DB-EED1E844E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72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E60C6-2A61-4562-BD48-2D6AD5E3D1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DECAF-D847-0D6E-F728-7E489DD93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603FDD-EDAE-5897-D8DA-179A9DE333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969712-3749-89C1-D0B3-3A67FD1EFC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FA9197-AA82-55BF-CB37-F53DBC9C36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271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21FE2-71D5-2598-FDA7-8EFC775C54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4934B9-BC38-07DE-4E84-270CB6F32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6EB2C8-E908-F621-87FC-B024E1CBC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49C81-A35C-4432-94E5-ED066ADD7BF1}" type="datetimeFigureOut">
              <a:rPr lang="en-US" smtClean="0"/>
              <a:t>6/13/2026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5D4B5-531D-7D36-5305-D473DEDE2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8D8991-E94D-B34A-4597-21831C219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7EB46-1E18-4FC1-A036-55996095A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891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063EC-21E6-CCD4-F7DF-790B5F1DD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5B0252-CAAF-9B1E-1CAF-EDA254DF50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07E8E-CA15-593A-2F19-9578441D8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49C81-A35C-4432-94E5-ED066ADD7BF1}" type="datetimeFigureOut">
              <a:rPr lang="en-US" smtClean="0"/>
              <a:t>6/13/2026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490AB-2472-6C23-E1FC-6709D723A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491D12-31A5-AAEE-54F9-08459E558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7EB46-1E18-4FC1-A036-55996095A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510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A7655B-03CD-A3D7-2BA1-C33C567359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B731AB-A9D8-B313-5561-44604750D0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C97AF-CB83-32B9-B52B-BB8192EFF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49C81-A35C-4432-94E5-ED066ADD7BF1}" type="datetimeFigureOut">
              <a:rPr lang="en-US" smtClean="0"/>
              <a:t>6/13/2026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B6765-8DDB-5D78-2D78-77E62D7EF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76F70-4333-01A3-0E55-C73F69EBD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7EB46-1E18-4FC1-A036-55996095A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286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3675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8331200" y="618310"/>
            <a:ext cx="21443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24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Vibrationdata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09600" y="1143000"/>
            <a:ext cx="10871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90724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BB1DB-BFE6-417A-9527-F12AB64AEF19}" type="datetime1">
              <a:rPr lang="en-US" smtClean="0"/>
              <a:pPr/>
              <a:t>6/13/2026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3156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B7F17-1707-40C1-8FD0-66E15FCC425C}" type="datetime1">
              <a:rPr lang="en-US" smtClean="0"/>
              <a:pPr/>
              <a:t>6/13/2026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0917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8B78A-F45E-48A4-B637-73FE7D73D083}" type="datetime1">
              <a:rPr lang="en-US" smtClean="0"/>
              <a:pPr/>
              <a:t>6/13/2026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5779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B78EE-90CE-41ED-B614-010AB857BACA}" type="datetime1">
              <a:rPr lang="en-US" smtClean="0"/>
              <a:pPr/>
              <a:t>6/13/2026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0246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08EC8-265A-430B-88BB-81A15A759DA4}" type="datetime1">
              <a:rPr lang="en-US" smtClean="0"/>
              <a:pPr/>
              <a:t>6/13/2026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2235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B5D47-54B1-4232-9C0A-F58863ADCDAB}" type="datetime1">
              <a:rPr lang="en-US" smtClean="0"/>
              <a:pPr/>
              <a:t>6/13/2026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245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D19DE-1FF2-3931-1C7E-C91687F97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6356F-3E04-DA9C-4AC2-4DE418EAEE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18766-A24D-FDB8-4BF5-105984AFE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49C81-A35C-4432-94E5-ED066ADD7BF1}" type="datetimeFigureOut">
              <a:rPr lang="en-US" smtClean="0"/>
              <a:t>6/13/2026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33748-AA25-313B-2BD0-4F72B3873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D239E-7D65-2B59-E1DA-1DF7837D3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7EB46-1E18-4FC1-A036-55996095A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377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22047-296F-4344-AB8F-1E7C9CC852D9}" type="datetime1">
              <a:rPr lang="en-US" smtClean="0"/>
              <a:pPr/>
              <a:t>6/13/2026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1106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8B628-9958-4832-BAA0-3578FE88725F}" type="datetime1">
              <a:rPr lang="en-US" smtClean="0"/>
              <a:pPr/>
              <a:t>6/13/2026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6952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AA0D6-F7DA-477A-9F33-2A99A73AE9F2}" type="datetime1">
              <a:rPr lang="en-US" smtClean="0"/>
              <a:pPr/>
              <a:t>6/13/2026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5925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58414-C7DA-4A20-BA83-378325457251}" type="datetime1">
              <a:rPr lang="en-US" smtClean="0"/>
              <a:pPr/>
              <a:t>6/13/2026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4842E-5D5F-47DB-8A50-E3874C6A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08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E2D34-1494-D77E-48B7-5F203F000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DA3F14-EF34-D605-78D2-6DCE0E0280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C46861-C8ED-8A98-3012-A71B376F7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49C81-A35C-4432-94E5-ED066ADD7BF1}" type="datetimeFigureOut">
              <a:rPr lang="en-US" smtClean="0"/>
              <a:t>6/13/2026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11D7FF-6A34-17A0-BEA3-D3C8E01C1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2AC6E-F2CC-B3D8-D347-3D095EBCE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7EB46-1E18-4FC1-A036-55996095A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586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0977A-DFC4-0972-159B-447CFACAE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47A4EE-4FE6-7BC4-CC09-E32EE5C6A5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096FF9-0C22-56D3-6BA1-69996679A9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E982E1-B517-4F96-4E17-07EBD8FA5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49C81-A35C-4432-94E5-ED066ADD7BF1}" type="datetimeFigureOut">
              <a:rPr lang="en-US" smtClean="0"/>
              <a:t>6/13/2026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CAA530-9ADA-33C2-D024-D481562BC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8EBD36-3375-37FF-03FA-CEEBDA07E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7EB46-1E18-4FC1-A036-55996095A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824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933DB-5170-EC6F-ACAC-FF71592DD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3CD403-F250-EB6D-101C-4839A56823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2081A4-0B72-3444-6B48-7C1CA8C9C5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871028-3935-5071-95FF-6054E353A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F4C359-58C3-CB09-6471-B5DDA25B0E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F73588-6B32-1D48-D998-44EF7B234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49C81-A35C-4432-94E5-ED066ADD7BF1}" type="datetimeFigureOut">
              <a:rPr lang="en-US" smtClean="0"/>
              <a:t>6/13/2026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AAE14F-64F7-74F0-3F2F-372D6B70B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ED7F08-4650-BCFC-76F7-CFD5FCA3A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7EB46-1E18-4FC1-A036-55996095A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90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C5D07-586E-804A-1C8A-33D775237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5E1CF8-F917-F826-BB7F-59E9BCA1C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49C81-A35C-4432-94E5-ED066ADD7BF1}" type="datetimeFigureOut">
              <a:rPr lang="en-US" smtClean="0"/>
              <a:t>6/13/2026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660959-1336-77DF-D05C-666CE2626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2B48C9-98E0-7379-FADB-B95875663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7EB46-1E18-4FC1-A036-55996095A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368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6F7C4B-F999-53A6-0239-B4E699BA6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49C81-A35C-4432-94E5-ED066ADD7BF1}" type="datetimeFigureOut">
              <a:rPr lang="en-US" smtClean="0"/>
              <a:t>6/13/2026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7D2FAD-C799-900F-3EA3-082EC235F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399C08-1667-A940-73A6-08D459A2D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7EB46-1E18-4FC1-A036-55996095A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334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FC187-AEB5-48DE-7DD1-8F21931DC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E99255-E2D7-E6BA-6F4F-CE6851648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2FD7C3-7DC6-B394-EF73-22AFFCCCD8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7F5551-40DB-E6B7-9791-145096B07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49C81-A35C-4432-94E5-ED066ADD7BF1}" type="datetimeFigureOut">
              <a:rPr lang="en-US" smtClean="0"/>
              <a:t>6/13/2026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4CAA9E-07AD-A972-310D-FFC086510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1AC29-5EB5-CEC7-223E-1013F8500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7EB46-1E18-4FC1-A036-55996095A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631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376F8-946E-DF20-DB43-C4A503889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4369BC-F9DA-2247-9A1C-EB30B81044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F5CCB5-C6DD-574C-C9E7-18F295D00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44A45D-71A5-77E8-2C22-574588AF2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49C81-A35C-4432-94E5-ED066ADD7BF1}" type="datetimeFigureOut">
              <a:rPr lang="en-US" smtClean="0"/>
              <a:t>6/13/2026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22CAB2-F265-3B8B-CBE1-14D420E3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50D80B-CC64-EEFB-98BC-6FA8CE343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7EB46-1E18-4FC1-A036-55996095A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68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604939-A120-13EE-CDE1-BDE485F62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5D0DD0-86F2-FB2E-BEFE-87EC00F7DA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B77A7-EE25-4068-E65C-A1BE8313DF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9249C81-A35C-4432-94E5-ED066ADD7BF1}" type="datetimeFigureOut">
              <a:rPr lang="en-US" smtClean="0"/>
              <a:t>6/13/2026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D8D58B-54F6-97C2-F3D5-2F834A7073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0B6C22-36F2-4D3F-CC77-276811EB54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AC7EB46-1E18-4FC1-A036-55996095A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798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89764-537F-4C54-83BE-B754A5236A51}" type="datetime1">
              <a:rPr lang="en-US" smtClean="0"/>
              <a:pPr/>
              <a:t>6/13/2026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4842E-5D5F-47DB-8A50-E3874C6A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033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fld id="{B484842E-5D5F-47DB-8A50-E3874C6A648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>
            <p:custDataLst>
              <p:tags r:id="rId2"/>
            </p:custDataLst>
          </p:nvPr>
        </p:nvSpPr>
        <p:spPr>
          <a:xfrm>
            <a:off x="2667000" y="2057400"/>
            <a:ext cx="6350000" cy="277336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8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10400" b="1" dirty="0">
                <a:solidFill>
                  <a:srgbClr val="006699"/>
                </a:solidFill>
                <a:cs typeface="Arial" pitchFamily="34" charset="0"/>
              </a:rPr>
              <a:t>Mindanao, Philippines, Earthquake</a:t>
            </a:r>
          </a:p>
          <a:p>
            <a:pPr>
              <a:lnSpc>
                <a:spcPts val="38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10400" b="1" dirty="0">
                <a:solidFill>
                  <a:srgbClr val="006699"/>
                </a:solidFill>
                <a:cs typeface="Arial" pitchFamily="34" charset="0"/>
              </a:rPr>
              <a:t>Magnitude 7.8</a:t>
            </a:r>
          </a:p>
          <a:p>
            <a:pPr>
              <a:lnSpc>
                <a:spcPts val="38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10400" b="1" dirty="0">
                <a:solidFill>
                  <a:srgbClr val="006699"/>
                </a:solidFill>
                <a:cs typeface="Arial" pitchFamily="34" charset="0"/>
              </a:rPr>
              <a:t>June 7, 2026 </a:t>
            </a:r>
            <a:br>
              <a:rPr lang="en-US" sz="10400" b="1" dirty="0">
                <a:solidFill>
                  <a:srgbClr val="006699"/>
                </a:solidFill>
                <a:cs typeface="Arial" pitchFamily="34" charset="0"/>
              </a:rPr>
            </a:br>
            <a:endParaRPr lang="en-US" sz="10400" b="1" dirty="0">
              <a:solidFill>
                <a:srgbClr val="003366"/>
              </a:solidFill>
              <a:cs typeface="Arial" pitchFamily="34" charset="0"/>
            </a:endParaRPr>
          </a:p>
          <a:p>
            <a:pPr>
              <a:lnSpc>
                <a:spcPts val="38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10400" b="1" dirty="0">
                <a:solidFill>
                  <a:srgbClr val="006699"/>
                </a:solidFill>
                <a:cs typeface="Arial" pitchFamily="34" charset="0"/>
              </a:rPr>
              <a:t>By Tom Irvine</a:t>
            </a:r>
          </a:p>
          <a:p>
            <a:pPr>
              <a:lnSpc>
                <a:spcPts val="3800"/>
              </a:lnSpc>
              <a:spcBef>
                <a:spcPts val="300"/>
              </a:spcBef>
              <a:spcAft>
                <a:spcPts val="300"/>
              </a:spcAft>
              <a:defRPr/>
            </a:pPr>
            <a:endParaRPr lang="en-US" sz="10400" b="1" dirty="0">
              <a:solidFill>
                <a:srgbClr val="003366"/>
              </a:solidFill>
              <a:cs typeface="Arial" pitchFamily="34" charset="0"/>
            </a:endParaRPr>
          </a:p>
          <a:p>
            <a:pPr>
              <a:defRPr/>
            </a:pPr>
            <a:endParaRPr lang="en-US" sz="10400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sz="2800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4035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EC41A8-D94F-9166-5C1A-8528F62C2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053" y="344384"/>
            <a:ext cx="9238644" cy="595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741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B6CA1-4B90-BAA8-CCF5-BA9F95DA0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8CF3A97-F007-277D-017A-8A1E2EE8C6D1}"/>
              </a:ext>
            </a:extLst>
          </p:cNvPr>
          <p:cNvSpPr txBox="1"/>
          <p:nvPr/>
        </p:nvSpPr>
        <p:spPr>
          <a:xfrm>
            <a:off x="1377537" y="920621"/>
            <a:ext cx="827710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powerful magnitude 7.8 earthquake struck offshore near Sarangani Province, Mindanao, Philippines, on June 8, 2026, making it one of the strongest earthquakes to hit the region in decades</a:t>
            </a:r>
            <a:b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earthquake caused significant loss of life, with reports indicating at least 55 fatalities, more than 1000 injuries, and tens of thousands of displaced residents</a:t>
            </a:r>
            <a:b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Severe damage occurred in General Santos City, where multiple buildings collapsed, including commercial structures, and thousands of homes were damaged</a:t>
            </a:r>
            <a:b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event triggered tsunami warnings across the Philippines and neighboring countries, prompting coastal evacuations before the warnings were later canceled after only minor waves were observed</a:t>
            </a:r>
            <a:b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Numerous aftershocks followed the main shock, with authorities reporting hundreds of aftershocks and warning residents to avoid damaged structures</a:t>
            </a:r>
            <a:b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earthquake was associated with tectonic activity near the Cotabato Trench and caused secondary hazards including landslides, infrastructure damage, school closures, power outages, and disruptions to transportation and communications</a:t>
            </a:r>
          </a:p>
        </p:txBody>
      </p:sp>
    </p:spTree>
    <p:extLst>
      <p:ext uri="{BB962C8B-B14F-4D97-AF65-F5344CB8AC3E}">
        <p14:creationId xmlns:p14="http://schemas.microsoft.com/office/powerpoint/2010/main" val="3078625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B7136A-EEE8-8F9C-E689-B4FA39BFC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indanao_quake">
            <a:hlinkClick r:id="" action="ppaction://media"/>
            <a:extLst>
              <a:ext uri="{FF2B5EF4-FFF2-40B4-BE49-F238E27FC236}">
                <a16:creationId xmlns:a16="http://schemas.microsoft.com/office/drawing/2014/main" id="{EC0C7B14-EECC-02E5-F268-0B29F015B7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9914" y="591671"/>
            <a:ext cx="3191995" cy="56746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E9EDA5-315C-1AE5-1B07-6DD9761B0126}"/>
              </a:ext>
            </a:extLst>
          </p:cNvPr>
          <p:cNvSpPr txBox="1"/>
          <p:nvPr/>
        </p:nvSpPr>
        <p:spPr>
          <a:xfrm>
            <a:off x="5260489" y="5943163"/>
            <a:ext cx="23881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Click on image to play video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C46B92-0509-D1D9-6939-33DFCEDD9F26}"/>
              </a:ext>
            </a:extLst>
          </p:cNvPr>
          <p:cNvSpPr txBox="1"/>
          <p:nvPr/>
        </p:nvSpPr>
        <p:spPr>
          <a:xfrm>
            <a:off x="5389581" y="891804"/>
            <a:ext cx="6094206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Note the classic soft-story configuration: the entire ground floor is open commercial frontage with no shear walls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heavy masonry upper stories create a large seismic mass at height acting on extremely weak ground-floor columns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Corner geometry adds torsional vulnerability.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lateral rotation of the upper block as a unit confirms soft-story mechanism, not pancake collapse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forward tipping and base dust cloud are consistent with ground-floor column shear failure combined with possible foundation movement</a:t>
            </a: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006699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Short-column effect from the partial-height storefront panels is a likely contributor</a:t>
            </a:r>
          </a:p>
        </p:txBody>
      </p:sp>
    </p:spTree>
    <p:extLst>
      <p:ext uri="{BB962C8B-B14F-4D97-AF65-F5344CB8AC3E}">
        <p14:creationId xmlns:p14="http://schemas.microsoft.com/office/powerpoint/2010/main" val="336391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290560" y="219456"/>
            <a:ext cx="3657600" cy="4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2667" b="1" dirty="0">
                <a:solidFill>
                  <a:srgbClr val="1F3A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Vibrationdata</a:t>
            </a:r>
            <a:endParaRPr lang="en-US" sz="2667" dirty="0"/>
          </a:p>
        </p:txBody>
      </p:sp>
      <p:sp>
        <p:nvSpPr>
          <p:cNvPr id="3" name="Text 1"/>
          <p:cNvSpPr/>
          <p:nvPr/>
        </p:nvSpPr>
        <p:spPr>
          <a:xfrm>
            <a:off x="341376" y="219456"/>
            <a:ext cx="7802880" cy="4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133" b="1" dirty="0">
                <a:solidFill>
                  <a:srgbClr val="1F3A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Mindanao Earthquake — Jollibee Building, Before Collapse</a:t>
            </a:r>
            <a:endParaRPr lang="en-US" sz="2133" dirty="0"/>
          </a:p>
        </p:txBody>
      </p:sp>
      <p:sp>
        <p:nvSpPr>
          <p:cNvPr id="5" name="Text 3"/>
          <p:cNvSpPr/>
          <p:nvPr/>
        </p:nvSpPr>
        <p:spPr>
          <a:xfrm>
            <a:off x="11338560" y="6461760"/>
            <a:ext cx="609600" cy="304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333" dirty="0">
                <a:solidFill>
                  <a:srgbClr val="8888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</a:t>
            </a:r>
            <a:endParaRPr lang="en-US" sz="1333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376" y="877824"/>
            <a:ext cx="4129896" cy="5547360"/>
          </a:xfrm>
          <a:prstGeom prst="rect">
            <a:avLst/>
          </a:prstGeom>
        </p:spPr>
      </p:pic>
      <p:sp>
        <p:nvSpPr>
          <p:cNvPr id="7" name="Shape 4"/>
          <p:cNvSpPr/>
          <p:nvPr/>
        </p:nvSpPr>
        <p:spPr>
          <a:xfrm>
            <a:off x="365760" y="4084320"/>
            <a:ext cx="0" cy="1036320"/>
          </a:xfrm>
          <a:prstGeom prst="line">
            <a:avLst/>
          </a:prstGeom>
          <a:noFill/>
          <a:ln w="254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8" name="Shape 5"/>
          <p:cNvSpPr/>
          <p:nvPr/>
        </p:nvSpPr>
        <p:spPr>
          <a:xfrm>
            <a:off x="365760" y="4084320"/>
            <a:ext cx="219456" cy="0"/>
          </a:xfrm>
          <a:prstGeom prst="line">
            <a:avLst/>
          </a:prstGeom>
          <a:noFill/>
          <a:ln w="254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9" name="Shape 6"/>
          <p:cNvSpPr/>
          <p:nvPr/>
        </p:nvSpPr>
        <p:spPr>
          <a:xfrm>
            <a:off x="365760" y="5120640"/>
            <a:ext cx="219456" cy="0"/>
          </a:xfrm>
          <a:prstGeom prst="line">
            <a:avLst/>
          </a:prstGeom>
          <a:noFill/>
          <a:ln w="25400">
            <a:solidFill>
              <a:srgbClr val="CC0000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sp>
        <p:nvSpPr>
          <p:cNvPr id="10" name="Text 7"/>
          <p:cNvSpPr/>
          <p:nvPr/>
        </p:nvSpPr>
        <p:spPr>
          <a:xfrm>
            <a:off x="4800456" y="877824"/>
            <a:ext cx="7086744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733" b="1" dirty="0">
                <a:solidFill>
                  <a:srgbClr val="1F3A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Observed Structural Vulnerabilities</a:t>
            </a:r>
            <a:endParaRPr lang="en-US" sz="1733" dirty="0"/>
          </a:p>
        </p:txBody>
      </p:sp>
      <p:sp>
        <p:nvSpPr>
          <p:cNvPr id="11" name="Text 8"/>
          <p:cNvSpPr/>
          <p:nvPr/>
        </p:nvSpPr>
        <p:spPr>
          <a:xfrm>
            <a:off x="4800456" y="1365504"/>
            <a:ext cx="7086744" cy="534009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457189" indent="-457189">
              <a:spcAft>
                <a:spcPts val="400"/>
              </a:spcAft>
              <a:buSzPct val="100000"/>
              <a:buChar char="•"/>
            </a:pPr>
            <a:r>
              <a:rPr lang="en-US" sz="1533" b="1" dirty="0">
                <a:solidFill>
                  <a:schemeClr val="accent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Soft-story ground floor</a:t>
            </a:r>
            <a:endParaRPr lang="en-US" sz="1533" dirty="0">
              <a:solidFill>
                <a:schemeClr val="accent1"/>
              </a:solidFill>
            </a:endParaRPr>
          </a:p>
          <a:p>
            <a:pPr marL="914377" lvl="1" indent="-457189">
              <a:spcAft>
                <a:spcPts val="400"/>
              </a:spcAft>
              <a:buSzPct val="100000"/>
              <a:buChar char="•"/>
            </a:pPr>
            <a:r>
              <a:rPr lang="en-US" sz="1533" dirty="0">
                <a:solidFill>
                  <a:srgbClr val="40404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Large open storefront — Jollibee facade spans nearly full width with minimal concrete shear wall</a:t>
            </a:r>
            <a:endParaRPr lang="en-US" sz="1533" dirty="0"/>
          </a:p>
          <a:p>
            <a:pPr marL="914377" lvl="1" indent="-457189">
              <a:spcAft>
                <a:spcPts val="400"/>
              </a:spcAft>
              <a:buSzPct val="100000"/>
              <a:buChar char="•"/>
            </a:pPr>
            <a:r>
              <a:rPr lang="en-US" sz="1533" dirty="0">
                <a:solidFill>
                  <a:srgbClr val="40404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Ground floor lateral stiffness far below upper stories → story mechanism failure</a:t>
            </a:r>
            <a:endParaRPr lang="en-US" sz="1533" dirty="0"/>
          </a:p>
          <a:p>
            <a:pPr marL="457189" indent="-457189">
              <a:spcAft>
                <a:spcPts val="400"/>
              </a:spcAft>
              <a:buSzPct val="100000"/>
              <a:buChar char="•"/>
            </a:pPr>
            <a:r>
              <a:rPr lang="en-US" sz="1533" b="1" dirty="0">
                <a:solidFill>
                  <a:schemeClr val="accent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Heavy upper-floor mass</a:t>
            </a:r>
            <a:endParaRPr lang="en-US" sz="1533" dirty="0">
              <a:solidFill>
                <a:schemeClr val="accent1"/>
              </a:solidFill>
            </a:endParaRPr>
          </a:p>
          <a:p>
            <a:pPr marL="914377" lvl="1" indent="-457189">
              <a:spcAft>
                <a:spcPts val="400"/>
              </a:spcAft>
              <a:buSzPct val="100000"/>
              <a:buChar char="•"/>
            </a:pPr>
            <a:r>
              <a:rPr lang="en-US" sz="1533" dirty="0">
                <a:solidFill>
                  <a:srgbClr val="40404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Solid masonry or RC upper floors with Love Radio billboard structure add significant seismic mass at height</a:t>
            </a:r>
            <a:endParaRPr lang="en-US" sz="1533" dirty="0"/>
          </a:p>
          <a:p>
            <a:pPr marL="914377" lvl="1" indent="-457189">
              <a:spcAft>
                <a:spcPts val="400"/>
              </a:spcAft>
              <a:buSzPct val="100000"/>
              <a:buChar char="•"/>
            </a:pPr>
            <a:r>
              <a:rPr lang="en-US" sz="1533" dirty="0">
                <a:solidFill>
                  <a:srgbClr val="40404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Increases overturning demand on the weak ground-floor columns</a:t>
            </a:r>
            <a:endParaRPr lang="en-US" sz="1533" dirty="0"/>
          </a:p>
          <a:p>
            <a:pPr marL="457189" indent="-457189">
              <a:spcAft>
                <a:spcPts val="400"/>
              </a:spcAft>
              <a:buSzPct val="100000"/>
              <a:buChar char="•"/>
            </a:pPr>
            <a:r>
              <a:rPr lang="en-US" sz="1533" b="1" dirty="0">
                <a:solidFill>
                  <a:schemeClr val="accent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Corner / irregular plan geometry</a:t>
            </a:r>
            <a:endParaRPr lang="en-US" sz="1533" dirty="0">
              <a:solidFill>
                <a:schemeClr val="accent1"/>
              </a:solidFill>
            </a:endParaRPr>
          </a:p>
          <a:p>
            <a:pPr marL="914377" lvl="1" indent="-457189">
              <a:spcAft>
                <a:spcPts val="400"/>
              </a:spcAft>
              <a:buSzPct val="100000"/>
              <a:buChar char="•"/>
            </a:pPr>
            <a:r>
              <a:rPr lang="en-US" sz="1533" dirty="0">
                <a:solidFill>
                  <a:srgbClr val="40404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Building sits at a street corner — two open facade faces, columns concentrated at corners only</a:t>
            </a:r>
            <a:endParaRPr lang="en-US" sz="1533" dirty="0"/>
          </a:p>
          <a:p>
            <a:pPr marL="914377" lvl="1" indent="-457189">
              <a:spcAft>
                <a:spcPts val="400"/>
              </a:spcAft>
              <a:buSzPct val="100000"/>
              <a:buChar char="•"/>
            </a:pPr>
            <a:r>
              <a:rPr lang="en-US" sz="1533" dirty="0">
                <a:solidFill>
                  <a:srgbClr val="40404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Torsional irregularity amplifies demand on corner columns under bi-directional shaking</a:t>
            </a:r>
            <a:endParaRPr lang="en-US" sz="1533" dirty="0"/>
          </a:p>
          <a:p>
            <a:pPr marL="457189" indent="-457189">
              <a:spcAft>
                <a:spcPts val="400"/>
              </a:spcAft>
              <a:buSzPct val="100000"/>
              <a:buChar char="•"/>
            </a:pPr>
            <a:r>
              <a:rPr lang="en-US" sz="1533" b="1" dirty="0">
                <a:solidFill>
                  <a:schemeClr val="accent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Pre-code RC construction</a:t>
            </a:r>
            <a:endParaRPr lang="en-US" sz="1533" dirty="0">
              <a:solidFill>
                <a:schemeClr val="accent1"/>
              </a:solidFill>
            </a:endParaRPr>
          </a:p>
          <a:p>
            <a:pPr marL="914377" lvl="1" indent="-457189">
              <a:spcAft>
                <a:spcPts val="400"/>
              </a:spcAft>
              <a:buSzPct val="100000"/>
              <a:buChar char="•"/>
            </a:pPr>
            <a:r>
              <a:rPr lang="en-US" sz="1533" dirty="0">
                <a:solidFill>
                  <a:srgbClr val="40404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Likely pre-1992 NSCP — inadequate column confinement ties, low concrete grade, poor joint detailing</a:t>
            </a:r>
            <a:endParaRPr lang="en-US" sz="1533" dirty="0"/>
          </a:p>
          <a:p>
            <a:pPr marL="914377" lvl="1" indent="-457189">
              <a:spcAft>
                <a:spcPts val="400"/>
              </a:spcAft>
              <a:buSzPct val="100000"/>
              <a:buChar char="•"/>
            </a:pPr>
            <a:r>
              <a:rPr lang="en-US" sz="1533" dirty="0">
                <a:solidFill>
                  <a:srgbClr val="40404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Columns designed for gravity loads only; no capacity design for seismic ductility</a:t>
            </a:r>
            <a:endParaRPr lang="en-US" sz="1533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290560" y="219456"/>
            <a:ext cx="3657600" cy="4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2667" b="1" dirty="0">
                <a:solidFill>
                  <a:srgbClr val="1F3A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Vibrationdata</a:t>
            </a:r>
            <a:endParaRPr lang="en-US" sz="2667" dirty="0"/>
          </a:p>
        </p:txBody>
      </p:sp>
      <p:sp>
        <p:nvSpPr>
          <p:cNvPr id="3" name="Text 1"/>
          <p:cNvSpPr/>
          <p:nvPr/>
        </p:nvSpPr>
        <p:spPr>
          <a:xfrm>
            <a:off x="341376" y="219456"/>
            <a:ext cx="7802880" cy="4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133" b="1" dirty="0">
                <a:solidFill>
                  <a:srgbClr val="1F3A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Mindanao Earthquake — Jollibee Building, Collapse Mechanisms</a:t>
            </a:r>
            <a:endParaRPr lang="en-US" sz="2133" dirty="0"/>
          </a:p>
        </p:txBody>
      </p:sp>
      <p:sp>
        <p:nvSpPr>
          <p:cNvPr id="5" name="Text 3"/>
          <p:cNvSpPr/>
          <p:nvPr/>
        </p:nvSpPr>
        <p:spPr>
          <a:xfrm>
            <a:off x="11338560" y="6461760"/>
            <a:ext cx="609600" cy="304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333" dirty="0">
                <a:solidFill>
                  <a:srgbClr val="8888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</a:t>
            </a:r>
            <a:endParaRPr lang="en-US" sz="1333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377" y="877824"/>
            <a:ext cx="4237444" cy="554736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4908005" y="877824"/>
            <a:ext cx="6979196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733" b="1" dirty="0">
                <a:solidFill>
                  <a:srgbClr val="1F3A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Observed Failure Modes</a:t>
            </a:r>
            <a:endParaRPr lang="en-US" sz="1733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 5"/>
              <p:cNvSpPr/>
              <p:nvPr/>
            </p:nvSpPr>
            <p:spPr>
              <a:xfrm>
                <a:off x="4908005" y="1365504"/>
                <a:ext cx="6979196" cy="5340096"/>
              </a:xfrm>
              <a:prstGeom prst="rect">
                <a:avLst/>
              </a:prstGeom>
              <a:noFill/>
              <a:ln/>
            </p:spPr>
            <p:txBody>
              <a:bodyPr wrap="square" rtlCol="0" anchor="t"/>
              <a:lstStyle/>
              <a:p>
                <a:pPr marL="457189" indent="-457189">
                  <a:spcAft>
                    <a:spcPts val="4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350" b="1" dirty="0">
                    <a:solidFill>
                      <a:schemeClr val="accent1"/>
                    </a:solidFill>
                    <a:latin typeface="Calibri" pitchFamily="34" charset="0"/>
                    <a:ea typeface="Calibri" pitchFamily="34" charset="-122"/>
                    <a:cs typeface="Calibri" pitchFamily="34" charset="-120"/>
                  </a:rPr>
                  <a:t>Soft-story sidesway collapse</a:t>
                </a:r>
                <a:endParaRPr lang="en-US" sz="1350" dirty="0">
                  <a:solidFill>
                    <a:schemeClr val="accent1"/>
                  </a:solidFill>
                </a:endParaRPr>
              </a:p>
              <a:p>
                <a:pPr marL="914377" lvl="1" indent="-457189">
                  <a:spcAft>
                    <a:spcPts val="4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350" dirty="0">
                    <a:solidFill>
                      <a:srgbClr val="404040"/>
                    </a:solidFill>
                    <a:latin typeface="Calibri" pitchFamily="34" charset="0"/>
                    <a:ea typeface="Calibri" pitchFamily="34" charset="-122"/>
                    <a:cs typeface="Calibri" pitchFamily="34" charset="-120"/>
                  </a:rPr>
                  <a:t>Upper floors translate as a near-rigid block; ground-floor columns fail in combined shear + flexure</a:t>
                </a:r>
                <a:endParaRPr lang="en-US" sz="1350" dirty="0"/>
              </a:p>
              <a:p>
                <a:pPr marL="914377" lvl="1" indent="-457189">
                  <a:spcAft>
                    <a:spcPts val="4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350" dirty="0">
                    <a:solidFill>
                      <a:srgbClr val="404040"/>
                    </a:solidFill>
                    <a:latin typeface="Calibri" pitchFamily="34" charset="0"/>
                    <a:ea typeface="Calibri" pitchFamily="34" charset="-122"/>
                    <a:cs typeface="Calibri" pitchFamily="34" charset="-120"/>
                  </a:rPr>
                  <a:t>Building rotates forward rather than pancaking — classic story mechanism</a:t>
                </a:r>
                <a:endParaRPr lang="en-US" sz="1350" dirty="0"/>
              </a:p>
              <a:p>
                <a:pPr marL="457189" indent="-457189">
                  <a:spcAft>
                    <a:spcPts val="4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350" b="1" dirty="0">
                    <a:solidFill>
                      <a:schemeClr val="accent1"/>
                    </a:solidFill>
                    <a:latin typeface="Calibri" pitchFamily="34" charset="0"/>
                    <a:ea typeface="Calibri" pitchFamily="34" charset="-122"/>
                    <a:cs typeface="Calibri" pitchFamily="34" charset="-120"/>
                  </a:rPr>
                  <a:t>Short-column / captive-column shear failure</a:t>
                </a:r>
                <a:endParaRPr lang="en-US" sz="1350" dirty="0">
                  <a:solidFill>
                    <a:schemeClr val="accent1"/>
                  </a:solidFill>
                </a:endParaRPr>
              </a:p>
              <a:p>
                <a:pPr marL="914377" lvl="1" indent="-457189">
                  <a:spcAft>
                    <a:spcPts val="4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350" dirty="0">
                    <a:solidFill>
                      <a:srgbClr val="404040"/>
                    </a:solidFill>
                    <a:latin typeface="Calibri" pitchFamily="34" charset="0"/>
                    <a:ea typeface="Calibri" pitchFamily="34" charset="-122"/>
                    <a:cs typeface="Calibri" pitchFamily="34" charset="-120"/>
                  </a:rPr>
                  <a:t>Partial-height infill walls or façade panels force shear into a short unbraced column length</a:t>
                </a:r>
                <a:endParaRPr lang="en-US" sz="1350" dirty="0"/>
              </a:p>
              <a:p>
                <a:pPr marL="914377" lvl="1" indent="-457189">
                  <a:spcAft>
                    <a:spcPts val="4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350" dirty="0">
                    <a:solidFill>
                      <a:srgbClr val="404040"/>
                    </a:solidFill>
                    <a:latin typeface="Calibri" pitchFamily="34" charset="0"/>
                    <a:ea typeface="Calibri" pitchFamily="34" charset="-122"/>
                    <a:cs typeface="Calibri" pitchFamily="34" charset="-120"/>
                  </a:rPr>
                  <a:t>Shear demand </a:t>
                </a:r>
                <a14:m>
                  <m:oMath xmlns:m="http://schemas.openxmlformats.org/officeDocument/2006/math">
                    <m:r>
                      <a:rPr lang="en-US" sz="135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35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V</m:t>
                    </m:r>
                    <m:r>
                      <a:rPr lang="en-US" sz="135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sz="135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35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sz="135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35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M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35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p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35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35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sz="135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clear</m:t>
                            </m:r>
                          </m:sub>
                        </m:sSub>
                      </m:den>
                    </m:f>
                    <m:r>
                      <a:rPr lang="en-US" sz="1350" i="1"/>
                      <m:t> </m:t>
                    </m:r>
                    <m:r>
                      <a:rPr lang="en-US" sz="135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350" dirty="0">
                    <a:solidFill>
                      <a:srgbClr val="404040"/>
                    </a:solidFill>
                    <a:latin typeface="Calibri" pitchFamily="34" charset="0"/>
                    <a:ea typeface="Calibri" pitchFamily="34" charset="-122"/>
                    <a:cs typeface="Calibri" pitchFamily="34" charset="-120"/>
                  </a:rPr>
                  <a:t>greatly exceeds column shear capacity — brittle failure</a:t>
                </a:r>
              </a:p>
              <a:p>
                <a:pPr marL="914377" lvl="1" indent="-457189">
                  <a:spcAft>
                    <a:spcPts val="400"/>
                  </a:spcAft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endParaRPr lang="en-US" sz="1350" dirty="0">
                  <a:solidFill>
                    <a:srgbClr val="40404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350" i="1"/>
                      <m:t>𝑉</m:t>
                    </m:r>
                  </m:oMath>
                </a14:m>
                <a:r>
                  <a:rPr lang="en-US" sz="13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= </a:t>
                </a:r>
                <a:r>
                  <a:rPr lang="en-US" sz="135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Seismic shear force</a:t>
                </a:r>
                <a:r>
                  <a:rPr lang="en-US" sz="13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associated with the development of the </a:t>
                </a:r>
                <a:r>
                  <a:rPr lang="en-US" sz="135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buildings's</a:t>
                </a:r>
                <a:r>
                  <a:rPr lang="en-US" sz="13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plastic moment capacity (force)</a:t>
                </a:r>
              </a:p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350"/>
                        </m:ctrlPr>
                      </m:sSubPr>
                      <m:e>
                        <m:r>
                          <a:rPr lang="en-US" sz="1350" i="1"/>
                          <m:t>𝑀</m:t>
                        </m:r>
                      </m:e>
                      <m:sub>
                        <m:r>
                          <a:rPr lang="en-US" sz="1350" i="1"/>
                          <m:t>𝑝</m:t>
                        </m:r>
                      </m:sub>
                    </m:sSub>
                  </m:oMath>
                </a14:m>
                <a:r>
                  <a:rPr lang="en-US" sz="13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= </a:t>
                </a:r>
                <a:r>
                  <a:rPr lang="en-US" sz="135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Plastic moment capacity</a:t>
                </a:r>
                <a:r>
                  <a:rPr lang="en-US" sz="13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of the yielding element, support, or anchorage component (moment). This is the moment at which a plastic hinge is assumed to form</a:t>
                </a:r>
              </a:p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350"/>
                        </m:ctrlPr>
                      </m:sSubPr>
                      <m:e>
                        <m:r>
                          <a:rPr lang="en-US" sz="1350" i="1"/>
                          <m:t>h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1350" i="1"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clear</m:t>
                        </m:r>
                      </m:sub>
                    </m:sSub>
                  </m:oMath>
                </a14:m>
                <a:r>
                  <a:rPr lang="en-US" sz="13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= </a:t>
                </a:r>
                <a:r>
                  <a:rPr lang="en-US" sz="135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Clear distance (lever arm)</a:t>
                </a:r>
                <a:r>
                  <a:rPr lang="en-US" sz="13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between the two opposing plastic hinges or points of force transfer (length)</a:t>
                </a:r>
              </a:p>
              <a:p>
                <a:pPr marL="285750" indent="-285750">
                  <a:buClr>
                    <a:srgbClr val="006699"/>
                  </a:buClr>
                  <a:buSzPct val="80000"/>
                  <a:buFont typeface="Arial" panose="020B0604020202020204" pitchFamily="34" charset="0"/>
                  <a:buChar char="•"/>
                </a:pPr>
                <a:r>
                  <a:rPr lang="en-US" sz="135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equation is derived from static equilibrium.</a:t>
                </a:r>
              </a:p>
              <a:p>
                <a:pPr marL="914377" lvl="1" indent="-457189">
                  <a:spcAft>
                    <a:spcPts val="400"/>
                  </a:spcAft>
                  <a:buSzPct val="100000"/>
                  <a:buFontTx/>
                  <a:buChar char="•"/>
                </a:pPr>
                <a:endParaRPr lang="en-US" sz="1533" dirty="0">
                  <a:solidFill>
                    <a:srgbClr val="404040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endParaRPr>
              </a:p>
            </p:txBody>
          </p:sp>
        </mc:Choice>
        <mc:Fallback>
          <p:sp>
            <p:nvSpPr>
              <p:cNvPr id="8" name="Text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8005" y="1365504"/>
                <a:ext cx="6979196" cy="5340096"/>
              </a:xfrm>
              <a:prstGeom prst="rect">
                <a:avLst/>
              </a:prstGeom>
              <a:blipFill>
                <a:blip r:embed="rId4"/>
                <a:stretch>
                  <a:fillRect t="-114" r="-699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814DD-CBE1-021E-1CA2-DCB4DC317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050FBC42-E1AE-E0FC-3F00-0C53435542F1}"/>
              </a:ext>
            </a:extLst>
          </p:cNvPr>
          <p:cNvSpPr/>
          <p:nvPr/>
        </p:nvSpPr>
        <p:spPr>
          <a:xfrm>
            <a:off x="8290560" y="219456"/>
            <a:ext cx="3657600" cy="4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2667" b="1" dirty="0">
                <a:solidFill>
                  <a:srgbClr val="1F3A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Vibrationdata</a:t>
            </a:r>
            <a:endParaRPr lang="en-US" sz="2667" dirty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C175B1E9-36A7-EB9F-B1CE-DE54E97016F7}"/>
              </a:ext>
            </a:extLst>
          </p:cNvPr>
          <p:cNvSpPr/>
          <p:nvPr/>
        </p:nvSpPr>
        <p:spPr>
          <a:xfrm>
            <a:off x="341376" y="219456"/>
            <a:ext cx="8491338" cy="4632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133" b="1" dirty="0">
                <a:solidFill>
                  <a:srgbClr val="1F3A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Mindanao Earthquake — Jollibee Building, Collapse Mechanisms (cont)</a:t>
            </a:r>
            <a:endParaRPr lang="en-US" sz="2133" dirty="0"/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EDBC79B5-B160-41CD-3886-29C449E6DA3B}"/>
              </a:ext>
            </a:extLst>
          </p:cNvPr>
          <p:cNvSpPr/>
          <p:nvPr/>
        </p:nvSpPr>
        <p:spPr>
          <a:xfrm>
            <a:off x="11338560" y="6461760"/>
            <a:ext cx="609600" cy="3048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333" dirty="0">
                <a:solidFill>
                  <a:srgbClr val="8888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</a:t>
            </a:r>
            <a:endParaRPr lang="en-US" sz="1333" dirty="0"/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A34B77EF-B359-EFAC-0BD4-11F446C5FCBD}"/>
              </a:ext>
            </a:extLst>
          </p:cNvPr>
          <p:cNvSpPr/>
          <p:nvPr/>
        </p:nvSpPr>
        <p:spPr>
          <a:xfrm>
            <a:off x="1311364" y="1345789"/>
            <a:ext cx="6979196" cy="4267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733" b="1" dirty="0">
                <a:solidFill>
                  <a:srgbClr val="1F3A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Observed Failure Modes</a:t>
            </a:r>
            <a:endParaRPr lang="en-US" sz="1733" dirty="0"/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0D972DAF-1C9B-CB38-0689-E5C43A341881}"/>
              </a:ext>
            </a:extLst>
          </p:cNvPr>
          <p:cNvSpPr/>
          <p:nvPr/>
        </p:nvSpPr>
        <p:spPr>
          <a:xfrm>
            <a:off x="1311363" y="2166220"/>
            <a:ext cx="7521351" cy="25255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914377" lvl="1" indent="-457189">
              <a:spcAft>
                <a:spcPts val="400"/>
              </a:spcAft>
              <a:buSzPct val="100000"/>
              <a:buFontTx/>
              <a:buChar char="•"/>
            </a:pPr>
            <a:endParaRPr lang="en-US" sz="1533" dirty="0"/>
          </a:p>
          <a:p>
            <a:pPr marL="457189" indent="-457189">
              <a:spcAft>
                <a:spcPts val="400"/>
              </a:spcAft>
              <a:buSzPct val="100000"/>
              <a:buChar char="•"/>
            </a:pPr>
            <a:r>
              <a:rPr lang="en-US" sz="1533" b="1" dirty="0">
                <a:solidFill>
                  <a:schemeClr val="accent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Column splice / joint failure</a:t>
            </a:r>
            <a:endParaRPr lang="en-US" sz="1533" dirty="0">
              <a:solidFill>
                <a:schemeClr val="accent1"/>
              </a:solidFill>
            </a:endParaRPr>
          </a:p>
          <a:p>
            <a:pPr marL="914377" lvl="1" indent="-457189">
              <a:spcAft>
                <a:spcPts val="400"/>
              </a:spcAft>
              <a:buSzPct val="100000"/>
              <a:buChar char="•"/>
            </a:pPr>
            <a:r>
              <a:rPr lang="en-US" sz="1533" dirty="0">
                <a:solidFill>
                  <a:srgbClr val="40404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Poorly confined beam-column joints lose load path; spalling and rebar buckling visible in collapse dust cloud</a:t>
            </a:r>
            <a:endParaRPr lang="en-US" sz="1533" dirty="0"/>
          </a:p>
          <a:p>
            <a:pPr marL="457189" indent="-457189">
              <a:spcAft>
                <a:spcPts val="400"/>
              </a:spcAft>
              <a:buSzPct val="100000"/>
              <a:buChar char="•"/>
            </a:pPr>
            <a:endParaRPr lang="en-US" sz="1533" b="1" dirty="0">
              <a:solidFill>
                <a:schemeClr val="accent1"/>
              </a:solidFill>
              <a:latin typeface="Calibri" pitchFamily="34" charset="0"/>
              <a:ea typeface="Calibri" pitchFamily="34" charset="-122"/>
              <a:cs typeface="Calibri" pitchFamily="34" charset="-120"/>
            </a:endParaRPr>
          </a:p>
          <a:p>
            <a:pPr marL="457189" indent="-457189">
              <a:spcAft>
                <a:spcPts val="400"/>
              </a:spcAft>
              <a:buSzPct val="100000"/>
              <a:buChar char="•"/>
            </a:pPr>
            <a:r>
              <a:rPr lang="en-US" sz="1533" b="1" dirty="0">
                <a:solidFill>
                  <a:schemeClr val="accent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Possible foundation contribution</a:t>
            </a:r>
            <a:endParaRPr lang="en-US" sz="1533" dirty="0">
              <a:solidFill>
                <a:schemeClr val="accent1"/>
              </a:solidFill>
            </a:endParaRPr>
          </a:p>
          <a:p>
            <a:pPr marL="914377" lvl="1" indent="-457189">
              <a:spcAft>
                <a:spcPts val="400"/>
              </a:spcAft>
              <a:buSzPct val="100000"/>
              <a:buChar char="•"/>
            </a:pPr>
            <a:r>
              <a:rPr lang="en-US" sz="1533" dirty="0">
                <a:solidFill>
                  <a:srgbClr val="40404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Lateral translation of base suggests soil may have lost bearing or liquefied locally</a:t>
            </a:r>
            <a:endParaRPr lang="en-US" sz="1533" dirty="0"/>
          </a:p>
          <a:p>
            <a:pPr marL="914377" lvl="1" indent="-457189">
              <a:spcAft>
                <a:spcPts val="400"/>
              </a:spcAft>
              <a:buSzPct val="100000"/>
              <a:buChar char="•"/>
            </a:pPr>
            <a:r>
              <a:rPr lang="en-US" sz="1533" dirty="0">
                <a:solidFill>
                  <a:srgbClr val="40404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Coastal Mindanao soils are susceptible to liquefaction and lateral spreading</a:t>
            </a:r>
            <a:endParaRPr lang="en-US" sz="1533" dirty="0"/>
          </a:p>
          <a:p>
            <a:pPr marL="457189" indent="-457189">
              <a:spcAft>
                <a:spcPts val="400"/>
              </a:spcAft>
              <a:buSzPct val="100000"/>
              <a:buChar char="•"/>
            </a:pPr>
            <a:endParaRPr lang="en-US" sz="1533" b="1" dirty="0">
              <a:solidFill>
                <a:srgbClr val="1F3A6B"/>
              </a:solidFill>
              <a:latin typeface="Calibri" pitchFamily="34" charset="0"/>
              <a:ea typeface="Calibri" pitchFamily="34" charset="-122"/>
              <a:cs typeface="Calibri" pitchFamily="34" charset="-120"/>
            </a:endParaRPr>
          </a:p>
          <a:p>
            <a:pPr marL="457189" indent="-457189">
              <a:spcAft>
                <a:spcPts val="400"/>
              </a:spcAft>
              <a:buSzPct val="100000"/>
              <a:buChar char="•"/>
            </a:pPr>
            <a:r>
              <a:rPr lang="en-US" sz="1533" b="1" dirty="0">
                <a:solidFill>
                  <a:srgbClr val="1F3A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Design lesson — ASCE 7-22 / NSCP 2015</a:t>
            </a:r>
            <a:endParaRPr lang="en-US" sz="1533" dirty="0"/>
          </a:p>
          <a:p>
            <a:pPr marL="914377" lvl="1" indent="-457189">
              <a:spcAft>
                <a:spcPts val="400"/>
              </a:spcAft>
              <a:buSzPct val="100000"/>
              <a:buChar char="•"/>
            </a:pPr>
            <a:r>
              <a:rPr lang="en-US" sz="1533" dirty="0">
                <a:solidFill>
                  <a:srgbClr val="40404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Strong-column/weak-beam hierarchy and confinement detailing prevent soft-story collapse</a:t>
            </a:r>
            <a:endParaRPr lang="en-US" sz="1533" dirty="0"/>
          </a:p>
        </p:txBody>
      </p:sp>
    </p:spTree>
    <p:extLst>
      <p:ext uri="{BB962C8B-B14F-4D97-AF65-F5344CB8AC3E}">
        <p14:creationId xmlns:p14="http://schemas.microsoft.com/office/powerpoint/2010/main" val="25188579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nit_21\s1c.mp3"/>
  <p:tag name="PPSNARRATION" val="100,1126764742,C:\unit_21\NA_Unit_21_PP_pptx\Media.ppc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3C43E05-7142-4312-AC50-E27107F3EF30}&quot;/&gt;&lt;filename val=&quot;C:\Users\TOMIRV~1\AppData\Local\Temp\PR\data\asimages\{C3C43E05-7142-4312-AC50-E27107F3EF30}.png&quot;/&gt;&lt;hasEffects val=&quot;1&quot;/&gt;&lt;left val=&quot;89.28&quot;/&gt;&lt;top val=&quot;171.72&quot;/&gt;&lt;width val=&quot;502.8&quot;/&gt;&lt;height val=&quot;222.36&quot;/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655</Words>
  <Application>Microsoft Office PowerPoint</Application>
  <PresentationFormat>Widescreen</PresentationFormat>
  <Paragraphs>74</Paragraphs>
  <Slides>7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Aptos</vt:lpstr>
      <vt:lpstr>Aptos Display</vt:lpstr>
      <vt:lpstr>Arial</vt:lpstr>
      <vt:lpstr>Calibri</vt:lpstr>
      <vt:lpstr>Cambria Math</vt:lpstr>
      <vt:lpstr>Helvetica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Tom Irvine</dc:creator>
  <cp:lastModifiedBy>Tom Irvine</cp:lastModifiedBy>
  <cp:revision>1</cp:revision>
  <dcterms:created xsi:type="dcterms:W3CDTF">2026-06-13T10:52:11Z</dcterms:created>
  <dcterms:modified xsi:type="dcterms:W3CDTF">2026-06-13T13:19:10Z</dcterms:modified>
</cp:coreProperties>
</file>