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2"/>
  </p:notesMasterIdLst>
  <p:sldIdLst>
    <p:sldId id="256" r:id="rId2"/>
    <p:sldId id="257" r:id="rId3"/>
    <p:sldId id="258" r:id="rId4"/>
    <p:sldId id="259" r:id="rId5"/>
    <p:sldId id="274" r:id="rId6"/>
    <p:sldId id="260" r:id="rId7"/>
    <p:sldId id="276" r:id="rId8"/>
    <p:sldId id="280" r:id="rId9"/>
    <p:sldId id="262" r:id="rId10"/>
    <p:sldId id="263" r:id="rId11"/>
    <p:sldId id="261" r:id="rId12"/>
    <p:sldId id="282" r:id="rId13"/>
    <p:sldId id="283" r:id="rId14"/>
    <p:sldId id="279" r:id="rId15"/>
    <p:sldId id="264" r:id="rId16"/>
    <p:sldId id="265" r:id="rId17"/>
    <p:sldId id="284" r:id="rId18"/>
    <p:sldId id="266" r:id="rId19"/>
    <p:sldId id="286" r:id="rId20"/>
    <p:sldId id="267" r:id="rId21"/>
    <p:sldId id="268" r:id="rId22"/>
    <p:sldId id="269" r:id="rId23"/>
    <p:sldId id="285" r:id="rId24"/>
    <p:sldId id="270" r:id="rId25"/>
    <p:sldId id="271" r:id="rId26"/>
    <p:sldId id="277" r:id="rId27"/>
    <p:sldId id="272" r:id="rId28"/>
    <p:sldId id="278" r:id="rId29"/>
    <p:sldId id="273" r:id="rId30"/>
    <p:sldId id="275" r:id="rId31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66"/>
    <a:srgbClr val="3366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FB55391-BFC0-4D95-AA01-47570138A6EB}" v="1606" dt="2026-06-13T23:49:48.09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06" d="100"/>
          <a:sy n="106" d="100"/>
        </p:scale>
        <p:origin x="114" y="63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38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37" Type="http://schemas.microsoft.com/office/2016/11/relationships/changesInfo" Target="changesInfos/changesInfo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om Irvine" userId="262373fcfcd015cf" providerId="LiveId" clId="{3C89AC9C-B2C6-431B-938B-B7A22FB5427C}"/>
    <pc:docChg chg="undo custSel addSld delSld modSld sldOrd">
      <pc:chgData name="Tom Irvine" userId="262373fcfcd015cf" providerId="LiveId" clId="{3C89AC9C-B2C6-431B-938B-B7A22FB5427C}" dt="2026-06-13T23:49:48.098" v="3308" actId="20577"/>
      <pc:docMkLst>
        <pc:docMk/>
      </pc:docMkLst>
      <pc:sldChg chg="modSp mod">
        <pc:chgData name="Tom Irvine" userId="262373fcfcd015cf" providerId="LiveId" clId="{3C89AC9C-B2C6-431B-938B-B7A22FB5427C}" dt="2026-06-13T11:58:19.616" v="1765" actId="255"/>
        <pc:sldMkLst>
          <pc:docMk/>
          <pc:sldMk cId="0" sldId="257"/>
        </pc:sldMkLst>
        <pc:spChg chg="mod">
          <ac:chgData name="Tom Irvine" userId="262373fcfcd015cf" providerId="LiveId" clId="{3C89AC9C-B2C6-431B-938B-B7A22FB5427C}" dt="2026-06-13T11:58:19.616" v="1765" actId="255"/>
          <ac:spMkLst>
            <pc:docMk/>
            <pc:sldMk cId="0" sldId="257"/>
            <ac:spMk id="6" creationId="{00000000-0000-0000-0000-000000000000}"/>
          </ac:spMkLst>
        </pc:spChg>
      </pc:sldChg>
      <pc:sldChg chg="modSp mod">
        <pc:chgData name="Tom Irvine" userId="262373fcfcd015cf" providerId="LiveId" clId="{3C89AC9C-B2C6-431B-938B-B7A22FB5427C}" dt="2026-06-13T11:58:25.339" v="1766" actId="255"/>
        <pc:sldMkLst>
          <pc:docMk/>
          <pc:sldMk cId="0" sldId="258"/>
        </pc:sldMkLst>
        <pc:spChg chg="mod">
          <ac:chgData name="Tom Irvine" userId="262373fcfcd015cf" providerId="LiveId" clId="{3C89AC9C-B2C6-431B-938B-B7A22FB5427C}" dt="2026-06-13T11:58:25.339" v="1766" actId="255"/>
          <ac:spMkLst>
            <pc:docMk/>
            <pc:sldMk cId="0" sldId="258"/>
            <ac:spMk id="6" creationId="{00000000-0000-0000-0000-000000000000}"/>
          </ac:spMkLst>
        </pc:spChg>
      </pc:sldChg>
      <pc:sldChg chg="delSp modSp mod">
        <pc:chgData name="Tom Irvine" userId="262373fcfcd015cf" providerId="LiveId" clId="{3C89AC9C-B2C6-431B-938B-B7A22FB5427C}" dt="2026-06-13T23:15:22.024" v="3136" actId="255"/>
        <pc:sldMkLst>
          <pc:docMk/>
          <pc:sldMk cId="0" sldId="259"/>
        </pc:sldMkLst>
        <pc:spChg chg="mod">
          <ac:chgData name="Tom Irvine" userId="262373fcfcd015cf" providerId="LiveId" clId="{3C89AC9C-B2C6-431B-938B-B7A22FB5427C}" dt="2026-06-13T23:15:22.024" v="3136" actId="255"/>
          <ac:spMkLst>
            <pc:docMk/>
            <pc:sldMk cId="0" sldId="259"/>
            <ac:spMk id="6" creationId="{00000000-0000-0000-0000-000000000000}"/>
          </ac:spMkLst>
        </pc:spChg>
        <pc:spChg chg="del">
          <ac:chgData name="Tom Irvine" userId="262373fcfcd015cf" providerId="LiveId" clId="{3C89AC9C-B2C6-431B-938B-B7A22FB5427C}" dt="2026-06-12T19:26:36.345" v="16" actId="21"/>
          <ac:spMkLst>
            <pc:docMk/>
            <pc:sldMk cId="0" sldId="259"/>
            <ac:spMk id="7" creationId="{00000000-0000-0000-0000-000000000000}"/>
          </ac:spMkLst>
        </pc:spChg>
        <pc:spChg chg="del">
          <ac:chgData name="Tom Irvine" userId="262373fcfcd015cf" providerId="LiveId" clId="{3C89AC9C-B2C6-431B-938B-B7A22FB5427C}" dt="2026-06-12T19:26:41.959" v="18" actId="21"/>
          <ac:spMkLst>
            <pc:docMk/>
            <pc:sldMk cId="0" sldId="259"/>
            <ac:spMk id="9" creationId="{00000000-0000-0000-0000-000000000000}"/>
          </ac:spMkLst>
        </pc:spChg>
        <pc:spChg chg="del">
          <ac:chgData name="Tom Irvine" userId="262373fcfcd015cf" providerId="LiveId" clId="{3C89AC9C-B2C6-431B-938B-B7A22FB5427C}" dt="2026-06-12T19:26:43.264" v="19" actId="21"/>
          <ac:spMkLst>
            <pc:docMk/>
            <pc:sldMk cId="0" sldId="259"/>
            <ac:spMk id="10" creationId="{00000000-0000-0000-0000-000000000000}"/>
          </ac:spMkLst>
        </pc:spChg>
        <pc:graphicFrameChg chg="del">
          <ac:chgData name="Tom Irvine" userId="262373fcfcd015cf" providerId="LiveId" clId="{3C89AC9C-B2C6-431B-938B-B7A22FB5427C}" dt="2026-06-12T19:26:39.985" v="17" actId="21"/>
          <ac:graphicFrameMkLst>
            <pc:docMk/>
            <pc:sldMk cId="0" sldId="259"/>
            <ac:graphicFrameMk id="8" creationId="{00000000-0000-0000-0000-000000000000}"/>
          </ac:graphicFrameMkLst>
        </pc:graphicFrameChg>
      </pc:sldChg>
      <pc:sldChg chg="delSp modSp mod">
        <pc:chgData name="Tom Irvine" userId="262373fcfcd015cf" providerId="LiveId" clId="{3C89AC9C-B2C6-431B-938B-B7A22FB5427C}" dt="2026-06-12T19:48:10.954" v="324" actId="1076"/>
        <pc:sldMkLst>
          <pc:docMk/>
          <pc:sldMk cId="0" sldId="260"/>
        </pc:sldMkLst>
        <pc:spChg chg="del mod">
          <ac:chgData name="Tom Irvine" userId="262373fcfcd015cf" providerId="LiveId" clId="{3C89AC9C-B2C6-431B-938B-B7A22FB5427C}" dt="2026-06-12T19:47:31.452" v="313" actId="21"/>
          <ac:spMkLst>
            <pc:docMk/>
            <pc:sldMk cId="0" sldId="260"/>
            <ac:spMk id="6" creationId="{00000000-0000-0000-0000-000000000000}"/>
          </ac:spMkLst>
        </pc:spChg>
        <pc:spChg chg="mod">
          <ac:chgData name="Tom Irvine" userId="262373fcfcd015cf" providerId="LiveId" clId="{3C89AC9C-B2C6-431B-938B-B7A22FB5427C}" dt="2026-06-12T19:47:59.770" v="320" actId="1076"/>
          <ac:spMkLst>
            <pc:docMk/>
            <pc:sldMk cId="0" sldId="260"/>
            <ac:spMk id="7" creationId="{00000000-0000-0000-0000-000000000000}"/>
          </ac:spMkLst>
        </pc:spChg>
        <pc:spChg chg="del">
          <ac:chgData name="Tom Irvine" userId="262373fcfcd015cf" providerId="LiveId" clId="{3C89AC9C-B2C6-431B-938B-B7A22FB5427C}" dt="2026-06-12T19:44:16.892" v="258" actId="21"/>
          <ac:spMkLst>
            <pc:docMk/>
            <pc:sldMk cId="0" sldId="260"/>
            <ac:spMk id="9" creationId="{00000000-0000-0000-0000-000000000000}"/>
          </ac:spMkLst>
        </pc:spChg>
        <pc:spChg chg="del mod">
          <ac:chgData name="Tom Irvine" userId="262373fcfcd015cf" providerId="LiveId" clId="{3C89AC9C-B2C6-431B-938B-B7A22FB5427C}" dt="2026-06-12T19:44:15.421" v="257" actId="21"/>
          <ac:spMkLst>
            <pc:docMk/>
            <pc:sldMk cId="0" sldId="260"/>
            <ac:spMk id="10" creationId="{00000000-0000-0000-0000-000000000000}"/>
          </ac:spMkLst>
        </pc:spChg>
        <pc:graphicFrameChg chg="mod modGraphic">
          <ac:chgData name="Tom Irvine" userId="262373fcfcd015cf" providerId="LiveId" clId="{3C89AC9C-B2C6-431B-938B-B7A22FB5427C}" dt="2026-06-12T19:48:10.954" v="324" actId="1076"/>
          <ac:graphicFrameMkLst>
            <pc:docMk/>
            <pc:sldMk cId="0" sldId="260"/>
            <ac:graphicFrameMk id="8" creationId="{00000000-0000-0000-0000-000000000000}"/>
          </ac:graphicFrameMkLst>
        </pc:graphicFrameChg>
      </pc:sldChg>
      <pc:sldChg chg="modSp mod ord">
        <pc:chgData name="Tom Irvine" userId="262373fcfcd015cf" providerId="LiveId" clId="{3C89AC9C-B2C6-431B-938B-B7A22FB5427C}" dt="2026-06-12T21:40:37.451" v="1319"/>
        <pc:sldMkLst>
          <pc:docMk/>
          <pc:sldMk cId="0" sldId="261"/>
        </pc:sldMkLst>
        <pc:spChg chg="mod">
          <ac:chgData name="Tom Irvine" userId="262373fcfcd015cf" providerId="LiveId" clId="{3C89AC9C-B2C6-431B-938B-B7A22FB5427C}" dt="2026-06-12T19:54:22.967" v="365" actId="14100"/>
          <ac:spMkLst>
            <pc:docMk/>
            <pc:sldMk cId="0" sldId="261"/>
            <ac:spMk id="3" creationId="{00000000-0000-0000-0000-000000000000}"/>
          </ac:spMkLst>
        </pc:spChg>
        <pc:spChg chg="mod">
          <ac:chgData name="Tom Irvine" userId="262373fcfcd015cf" providerId="LiveId" clId="{3C89AC9C-B2C6-431B-938B-B7A22FB5427C}" dt="2026-06-12T20:02:52.678" v="529" actId="20577"/>
          <ac:spMkLst>
            <pc:docMk/>
            <pc:sldMk cId="0" sldId="261"/>
            <ac:spMk id="6" creationId="{00000000-0000-0000-0000-000000000000}"/>
          </ac:spMkLst>
        </pc:spChg>
        <pc:graphicFrameChg chg="mod modGraphic">
          <ac:chgData name="Tom Irvine" userId="262373fcfcd015cf" providerId="LiveId" clId="{3C89AC9C-B2C6-431B-938B-B7A22FB5427C}" dt="2026-06-12T20:01:55.581" v="504" actId="20577"/>
          <ac:graphicFrameMkLst>
            <pc:docMk/>
            <pc:sldMk cId="0" sldId="261"/>
            <ac:graphicFrameMk id="7" creationId="{00000000-0000-0000-0000-000000000000}"/>
          </ac:graphicFrameMkLst>
        </pc:graphicFrameChg>
      </pc:sldChg>
      <pc:sldChg chg="addSp modSp mod">
        <pc:chgData name="Tom Irvine" userId="262373fcfcd015cf" providerId="LiveId" clId="{3C89AC9C-B2C6-431B-938B-B7A22FB5427C}" dt="2026-06-12T20:51:34.182" v="1116" actId="1076"/>
        <pc:sldMkLst>
          <pc:docMk/>
          <pc:sldMk cId="0" sldId="262"/>
        </pc:sldMkLst>
        <pc:spChg chg="mod">
          <ac:chgData name="Tom Irvine" userId="262373fcfcd015cf" providerId="LiveId" clId="{3C89AC9C-B2C6-431B-938B-B7A22FB5427C}" dt="2026-06-12T20:36:36.144" v="940" actId="20577"/>
          <ac:spMkLst>
            <pc:docMk/>
            <pc:sldMk cId="0" sldId="262"/>
            <ac:spMk id="6" creationId="{00000000-0000-0000-0000-000000000000}"/>
          </ac:spMkLst>
        </pc:spChg>
        <pc:spChg chg="mod">
          <ac:chgData name="Tom Irvine" userId="262373fcfcd015cf" providerId="LiveId" clId="{3C89AC9C-B2C6-431B-938B-B7A22FB5427C}" dt="2026-06-12T20:39:43.040" v="1004" actId="1076"/>
          <ac:spMkLst>
            <pc:docMk/>
            <pc:sldMk cId="0" sldId="262"/>
            <ac:spMk id="7" creationId="{00000000-0000-0000-0000-000000000000}"/>
          </ac:spMkLst>
        </pc:spChg>
        <pc:spChg chg="mod">
          <ac:chgData name="Tom Irvine" userId="262373fcfcd015cf" providerId="LiveId" clId="{3C89AC9C-B2C6-431B-938B-B7A22FB5427C}" dt="2026-06-12T20:49:04.365" v="1111" actId="14100"/>
          <ac:spMkLst>
            <pc:docMk/>
            <pc:sldMk cId="0" sldId="262"/>
            <ac:spMk id="8" creationId="{00000000-0000-0000-0000-000000000000}"/>
          </ac:spMkLst>
        </pc:spChg>
        <pc:spChg chg="mod">
          <ac:chgData name="Tom Irvine" userId="262373fcfcd015cf" providerId="LiveId" clId="{3C89AC9C-B2C6-431B-938B-B7A22FB5427C}" dt="2026-06-12T20:46:56.863" v="1047" actId="1076"/>
          <ac:spMkLst>
            <pc:docMk/>
            <pc:sldMk cId="0" sldId="262"/>
            <ac:spMk id="10" creationId="{00000000-0000-0000-0000-000000000000}"/>
          </ac:spMkLst>
        </pc:spChg>
        <pc:spChg chg="mod">
          <ac:chgData name="Tom Irvine" userId="262373fcfcd015cf" providerId="LiveId" clId="{3C89AC9C-B2C6-431B-938B-B7A22FB5427C}" dt="2026-06-12T20:38:54.774" v="999" actId="255"/>
          <ac:spMkLst>
            <pc:docMk/>
            <pc:sldMk cId="0" sldId="262"/>
            <ac:spMk id="12" creationId="{00000000-0000-0000-0000-000000000000}"/>
          </ac:spMkLst>
        </pc:spChg>
        <pc:spChg chg="mod">
          <ac:chgData name="Tom Irvine" userId="262373fcfcd015cf" providerId="LiveId" clId="{3C89AC9C-B2C6-431B-938B-B7A22FB5427C}" dt="2026-06-12T20:47:00.527" v="1048" actId="1076"/>
          <ac:spMkLst>
            <pc:docMk/>
            <pc:sldMk cId="0" sldId="262"/>
            <ac:spMk id="13" creationId="{00000000-0000-0000-0000-000000000000}"/>
          </ac:spMkLst>
        </pc:spChg>
        <pc:spChg chg="mod">
          <ac:chgData name="Tom Irvine" userId="262373fcfcd015cf" providerId="LiveId" clId="{3C89AC9C-B2C6-431B-938B-B7A22FB5427C}" dt="2026-06-12T20:48:52.758" v="1110" actId="1076"/>
          <ac:spMkLst>
            <pc:docMk/>
            <pc:sldMk cId="0" sldId="262"/>
            <ac:spMk id="14" creationId="{00000000-0000-0000-0000-000000000000}"/>
          </ac:spMkLst>
        </pc:spChg>
        <pc:spChg chg="mod">
          <ac:chgData name="Tom Irvine" userId="262373fcfcd015cf" providerId="LiveId" clId="{3C89AC9C-B2C6-431B-938B-B7A22FB5427C}" dt="2026-06-12T20:31:25.380" v="827"/>
          <ac:spMkLst>
            <pc:docMk/>
            <pc:sldMk cId="0" sldId="262"/>
            <ac:spMk id="15" creationId="{00000000-0000-0000-0000-000000000000}"/>
          </ac:spMkLst>
        </pc:spChg>
        <pc:spChg chg="mod">
          <ac:chgData name="Tom Irvine" userId="262373fcfcd015cf" providerId="LiveId" clId="{3C89AC9C-B2C6-431B-938B-B7A22FB5427C}" dt="2026-06-12T20:42:23.402" v="1034" actId="1076"/>
          <ac:spMkLst>
            <pc:docMk/>
            <pc:sldMk cId="0" sldId="262"/>
            <ac:spMk id="18" creationId="{00000000-0000-0000-0000-000000000000}"/>
          </ac:spMkLst>
        </pc:spChg>
        <pc:spChg chg="mod">
          <ac:chgData name="Tom Irvine" userId="262373fcfcd015cf" providerId="LiveId" clId="{3C89AC9C-B2C6-431B-938B-B7A22FB5427C}" dt="2026-06-12T20:51:34.182" v="1116" actId="1076"/>
          <ac:spMkLst>
            <pc:docMk/>
            <pc:sldMk cId="0" sldId="262"/>
            <ac:spMk id="20" creationId="{00000000-0000-0000-0000-000000000000}"/>
          </ac:spMkLst>
        </pc:spChg>
        <pc:spChg chg="mod">
          <ac:chgData name="Tom Irvine" userId="262373fcfcd015cf" providerId="LiveId" clId="{3C89AC9C-B2C6-431B-938B-B7A22FB5427C}" dt="2026-06-12T20:51:27.805" v="1114" actId="14100"/>
          <ac:spMkLst>
            <pc:docMk/>
            <pc:sldMk cId="0" sldId="262"/>
            <ac:spMk id="21" creationId="{00000000-0000-0000-0000-000000000000}"/>
          </ac:spMkLst>
        </pc:spChg>
        <pc:spChg chg="mod">
          <ac:chgData name="Tom Irvine" userId="262373fcfcd015cf" providerId="LiveId" clId="{3C89AC9C-B2C6-431B-938B-B7A22FB5427C}" dt="2026-06-12T20:51:31.437" v="1115" actId="1076"/>
          <ac:spMkLst>
            <pc:docMk/>
            <pc:sldMk cId="0" sldId="262"/>
            <ac:spMk id="22" creationId="{00000000-0000-0000-0000-000000000000}"/>
          </ac:spMkLst>
        </pc:spChg>
        <pc:spChg chg="mod">
          <ac:chgData name="Tom Irvine" userId="262373fcfcd015cf" providerId="LiveId" clId="{3C89AC9C-B2C6-431B-938B-B7A22FB5427C}" dt="2026-06-12T20:37:14.164" v="974" actId="1076"/>
          <ac:spMkLst>
            <pc:docMk/>
            <pc:sldMk cId="0" sldId="262"/>
            <ac:spMk id="23" creationId="{00000000-0000-0000-0000-000000000000}"/>
          </ac:spMkLst>
        </pc:spChg>
        <pc:spChg chg="mod">
          <ac:chgData name="Tom Irvine" userId="262373fcfcd015cf" providerId="LiveId" clId="{3C89AC9C-B2C6-431B-938B-B7A22FB5427C}" dt="2026-06-12T20:37:09.058" v="972"/>
          <ac:spMkLst>
            <pc:docMk/>
            <pc:sldMk cId="0" sldId="262"/>
            <ac:spMk id="25" creationId="{00000000-0000-0000-0000-000000000000}"/>
          </ac:spMkLst>
        </pc:spChg>
        <pc:cxnChg chg="add mod">
          <ac:chgData name="Tom Irvine" userId="262373fcfcd015cf" providerId="LiveId" clId="{3C89AC9C-B2C6-431B-938B-B7A22FB5427C}" dt="2026-06-12T20:41:26.356" v="1031" actId="14100"/>
          <ac:cxnSpMkLst>
            <pc:docMk/>
            <pc:sldMk cId="0" sldId="262"/>
            <ac:cxnSpMk id="27" creationId="{1B5CFEDC-5553-3FA3-9A7A-5A3B1C49FAE5}"/>
          </ac:cxnSpMkLst>
        </pc:cxnChg>
      </pc:sldChg>
      <pc:sldChg chg="addSp delSp modSp mod">
        <pc:chgData name="Tom Irvine" userId="262373fcfcd015cf" providerId="LiveId" clId="{3C89AC9C-B2C6-431B-938B-B7A22FB5427C}" dt="2026-06-12T20:23:06.665" v="755" actId="255"/>
        <pc:sldMkLst>
          <pc:docMk/>
          <pc:sldMk cId="0" sldId="263"/>
        </pc:sldMkLst>
        <pc:spChg chg="del">
          <ac:chgData name="Tom Irvine" userId="262373fcfcd015cf" providerId="LiveId" clId="{3C89AC9C-B2C6-431B-938B-B7A22FB5427C}" dt="2026-06-12T20:10:03.443" v="555" actId="21"/>
          <ac:spMkLst>
            <pc:docMk/>
            <pc:sldMk cId="0" sldId="263"/>
            <ac:spMk id="4" creationId="{00000000-0000-0000-0000-000000000000}"/>
          </ac:spMkLst>
        </pc:spChg>
        <pc:spChg chg="mod">
          <ac:chgData name="Tom Irvine" userId="262373fcfcd015cf" providerId="LiveId" clId="{3C89AC9C-B2C6-431B-938B-B7A22FB5427C}" dt="2026-06-12T20:22:54.767" v="753" actId="255"/>
          <ac:spMkLst>
            <pc:docMk/>
            <pc:sldMk cId="0" sldId="263"/>
            <ac:spMk id="6" creationId="{00000000-0000-0000-0000-000000000000}"/>
          </ac:spMkLst>
        </pc:spChg>
        <pc:spChg chg="del mod">
          <ac:chgData name="Tom Irvine" userId="262373fcfcd015cf" providerId="LiveId" clId="{3C89AC9C-B2C6-431B-938B-B7A22FB5427C}" dt="2026-06-12T20:10:56.260" v="562" actId="21"/>
          <ac:spMkLst>
            <pc:docMk/>
            <pc:sldMk cId="0" sldId="263"/>
            <ac:spMk id="7" creationId="{00000000-0000-0000-0000-000000000000}"/>
          </ac:spMkLst>
        </pc:spChg>
        <pc:spChg chg="add del mod">
          <ac:chgData name="Tom Irvine" userId="262373fcfcd015cf" providerId="LiveId" clId="{3C89AC9C-B2C6-431B-938B-B7A22FB5427C}" dt="2026-06-12T20:19:26.300" v="688" actId="21"/>
          <ac:spMkLst>
            <pc:docMk/>
            <pc:sldMk cId="0" sldId="263"/>
            <ac:spMk id="8" creationId="{00000000-0000-0000-0000-000000000000}"/>
          </ac:spMkLst>
        </pc:spChg>
        <pc:spChg chg="mod">
          <ac:chgData name="Tom Irvine" userId="262373fcfcd015cf" providerId="LiveId" clId="{3C89AC9C-B2C6-431B-938B-B7A22FB5427C}" dt="2026-06-12T20:21:57.243" v="727" actId="21"/>
          <ac:spMkLst>
            <pc:docMk/>
            <pc:sldMk cId="0" sldId="263"/>
            <ac:spMk id="9" creationId="{00000000-0000-0000-0000-000000000000}"/>
          </ac:spMkLst>
        </pc:spChg>
        <pc:spChg chg="del mod">
          <ac:chgData name="Tom Irvine" userId="262373fcfcd015cf" providerId="LiveId" clId="{3C89AC9C-B2C6-431B-938B-B7A22FB5427C}" dt="2026-06-12T20:11:10.623" v="572" actId="21"/>
          <ac:spMkLst>
            <pc:docMk/>
            <pc:sldMk cId="0" sldId="263"/>
            <ac:spMk id="10" creationId="{00000000-0000-0000-0000-000000000000}"/>
          </ac:spMkLst>
        </pc:spChg>
        <pc:spChg chg="add del mod">
          <ac:chgData name="Tom Irvine" userId="262373fcfcd015cf" providerId="LiveId" clId="{3C89AC9C-B2C6-431B-938B-B7A22FB5427C}" dt="2026-06-12T20:18:07.860" v="672" actId="21"/>
          <ac:spMkLst>
            <pc:docMk/>
            <pc:sldMk cId="0" sldId="263"/>
            <ac:spMk id="11" creationId="{00000000-0000-0000-0000-000000000000}"/>
          </ac:spMkLst>
        </pc:spChg>
        <pc:spChg chg="mod">
          <ac:chgData name="Tom Irvine" userId="262373fcfcd015cf" providerId="LiveId" clId="{3C89AC9C-B2C6-431B-938B-B7A22FB5427C}" dt="2026-06-12T20:22:09.576" v="739" actId="21"/>
          <ac:spMkLst>
            <pc:docMk/>
            <pc:sldMk cId="0" sldId="263"/>
            <ac:spMk id="12" creationId="{00000000-0000-0000-0000-000000000000}"/>
          </ac:spMkLst>
        </pc:spChg>
        <pc:spChg chg="add del mod">
          <ac:chgData name="Tom Irvine" userId="262373fcfcd015cf" providerId="LiveId" clId="{3C89AC9C-B2C6-431B-938B-B7A22FB5427C}" dt="2026-06-12T20:11:20.270" v="575" actId="21"/>
          <ac:spMkLst>
            <pc:docMk/>
            <pc:sldMk cId="0" sldId="263"/>
            <ac:spMk id="13" creationId="{00000000-0000-0000-0000-000000000000}"/>
          </ac:spMkLst>
        </pc:spChg>
        <pc:spChg chg="del mod">
          <ac:chgData name="Tom Irvine" userId="262373fcfcd015cf" providerId="LiveId" clId="{3C89AC9C-B2C6-431B-938B-B7A22FB5427C}" dt="2026-06-12T20:19:58.144" v="694" actId="21"/>
          <ac:spMkLst>
            <pc:docMk/>
            <pc:sldMk cId="0" sldId="263"/>
            <ac:spMk id="14" creationId="{00000000-0000-0000-0000-000000000000}"/>
          </ac:spMkLst>
        </pc:spChg>
        <pc:spChg chg="mod">
          <ac:chgData name="Tom Irvine" userId="262373fcfcd015cf" providerId="LiveId" clId="{3C89AC9C-B2C6-431B-938B-B7A22FB5427C}" dt="2026-06-12T20:22:17.796" v="743" actId="21"/>
          <ac:spMkLst>
            <pc:docMk/>
            <pc:sldMk cId="0" sldId="263"/>
            <ac:spMk id="15" creationId="{00000000-0000-0000-0000-000000000000}"/>
          </ac:spMkLst>
        </pc:spChg>
        <pc:spChg chg="del mod">
          <ac:chgData name="Tom Irvine" userId="262373fcfcd015cf" providerId="LiveId" clId="{3C89AC9C-B2C6-431B-938B-B7A22FB5427C}" dt="2026-06-12T20:11:25.355" v="578" actId="21"/>
          <ac:spMkLst>
            <pc:docMk/>
            <pc:sldMk cId="0" sldId="263"/>
            <ac:spMk id="16" creationId="{00000000-0000-0000-0000-000000000000}"/>
          </ac:spMkLst>
        </pc:spChg>
        <pc:spChg chg="del mod">
          <ac:chgData name="Tom Irvine" userId="262373fcfcd015cf" providerId="LiveId" clId="{3C89AC9C-B2C6-431B-938B-B7A22FB5427C}" dt="2026-06-12T20:21:03.152" v="711" actId="21"/>
          <ac:spMkLst>
            <pc:docMk/>
            <pc:sldMk cId="0" sldId="263"/>
            <ac:spMk id="17" creationId="{00000000-0000-0000-0000-000000000000}"/>
          </ac:spMkLst>
        </pc:spChg>
        <pc:spChg chg="mod">
          <ac:chgData name="Tom Irvine" userId="262373fcfcd015cf" providerId="LiveId" clId="{3C89AC9C-B2C6-431B-938B-B7A22FB5427C}" dt="2026-06-12T20:23:06.665" v="755" actId="255"/>
          <ac:spMkLst>
            <pc:docMk/>
            <pc:sldMk cId="0" sldId="263"/>
            <ac:spMk id="18" creationId="{00000000-0000-0000-0000-000000000000}"/>
          </ac:spMkLst>
        </pc:spChg>
      </pc:sldChg>
      <pc:sldChg chg="delSp modSp mod ord">
        <pc:chgData name="Tom Irvine" userId="262373fcfcd015cf" providerId="LiveId" clId="{3C89AC9C-B2C6-431B-938B-B7A22FB5427C}" dt="2026-06-13T14:50:28.079" v="2109" actId="113"/>
        <pc:sldMkLst>
          <pc:docMk/>
          <pc:sldMk cId="0" sldId="264"/>
        </pc:sldMkLst>
        <pc:spChg chg="del">
          <ac:chgData name="Tom Irvine" userId="262373fcfcd015cf" providerId="LiveId" clId="{3C89AC9C-B2C6-431B-938B-B7A22FB5427C}" dt="2026-06-12T20:59:54.048" v="1121" actId="21"/>
          <ac:spMkLst>
            <pc:docMk/>
            <pc:sldMk cId="0" sldId="264"/>
            <ac:spMk id="6" creationId="{00000000-0000-0000-0000-000000000000}"/>
          </ac:spMkLst>
        </pc:spChg>
        <pc:spChg chg="mod">
          <ac:chgData name="Tom Irvine" userId="262373fcfcd015cf" providerId="LiveId" clId="{3C89AC9C-B2C6-431B-938B-B7A22FB5427C}" dt="2026-06-13T14:50:28.079" v="2109" actId="113"/>
          <ac:spMkLst>
            <pc:docMk/>
            <pc:sldMk cId="0" sldId="264"/>
            <ac:spMk id="7" creationId="{00000000-0000-0000-0000-000000000000}"/>
          </ac:spMkLst>
        </pc:spChg>
      </pc:sldChg>
      <pc:sldChg chg="delSp modSp mod">
        <pc:chgData name="Tom Irvine" userId="262373fcfcd015cf" providerId="LiveId" clId="{3C89AC9C-B2C6-431B-938B-B7A22FB5427C}" dt="2026-06-13T16:40:06.936" v="2723" actId="948"/>
        <pc:sldMkLst>
          <pc:docMk/>
          <pc:sldMk cId="0" sldId="265"/>
        </pc:sldMkLst>
        <pc:spChg chg="mod">
          <ac:chgData name="Tom Irvine" userId="262373fcfcd015cf" providerId="LiveId" clId="{3C89AC9C-B2C6-431B-938B-B7A22FB5427C}" dt="2026-06-13T16:40:06.936" v="2723" actId="948"/>
          <ac:spMkLst>
            <pc:docMk/>
            <pc:sldMk cId="0" sldId="265"/>
            <ac:spMk id="6" creationId="{00000000-0000-0000-0000-000000000000}"/>
          </ac:spMkLst>
        </pc:spChg>
        <pc:spChg chg="del">
          <ac:chgData name="Tom Irvine" userId="262373fcfcd015cf" providerId="LiveId" clId="{3C89AC9C-B2C6-431B-938B-B7A22FB5427C}" dt="2026-06-13T12:34:52.992" v="1813" actId="21"/>
          <ac:spMkLst>
            <pc:docMk/>
            <pc:sldMk cId="0" sldId="265"/>
            <ac:spMk id="7" creationId="{00000000-0000-0000-0000-000000000000}"/>
          </ac:spMkLst>
        </pc:spChg>
        <pc:spChg chg="del mod">
          <ac:chgData name="Tom Irvine" userId="262373fcfcd015cf" providerId="LiveId" clId="{3C89AC9C-B2C6-431B-938B-B7A22FB5427C}" dt="2026-06-13T12:38:00.303" v="1842" actId="21"/>
          <ac:spMkLst>
            <pc:docMk/>
            <pc:sldMk cId="0" sldId="265"/>
            <ac:spMk id="8" creationId="{00000000-0000-0000-0000-000000000000}"/>
          </ac:spMkLst>
        </pc:spChg>
        <pc:spChg chg="mod">
          <ac:chgData name="Tom Irvine" userId="262373fcfcd015cf" providerId="LiveId" clId="{3C89AC9C-B2C6-431B-938B-B7A22FB5427C}" dt="2026-06-13T12:38:41.391" v="1854" actId="21"/>
          <ac:spMkLst>
            <pc:docMk/>
            <pc:sldMk cId="0" sldId="265"/>
            <ac:spMk id="9" creationId="{00000000-0000-0000-0000-000000000000}"/>
          </ac:spMkLst>
        </pc:spChg>
      </pc:sldChg>
      <pc:sldChg chg="addSp delSp modSp mod">
        <pc:chgData name="Tom Irvine" userId="262373fcfcd015cf" providerId="LiveId" clId="{3C89AC9C-B2C6-431B-938B-B7A22FB5427C}" dt="2026-06-13T23:37:30.346" v="3220" actId="255"/>
        <pc:sldMkLst>
          <pc:docMk/>
          <pc:sldMk cId="0" sldId="266"/>
        </pc:sldMkLst>
        <pc:spChg chg="del">
          <ac:chgData name="Tom Irvine" userId="262373fcfcd015cf" providerId="LiveId" clId="{3C89AC9C-B2C6-431B-938B-B7A22FB5427C}" dt="2026-06-13T12:08:14.610" v="1802" actId="21"/>
          <ac:spMkLst>
            <pc:docMk/>
            <pc:sldMk cId="0" sldId="266"/>
            <ac:spMk id="4" creationId="{00000000-0000-0000-0000-000000000000}"/>
          </ac:spMkLst>
        </pc:spChg>
        <pc:spChg chg="mod">
          <ac:chgData name="Tom Irvine" userId="262373fcfcd015cf" providerId="LiveId" clId="{3C89AC9C-B2C6-431B-938B-B7A22FB5427C}" dt="2026-06-13T18:26:15.648" v="3047" actId="255"/>
          <ac:spMkLst>
            <pc:docMk/>
            <pc:sldMk cId="0" sldId="266"/>
            <ac:spMk id="6" creationId="{00000000-0000-0000-0000-000000000000}"/>
          </ac:spMkLst>
        </pc:spChg>
        <pc:spChg chg="del">
          <ac:chgData name="Tom Irvine" userId="262373fcfcd015cf" providerId="LiveId" clId="{3C89AC9C-B2C6-431B-938B-B7A22FB5427C}" dt="2026-06-13T12:08:39.462" v="1808" actId="21"/>
          <ac:spMkLst>
            <pc:docMk/>
            <pc:sldMk cId="0" sldId="266"/>
            <ac:spMk id="7" creationId="{00000000-0000-0000-0000-000000000000}"/>
          </ac:spMkLst>
        </pc:spChg>
        <pc:spChg chg="add del">
          <ac:chgData name="Tom Irvine" userId="262373fcfcd015cf" providerId="LiveId" clId="{3C89AC9C-B2C6-431B-938B-B7A22FB5427C}" dt="2026-06-13T23:36:43.466" v="3208" actId="21"/>
          <ac:spMkLst>
            <pc:docMk/>
            <pc:sldMk cId="0" sldId="266"/>
            <ac:spMk id="7" creationId="{BE9CE02F-87A7-88C4-172B-5A1A76DB8E39}"/>
          </ac:spMkLst>
        </pc:spChg>
        <pc:spChg chg="add del mod">
          <ac:chgData name="Tom Irvine" userId="262373fcfcd015cf" providerId="LiveId" clId="{3C89AC9C-B2C6-431B-938B-B7A22FB5427C}" dt="2026-06-13T23:37:24.537" v="3219" actId="255"/>
          <ac:spMkLst>
            <pc:docMk/>
            <pc:sldMk cId="0" sldId="266"/>
            <ac:spMk id="8" creationId="{00000000-0000-0000-0000-000000000000}"/>
          </ac:spMkLst>
        </pc:spChg>
        <pc:spChg chg="mod">
          <ac:chgData name="Tom Irvine" userId="262373fcfcd015cf" providerId="LiveId" clId="{3C89AC9C-B2C6-431B-938B-B7A22FB5427C}" dt="2026-06-13T23:36:59.497" v="3212" actId="1076"/>
          <ac:spMkLst>
            <pc:docMk/>
            <pc:sldMk cId="0" sldId="266"/>
            <ac:spMk id="9" creationId="{00000000-0000-0000-0000-000000000000}"/>
          </ac:spMkLst>
        </pc:spChg>
        <pc:spChg chg="del mod">
          <ac:chgData name="Tom Irvine" userId="262373fcfcd015cf" providerId="LiveId" clId="{3C89AC9C-B2C6-431B-938B-B7A22FB5427C}" dt="2026-06-13T12:08:57.496" v="1811" actId="21"/>
          <ac:spMkLst>
            <pc:docMk/>
            <pc:sldMk cId="0" sldId="266"/>
            <ac:spMk id="10" creationId="{00000000-0000-0000-0000-000000000000}"/>
          </ac:spMkLst>
        </pc:spChg>
        <pc:spChg chg="mod">
          <ac:chgData name="Tom Irvine" userId="262373fcfcd015cf" providerId="LiveId" clId="{3C89AC9C-B2C6-431B-938B-B7A22FB5427C}" dt="2026-06-13T23:37:30.346" v="3220" actId="255"/>
          <ac:spMkLst>
            <pc:docMk/>
            <pc:sldMk cId="0" sldId="266"/>
            <ac:spMk id="11" creationId="{00000000-0000-0000-0000-000000000000}"/>
          </ac:spMkLst>
        </pc:spChg>
        <pc:spChg chg="del mod">
          <ac:chgData name="Tom Irvine" userId="262373fcfcd015cf" providerId="LiveId" clId="{3C89AC9C-B2C6-431B-938B-B7A22FB5427C}" dt="2026-06-13T23:36:49.144" v="3210" actId="21"/>
          <ac:spMkLst>
            <pc:docMk/>
            <pc:sldMk cId="0" sldId="266"/>
            <ac:spMk id="13" creationId="{00000000-0000-0000-0000-000000000000}"/>
          </ac:spMkLst>
        </pc:spChg>
        <pc:graphicFrameChg chg="del mod modGraphic">
          <ac:chgData name="Tom Irvine" userId="262373fcfcd015cf" providerId="LiveId" clId="{3C89AC9C-B2C6-431B-938B-B7A22FB5427C}" dt="2026-06-13T23:36:47.660" v="3209" actId="21"/>
          <ac:graphicFrameMkLst>
            <pc:docMk/>
            <pc:sldMk cId="0" sldId="266"/>
            <ac:graphicFrameMk id="12" creationId="{00000000-0000-0000-0000-000000000000}"/>
          </ac:graphicFrameMkLst>
        </pc:graphicFrameChg>
      </pc:sldChg>
      <pc:sldChg chg="addSp delSp modSp mod">
        <pc:chgData name="Tom Irvine" userId="262373fcfcd015cf" providerId="LiveId" clId="{3C89AC9C-B2C6-431B-938B-B7A22FB5427C}" dt="2026-06-13T23:18:30.677" v="3168" actId="1076"/>
        <pc:sldMkLst>
          <pc:docMk/>
          <pc:sldMk cId="0" sldId="267"/>
        </pc:sldMkLst>
        <pc:spChg chg="mod">
          <ac:chgData name="Tom Irvine" userId="262373fcfcd015cf" providerId="LiveId" clId="{3C89AC9C-B2C6-431B-938B-B7A22FB5427C}" dt="2026-06-12T20:15:56.223" v="645" actId="255"/>
          <ac:spMkLst>
            <pc:docMk/>
            <pc:sldMk cId="0" sldId="267"/>
            <ac:spMk id="6" creationId="{00000000-0000-0000-0000-000000000000}"/>
          </ac:spMkLst>
        </pc:spChg>
        <pc:spChg chg="mod">
          <ac:chgData name="Tom Irvine" userId="262373fcfcd015cf" providerId="LiveId" clId="{3C89AC9C-B2C6-431B-938B-B7A22FB5427C}" dt="2026-06-13T18:31:53.480" v="3105" actId="1076"/>
          <ac:spMkLst>
            <pc:docMk/>
            <pc:sldMk cId="0" sldId="267"/>
            <ac:spMk id="7" creationId="{00000000-0000-0000-0000-000000000000}"/>
          </ac:spMkLst>
        </pc:spChg>
        <pc:spChg chg="mod">
          <ac:chgData name="Tom Irvine" userId="262373fcfcd015cf" providerId="LiveId" clId="{3C89AC9C-B2C6-431B-938B-B7A22FB5427C}" dt="2026-06-13T18:29:07.572" v="3091" actId="113"/>
          <ac:spMkLst>
            <pc:docMk/>
            <pc:sldMk cId="0" sldId="267"/>
            <ac:spMk id="8" creationId="{00000000-0000-0000-0000-000000000000}"/>
          </ac:spMkLst>
        </pc:spChg>
        <pc:spChg chg="mod">
          <ac:chgData name="Tom Irvine" userId="262373fcfcd015cf" providerId="LiveId" clId="{3C89AC9C-B2C6-431B-938B-B7A22FB5427C}" dt="2026-06-13T18:31:43.219" v="3104" actId="255"/>
          <ac:spMkLst>
            <pc:docMk/>
            <pc:sldMk cId="0" sldId="267"/>
            <ac:spMk id="10" creationId="{00000000-0000-0000-0000-000000000000}"/>
          </ac:spMkLst>
        </pc:spChg>
        <pc:spChg chg="del">
          <ac:chgData name="Tom Irvine" userId="262373fcfcd015cf" providerId="LiveId" clId="{3C89AC9C-B2C6-431B-938B-B7A22FB5427C}" dt="2026-06-13T18:34:19.035" v="3108" actId="21"/>
          <ac:spMkLst>
            <pc:docMk/>
            <pc:sldMk cId="0" sldId="267"/>
            <ac:spMk id="11" creationId="{00000000-0000-0000-0000-000000000000}"/>
          </ac:spMkLst>
        </pc:spChg>
        <pc:spChg chg="add mod">
          <ac:chgData name="Tom Irvine" userId="262373fcfcd015cf" providerId="LiveId" clId="{3C89AC9C-B2C6-431B-938B-B7A22FB5427C}" dt="2026-06-13T23:18:25.171" v="3166" actId="1076"/>
          <ac:spMkLst>
            <pc:docMk/>
            <pc:sldMk cId="0" sldId="267"/>
            <ac:spMk id="11" creationId="{EE0B2579-C6B0-8AD5-10C6-437D83D11121}"/>
          </ac:spMkLst>
        </pc:spChg>
        <pc:spChg chg="del">
          <ac:chgData name="Tom Irvine" userId="262373fcfcd015cf" providerId="LiveId" clId="{3C89AC9C-B2C6-431B-938B-B7A22FB5427C}" dt="2026-06-13T18:34:17.552" v="3107" actId="21"/>
          <ac:spMkLst>
            <pc:docMk/>
            <pc:sldMk cId="0" sldId="267"/>
            <ac:spMk id="12" creationId="{00000000-0000-0000-0000-000000000000}"/>
          </ac:spMkLst>
        </pc:spChg>
        <pc:spChg chg="mod">
          <ac:chgData name="Tom Irvine" userId="262373fcfcd015cf" providerId="LiveId" clId="{3C89AC9C-B2C6-431B-938B-B7A22FB5427C}" dt="2026-06-13T23:17:46.484" v="3161" actId="1076"/>
          <ac:spMkLst>
            <pc:docMk/>
            <pc:sldMk cId="0" sldId="267"/>
            <ac:spMk id="14" creationId="{00000000-0000-0000-0000-000000000000}"/>
          </ac:spMkLst>
        </pc:spChg>
        <pc:spChg chg="mod">
          <ac:chgData name="Tom Irvine" userId="262373fcfcd015cf" providerId="LiveId" clId="{3C89AC9C-B2C6-431B-938B-B7A22FB5427C}" dt="2026-06-13T23:17:19.028" v="3156" actId="21"/>
          <ac:spMkLst>
            <pc:docMk/>
            <pc:sldMk cId="0" sldId="267"/>
            <ac:spMk id="16" creationId="{00000000-0000-0000-0000-000000000000}"/>
          </ac:spMkLst>
        </pc:spChg>
        <pc:spChg chg="mod">
          <ac:chgData name="Tom Irvine" userId="262373fcfcd015cf" providerId="LiveId" clId="{3C89AC9C-B2C6-431B-938B-B7A22FB5427C}" dt="2026-06-13T18:35:27.511" v="3135" actId="255"/>
          <ac:spMkLst>
            <pc:docMk/>
            <pc:sldMk cId="0" sldId="267"/>
            <ac:spMk id="18" creationId="{00000000-0000-0000-0000-000000000000}"/>
          </ac:spMkLst>
        </pc:spChg>
        <pc:spChg chg="del mod">
          <ac:chgData name="Tom Irvine" userId="262373fcfcd015cf" providerId="LiveId" clId="{3C89AC9C-B2C6-431B-938B-B7A22FB5427C}" dt="2026-06-13T23:18:22.754" v="3165" actId="21"/>
          <ac:spMkLst>
            <pc:docMk/>
            <pc:sldMk cId="0" sldId="267"/>
            <ac:spMk id="19" creationId="{00000000-0000-0000-0000-000000000000}"/>
          </ac:spMkLst>
        </pc:spChg>
        <pc:spChg chg="mod">
          <ac:chgData name="Tom Irvine" userId="262373fcfcd015cf" providerId="LiveId" clId="{3C89AC9C-B2C6-431B-938B-B7A22FB5427C}" dt="2026-06-13T23:18:27.164" v="3167" actId="1076"/>
          <ac:spMkLst>
            <pc:docMk/>
            <pc:sldMk cId="0" sldId="267"/>
            <ac:spMk id="20" creationId="{00000000-0000-0000-0000-000000000000}"/>
          </ac:spMkLst>
        </pc:spChg>
        <pc:spChg chg="mod">
          <ac:chgData name="Tom Irvine" userId="262373fcfcd015cf" providerId="LiveId" clId="{3C89AC9C-B2C6-431B-938B-B7A22FB5427C}" dt="2026-06-13T23:18:30.677" v="3168" actId="1076"/>
          <ac:spMkLst>
            <pc:docMk/>
            <pc:sldMk cId="0" sldId="267"/>
            <ac:spMk id="21" creationId="{00000000-0000-0000-0000-000000000000}"/>
          </ac:spMkLst>
        </pc:spChg>
        <pc:spChg chg="add mod">
          <ac:chgData name="Tom Irvine" userId="262373fcfcd015cf" providerId="LiveId" clId="{3C89AC9C-B2C6-431B-938B-B7A22FB5427C}" dt="2026-06-13T18:34:25.389" v="3109" actId="1076"/>
          <ac:spMkLst>
            <pc:docMk/>
            <pc:sldMk cId="0" sldId="267"/>
            <ac:spMk id="30" creationId="{317F4B5F-9139-95A6-7CD4-1B5ACB033C98}"/>
          </ac:spMkLst>
        </pc:spChg>
        <pc:spChg chg="add mod">
          <ac:chgData name="Tom Irvine" userId="262373fcfcd015cf" providerId="LiveId" clId="{3C89AC9C-B2C6-431B-938B-B7A22FB5427C}" dt="2026-06-13T18:34:28.542" v="3110" actId="1076"/>
          <ac:spMkLst>
            <pc:docMk/>
            <pc:sldMk cId="0" sldId="267"/>
            <ac:spMk id="31" creationId="{E0385CDB-50BD-88FC-2997-17933B2A0055}"/>
          </ac:spMkLst>
        </pc:spChg>
      </pc:sldChg>
      <pc:sldChg chg="delSp modSp mod">
        <pc:chgData name="Tom Irvine" userId="262373fcfcd015cf" providerId="LiveId" clId="{3C89AC9C-B2C6-431B-938B-B7A22FB5427C}" dt="2026-06-13T15:55:46.271" v="2370" actId="207"/>
        <pc:sldMkLst>
          <pc:docMk/>
          <pc:sldMk cId="0" sldId="268"/>
        </pc:sldMkLst>
        <pc:spChg chg="mod">
          <ac:chgData name="Tom Irvine" userId="262373fcfcd015cf" providerId="LiveId" clId="{3C89AC9C-B2C6-431B-938B-B7A22FB5427C}" dt="2026-06-13T15:55:46.271" v="2370" actId="207"/>
          <ac:spMkLst>
            <pc:docMk/>
            <pc:sldMk cId="0" sldId="268"/>
            <ac:spMk id="6" creationId="{00000000-0000-0000-0000-000000000000}"/>
          </ac:spMkLst>
        </pc:spChg>
        <pc:spChg chg="del mod">
          <ac:chgData name="Tom Irvine" userId="262373fcfcd015cf" providerId="LiveId" clId="{3C89AC9C-B2C6-431B-938B-B7A22FB5427C}" dt="2026-06-13T14:59:07.915" v="2167" actId="21"/>
          <ac:spMkLst>
            <pc:docMk/>
            <pc:sldMk cId="0" sldId="268"/>
            <ac:spMk id="7" creationId="{00000000-0000-0000-0000-000000000000}"/>
          </ac:spMkLst>
        </pc:spChg>
        <pc:spChg chg="mod">
          <ac:chgData name="Tom Irvine" userId="262373fcfcd015cf" providerId="LiveId" clId="{3C89AC9C-B2C6-431B-938B-B7A22FB5427C}" dt="2026-06-13T15:01:29.408" v="2183" actId="21"/>
          <ac:spMkLst>
            <pc:docMk/>
            <pc:sldMk cId="0" sldId="268"/>
            <ac:spMk id="8" creationId="{00000000-0000-0000-0000-000000000000}"/>
          </ac:spMkLst>
        </pc:spChg>
        <pc:spChg chg="mod">
          <ac:chgData name="Tom Irvine" userId="262373fcfcd015cf" providerId="LiveId" clId="{3C89AC9C-B2C6-431B-938B-B7A22FB5427C}" dt="2026-06-13T15:04:45.140" v="2225" actId="5793"/>
          <ac:spMkLst>
            <pc:docMk/>
            <pc:sldMk cId="0" sldId="268"/>
            <ac:spMk id="9" creationId="{00000000-0000-0000-0000-000000000000}"/>
          </ac:spMkLst>
        </pc:spChg>
        <pc:spChg chg="mod">
          <ac:chgData name="Tom Irvine" userId="262373fcfcd015cf" providerId="LiveId" clId="{3C89AC9C-B2C6-431B-938B-B7A22FB5427C}" dt="2026-06-13T15:46:22.711" v="2321" actId="21"/>
          <ac:spMkLst>
            <pc:docMk/>
            <pc:sldMk cId="0" sldId="268"/>
            <ac:spMk id="10" creationId="{00000000-0000-0000-0000-000000000000}"/>
          </ac:spMkLst>
        </pc:spChg>
        <pc:spChg chg="del">
          <ac:chgData name="Tom Irvine" userId="262373fcfcd015cf" providerId="LiveId" clId="{3C89AC9C-B2C6-431B-938B-B7A22FB5427C}" dt="2026-06-13T15:48:54.011" v="2343" actId="21"/>
          <ac:spMkLst>
            <pc:docMk/>
            <pc:sldMk cId="0" sldId="268"/>
            <ac:spMk id="11" creationId="{00000000-0000-0000-0000-000000000000}"/>
          </ac:spMkLst>
        </pc:spChg>
        <pc:spChg chg="mod">
          <ac:chgData name="Tom Irvine" userId="262373fcfcd015cf" providerId="LiveId" clId="{3C89AC9C-B2C6-431B-938B-B7A22FB5427C}" dt="2026-06-13T15:49:39.473" v="2348" actId="21"/>
          <ac:spMkLst>
            <pc:docMk/>
            <pc:sldMk cId="0" sldId="268"/>
            <ac:spMk id="12" creationId="{00000000-0000-0000-0000-000000000000}"/>
          </ac:spMkLst>
        </pc:spChg>
        <pc:spChg chg="del">
          <ac:chgData name="Tom Irvine" userId="262373fcfcd015cf" providerId="LiveId" clId="{3C89AC9C-B2C6-431B-938B-B7A22FB5427C}" dt="2026-06-13T15:48:58.396" v="2344" actId="21"/>
          <ac:spMkLst>
            <pc:docMk/>
            <pc:sldMk cId="0" sldId="268"/>
            <ac:spMk id="13" creationId="{00000000-0000-0000-0000-000000000000}"/>
          </ac:spMkLst>
        </pc:spChg>
        <pc:spChg chg="del">
          <ac:chgData name="Tom Irvine" userId="262373fcfcd015cf" providerId="LiveId" clId="{3C89AC9C-B2C6-431B-938B-B7A22FB5427C}" dt="2026-06-13T15:52:03.752" v="2354" actId="21"/>
          <ac:spMkLst>
            <pc:docMk/>
            <pc:sldMk cId="0" sldId="268"/>
            <ac:spMk id="14" creationId="{00000000-0000-0000-0000-000000000000}"/>
          </ac:spMkLst>
        </pc:spChg>
        <pc:spChg chg="del">
          <ac:chgData name="Tom Irvine" userId="262373fcfcd015cf" providerId="LiveId" clId="{3C89AC9C-B2C6-431B-938B-B7A22FB5427C}" dt="2026-06-13T15:49:01.340" v="2345" actId="21"/>
          <ac:spMkLst>
            <pc:docMk/>
            <pc:sldMk cId="0" sldId="268"/>
            <ac:spMk id="15" creationId="{00000000-0000-0000-0000-000000000000}"/>
          </ac:spMkLst>
        </pc:spChg>
        <pc:spChg chg="del">
          <ac:chgData name="Tom Irvine" userId="262373fcfcd015cf" providerId="LiveId" clId="{3C89AC9C-B2C6-431B-938B-B7A22FB5427C}" dt="2026-06-13T15:54:22.918" v="2360" actId="21"/>
          <ac:spMkLst>
            <pc:docMk/>
            <pc:sldMk cId="0" sldId="268"/>
            <ac:spMk id="16" creationId="{00000000-0000-0000-0000-000000000000}"/>
          </ac:spMkLst>
        </pc:spChg>
        <pc:spChg chg="del">
          <ac:chgData name="Tom Irvine" userId="262373fcfcd015cf" providerId="LiveId" clId="{3C89AC9C-B2C6-431B-938B-B7A22FB5427C}" dt="2026-06-13T15:49:03" v="2346" actId="21"/>
          <ac:spMkLst>
            <pc:docMk/>
            <pc:sldMk cId="0" sldId="268"/>
            <ac:spMk id="17" creationId="{00000000-0000-0000-0000-000000000000}"/>
          </ac:spMkLst>
        </pc:spChg>
        <pc:spChg chg="mod">
          <ac:chgData name="Tom Irvine" userId="262373fcfcd015cf" providerId="LiveId" clId="{3C89AC9C-B2C6-431B-938B-B7A22FB5427C}" dt="2026-06-13T15:54:50.570" v="2365" actId="21"/>
          <ac:spMkLst>
            <pc:docMk/>
            <pc:sldMk cId="0" sldId="268"/>
            <ac:spMk id="18" creationId="{00000000-0000-0000-0000-000000000000}"/>
          </ac:spMkLst>
        </pc:spChg>
        <pc:spChg chg="mod">
          <ac:chgData name="Tom Irvine" userId="262373fcfcd015cf" providerId="LiveId" clId="{3C89AC9C-B2C6-431B-938B-B7A22FB5427C}" dt="2026-06-13T15:06:30.790" v="2233" actId="255"/>
          <ac:spMkLst>
            <pc:docMk/>
            <pc:sldMk cId="0" sldId="268"/>
            <ac:spMk id="19" creationId="{00000000-0000-0000-0000-000000000000}"/>
          </ac:spMkLst>
        </pc:spChg>
      </pc:sldChg>
      <pc:sldChg chg="delSp modSp mod">
        <pc:chgData name="Tom Irvine" userId="262373fcfcd015cf" providerId="LiveId" clId="{3C89AC9C-B2C6-431B-938B-B7A22FB5427C}" dt="2026-06-13T18:18:30.140" v="3025" actId="20577"/>
        <pc:sldMkLst>
          <pc:docMk/>
          <pc:sldMk cId="0" sldId="269"/>
        </pc:sldMkLst>
        <pc:spChg chg="mod">
          <ac:chgData name="Tom Irvine" userId="262373fcfcd015cf" providerId="LiveId" clId="{3C89AC9C-B2C6-431B-938B-B7A22FB5427C}" dt="2026-06-13T18:18:30.140" v="3025" actId="20577"/>
          <ac:spMkLst>
            <pc:docMk/>
            <pc:sldMk cId="0" sldId="269"/>
            <ac:spMk id="6" creationId="{00000000-0000-0000-0000-000000000000}"/>
          </ac:spMkLst>
        </pc:spChg>
        <pc:spChg chg="mod">
          <ac:chgData name="Tom Irvine" userId="262373fcfcd015cf" providerId="LiveId" clId="{3C89AC9C-B2C6-431B-938B-B7A22FB5427C}" dt="2026-06-13T18:13:57.931" v="2956" actId="2711"/>
          <ac:spMkLst>
            <pc:docMk/>
            <pc:sldMk cId="0" sldId="269"/>
            <ac:spMk id="8" creationId="{00000000-0000-0000-0000-000000000000}"/>
          </ac:spMkLst>
        </pc:spChg>
        <pc:spChg chg="del">
          <ac:chgData name="Tom Irvine" userId="262373fcfcd015cf" providerId="LiveId" clId="{3C89AC9C-B2C6-431B-938B-B7A22FB5427C}" dt="2026-06-13T16:47:03.386" v="2898" actId="21"/>
          <ac:spMkLst>
            <pc:docMk/>
            <pc:sldMk cId="0" sldId="269"/>
            <ac:spMk id="9" creationId="{00000000-0000-0000-0000-000000000000}"/>
          </ac:spMkLst>
        </pc:spChg>
        <pc:spChg chg="del mod">
          <ac:chgData name="Tom Irvine" userId="262373fcfcd015cf" providerId="LiveId" clId="{3C89AC9C-B2C6-431B-938B-B7A22FB5427C}" dt="2026-06-13T16:47:07.229" v="2899" actId="21"/>
          <ac:spMkLst>
            <pc:docMk/>
            <pc:sldMk cId="0" sldId="269"/>
            <ac:spMk id="10" creationId="{00000000-0000-0000-0000-000000000000}"/>
          </ac:spMkLst>
        </pc:spChg>
        <pc:spChg chg="del mod">
          <ac:chgData name="Tom Irvine" userId="262373fcfcd015cf" providerId="LiveId" clId="{3C89AC9C-B2C6-431B-938B-B7A22FB5427C}" dt="2026-06-13T16:47:08.500" v="2900" actId="21"/>
          <ac:spMkLst>
            <pc:docMk/>
            <pc:sldMk cId="0" sldId="269"/>
            <ac:spMk id="11" creationId="{00000000-0000-0000-0000-000000000000}"/>
          </ac:spMkLst>
        </pc:spChg>
        <pc:graphicFrameChg chg="mod modGraphic">
          <ac:chgData name="Tom Irvine" userId="262373fcfcd015cf" providerId="LiveId" clId="{3C89AC9C-B2C6-431B-938B-B7A22FB5427C}" dt="2026-06-13T18:16:26.462" v="3011" actId="20577"/>
          <ac:graphicFrameMkLst>
            <pc:docMk/>
            <pc:sldMk cId="0" sldId="269"/>
            <ac:graphicFrameMk id="15" creationId="{00000000-0000-0000-0000-000000000000}"/>
          </ac:graphicFrameMkLst>
        </pc:graphicFrameChg>
      </pc:sldChg>
      <pc:sldChg chg="modSp mod">
        <pc:chgData name="Tom Irvine" userId="262373fcfcd015cf" providerId="LiveId" clId="{3C89AC9C-B2C6-431B-938B-B7A22FB5427C}" dt="2026-06-13T16:43:53.637" v="2772" actId="255"/>
        <pc:sldMkLst>
          <pc:docMk/>
          <pc:sldMk cId="0" sldId="270"/>
        </pc:sldMkLst>
        <pc:spChg chg="mod">
          <ac:chgData name="Tom Irvine" userId="262373fcfcd015cf" providerId="LiveId" clId="{3C89AC9C-B2C6-431B-938B-B7A22FB5427C}" dt="2026-06-13T16:43:53.637" v="2772" actId="255"/>
          <ac:spMkLst>
            <pc:docMk/>
            <pc:sldMk cId="0" sldId="270"/>
            <ac:spMk id="6" creationId="{00000000-0000-0000-0000-000000000000}"/>
          </ac:spMkLst>
        </pc:spChg>
        <pc:spChg chg="mod">
          <ac:chgData name="Tom Irvine" userId="262373fcfcd015cf" providerId="LiveId" clId="{3C89AC9C-B2C6-431B-938B-B7A22FB5427C}" dt="2026-06-13T16:42:47.196" v="2748" actId="255"/>
          <ac:spMkLst>
            <pc:docMk/>
            <pc:sldMk cId="0" sldId="270"/>
            <ac:spMk id="9" creationId="{00000000-0000-0000-0000-000000000000}"/>
          </ac:spMkLst>
        </pc:spChg>
        <pc:spChg chg="mod">
          <ac:chgData name="Tom Irvine" userId="262373fcfcd015cf" providerId="LiveId" clId="{3C89AC9C-B2C6-431B-938B-B7A22FB5427C}" dt="2026-06-13T16:43:24.884" v="2765" actId="14100"/>
          <ac:spMkLst>
            <pc:docMk/>
            <pc:sldMk cId="0" sldId="270"/>
            <ac:spMk id="10" creationId="{00000000-0000-0000-0000-000000000000}"/>
          </ac:spMkLst>
        </pc:spChg>
        <pc:spChg chg="mod">
          <ac:chgData name="Tom Irvine" userId="262373fcfcd015cf" providerId="LiveId" clId="{3C89AC9C-B2C6-431B-938B-B7A22FB5427C}" dt="2026-06-13T16:42:55.477" v="2749" actId="255"/>
          <ac:spMkLst>
            <pc:docMk/>
            <pc:sldMk cId="0" sldId="270"/>
            <ac:spMk id="12" creationId="{00000000-0000-0000-0000-000000000000}"/>
          </ac:spMkLst>
        </pc:spChg>
        <pc:spChg chg="mod">
          <ac:chgData name="Tom Irvine" userId="262373fcfcd015cf" providerId="LiveId" clId="{3C89AC9C-B2C6-431B-938B-B7A22FB5427C}" dt="2026-06-13T16:43:26.812" v="2766" actId="1076"/>
          <ac:spMkLst>
            <pc:docMk/>
            <pc:sldMk cId="0" sldId="270"/>
            <ac:spMk id="13" creationId="{00000000-0000-0000-0000-000000000000}"/>
          </ac:spMkLst>
        </pc:spChg>
        <pc:spChg chg="mod">
          <ac:chgData name="Tom Irvine" userId="262373fcfcd015cf" providerId="LiveId" clId="{3C89AC9C-B2C6-431B-938B-B7A22FB5427C}" dt="2026-06-13T16:43:30.992" v="2767" actId="1076"/>
          <ac:spMkLst>
            <pc:docMk/>
            <pc:sldMk cId="0" sldId="270"/>
            <ac:spMk id="14" creationId="{00000000-0000-0000-0000-000000000000}"/>
          </ac:spMkLst>
        </pc:spChg>
        <pc:spChg chg="mod">
          <ac:chgData name="Tom Irvine" userId="262373fcfcd015cf" providerId="LiveId" clId="{3C89AC9C-B2C6-431B-938B-B7A22FB5427C}" dt="2026-06-13T16:43:36.099" v="2768" actId="1076"/>
          <ac:spMkLst>
            <pc:docMk/>
            <pc:sldMk cId="0" sldId="270"/>
            <ac:spMk id="15" creationId="{00000000-0000-0000-0000-000000000000}"/>
          </ac:spMkLst>
        </pc:spChg>
        <pc:spChg chg="mod">
          <ac:chgData name="Tom Irvine" userId="262373fcfcd015cf" providerId="LiveId" clId="{3C89AC9C-B2C6-431B-938B-B7A22FB5427C}" dt="2026-06-13T16:43:46.142" v="2770" actId="255"/>
          <ac:spMkLst>
            <pc:docMk/>
            <pc:sldMk cId="0" sldId="270"/>
            <ac:spMk id="16" creationId="{00000000-0000-0000-0000-000000000000}"/>
          </ac:spMkLst>
        </pc:spChg>
      </pc:sldChg>
      <pc:sldChg chg="delSp modSp mod">
        <pc:chgData name="Tom Irvine" userId="262373fcfcd015cf" providerId="LiveId" clId="{3C89AC9C-B2C6-431B-938B-B7A22FB5427C}" dt="2026-06-12T22:08:17.971" v="1541" actId="948"/>
        <pc:sldMkLst>
          <pc:docMk/>
          <pc:sldMk cId="0" sldId="271"/>
        </pc:sldMkLst>
        <pc:spChg chg="mod">
          <ac:chgData name="Tom Irvine" userId="262373fcfcd015cf" providerId="LiveId" clId="{3C89AC9C-B2C6-431B-938B-B7A22FB5427C}" dt="2026-06-12T22:08:17.971" v="1541" actId="948"/>
          <ac:spMkLst>
            <pc:docMk/>
            <pc:sldMk cId="0" sldId="271"/>
            <ac:spMk id="6" creationId="{00000000-0000-0000-0000-000000000000}"/>
          </ac:spMkLst>
        </pc:spChg>
        <pc:spChg chg="del">
          <ac:chgData name="Tom Irvine" userId="262373fcfcd015cf" providerId="LiveId" clId="{3C89AC9C-B2C6-431B-938B-B7A22FB5427C}" dt="2026-06-12T19:55:05.008" v="371" actId="21"/>
          <ac:spMkLst>
            <pc:docMk/>
            <pc:sldMk cId="0" sldId="271"/>
            <ac:spMk id="7" creationId="{00000000-0000-0000-0000-000000000000}"/>
          </ac:spMkLst>
        </pc:spChg>
      </pc:sldChg>
      <pc:sldChg chg="delSp modSp mod">
        <pc:chgData name="Tom Irvine" userId="262373fcfcd015cf" providerId="LiveId" clId="{3C89AC9C-B2C6-431B-938B-B7A22FB5427C}" dt="2026-06-12T21:58:14.455" v="1491" actId="20577"/>
        <pc:sldMkLst>
          <pc:docMk/>
          <pc:sldMk cId="0" sldId="272"/>
        </pc:sldMkLst>
        <pc:spChg chg="del">
          <ac:chgData name="Tom Irvine" userId="262373fcfcd015cf" providerId="LiveId" clId="{3C89AC9C-B2C6-431B-938B-B7A22FB5427C}" dt="2026-06-12T19:57:14.194" v="396" actId="21"/>
          <ac:spMkLst>
            <pc:docMk/>
            <pc:sldMk cId="0" sldId="272"/>
            <ac:spMk id="7" creationId="{00000000-0000-0000-0000-000000000000}"/>
          </ac:spMkLst>
        </pc:spChg>
        <pc:graphicFrameChg chg="mod modGraphic">
          <ac:chgData name="Tom Irvine" userId="262373fcfcd015cf" providerId="LiveId" clId="{3C89AC9C-B2C6-431B-938B-B7A22FB5427C}" dt="2026-06-12T21:58:14.455" v="1491" actId="20577"/>
          <ac:graphicFrameMkLst>
            <pc:docMk/>
            <pc:sldMk cId="0" sldId="272"/>
            <ac:graphicFrameMk id="18" creationId="{00000000-0000-0000-0000-000000000000}"/>
          </ac:graphicFrameMkLst>
        </pc:graphicFrameChg>
      </pc:sldChg>
      <pc:sldChg chg="modSp mod">
        <pc:chgData name="Tom Irvine" userId="262373fcfcd015cf" providerId="LiveId" clId="{3C89AC9C-B2C6-431B-938B-B7A22FB5427C}" dt="2026-06-12T20:01:04.187" v="487" actId="20577"/>
        <pc:sldMkLst>
          <pc:docMk/>
          <pc:sldMk cId="0" sldId="273"/>
        </pc:sldMkLst>
        <pc:spChg chg="mod">
          <ac:chgData name="Tom Irvine" userId="262373fcfcd015cf" providerId="LiveId" clId="{3C89AC9C-B2C6-431B-938B-B7A22FB5427C}" dt="2026-06-12T19:57:31.245" v="397" actId="14100"/>
          <ac:spMkLst>
            <pc:docMk/>
            <pc:sldMk cId="0" sldId="273"/>
            <ac:spMk id="3" creationId="{00000000-0000-0000-0000-000000000000}"/>
          </ac:spMkLst>
        </pc:spChg>
        <pc:spChg chg="mod">
          <ac:chgData name="Tom Irvine" userId="262373fcfcd015cf" providerId="LiveId" clId="{3C89AC9C-B2C6-431B-938B-B7A22FB5427C}" dt="2026-06-12T20:01:04.187" v="487" actId="20577"/>
          <ac:spMkLst>
            <pc:docMk/>
            <pc:sldMk cId="0" sldId="273"/>
            <ac:spMk id="6" creationId="{00000000-0000-0000-0000-000000000000}"/>
          </ac:spMkLst>
        </pc:spChg>
      </pc:sldChg>
      <pc:sldChg chg="delSp modSp add mod setBg">
        <pc:chgData name="Tom Irvine" userId="262373fcfcd015cf" providerId="LiveId" clId="{3C89AC9C-B2C6-431B-938B-B7A22FB5427C}" dt="2026-06-12T19:43:24.478" v="241" actId="14100"/>
        <pc:sldMkLst>
          <pc:docMk/>
          <pc:sldMk cId="1605885153" sldId="274"/>
        </pc:sldMkLst>
        <pc:spChg chg="del">
          <ac:chgData name="Tom Irvine" userId="262373fcfcd015cf" providerId="LiveId" clId="{3C89AC9C-B2C6-431B-938B-B7A22FB5427C}" dt="2026-06-12T19:25:54.828" v="6" actId="21"/>
          <ac:spMkLst>
            <pc:docMk/>
            <pc:sldMk cId="1605885153" sldId="274"/>
            <ac:spMk id="6" creationId="{9AB2E789-9D16-77F3-8237-A85FC47B0DA0}"/>
          </ac:spMkLst>
        </pc:spChg>
        <pc:spChg chg="mod">
          <ac:chgData name="Tom Irvine" userId="262373fcfcd015cf" providerId="LiveId" clId="{3C89AC9C-B2C6-431B-938B-B7A22FB5427C}" dt="2026-06-12T19:42:42.233" v="232" actId="114"/>
          <ac:spMkLst>
            <pc:docMk/>
            <pc:sldMk cId="1605885153" sldId="274"/>
            <ac:spMk id="7" creationId="{104EC04A-AB35-F40E-B513-6F676D370FDB}"/>
          </ac:spMkLst>
        </pc:spChg>
        <pc:spChg chg="mod">
          <ac:chgData name="Tom Irvine" userId="262373fcfcd015cf" providerId="LiveId" clId="{3C89AC9C-B2C6-431B-938B-B7A22FB5427C}" dt="2026-06-12T19:43:19.565" v="239" actId="1076"/>
          <ac:spMkLst>
            <pc:docMk/>
            <pc:sldMk cId="1605885153" sldId="274"/>
            <ac:spMk id="9" creationId="{17C5A47D-1044-9F79-4744-8DC2AF871033}"/>
          </ac:spMkLst>
        </pc:spChg>
        <pc:spChg chg="mod">
          <ac:chgData name="Tom Irvine" userId="262373fcfcd015cf" providerId="LiveId" clId="{3C89AC9C-B2C6-431B-938B-B7A22FB5427C}" dt="2026-06-12T19:43:24.478" v="241" actId="14100"/>
          <ac:spMkLst>
            <pc:docMk/>
            <pc:sldMk cId="1605885153" sldId="274"/>
            <ac:spMk id="10" creationId="{413D2190-69A7-8648-CDF3-3719BCED0E24}"/>
          </ac:spMkLst>
        </pc:spChg>
        <pc:graphicFrameChg chg="mod modGraphic">
          <ac:chgData name="Tom Irvine" userId="262373fcfcd015cf" providerId="LiveId" clId="{3C89AC9C-B2C6-431B-938B-B7A22FB5427C}" dt="2026-06-12T19:43:00.248" v="238" actId="207"/>
          <ac:graphicFrameMkLst>
            <pc:docMk/>
            <pc:sldMk cId="1605885153" sldId="274"/>
            <ac:graphicFrameMk id="8" creationId="{A5DEAB45-D0E6-8C60-3847-546D2FD99CCA}"/>
          </ac:graphicFrameMkLst>
        </pc:graphicFrameChg>
      </pc:sldChg>
      <pc:sldChg chg="modSp add mod setBg">
        <pc:chgData name="Tom Irvine" userId="262373fcfcd015cf" providerId="LiveId" clId="{3C89AC9C-B2C6-431B-938B-B7A22FB5427C}" dt="2026-06-12T21:51:39.713" v="1426" actId="20577"/>
        <pc:sldMkLst>
          <pc:docMk/>
          <pc:sldMk cId="673519534" sldId="275"/>
        </pc:sldMkLst>
        <pc:spChg chg="mod">
          <ac:chgData name="Tom Irvine" userId="262373fcfcd015cf" providerId="LiveId" clId="{3C89AC9C-B2C6-431B-938B-B7A22FB5427C}" dt="2026-06-12T21:02:24.008" v="1138" actId="14100"/>
          <ac:spMkLst>
            <pc:docMk/>
            <pc:sldMk cId="673519534" sldId="275"/>
            <ac:spMk id="3" creationId="{0D93B602-6D46-39DD-EF0D-8EA5184646F4}"/>
          </ac:spMkLst>
        </pc:spChg>
        <pc:spChg chg="mod">
          <ac:chgData name="Tom Irvine" userId="262373fcfcd015cf" providerId="LiveId" clId="{3C89AC9C-B2C6-431B-938B-B7A22FB5427C}" dt="2026-06-12T21:51:39.713" v="1426" actId="20577"/>
          <ac:spMkLst>
            <pc:docMk/>
            <pc:sldMk cId="673519534" sldId="275"/>
            <ac:spMk id="6" creationId="{3CDC7F17-3BE8-F5A4-0FA6-5FE9F08D502E}"/>
          </ac:spMkLst>
        </pc:spChg>
      </pc:sldChg>
      <pc:sldChg chg="delSp modSp add mod setBg">
        <pc:chgData name="Tom Irvine" userId="262373fcfcd015cf" providerId="LiveId" clId="{3C89AC9C-B2C6-431B-938B-B7A22FB5427C}" dt="2026-06-12T19:54:15.989" v="364" actId="20577"/>
        <pc:sldMkLst>
          <pc:docMk/>
          <pc:sldMk cId="3339802952" sldId="276"/>
        </pc:sldMkLst>
        <pc:spChg chg="mod">
          <ac:chgData name="Tom Irvine" userId="262373fcfcd015cf" providerId="LiveId" clId="{3C89AC9C-B2C6-431B-938B-B7A22FB5427C}" dt="2026-06-12T19:44:10.693" v="256" actId="20577"/>
          <ac:spMkLst>
            <pc:docMk/>
            <pc:sldMk cId="3339802952" sldId="276"/>
            <ac:spMk id="3" creationId="{1CF13952-A41E-AD78-0EA6-11C428306192}"/>
          </ac:spMkLst>
        </pc:spChg>
        <pc:spChg chg="del">
          <ac:chgData name="Tom Irvine" userId="262373fcfcd015cf" providerId="LiveId" clId="{3C89AC9C-B2C6-431B-938B-B7A22FB5427C}" dt="2026-06-12T19:43:57.680" v="244" actId="21"/>
          <ac:spMkLst>
            <pc:docMk/>
            <pc:sldMk cId="3339802952" sldId="276"/>
            <ac:spMk id="6" creationId="{756AB142-CAC0-F750-85ED-77CB37CE3A91}"/>
          </ac:spMkLst>
        </pc:spChg>
        <pc:spChg chg="del">
          <ac:chgData name="Tom Irvine" userId="262373fcfcd015cf" providerId="LiveId" clId="{3C89AC9C-B2C6-431B-938B-B7A22FB5427C}" dt="2026-06-12T19:44:00.020" v="245" actId="21"/>
          <ac:spMkLst>
            <pc:docMk/>
            <pc:sldMk cId="3339802952" sldId="276"/>
            <ac:spMk id="7" creationId="{373B9BC7-D007-4334-7692-70D955C2FB79}"/>
          </ac:spMkLst>
        </pc:spChg>
        <pc:spChg chg="mod">
          <ac:chgData name="Tom Irvine" userId="262373fcfcd015cf" providerId="LiveId" clId="{3C89AC9C-B2C6-431B-938B-B7A22FB5427C}" dt="2026-06-12T19:44:02.820" v="246" actId="1076"/>
          <ac:spMkLst>
            <pc:docMk/>
            <pc:sldMk cId="3339802952" sldId="276"/>
            <ac:spMk id="9" creationId="{0E6E6393-7F79-355B-6398-01329F22A025}"/>
          </ac:spMkLst>
        </pc:spChg>
        <pc:spChg chg="mod">
          <ac:chgData name="Tom Irvine" userId="262373fcfcd015cf" providerId="LiveId" clId="{3C89AC9C-B2C6-431B-938B-B7A22FB5427C}" dt="2026-06-12T19:54:15.989" v="364" actId="20577"/>
          <ac:spMkLst>
            <pc:docMk/>
            <pc:sldMk cId="3339802952" sldId="276"/>
            <ac:spMk id="10" creationId="{DCF8D43B-31F5-689C-E478-CAFB49FFBDE2}"/>
          </ac:spMkLst>
        </pc:spChg>
        <pc:graphicFrameChg chg="del">
          <ac:chgData name="Tom Irvine" userId="262373fcfcd015cf" providerId="LiveId" clId="{3C89AC9C-B2C6-431B-938B-B7A22FB5427C}" dt="2026-06-12T19:43:56.251" v="243" actId="21"/>
          <ac:graphicFrameMkLst>
            <pc:docMk/>
            <pc:sldMk cId="3339802952" sldId="276"/>
            <ac:graphicFrameMk id="8" creationId="{5F1A0DB6-A1D1-D824-B74E-3CD10FA02BEB}"/>
          </ac:graphicFrameMkLst>
        </pc:graphicFrameChg>
      </pc:sldChg>
      <pc:sldChg chg="delSp modSp add mod setBg">
        <pc:chgData name="Tom Irvine" userId="262373fcfcd015cf" providerId="LiveId" clId="{3C89AC9C-B2C6-431B-938B-B7A22FB5427C}" dt="2026-06-12T22:04:56.922" v="1540" actId="1076"/>
        <pc:sldMkLst>
          <pc:docMk/>
          <pc:sldMk cId="104832815" sldId="277"/>
        </pc:sldMkLst>
        <pc:spChg chg="del">
          <ac:chgData name="Tom Irvine" userId="262373fcfcd015cf" providerId="LiveId" clId="{3C89AC9C-B2C6-431B-938B-B7A22FB5427C}" dt="2026-06-12T19:55:14.996" v="374" actId="21"/>
          <ac:spMkLst>
            <pc:docMk/>
            <pc:sldMk cId="104832815" sldId="277"/>
            <ac:spMk id="6" creationId="{290B0A38-9394-8AEA-1EDD-4D18B1C820EC}"/>
          </ac:spMkLst>
        </pc:spChg>
        <pc:spChg chg="mod">
          <ac:chgData name="Tom Irvine" userId="262373fcfcd015cf" providerId="LiveId" clId="{3C89AC9C-B2C6-431B-938B-B7A22FB5427C}" dt="2026-06-12T22:04:56.922" v="1540" actId="1076"/>
          <ac:spMkLst>
            <pc:docMk/>
            <pc:sldMk cId="104832815" sldId="277"/>
            <ac:spMk id="7" creationId="{DA24E750-BDA8-01B4-04D2-3BB91661B983}"/>
          </ac:spMkLst>
        </pc:spChg>
      </pc:sldChg>
      <pc:sldChg chg="delSp modSp add mod setBg">
        <pc:chgData name="Tom Irvine" userId="262373fcfcd015cf" providerId="LiveId" clId="{3C89AC9C-B2C6-431B-938B-B7A22FB5427C}" dt="2026-06-12T21:02:13.664" v="1137" actId="255"/>
        <pc:sldMkLst>
          <pc:docMk/>
          <pc:sldMk cId="2696751498" sldId="278"/>
        </pc:sldMkLst>
        <pc:spChg chg="mod">
          <ac:chgData name="Tom Irvine" userId="262373fcfcd015cf" providerId="LiveId" clId="{3C89AC9C-B2C6-431B-938B-B7A22FB5427C}" dt="2026-06-12T19:56:44.494" v="391" actId="20577"/>
          <ac:spMkLst>
            <pc:docMk/>
            <pc:sldMk cId="2696751498" sldId="278"/>
            <ac:spMk id="3" creationId="{DB9CDE5E-6E66-7A70-F628-FA4BD30E99EB}"/>
          </ac:spMkLst>
        </pc:spChg>
        <pc:spChg chg="mod">
          <ac:chgData name="Tom Irvine" userId="262373fcfcd015cf" providerId="LiveId" clId="{3C89AC9C-B2C6-431B-938B-B7A22FB5427C}" dt="2026-06-12T21:02:13.664" v="1137" actId="255"/>
          <ac:spMkLst>
            <pc:docMk/>
            <pc:sldMk cId="2696751498" sldId="278"/>
            <ac:spMk id="7" creationId="{145620A4-7CD5-03D7-F06A-61135FD16346}"/>
          </ac:spMkLst>
        </pc:spChg>
        <pc:graphicFrameChg chg="del">
          <ac:chgData name="Tom Irvine" userId="262373fcfcd015cf" providerId="LiveId" clId="{3C89AC9C-B2C6-431B-938B-B7A22FB5427C}" dt="2026-06-12T19:56:34.926" v="383" actId="21"/>
          <ac:graphicFrameMkLst>
            <pc:docMk/>
            <pc:sldMk cId="2696751498" sldId="278"/>
            <ac:graphicFrameMk id="18" creationId="{B5A27852-6AF7-7CC9-58B9-4B189A1C5A5D}"/>
          </ac:graphicFrameMkLst>
        </pc:graphicFrameChg>
      </pc:sldChg>
      <pc:sldChg chg="delSp modSp add mod ord setBg">
        <pc:chgData name="Tom Irvine" userId="262373fcfcd015cf" providerId="LiveId" clId="{3C89AC9C-B2C6-431B-938B-B7A22FB5427C}" dt="2026-06-13T14:50:14.421" v="2108" actId="113"/>
        <pc:sldMkLst>
          <pc:docMk/>
          <pc:sldMk cId="1695071872" sldId="279"/>
        </pc:sldMkLst>
        <pc:spChg chg="mod">
          <ac:chgData name="Tom Irvine" userId="262373fcfcd015cf" providerId="LiveId" clId="{3C89AC9C-B2C6-431B-938B-B7A22FB5427C}" dt="2026-06-12T21:00:00.870" v="1124" actId="1076"/>
          <ac:spMkLst>
            <pc:docMk/>
            <pc:sldMk cId="1695071872" sldId="279"/>
            <ac:spMk id="4" creationId="{847BB53C-6EE8-A37A-F5A8-F640C4BFE1C8}"/>
          </ac:spMkLst>
        </pc:spChg>
        <pc:spChg chg="mod">
          <ac:chgData name="Tom Irvine" userId="262373fcfcd015cf" providerId="LiveId" clId="{3C89AC9C-B2C6-431B-938B-B7A22FB5427C}" dt="2026-06-13T14:50:14.421" v="2108" actId="113"/>
          <ac:spMkLst>
            <pc:docMk/>
            <pc:sldMk cId="1695071872" sldId="279"/>
            <ac:spMk id="6" creationId="{036C44DB-1F50-B582-5811-757B58004DD0}"/>
          </ac:spMkLst>
        </pc:spChg>
        <pc:spChg chg="del">
          <ac:chgData name="Tom Irvine" userId="262373fcfcd015cf" providerId="LiveId" clId="{3C89AC9C-B2C6-431B-938B-B7A22FB5427C}" dt="2026-06-12T20:59:46.803" v="1118" actId="21"/>
          <ac:spMkLst>
            <pc:docMk/>
            <pc:sldMk cId="1695071872" sldId="279"/>
            <ac:spMk id="7" creationId="{DDB9137C-F819-CC78-1958-7A042EB73859}"/>
          </ac:spMkLst>
        </pc:spChg>
      </pc:sldChg>
      <pc:sldChg chg="addSp delSp modSp add mod ord setBg">
        <pc:chgData name="Tom Irvine" userId="262373fcfcd015cf" providerId="LiveId" clId="{3C89AC9C-B2C6-431B-938B-B7A22FB5427C}" dt="2026-06-12T21:40:18.693" v="1317"/>
        <pc:sldMkLst>
          <pc:docMk/>
          <pc:sldMk cId="1415603813" sldId="280"/>
        </pc:sldMkLst>
        <pc:spChg chg="mod">
          <ac:chgData name="Tom Irvine" userId="262373fcfcd015cf" providerId="LiveId" clId="{3C89AC9C-B2C6-431B-938B-B7A22FB5427C}" dt="2026-06-12T21:39:48.554" v="1314" actId="14100"/>
          <ac:spMkLst>
            <pc:docMk/>
            <pc:sldMk cId="1415603813" sldId="280"/>
            <ac:spMk id="3" creationId="{B8FD7B02-2B06-A603-4279-79F800AD5DEE}"/>
          </ac:spMkLst>
        </pc:spChg>
        <pc:spChg chg="del">
          <ac:chgData name="Tom Irvine" userId="262373fcfcd015cf" providerId="LiveId" clId="{3C89AC9C-B2C6-431B-938B-B7A22FB5427C}" dt="2026-06-12T21:35:58.950" v="1161" actId="21"/>
          <ac:spMkLst>
            <pc:docMk/>
            <pc:sldMk cId="1415603813" sldId="280"/>
            <ac:spMk id="6" creationId="{0CA40FC0-8215-D755-AB40-5E19DB459822}"/>
          </ac:spMkLst>
        </pc:spChg>
        <pc:spChg chg="add mod">
          <ac:chgData name="Tom Irvine" userId="262373fcfcd015cf" providerId="LiveId" clId="{3C89AC9C-B2C6-431B-938B-B7A22FB5427C}" dt="2026-06-12T21:39:53.492" v="1315" actId="20577"/>
          <ac:spMkLst>
            <pc:docMk/>
            <pc:sldMk cId="1415603813" sldId="280"/>
            <ac:spMk id="7" creationId="{70688B24-FE70-F24A-03DA-9F814A380EE9}"/>
          </ac:spMkLst>
        </pc:spChg>
        <pc:spChg chg="add del mod">
          <ac:chgData name="Tom Irvine" userId="262373fcfcd015cf" providerId="LiveId" clId="{3C89AC9C-B2C6-431B-938B-B7A22FB5427C}" dt="2026-06-12T21:38:46.362" v="1282" actId="21"/>
          <ac:spMkLst>
            <pc:docMk/>
            <pc:sldMk cId="1415603813" sldId="280"/>
            <ac:spMk id="9" creationId="{0A1BD19C-EC70-1C0E-EE17-882C3E41988D}"/>
          </ac:spMkLst>
        </pc:spChg>
      </pc:sldChg>
      <pc:sldChg chg="delSp modSp add del mod setBg">
        <pc:chgData name="Tom Irvine" userId="262373fcfcd015cf" providerId="LiveId" clId="{3C89AC9C-B2C6-431B-938B-B7A22FB5427C}" dt="2026-06-13T16:40:37.485" v="2728" actId="2696"/>
        <pc:sldMkLst>
          <pc:docMk/>
          <pc:sldMk cId="908471062" sldId="281"/>
        </pc:sldMkLst>
        <pc:spChg chg="mod">
          <ac:chgData name="Tom Irvine" userId="262373fcfcd015cf" providerId="LiveId" clId="{3C89AC9C-B2C6-431B-938B-B7A22FB5427C}" dt="2026-06-12T22:39:27.142" v="1748" actId="20577"/>
          <ac:spMkLst>
            <pc:docMk/>
            <pc:sldMk cId="908471062" sldId="281"/>
            <ac:spMk id="3" creationId="{175FF85D-C3F7-61FB-F7F0-6F8E6298B2A9}"/>
          </ac:spMkLst>
        </pc:spChg>
        <pc:spChg chg="del">
          <ac:chgData name="Tom Irvine" userId="262373fcfcd015cf" providerId="LiveId" clId="{3C89AC9C-B2C6-431B-938B-B7A22FB5427C}" dt="2026-06-12T22:39:09.150" v="1737" actId="21"/>
          <ac:spMkLst>
            <pc:docMk/>
            <pc:sldMk cId="908471062" sldId="281"/>
            <ac:spMk id="6" creationId="{760502A0-F86A-5668-BFDB-86EDD3F4489C}"/>
          </ac:spMkLst>
        </pc:spChg>
        <pc:spChg chg="del">
          <ac:chgData name="Tom Irvine" userId="262373fcfcd015cf" providerId="LiveId" clId="{3C89AC9C-B2C6-431B-938B-B7A22FB5427C}" dt="2026-06-12T22:39:06.656" v="1736" actId="21"/>
          <ac:spMkLst>
            <pc:docMk/>
            <pc:sldMk cId="908471062" sldId="281"/>
            <ac:spMk id="7" creationId="{1FCF43A5-1625-5BF4-4376-8DD94D694908}"/>
          </ac:spMkLst>
        </pc:spChg>
        <pc:spChg chg="del">
          <ac:chgData name="Tom Irvine" userId="262373fcfcd015cf" providerId="LiveId" clId="{3C89AC9C-B2C6-431B-938B-B7A22FB5427C}" dt="2026-06-12T22:39:11.928" v="1738" actId="21"/>
          <ac:spMkLst>
            <pc:docMk/>
            <pc:sldMk cId="908471062" sldId="281"/>
            <ac:spMk id="8" creationId="{59477C8A-E313-D6AF-FF76-4BDCA343A376}"/>
          </ac:spMkLst>
        </pc:spChg>
        <pc:spChg chg="mod">
          <ac:chgData name="Tom Irvine" userId="262373fcfcd015cf" providerId="LiveId" clId="{3C89AC9C-B2C6-431B-938B-B7A22FB5427C}" dt="2026-06-13T16:40:22.727" v="2724" actId="207"/>
          <ac:spMkLst>
            <pc:docMk/>
            <pc:sldMk cId="908471062" sldId="281"/>
            <ac:spMk id="9" creationId="{FBD0B032-5459-4AA8-0495-F34F610D78DB}"/>
          </ac:spMkLst>
        </pc:spChg>
      </pc:sldChg>
      <pc:sldChg chg="modSp add mod setBg">
        <pc:chgData name="Tom Irvine" userId="262373fcfcd015cf" providerId="LiveId" clId="{3C89AC9C-B2C6-431B-938B-B7A22FB5427C}" dt="2026-06-13T14:48:57.972" v="2107" actId="1076"/>
        <pc:sldMkLst>
          <pc:docMk/>
          <pc:sldMk cId="0" sldId="282"/>
        </pc:sldMkLst>
        <pc:graphicFrameChg chg="mod modGraphic">
          <ac:chgData name="Tom Irvine" userId="262373fcfcd015cf" providerId="LiveId" clId="{3C89AC9C-B2C6-431B-938B-B7A22FB5427C}" dt="2026-06-13T14:48:57.972" v="2107" actId="1076"/>
          <ac:graphicFrameMkLst>
            <pc:docMk/>
            <pc:sldMk cId="0" sldId="282"/>
            <ac:graphicFrameMk id="6" creationId="{00000000-0000-0000-0000-000000000000}"/>
          </ac:graphicFrameMkLst>
        </pc:graphicFrameChg>
      </pc:sldChg>
      <pc:sldChg chg="modSp add mod setBg">
        <pc:chgData name="Tom Irvine" userId="262373fcfcd015cf" providerId="LiveId" clId="{3C89AC9C-B2C6-431B-938B-B7A22FB5427C}" dt="2026-06-13T16:11:01.141" v="2517" actId="20577"/>
        <pc:sldMkLst>
          <pc:docMk/>
          <pc:sldMk cId="0" sldId="283"/>
        </pc:sldMkLst>
        <pc:graphicFrameChg chg="mod modGraphic">
          <ac:chgData name="Tom Irvine" userId="262373fcfcd015cf" providerId="LiveId" clId="{3C89AC9C-B2C6-431B-938B-B7A22FB5427C}" dt="2026-06-13T16:11:01.141" v="2517" actId="20577"/>
          <ac:graphicFrameMkLst>
            <pc:docMk/>
            <pc:sldMk cId="0" sldId="283"/>
            <ac:graphicFrameMk id="6" creationId="{00000000-0000-0000-0000-000000000000}"/>
          </ac:graphicFrameMkLst>
        </pc:graphicFrameChg>
      </pc:sldChg>
      <pc:sldChg chg="addSp delSp modSp add mod setBg">
        <pc:chgData name="Tom Irvine" userId="262373fcfcd015cf" providerId="LiveId" clId="{3C89AC9C-B2C6-431B-938B-B7A22FB5427C}" dt="2026-06-13T23:35:07.587" v="3205" actId="255"/>
        <pc:sldMkLst>
          <pc:docMk/>
          <pc:sldMk cId="1758229648" sldId="284"/>
        </pc:sldMkLst>
        <pc:spChg chg="mod">
          <ac:chgData name="Tom Irvine" userId="262373fcfcd015cf" providerId="LiveId" clId="{3C89AC9C-B2C6-431B-938B-B7A22FB5427C}" dt="2026-06-13T16:39:45.105" v="2721" actId="20577"/>
          <ac:spMkLst>
            <pc:docMk/>
            <pc:sldMk cId="1758229648" sldId="284"/>
            <ac:spMk id="3" creationId="{7B11EFBD-8F96-B191-9C9D-0F99C93CFEDF}"/>
          </ac:spMkLst>
        </pc:spChg>
        <pc:spChg chg="add del mod">
          <ac:chgData name="Tom Irvine" userId="262373fcfcd015cf" providerId="LiveId" clId="{3C89AC9C-B2C6-431B-938B-B7A22FB5427C}" dt="2026-06-13T23:35:07.587" v="3205" actId="255"/>
          <ac:spMkLst>
            <pc:docMk/>
            <pc:sldMk cId="1758229648" sldId="284"/>
            <ac:spMk id="6" creationId="{3D81CECC-42C1-0468-136F-5E40FA022EA0}"/>
          </ac:spMkLst>
        </pc:spChg>
      </pc:sldChg>
      <pc:sldChg chg="delSp modSp add mod setBg">
        <pc:chgData name="Tom Irvine" userId="262373fcfcd015cf" providerId="LiveId" clId="{3C89AC9C-B2C6-431B-938B-B7A22FB5427C}" dt="2026-06-13T18:10:34.208" v="2923" actId="20577"/>
        <pc:sldMkLst>
          <pc:docMk/>
          <pc:sldMk cId="2595133635" sldId="285"/>
        </pc:sldMkLst>
        <pc:spChg chg="mod">
          <ac:chgData name="Tom Irvine" userId="262373fcfcd015cf" providerId="LiveId" clId="{3C89AC9C-B2C6-431B-938B-B7A22FB5427C}" dt="2026-06-13T16:46:58.797" v="2897" actId="20577"/>
          <ac:spMkLst>
            <pc:docMk/>
            <pc:sldMk cId="2595133635" sldId="285"/>
            <ac:spMk id="3" creationId="{3AFAE084-BD50-E472-08AB-EB927494223B}"/>
          </ac:spMkLst>
        </pc:spChg>
        <pc:spChg chg="del">
          <ac:chgData name="Tom Irvine" userId="262373fcfcd015cf" providerId="LiveId" clId="{3C89AC9C-B2C6-431B-938B-B7A22FB5427C}" dt="2026-06-13T16:46:22.307" v="2875" actId="21"/>
          <ac:spMkLst>
            <pc:docMk/>
            <pc:sldMk cId="2595133635" sldId="285"/>
            <ac:spMk id="6" creationId="{C97FDBB8-97CB-5648-E374-CB9F652F1ADD}"/>
          </ac:spMkLst>
        </pc:spChg>
        <pc:spChg chg="del">
          <ac:chgData name="Tom Irvine" userId="262373fcfcd015cf" providerId="LiveId" clId="{3C89AC9C-B2C6-431B-938B-B7A22FB5427C}" dt="2026-06-13T16:46:19.972" v="2874" actId="21"/>
          <ac:spMkLst>
            <pc:docMk/>
            <pc:sldMk cId="2595133635" sldId="285"/>
            <ac:spMk id="8" creationId="{BF49FA7E-2D02-6E50-DDEA-2E7E77346FD5}"/>
          </ac:spMkLst>
        </pc:spChg>
        <pc:spChg chg="del mod">
          <ac:chgData name="Tom Irvine" userId="262373fcfcd015cf" providerId="LiveId" clId="{3C89AC9C-B2C6-431B-938B-B7A22FB5427C}" dt="2026-06-13T16:46:32.049" v="2880" actId="21"/>
          <ac:spMkLst>
            <pc:docMk/>
            <pc:sldMk cId="2595133635" sldId="285"/>
            <ac:spMk id="9" creationId="{EB8DCE06-2E1A-B21D-6E7A-2F7A39443374}"/>
          </ac:spMkLst>
        </pc:spChg>
        <pc:spChg chg="mod">
          <ac:chgData name="Tom Irvine" userId="262373fcfcd015cf" providerId="LiveId" clId="{3C89AC9C-B2C6-431B-938B-B7A22FB5427C}" dt="2026-06-13T16:46:35.539" v="2881" actId="1076"/>
          <ac:spMkLst>
            <pc:docMk/>
            <pc:sldMk cId="2595133635" sldId="285"/>
            <ac:spMk id="10" creationId="{E1F46D4A-1724-AB8C-CEFD-5F1C196A946A}"/>
          </ac:spMkLst>
        </pc:spChg>
        <pc:spChg chg="mod">
          <ac:chgData name="Tom Irvine" userId="262373fcfcd015cf" providerId="LiveId" clId="{3C89AC9C-B2C6-431B-938B-B7A22FB5427C}" dt="2026-06-13T18:10:34.208" v="2923" actId="20577"/>
          <ac:spMkLst>
            <pc:docMk/>
            <pc:sldMk cId="2595133635" sldId="285"/>
            <ac:spMk id="11" creationId="{F0B81840-F0D8-BDE1-E900-03AE0F508674}"/>
          </ac:spMkLst>
        </pc:spChg>
        <pc:graphicFrameChg chg="del">
          <ac:chgData name="Tom Irvine" userId="262373fcfcd015cf" providerId="LiveId" clId="{3C89AC9C-B2C6-431B-938B-B7A22FB5427C}" dt="2026-06-13T16:46:19.972" v="2874" actId="21"/>
          <ac:graphicFrameMkLst>
            <pc:docMk/>
            <pc:sldMk cId="2595133635" sldId="285"/>
            <ac:graphicFrameMk id="15" creationId="{C95948BA-6D83-8554-CDE7-7F9808577FB0}"/>
          </ac:graphicFrameMkLst>
        </pc:graphicFrameChg>
      </pc:sldChg>
      <pc:sldChg chg="delSp modSp add mod setBg">
        <pc:chgData name="Tom Irvine" userId="262373fcfcd015cf" providerId="LiveId" clId="{3C89AC9C-B2C6-431B-938B-B7A22FB5427C}" dt="2026-06-13T23:49:48.098" v="3308" actId="20577"/>
        <pc:sldMkLst>
          <pc:docMk/>
          <pc:sldMk cId="2011361880" sldId="286"/>
        </pc:sldMkLst>
        <pc:spChg chg="mod">
          <ac:chgData name="Tom Irvine" userId="262373fcfcd015cf" providerId="LiveId" clId="{3C89AC9C-B2C6-431B-938B-B7A22FB5427C}" dt="2026-06-13T23:38:14.120" v="3239" actId="14100"/>
          <ac:spMkLst>
            <pc:docMk/>
            <pc:sldMk cId="2011361880" sldId="286"/>
            <ac:spMk id="3" creationId="{1C933BBA-3D38-417E-E899-A0649A3BA086}"/>
          </ac:spMkLst>
        </pc:spChg>
        <pc:spChg chg="del">
          <ac:chgData name="Tom Irvine" userId="262373fcfcd015cf" providerId="LiveId" clId="{3C89AC9C-B2C6-431B-938B-B7A22FB5427C}" dt="2026-06-13T23:37:37.258" v="3221" actId="21"/>
          <ac:spMkLst>
            <pc:docMk/>
            <pc:sldMk cId="2011361880" sldId="286"/>
            <ac:spMk id="6" creationId="{BF97CD3F-0628-8856-093F-D2A505AF3470}"/>
          </ac:spMkLst>
        </pc:spChg>
        <pc:spChg chg="del mod">
          <ac:chgData name="Tom Irvine" userId="262373fcfcd015cf" providerId="LiveId" clId="{3C89AC9C-B2C6-431B-938B-B7A22FB5427C}" dt="2026-06-13T23:39:17.992" v="3258"/>
          <ac:spMkLst>
            <pc:docMk/>
            <pc:sldMk cId="2011361880" sldId="286"/>
            <ac:spMk id="7" creationId="{56398697-DE90-242E-AE3D-4EFBB0B3F7E2}"/>
          </ac:spMkLst>
        </pc:spChg>
        <pc:spChg chg="del">
          <ac:chgData name="Tom Irvine" userId="262373fcfcd015cf" providerId="LiveId" clId="{3C89AC9C-B2C6-431B-938B-B7A22FB5427C}" dt="2026-06-13T23:37:38.662" v="3222" actId="21"/>
          <ac:spMkLst>
            <pc:docMk/>
            <pc:sldMk cId="2011361880" sldId="286"/>
            <ac:spMk id="8" creationId="{08DB5BB4-54F9-C9B4-E3DA-FE6E240B2095}"/>
          </ac:spMkLst>
        </pc:spChg>
        <pc:spChg chg="del">
          <ac:chgData name="Tom Irvine" userId="262373fcfcd015cf" providerId="LiveId" clId="{3C89AC9C-B2C6-431B-938B-B7A22FB5427C}" dt="2026-06-13T23:37:40.095" v="3223" actId="21"/>
          <ac:spMkLst>
            <pc:docMk/>
            <pc:sldMk cId="2011361880" sldId="286"/>
            <ac:spMk id="9" creationId="{4B2BD244-1D4E-1D9E-FE10-B5E4387D7877}"/>
          </ac:spMkLst>
        </pc:spChg>
        <pc:spChg chg="del">
          <ac:chgData name="Tom Irvine" userId="262373fcfcd015cf" providerId="LiveId" clId="{3C89AC9C-B2C6-431B-938B-B7A22FB5427C}" dt="2026-06-13T23:37:41.663" v="3224" actId="21"/>
          <ac:spMkLst>
            <pc:docMk/>
            <pc:sldMk cId="2011361880" sldId="286"/>
            <ac:spMk id="11" creationId="{0A533BD8-BEF2-E27C-7EC1-9645E8B4BEBF}"/>
          </ac:spMkLst>
        </pc:spChg>
        <pc:spChg chg="mod">
          <ac:chgData name="Tom Irvine" userId="262373fcfcd015cf" providerId="LiveId" clId="{3C89AC9C-B2C6-431B-938B-B7A22FB5427C}" dt="2026-06-13T23:49:48.098" v="3308" actId="20577"/>
          <ac:spMkLst>
            <pc:docMk/>
            <pc:sldMk cId="2011361880" sldId="286"/>
            <ac:spMk id="13" creationId="{E42E7019-A205-7E69-735C-7CD7C2586262}"/>
          </ac:spMkLst>
        </pc:spChg>
        <pc:graphicFrameChg chg="mod modGraphic">
          <ac:chgData name="Tom Irvine" userId="262373fcfcd015cf" providerId="LiveId" clId="{3C89AC9C-B2C6-431B-938B-B7A22FB5427C}" dt="2026-06-13T23:47:51.647" v="3295" actId="20577"/>
          <ac:graphicFrameMkLst>
            <pc:docMk/>
            <pc:sldMk cId="2011361880" sldId="286"/>
            <ac:graphicFrameMk id="12" creationId="{35B7EFD5-2BE4-6FDC-B54B-D034147F211E}"/>
          </ac:graphicFrameMkLst>
        </pc:graphicFrame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64671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7FAD446-0D74-0B85-D63D-656BC9B1C43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7C205F5-40DA-7966-94A4-88B2D797C82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AC3346F-C4EB-D6F7-918C-47DB92A4783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F1ED1BF-2BE4-2891-BCAC-BCD88B213B8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232195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83D0C33-6717-9C68-F100-5216928E9BF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770A5A0-C76D-0255-B923-163F7DF10DC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ADD5397-D9EB-A2DA-039B-EEED187106C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779249E-8EFA-7796-EA05-CD5975C5127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5330635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984E4E6-8F79-3BCB-050E-8F688FA65F6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B49B466-088E-5714-D7D6-D98AA15D59E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EB8AC82-C163-24FE-6A0A-3FA710B8AE2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B9E629B-7668-D096-B3C2-052F6355778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749465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6465F8F-D69D-3F52-E8A9-1EC50D3212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E330390-ACC3-E84F-2DB7-55BF85F6EF1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C33814E-B4DB-6536-6CA6-8C2543BC665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43BE586-45B6-C0E5-D3B8-EA92ACDC510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5148924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67C2B5C-16F2-A756-880F-138C322495B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9D5A4EB-23C6-20DB-0B6D-CC54EA29029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2BBAAF3-C5ED-30BC-5A7F-0427EA429FF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9027211-29EB-B5FD-3212-0FDEB2ADF1D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6531331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A519EAC-2F31-7659-7BC7-36225C33D90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F09C24B-CC60-F6A9-EE47-BD776E35359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F125E22-DEB2-A6F2-0B95-93FF044A299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3BFCF4B-26D0-E793-779C-C57D985267D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510319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656AC12-E575-7FA8-6610-5E6036E4E33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D57F332-4075-7F4F-3CFD-857A566E70F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400E640-8120-AA43-25B3-3646E024195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1F4C9DF-1656-6594-037B-751DD5E2156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963171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15312EB-17D7-B3C5-ACEB-0F5429B0845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DAE5A08-3AE5-162B-C2D1-ED8791E8AB5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9382B86-1550-58D3-35F7-9DEFED58C7D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8CFFA38-4CB1-C275-9ACC-15245B19AE4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403709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4CCBF9D-C520-0A66-6CAC-65C65CA1A25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AD9EADA-5C24-9BB2-8580-9FD4154026B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0783131-D568-D207-BE82-BF5E990DB5B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36AE361-D10B-E072-6B33-16B34061E2E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130728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123F16A-4072-C988-A2DD-9B7F31A28EE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8511112-DF9E-CE1B-3FCF-1DE92F1BED8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04105CB-A2E2-6A83-DF2A-F2454681DD6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FEA1540-329F-B209-6857-2A05E2E96D9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232087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9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1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9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37.png"/><Relationship Id="rId3" Type="http://schemas.openxmlformats.org/officeDocument/2006/relationships/image" Target="../media/image32.png"/><Relationship Id="rId7" Type="http://schemas.openxmlformats.org/officeDocument/2006/relationships/image" Target="../media/image36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5.png"/><Relationship Id="rId5" Type="http://schemas.openxmlformats.org/officeDocument/2006/relationships/image" Target="../media/image34.png"/><Relationship Id="rId4" Type="http://schemas.openxmlformats.org/officeDocument/2006/relationships/image" Target="../media/image33.png"/><Relationship Id="rId9" Type="http://schemas.openxmlformats.org/officeDocument/2006/relationships/image" Target="../media/image360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70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8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9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1.png"/><Relationship Id="rId4" Type="http://schemas.openxmlformats.org/officeDocument/2006/relationships/image" Target="../media/image40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2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3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4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5.png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6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7.pn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8.pn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9.pn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png"/><Relationship Id="rId3" Type="http://schemas.openxmlformats.org/officeDocument/2006/relationships/image" Target="../media/image10.png"/><Relationship Id="rId7" Type="http://schemas.openxmlformats.org/officeDocument/2006/relationships/image" Target="../media/image14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10" Type="http://schemas.openxmlformats.org/officeDocument/2006/relationships/image" Target="../media/image17.png"/><Relationship Id="rId4" Type="http://schemas.openxmlformats.org/officeDocument/2006/relationships/image" Target="../media/image11.png"/><Relationship Id="rId9" Type="http://schemas.openxmlformats.org/officeDocument/2006/relationships/image" Target="../media/image1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217920" y="164592"/>
            <a:ext cx="27432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2000" b="1" dirty="0">
                <a:solidFill>
                  <a:srgbClr val="1F3A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Vibrationdata</a:t>
            </a:r>
            <a:endParaRPr lang="en-US" sz="2000" dirty="0"/>
          </a:p>
        </p:txBody>
      </p:sp>
      <p:sp>
        <p:nvSpPr>
          <p:cNvPr id="3" name="Shape 1"/>
          <p:cNvSpPr/>
          <p:nvPr/>
        </p:nvSpPr>
        <p:spPr>
          <a:xfrm>
            <a:off x="0" y="566928"/>
            <a:ext cx="9144000" cy="0"/>
          </a:xfrm>
          <a:prstGeom prst="line">
            <a:avLst/>
          </a:prstGeom>
          <a:noFill/>
          <a:ln w="22860">
            <a:solidFill>
              <a:srgbClr val="1F3A6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914400" y="1463040"/>
            <a:ext cx="73152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200" b="1" dirty="0">
                <a:solidFill>
                  <a:srgbClr val="1F3A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ASCE 7-22 Seismic Anchor Bolt Design</a:t>
            </a:r>
            <a:endParaRPr lang="en-US" sz="3200" dirty="0"/>
          </a:p>
        </p:txBody>
      </p:sp>
      <p:sp>
        <p:nvSpPr>
          <p:cNvPr id="5" name="Text 3"/>
          <p:cNvSpPr/>
          <p:nvPr/>
        </p:nvSpPr>
        <p:spPr>
          <a:xfrm>
            <a:off x="914400" y="2377440"/>
            <a:ext cx="73152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1F3A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Revision A</a:t>
            </a:r>
            <a:endParaRPr lang="en-US" sz="1800" dirty="0"/>
          </a:p>
        </p:txBody>
      </p:sp>
      <p:sp>
        <p:nvSpPr>
          <p:cNvPr id="6" name="Text 4"/>
          <p:cNvSpPr/>
          <p:nvPr/>
        </p:nvSpPr>
        <p:spPr>
          <a:xfrm>
            <a:off x="914400" y="3108960"/>
            <a:ext cx="73152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1F3A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By Tom Irvine</a:t>
            </a:r>
            <a:endParaRPr lang="en-US" sz="1800" dirty="0"/>
          </a:p>
        </p:txBody>
      </p:sp>
      <p:sp>
        <p:nvSpPr>
          <p:cNvPr id="7" name="Text 5"/>
          <p:cNvSpPr/>
          <p:nvPr/>
        </p:nvSpPr>
        <p:spPr>
          <a:xfrm>
            <a:off x="8503920" y="4846320"/>
            <a:ext cx="4572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217920" y="164592"/>
            <a:ext cx="27432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2000" b="1" dirty="0">
                <a:solidFill>
                  <a:srgbClr val="1F3A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Vibrationdata</a:t>
            </a:r>
            <a:endParaRPr lang="en-US" sz="2000" dirty="0"/>
          </a:p>
        </p:txBody>
      </p:sp>
      <p:sp>
        <p:nvSpPr>
          <p:cNvPr id="3" name="Text 1"/>
          <p:cNvSpPr/>
          <p:nvPr/>
        </p:nvSpPr>
        <p:spPr>
          <a:xfrm>
            <a:off x="256032" y="164592"/>
            <a:ext cx="50292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600" b="1" dirty="0">
                <a:solidFill>
                  <a:srgbClr val="1F3A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Overturning Analysis — Equilibrium Equations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8503920" y="4846320"/>
            <a:ext cx="4572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</a:t>
            </a:r>
            <a:endParaRPr lang="en-US" sz="10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 4"/>
              <p:cNvSpPr/>
              <p:nvPr/>
            </p:nvSpPr>
            <p:spPr>
              <a:xfrm>
                <a:off x="365760" y="736092"/>
                <a:ext cx="8503920" cy="365760"/>
              </a:xfrm>
              <a:prstGeom prst="rect">
                <a:avLst/>
              </a:prstGeom>
              <a:noFill/>
              <a:ln/>
            </p:spPr>
            <p:txBody>
              <a:bodyPr wrap="square" rtlCol="0" anchor="t"/>
              <a:lstStyle/>
              <a:p>
                <a:pPr marL="190500" indent="-190500">
                  <a:spcAft>
                    <a:spcPts val="400"/>
                  </a:spcAft>
                  <a:buClr>
                    <a:srgbClr val="006699"/>
                  </a:buClr>
                  <a:buSzPct val="80000"/>
                  <a:buChar char="•"/>
                </a:pPr>
                <a:r>
                  <a:rPr lang="en-US" sz="1350" dirty="0">
                    <a:solidFill>
                      <a:srgbClr val="404040"/>
                    </a:solidFill>
                    <a:latin typeface="Calibri" pitchFamily="34" charset="0"/>
                    <a:ea typeface="Calibri" pitchFamily="34" charset="-122"/>
                    <a:cs typeface="Calibri" pitchFamily="34" charset="-120"/>
                  </a:rPr>
                  <a:t>Overturning moment about the controlling bolt pattern axis: 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400" b="1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400" b="1" i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  <m:t>𝐌</m:t>
                        </m:r>
                      </m:e>
                      <m:sub>
                        <m:r>
                          <a:rPr lang="en-US" sz="1400" b="1" i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  <m:t>𝐨𝐭</m:t>
                        </m:r>
                      </m:sub>
                    </m:sSub>
                    <m:r>
                      <a:rPr lang="en-US" sz="1400" b="1" i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sz="1400" b="1" i="1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400" b="1" i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  <m:t>𝐅</m:t>
                        </m:r>
                      </m:e>
                      <m:sub>
                        <m:r>
                          <a:rPr lang="en-US" sz="1400" b="1" i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  <m:t>𝐩</m:t>
                        </m:r>
                      </m:sub>
                    </m:sSub>
                    <m:r>
                      <a:rPr lang="en-US" sz="1400" b="1" i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 </m:t>
                    </m:r>
                    <m:sSub>
                      <m:sSubPr>
                        <m:ctrlPr>
                          <a:rPr lang="en-US" sz="1400" b="1" i="1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400" b="1" i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  <m:t>𝐡</m:t>
                        </m:r>
                      </m:e>
                      <m:sub>
                        <m:r>
                          <a:rPr lang="en-US" sz="1400" b="1" i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  <m:t>𝐜𝐠</m:t>
                        </m:r>
                      </m:sub>
                    </m:sSub>
                  </m:oMath>
                </a14:m>
                <a:endParaRPr lang="en-US" sz="1400" b="1" dirty="0"/>
              </a:p>
              <a:p>
                <a:pPr marL="190500" indent="-190500">
                  <a:spcAft>
                    <a:spcPts val="400"/>
                  </a:spcAft>
                  <a:buClr>
                    <a:srgbClr val="006699"/>
                  </a:buClr>
                  <a:buSzPct val="80000"/>
                  <a:buChar char="•"/>
                </a:pPr>
                <a:endParaRPr lang="en-US" sz="1400" b="1" dirty="0"/>
              </a:p>
              <a:p>
                <a:pPr marL="190500" indent="-190500">
                  <a:spcAft>
                    <a:spcPts val="400"/>
                  </a:spcAft>
                  <a:buClr>
                    <a:srgbClr val="006699"/>
                  </a:buClr>
                  <a:buSzPct val="80000"/>
                  <a:buFontTx/>
                  <a:buChar char="•"/>
                </a:pPr>
                <a:r>
                  <a:rPr lang="en-US" sz="1400" dirty="0">
                    <a:solidFill>
                      <a:srgbClr val="404040"/>
                    </a:solidFill>
                    <a:latin typeface="Calibri" pitchFamily="34" charset="0"/>
                    <a:ea typeface="Calibri" pitchFamily="34" charset="-122"/>
                    <a:cs typeface="Calibri" pitchFamily="34" charset="-120"/>
                  </a:rPr>
                  <a:t>Resultant tension in the windward bolt group (moment equilibrium about compression side):  </a:t>
                </a:r>
              </a:p>
              <a:p>
                <a:pPr marL="190500" indent="-190500">
                  <a:spcAft>
                    <a:spcPts val="400"/>
                  </a:spcAft>
                  <a:buClr>
                    <a:srgbClr val="006699"/>
                  </a:buClr>
                  <a:buSzPct val="80000"/>
                  <a:buFontTx/>
                  <a:buChar char="•"/>
                </a:pPr>
                <a:endParaRPr lang="en-US" sz="1400" dirty="0">
                  <a:solidFill>
                    <a:srgbClr val="404040"/>
                  </a:solidFill>
                  <a:latin typeface="Calibri" pitchFamily="34" charset="0"/>
                  <a:ea typeface="Calibri" pitchFamily="34" charset="-122"/>
                  <a:cs typeface="Calibri" pitchFamily="34" charset="-120"/>
                </a:endParaRPr>
              </a:p>
              <a:p>
                <a:pPr>
                  <a:spcAft>
                    <a:spcPts val="400"/>
                  </a:spcAft>
                  <a:buClr>
                    <a:srgbClr val="006699"/>
                  </a:buClr>
                  <a:buSzPct val="80000"/>
                </a:pPr>
                <a:r>
                  <a:rPr lang="en-US" sz="1400" dirty="0">
                    <a:solidFill>
                      <a:srgbClr val="404040"/>
                    </a:solidFill>
                    <a:latin typeface="Calibri" pitchFamily="34" charset="0"/>
                    <a:ea typeface="Calibri" pitchFamily="34" charset="-122"/>
                    <a:cs typeface="Calibri" pitchFamily="34" charset="-120"/>
                  </a:rPr>
                  <a:t>				 </a:t>
                </a:r>
                <a:r>
                  <a:rPr lang="en-US" sz="1400" b="1" dirty="0">
                    <a:solidFill>
                      <a:srgbClr val="003366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  <a:cs typeface="Calibri" pitchFamily="34" charset="-12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400" b="1" i="1">
                            <a:solidFill>
                              <a:srgbClr val="003366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400" b="1">
                            <a:solidFill>
                              <a:srgbClr val="003366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𝐑</m:t>
                        </m:r>
                      </m:e>
                      <m:sub>
                        <m:r>
                          <a:rPr lang="en-US" sz="1400" b="1">
                            <a:solidFill>
                              <a:srgbClr val="003366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𝐭</m:t>
                        </m:r>
                      </m:sub>
                    </m:sSub>
                    <m:r>
                      <a:rPr lang="en-US" sz="1400" b="1">
                        <a:solidFill>
                          <a:srgbClr val="003366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1400" b="1" i="1">
                            <a:solidFill>
                              <a:srgbClr val="003366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sz="1400" b="1" i="1">
                                <a:solidFill>
                                  <a:srgbClr val="003366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400" b="1">
                                <a:solidFill>
                                  <a:srgbClr val="003366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𝐌</m:t>
                            </m:r>
                          </m:e>
                          <m:sub>
                            <m:r>
                              <a:rPr lang="en-US" sz="1400" b="1">
                                <a:solidFill>
                                  <a:srgbClr val="003366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𝐨𝐭</m:t>
                            </m:r>
                          </m:sub>
                        </m:sSub>
                      </m:num>
                      <m:den>
                        <m:r>
                          <a:rPr lang="en-US" sz="1400" b="1">
                            <a:solidFill>
                              <a:srgbClr val="003366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𝐝</m:t>
                        </m:r>
                      </m:den>
                    </m:f>
                    <m:r>
                      <a:rPr lang="en-US" sz="1400" b="1">
                        <a:solidFill>
                          <a:srgbClr val="003366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1400" b="1" i="1">
                            <a:solidFill>
                              <a:srgbClr val="003366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sz="1400" b="1" i="1">
                                <a:solidFill>
                                  <a:srgbClr val="003366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400" b="1">
                                <a:solidFill>
                                  <a:srgbClr val="003366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𝐅</m:t>
                            </m:r>
                          </m:e>
                          <m:sub>
                            <m:r>
                              <a:rPr lang="en-US" sz="1400" b="1">
                                <a:solidFill>
                                  <a:srgbClr val="003366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𝐩</m:t>
                            </m:r>
                          </m:sub>
                        </m:sSub>
                        <m:r>
                          <a:rPr lang="en-US" sz="1400" b="1">
                            <a:solidFill>
                              <a:srgbClr val="003366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 </m:t>
                        </m:r>
                        <m:sSub>
                          <m:sSubPr>
                            <m:ctrlPr>
                              <a:rPr lang="en-US" sz="1400" b="1" i="1">
                                <a:solidFill>
                                  <a:srgbClr val="003366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400" b="1">
                                <a:solidFill>
                                  <a:srgbClr val="003366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𝐡</m:t>
                            </m:r>
                          </m:e>
                          <m:sub>
                            <m:r>
                              <a:rPr lang="en-US" sz="1400" b="1">
                                <a:solidFill>
                                  <a:srgbClr val="003366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𝐜𝐠</m:t>
                            </m:r>
                          </m:sub>
                        </m:sSub>
                      </m:num>
                      <m:den>
                        <m:r>
                          <a:rPr lang="en-US" sz="1400" b="1">
                            <a:solidFill>
                              <a:srgbClr val="003366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𝐝</m:t>
                        </m:r>
                      </m:den>
                    </m:f>
                  </m:oMath>
                </a14:m>
                <a:endParaRPr lang="en-US" sz="1400" dirty="0">
                  <a:solidFill>
                    <a:srgbClr val="404040"/>
                  </a:solidFill>
                  <a:latin typeface="Calibri" pitchFamily="34" charset="0"/>
                  <a:ea typeface="Calibri" pitchFamily="34" charset="-122"/>
                  <a:cs typeface="Calibri" pitchFamily="34" charset="-120"/>
                </a:endParaRPr>
              </a:p>
              <a:p>
                <a:pPr>
                  <a:spcAft>
                    <a:spcPts val="400"/>
                  </a:spcAft>
                  <a:buClr>
                    <a:srgbClr val="006699"/>
                  </a:buClr>
                  <a:buSzPct val="80000"/>
                </a:pPr>
                <a:endParaRPr lang="en-US" sz="1400" dirty="0">
                  <a:solidFill>
                    <a:srgbClr val="404040"/>
                  </a:solidFill>
                  <a:latin typeface="Calibri" pitchFamily="34" charset="0"/>
                  <a:ea typeface="Calibri" pitchFamily="34" charset="-122"/>
                  <a:cs typeface="Calibri" pitchFamily="34" charset="-120"/>
                </a:endParaRPr>
              </a:p>
              <a:p>
                <a:pPr marL="285750" indent="-285750">
                  <a:spcAft>
                    <a:spcPts val="400"/>
                  </a:spcAft>
                  <a:buClr>
                    <a:srgbClr val="006699"/>
                  </a:buClr>
                  <a:buSzPct val="80000"/>
                  <a:buFont typeface="Arial" panose="020B0604020202020204" pitchFamily="34" charset="0"/>
                  <a:buChar char="•"/>
                </a:pPr>
                <a:r>
                  <a:rPr lang="en-US" sz="1400" dirty="0">
                    <a:solidFill>
                      <a:srgbClr val="404040"/>
                    </a:solidFill>
                    <a:latin typeface="Calibri" pitchFamily="34" charset="0"/>
                    <a:ea typeface="Calibri" pitchFamily="34" charset="-122"/>
                    <a:cs typeface="Calibri" pitchFamily="34" charset="-120"/>
                  </a:rPr>
                  <a:t>Tension demand per anchor (including upward vertical seismic):       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400" b="1" i="1">
                            <a:solidFill>
                              <a:srgbClr val="003366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400" b="1">
                            <a:solidFill>
                              <a:srgbClr val="003366"/>
                            </a:solidFill>
                            <a:latin typeface="Cambria Math" panose="02040503050406030204" pitchFamily="18" charset="0"/>
                          </a:rPr>
                          <m:t>𝐍</m:t>
                        </m:r>
                      </m:e>
                      <m:sub>
                        <m:r>
                          <a:rPr lang="en-US" sz="1400" b="1">
                            <a:solidFill>
                              <a:srgbClr val="003366"/>
                            </a:solidFill>
                            <a:latin typeface="Cambria Math" panose="02040503050406030204" pitchFamily="18" charset="0"/>
                          </a:rPr>
                          <m:t>𝐮𝐚</m:t>
                        </m:r>
                      </m:sub>
                    </m:sSub>
                    <m:r>
                      <a:rPr lang="en-US" sz="1400" b="1">
                        <a:solidFill>
                          <a:srgbClr val="003366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1400" b="1" i="1">
                            <a:solidFill>
                              <a:srgbClr val="003366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sz="1400" b="1" i="1">
                                <a:solidFill>
                                  <a:srgbClr val="003366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400" b="1">
                                <a:solidFill>
                                  <a:srgbClr val="003366"/>
                                </a:solidFill>
                                <a:latin typeface="Cambria Math" panose="02040503050406030204" pitchFamily="18" charset="0"/>
                              </a:rPr>
                              <m:t>𝐑</m:t>
                            </m:r>
                          </m:e>
                          <m:sub>
                            <m:r>
                              <a:rPr lang="en-US" sz="1400" b="1">
                                <a:solidFill>
                                  <a:srgbClr val="003366"/>
                                </a:solidFill>
                                <a:latin typeface="Cambria Math" panose="02040503050406030204" pitchFamily="18" charset="0"/>
                              </a:rPr>
                              <m:t>𝐭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en-US" sz="1400" b="1" i="1">
                                <a:solidFill>
                                  <a:srgbClr val="003366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400" b="1">
                                <a:solidFill>
                                  <a:srgbClr val="003366"/>
                                </a:solidFill>
                                <a:latin typeface="Cambria Math" panose="02040503050406030204" pitchFamily="18" charset="0"/>
                              </a:rPr>
                              <m:t>𝐧</m:t>
                            </m:r>
                          </m:e>
                          <m:sub>
                            <m:r>
                              <a:rPr lang="en-US" sz="1400" b="1">
                                <a:solidFill>
                                  <a:srgbClr val="003366"/>
                                </a:solidFill>
                                <a:latin typeface="Cambria Math" panose="02040503050406030204" pitchFamily="18" charset="0"/>
                              </a:rPr>
                              <m:t>𝐭</m:t>
                            </m:r>
                          </m:sub>
                        </m:sSub>
                      </m:den>
                    </m:f>
                    <m:r>
                      <a:rPr lang="en-US" sz="1400" b="1">
                        <a:solidFill>
                          <a:srgbClr val="003366"/>
                        </a:solidFill>
                        <a:latin typeface="Cambria Math" panose="02040503050406030204" pitchFamily="18" charset="0"/>
                      </a:rPr>
                      <m:t>+</m:t>
                    </m:r>
                    <m:f>
                      <m:fPr>
                        <m:ctrlPr>
                          <a:rPr lang="en-US" sz="1400" b="1" i="1">
                            <a:solidFill>
                              <a:srgbClr val="003366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sz="1400" b="1" i="1">
                                <a:solidFill>
                                  <a:srgbClr val="003366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400" b="1">
                                <a:solidFill>
                                  <a:srgbClr val="003366"/>
                                </a:solidFill>
                                <a:latin typeface="Cambria Math" panose="02040503050406030204" pitchFamily="18" charset="0"/>
                              </a:rPr>
                              <m:t>𝐄</m:t>
                            </m:r>
                          </m:e>
                          <m:sub>
                            <m:r>
                              <a:rPr lang="en-US" sz="1400" b="1">
                                <a:solidFill>
                                  <a:srgbClr val="003366"/>
                                </a:solidFill>
                                <a:latin typeface="Cambria Math" panose="02040503050406030204" pitchFamily="18" charset="0"/>
                              </a:rPr>
                              <m:t>𝐯</m:t>
                            </m:r>
                          </m:sub>
                        </m:sSub>
                      </m:num>
                      <m:den>
                        <m:r>
                          <a:rPr lang="en-US" sz="1400" b="1">
                            <a:solidFill>
                              <a:srgbClr val="003366"/>
                            </a:solidFill>
                            <a:latin typeface="Cambria Math" panose="02040503050406030204" pitchFamily="18" charset="0"/>
                          </a:rPr>
                          <m:t>𝐧</m:t>
                        </m:r>
                      </m:den>
                    </m:f>
                  </m:oMath>
                </a14:m>
                <a:r>
                  <a:rPr lang="en-US" sz="1400" dirty="0">
                    <a:solidFill>
                      <a:srgbClr val="404040"/>
                    </a:solidFill>
                    <a:latin typeface="Calibri" pitchFamily="34" charset="0"/>
                    <a:ea typeface="Calibri" pitchFamily="34" charset="-122"/>
                    <a:cs typeface="Calibri" pitchFamily="34" charset="-120"/>
                  </a:rPr>
                  <a:t> </a:t>
                </a:r>
              </a:p>
              <a:p>
                <a:pPr>
                  <a:spcAft>
                    <a:spcPts val="400"/>
                  </a:spcAft>
                  <a:buClr>
                    <a:srgbClr val="006699"/>
                  </a:buClr>
                  <a:buSzPct val="80000"/>
                </a:pPr>
                <a:endParaRPr lang="en-US" sz="1400" dirty="0">
                  <a:solidFill>
                    <a:srgbClr val="404040"/>
                  </a:solidFill>
                  <a:latin typeface="Calibri" pitchFamily="34" charset="0"/>
                  <a:ea typeface="Calibri" pitchFamily="34" charset="-122"/>
                  <a:cs typeface="Calibri" pitchFamily="34" charset="-120"/>
                </a:endParaRPr>
              </a:p>
              <a:p>
                <a:pPr marL="285750" indent="-285750">
                  <a:spcAft>
                    <a:spcPts val="400"/>
                  </a:spcAft>
                  <a:buClr>
                    <a:srgbClr val="006699"/>
                  </a:buClr>
                  <a:buSzPct val="80000"/>
                  <a:buFont typeface="Arial" panose="020B0604020202020204" pitchFamily="34" charset="0"/>
                  <a:buChar char="•"/>
                </a:pPr>
                <a:r>
                  <a:rPr lang="en-US" sz="1400" dirty="0">
                    <a:solidFill>
                      <a:srgbClr val="404040"/>
                    </a:solidFill>
                    <a:latin typeface="Calibri" pitchFamily="34" charset="0"/>
                    <a:ea typeface="Calibri" pitchFamily="34" charset="-122"/>
                    <a:cs typeface="Calibri" pitchFamily="34" charset="-120"/>
                  </a:rPr>
                  <a:t>Shear demand per anchor (uniform distribution among all n anchors):  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400" b="1" i="1">
                            <a:solidFill>
                              <a:srgbClr val="003366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400" b="1">
                            <a:solidFill>
                              <a:srgbClr val="003366"/>
                            </a:solidFill>
                            <a:latin typeface="Cambria Math" panose="02040503050406030204" pitchFamily="18" charset="0"/>
                          </a:rPr>
                          <m:t>𝐕</m:t>
                        </m:r>
                      </m:e>
                      <m:sub>
                        <m:r>
                          <a:rPr lang="en-US" sz="1400" b="1">
                            <a:solidFill>
                              <a:srgbClr val="003366"/>
                            </a:solidFill>
                            <a:latin typeface="Cambria Math" panose="02040503050406030204" pitchFamily="18" charset="0"/>
                          </a:rPr>
                          <m:t>𝐮𝐚</m:t>
                        </m:r>
                      </m:sub>
                    </m:sSub>
                    <m:r>
                      <a:rPr lang="en-US" sz="1400" b="1">
                        <a:solidFill>
                          <a:srgbClr val="003366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1400" b="1" i="1">
                            <a:solidFill>
                              <a:srgbClr val="003366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sz="1400" b="1" i="1">
                                <a:solidFill>
                                  <a:srgbClr val="003366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400" b="1">
                                <a:solidFill>
                                  <a:srgbClr val="003366"/>
                                </a:solidFill>
                                <a:latin typeface="Cambria Math" panose="02040503050406030204" pitchFamily="18" charset="0"/>
                              </a:rPr>
                              <m:t>𝐅</m:t>
                            </m:r>
                          </m:e>
                          <m:sub>
                            <m:r>
                              <a:rPr lang="en-US" sz="1400" b="1">
                                <a:solidFill>
                                  <a:srgbClr val="003366"/>
                                </a:solidFill>
                                <a:latin typeface="Cambria Math" panose="02040503050406030204" pitchFamily="18" charset="0"/>
                              </a:rPr>
                              <m:t>𝐩</m:t>
                            </m:r>
                          </m:sub>
                        </m:sSub>
                      </m:num>
                      <m:den>
                        <m:r>
                          <a:rPr lang="en-US" sz="1400" b="1">
                            <a:solidFill>
                              <a:srgbClr val="003366"/>
                            </a:solidFill>
                            <a:latin typeface="Cambria Math" panose="02040503050406030204" pitchFamily="18" charset="0"/>
                          </a:rPr>
                          <m:t>𝐧</m:t>
                        </m:r>
                      </m:den>
                    </m:f>
                  </m:oMath>
                </a14:m>
                <a:endParaRPr lang="en-US" sz="1400" dirty="0">
                  <a:solidFill>
                    <a:srgbClr val="404040"/>
                  </a:solidFill>
                  <a:latin typeface="Calibri" pitchFamily="34" charset="0"/>
                  <a:ea typeface="Calibri" pitchFamily="34" charset="-122"/>
                  <a:cs typeface="Calibri" pitchFamily="34" charset="-120"/>
                </a:endParaRPr>
              </a:p>
              <a:p>
                <a:pPr marL="190500" indent="-190500">
                  <a:spcAft>
                    <a:spcPts val="400"/>
                  </a:spcAft>
                  <a:buClr>
                    <a:srgbClr val="006699"/>
                  </a:buClr>
                  <a:buSzPct val="80000"/>
                  <a:buChar char="•"/>
                </a:pPr>
                <a:endParaRPr lang="en-US" sz="1400" b="1" dirty="0"/>
              </a:p>
            </p:txBody>
          </p:sp>
        </mc:Choice>
        <mc:Fallback xmlns="">
          <p:sp>
            <p:nvSpPr>
              <p:cNvPr id="6" name="Text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5760" y="736092"/>
                <a:ext cx="8503920" cy="365760"/>
              </a:xfrm>
              <a:prstGeom prst="rect">
                <a:avLst/>
              </a:prstGeom>
              <a:blipFill>
                <a:blip r:embed="rId3"/>
                <a:stretch>
                  <a:fillRect b="-665000"/>
                </a:stretch>
              </a:blipFill>
              <a:ln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Text 6"/>
          <p:cNvSpPr/>
          <p:nvPr/>
        </p:nvSpPr>
        <p:spPr>
          <a:xfrm>
            <a:off x="784371" y="1056132"/>
            <a:ext cx="640080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/>
            <a:endParaRPr lang="en-US" sz="1350" dirty="0"/>
          </a:p>
          <a:p>
            <a:pPr marL="0" indent="0" algn="ctr">
              <a:buNone/>
            </a:pP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365760" y="1364679"/>
            <a:ext cx="8503920" cy="34747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190500" indent="-190500">
              <a:spcAft>
                <a:spcPts val="400"/>
              </a:spcAft>
              <a:buClr>
                <a:srgbClr val="006699"/>
              </a:buClr>
              <a:buSzPct val="80000"/>
              <a:buFontTx/>
              <a:buChar char="•"/>
            </a:pPr>
            <a:endParaRPr lang="en-US" sz="1350" dirty="0">
              <a:solidFill>
                <a:srgbClr val="404040"/>
              </a:solidFill>
              <a:latin typeface="Calibri" pitchFamily="34" charset="0"/>
              <a:ea typeface="Calibri" pitchFamily="34" charset="-122"/>
              <a:cs typeface="Calibri" pitchFamily="34" charset="-120"/>
            </a:endParaRPr>
          </a:p>
          <a:p>
            <a:pPr algn="ctr">
              <a:spcAft>
                <a:spcPts val="400"/>
              </a:spcAft>
              <a:buClr>
                <a:srgbClr val="006699"/>
              </a:buClr>
              <a:buSzPct val="80000"/>
            </a:pPr>
            <a:endParaRPr lang="en-US" sz="1400" b="1" dirty="0">
              <a:latin typeface="Cambria Math" panose="02040503050406030204" pitchFamily="18" charset="0"/>
              <a:ea typeface="Cambria Math" panose="02040503050406030204" pitchFamily="18" charset="0"/>
            </a:endParaRPr>
          </a:p>
          <a:p>
            <a:pPr marL="190500" indent="-190500">
              <a:spcAft>
                <a:spcPts val="400"/>
              </a:spcAft>
              <a:buClr>
                <a:srgbClr val="006699"/>
              </a:buClr>
              <a:buSzPct val="80000"/>
              <a:buChar char="•"/>
            </a:pPr>
            <a:endParaRPr lang="en-US" sz="1350" dirty="0"/>
          </a:p>
        </p:txBody>
      </p:sp>
      <p:sp>
        <p:nvSpPr>
          <p:cNvPr id="12" name="Text 10"/>
          <p:cNvSpPr/>
          <p:nvPr/>
        </p:nvSpPr>
        <p:spPr>
          <a:xfrm>
            <a:off x="365760" y="2473452"/>
            <a:ext cx="8503920" cy="320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190500" indent="-190500">
              <a:spcAft>
                <a:spcPts val="400"/>
              </a:spcAft>
              <a:buClr>
                <a:srgbClr val="006699"/>
              </a:buClr>
              <a:buSzPct val="80000"/>
              <a:buFontTx/>
              <a:buChar char="•"/>
            </a:pPr>
            <a:endParaRPr lang="en-US" sz="1400" b="1" dirty="0"/>
          </a:p>
          <a:p>
            <a:pPr marL="190500" indent="-190500">
              <a:spcAft>
                <a:spcPts val="400"/>
              </a:spcAft>
              <a:buClr>
                <a:srgbClr val="006699"/>
              </a:buClr>
              <a:buSzPct val="80000"/>
              <a:buChar char="•"/>
            </a:pPr>
            <a:endParaRPr lang="en-US" sz="1350" dirty="0"/>
          </a:p>
        </p:txBody>
      </p:sp>
      <p:sp>
        <p:nvSpPr>
          <p:cNvPr id="15" name="Text 13"/>
          <p:cNvSpPr/>
          <p:nvPr/>
        </p:nvSpPr>
        <p:spPr>
          <a:xfrm>
            <a:off x="320040" y="3154680"/>
            <a:ext cx="8503920" cy="320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190500" indent="-190500">
              <a:spcAft>
                <a:spcPts val="400"/>
              </a:spcAft>
              <a:buClr>
                <a:srgbClr val="006699"/>
              </a:buClr>
              <a:buSzPct val="80000"/>
              <a:buFontTx/>
              <a:buChar char="•"/>
            </a:pPr>
            <a:endParaRPr lang="en-US" sz="1400" b="1" dirty="0"/>
          </a:p>
          <a:p>
            <a:pPr marL="190500" indent="-190500">
              <a:spcAft>
                <a:spcPts val="400"/>
              </a:spcAft>
              <a:buClr>
                <a:srgbClr val="006699"/>
              </a:buClr>
              <a:buSzPct val="80000"/>
              <a:buChar char="•"/>
            </a:pPr>
            <a:endParaRPr lang="en-US" sz="135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 16"/>
              <p:cNvSpPr/>
              <p:nvPr/>
            </p:nvSpPr>
            <p:spPr>
              <a:xfrm>
                <a:off x="868261" y="3835908"/>
                <a:ext cx="5675152" cy="594360"/>
              </a:xfrm>
              <a:prstGeom prst="rect">
                <a:avLst/>
              </a:prstGeom>
              <a:noFill/>
              <a:ln/>
            </p:spPr>
            <p:txBody>
              <a:bodyPr wrap="square" rtlCol="0" anchor="t"/>
              <a:lstStyle/>
              <a:p>
                <a:pPr marL="190500" indent="-190500">
                  <a:spcBef>
                    <a:spcPts val="300"/>
                  </a:spcBef>
                  <a:spcAft>
                    <a:spcPts val="400"/>
                  </a:spcAft>
                  <a:buClr>
                    <a:srgbClr val="006699"/>
                  </a:buClr>
                  <a:buSzPct val="80000"/>
                  <a:buChar char="•"/>
                </a:pPr>
                <a:r>
                  <a:rPr lang="en-US" sz="1300" dirty="0">
                    <a:solidFill>
                      <a:srgbClr val="404040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  <a:cs typeface="Calibri" pitchFamily="34" charset="-120"/>
                  </a:rPr>
                  <a:t>d</a:t>
                </a:r>
                <a:r>
                  <a:rPr lang="en-US" sz="1300" dirty="0">
                    <a:solidFill>
                      <a:srgbClr val="404040"/>
                    </a:solidFill>
                    <a:latin typeface="Calibri" pitchFamily="34" charset="0"/>
                    <a:ea typeface="Calibri" pitchFamily="34" charset="-122"/>
                    <a:cs typeface="Calibri" pitchFamily="34" charset="-120"/>
                  </a:rPr>
                  <a:t> = half-span of anchor pattern perpendicular to overturning axis (in)</a:t>
                </a:r>
                <a:endParaRPr lang="en-US" sz="1300" dirty="0"/>
              </a:p>
              <a:p>
                <a:pPr marL="190500" indent="-190500">
                  <a:spcBef>
                    <a:spcPts val="300"/>
                  </a:spcBef>
                  <a:spcAft>
                    <a:spcPts val="400"/>
                  </a:spcAft>
                  <a:buClr>
                    <a:srgbClr val="006699"/>
                  </a:buClr>
                  <a:buSzPct val="80000"/>
                  <a:buChar char="•"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sz="1300" i="1" smtClean="0">
                            <a:solidFill>
                              <a:srgbClr val="404040"/>
                            </a:solidFill>
                            <a:latin typeface="Cambria Math" panose="02040503050406030204" pitchFamily="18" charset="0"/>
                            <a:ea typeface="Calibri" pitchFamily="34" charset="-122"/>
                            <a:cs typeface="Calibri" pitchFamily="34" charset="-12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sz="1300" b="0" i="1" smtClean="0">
                            <a:solidFill>
                              <a:srgbClr val="404040"/>
                            </a:solidFill>
                            <a:latin typeface="Cambria Math" panose="02040503050406030204" pitchFamily="18" charset="0"/>
                            <a:ea typeface="Calibri" pitchFamily="34" charset="-122"/>
                            <a:cs typeface="Calibri" pitchFamily="34" charset="-120"/>
                          </a:rPr>
                          <m:t>n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US" sz="1300" b="0" i="1" smtClean="0">
                            <a:solidFill>
                              <a:srgbClr val="404040"/>
                            </a:solidFill>
                            <a:latin typeface="Cambria Math" panose="02040503050406030204" pitchFamily="18" charset="0"/>
                            <a:ea typeface="Calibri" pitchFamily="34" charset="-122"/>
                            <a:cs typeface="Calibri" pitchFamily="34" charset="-120"/>
                          </a:rPr>
                          <m:t>t</m:t>
                        </m:r>
                      </m:sub>
                    </m:sSub>
                  </m:oMath>
                </a14:m>
                <a:r>
                  <a:rPr lang="en-US" sz="1300" dirty="0">
                    <a:solidFill>
                      <a:srgbClr val="404040"/>
                    </a:solidFill>
                    <a:latin typeface="Calibri" pitchFamily="34" charset="0"/>
                    <a:ea typeface="Calibri" pitchFamily="34" charset="-122"/>
                    <a:cs typeface="Calibri" pitchFamily="34" charset="-120"/>
                  </a:rPr>
                  <a:t> = number of anchors in the tension group;   </a:t>
                </a:r>
                <a:r>
                  <a:rPr lang="en-US" sz="1300" dirty="0">
                    <a:solidFill>
                      <a:srgbClr val="404040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  <a:cs typeface="Calibri" pitchFamily="34" charset="-120"/>
                  </a:rPr>
                  <a:t>n</a:t>
                </a:r>
                <a:r>
                  <a:rPr lang="en-US" sz="1300" dirty="0">
                    <a:solidFill>
                      <a:srgbClr val="404040"/>
                    </a:solidFill>
                    <a:latin typeface="Calibri" pitchFamily="34" charset="0"/>
                    <a:ea typeface="Calibri" pitchFamily="34" charset="-122"/>
                    <a:cs typeface="Calibri" pitchFamily="34" charset="-120"/>
                  </a:rPr>
                  <a:t> = total anchors</a:t>
                </a:r>
                <a:endParaRPr lang="en-US" sz="1300" dirty="0"/>
              </a:p>
              <a:p>
                <a:pPr marL="190500" indent="-190500">
                  <a:spcBef>
                    <a:spcPts val="300"/>
                  </a:spcBef>
                  <a:spcAft>
                    <a:spcPts val="400"/>
                  </a:spcAft>
                  <a:buClr>
                    <a:srgbClr val="006699"/>
                  </a:buClr>
                  <a:buSzPct val="80000"/>
                  <a:buChar char="•"/>
                </a:pPr>
                <a:r>
                  <a:rPr lang="en-US" sz="1300" dirty="0">
                    <a:solidFill>
                      <a:srgbClr val="404040"/>
                    </a:solidFill>
                    <a:latin typeface="Calibri" pitchFamily="34" charset="0"/>
                    <a:ea typeface="Calibri" pitchFamily="34" charset="-122"/>
                    <a:cs typeface="Calibri" pitchFamily="34" charset="-120"/>
                  </a:rPr>
                  <a:t>Use the shorter bolt pattern span — it produces the larger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300" i="1" smtClean="0">
                            <a:solidFill>
                              <a:srgbClr val="404040"/>
                            </a:solidFill>
                            <a:latin typeface="Cambria Math" panose="02040503050406030204" pitchFamily="18" charset="0"/>
                            <a:ea typeface="Calibri" pitchFamily="34" charset="-122"/>
                            <a:cs typeface="Calibri" pitchFamily="34" charset="-12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sz="1300" b="0" i="1" smtClean="0">
                            <a:solidFill>
                              <a:srgbClr val="404040"/>
                            </a:solidFill>
                            <a:latin typeface="Cambria Math" panose="02040503050406030204" pitchFamily="18" charset="0"/>
                            <a:ea typeface="Calibri" pitchFamily="34" charset="-122"/>
                            <a:cs typeface="Calibri" pitchFamily="34" charset="-120"/>
                          </a:rPr>
                          <m:t>R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US" sz="1300" i="1">
                            <a:solidFill>
                              <a:srgbClr val="404040"/>
                            </a:solidFill>
                            <a:latin typeface="Cambria Math" panose="02040503050406030204" pitchFamily="18" charset="0"/>
                            <a:ea typeface="Calibri" pitchFamily="34" charset="-122"/>
                            <a:cs typeface="Calibri" pitchFamily="34" charset="-120"/>
                          </a:rPr>
                          <m:t>t</m:t>
                        </m:r>
                      </m:sub>
                    </m:sSub>
                  </m:oMath>
                </a14:m>
                <a:r>
                  <a:rPr lang="en-US" sz="1300" dirty="0">
                    <a:solidFill>
                      <a:srgbClr val="404040"/>
                    </a:solidFill>
                    <a:latin typeface="Calibri" pitchFamily="34" charset="0"/>
                    <a:ea typeface="Calibri" pitchFamily="34" charset="-122"/>
                    <a:cs typeface="Calibri" pitchFamily="34" charset="-120"/>
                  </a:rPr>
                  <a:t> </a:t>
                </a:r>
                <a:endParaRPr lang="en-US" sz="1300" dirty="0"/>
              </a:p>
            </p:txBody>
          </p:sp>
        </mc:Choice>
        <mc:Fallback xmlns="">
          <p:sp>
            <p:nvSpPr>
              <p:cNvPr id="18" name="Text 1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68261" y="3835908"/>
                <a:ext cx="5675152" cy="594360"/>
              </a:xfrm>
              <a:prstGeom prst="rect">
                <a:avLst/>
              </a:prstGeom>
              <a:blipFill>
                <a:blip r:embed="rId4"/>
                <a:stretch>
                  <a:fillRect t="-1020" b="-54082"/>
                </a:stretch>
              </a:blipFill>
              <a:ln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217920" y="164592"/>
            <a:ext cx="27432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2000" b="1" dirty="0">
                <a:solidFill>
                  <a:srgbClr val="1F3A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Vibrationdata</a:t>
            </a:r>
            <a:endParaRPr lang="en-US" sz="2000" dirty="0"/>
          </a:p>
        </p:txBody>
      </p:sp>
      <p:sp>
        <p:nvSpPr>
          <p:cNvPr id="3" name="Text 1"/>
          <p:cNvSpPr/>
          <p:nvPr/>
        </p:nvSpPr>
        <p:spPr>
          <a:xfrm>
            <a:off x="256032" y="164592"/>
            <a:ext cx="6094434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600" b="1" dirty="0">
                <a:solidFill>
                  <a:srgbClr val="1F3A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Component Parameters — ASCE 7-22 Table 13.5-1 (Selected)</a:t>
            </a:r>
            <a:endParaRPr lang="en-US" sz="1600" dirty="0"/>
          </a:p>
        </p:txBody>
      </p:sp>
      <p:sp>
        <p:nvSpPr>
          <p:cNvPr id="4" name="Shape 2"/>
          <p:cNvSpPr/>
          <p:nvPr/>
        </p:nvSpPr>
        <p:spPr>
          <a:xfrm>
            <a:off x="0" y="566928"/>
            <a:ext cx="9144000" cy="0"/>
          </a:xfrm>
          <a:prstGeom prst="line">
            <a:avLst/>
          </a:prstGeom>
          <a:noFill/>
          <a:ln w="22860">
            <a:solidFill>
              <a:srgbClr val="1F3A6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8503920" y="4846320"/>
            <a:ext cx="4572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</a:t>
            </a:r>
            <a:endParaRPr lang="en-US" sz="10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7" name="Table 0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707818938"/>
                  </p:ext>
                </p:extLst>
              </p:nvPr>
            </p:nvGraphicFramePr>
            <p:xfrm>
              <a:off x="365760" y="713232"/>
              <a:ext cx="8503920" cy="3072384"/>
            </p:xfrm>
            <a:graphic>
              <a:graphicData uri="http://schemas.openxmlformats.org/drawingml/2006/table">
                <a:tbl>
                  <a:tblPr/>
                  <a:tblGrid>
                    <a:gridCol w="3543300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767715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  <a:gridCol w="767715">
                      <a:extLst>
                        <a:ext uri="{9D8B030D-6E8A-4147-A177-3AD203B41FA5}">
                          <a16:colId xmlns:a16="http://schemas.microsoft.com/office/drawing/2014/main" val="20002"/>
                        </a:ext>
                      </a:extLst>
                    </a:gridCol>
                    <a:gridCol w="3425190">
                      <a:extLst>
                        <a:ext uri="{9D8B030D-6E8A-4147-A177-3AD203B41FA5}">
                          <a16:colId xmlns:a16="http://schemas.microsoft.com/office/drawing/2014/main" val="20003"/>
                        </a:ext>
                      </a:extLst>
                    </a:gridCol>
                  </a:tblGrid>
                  <a:tr h="384048">
                    <a:tc>
                      <a:txBody>
                        <a:bodyPr/>
                        <a:lstStyle/>
                        <a:p>
                          <a:pPr marL="0" indent="0" algn="ctr">
                            <a:buNone/>
                          </a:pPr>
                          <a:r>
                            <a:rPr lang="en-US" sz="1200" b="1" dirty="0">
                              <a:solidFill>
                                <a:srgbClr val="FFFFFF"/>
                              </a:solidFill>
                              <a:latin typeface="Calibri" pitchFamily="34" charset="0"/>
                              <a:ea typeface="Calibri" pitchFamily="34" charset="-122"/>
                              <a:cs typeface="Calibri" pitchFamily="34" charset="-120"/>
                            </a:rPr>
                            <a:t>Component Type</a:t>
                          </a:r>
                          <a:endParaRPr lang="en-US" sz="1200" dirty="0">
                            <a:latin typeface="Calibri" charset="0"/>
                            <a:ea typeface="Calibri" charset="0"/>
                            <a:cs typeface="Calibri" charset="0"/>
                          </a:endParaRPr>
                        </a:p>
                      </a:txBody>
                      <a:tcPr marL="76200" marR="76200" marT="50800" marB="50800" anchor="ctr">
                        <a:lnL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1F3A6B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indent="0" algn="ctr">
                            <a:buNone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sz="1200" b="1" i="1" smtClean="0">
                                        <a:solidFill>
                                          <a:srgbClr val="FFFFFF"/>
                                        </a:solidFill>
                                        <a:latin typeface="Cambria Math" panose="02040503050406030204" pitchFamily="18" charset="0"/>
                                        <a:ea typeface="Calibri" pitchFamily="34" charset="-122"/>
                                        <a:cs typeface="Calibri" pitchFamily="34" charset="-120"/>
                                      </a:rPr>
                                    </m:ctrlPr>
                                  </m:sSubPr>
                                  <m:e>
                                    <m:r>
                                      <m:rPr>
                                        <m:sty m:val="p"/>
                                      </m:rPr>
                                      <a:rPr lang="en-US" sz="1200" b="1" i="1" smtClean="0">
                                        <a:solidFill>
                                          <a:srgbClr val="FFFFFF"/>
                                        </a:solidFill>
                                        <a:latin typeface="Cambria Math" panose="02040503050406030204" pitchFamily="18" charset="0"/>
                                        <a:ea typeface="Calibri" pitchFamily="34" charset="-122"/>
                                        <a:cs typeface="Calibri" pitchFamily="34" charset="-120"/>
                                      </a:rPr>
                                      <m:t>a</m:t>
                                    </m:r>
                                  </m:e>
                                  <m:sub>
                                    <m:r>
                                      <m:rPr>
                                        <m:sty m:val="p"/>
                                      </m:rPr>
                                      <a:rPr lang="en-US" sz="1200" b="1" i="1" smtClean="0">
                                        <a:solidFill>
                                          <a:srgbClr val="FFFFFF"/>
                                        </a:solidFill>
                                        <a:latin typeface="Cambria Math" panose="02040503050406030204" pitchFamily="18" charset="0"/>
                                        <a:ea typeface="Calibri" pitchFamily="34" charset="-122"/>
                                        <a:cs typeface="Calibri" pitchFamily="34" charset="-120"/>
                                      </a:rPr>
                                      <m:t>p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US" sz="1200" dirty="0">
                            <a:latin typeface="Calibri" charset="0"/>
                            <a:ea typeface="Calibri" charset="0"/>
                            <a:cs typeface="Calibri" charset="0"/>
                          </a:endParaRPr>
                        </a:p>
                      </a:txBody>
                      <a:tcPr marL="76200" marR="76200" marT="50800" marB="50800" anchor="ctr">
                        <a:lnL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1F3A6B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indent="0" algn="ctr">
                            <a:buNone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sz="1200" b="1" i="1" smtClean="0">
                                        <a:solidFill>
                                          <a:srgbClr val="FFFFFF"/>
                                        </a:solidFill>
                                        <a:latin typeface="Cambria Math" panose="02040503050406030204" pitchFamily="18" charset="0"/>
                                        <a:ea typeface="Calibri" pitchFamily="34" charset="-122"/>
                                        <a:cs typeface="Calibri" pitchFamily="34" charset="-120"/>
                                      </a:rPr>
                                    </m:ctrlPr>
                                  </m:sSubPr>
                                  <m:e>
                                    <m:r>
                                      <m:rPr>
                                        <m:sty m:val="p"/>
                                      </m:rPr>
                                      <a:rPr lang="en-US" sz="1200" b="1" i="1" smtClean="0">
                                        <a:solidFill>
                                          <a:srgbClr val="FFFFFF"/>
                                        </a:solidFill>
                                        <a:latin typeface="Cambria Math" panose="02040503050406030204" pitchFamily="18" charset="0"/>
                                        <a:ea typeface="Calibri" pitchFamily="34" charset="-122"/>
                                        <a:cs typeface="Calibri" pitchFamily="34" charset="-120"/>
                                      </a:rPr>
                                      <m:t>R</m:t>
                                    </m:r>
                                  </m:e>
                                  <m:sub>
                                    <m:r>
                                      <m:rPr>
                                        <m:sty m:val="p"/>
                                      </m:rPr>
                                      <a:rPr lang="en-US" sz="1200" b="1" i="1" smtClean="0">
                                        <a:solidFill>
                                          <a:srgbClr val="FFFFFF"/>
                                        </a:solidFill>
                                        <a:latin typeface="Cambria Math" panose="02040503050406030204" pitchFamily="18" charset="0"/>
                                        <a:ea typeface="Calibri" pitchFamily="34" charset="-122"/>
                                        <a:cs typeface="Calibri" pitchFamily="34" charset="-120"/>
                                      </a:rPr>
                                      <m:t>p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US" sz="1200" dirty="0">
                            <a:latin typeface="Calibri" charset="0"/>
                            <a:ea typeface="Calibri" charset="0"/>
                            <a:cs typeface="Calibri" charset="0"/>
                          </a:endParaRPr>
                        </a:p>
                      </a:txBody>
                      <a:tcPr marL="76200" marR="76200" marT="50800" marB="50800" anchor="ctr">
                        <a:lnL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1F3A6B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indent="0" algn="ctr">
                            <a:buNone/>
                          </a:pPr>
                          <a:r>
                            <a:rPr lang="en-US" sz="1200" b="1" dirty="0">
                              <a:solidFill>
                                <a:srgbClr val="FFFFFF"/>
                              </a:solidFill>
                              <a:latin typeface="Calibri" pitchFamily="34" charset="0"/>
                              <a:ea typeface="Calibri" pitchFamily="34" charset="-122"/>
                              <a:cs typeface="Calibri" pitchFamily="34" charset="-120"/>
                            </a:rPr>
                            <a:t>Notes</a:t>
                          </a:r>
                          <a:endParaRPr lang="en-US" sz="1200" dirty="0">
                            <a:latin typeface="Calibri" charset="0"/>
                            <a:ea typeface="Calibri" charset="0"/>
                            <a:cs typeface="Calibri" charset="0"/>
                          </a:endParaRPr>
                        </a:p>
                      </a:txBody>
                      <a:tcPr marL="76200" marR="76200" marT="50800" marB="50800" anchor="ctr">
                        <a:lnL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1F3A6B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384048">
                    <a:tc>
                      <a:txBody>
                        <a:bodyPr/>
                        <a:lstStyle/>
                        <a:p>
                          <a:pPr marL="0" indent="0" algn="l">
                            <a:buNone/>
                          </a:pPr>
                          <a:r>
                            <a:rPr lang="en-US" sz="1200" dirty="0">
                              <a:solidFill>
                                <a:srgbClr val="404040"/>
                              </a:solidFill>
                              <a:latin typeface="Calibri" pitchFamily="34" charset="0"/>
                              <a:ea typeface="Calibri" pitchFamily="34" charset="-122"/>
                              <a:cs typeface="Calibri" pitchFamily="34" charset="-120"/>
                            </a:rPr>
                            <a:t>Electronics / communications racks — braced</a:t>
                          </a:r>
                          <a:endParaRPr lang="en-US" sz="1200" dirty="0">
                            <a:latin typeface="Calibri" charset="0"/>
                            <a:ea typeface="Calibri" charset="0"/>
                            <a:cs typeface="Calibri" charset="0"/>
                          </a:endParaRPr>
                        </a:p>
                      </a:txBody>
                      <a:tcPr marL="76200" marR="76200" marT="50800" marB="50800" anchor="ctr">
                        <a:lnL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FFFFF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indent="0" algn="ctr">
                            <a:buNone/>
                          </a:pPr>
                          <a:r>
                            <a:rPr lang="en-US" sz="1200" dirty="0">
                              <a:solidFill>
                                <a:srgbClr val="404040"/>
                              </a:solidFill>
                              <a:latin typeface="Calibri" pitchFamily="34" charset="0"/>
                              <a:ea typeface="Calibri" pitchFamily="34" charset="-122"/>
                              <a:cs typeface="Calibri" pitchFamily="34" charset="-120"/>
                            </a:rPr>
                            <a:t>1.0</a:t>
                          </a:r>
                          <a:endParaRPr lang="en-US" sz="1200" dirty="0">
                            <a:latin typeface="Calibri" charset="0"/>
                            <a:ea typeface="Calibri" charset="0"/>
                            <a:cs typeface="Calibri" charset="0"/>
                          </a:endParaRPr>
                        </a:p>
                      </a:txBody>
                      <a:tcPr marL="76200" marR="76200" marT="50800" marB="50800" anchor="ctr">
                        <a:lnL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FFFFF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indent="0" algn="ctr">
                            <a:buNone/>
                          </a:pPr>
                          <a:r>
                            <a:rPr lang="en-US" sz="1200" dirty="0">
                              <a:solidFill>
                                <a:srgbClr val="404040"/>
                              </a:solidFill>
                              <a:latin typeface="Calibri" pitchFamily="34" charset="0"/>
                              <a:ea typeface="Calibri" pitchFamily="34" charset="-122"/>
                              <a:cs typeface="Calibri" pitchFamily="34" charset="-120"/>
                            </a:rPr>
                            <a:t>2.5</a:t>
                          </a:r>
                          <a:endParaRPr lang="en-US" sz="1200" dirty="0">
                            <a:latin typeface="Calibri" charset="0"/>
                            <a:ea typeface="Calibri" charset="0"/>
                            <a:cs typeface="Calibri" charset="0"/>
                          </a:endParaRPr>
                        </a:p>
                      </a:txBody>
                      <a:tcPr marL="76200" marR="76200" marT="50800" marB="50800" anchor="ctr">
                        <a:lnL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FFFFF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indent="0" algn="l">
                            <a:buNone/>
                          </a:pPr>
                          <a:r>
                            <a:rPr lang="en-US" sz="1200" dirty="0">
                              <a:solidFill>
                                <a:srgbClr val="404040"/>
                              </a:solidFill>
                              <a:latin typeface="Calibri" pitchFamily="34" charset="0"/>
                              <a:ea typeface="Calibri" pitchFamily="34" charset="-122"/>
                              <a:cs typeface="Calibri" pitchFamily="34" charset="-120"/>
                            </a:rPr>
                            <a:t>Rigid if </a:t>
                          </a:r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1200" i="1" smtClean="0">
                                      <a:solidFill>
                                        <a:srgbClr val="404040"/>
                                      </a:solidFill>
                                      <a:latin typeface="Cambria Math" panose="02040503050406030204" pitchFamily="18" charset="0"/>
                                      <a:ea typeface="Calibri" pitchFamily="34" charset="-122"/>
                                      <a:cs typeface="Calibri" pitchFamily="34" charset="-120"/>
                                    </a:rPr>
                                  </m:ctrlPr>
                                </m:sSubPr>
                                <m:e>
                                  <m:r>
                                    <m:rPr>
                                      <m:sty m:val="p"/>
                                    </m:rPr>
                                    <a:rPr lang="en-US" sz="1200" b="0" i="1" smtClean="0">
                                      <a:solidFill>
                                        <a:srgbClr val="404040"/>
                                      </a:solidFill>
                                      <a:latin typeface="Cambria Math" panose="02040503050406030204" pitchFamily="18" charset="0"/>
                                      <a:ea typeface="Calibri" pitchFamily="34" charset="-122"/>
                                      <a:cs typeface="Calibri" pitchFamily="34" charset="-120"/>
                                    </a:rPr>
                                    <m:t>f</m:t>
                                  </m:r>
                                </m:e>
                                <m:sub>
                                  <m:r>
                                    <m:rPr>
                                      <m:sty m:val="p"/>
                                    </m:rPr>
                                    <a:rPr lang="en-US" sz="1200" b="0" i="1" smtClean="0">
                                      <a:solidFill>
                                        <a:srgbClr val="404040"/>
                                      </a:solidFill>
                                      <a:latin typeface="Cambria Math" panose="02040503050406030204" pitchFamily="18" charset="0"/>
                                      <a:ea typeface="Calibri" pitchFamily="34" charset="-122"/>
                                      <a:cs typeface="Calibri" pitchFamily="34" charset="-120"/>
                                    </a:rPr>
                                    <m:t>n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1200" dirty="0">
                              <a:solidFill>
                                <a:srgbClr val="404040"/>
                              </a:solidFill>
                              <a:latin typeface="Calibri" pitchFamily="34" charset="0"/>
                              <a:ea typeface="Calibri" pitchFamily="34" charset="-122"/>
                              <a:cs typeface="Calibri" pitchFamily="34" charset="-120"/>
                            </a:rPr>
                            <a:t>  &gt; 16.7 Hz; else use 2.5</a:t>
                          </a:r>
                          <a:endParaRPr lang="en-US" sz="1200" dirty="0">
                            <a:latin typeface="Calibri" charset="0"/>
                            <a:ea typeface="Calibri" charset="0"/>
                            <a:cs typeface="Calibri" charset="0"/>
                          </a:endParaRPr>
                        </a:p>
                      </a:txBody>
                      <a:tcPr marL="76200" marR="76200" marT="50800" marB="50800" anchor="ctr">
                        <a:lnL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FFFFF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384048">
                    <a:tc>
                      <a:txBody>
                        <a:bodyPr/>
                        <a:lstStyle/>
                        <a:p>
                          <a:pPr marL="0" indent="0" algn="l">
                            <a:buNone/>
                          </a:pPr>
                          <a:r>
                            <a:rPr lang="en-US" sz="1200" dirty="0">
                              <a:solidFill>
                                <a:srgbClr val="404040"/>
                              </a:solidFill>
                              <a:latin typeface="Calibri" pitchFamily="34" charset="0"/>
                              <a:ea typeface="Calibri" pitchFamily="34" charset="-122"/>
                              <a:cs typeface="Calibri" pitchFamily="34" charset="-120"/>
                            </a:rPr>
                            <a:t>Electronics / communications racks — unbraced</a:t>
                          </a:r>
                          <a:endParaRPr lang="en-US" sz="1200" dirty="0">
                            <a:latin typeface="Calibri" charset="0"/>
                            <a:ea typeface="Calibri" charset="0"/>
                            <a:cs typeface="Calibri" charset="0"/>
                          </a:endParaRPr>
                        </a:p>
                      </a:txBody>
                      <a:tcPr marL="76200" marR="76200" marT="50800" marB="50800" anchor="ctr">
                        <a:lnL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0F4FA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indent="0" algn="ctr">
                            <a:buNone/>
                          </a:pPr>
                          <a:r>
                            <a:rPr lang="en-US" sz="1200" dirty="0">
                              <a:solidFill>
                                <a:srgbClr val="404040"/>
                              </a:solidFill>
                              <a:latin typeface="Calibri" pitchFamily="34" charset="0"/>
                              <a:ea typeface="Calibri" pitchFamily="34" charset="-122"/>
                              <a:cs typeface="Calibri" pitchFamily="34" charset="-120"/>
                            </a:rPr>
                            <a:t>2.5</a:t>
                          </a:r>
                          <a:endParaRPr lang="en-US" sz="1200" dirty="0">
                            <a:latin typeface="Calibri" charset="0"/>
                            <a:ea typeface="Calibri" charset="0"/>
                            <a:cs typeface="Calibri" charset="0"/>
                          </a:endParaRPr>
                        </a:p>
                      </a:txBody>
                      <a:tcPr marL="76200" marR="76200" marT="50800" marB="50800" anchor="ctr">
                        <a:lnL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0F4FA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indent="0" algn="ctr">
                            <a:buNone/>
                          </a:pPr>
                          <a:r>
                            <a:rPr lang="en-US" sz="1200" dirty="0">
                              <a:solidFill>
                                <a:srgbClr val="404040"/>
                              </a:solidFill>
                              <a:latin typeface="Calibri" pitchFamily="34" charset="0"/>
                              <a:ea typeface="Calibri" pitchFamily="34" charset="-122"/>
                              <a:cs typeface="Calibri" pitchFamily="34" charset="-120"/>
                            </a:rPr>
                            <a:t>2.5</a:t>
                          </a:r>
                          <a:endParaRPr lang="en-US" sz="1200" dirty="0">
                            <a:latin typeface="Calibri" charset="0"/>
                            <a:ea typeface="Calibri" charset="0"/>
                            <a:cs typeface="Calibri" charset="0"/>
                          </a:endParaRPr>
                        </a:p>
                      </a:txBody>
                      <a:tcPr marL="76200" marR="76200" marT="50800" marB="50800" anchor="ctr">
                        <a:lnL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0F4FA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indent="0" algn="l">
                            <a:buNone/>
                          </a:pPr>
                          <a:r>
                            <a:rPr lang="en-US" sz="1200" dirty="0">
                              <a:solidFill>
                                <a:srgbClr val="404040"/>
                              </a:solidFill>
                              <a:latin typeface="Calibri" pitchFamily="34" charset="0"/>
                              <a:ea typeface="Calibri" pitchFamily="34" charset="-122"/>
                              <a:cs typeface="Calibri" pitchFamily="34" charset="-120"/>
                            </a:rPr>
                            <a:t>Always treated as flexible</a:t>
                          </a:r>
                          <a:endParaRPr lang="en-US" sz="1200" dirty="0">
                            <a:latin typeface="Calibri" charset="0"/>
                            <a:ea typeface="Calibri" charset="0"/>
                            <a:cs typeface="Calibri" charset="0"/>
                          </a:endParaRPr>
                        </a:p>
                      </a:txBody>
                      <a:tcPr marL="76200" marR="76200" marT="50800" marB="50800" anchor="ctr">
                        <a:lnL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0F4FA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384048">
                    <a:tc>
                      <a:txBody>
                        <a:bodyPr/>
                        <a:lstStyle/>
                        <a:p>
                          <a:pPr marL="0" indent="0" algn="l">
                            <a:buNone/>
                          </a:pPr>
                          <a:r>
                            <a:rPr lang="en-US" sz="1200" dirty="0">
                              <a:solidFill>
                                <a:srgbClr val="404040"/>
                              </a:solidFill>
                              <a:latin typeface="Calibri" pitchFamily="34" charset="0"/>
                              <a:ea typeface="Calibri" pitchFamily="34" charset="-122"/>
                              <a:cs typeface="Calibri" pitchFamily="34" charset="-120"/>
                            </a:rPr>
                            <a:t>Mechanical equipment — general</a:t>
                          </a:r>
                          <a:endParaRPr lang="en-US" sz="1200" dirty="0">
                            <a:latin typeface="Calibri" charset="0"/>
                            <a:ea typeface="Calibri" charset="0"/>
                            <a:cs typeface="Calibri" charset="0"/>
                          </a:endParaRPr>
                        </a:p>
                      </a:txBody>
                      <a:tcPr marL="76200" marR="76200" marT="50800" marB="50800" anchor="ctr">
                        <a:lnL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FFFFF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indent="0" algn="ctr">
                            <a:buNone/>
                          </a:pPr>
                          <a:r>
                            <a:rPr lang="en-US" sz="1200" dirty="0">
                              <a:solidFill>
                                <a:srgbClr val="404040"/>
                              </a:solidFill>
                              <a:latin typeface="Calibri" pitchFamily="34" charset="0"/>
                              <a:ea typeface="Calibri" pitchFamily="34" charset="-122"/>
                              <a:cs typeface="Calibri" pitchFamily="34" charset="-120"/>
                            </a:rPr>
                            <a:t>1.0</a:t>
                          </a:r>
                          <a:endParaRPr lang="en-US" sz="1200" dirty="0">
                            <a:latin typeface="Calibri" charset="0"/>
                            <a:ea typeface="Calibri" charset="0"/>
                            <a:cs typeface="Calibri" charset="0"/>
                          </a:endParaRPr>
                        </a:p>
                      </a:txBody>
                      <a:tcPr marL="76200" marR="76200" marT="50800" marB="50800" anchor="ctr">
                        <a:lnL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FFFFF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indent="0" algn="ctr">
                            <a:buNone/>
                          </a:pPr>
                          <a:r>
                            <a:rPr lang="en-US" sz="1200" dirty="0">
                              <a:solidFill>
                                <a:srgbClr val="404040"/>
                              </a:solidFill>
                              <a:latin typeface="Calibri" pitchFamily="34" charset="0"/>
                              <a:ea typeface="Calibri" pitchFamily="34" charset="-122"/>
                              <a:cs typeface="Calibri" pitchFamily="34" charset="-120"/>
                            </a:rPr>
                            <a:t>2.5</a:t>
                          </a:r>
                          <a:endParaRPr lang="en-US" sz="1200" dirty="0">
                            <a:latin typeface="Calibri" charset="0"/>
                            <a:ea typeface="Calibri" charset="0"/>
                            <a:cs typeface="Calibri" charset="0"/>
                          </a:endParaRPr>
                        </a:p>
                      </a:txBody>
                      <a:tcPr marL="76200" marR="76200" marT="50800" marB="50800" anchor="ctr">
                        <a:lnL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FFFFF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indent="0" algn="l">
                            <a:buNone/>
                          </a:pPr>
                          <a:r>
                            <a:rPr lang="en-US" sz="1200" dirty="0">
                              <a:solidFill>
                                <a:srgbClr val="404040"/>
                              </a:solidFill>
                              <a:latin typeface="Calibri" pitchFamily="34" charset="0"/>
                              <a:ea typeface="Calibri" pitchFamily="34" charset="-122"/>
                              <a:cs typeface="Calibri" pitchFamily="34" charset="-120"/>
                            </a:rPr>
                            <a:t>Rigid attachment assumed</a:t>
                          </a:r>
                          <a:endParaRPr lang="en-US" sz="1200" dirty="0">
                            <a:latin typeface="Calibri" charset="0"/>
                            <a:ea typeface="Calibri" charset="0"/>
                            <a:cs typeface="Calibri" charset="0"/>
                          </a:endParaRPr>
                        </a:p>
                      </a:txBody>
                      <a:tcPr marL="76200" marR="76200" marT="50800" marB="50800" anchor="ctr">
                        <a:lnL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FFFFF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  <a:tr h="384048">
                    <a:tc>
                      <a:txBody>
                        <a:bodyPr/>
                        <a:lstStyle/>
                        <a:p>
                          <a:pPr marL="0" indent="0" algn="l">
                            <a:buNone/>
                          </a:pPr>
                          <a:r>
                            <a:rPr lang="en-US" sz="1200" dirty="0">
                              <a:solidFill>
                                <a:srgbClr val="404040"/>
                              </a:solidFill>
                              <a:latin typeface="Calibri" pitchFamily="34" charset="0"/>
                              <a:ea typeface="Calibri" pitchFamily="34" charset="-122"/>
                              <a:cs typeface="Calibri" pitchFamily="34" charset="-120"/>
                            </a:rPr>
                            <a:t>Mechanical equipment on vibration isolators</a:t>
                          </a:r>
                          <a:endParaRPr lang="en-US" sz="1200" dirty="0">
                            <a:latin typeface="Calibri" charset="0"/>
                            <a:ea typeface="Calibri" charset="0"/>
                            <a:cs typeface="Calibri" charset="0"/>
                          </a:endParaRPr>
                        </a:p>
                      </a:txBody>
                      <a:tcPr marL="76200" marR="76200" marT="50800" marB="50800" anchor="ctr">
                        <a:lnL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0F4FA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indent="0" algn="ctr">
                            <a:buNone/>
                          </a:pPr>
                          <a:r>
                            <a:rPr lang="en-US" sz="1200" dirty="0">
                              <a:solidFill>
                                <a:srgbClr val="404040"/>
                              </a:solidFill>
                              <a:latin typeface="Calibri" pitchFamily="34" charset="0"/>
                              <a:ea typeface="Calibri" pitchFamily="34" charset="-122"/>
                              <a:cs typeface="Calibri" pitchFamily="34" charset="-120"/>
                            </a:rPr>
                            <a:t>2.5</a:t>
                          </a:r>
                          <a:endParaRPr lang="en-US" sz="1200" dirty="0">
                            <a:latin typeface="Calibri" charset="0"/>
                            <a:ea typeface="Calibri" charset="0"/>
                            <a:cs typeface="Calibri" charset="0"/>
                          </a:endParaRPr>
                        </a:p>
                      </a:txBody>
                      <a:tcPr marL="76200" marR="76200" marT="50800" marB="50800" anchor="ctr">
                        <a:lnL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0F4FA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indent="0" algn="ctr">
                            <a:buNone/>
                          </a:pPr>
                          <a:r>
                            <a:rPr lang="en-US" sz="1200" dirty="0">
                              <a:solidFill>
                                <a:srgbClr val="404040"/>
                              </a:solidFill>
                              <a:latin typeface="Calibri" pitchFamily="34" charset="0"/>
                              <a:ea typeface="Calibri" pitchFamily="34" charset="-122"/>
                              <a:cs typeface="Calibri" pitchFamily="34" charset="-120"/>
                            </a:rPr>
                            <a:t>2.5</a:t>
                          </a:r>
                          <a:endParaRPr lang="en-US" sz="1200" dirty="0">
                            <a:latin typeface="Calibri" charset="0"/>
                            <a:ea typeface="Calibri" charset="0"/>
                            <a:cs typeface="Calibri" charset="0"/>
                          </a:endParaRPr>
                        </a:p>
                      </a:txBody>
                      <a:tcPr marL="76200" marR="76200" marT="50800" marB="50800" anchor="ctr">
                        <a:lnL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0F4FA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indent="0" algn="l">
                            <a:buNone/>
                          </a:pPr>
                          <a:r>
                            <a:rPr lang="en-US" sz="1200" dirty="0">
                              <a:solidFill>
                                <a:srgbClr val="404040"/>
                              </a:solidFill>
                              <a:latin typeface="Calibri" pitchFamily="34" charset="0"/>
                              <a:ea typeface="Calibri" pitchFamily="34" charset="-122"/>
                              <a:cs typeface="Calibri" pitchFamily="34" charset="-120"/>
                            </a:rPr>
                            <a:t>Check isolator type and stiffness</a:t>
                          </a:r>
                          <a:endParaRPr lang="en-US" sz="1200" dirty="0">
                            <a:latin typeface="Calibri" charset="0"/>
                            <a:ea typeface="Calibri" charset="0"/>
                            <a:cs typeface="Calibri" charset="0"/>
                          </a:endParaRPr>
                        </a:p>
                      </a:txBody>
                      <a:tcPr marL="76200" marR="76200" marT="50800" marB="50800" anchor="ctr">
                        <a:lnL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0F4FA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4"/>
                      </a:ext>
                    </a:extLst>
                  </a:tr>
                  <a:tr h="384048">
                    <a:tc>
                      <a:txBody>
                        <a:bodyPr/>
                        <a:lstStyle/>
                        <a:p>
                          <a:pPr marL="0" indent="0" algn="l">
                            <a:buNone/>
                          </a:pPr>
                          <a:r>
                            <a:rPr lang="en-US" sz="1200" dirty="0">
                              <a:solidFill>
                                <a:srgbClr val="404040"/>
                              </a:solidFill>
                              <a:latin typeface="Calibri" pitchFamily="34" charset="0"/>
                              <a:ea typeface="Calibri" pitchFamily="34" charset="-122"/>
                              <a:cs typeface="Calibri" pitchFamily="34" charset="-120"/>
                            </a:rPr>
                            <a:t>Storage racks, high-piled storage</a:t>
                          </a:r>
                          <a:endParaRPr lang="en-US" sz="1200" dirty="0">
                            <a:latin typeface="Calibri" charset="0"/>
                            <a:ea typeface="Calibri" charset="0"/>
                            <a:cs typeface="Calibri" charset="0"/>
                          </a:endParaRPr>
                        </a:p>
                      </a:txBody>
                      <a:tcPr marL="76200" marR="76200" marT="50800" marB="50800" anchor="ctr">
                        <a:lnL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FFFFF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indent="0" algn="ctr">
                            <a:buNone/>
                          </a:pPr>
                          <a:r>
                            <a:rPr lang="en-US" sz="1200" dirty="0">
                              <a:solidFill>
                                <a:srgbClr val="404040"/>
                              </a:solidFill>
                              <a:latin typeface="Calibri" pitchFamily="34" charset="0"/>
                              <a:ea typeface="Calibri" pitchFamily="34" charset="-122"/>
                              <a:cs typeface="Calibri" pitchFamily="34" charset="-120"/>
                            </a:rPr>
                            <a:t>2.5</a:t>
                          </a:r>
                          <a:endParaRPr lang="en-US" sz="1200" dirty="0">
                            <a:latin typeface="Calibri" charset="0"/>
                            <a:ea typeface="Calibri" charset="0"/>
                            <a:cs typeface="Calibri" charset="0"/>
                          </a:endParaRPr>
                        </a:p>
                      </a:txBody>
                      <a:tcPr marL="76200" marR="76200" marT="50800" marB="50800" anchor="ctr">
                        <a:lnL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FFFFF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indent="0" algn="ctr">
                            <a:buNone/>
                          </a:pPr>
                          <a:r>
                            <a:rPr lang="en-US" sz="1200" dirty="0">
                              <a:solidFill>
                                <a:srgbClr val="404040"/>
                              </a:solidFill>
                              <a:latin typeface="Calibri" pitchFamily="34" charset="0"/>
                              <a:ea typeface="Calibri" pitchFamily="34" charset="-122"/>
                              <a:cs typeface="Calibri" pitchFamily="34" charset="-120"/>
                            </a:rPr>
                            <a:t>4.0</a:t>
                          </a:r>
                          <a:endParaRPr lang="en-US" sz="1200" dirty="0">
                            <a:latin typeface="Calibri" charset="0"/>
                            <a:ea typeface="Calibri" charset="0"/>
                            <a:cs typeface="Calibri" charset="0"/>
                          </a:endParaRPr>
                        </a:p>
                      </a:txBody>
                      <a:tcPr marL="76200" marR="76200" marT="50800" marB="50800" anchor="ctr">
                        <a:lnL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FFFFF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indent="0" algn="l">
                            <a:buNone/>
                          </a:pPr>
                          <a:r>
                            <a:rPr lang="en-US" sz="1200" dirty="0">
                              <a:solidFill>
                                <a:srgbClr val="404040"/>
                              </a:solidFill>
                              <a:latin typeface="Calibri" pitchFamily="34" charset="0"/>
                              <a:ea typeface="Calibri" pitchFamily="34" charset="-122"/>
                              <a:cs typeface="Calibri" pitchFamily="34" charset="-120"/>
                            </a:rPr>
                            <a:t>Table 13.5-1, item 5</a:t>
                          </a:r>
                          <a:endParaRPr lang="en-US" sz="1200" dirty="0">
                            <a:latin typeface="Calibri" charset="0"/>
                            <a:ea typeface="Calibri" charset="0"/>
                            <a:cs typeface="Calibri" charset="0"/>
                          </a:endParaRPr>
                        </a:p>
                      </a:txBody>
                      <a:tcPr marL="76200" marR="76200" marT="50800" marB="50800" anchor="ctr">
                        <a:lnL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FFFFF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5"/>
                      </a:ext>
                    </a:extLst>
                  </a:tr>
                  <a:tr h="384048">
                    <a:tc>
                      <a:txBody>
                        <a:bodyPr/>
                        <a:lstStyle/>
                        <a:p>
                          <a:pPr marL="0" indent="0" algn="l">
                            <a:buNone/>
                          </a:pPr>
                          <a:r>
                            <a:rPr lang="en-US" sz="1200" dirty="0">
                              <a:solidFill>
                                <a:srgbClr val="404040"/>
                              </a:solidFill>
                              <a:latin typeface="Calibri" pitchFamily="34" charset="0"/>
                              <a:ea typeface="Calibri" pitchFamily="34" charset="-122"/>
                              <a:cs typeface="Calibri" pitchFamily="34" charset="-120"/>
                            </a:rPr>
                            <a:t>Equipment on seismic isolators</a:t>
                          </a:r>
                          <a:endParaRPr lang="en-US" sz="1200" dirty="0">
                            <a:latin typeface="Calibri" charset="0"/>
                            <a:ea typeface="Calibri" charset="0"/>
                            <a:cs typeface="Calibri" charset="0"/>
                          </a:endParaRPr>
                        </a:p>
                      </a:txBody>
                      <a:tcPr marL="76200" marR="76200" marT="50800" marB="50800" anchor="ctr">
                        <a:lnL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0F4FA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indent="0" algn="ctr">
                            <a:buNone/>
                          </a:pPr>
                          <a:r>
                            <a:rPr lang="en-US" sz="1200" dirty="0">
                              <a:solidFill>
                                <a:srgbClr val="404040"/>
                              </a:solidFill>
                              <a:latin typeface="Calibri" pitchFamily="34" charset="0"/>
                              <a:ea typeface="Calibri" pitchFamily="34" charset="-122"/>
                              <a:cs typeface="Calibri" pitchFamily="34" charset="-120"/>
                            </a:rPr>
                            <a:t>2.5</a:t>
                          </a:r>
                          <a:endParaRPr lang="en-US" sz="1200" dirty="0">
                            <a:latin typeface="Calibri" charset="0"/>
                            <a:ea typeface="Calibri" charset="0"/>
                            <a:cs typeface="Calibri" charset="0"/>
                          </a:endParaRPr>
                        </a:p>
                      </a:txBody>
                      <a:tcPr marL="76200" marR="76200" marT="50800" marB="50800" anchor="ctr">
                        <a:lnL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0F4FA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indent="0" algn="ctr">
                            <a:buNone/>
                          </a:pPr>
                          <a:r>
                            <a:rPr lang="en-US" sz="1200" dirty="0">
                              <a:solidFill>
                                <a:srgbClr val="404040"/>
                              </a:solidFill>
                              <a:latin typeface="Calibri" pitchFamily="34" charset="0"/>
                              <a:ea typeface="Calibri" pitchFamily="34" charset="-122"/>
                              <a:cs typeface="Calibri" pitchFamily="34" charset="-120"/>
                            </a:rPr>
                            <a:t>2.5</a:t>
                          </a:r>
                          <a:endParaRPr lang="en-US" sz="1200" dirty="0">
                            <a:latin typeface="Calibri" charset="0"/>
                            <a:ea typeface="Calibri" charset="0"/>
                            <a:cs typeface="Calibri" charset="0"/>
                          </a:endParaRPr>
                        </a:p>
                      </a:txBody>
                      <a:tcPr marL="76200" marR="76200" marT="50800" marB="50800" anchor="ctr">
                        <a:lnL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0F4FA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indent="0" algn="l">
                            <a:buNone/>
                          </a:pPr>
                          <a:r>
                            <a:rPr lang="en-US" sz="1200" dirty="0">
                              <a:solidFill>
                                <a:srgbClr val="404040"/>
                              </a:solidFill>
                              <a:latin typeface="Calibri" pitchFamily="34" charset="0"/>
                              <a:ea typeface="Calibri" pitchFamily="34" charset="-122"/>
                              <a:cs typeface="Calibri" pitchFamily="34" charset="-120"/>
                            </a:rPr>
                            <a:t>Isolated — inherently flexible</a:t>
                          </a:r>
                          <a:endParaRPr lang="en-US" sz="1200" dirty="0">
                            <a:latin typeface="Calibri" charset="0"/>
                            <a:ea typeface="Calibri" charset="0"/>
                            <a:cs typeface="Calibri" charset="0"/>
                          </a:endParaRPr>
                        </a:p>
                      </a:txBody>
                      <a:tcPr marL="76200" marR="76200" marT="50800" marB="50800" anchor="ctr">
                        <a:lnL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0F4FA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6"/>
                      </a:ext>
                    </a:extLst>
                  </a:tr>
                  <a:tr h="384048">
                    <a:tc>
                      <a:txBody>
                        <a:bodyPr/>
                        <a:lstStyle/>
                        <a:p>
                          <a:pPr marL="0" indent="0" algn="l">
                            <a:buNone/>
                          </a:pPr>
                          <a:r>
                            <a:rPr lang="en-US" sz="1200" dirty="0">
                              <a:solidFill>
                                <a:srgbClr val="404040"/>
                              </a:solidFill>
                              <a:latin typeface="Calibri" pitchFamily="34" charset="0"/>
                              <a:ea typeface="Calibri" pitchFamily="34" charset="-122"/>
                              <a:cs typeface="Calibri" pitchFamily="34" charset="-120"/>
                            </a:rPr>
                            <a:t>Architectural parapets and appendages</a:t>
                          </a:r>
                          <a:endParaRPr lang="en-US" sz="1200" dirty="0">
                            <a:latin typeface="Calibri" charset="0"/>
                            <a:ea typeface="Calibri" charset="0"/>
                            <a:cs typeface="Calibri" charset="0"/>
                          </a:endParaRPr>
                        </a:p>
                      </a:txBody>
                      <a:tcPr marL="76200" marR="76200" marT="50800" marB="50800" anchor="ctr">
                        <a:lnL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FFFFF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indent="0" algn="ctr">
                            <a:buNone/>
                          </a:pPr>
                          <a:r>
                            <a:rPr lang="en-US" sz="1200" dirty="0">
                              <a:solidFill>
                                <a:srgbClr val="404040"/>
                              </a:solidFill>
                              <a:latin typeface="Calibri" pitchFamily="34" charset="0"/>
                              <a:ea typeface="Calibri" pitchFamily="34" charset="-122"/>
                              <a:cs typeface="Calibri" pitchFamily="34" charset="-120"/>
                            </a:rPr>
                            <a:t>2.5</a:t>
                          </a:r>
                          <a:endParaRPr lang="en-US" sz="1200" dirty="0">
                            <a:latin typeface="Calibri" charset="0"/>
                            <a:ea typeface="Calibri" charset="0"/>
                            <a:cs typeface="Calibri" charset="0"/>
                          </a:endParaRPr>
                        </a:p>
                      </a:txBody>
                      <a:tcPr marL="76200" marR="76200" marT="50800" marB="50800" anchor="ctr">
                        <a:lnL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FFFFF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indent="0" algn="ctr">
                            <a:buNone/>
                          </a:pPr>
                          <a:r>
                            <a:rPr lang="en-US" sz="1200" dirty="0">
                              <a:solidFill>
                                <a:srgbClr val="404040"/>
                              </a:solidFill>
                              <a:latin typeface="Calibri" pitchFamily="34" charset="0"/>
                              <a:ea typeface="Calibri" pitchFamily="34" charset="-122"/>
                              <a:cs typeface="Calibri" pitchFamily="34" charset="-120"/>
                            </a:rPr>
                            <a:t>2.5</a:t>
                          </a:r>
                          <a:endParaRPr lang="en-US" sz="1200" dirty="0">
                            <a:latin typeface="Calibri" charset="0"/>
                            <a:ea typeface="Calibri" charset="0"/>
                            <a:cs typeface="Calibri" charset="0"/>
                          </a:endParaRPr>
                        </a:p>
                      </a:txBody>
                      <a:tcPr marL="76200" marR="76200" marT="50800" marB="50800" anchor="ctr">
                        <a:lnL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FFFFF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indent="0" algn="l">
                            <a:buNone/>
                          </a:pPr>
                          <a:r>
                            <a:rPr lang="en-US" sz="1200" dirty="0">
                              <a:solidFill>
                                <a:srgbClr val="404040"/>
                              </a:solidFill>
                              <a:latin typeface="Calibri" pitchFamily="34" charset="0"/>
                              <a:ea typeface="Calibri" pitchFamily="34" charset="-122"/>
                              <a:cs typeface="Calibri" pitchFamily="34" charset="-120"/>
                            </a:rPr>
                            <a:t>Always flexible; high risk</a:t>
                          </a:r>
                          <a:endParaRPr lang="en-US" sz="1200" dirty="0">
                            <a:latin typeface="Calibri" charset="0"/>
                            <a:ea typeface="Calibri" charset="0"/>
                            <a:cs typeface="Calibri" charset="0"/>
                          </a:endParaRPr>
                        </a:p>
                      </a:txBody>
                      <a:tcPr marL="76200" marR="76200" marT="50800" marB="50800" anchor="ctr">
                        <a:lnL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FFFFF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7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7" name="Table 0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707818938"/>
                  </p:ext>
                </p:extLst>
              </p:nvPr>
            </p:nvGraphicFramePr>
            <p:xfrm>
              <a:off x="365760" y="713232"/>
              <a:ext cx="8503920" cy="3072384"/>
            </p:xfrm>
            <a:graphic>
              <a:graphicData uri="http://schemas.openxmlformats.org/drawingml/2006/table">
                <a:tbl>
                  <a:tblPr/>
                  <a:tblGrid>
                    <a:gridCol w="3543300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767715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  <a:gridCol w="767715">
                      <a:extLst>
                        <a:ext uri="{9D8B030D-6E8A-4147-A177-3AD203B41FA5}">
                          <a16:colId xmlns:a16="http://schemas.microsoft.com/office/drawing/2014/main" val="20002"/>
                        </a:ext>
                      </a:extLst>
                    </a:gridCol>
                    <a:gridCol w="3425190">
                      <a:extLst>
                        <a:ext uri="{9D8B030D-6E8A-4147-A177-3AD203B41FA5}">
                          <a16:colId xmlns:a16="http://schemas.microsoft.com/office/drawing/2014/main" val="20003"/>
                        </a:ext>
                      </a:extLst>
                    </a:gridCol>
                  </a:tblGrid>
                  <a:tr h="384048">
                    <a:tc>
                      <a:txBody>
                        <a:bodyPr/>
                        <a:lstStyle/>
                        <a:p>
                          <a:pPr marL="0" indent="0" algn="ctr">
                            <a:buNone/>
                          </a:pPr>
                          <a:r>
                            <a:rPr lang="en-US" sz="1200" b="1" dirty="0">
                              <a:solidFill>
                                <a:srgbClr val="FFFFFF"/>
                              </a:solidFill>
                              <a:latin typeface="Calibri" pitchFamily="34" charset="0"/>
                              <a:ea typeface="Calibri" pitchFamily="34" charset="-122"/>
                              <a:cs typeface="Calibri" pitchFamily="34" charset="-120"/>
                            </a:rPr>
                            <a:t>Component Type</a:t>
                          </a:r>
                          <a:endParaRPr lang="en-US" sz="1200" dirty="0">
                            <a:latin typeface="Calibri" charset="0"/>
                            <a:ea typeface="Calibri" charset="0"/>
                            <a:cs typeface="Calibri" charset="0"/>
                          </a:endParaRPr>
                        </a:p>
                      </a:txBody>
                      <a:tcPr marL="76200" marR="76200" marT="50800" marB="50800" anchor="ctr">
                        <a:lnL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1F3A6B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76200" marR="76200" marT="50800" marB="50800" anchor="ctr">
                        <a:lnL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461905" t="-1587" r="-547619" b="-70317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76200" marR="76200" marT="50800" marB="50800" anchor="ctr">
                        <a:lnL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561905" t="-1587" r="-447619" b="-70317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0" indent="0" algn="ctr">
                            <a:buNone/>
                          </a:pPr>
                          <a:r>
                            <a:rPr lang="en-US" sz="1200" b="1" dirty="0">
                              <a:solidFill>
                                <a:srgbClr val="FFFFFF"/>
                              </a:solidFill>
                              <a:latin typeface="Calibri" pitchFamily="34" charset="0"/>
                              <a:ea typeface="Calibri" pitchFamily="34" charset="-122"/>
                              <a:cs typeface="Calibri" pitchFamily="34" charset="-120"/>
                            </a:rPr>
                            <a:t>Notes</a:t>
                          </a:r>
                          <a:endParaRPr lang="en-US" sz="1200" dirty="0">
                            <a:latin typeface="Calibri" charset="0"/>
                            <a:ea typeface="Calibri" charset="0"/>
                            <a:cs typeface="Calibri" charset="0"/>
                          </a:endParaRPr>
                        </a:p>
                      </a:txBody>
                      <a:tcPr marL="76200" marR="76200" marT="50800" marB="50800" anchor="ctr">
                        <a:lnL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1F3A6B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384048">
                    <a:tc>
                      <a:txBody>
                        <a:bodyPr/>
                        <a:lstStyle/>
                        <a:p>
                          <a:pPr marL="0" indent="0" algn="l">
                            <a:buNone/>
                          </a:pPr>
                          <a:r>
                            <a:rPr lang="en-US" sz="1200" dirty="0">
                              <a:solidFill>
                                <a:srgbClr val="404040"/>
                              </a:solidFill>
                              <a:latin typeface="Calibri" pitchFamily="34" charset="0"/>
                              <a:ea typeface="Calibri" pitchFamily="34" charset="-122"/>
                              <a:cs typeface="Calibri" pitchFamily="34" charset="-120"/>
                            </a:rPr>
                            <a:t>Electronics / communications racks — braced</a:t>
                          </a:r>
                          <a:endParaRPr lang="en-US" sz="1200" dirty="0">
                            <a:latin typeface="Calibri" charset="0"/>
                            <a:ea typeface="Calibri" charset="0"/>
                            <a:cs typeface="Calibri" charset="0"/>
                          </a:endParaRPr>
                        </a:p>
                      </a:txBody>
                      <a:tcPr marL="76200" marR="76200" marT="50800" marB="50800" anchor="ctr">
                        <a:lnL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FFFFF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indent="0" algn="ctr">
                            <a:buNone/>
                          </a:pPr>
                          <a:r>
                            <a:rPr lang="en-US" sz="1200" dirty="0">
                              <a:solidFill>
                                <a:srgbClr val="404040"/>
                              </a:solidFill>
                              <a:latin typeface="Calibri" pitchFamily="34" charset="0"/>
                              <a:ea typeface="Calibri" pitchFamily="34" charset="-122"/>
                              <a:cs typeface="Calibri" pitchFamily="34" charset="-120"/>
                            </a:rPr>
                            <a:t>1.0</a:t>
                          </a:r>
                          <a:endParaRPr lang="en-US" sz="1200" dirty="0">
                            <a:latin typeface="Calibri" charset="0"/>
                            <a:ea typeface="Calibri" charset="0"/>
                            <a:cs typeface="Calibri" charset="0"/>
                          </a:endParaRPr>
                        </a:p>
                      </a:txBody>
                      <a:tcPr marL="76200" marR="76200" marT="50800" marB="50800" anchor="ctr">
                        <a:lnL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FFFFF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indent="0" algn="ctr">
                            <a:buNone/>
                          </a:pPr>
                          <a:r>
                            <a:rPr lang="en-US" sz="1200" dirty="0">
                              <a:solidFill>
                                <a:srgbClr val="404040"/>
                              </a:solidFill>
                              <a:latin typeface="Calibri" pitchFamily="34" charset="0"/>
                              <a:ea typeface="Calibri" pitchFamily="34" charset="-122"/>
                              <a:cs typeface="Calibri" pitchFamily="34" charset="-120"/>
                            </a:rPr>
                            <a:t>2.5</a:t>
                          </a:r>
                          <a:endParaRPr lang="en-US" sz="1200" dirty="0">
                            <a:latin typeface="Calibri" charset="0"/>
                            <a:ea typeface="Calibri" charset="0"/>
                            <a:cs typeface="Calibri" charset="0"/>
                          </a:endParaRPr>
                        </a:p>
                      </a:txBody>
                      <a:tcPr marL="76200" marR="76200" marT="50800" marB="50800" anchor="ctr">
                        <a:lnL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FFFFF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76200" marR="76200" marT="50800" marB="50800" anchor="ctr">
                        <a:lnL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148399" t="-101587" r="-356" b="-603175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384048">
                    <a:tc>
                      <a:txBody>
                        <a:bodyPr/>
                        <a:lstStyle/>
                        <a:p>
                          <a:pPr marL="0" indent="0" algn="l">
                            <a:buNone/>
                          </a:pPr>
                          <a:r>
                            <a:rPr lang="en-US" sz="1200" dirty="0">
                              <a:solidFill>
                                <a:srgbClr val="404040"/>
                              </a:solidFill>
                              <a:latin typeface="Calibri" pitchFamily="34" charset="0"/>
                              <a:ea typeface="Calibri" pitchFamily="34" charset="-122"/>
                              <a:cs typeface="Calibri" pitchFamily="34" charset="-120"/>
                            </a:rPr>
                            <a:t>Electronics / communications racks — unbraced</a:t>
                          </a:r>
                          <a:endParaRPr lang="en-US" sz="1200" dirty="0">
                            <a:latin typeface="Calibri" charset="0"/>
                            <a:ea typeface="Calibri" charset="0"/>
                            <a:cs typeface="Calibri" charset="0"/>
                          </a:endParaRPr>
                        </a:p>
                      </a:txBody>
                      <a:tcPr marL="76200" marR="76200" marT="50800" marB="50800" anchor="ctr">
                        <a:lnL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0F4FA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indent="0" algn="ctr">
                            <a:buNone/>
                          </a:pPr>
                          <a:r>
                            <a:rPr lang="en-US" sz="1200" dirty="0">
                              <a:solidFill>
                                <a:srgbClr val="404040"/>
                              </a:solidFill>
                              <a:latin typeface="Calibri" pitchFamily="34" charset="0"/>
                              <a:ea typeface="Calibri" pitchFamily="34" charset="-122"/>
                              <a:cs typeface="Calibri" pitchFamily="34" charset="-120"/>
                            </a:rPr>
                            <a:t>2.5</a:t>
                          </a:r>
                          <a:endParaRPr lang="en-US" sz="1200" dirty="0">
                            <a:latin typeface="Calibri" charset="0"/>
                            <a:ea typeface="Calibri" charset="0"/>
                            <a:cs typeface="Calibri" charset="0"/>
                          </a:endParaRPr>
                        </a:p>
                      </a:txBody>
                      <a:tcPr marL="76200" marR="76200" marT="50800" marB="50800" anchor="ctr">
                        <a:lnL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0F4FA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indent="0" algn="ctr">
                            <a:buNone/>
                          </a:pPr>
                          <a:r>
                            <a:rPr lang="en-US" sz="1200" dirty="0">
                              <a:solidFill>
                                <a:srgbClr val="404040"/>
                              </a:solidFill>
                              <a:latin typeface="Calibri" pitchFamily="34" charset="0"/>
                              <a:ea typeface="Calibri" pitchFamily="34" charset="-122"/>
                              <a:cs typeface="Calibri" pitchFamily="34" charset="-120"/>
                            </a:rPr>
                            <a:t>2.5</a:t>
                          </a:r>
                          <a:endParaRPr lang="en-US" sz="1200" dirty="0">
                            <a:latin typeface="Calibri" charset="0"/>
                            <a:ea typeface="Calibri" charset="0"/>
                            <a:cs typeface="Calibri" charset="0"/>
                          </a:endParaRPr>
                        </a:p>
                      </a:txBody>
                      <a:tcPr marL="76200" marR="76200" marT="50800" marB="50800" anchor="ctr">
                        <a:lnL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0F4FA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indent="0" algn="l">
                            <a:buNone/>
                          </a:pPr>
                          <a:r>
                            <a:rPr lang="en-US" sz="1200" dirty="0">
                              <a:solidFill>
                                <a:srgbClr val="404040"/>
                              </a:solidFill>
                              <a:latin typeface="Calibri" pitchFamily="34" charset="0"/>
                              <a:ea typeface="Calibri" pitchFamily="34" charset="-122"/>
                              <a:cs typeface="Calibri" pitchFamily="34" charset="-120"/>
                            </a:rPr>
                            <a:t>Always treated as flexible</a:t>
                          </a:r>
                          <a:endParaRPr lang="en-US" sz="1200" dirty="0">
                            <a:latin typeface="Calibri" charset="0"/>
                            <a:ea typeface="Calibri" charset="0"/>
                            <a:cs typeface="Calibri" charset="0"/>
                          </a:endParaRPr>
                        </a:p>
                      </a:txBody>
                      <a:tcPr marL="76200" marR="76200" marT="50800" marB="50800" anchor="ctr">
                        <a:lnL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0F4FA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384048">
                    <a:tc>
                      <a:txBody>
                        <a:bodyPr/>
                        <a:lstStyle/>
                        <a:p>
                          <a:pPr marL="0" indent="0" algn="l">
                            <a:buNone/>
                          </a:pPr>
                          <a:r>
                            <a:rPr lang="en-US" sz="1200" dirty="0">
                              <a:solidFill>
                                <a:srgbClr val="404040"/>
                              </a:solidFill>
                              <a:latin typeface="Calibri" pitchFamily="34" charset="0"/>
                              <a:ea typeface="Calibri" pitchFamily="34" charset="-122"/>
                              <a:cs typeface="Calibri" pitchFamily="34" charset="-120"/>
                            </a:rPr>
                            <a:t>Mechanical equipment — general</a:t>
                          </a:r>
                          <a:endParaRPr lang="en-US" sz="1200" dirty="0">
                            <a:latin typeface="Calibri" charset="0"/>
                            <a:ea typeface="Calibri" charset="0"/>
                            <a:cs typeface="Calibri" charset="0"/>
                          </a:endParaRPr>
                        </a:p>
                      </a:txBody>
                      <a:tcPr marL="76200" marR="76200" marT="50800" marB="50800" anchor="ctr">
                        <a:lnL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FFFFF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indent="0" algn="ctr">
                            <a:buNone/>
                          </a:pPr>
                          <a:r>
                            <a:rPr lang="en-US" sz="1200" dirty="0">
                              <a:solidFill>
                                <a:srgbClr val="404040"/>
                              </a:solidFill>
                              <a:latin typeface="Calibri" pitchFamily="34" charset="0"/>
                              <a:ea typeface="Calibri" pitchFamily="34" charset="-122"/>
                              <a:cs typeface="Calibri" pitchFamily="34" charset="-120"/>
                            </a:rPr>
                            <a:t>1.0</a:t>
                          </a:r>
                          <a:endParaRPr lang="en-US" sz="1200" dirty="0">
                            <a:latin typeface="Calibri" charset="0"/>
                            <a:ea typeface="Calibri" charset="0"/>
                            <a:cs typeface="Calibri" charset="0"/>
                          </a:endParaRPr>
                        </a:p>
                      </a:txBody>
                      <a:tcPr marL="76200" marR="76200" marT="50800" marB="50800" anchor="ctr">
                        <a:lnL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FFFFF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indent="0" algn="ctr">
                            <a:buNone/>
                          </a:pPr>
                          <a:r>
                            <a:rPr lang="en-US" sz="1200" dirty="0">
                              <a:solidFill>
                                <a:srgbClr val="404040"/>
                              </a:solidFill>
                              <a:latin typeface="Calibri" pitchFamily="34" charset="0"/>
                              <a:ea typeface="Calibri" pitchFamily="34" charset="-122"/>
                              <a:cs typeface="Calibri" pitchFamily="34" charset="-120"/>
                            </a:rPr>
                            <a:t>2.5</a:t>
                          </a:r>
                          <a:endParaRPr lang="en-US" sz="1200" dirty="0">
                            <a:latin typeface="Calibri" charset="0"/>
                            <a:ea typeface="Calibri" charset="0"/>
                            <a:cs typeface="Calibri" charset="0"/>
                          </a:endParaRPr>
                        </a:p>
                      </a:txBody>
                      <a:tcPr marL="76200" marR="76200" marT="50800" marB="50800" anchor="ctr">
                        <a:lnL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FFFFF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indent="0" algn="l">
                            <a:buNone/>
                          </a:pPr>
                          <a:r>
                            <a:rPr lang="en-US" sz="1200" dirty="0">
                              <a:solidFill>
                                <a:srgbClr val="404040"/>
                              </a:solidFill>
                              <a:latin typeface="Calibri" pitchFamily="34" charset="0"/>
                              <a:ea typeface="Calibri" pitchFamily="34" charset="-122"/>
                              <a:cs typeface="Calibri" pitchFamily="34" charset="-120"/>
                            </a:rPr>
                            <a:t>Rigid attachment assumed</a:t>
                          </a:r>
                          <a:endParaRPr lang="en-US" sz="1200" dirty="0">
                            <a:latin typeface="Calibri" charset="0"/>
                            <a:ea typeface="Calibri" charset="0"/>
                            <a:cs typeface="Calibri" charset="0"/>
                          </a:endParaRPr>
                        </a:p>
                      </a:txBody>
                      <a:tcPr marL="76200" marR="76200" marT="50800" marB="50800" anchor="ctr">
                        <a:lnL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FFFFF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  <a:tr h="384048">
                    <a:tc>
                      <a:txBody>
                        <a:bodyPr/>
                        <a:lstStyle/>
                        <a:p>
                          <a:pPr marL="0" indent="0" algn="l">
                            <a:buNone/>
                          </a:pPr>
                          <a:r>
                            <a:rPr lang="en-US" sz="1200" dirty="0">
                              <a:solidFill>
                                <a:srgbClr val="404040"/>
                              </a:solidFill>
                              <a:latin typeface="Calibri" pitchFamily="34" charset="0"/>
                              <a:ea typeface="Calibri" pitchFamily="34" charset="-122"/>
                              <a:cs typeface="Calibri" pitchFamily="34" charset="-120"/>
                            </a:rPr>
                            <a:t>Mechanical equipment on vibration isolators</a:t>
                          </a:r>
                          <a:endParaRPr lang="en-US" sz="1200" dirty="0">
                            <a:latin typeface="Calibri" charset="0"/>
                            <a:ea typeface="Calibri" charset="0"/>
                            <a:cs typeface="Calibri" charset="0"/>
                          </a:endParaRPr>
                        </a:p>
                      </a:txBody>
                      <a:tcPr marL="76200" marR="76200" marT="50800" marB="50800" anchor="ctr">
                        <a:lnL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0F4FA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indent="0" algn="ctr">
                            <a:buNone/>
                          </a:pPr>
                          <a:r>
                            <a:rPr lang="en-US" sz="1200" dirty="0">
                              <a:solidFill>
                                <a:srgbClr val="404040"/>
                              </a:solidFill>
                              <a:latin typeface="Calibri" pitchFamily="34" charset="0"/>
                              <a:ea typeface="Calibri" pitchFamily="34" charset="-122"/>
                              <a:cs typeface="Calibri" pitchFamily="34" charset="-120"/>
                            </a:rPr>
                            <a:t>2.5</a:t>
                          </a:r>
                          <a:endParaRPr lang="en-US" sz="1200" dirty="0">
                            <a:latin typeface="Calibri" charset="0"/>
                            <a:ea typeface="Calibri" charset="0"/>
                            <a:cs typeface="Calibri" charset="0"/>
                          </a:endParaRPr>
                        </a:p>
                      </a:txBody>
                      <a:tcPr marL="76200" marR="76200" marT="50800" marB="50800" anchor="ctr">
                        <a:lnL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0F4FA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indent="0" algn="ctr">
                            <a:buNone/>
                          </a:pPr>
                          <a:r>
                            <a:rPr lang="en-US" sz="1200" dirty="0">
                              <a:solidFill>
                                <a:srgbClr val="404040"/>
                              </a:solidFill>
                              <a:latin typeface="Calibri" pitchFamily="34" charset="0"/>
                              <a:ea typeface="Calibri" pitchFamily="34" charset="-122"/>
                              <a:cs typeface="Calibri" pitchFamily="34" charset="-120"/>
                            </a:rPr>
                            <a:t>2.5</a:t>
                          </a:r>
                          <a:endParaRPr lang="en-US" sz="1200" dirty="0">
                            <a:latin typeface="Calibri" charset="0"/>
                            <a:ea typeface="Calibri" charset="0"/>
                            <a:cs typeface="Calibri" charset="0"/>
                          </a:endParaRPr>
                        </a:p>
                      </a:txBody>
                      <a:tcPr marL="76200" marR="76200" marT="50800" marB="50800" anchor="ctr">
                        <a:lnL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0F4FA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indent="0" algn="l">
                            <a:buNone/>
                          </a:pPr>
                          <a:r>
                            <a:rPr lang="en-US" sz="1200" dirty="0">
                              <a:solidFill>
                                <a:srgbClr val="404040"/>
                              </a:solidFill>
                              <a:latin typeface="Calibri" pitchFamily="34" charset="0"/>
                              <a:ea typeface="Calibri" pitchFamily="34" charset="-122"/>
                              <a:cs typeface="Calibri" pitchFamily="34" charset="-120"/>
                            </a:rPr>
                            <a:t>Check isolator type and stiffness</a:t>
                          </a:r>
                          <a:endParaRPr lang="en-US" sz="1200" dirty="0">
                            <a:latin typeface="Calibri" charset="0"/>
                            <a:ea typeface="Calibri" charset="0"/>
                            <a:cs typeface="Calibri" charset="0"/>
                          </a:endParaRPr>
                        </a:p>
                      </a:txBody>
                      <a:tcPr marL="76200" marR="76200" marT="50800" marB="50800" anchor="ctr">
                        <a:lnL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0F4FA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4"/>
                      </a:ext>
                    </a:extLst>
                  </a:tr>
                  <a:tr h="384048">
                    <a:tc>
                      <a:txBody>
                        <a:bodyPr/>
                        <a:lstStyle/>
                        <a:p>
                          <a:pPr marL="0" indent="0" algn="l">
                            <a:buNone/>
                          </a:pPr>
                          <a:r>
                            <a:rPr lang="en-US" sz="1200" dirty="0">
                              <a:solidFill>
                                <a:srgbClr val="404040"/>
                              </a:solidFill>
                              <a:latin typeface="Calibri" pitchFamily="34" charset="0"/>
                              <a:ea typeface="Calibri" pitchFamily="34" charset="-122"/>
                              <a:cs typeface="Calibri" pitchFamily="34" charset="-120"/>
                            </a:rPr>
                            <a:t>Storage racks, high-piled storage</a:t>
                          </a:r>
                          <a:endParaRPr lang="en-US" sz="1200" dirty="0">
                            <a:latin typeface="Calibri" charset="0"/>
                            <a:ea typeface="Calibri" charset="0"/>
                            <a:cs typeface="Calibri" charset="0"/>
                          </a:endParaRPr>
                        </a:p>
                      </a:txBody>
                      <a:tcPr marL="76200" marR="76200" marT="50800" marB="50800" anchor="ctr">
                        <a:lnL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FFFFF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indent="0" algn="ctr">
                            <a:buNone/>
                          </a:pPr>
                          <a:r>
                            <a:rPr lang="en-US" sz="1200" dirty="0">
                              <a:solidFill>
                                <a:srgbClr val="404040"/>
                              </a:solidFill>
                              <a:latin typeface="Calibri" pitchFamily="34" charset="0"/>
                              <a:ea typeface="Calibri" pitchFamily="34" charset="-122"/>
                              <a:cs typeface="Calibri" pitchFamily="34" charset="-120"/>
                            </a:rPr>
                            <a:t>2.5</a:t>
                          </a:r>
                          <a:endParaRPr lang="en-US" sz="1200" dirty="0">
                            <a:latin typeface="Calibri" charset="0"/>
                            <a:ea typeface="Calibri" charset="0"/>
                            <a:cs typeface="Calibri" charset="0"/>
                          </a:endParaRPr>
                        </a:p>
                      </a:txBody>
                      <a:tcPr marL="76200" marR="76200" marT="50800" marB="50800" anchor="ctr">
                        <a:lnL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FFFFF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indent="0" algn="ctr">
                            <a:buNone/>
                          </a:pPr>
                          <a:r>
                            <a:rPr lang="en-US" sz="1200" dirty="0">
                              <a:solidFill>
                                <a:srgbClr val="404040"/>
                              </a:solidFill>
                              <a:latin typeface="Calibri" pitchFamily="34" charset="0"/>
                              <a:ea typeface="Calibri" pitchFamily="34" charset="-122"/>
                              <a:cs typeface="Calibri" pitchFamily="34" charset="-120"/>
                            </a:rPr>
                            <a:t>4.0</a:t>
                          </a:r>
                          <a:endParaRPr lang="en-US" sz="1200" dirty="0">
                            <a:latin typeface="Calibri" charset="0"/>
                            <a:ea typeface="Calibri" charset="0"/>
                            <a:cs typeface="Calibri" charset="0"/>
                          </a:endParaRPr>
                        </a:p>
                      </a:txBody>
                      <a:tcPr marL="76200" marR="76200" marT="50800" marB="50800" anchor="ctr">
                        <a:lnL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FFFFF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indent="0" algn="l">
                            <a:buNone/>
                          </a:pPr>
                          <a:r>
                            <a:rPr lang="en-US" sz="1200" dirty="0">
                              <a:solidFill>
                                <a:srgbClr val="404040"/>
                              </a:solidFill>
                              <a:latin typeface="Calibri" pitchFamily="34" charset="0"/>
                              <a:ea typeface="Calibri" pitchFamily="34" charset="-122"/>
                              <a:cs typeface="Calibri" pitchFamily="34" charset="-120"/>
                            </a:rPr>
                            <a:t>Table 13.5-1, item 5</a:t>
                          </a:r>
                          <a:endParaRPr lang="en-US" sz="1200" dirty="0">
                            <a:latin typeface="Calibri" charset="0"/>
                            <a:ea typeface="Calibri" charset="0"/>
                            <a:cs typeface="Calibri" charset="0"/>
                          </a:endParaRPr>
                        </a:p>
                      </a:txBody>
                      <a:tcPr marL="76200" marR="76200" marT="50800" marB="50800" anchor="ctr">
                        <a:lnL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FFFFF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5"/>
                      </a:ext>
                    </a:extLst>
                  </a:tr>
                  <a:tr h="384048">
                    <a:tc>
                      <a:txBody>
                        <a:bodyPr/>
                        <a:lstStyle/>
                        <a:p>
                          <a:pPr marL="0" indent="0" algn="l">
                            <a:buNone/>
                          </a:pPr>
                          <a:r>
                            <a:rPr lang="en-US" sz="1200" dirty="0">
                              <a:solidFill>
                                <a:srgbClr val="404040"/>
                              </a:solidFill>
                              <a:latin typeface="Calibri" pitchFamily="34" charset="0"/>
                              <a:ea typeface="Calibri" pitchFamily="34" charset="-122"/>
                              <a:cs typeface="Calibri" pitchFamily="34" charset="-120"/>
                            </a:rPr>
                            <a:t>Equipment on seismic isolators</a:t>
                          </a:r>
                          <a:endParaRPr lang="en-US" sz="1200" dirty="0">
                            <a:latin typeface="Calibri" charset="0"/>
                            <a:ea typeface="Calibri" charset="0"/>
                            <a:cs typeface="Calibri" charset="0"/>
                          </a:endParaRPr>
                        </a:p>
                      </a:txBody>
                      <a:tcPr marL="76200" marR="76200" marT="50800" marB="50800" anchor="ctr">
                        <a:lnL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0F4FA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indent="0" algn="ctr">
                            <a:buNone/>
                          </a:pPr>
                          <a:r>
                            <a:rPr lang="en-US" sz="1200" dirty="0">
                              <a:solidFill>
                                <a:srgbClr val="404040"/>
                              </a:solidFill>
                              <a:latin typeface="Calibri" pitchFamily="34" charset="0"/>
                              <a:ea typeface="Calibri" pitchFamily="34" charset="-122"/>
                              <a:cs typeface="Calibri" pitchFamily="34" charset="-120"/>
                            </a:rPr>
                            <a:t>2.5</a:t>
                          </a:r>
                          <a:endParaRPr lang="en-US" sz="1200" dirty="0">
                            <a:latin typeface="Calibri" charset="0"/>
                            <a:ea typeface="Calibri" charset="0"/>
                            <a:cs typeface="Calibri" charset="0"/>
                          </a:endParaRPr>
                        </a:p>
                      </a:txBody>
                      <a:tcPr marL="76200" marR="76200" marT="50800" marB="50800" anchor="ctr">
                        <a:lnL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0F4FA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indent="0" algn="ctr">
                            <a:buNone/>
                          </a:pPr>
                          <a:r>
                            <a:rPr lang="en-US" sz="1200" dirty="0">
                              <a:solidFill>
                                <a:srgbClr val="404040"/>
                              </a:solidFill>
                              <a:latin typeface="Calibri" pitchFamily="34" charset="0"/>
                              <a:ea typeface="Calibri" pitchFamily="34" charset="-122"/>
                              <a:cs typeface="Calibri" pitchFamily="34" charset="-120"/>
                            </a:rPr>
                            <a:t>2.5</a:t>
                          </a:r>
                          <a:endParaRPr lang="en-US" sz="1200" dirty="0">
                            <a:latin typeface="Calibri" charset="0"/>
                            <a:ea typeface="Calibri" charset="0"/>
                            <a:cs typeface="Calibri" charset="0"/>
                          </a:endParaRPr>
                        </a:p>
                      </a:txBody>
                      <a:tcPr marL="76200" marR="76200" marT="50800" marB="50800" anchor="ctr">
                        <a:lnL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0F4FA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indent="0" algn="l">
                            <a:buNone/>
                          </a:pPr>
                          <a:r>
                            <a:rPr lang="en-US" sz="1200" dirty="0">
                              <a:solidFill>
                                <a:srgbClr val="404040"/>
                              </a:solidFill>
                              <a:latin typeface="Calibri" pitchFamily="34" charset="0"/>
                              <a:ea typeface="Calibri" pitchFamily="34" charset="-122"/>
                              <a:cs typeface="Calibri" pitchFamily="34" charset="-120"/>
                            </a:rPr>
                            <a:t>Isolated — inherently flexible</a:t>
                          </a:r>
                          <a:endParaRPr lang="en-US" sz="1200" dirty="0">
                            <a:latin typeface="Calibri" charset="0"/>
                            <a:ea typeface="Calibri" charset="0"/>
                            <a:cs typeface="Calibri" charset="0"/>
                          </a:endParaRPr>
                        </a:p>
                      </a:txBody>
                      <a:tcPr marL="76200" marR="76200" marT="50800" marB="50800" anchor="ctr">
                        <a:lnL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0F4FA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6"/>
                      </a:ext>
                    </a:extLst>
                  </a:tr>
                  <a:tr h="384048">
                    <a:tc>
                      <a:txBody>
                        <a:bodyPr/>
                        <a:lstStyle/>
                        <a:p>
                          <a:pPr marL="0" indent="0" algn="l">
                            <a:buNone/>
                          </a:pPr>
                          <a:r>
                            <a:rPr lang="en-US" sz="1200" dirty="0">
                              <a:solidFill>
                                <a:srgbClr val="404040"/>
                              </a:solidFill>
                              <a:latin typeface="Calibri" pitchFamily="34" charset="0"/>
                              <a:ea typeface="Calibri" pitchFamily="34" charset="-122"/>
                              <a:cs typeface="Calibri" pitchFamily="34" charset="-120"/>
                            </a:rPr>
                            <a:t>Architectural parapets and appendages</a:t>
                          </a:r>
                          <a:endParaRPr lang="en-US" sz="1200" dirty="0">
                            <a:latin typeface="Calibri" charset="0"/>
                            <a:ea typeface="Calibri" charset="0"/>
                            <a:cs typeface="Calibri" charset="0"/>
                          </a:endParaRPr>
                        </a:p>
                      </a:txBody>
                      <a:tcPr marL="76200" marR="76200" marT="50800" marB="50800" anchor="ctr">
                        <a:lnL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FFFFF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indent="0" algn="ctr">
                            <a:buNone/>
                          </a:pPr>
                          <a:r>
                            <a:rPr lang="en-US" sz="1200" dirty="0">
                              <a:solidFill>
                                <a:srgbClr val="404040"/>
                              </a:solidFill>
                              <a:latin typeface="Calibri" pitchFamily="34" charset="0"/>
                              <a:ea typeface="Calibri" pitchFamily="34" charset="-122"/>
                              <a:cs typeface="Calibri" pitchFamily="34" charset="-120"/>
                            </a:rPr>
                            <a:t>2.5</a:t>
                          </a:r>
                          <a:endParaRPr lang="en-US" sz="1200" dirty="0">
                            <a:latin typeface="Calibri" charset="0"/>
                            <a:ea typeface="Calibri" charset="0"/>
                            <a:cs typeface="Calibri" charset="0"/>
                          </a:endParaRPr>
                        </a:p>
                      </a:txBody>
                      <a:tcPr marL="76200" marR="76200" marT="50800" marB="50800" anchor="ctr">
                        <a:lnL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FFFFF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indent="0" algn="ctr">
                            <a:buNone/>
                          </a:pPr>
                          <a:r>
                            <a:rPr lang="en-US" sz="1200" dirty="0">
                              <a:solidFill>
                                <a:srgbClr val="404040"/>
                              </a:solidFill>
                              <a:latin typeface="Calibri" pitchFamily="34" charset="0"/>
                              <a:ea typeface="Calibri" pitchFamily="34" charset="-122"/>
                              <a:cs typeface="Calibri" pitchFamily="34" charset="-120"/>
                            </a:rPr>
                            <a:t>2.5</a:t>
                          </a:r>
                          <a:endParaRPr lang="en-US" sz="1200" dirty="0">
                            <a:latin typeface="Calibri" charset="0"/>
                            <a:ea typeface="Calibri" charset="0"/>
                            <a:cs typeface="Calibri" charset="0"/>
                          </a:endParaRPr>
                        </a:p>
                      </a:txBody>
                      <a:tcPr marL="76200" marR="76200" marT="50800" marB="50800" anchor="ctr">
                        <a:lnL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FFFFF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indent="0" algn="l">
                            <a:buNone/>
                          </a:pPr>
                          <a:r>
                            <a:rPr lang="en-US" sz="1200" dirty="0">
                              <a:solidFill>
                                <a:srgbClr val="404040"/>
                              </a:solidFill>
                              <a:latin typeface="Calibri" pitchFamily="34" charset="0"/>
                              <a:ea typeface="Calibri" pitchFamily="34" charset="-122"/>
                              <a:cs typeface="Calibri" pitchFamily="34" charset="-120"/>
                            </a:rPr>
                            <a:t>Always flexible; high risk</a:t>
                          </a:r>
                          <a:endParaRPr lang="en-US" sz="1200" dirty="0">
                            <a:latin typeface="Calibri" charset="0"/>
                            <a:ea typeface="Calibri" charset="0"/>
                            <a:cs typeface="Calibri" charset="0"/>
                          </a:endParaRPr>
                        </a:p>
                      </a:txBody>
                      <a:tcPr marL="76200" marR="76200" marT="50800" marB="50800" anchor="ctr">
                        <a:lnL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FFFFF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7"/>
                      </a:ext>
                    </a:extLst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 4"/>
              <p:cNvSpPr/>
              <p:nvPr/>
            </p:nvSpPr>
            <p:spPr>
              <a:xfrm>
                <a:off x="365760" y="3858768"/>
                <a:ext cx="8503920" cy="1143000"/>
              </a:xfrm>
              <a:prstGeom prst="rect">
                <a:avLst/>
              </a:prstGeom>
              <a:noFill/>
              <a:ln/>
            </p:spPr>
            <p:txBody>
              <a:bodyPr wrap="square" rtlCol="0" anchor="t"/>
              <a:lstStyle/>
              <a:p>
                <a:pPr marL="190500" indent="-190500">
                  <a:spcAft>
                    <a:spcPts val="400"/>
                  </a:spcAft>
                  <a:buClr>
                    <a:srgbClr val="006699"/>
                  </a:buClr>
                  <a:buSzPct val="80000"/>
                  <a:buChar char="•"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sz="1200" i="1" smtClean="0">
                            <a:solidFill>
                              <a:srgbClr val="404040"/>
                            </a:solidFill>
                            <a:latin typeface="Cambria Math" panose="02040503050406030204" pitchFamily="18" charset="0"/>
                            <a:ea typeface="Calibri" pitchFamily="34" charset="-122"/>
                            <a:cs typeface="Calibri" pitchFamily="34" charset="-12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sz="1200" b="0" i="1" smtClean="0">
                            <a:solidFill>
                              <a:srgbClr val="404040"/>
                            </a:solidFill>
                            <a:latin typeface="Cambria Math" panose="02040503050406030204" pitchFamily="18" charset="0"/>
                            <a:ea typeface="Calibri" pitchFamily="34" charset="-122"/>
                            <a:cs typeface="Calibri" pitchFamily="34" charset="-120"/>
                          </a:rPr>
                          <m:t>I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US" sz="1200" b="0" i="1" smtClean="0">
                            <a:solidFill>
                              <a:srgbClr val="404040"/>
                            </a:solidFill>
                            <a:latin typeface="Cambria Math" panose="02040503050406030204" pitchFamily="18" charset="0"/>
                            <a:ea typeface="Calibri" pitchFamily="34" charset="-122"/>
                            <a:cs typeface="Calibri" pitchFamily="34" charset="-120"/>
                          </a:rPr>
                          <m:t>p</m:t>
                        </m:r>
                      </m:sub>
                    </m:sSub>
                  </m:oMath>
                </a14:m>
                <a:r>
                  <a:rPr lang="en-US" sz="1200" dirty="0">
                    <a:solidFill>
                      <a:srgbClr val="404040"/>
                    </a:solidFill>
                    <a:latin typeface="Calibri" pitchFamily="34" charset="0"/>
                    <a:ea typeface="Calibri" pitchFamily="34" charset="-122"/>
                    <a:cs typeface="Calibri" pitchFamily="34" charset="-120"/>
                  </a:rPr>
                  <a:t> = 1.5 for components in Risk Category IV, components whose failure poses significant hazard (toxic storage), or life-safety systems</a:t>
                </a:r>
                <a:endParaRPr lang="en-US" sz="1200" dirty="0"/>
              </a:p>
              <a:p>
                <a:pPr marL="190500" indent="-190500">
                  <a:spcAft>
                    <a:spcPts val="400"/>
                  </a:spcAft>
                  <a:buClr>
                    <a:srgbClr val="006699"/>
                  </a:buClr>
                  <a:buSzPct val="80000"/>
                  <a:buChar char="•"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sz="1200" i="1">
                            <a:solidFill>
                              <a:srgbClr val="404040"/>
                            </a:solidFill>
                            <a:latin typeface="Cambria Math" panose="02040503050406030204" pitchFamily="18" charset="0"/>
                            <a:ea typeface="Calibri" pitchFamily="34" charset="-122"/>
                            <a:cs typeface="Calibri" pitchFamily="34" charset="-12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sz="1200" i="1">
                            <a:solidFill>
                              <a:srgbClr val="404040"/>
                            </a:solidFill>
                            <a:latin typeface="Cambria Math" panose="02040503050406030204" pitchFamily="18" charset="0"/>
                            <a:ea typeface="Calibri" pitchFamily="34" charset="-122"/>
                            <a:cs typeface="Calibri" pitchFamily="34" charset="-120"/>
                          </a:rPr>
                          <m:t>I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US" sz="1200" i="1">
                            <a:solidFill>
                              <a:srgbClr val="404040"/>
                            </a:solidFill>
                            <a:latin typeface="Cambria Math" panose="02040503050406030204" pitchFamily="18" charset="0"/>
                            <a:ea typeface="Calibri" pitchFamily="34" charset="-122"/>
                            <a:cs typeface="Calibri" pitchFamily="34" charset="-120"/>
                          </a:rPr>
                          <m:t>p</m:t>
                        </m:r>
                      </m:sub>
                    </m:sSub>
                  </m:oMath>
                </a14:m>
                <a:r>
                  <a:rPr lang="en-US" sz="1200" dirty="0">
                    <a:solidFill>
                      <a:srgbClr val="404040"/>
                    </a:solidFill>
                    <a:latin typeface="Calibri" pitchFamily="34" charset="0"/>
                    <a:ea typeface="Calibri" pitchFamily="34" charset="-122"/>
                    <a:cs typeface="Calibri" pitchFamily="34" charset="-120"/>
                  </a:rPr>
                  <a:t> = 1.0 for all other components</a:t>
                </a:r>
                <a:endParaRPr lang="en-US" sz="1200" dirty="0"/>
              </a:p>
              <a:p>
                <a:pPr marL="190500" indent="-190500">
                  <a:spcAft>
                    <a:spcPts val="400"/>
                  </a:spcAft>
                  <a:buClr>
                    <a:srgbClr val="006699"/>
                  </a:buClr>
                  <a:buSzPct val="80000"/>
                  <a:buChar char="•"/>
                </a:pPr>
                <a:r>
                  <a:rPr lang="en-US" sz="1200" dirty="0">
                    <a:solidFill>
                      <a:srgbClr val="404040"/>
                    </a:solidFill>
                    <a:latin typeface="Calibri" pitchFamily="34" charset="0"/>
                    <a:ea typeface="Calibri" pitchFamily="34" charset="-122"/>
                    <a:cs typeface="Calibri" pitchFamily="34" charset="-120"/>
                  </a:rPr>
                  <a:t>When the component natural frequency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200" i="1">
                            <a:solidFill>
                              <a:srgbClr val="404040"/>
                            </a:solidFill>
                            <a:latin typeface="Cambria Math" panose="02040503050406030204" pitchFamily="18" charset="0"/>
                            <a:ea typeface="Calibri" pitchFamily="34" charset="-122"/>
                            <a:cs typeface="Calibri" pitchFamily="34" charset="-12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sz="1200" b="0" i="1" smtClean="0">
                            <a:solidFill>
                              <a:srgbClr val="404040"/>
                            </a:solidFill>
                            <a:latin typeface="Cambria Math" panose="02040503050406030204" pitchFamily="18" charset="0"/>
                            <a:ea typeface="Calibri" pitchFamily="34" charset="-122"/>
                            <a:cs typeface="Calibri" pitchFamily="34" charset="-120"/>
                          </a:rPr>
                          <m:t>f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US" sz="1200" b="0" i="1" smtClean="0">
                            <a:solidFill>
                              <a:srgbClr val="404040"/>
                            </a:solidFill>
                            <a:latin typeface="Cambria Math" panose="02040503050406030204" pitchFamily="18" charset="0"/>
                            <a:ea typeface="Calibri" pitchFamily="34" charset="-122"/>
                            <a:cs typeface="Calibri" pitchFamily="34" charset="-120"/>
                          </a:rPr>
                          <m:t>n</m:t>
                        </m:r>
                      </m:sub>
                    </m:sSub>
                  </m:oMath>
                </a14:m>
                <a:r>
                  <a:rPr lang="en-US" sz="1200" dirty="0">
                    <a:solidFill>
                      <a:srgbClr val="404040"/>
                    </a:solidFill>
                    <a:latin typeface="Calibri" pitchFamily="34" charset="0"/>
                    <a:ea typeface="Calibri" pitchFamily="34" charset="-122"/>
                    <a:cs typeface="Calibri" pitchFamily="34" charset="-120"/>
                  </a:rPr>
                  <a:t> is not known, assume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200" i="1" smtClean="0">
                            <a:solidFill>
                              <a:srgbClr val="404040"/>
                            </a:solidFill>
                            <a:latin typeface="Cambria Math" panose="02040503050406030204" pitchFamily="18" charset="0"/>
                            <a:ea typeface="Calibri" pitchFamily="34" charset="-122"/>
                            <a:cs typeface="Calibri" pitchFamily="34" charset="-12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sz="1200" b="0" i="1" smtClean="0">
                            <a:solidFill>
                              <a:srgbClr val="404040"/>
                            </a:solidFill>
                            <a:latin typeface="Cambria Math" panose="02040503050406030204" pitchFamily="18" charset="0"/>
                            <a:ea typeface="Calibri" pitchFamily="34" charset="-122"/>
                            <a:cs typeface="Calibri" pitchFamily="34" charset="-120"/>
                          </a:rPr>
                          <m:t>a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US" sz="1200" i="1">
                            <a:solidFill>
                              <a:srgbClr val="404040"/>
                            </a:solidFill>
                            <a:latin typeface="Cambria Math" panose="02040503050406030204" pitchFamily="18" charset="0"/>
                            <a:ea typeface="Calibri" pitchFamily="34" charset="-122"/>
                            <a:cs typeface="Calibri" pitchFamily="34" charset="-120"/>
                          </a:rPr>
                          <m:t>p</m:t>
                        </m:r>
                      </m:sub>
                    </m:sSub>
                  </m:oMath>
                </a14:m>
                <a:r>
                  <a:rPr lang="en-US" sz="1200" dirty="0">
                    <a:solidFill>
                      <a:srgbClr val="404040"/>
                    </a:solidFill>
                    <a:latin typeface="Calibri" pitchFamily="34" charset="0"/>
                    <a:ea typeface="Calibri" pitchFamily="34" charset="-122"/>
                    <a:cs typeface="Calibri" pitchFamily="34" charset="-120"/>
                  </a:rPr>
                  <a:t> = 2.5 (conservative)</a:t>
                </a:r>
                <a:endParaRPr lang="en-US" sz="1200" dirty="0"/>
              </a:p>
            </p:txBody>
          </p:sp>
        </mc:Choice>
        <mc:Fallback xmlns="">
          <p:sp>
            <p:nvSpPr>
              <p:cNvPr id="6" name="Text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5760" y="3858768"/>
                <a:ext cx="8503920" cy="114300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  <a:ln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02920"/>
          </a:xfrm>
          <a:prstGeom prst="rect">
            <a:avLst/>
          </a:prstGeom>
          <a:solidFill>
            <a:srgbClr val="1F3864"/>
          </a:solidFill>
          <a:ln w="12700">
            <a:solidFill>
              <a:srgbClr val="1F386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228600" y="0"/>
            <a:ext cx="68580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ACI 318-19 Chapter 17 — Concrete Anchor Failure Modes</a:t>
            </a:r>
            <a:endParaRPr lang="en-US" sz="1600" dirty="0"/>
          </a:p>
        </p:txBody>
      </p:sp>
      <p:sp>
        <p:nvSpPr>
          <p:cNvPr id="4" name="Text 2"/>
          <p:cNvSpPr/>
          <p:nvPr/>
        </p:nvSpPr>
        <p:spPr>
          <a:xfrm>
            <a:off x="6858000" y="0"/>
            <a:ext cx="21031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Vibrationdata</a:t>
            </a:r>
            <a:endParaRPr lang="en-US" sz="1800" dirty="0"/>
          </a:p>
        </p:txBody>
      </p:sp>
      <p:sp>
        <p:nvSpPr>
          <p:cNvPr id="5" name="Text 3"/>
          <p:cNvSpPr/>
          <p:nvPr/>
        </p:nvSpPr>
        <p:spPr>
          <a:xfrm>
            <a:off x="228600" y="548640"/>
            <a:ext cx="8686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070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Variable Definitions  (1 of 2)</a:t>
            </a:r>
            <a:endParaRPr lang="en-US" sz="13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6" name="Table 0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52835729"/>
                  </p:ext>
                </p:extLst>
              </p:nvPr>
            </p:nvGraphicFramePr>
            <p:xfrm>
              <a:off x="228600" y="1041986"/>
              <a:ext cx="8458200" cy="3621454"/>
            </p:xfrm>
            <a:graphic>
              <a:graphicData uri="http://schemas.openxmlformats.org/drawingml/2006/table">
                <a:tbl>
                  <a:tblPr/>
                  <a:tblGrid>
                    <a:gridCol w="1417320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5166360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  <a:gridCol w="1874520">
                      <a:extLst>
                        <a:ext uri="{9D8B030D-6E8A-4147-A177-3AD203B41FA5}">
                          <a16:colId xmlns:a16="http://schemas.microsoft.com/office/drawing/2014/main" val="20002"/>
                        </a:ext>
                      </a:extLst>
                    </a:gridCol>
                  </a:tblGrid>
                  <a:tr h="287767">
                    <a:tc>
                      <a:txBody>
                        <a:bodyPr/>
                        <a:lstStyle/>
                        <a:p>
                          <a:pPr marL="0" indent="0" algn="ctr">
                            <a:buNone/>
                          </a:pPr>
                          <a:r>
                            <a:rPr lang="en-US" sz="1100" b="1" dirty="0">
                              <a:solidFill>
                                <a:srgbClr val="FFFFFF"/>
                              </a:solidFill>
                              <a:latin typeface="Calibri" pitchFamily="34" charset="0"/>
                              <a:ea typeface="Calibri" pitchFamily="34" charset="-122"/>
                              <a:cs typeface="Calibri" pitchFamily="34" charset="-120"/>
                            </a:rPr>
                            <a:t>Symbol</a:t>
                          </a:r>
                          <a:endParaRPr lang="en-US" sz="1100" dirty="0">
                            <a:latin typeface="Calibri" charset="0"/>
                            <a:ea typeface="Calibri" charset="0"/>
                            <a:cs typeface="Calibri" charset="0"/>
                          </a:endParaRPr>
                        </a:p>
                      </a:txBody>
                      <a:tcPr anchor="ctr">
                        <a:lnL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1F3864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indent="0" algn="l">
                            <a:buNone/>
                          </a:pPr>
                          <a:r>
                            <a:rPr lang="en-US" sz="1100" b="1" dirty="0">
                              <a:solidFill>
                                <a:srgbClr val="FFFFFF"/>
                              </a:solidFill>
                              <a:latin typeface="Calibri" pitchFamily="34" charset="0"/>
                              <a:ea typeface="Calibri" pitchFamily="34" charset="-122"/>
                              <a:cs typeface="Calibri" pitchFamily="34" charset="-120"/>
                            </a:rPr>
                            <a:t>Definition</a:t>
                          </a:r>
                          <a:endParaRPr lang="en-US" sz="1100" dirty="0">
                            <a:latin typeface="Calibri" charset="0"/>
                            <a:ea typeface="Calibri" charset="0"/>
                            <a:cs typeface="Calibri" charset="0"/>
                          </a:endParaRPr>
                        </a:p>
                      </a:txBody>
                      <a:tcPr anchor="ctr">
                        <a:lnL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1F3864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indent="0" algn="ctr">
                            <a:buNone/>
                          </a:pPr>
                          <a:r>
                            <a:rPr lang="en-US" sz="1100" b="1" dirty="0">
                              <a:solidFill>
                                <a:srgbClr val="FFFFFF"/>
                              </a:solidFill>
                              <a:latin typeface="Calibri" pitchFamily="34" charset="0"/>
                              <a:ea typeface="Calibri" pitchFamily="34" charset="-122"/>
                              <a:cs typeface="Calibri" pitchFamily="34" charset="-120"/>
                            </a:rPr>
                            <a:t>Units</a:t>
                          </a:r>
                          <a:endParaRPr lang="en-US" sz="1100" dirty="0">
                            <a:latin typeface="Calibri" charset="0"/>
                            <a:ea typeface="Calibri" charset="0"/>
                            <a:cs typeface="Calibri" charset="0"/>
                          </a:endParaRPr>
                        </a:p>
                      </a:txBody>
                      <a:tcPr anchor="ctr">
                        <a:lnL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1F3864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296230">
                    <a:tc>
                      <a:txBody>
                        <a:bodyPr/>
                        <a:lstStyle/>
                        <a:p>
                          <a:pPr marL="0" indent="0" algn="ctr">
                            <a:buNone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sz="1350" i="1" kern="1200" smtClean="0">
                                        <a:solidFill>
                                          <a:schemeClr val="tx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  <a:cs typeface="+mn-cs"/>
                                      </a:rPr>
                                    </m:ctrlPr>
                                  </m:sSubPr>
                                  <m:e>
                                    <m:r>
                                      <m:rPr>
                                        <m:sty m:val="p"/>
                                      </m:rPr>
                                      <a:rPr lang="en-US" sz="1350" i="0" kern="1200">
                                        <a:solidFill>
                                          <a:schemeClr val="tx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  <a:cs typeface="+mn-cs"/>
                                      </a:rPr>
                                      <m:t>N</m:t>
                                    </m:r>
                                  </m:e>
                                  <m:sub>
                                    <m:r>
                                      <m:rPr>
                                        <m:sty m:val="p"/>
                                      </m:rPr>
                                      <a:rPr lang="en-US" sz="1350" i="0" kern="1200">
                                        <a:solidFill>
                                          <a:schemeClr val="tx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  <a:cs typeface="+mn-cs"/>
                                      </a:rPr>
                                      <m:t>sa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US" sz="1350" i="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Calibri" charset="0"/>
                          </a:endParaRPr>
                        </a:p>
                      </a:txBody>
                      <a:tcPr anchor="ctr">
                        <a:lnL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FFFFF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indent="0" algn="l">
                            <a:buNone/>
                          </a:pPr>
                          <a:r>
                            <a:rPr lang="en-US" sz="1150" dirty="0">
                              <a:solidFill>
                                <a:srgbClr val="1F1F1F"/>
                              </a:solidFill>
                              <a:latin typeface="Calibri" pitchFamily="34" charset="0"/>
                              <a:ea typeface="Calibri" pitchFamily="34" charset="-122"/>
                              <a:cs typeface="Calibri" pitchFamily="34" charset="-120"/>
                            </a:rPr>
                            <a:t>Nominal steel tensile strength of anchor</a:t>
                          </a:r>
                          <a:endParaRPr lang="en-US" sz="1150" dirty="0">
                            <a:latin typeface="Calibri" charset="0"/>
                            <a:ea typeface="Calibri" charset="0"/>
                            <a:cs typeface="Calibri" charset="0"/>
                          </a:endParaRPr>
                        </a:p>
                      </a:txBody>
                      <a:tcPr anchor="ctr">
                        <a:lnL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FFFFF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indent="0" algn="ctr">
                            <a:buNone/>
                          </a:pPr>
                          <a:r>
                            <a:rPr lang="en-US" sz="1150" dirty="0">
                              <a:solidFill>
                                <a:srgbClr val="1F1F1F"/>
                              </a:solidFill>
                              <a:latin typeface="Calibri" pitchFamily="34" charset="0"/>
                              <a:ea typeface="Calibri" pitchFamily="34" charset="-122"/>
                              <a:cs typeface="Calibri" pitchFamily="34" charset="-120"/>
                            </a:rPr>
                            <a:t>lbf or kip</a:t>
                          </a:r>
                          <a:endParaRPr lang="en-US" sz="1150" dirty="0">
                            <a:latin typeface="Calibri" charset="0"/>
                            <a:ea typeface="Calibri" charset="0"/>
                            <a:cs typeface="Calibri" charset="0"/>
                          </a:endParaRPr>
                        </a:p>
                      </a:txBody>
                      <a:tcPr anchor="ctr">
                        <a:lnL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FFFFF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296230">
                    <a:tc>
                      <a:txBody>
                        <a:bodyPr/>
                        <a:lstStyle/>
                        <a:p>
                          <a:pPr marL="0" indent="0" algn="ctr">
                            <a:buNone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sz="1350" i="1" kern="1200" smtClean="0">
                                        <a:solidFill>
                                          <a:schemeClr val="tx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  <a:cs typeface="+mn-cs"/>
                                      </a:rPr>
                                    </m:ctrlPr>
                                  </m:sSubPr>
                                  <m:e>
                                    <m:r>
                                      <m:rPr>
                                        <m:sty m:val="p"/>
                                      </m:rPr>
                                      <a:rPr lang="en-US" sz="1350" i="0" kern="1200">
                                        <a:solidFill>
                                          <a:schemeClr val="tx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  <a:cs typeface="+mn-cs"/>
                                      </a:rPr>
                                      <m:t>A</m:t>
                                    </m:r>
                                  </m:e>
                                  <m:sub>
                                    <m:r>
                                      <m:rPr>
                                        <m:sty m:val="p"/>
                                      </m:rPr>
                                      <a:rPr lang="en-US" sz="1350" i="0" kern="1200">
                                        <a:solidFill>
                                          <a:schemeClr val="tx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  <a:cs typeface="+mn-cs"/>
                                      </a:rPr>
                                      <m:t>se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US" sz="1350" i="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Calibri" charset="0"/>
                          </a:endParaRPr>
                        </a:p>
                      </a:txBody>
                      <a:tcPr anchor="ctr">
                        <a:lnL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EBF3FB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indent="0" algn="l">
                            <a:buNone/>
                          </a:pPr>
                          <a:r>
                            <a:rPr lang="en-US" sz="1150" dirty="0">
                              <a:solidFill>
                                <a:srgbClr val="1F1F1F"/>
                              </a:solidFill>
                              <a:latin typeface="Calibri" pitchFamily="34" charset="0"/>
                              <a:ea typeface="Calibri" pitchFamily="34" charset="-122"/>
                              <a:cs typeface="Calibri" pitchFamily="34" charset="-120"/>
                            </a:rPr>
                            <a:t>Effective cross-sectional stress area of anchor</a:t>
                          </a:r>
                          <a:endParaRPr lang="en-US" sz="1150" dirty="0">
                            <a:latin typeface="Calibri" charset="0"/>
                            <a:ea typeface="Calibri" charset="0"/>
                            <a:cs typeface="Calibri" charset="0"/>
                          </a:endParaRPr>
                        </a:p>
                      </a:txBody>
                      <a:tcPr anchor="ctr">
                        <a:lnL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EBF3FB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indent="0" algn="ctr">
                            <a:buNone/>
                          </a:pPr>
                          <a:r>
                            <a:rPr lang="en-US" sz="1150" dirty="0">
                              <a:solidFill>
                                <a:srgbClr val="1F1F1F"/>
                              </a:solidFill>
                              <a:latin typeface="Calibri" pitchFamily="34" charset="0"/>
                              <a:ea typeface="Calibri" pitchFamily="34" charset="-122"/>
                              <a:cs typeface="Calibri" pitchFamily="34" charset="-120"/>
                            </a:rPr>
                            <a:t>in²</a:t>
                          </a:r>
                          <a:endParaRPr lang="en-US" sz="1150" dirty="0">
                            <a:latin typeface="Calibri" charset="0"/>
                            <a:ea typeface="Calibri" charset="0"/>
                            <a:cs typeface="Calibri" charset="0"/>
                          </a:endParaRPr>
                        </a:p>
                      </a:txBody>
                      <a:tcPr anchor="ctr">
                        <a:lnL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EBF3FB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296230">
                    <a:tc>
                      <a:txBody>
                        <a:bodyPr/>
                        <a:lstStyle/>
                        <a:p>
                          <a:pPr marL="0" indent="0" algn="ctr">
                            <a:buNone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sz="1350" i="1" kern="1200" smtClean="0">
                                        <a:solidFill>
                                          <a:schemeClr val="tx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  <a:cs typeface="+mn-cs"/>
                                      </a:rPr>
                                    </m:ctrlPr>
                                  </m:sSubPr>
                                  <m:e>
                                    <m:r>
                                      <m:rPr>
                                        <m:sty m:val="p"/>
                                      </m:rPr>
                                      <a:rPr lang="en-US" sz="1350" i="0" kern="1200">
                                        <a:solidFill>
                                          <a:schemeClr val="tx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  <a:cs typeface="+mn-cs"/>
                                      </a:rPr>
                                      <m:t>F</m:t>
                                    </m:r>
                                  </m:e>
                                  <m:sub>
                                    <m:r>
                                      <m:rPr>
                                        <m:sty m:val="p"/>
                                      </m:rPr>
                                      <a:rPr lang="en-US" sz="1350" i="0" kern="1200">
                                        <a:solidFill>
                                          <a:schemeClr val="tx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  <a:cs typeface="+mn-cs"/>
                                      </a:rPr>
                                      <m:t>uta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US" sz="1350" i="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Calibri" charset="0"/>
                          </a:endParaRPr>
                        </a:p>
                      </a:txBody>
                      <a:tcPr anchor="ctr">
                        <a:lnL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FFFFF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indent="0" algn="l">
                            <a:buNone/>
                          </a:pPr>
                          <a:r>
                            <a:rPr lang="en-US" sz="1150" dirty="0">
                              <a:solidFill>
                                <a:srgbClr val="1F1F1F"/>
                              </a:solidFill>
                              <a:latin typeface="Calibri" pitchFamily="34" charset="0"/>
                              <a:ea typeface="Calibri" pitchFamily="34" charset="-122"/>
                              <a:cs typeface="Calibri" pitchFamily="34" charset="-120"/>
                            </a:rPr>
                            <a:t>Specified ultimate tensile strength of anchor steel</a:t>
                          </a:r>
                          <a:endParaRPr lang="en-US" sz="1150" dirty="0">
                            <a:latin typeface="Calibri" charset="0"/>
                            <a:ea typeface="Calibri" charset="0"/>
                            <a:cs typeface="Calibri" charset="0"/>
                          </a:endParaRPr>
                        </a:p>
                      </a:txBody>
                      <a:tcPr anchor="ctr">
                        <a:lnL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FFFFF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indent="0" algn="ctr">
                            <a:buNone/>
                          </a:pPr>
                          <a:r>
                            <a:rPr lang="en-US" sz="1150" dirty="0">
                              <a:solidFill>
                                <a:srgbClr val="1F1F1F"/>
                              </a:solidFill>
                              <a:latin typeface="Calibri" pitchFamily="34" charset="0"/>
                              <a:ea typeface="Calibri" pitchFamily="34" charset="-122"/>
                              <a:cs typeface="Calibri" pitchFamily="34" charset="-120"/>
                            </a:rPr>
                            <a:t>psi or ksi</a:t>
                          </a:r>
                          <a:endParaRPr lang="en-US" sz="1150" dirty="0">
                            <a:latin typeface="Calibri" charset="0"/>
                            <a:ea typeface="Calibri" charset="0"/>
                            <a:cs typeface="Calibri" charset="0"/>
                          </a:endParaRPr>
                        </a:p>
                      </a:txBody>
                      <a:tcPr anchor="ctr">
                        <a:lnL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FFFFF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  <a:tr h="296230"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sz="1350" i="1" kern="1200" smtClean="0">
                                        <a:solidFill>
                                          <a:schemeClr val="tx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  <a:cs typeface="+mn-cs"/>
                                      </a:rPr>
                                    </m:ctrlPr>
                                  </m:sSubPr>
                                  <m:e>
                                    <m:r>
                                      <m:rPr>
                                        <m:sty m:val="p"/>
                                      </m:rPr>
                                      <a:rPr lang="en-US" sz="1350" i="0" kern="1200">
                                        <a:solidFill>
                                          <a:schemeClr val="tx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  <a:cs typeface="+mn-cs"/>
                                      </a:rPr>
                                      <m:t>N</m:t>
                                    </m:r>
                                  </m:e>
                                  <m:sub>
                                    <m:r>
                                      <m:rPr>
                                        <m:sty m:val="p"/>
                                      </m:rPr>
                                      <a:rPr lang="en-US" sz="1350" i="0" kern="1200">
                                        <a:solidFill>
                                          <a:schemeClr val="tx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  <a:cs typeface="+mn-cs"/>
                                      </a:rPr>
                                      <m:t>cbg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US" sz="1350" i="0" kern="1200" dirty="0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+mn-cs"/>
                          </a:endParaRPr>
                        </a:p>
                      </a:txBody>
                      <a:tcPr anchor="ctr">
                        <a:lnL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EBF3FB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indent="0" algn="l">
                            <a:buNone/>
                          </a:pPr>
                          <a:r>
                            <a:rPr lang="en-US" sz="1150" dirty="0">
                              <a:solidFill>
                                <a:srgbClr val="1F1F1F"/>
                              </a:solidFill>
                              <a:latin typeface="Calibri" pitchFamily="34" charset="0"/>
                              <a:ea typeface="Calibri" pitchFamily="34" charset="-122"/>
                              <a:cs typeface="Calibri" pitchFamily="34" charset="-120"/>
                            </a:rPr>
                            <a:t>Nominal concrete breakout strength of an anchor group in tension</a:t>
                          </a:r>
                          <a:endParaRPr lang="en-US" sz="1150" dirty="0">
                            <a:latin typeface="Calibri" charset="0"/>
                            <a:ea typeface="Calibri" charset="0"/>
                            <a:cs typeface="Calibri" charset="0"/>
                          </a:endParaRPr>
                        </a:p>
                      </a:txBody>
                      <a:tcPr anchor="ctr">
                        <a:lnL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EBF3FB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indent="0" algn="ctr">
                            <a:buNone/>
                          </a:pPr>
                          <a:r>
                            <a:rPr lang="en-US" sz="1150" dirty="0">
                              <a:solidFill>
                                <a:srgbClr val="1F1F1F"/>
                              </a:solidFill>
                              <a:latin typeface="Calibri" pitchFamily="34" charset="0"/>
                              <a:ea typeface="Calibri" pitchFamily="34" charset="-122"/>
                              <a:cs typeface="Calibri" pitchFamily="34" charset="-120"/>
                            </a:rPr>
                            <a:t>lbf or kip</a:t>
                          </a:r>
                          <a:endParaRPr lang="en-US" sz="1150" dirty="0">
                            <a:latin typeface="Calibri" charset="0"/>
                            <a:ea typeface="Calibri" charset="0"/>
                            <a:cs typeface="Calibri" charset="0"/>
                          </a:endParaRPr>
                        </a:p>
                      </a:txBody>
                      <a:tcPr anchor="ctr">
                        <a:lnL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EBF3FB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4"/>
                      </a:ext>
                    </a:extLst>
                  </a:tr>
                  <a:tr h="296230"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sz="1350" i="1" kern="1200" smtClean="0">
                                        <a:solidFill>
                                          <a:schemeClr val="tx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  <a:cs typeface="+mn-cs"/>
                                      </a:rPr>
                                    </m:ctrlPr>
                                  </m:sSubPr>
                                  <m:e>
                                    <m:r>
                                      <m:rPr>
                                        <m:sty m:val="p"/>
                                      </m:rPr>
                                      <a:rPr lang="en-US" sz="1350" i="0" kern="1200">
                                        <a:solidFill>
                                          <a:schemeClr val="tx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  <a:cs typeface="+mn-cs"/>
                                      </a:rPr>
                                      <m:t>A</m:t>
                                    </m:r>
                                  </m:e>
                                  <m:sub>
                                    <m:r>
                                      <m:rPr>
                                        <m:sty m:val="p"/>
                                      </m:rPr>
                                      <a:rPr lang="en-US" sz="1350" i="0" kern="1200">
                                        <a:solidFill>
                                          <a:schemeClr val="tx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  <a:cs typeface="+mn-cs"/>
                                      </a:rPr>
                                      <m:t>Nc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US" sz="1350" i="0" kern="1200" dirty="0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+mn-cs"/>
                          </a:endParaRPr>
                        </a:p>
                      </a:txBody>
                      <a:tcPr anchor="ctr">
                        <a:lnL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FFFFF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indent="0" algn="l">
                            <a:buNone/>
                          </a:pPr>
                          <a:r>
                            <a:rPr lang="en-US" sz="1150" dirty="0">
                              <a:solidFill>
                                <a:srgbClr val="1F1F1F"/>
                              </a:solidFill>
                              <a:latin typeface="Calibri" pitchFamily="34" charset="0"/>
                              <a:ea typeface="Calibri" pitchFamily="34" charset="-122"/>
                              <a:cs typeface="Calibri" pitchFamily="34" charset="-120"/>
                            </a:rPr>
                            <a:t>Projected concrete failure area of anchor group (actual)</a:t>
                          </a:r>
                          <a:endParaRPr lang="en-US" sz="1150" dirty="0">
                            <a:latin typeface="Calibri" charset="0"/>
                            <a:ea typeface="Calibri" charset="0"/>
                            <a:cs typeface="Calibri" charset="0"/>
                          </a:endParaRPr>
                        </a:p>
                      </a:txBody>
                      <a:tcPr anchor="ctr">
                        <a:lnL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FFFFF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indent="0" algn="ctr">
                            <a:buNone/>
                          </a:pPr>
                          <a:r>
                            <a:rPr lang="en-US" sz="1150" dirty="0">
                              <a:solidFill>
                                <a:srgbClr val="1F1F1F"/>
                              </a:solidFill>
                              <a:latin typeface="Calibri" pitchFamily="34" charset="0"/>
                              <a:ea typeface="Calibri" pitchFamily="34" charset="-122"/>
                              <a:cs typeface="Calibri" pitchFamily="34" charset="-120"/>
                            </a:rPr>
                            <a:t>in²</a:t>
                          </a:r>
                          <a:endParaRPr lang="en-US" sz="1150" dirty="0">
                            <a:latin typeface="Calibri" charset="0"/>
                            <a:ea typeface="Calibri" charset="0"/>
                            <a:cs typeface="Calibri" charset="0"/>
                          </a:endParaRPr>
                        </a:p>
                      </a:txBody>
                      <a:tcPr anchor="ctr">
                        <a:lnL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FFFFF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5"/>
                      </a:ext>
                    </a:extLst>
                  </a:tr>
                  <a:tr h="296230">
                    <a:tc>
                      <a:txBody>
                        <a:bodyPr/>
                        <a:lstStyle/>
                        <a:p>
                          <a:pPr marL="0" indent="0" algn="ctr">
                            <a:buNone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sz="1350" i="1" kern="1200" smtClean="0">
                                        <a:solidFill>
                                          <a:schemeClr val="tx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  <a:cs typeface="+mn-cs"/>
                                      </a:rPr>
                                    </m:ctrlPr>
                                  </m:sSubPr>
                                  <m:e>
                                    <m:r>
                                      <m:rPr>
                                        <m:sty m:val="p"/>
                                      </m:rPr>
                                      <a:rPr lang="en-US" sz="1350" i="0" kern="1200">
                                        <a:solidFill>
                                          <a:schemeClr val="tx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  <a:cs typeface="+mn-cs"/>
                                      </a:rPr>
                                      <m:t>A</m:t>
                                    </m:r>
                                  </m:e>
                                  <m:sub>
                                    <m:r>
                                      <m:rPr>
                                        <m:sty m:val="p"/>
                                      </m:rPr>
                                      <a:rPr lang="en-US" sz="1350" i="0" kern="1200">
                                        <a:solidFill>
                                          <a:schemeClr val="tx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  <a:cs typeface="+mn-cs"/>
                                      </a:rPr>
                                      <m:t>Nco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US" sz="1350" i="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Calibri" charset="0"/>
                          </a:endParaRPr>
                        </a:p>
                      </a:txBody>
                      <a:tcPr anchor="ctr">
                        <a:lnL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EBF3FB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indent="0" algn="l">
                            <a:buNone/>
                          </a:pPr>
                          <a:r>
                            <a:rPr lang="en-US" sz="1150" dirty="0">
                              <a:solidFill>
                                <a:srgbClr val="1F1F1F"/>
                              </a:solidFill>
                              <a:latin typeface="Calibri" pitchFamily="34" charset="0"/>
                              <a:ea typeface="Calibri" pitchFamily="34" charset="-122"/>
                              <a:cs typeface="Calibri" pitchFamily="34" charset="-120"/>
                            </a:rPr>
                            <a:t>Projected concrete failure area of a single anchor without edge effects</a:t>
                          </a:r>
                          <a:endParaRPr lang="en-US" sz="1150" dirty="0">
                            <a:latin typeface="Calibri" charset="0"/>
                            <a:ea typeface="Calibri" charset="0"/>
                            <a:cs typeface="Calibri" charset="0"/>
                          </a:endParaRPr>
                        </a:p>
                      </a:txBody>
                      <a:tcPr anchor="ctr">
                        <a:lnL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EBF3FB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indent="0" algn="ctr">
                            <a:buNone/>
                          </a:pPr>
                          <a:r>
                            <a:rPr lang="en-US" sz="1150" dirty="0">
                              <a:solidFill>
                                <a:srgbClr val="1F1F1F"/>
                              </a:solidFill>
                              <a:latin typeface="Calibri" pitchFamily="34" charset="0"/>
                              <a:ea typeface="Calibri" pitchFamily="34" charset="-122"/>
                              <a:cs typeface="Calibri" pitchFamily="34" charset="-120"/>
                            </a:rPr>
                            <a:t>in²</a:t>
                          </a:r>
                          <a:endParaRPr lang="en-US" sz="1150" dirty="0">
                            <a:latin typeface="Calibri" charset="0"/>
                            <a:ea typeface="Calibri" charset="0"/>
                            <a:cs typeface="Calibri" charset="0"/>
                          </a:endParaRPr>
                        </a:p>
                      </a:txBody>
                      <a:tcPr anchor="ctr">
                        <a:lnL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EBF3FB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6"/>
                      </a:ext>
                    </a:extLst>
                  </a:tr>
                  <a:tr h="296230"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sz="1350" i="1" kern="1200" smtClean="0">
                                        <a:solidFill>
                                          <a:schemeClr val="tx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  <a:cs typeface="+mn-cs"/>
                                      </a:rPr>
                                    </m:ctrlPr>
                                  </m:sSubPr>
                                  <m:e>
                                    <m:r>
                                      <m:rPr>
                                        <m:sty m:val="p"/>
                                      </m:rPr>
                                      <a:rPr lang="en-US" sz="1350" i="0" kern="1200">
                                        <a:solidFill>
                                          <a:schemeClr val="tx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  <a:cs typeface="+mn-cs"/>
                                      </a:rPr>
                                      <m:t>Ψ</m:t>
                                    </m:r>
                                  </m:e>
                                  <m:sub>
                                    <m:r>
                                      <m:rPr>
                                        <m:sty m:val="p"/>
                                      </m:rPr>
                                      <a:rPr lang="en-US" sz="1350" i="0" kern="1200">
                                        <a:solidFill>
                                          <a:schemeClr val="tx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  <a:cs typeface="+mn-cs"/>
                                      </a:rPr>
                                      <m:t>ec</m:t>
                                    </m:r>
                                    <m:r>
                                      <a:rPr lang="en-US" sz="1350" i="0" kern="1200">
                                        <a:solidFill>
                                          <a:schemeClr val="tx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  <a:cs typeface="+mn-cs"/>
                                      </a:rPr>
                                      <m:t>,</m:t>
                                    </m:r>
                                    <m:r>
                                      <m:rPr>
                                        <m:sty m:val="p"/>
                                      </m:rPr>
                                      <a:rPr lang="en-US" sz="1350" i="0" kern="1200">
                                        <a:solidFill>
                                          <a:schemeClr val="tx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  <a:cs typeface="+mn-cs"/>
                                      </a:rPr>
                                      <m:t>N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US" sz="1350" i="0" kern="1200" dirty="0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+mn-cs"/>
                          </a:endParaRPr>
                        </a:p>
                      </a:txBody>
                      <a:tcPr anchor="ctr">
                        <a:lnL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FFFFF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indent="0" algn="l">
                            <a:buNone/>
                          </a:pPr>
                          <a:r>
                            <a:rPr lang="en-US" sz="1150" dirty="0">
                              <a:solidFill>
                                <a:srgbClr val="1F1F1F"/>
                              </a:solidFill>
                              <a:latin typeface="Calibri" pitchFamily="34" charset="0"/>
                              <a:ea typeface="Calibri" pitchFamily="34" charset="-122"/>
                              <a:cs typeface="Calibri" pitchFamily="34" charset="-120"/>
                            </a:rPr>
                            <a:t>Modification factor for eccentrically loaded anchor groups in tension</a:t>
                          </a:r>
                          <a:endParaRPr lang="en-US" sz="1150" dirty="0">
                            <a:latin typeface="Calibri" charset="0"/>
                            <a:ea typeface="Calibri" charset="0"/>
                            <a:cs typeface="Calibri" charset="0"/>
                          </a:endParaRPr>
                        </a:p>
                      </a:txBody>
                      <a:tcPr anchor="ctr">
                        <a:lnL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FFFFF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indent="0" algn="ctr">
                            <a:buNone/>
                          </a:pPr>
                          <a:r>
                            <a:rPr lang="en-US" sz="1150" dirty="0">
                              <a:solidFill>
                                <a:srgbClr val="1F1F1F"/>
                              </a:solidFill>
                              <a:latin typeface="Calibri" pitchFamily="34" charset="0"/>
                              <a:ea typeface="Calibri" pitchFamily="34" charset="-122"/>
                              <a:cs typeface="Calibri" pitchFamily="34" charset="-120"/>
                            </a:rPr>
                            <a:t>–</a:t>
                          </a:r>
                          <a:endParaRPr lang="en-US" sz="1150" dirty="0">
                            <a:latin typeface="Calibri" charset="0"/>
                            <a:ea typeface="Calibri" charset="0"/>
                            <a:cs typeface="Calibri" charset="0"/>
                          </a:endParaRPr>
                        </a:p>
                      </a:txBody>
                      <a:tcPr anchor="ctr">
                        <a:lnL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FFFFF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7"/>
                      </a:ext>
                    </a:extLst>
                  </a:tr>
                  <a:tr h="296230"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sz="1350" i="1" kern="1200" smtClean="0">
                                        <a:solidFill>
                                          <a:schemeClr val="tx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  <a:cs typeface="+mn-cs"/>
                                      </a:rPr>
                                    </m:ctrlPr>
                                  </m:sSubPr>
                                  <m:e>
                                    <m:r>
                                      <m:rPr>
                                        <m:sty m:val="p"/>
                                      </m:rPr>
                                      <a:rPr lang="en-US" sz="1350" i="0" kern="1200">
                                        <a:solidFill>
                                          <a:schemeClr val="tx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  <a:cs typeface="+mn-cs"/>
                                      </a:rPr>
                                      <m:t>Ψ</m:t>
                                    </m:r>
                                  </m:e>
                                  <m:sub>
                                    <m:r>
                                      <m:rPr>
                                        <m:sty m:val="p"/>
                                      </m:rPr>
                                      <a:rPr lang="en-US" sz="1350" i="0" kern="1200">
                                        <a:solidFill>
                                          <a:schemeClr val="tx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  <a:cs typeface="+mn-cs"/>
                                      </a:rPr>
                                      <m:t>e</m:t>
                                    </m:r>
                                    <m:r>
                                      <m:rPr>
                                        <m:sty m:val="p"/>
                                      </m:rPr>
                                      <a:rPr lang="en-US" sz="1350" b="0" i="0" kern="1200" smtClean="0">
                                        <a:solidFill>
                                          <a:schemeClr val="tx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  <a:cs typeface="+mn-cs"/>
                                      </a:rPr>
                                      <m:t>d</m:t>
                                    </m:r>
                                    <m:r>
                                      <a:rPr lang="en-US" sz="1350" i="0" kern="1200">
                                        <a:solidFill>
                                          <a:schemeClr val="tx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  <a:cs typeface="+mn-cs"/>
                                      </a:rPr>
                                      <m:t>,</m:t>
                                    </m:r>
                                    <m:r>
                                      <m:rPr>
                                        <m:sty m:val="p"/>
                                      </m:rPr>
                                      <a:rPr lang="en-US" sz="1350" i="0" kern="1200">
                                        <a:solidFill>
                                          <a:schemeClr val="tx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  <a:cs typeface="+mn-cs"/>
                                      </a:rPr>
                                      <m:t>N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US" sz="1350" i="0" kern="1200" dirty="0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+mn-cs"/>
                          </a:endParaRPr>
                        </a:p>
                      </a:txBody>
                      <a:tcPr anchor="ctr">
                        <a:lnL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EBF3FB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indent="0" algn="l">
                            <a:buNone/>
                          </a:pPr>
                          <a:r>
                            <a:rPr lang="en-US" sz="1150" dirty="0">
                              <a:solidFill>
                                <a:srgbClr val="1F1F1F"/>
                              </a:solidFill>
                              <a:latin typeface="Calibri" pitchFamily="34" charset="0"/>
                              <a:ea typeface="Calibri" pitchFamily="34" charset="-122"/>
                              <a:cs typeface="Calibri" pitchFamily="34" charset="-120"/>
                            </a:rPr>
                            <a:t>Modification factor for edge distance effects on breakout strength</a:t>
                          </a:r>
                          <a:endParaRPr lang="en-US" sz="1150" dirty="0">
                            <a:latin typeface="Calibri" charset="0"/>
                            <a:ea typeface="Calibri" charset="0"/>
                            <a:cs typeface="Calibri" charset="0"/>
                          </a:endParaRPr>
                        </a:p>
                      </a:txBody>
                      <a:tcPr anchor="ctr">
                        <a:lnL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EBF3FB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indent="0" algn="ctr">
                            <a:buNone/>
                          </a:pPr>
                          <a:r>
                            <a:rPr lang="en-US" sz="1150" dirty="0">
                              <a:solidFill>
                                <a:srgbClr val="1F1F1F"/>
                              </a:solidFill>
                              <a:latin typeface="Calibri" pitchFamily="34" charset="0"/>
                              <a:ea typeface="Calibri" pitchFamily="34" charset="-122"/>
                              <a:cs typeface="Calibri" pitchFamily="34" charset="-120"/>
                            </a:rPr>
                            <a:t>–</a:t>
                          </a:r>
                          <a:endParaRPr lang="en-US" sz="1150" dirty="0">
                            <a:latin typeface="Calibri" charset="0"/>
                            <a:ea typeface="Calibri" charset="0"/>
                            <a:cs typeface="Calibri" charset="0"/>
                          </a:endParaRPr>
                        </a:p>
                      </a:txBody>
                      <a:tcPr anchor="ctr">
                        <a:lnL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EBF3FB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8"/>
                      </a:ext>
                    </a:extLst>
                  </a:tr>
                  <a:tr h="296230"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sz="1350" i="1" kern="1200" smtClean="0">
                                        <a:solidFill>
                                          <a:schemeClr val="tx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  <a:cs typeface="+mn-cs"/>
                                      </a:rPr>
                                    </m:ctrlPr>
                                  </m:sSubPr>
                                  <m:e>
                                    <m:r>
                                      <m:rPr>
                                        <m:sty m:val="p"/>
                                      </m:rPr>
                                      <a:rPr lang="en-US" sz="1350" i="0" kern="1200">
                                        <a:solidFill>
                                          <a:schemeClr val="tx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  <a:cs typeface="+mn-cs"/>
                                      </a:rPr>
                                      <m:t>Ψ</m:t>
                                    </m:r>
                                  </m:e>
                                  <m:sub>
                                    <m:r>
                                      <m:rPr>
                                        <m:sty m:val="p"/>
                                      </m:rPr>
                                      <a:rPr lang="en-US" sz="1350" i="0" kern="1200">
                                        <a:solidFill>
                                          <a:schemeClr val="tx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  <a:cs typeface="+mn-cs"/>
                                      </a:rPr>
                                      <m:t>c</m:t>
                                    </m:r>
                                    <m:r>
                                      <a:rPr lang="en-US" sz="1350" i="0" kern="1200">
                                        <a:solidFill>
                                          <a:schemeClr val="tx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  <a:cs typeface="+mn-cs"/>
                                      </a:rPr>
                                      <m:t>,</m:t>
                                    </m:r>
                                    <m:r>
                                      <m:rPr>
                                        <m:sty m:val="p"/>
                                      </m:rPr>
                                      <a:rPr lang="en-US" sz="1350" i="0" kern="1200">
                                        <a:solidFill>
                                          <a:schemeClr val="tx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  <a:cs typeface="+mn-cs"/>
                                      </a:rPr>
                                      <m:t>N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US" sz="1350" i="0" kern="1200" dirty="0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+mn-cs"/>
                          </a:endParaRPr>
                        </a:p>
                      </a:txBody>
                      <a:tcPr anchor="ctr">
                        <a:lnL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FFFFF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indent="0" algn="l">
                            <a:buNone/>
                          </a:pPr>
                          <a:r>
                            <a:rPr lang="en-US" sz="1150" dirty="0">
                              <a:solidFill>
                                <a:srgbClr val="1F1F1F"/>
                              </a:solidFill>
                              <a:latin typeface="Calibri" pitchFamily="34" charset="0"/>
                              <a:ea typeface="Calibri" pitchFamily="34" charset="-122"/>
                              <a:cs typeface="Calibri" pitchFamily="34" charset="-120"/>
                            </a:rPr>
                            <a:t>Modification factor for cracking at service loads (breakout)</a:t>
                          </a:r>
                          <a:endParaRPr lang="en-US" sz="1150" dirty="0">
                            <a:latin typeface="Calibri" charset="0"/>
                            <a:ea typeface="Calibri" charset="0"/>
                            <a:cs typeface="Calibri" charset="0"/>
                          </a:endParaRPr>
                        </a:p>
                      </a:txBody>
                      <a:tcPr anchor="ctr">
                        <a:lnL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FFFFF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indent="0" algn="ctr">
                            <a:buNone/>
                          </a:pPr>
                          <a:r>
                            <a:rPr lang="en-US" sz="1150" dirty="0">
                              <a:solidFill>
                                <a:srgbClr val="1F1F1F"/>
                              </a:solidFill>
                              <a:latin typeface="Calibri" pitchFamily="34" charset="0"/>
                              <a:ea typeface="Calibri" pitchFamily="34" charset="-122"/>
                              <a:cs typeface="Calibri" pitchFamily="34" charset="-120"/>
                            </a:rPr>
                            <a:t>–</a:t>
                          </a:r>
                          <a:endParaRPr lang="en-US" sz="1150" dirty="0">
                            <a:latin typeface="Calibri" charset="0"/>
                            <a:ea typeface="Calibri" charset="0"/>
                            <a:cs typeface="Calibri" charset="0"/>
                          </a:endParaRPr>
                        </a:p>
                      </a:txBody>
                      <a:tcPr anchor="ctr">
                        <a:lnL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FFFFF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9"/>
                      </a:ext>
                    </a:extLst>
                  </a:tr>
                  <a:tr h="296230">
                    <a:tc>
                      <a:txBody>
                        <a:bodyPr/>
                        <a:lstStyle/>
                        <a:p>
                          <a:pPr marL="0" indent="0" algn="ctr">
                            <a:buNone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sz="1350" i="1" kern="1200" smtClean="0">
                                        <a:solidFill>
                                          <a:schemeClr val="tx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  <a:cs typeface="+mn-cs"/>
                                      </a:rPr>
                                    </m:ctrlPr>
                                  </m:sSubPr>
                                  <m:e>
                                    <m:r>
                                      <m:rPr>
                                        <m:sty m:val="p"/>
                                      </m:rPr>
                                      <a:rPr lang="en-US" sz="1350" i="0" kern="1200">
                                        <a:solidFill>
                                          <a:schemeClr val="tx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  <a:cs typeface="+mn-cs"/>
                                      </a:rPr>
                                      <m:t>Ψ</m:t>
                                    </m:r>
                                  </m:e>
                                  <m:sub>
                                    <m:r>
                                      <m:rPr>
                                        <m:sty m:val="p"/>
                                      </m:rPr>
                                      <a:rPr lang="en-US" sz="1350" i="0" kern="1200">
                                        <a:solidFill>
                                          <a:schemeClr val="tx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  <a:cs typeface="+mn-cs"/>
                                      </a:rPr>
                                      <m:t>c</m:t>
                                    </m:r>
                                    <m:r>
                                      <m:rPr>
                                        <m:sty m:val="p"/>
                                      </m:rPr>
                                      <a:rPr lang="en-US" sz="1350" b="0" i="0" kern="1200" smtClean="0">
                                        <a:solidFill>
                                          <a:schemeClr val="tx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  <a:cs typeface="+mn-cs"/>
                                      </a:rPr>
                                      <m:t>p</m:t>
                                    </m:r>
                                    <m:r>
                                      <a:rPr lang="en-US" sz="1350" i="0" kern="1200">
                                        <a:solidFill>
                                          <a:schemeClr val="tx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  <a:cs typeface="+mn-cs"/>
                                      </a:rPr>
                                      <m:t>,</m:t>
                                    </m:r>
                                    <m:r>
                                      <m:rPr>
                                        <m:sty m:val="p"/>
                                      </m:rPr>
                                      <a:rPr lang="en-US" sz="1350" i="0" kern="1200">
                                        <a:solidFill>
                                          <a:schemeClr val="tx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  <a:cs typeface="+mn-cs"/>
                                      </a:rPr>
                                      <m:t>N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US" sz="1350" i="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Calibri" charset="0"/>
                          </a:endParaRPr>
                        </a:p>
                      </a:txBody>
                      <a:tcPr anchor="ctr">
                        <a:lnL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EBF3FB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indent="0" algn="l">
                            <a:buNone/>
                          </a:pPr>
                          <a:r>
                            <a:rPr lang="en-US" sz="1150" dirty="0">
                              <a:solidFill>
                                <a:srgbClr val="1F1F1F"/>
                              </a:solidFill>
                              <a:latin typeface="Calibri" pitchFamily="34" charset="0"/>
                              <a:ea typeface="Calibri" pitchFamily="34" charset="-122"/>
                              <a:cs typeface="Calibri" pitchFamily="34" charset="-120"/>
                            </a:rPr>
                            <a:t>Modification factor for splitting failure (post-installed anchors)</a:t>
                          </a:r>
                          <a:endParaRPr lang="en-US" sz="1150" dirty="0">
                            <a:latin typeface="Calibri" charset="0"/>
                            <a:ea typeface="Calibri" charset="0"/>
                            <a:cs typeface="Calibri" charset="0"/>
                          </a:endParaRPr>
                        </a:p>
                      </a:txBody>
                      <a:tcPr anchor="ctr">
                        <a:lnL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EBF3FB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indent="0" algn="ctr">
                            <a:buNone/>
                          </a:pPr>
                          <a:r>
                            <a:rPr lang="en-US" sz="1150" dirty="0">
                              <a:solidFill>
                                <a:srgbClr val="1F1F1F"/>
                              </a:solidFill>
                              <a:latin typeface="Calibri" pitchFamily="34" charset="0"/>
                              <a:ea typeface="Calibri" pitchFamily="34" charset="-122"/>
                              <a:cs typeface="Calibri" pitchFamily="34" charset="-120"/>
                            </a:rPr>
                            <a:t>–</a:t>
                          </a:r>
                          <a:endParaRPr lang="en-US" sz="1150" dirty="0">
                            <a:latin typeface="Calibri" charset="0"/>
                            <a:ea typeface="Calibri" charset="0"/>
                            <a:cs typeface="Calibri" charset="0"/>
                          </a:endParaRPr>
                        </a:p>
                      </a:txBody>
                      <a:tcPr anchor="ctr">
                        <a:lnL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EBF3FB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10"/>
                      </a:ext>
                    </a:extLst>
                  </a:tr>
                  <a:tr h="296230">
                    <a:tc>
                      <a:txBody>
                        <a:bodyPr/>
                        <a:lstStyle/>
                        <a:p>
                          <a:pPr marL="0" indent="0" algn="ctr">
                            <a:buNone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sz="1350" i="1" kern="1200" smtClean="0">
                                        <a:solidFill>
                                          <a:schemeClr val="tx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  <a:cs typeface="+mn-cs"/>
                                      </a:rPr>
                                    </m:ctrlPr>
                                  </m:sSubPr>
                                  <m:e>
                                    <m:r>
                                      <m:rPr>
                                        <m:sty m:val="p"/>
                                      </m:rPr>
                                      <a:rPr lang="en-US" sz="1350" i="0" kern="1200">
                                        <a:solidFill>
                                          <a:schemeClr val="tx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  <a:cs typeface="+mn-cs"/>
                                      </a:rPr>
                                      <m:t>N</m:t>
                                    </m:r>
                                  </m:e>
                                  <m:sub>
                                    <m:r>
                                      <m:rPr>
                                        <m:sty m:val="p"/>
                                      </m:rPr>
                                      <a:rPr lang="en-US" sz="1350" b="0" i="0" kern="1200" smtClean="0">
                                        <a:solidFill>
                                          <a:schemeClr val="tx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  <a:cs typeface="+mn-cs"/>
                                      </a:rPr>
                                      <m:t>b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US" sz="1350" i="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Calibri" charset="0"/>
                          </a:endParaRPr>
                        </a:p>
                      </a:txBody>
                      <a:tcPr anchor="ctr">
                        <a:lnL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FFFFF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indent="0" algn="l">
                            <a:buNone/>
                          </a:pPr>
                          <a:r>
                            <a:rPr lang="en-US" sz="1150" dirty="0">
                              <a:solidFill>
                                <a:srgbClr val="1F1F1F"/>
                              </a:solidFill>
                              <a:latin typeface="Calibri" pitchFamily="34" charset="0"/>
                              <a:ea typeface="Calibri" pitchFamily="34" charset="-122"/>
                              <a:cs typeface="Calibri" pitchFamily="34" charset="-120"/>
                            </a:rPr>
                            <a:t>Basic concrete breakout strength of a single anchor in tension</a:t>
                          </a:r>
                          <a:endParaRPr lang="en-US" sz="1150" dirty="0">
                            <a:latin typeface="Calibri" charset="0"/>
                            <a:ea typeface="Calibri" charset="0"/>
                            <a:cs typeface="Calibri" charset="0"/>
                          </a:endParaRPr>
                        </a:p>
                      </a:txBody>
                      <a:tcPr anchor="ctr">
                        <a:lnL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FFFFF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indent="0" algn="ctr">
                            <a:buNone/>
                          </a:pPr>
                          <a:r>
                            <a:rPr lang="en-US" sz="1150" dirty="0">
                              <a:solidFill>
                                <a:srgbClr val="1F1F1F"/>
                              </a:solidFill>
                              <a:latin typeface="Calibri" pitchFamily="34" charset="0"/>
                              <a:ea typeface="Calibri" pitchFamily="34" charset="-122"/>
                              <a:cs typeface="Calibri" pitchFamily="34" charset="-120"/>
                            </a:rPr>
                            <a:t>lbf or kip</a:t>
                          </a:r>
                          <a:endParaRPr lang="en-US" sz="1150" dirty="0">
                            <a:latin typeface="Calibri" charset="0"/>
                            <a:ea typeface="Calibri" charset="0"/>
                            <a:cs typeface="Calibri" charset="0"/>
                          </a:endParaRPr>
                        </a:p>
                      </a:txBody>
                      <a:tcPr anchor="ctr">
                        <a:lnL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FFFFF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11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6" name="Table 0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52835729"/>
                  </p:ext>
                </p:extLst>
              </p:nvPr>
            </p:nvGraphicFramePr>
            <p:xfrm>
              <a:off x="228600" y="1041986"/>
              <a:ext cx="8458200" cy="3621454"/>
            </p:xfrm>
            <a:graphic>
              <a:graphicData uri="http://schemas.openxmlformats.org/drawingml/2006/table">
                <a:tbl>
                  <a:tblPr/>
                  <a:tblGrid>
                    <a:gridCol w="1417320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5166360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  <a:gridCol w="1874520">
                      <a:extLst>
                        <a:ext uri="{9D8B030D-6E8A-4147-A177-3AD203B41FA5}">
                          <a16:colId xmlns:a16="http://schemas.microsoft.com/office/drawing/2014/main" val="20002"/>
                        </a:ext>
                      </a:extLst>
                    </a:gridCol>
                  </a:tblGrid>
                  <a:tr h="287767">
                    <a:tc>
                      <a:txBody>
                        <a:bodyPr/>
                        <a:lstStyle/>
                        <a:p>
                          <a:pPr marL="0" indent="0" algn="ctr">
                            <a:buNone/>
                          </a:pPr>
                          <a:r>
                            <a:rPr lang="en-US" sz="1100" b="1" dirty="0">
                              <a:solidFill>
                                <a:srgbClr val="FFFFFF"/>
                              </a:solidFill>
                              <a:latin typeface="Calibri" pitchFamily="34" charset="0"/>
                              <a:ea typeface="Calibri" pitchFamily="34" charset="-122"/>
                              <a:cs typeface="Calibri" pitchFamily="34" charset="-120"/>
                            </a:rPr>
                            <a:t>Symbol</a:t>
                          </a:r>
                          <a:endParaRPr lang="en-US" sz="1100" dirty="0">
                            <a:latin typeface="Calibri" charset="0"/>
                            <a:ea typeface="Calibri" charset="0"/>
                            <a:cs typeface="Calibri" charset="0"/>
                          </a:endParaRPr>
                        </a:p>
                      </a:txBody>
                      <a:tcPr anchor="ctr">
                        <a:lnL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1F3864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indent="0" algn="l">
                            <a:buNone/>
                          </a:pPr>
                          <a:r>
                            <a:rPr lang="en-US" sz="1100" b="1" dirty="0">
                              <a:solidFill>
                                <a:srgbClr val="FFFFFF"/>
                              </a:solidFill>
                              <a:latin typeface="Calibri" pitchFamily="34" charset="0"/>
                              <a:ea typeface="Calibri" pitchFamily="34" charset="-122"/>
                              <a:cs typeface="Calibri" pitchFamily="34" charset="-120"/>
                            </a:rPr>
                            <a:t>Definition</a:t>
                          </a:r>
                          <a:endParaRPr lang="en-US" sz="1100" dirty="0">
                            <a:latin typeface="Calibri" charset="0"/>
                            <a:ea typeface="Calibri" charset="0"/>
                            <a:cs typeface="Calibri" charset="0"/>
                          </a:endParaRPr>
                        </a:p>
                      </a:txBody>
                      <a:tcPr anchor="ctr">
                        <a:lnL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1F3864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indent="0" algn="ctr">
                            <a:buNone/>
                          </a:pPr>
                          <a:r>
                            <a:rPr lang="en-US" sz="1100" b="1" dirty="0">
                              <a:solidFill>
                                <a:srgbClr val="FFFFFF"/>
                              </a:solidFill>
                              <a:latin typeface="Calibri" pitchFamily="34" charset="0"/>
                              <a:ea typeface="Calibri" pitchFamily="34" charset="-122"/>
                              <a:cs typeface="Calibri" pitchFamily="34" charset="-120"/>
                            </a:rPr>
                            <a:t>Units</a:t>
                          </a:r>
                          <a:endParaRPr lang="en-US" sz="1100" dirty="0">
                            <a:latin typeface="Calibri" charset="0"/>
                            <a:ea typeface="Calibri" charset="0"/>
                            <a:cs typeface="Calibri" charset="0"/>
                          </a:endParaRPr>
                        </a:p>
                      </a:txBody>
                      <a:tcPr anchor="ctr">
                        <a:lnL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1F3864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29718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429" t="-95918" r="-496567" b="-102653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0" indent="0" algn="l">
                            <a:buNone/>
                          </a:pPr>
                          <a:r>
                            <a:rPr lang="en-US" sz="1150" dirty="0">
                              <a:solidFill>
                                <a:srgbClr val="1F1F1F"/>
                              </a:solidFill>
                              <a:latin typeface="Calibri" pitchFamily="34" charset="0"/>
                              <a:ea typeface="Calibri" pitchFamily="34" charset="-122"/>
                              <a:cs typeface="Calibri" pitchFamily="34" charset="-120"/>
                            </a:rPr>
                            <a:t>Nominal steel tensile strength of anchor</a:t>
                          </a:r>
                          <a:endParaRPr lang="en-US" sz="1150" dirty="0">
                            <a:latin typeface="Calibri" charset="0"/>
                            <a:ea typeface="Calibri" charset="0"/>
                            <a:cs typeface="Calibri" charset="0"/>
                          </a:endParaRPr>
                        </a:p>
                      </a:txBody>
                      <a:tcPr anchor="ctr">
                        <a:lnL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FFFFF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indent="0" algn="ctr">
                            <a:buNone/>
                          </a:pPr>
                          <a:r>
                            <a:rPr lang="en-US" sz="1150" dirty="0">
                              <a:solidFill>
                                <a:srgbClr val="1F1F1F"/>
                              </a:solidFill>
                              <a:latin typeface="Calibri" pitchFamily="34" charset="0"/>
                              <a:ea typeface="Calibri" pitchFamily="34" charset="-122"/>
                              <a:cs typeface="Calibri" pitchFamily="34" charset="-120"/>
                            </a:rPr>
                            <a:t>lbf or kip</a:t>
                          </a:r>
                          <a:endParaRPr lang="en-US" sz="1150" dirty="0">
                            <a:latin typeface="Calibri" charset="0"/>
                            <a:ea typeface="Calibri" charset="0"/>
                            <a:cs typeface="Calibri" charset="0"/>
                          </a:endParaRPr>
                        </a:p>
                      </a:txBody>
                      <a:tcPr anchor="ctr">
                        <a:lnL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FFFFF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29718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429" t="-195918" r="-496567" b="-92653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0" indent="0" algn="l">
                            <a:buNone/>
                          </a:pPr>
                          <a:r>
                            <a:rPr lang="en-US" sz="1150" dirty="0">
                              <a:solidFill>
                                <a:srgbClr val="1F1F1F"/>
                              </a:solidFill>
                              <a:latin typeface="Calibri" pitchFamily="34" charset="0"/>
                              <a:ea typeface="Calibri" pitchFamily="34" charset="-122"/>
                              <a:cs typeface="Calibri" pitchFamily="34" charset="-120"/>
                            </a:rPr>
                            <a:t>Effective cross-sectional stress area of anchor</a:t>
                          </a:r>
                          <a:endParaRPr lang="en-US" sz="1150" dirty="0">
                            <a:latin typeface="Calibri" charset="0"/>
                            <a:ea typeface="Calibri" charset="0"/>
                            <a:cs typeface="Calibri" charset="0"/>
                          </a:endParaRPr>
                        </a:p>
                      </a:txBody>
                      <a:tcPr anchor="ctr">
                        <a:lnL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EBF3FB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indent="0" algn="ctr">
                            <a:buNone/>
                          </a:pPr>
                          <a:r>
                            <a:rPr lang="en-US" sz="1150" dirty="0">
                              <a:solidFill>
                                <a:srgbClr val="1F1F1F"/>
                              </a:solidFill>
                              <a:latin typeface="Calibri" pitchFamily="34" charset="0"/>
                              <a:ea typeface="Calibri" pitchFamily="34" charset="-122"/>
                              <a:cs typeface="Calibri" pitchFamily="34" charset="-120"/>
                            </a:rPr>
                            <a:t>in²</a:t>
                          </a:r>
                          <a:endParaRPr lang="en-US" sz="1150" dirty="0">
                            <a:latin typeface="Calibri" charset="0"/>
                            <a:ea typeface="Calibri" charset="0"/>
                            <a:cs typeface="Calibri" charset="0"/>
                          </a:endParaRPr>
                        </a:p>
                      </a:txBody>
                      <a:tcPr anchor="ctr">
                        <a:lnL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EBF3FB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29718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429" t="-295918" r="-496567" b="-82653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0" indent="0" algn="l">
                            <a:buNone/>
                          </a:pPr>
                          <a:r>
                            <a:rPr lang="en-US" sz="1150" dirty="0">
                              <a:solidFill>
                                <a:srgbClr val="1F1F1F"/>
                              </a:solidFill>
                              <a:latin typeface="Calibri" pitchFamily="34" charset="0"/>
                              <a:ea typeface="Calibri" pitchFamily="34" charset="-122"/>
                              <a:cs typeface="Calibri" pitchFamily="34" charset="-120"/>
                            </a:rPr>
                            <a:t>Specified ultimate tensile strength of anchor steel</a:t>
                          </a:r>
                          <a:endParaRPr lang="en-US" sz="1150" dirty="0">
                            <a:latin typeface="Calibri" charset="0"/>
                            <a:ea typeface="Calibri" charset="0"/>
                            <a:cs typeface="Calibri" charset="0"/>
                          </a:endParaRPr>
                        </a:p>
                      </a:txBody>
                      <a:tcPr anchor="ctr">
                        <a:lnL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FFFFF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indent="0" algn="ctr">
                            <a:buNone/>
                          </a:pPr>
                          <a:r>
                            <a:rPr lang="en-US" sz="1150" dirty="0">
                              <a:solidFill>
                                <a:srgbClr val="1F1F1F"/>
                              </a:solidFill>
                              <a:latin typeface="Calibri" pitchFamily="34" charset="0"/>
                              <a:ea typeface="Calibri" pitchFamily="34" charset="-122"/>
                              <a:cs typeface="Calibri" pitchFamily="34" charset="-120"/>
                            </a:rPr>
                            <a:t>psi or ksi</a:t>
                          </a:r>
                          <a:endParaRPr lang="en-US" sz="1150" dirty="0">
                            <a:latin typeface="Calibri" charset="0"/>
                            <a:ea typeface="Calibri" charset="0"/>
                            <a:cs typeface="Calibri" charset="0"/>
                          </a:endParaRPr>
                        </a:p>
                      </a:txBody>
                      <a:tcPr anchor="ctr">
                        <a:lnL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FFFFF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  <a:tr h="316548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429" t="-373077" r="-496567" b="-67884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0" indent="0" algn="l">
                            <a:buNone/>
                          </a:pPr>
                          <a:r>
                            <a:rPr lang="en-US" sz="1150" dirty="0">
                              <a:solidFill>
                                <a:srgbClr val="1F1F1F"/>
                              </a:solidFill>
                              <a:latin typeface="Calibri" pitchFamily="34" charset="0"/>
                              <a:ea typeface="Calibri" pitchFamily="34" charset="-122"/>
                              <a:cs typeface="Calibri" pitchFamily="34" charset="-120"/>
                            </a:rPr>
                            <a:t>Nominal concrete breakout strength of an anchor group in tension</a:t>
                          </a:r>
                          <a:endParaRPr lang="en-US" sz="1150" dirty="0">
                            <a:latin typeface="Calibri" charset="0"/>
                            <a:ea typeface="Calibri" charset="0"/>
                            <a:cs typeface="Calibri" charset="0"/>
                          </a:endParaRPr>
                        </a:p>
                      </a:txBody>
                      <a:tcPr anchor="ctr">
                        <a:lnL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EBF3FB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indent="0" algn="ctr">
                            <a:buNone/>
                          </a:pPr>
                          <a:r>
                            <a:rPr lang="en-US" sz="1150" dirty="0">
                              <a:solidFill>
                                <a:srgbClr val="1F1F1F"/>
                              </a:solidFill>
                              <a:latin typeface="Calibri" pitchFamily="34" charset="0"/>
                              <a:ea typeface="Calibri" pitchFamily="34" charset="-122"/>
                              <a:cs typeface="Calibri" pitchFamily="34" charset="-120"/>
                            </a:rPr>
                            <a:t>lbf or kip</a:t>
                          </a:r>
                          <a:endParaRPr lang="en-US" sz="1150" dirty="0">
                            <a:latin typeface="Calibri" charset="0"/>
                            <a:ea typeface="Calibri" charset="0"/>
                            <a:cs typeface="Calibri" charset="0"/>
                          </a:endParaRPr>
                        </a:p>
                      </a:txBody>
                      <a:tcPr anchor="ctr">
                        <a:lnL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EBF3FB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4"/>
                      </a:ext>
                    </a:extLst>
                  </a:tr>
                  <a:tr h="29718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429" t="-502041" r="-496567" b="-62040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0" indent="0" algn="l">
                            <a:buNone/>
                          </a:pPr>
                          <a:r>
                            <a:rPr lang="en-US" sz="1150" dirty="0">
                              <a:solidFill>
                                <a:srgbClr val="1F1F1F"/>
                              </a:solidFill>
                              <a:latin typeface="Calibri" pitchFamily="34" charset="0"/>
                              <a:ea typeface="Calibri" pitchFamily="34" charset="-122"/>
                              <a:cs typeface="Calibri" pitchFamily="34" charset="-120"/>
                            </a:rPr>
                            <a:t>Projected concrete failure area of anchor group (actual)</a:t>
                          </a:r>
                          <a:endParaRPr lang="en-US" sz="1150" dirty="0">
                            <a:latin typeface="Calibri" charset="0"/>
                            <a:ea typeface="Calibri" charset="0"/>
                            <a:cs typeface="Calibri" charset="0"/>
                          </a:endParaRPr>
                        </a:p>
                      </a:txBody>
                      <a:tcPr anchor="ctr">
                        <a:lnL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FFFFF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indent="0" algn="ctr">
                            <a:buNone/>
                          </a:pPr>
                          <a:r>
                            <a:rPr lang="en-US" sz="1150" dirty="0">
                              <a:solidFill>
                                <a:srgbClr val="1F1F1F"/>
                              </a:solidFill>
                              <a:latin typeface="Calibri" pitchFamily="34" charset="0"/>
                              <a:ea typeface="Calibri" pitchFamily="34" charset="-122"/>
                              <a:cs typeface="Calibri" pitchFamily="34" charset="-120"/>
                            </a:rPr>
                            <a:t>in²</a:t>
                          </a:r>
                          <a:endParaRPr lang="en-US" sz="1150" dirty="0">
                            <a:latin typeface="Calibri" charset="0"/>
                            <a:ea typeface="Calibri" charset="0"/>
                            <a:cs typeface="Calibri" charset="0"/>
                          </a:endParaRPr>
                        </a:p>
                      </a:txBody>
                      <a:tcPr anchor="ctr">
                        <a:lnL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FFFFF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5"/>
                      </a:ext>
                    </a:extLst>
                  </a:tr>
                  <a:tr h="29718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429" t="-614583" r="-496567" b="-53333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0" indent="0" algn="l">
                            <a:buNone/>
                          </a:pPr>
                          <a:r>
                            <a:rPr lang="en-US" sz="1150" dirty="0">
                              <a:solidFill>
                                <a:srgbClr val="1F1F1F"/>
                              </a:solidFill>
                              <a:latin typeface="Calibri" pitchFamily="34" charset="0"/>
                              <a:ea typeface="Calibri" pitchFamily="34" charset="-122"/>
                              <a:cs typeface="Calibri" pitchFamily="34" charset="-120"/>
                            </a:rPr>
                            <a:t>Projected concrete failure area of a single anchor without edge effects</a:t>
                          </a:r>
                          <a:endParaRPr lang="en-US" sz="1150" dirty="0">
                            <a:latin typeface="Calibri" charset="0"/>
                            <a:ea typeface="Calibri" charset="0"/>
                            <a:cs typeface="Calibri" charset="0"/>
                          </a:endParaRPr>
                        </a:p>
                      </a:txBody>
                      <a:tcPr anchor="ctr">
                        <a:lnL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EBF3FB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indent="0" algn="ctr">
                            <a:buNone/>
                          </a:pPr>
                          <a:r>
                            <a:rPr lang="en-US" sz="1150" dirty="0">
                              <a:solidFill>
                                <a:srgbClr val="1F1F1F"/>
                              </a:solidFill>
                              <a:latin typeface="Calibri" pitchFamily="34" charset="0"/>
                              <a:ea typeface="Calibri" pitchFamily="34" charset="-122"/>
                              <a:cs typeface="Calibri" pitchFamily="34" charset="-120"/>
                            </a:rPr>
                            <a:t>in²</a:t>
                          </a:r>
                          <a:endParaRPr lang="en-US" sz="1150" dirty="0">
                            <a:latin typeface="Calibri" charset="0"/>
                            <a:ea typeface="Calibri" charset="0"/>
                            <a:cs typeface="Calibri" charset="0"/>
                          </a:endParaRPr>
                        </a:p>
                      </a:txBody>
                      <a:tcPr anchor="ctr">
                        <a:lnL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EBF3FB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6"/>
                      </a:ext>
                    </a:extLst>
                  </a:tr>
                  <a:tr h="306197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429" t="-672549" r="-496567" b="-40196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0" indent="0" algn="l">
                            <a:buNone/>
                          </a:pPr>
                          <a:r>
                            <a:rPr lang="en-US" sz="1150" dirty="0">
                              <a:solidFill>
                                <a:srgbClr val="1F1F1F"/>
                              </a:solidFill>
                              <a:latin typeface="Calibri" pitchFamily="34" charset="0"/>
                              <a:ea typeface="Calibri" pitchFamily="34" charset="-122"/>
                              <a:cs typeface="Calibri" pitchFamily="34" charset="-120"/>
                            </a:rPr>
                            <a:t>Modification factor for eccentrically loaded anchor groups in tension</a:t>
                          </a:r>
                          <a:endParaRPr lang="en-US" sz="1150" dirty="0">
                            <a:latin typeface="Calibri" charset="0"/>
                            <a:ea typeface="Calibri" charset="0"/>
                            <a:cs typeface="Calibri" charset="0"/>
                          </a:endParaRPr>
                        </a:p>
                      </a:txBody>
                      <a:tcPr anchor="ctr">
                        <a:lnL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FFFFF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indent="0" algn="ctr">
                            <a:buNone/>
                          </a:pPr>
                          <a:r>
                            <a:rPr lang="en-US" sz="1150" dirty="0">
                              <a:solidFill>
                                <a:srgbClr val="1F1F1F"/>
                              </a:solidFill>
                              <a:latin typeface="Calibri" pitchFamily="34" charset="0"/>
                              <a:ea typeface="Calibri" pitchFamily="34" charset="-122"/>
                              <a:cs typeface="Calibri" pitchFamily="34" charset="-120"/>
                            </a:rPr>
                            <a:t>–</a:t>
                          </a:r>
                          <a:endParaRPr lang="en-US" sz="1150" dirty="0">
                            <a:latin typeface="Calibri" charset="0"/>
                            <a:ea typeface="Calibri" charset="0"/>
                            <a:cs typeface="Calibri" charset="0"/>
                          </a:endParaRPr>
                        </a:p>
                      </a:txBody>
                      <a:tcPr anchor="ctr">
                        <a:lnL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FFFFF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7"/>
                      </a:ext>
                    </a:extLst>
                  </a:tr>
                  <a:tr h="306197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429" t="-788000" r="-496567" b="-31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0" indent="0" algn="l">
                            <a:buNone/>
                          </a:pPr>
                          <a:r>
                            <a:rPr lang="en-US" sz="1150" dirty="0">
                              <a:solidFill>
                                <a:srgbClr val="1F1F1F"/>
                              </a:solidFill>
                              <a:latin typeface="Calibri" pitchFamily="34" charset="0"/>
                              <a:ea typeface="Calibri" pitchFamily="34" charset="-122"/>
                              <a:cs typeface="Calibri" pitchFamily="34" charset="-120"/>
                            </a:rPr>
                            <a:t>Modification factor for edge distance effects on breakout strength</a:t>
                          </a:r>
                          <a:endParaRPr lang="en-US" sz="1150" dirty="0">
                            <a:latin typeface="Calibri" charset="0"/>
                            <a:ea typeface="Calibri" charset="0"/>
                            <a:cs typeface="Calibri" charset="0"/>
                          </a:endParaRPr>
                        </a:p>
                      </a:txBody>
                      <a:tcPr anchor="ctr">
                        <a:lnL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EBF3FB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indent="0" algn="ctr">
                            <a:buNone/>
                          </a:pPr>
                          <a:r>
                            <a:rPr lang="en-US" sz="1150" dirty="0">
                              <a:solidFill>
                                <a:srgbClr val="1F1F1F"/>
                              </a:solidFill>
                              <a:latin typeface="Calibri" pitchFamily="34" charset="0"/>
                              <a:ea typeface="Calibri" pitchFamily="34" charset="-122"/>
                              <a:cs typeface="Calibri" pitchFamily="34" charset="-120"/>
                            </a:rPr>
                            <a:t>–</a:t>
                          </a:r>
                          <a:endParaRPr lang="en-US" sz="1150" dirty="0">
                            <a:latin typeface="Calibri" charset="0"/>
                            <a:ea typeface="Calibri" charset="0"/>
                            <a:cs typeface="Calibri" charset="0"/>
                          </a:endParaRPr>
                        </a:p>
                      </a:txBody>
                      <a:tcPr anchor="ctr">
                        <a:lnL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EBF3FB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8"/>
                      </a:ext>
                    </a:extLst>
                  </a:tr>
                  <a:tr h="306197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429" t="-888000" r="-496567" b="-21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0" indent="0" algn="l">
                            <a:buNone/>
                          </a:pPr>
                          <a:r>
                            <a:rPr lang="en-US" sz="1150" dirty="0">
                              <a:solidFill>
                                <a:srgbClr val="1F1F1F"/>
                              </a:solidFill>
                              <a:latin typeface="Calibri" pitchFamily="34" charset="0"/>
                              <a:ea typeface="Calibri" pitchFamily="34" charset="-122"/>
                              <a:cs typeface="Calibri" pitchFamily="34" charset="-120"/>
                            </a:rPr>
                            <a:t>Modification factor for cracking at service loads (breakout)</a:t>
                          </a:r>
                          <a:endParaRPr lang="en-US" sz="1150" dirty="0">
                            <a:latin typeface="Calibri" charset="0"/>
                            <a:ea typeface="Calibri" charset="0"/>
                            <a:cs typeface="Calibri" charset="0"/>
                          </a:endParaRPr>
                        </a:p>
                      </a:txBody>
                      <a:tcPr anchor="ctr">
                        <a:lnL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FFFFF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indent="0" algn="ctr">
                            <a:buNone/>
                          </a:pPr>
                          <a:r>
                            <a:rPr lang="en-US" sz="1150" dirty="0">
                              <a:solidFill>
                                <a:srgbClr val="1F1F1F"/>
                              </a:solidFill>
                              <a:latin typeface="Calibri" pitchFamily="34" charset="0"/>
                              <a:ea typeface="Calibri" pitchFamily="34" charset="-122"/>
                              <a:cs typeface="Calibri" pitchFamily="34" charset="-120"/>
                            </a:rPr>
                            <a:t>–</a:t>
                          </a:r>
                          <a:endParaRPr lang="en-US" sz="1150" dirty="0">
                            <a:latin typeface="Calibri" charset="0"/>
                            <a:ea typeface="Calibri" charset="0"/>
                            <a:cs typeface="Calibri" charset="0"/>
                          </a:endParaRPr>
                        </a:p>
                      </a:txBody>
                      <a:tcPr anchor="ctr">
                        <a:lnL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FFFFF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9"/>
                      </a:ext>
                    </a:extLst>
                  </a:tr>
                  <a:tr h="315468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429" t="-950000" r="-496567" b="-10192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0" indent="0" algn="l">
                            <a:buNone/>
                          </a:pPr>
                          <a:r>
                            <a:rPr lang="en-US" sz="1150" dirty="0">
                              <a:solidFill>
                                <a:srgbClr val="1F1F1F"/>
                              </a:solidFill>
                              <a:latin typeface="Calibri" pitchFamily="34" charset="0"/>
                              <a:ea typeface="Calibri" pitchFamily="34" charset="-122"/>
                              <a:cs typeface="Calibri" pitchFamily="34" charset="-120"/>
                            </a:rPr>
                            <a:t>Modification factor for splitting failure (post-installed anchors)</a:t>
                          </a:r>
                          <a:endParaRPr lang="en-US" sz="1150" dirty="0">
                            <a:latin typeface="Calibri" charset="0"/>
                            <a:ea typeface="Calibri" charset="0"/>
                            <a:cs typeface="Calibri" charset="0"/>
                          </a:endParaRPr>
                        </a:p>
                      </a:txBody>
                      <a:tcPr anchor="ctr">
                        <a:lnL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EBF3FB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indent="0" algn="ctr">
                            <a:buNone/>
                          </a:pPr>
                          <a:r>
                            <a:rPr lang="en-US" sz="1150" dirty="0">
                              <a:solidFill>
                                <a:srgbClr val="1F1F1F"/>
                              </a:solidFill>
                              <a:latin typeface="Calibri" pitchFamily="34" charset="0"/>
                              <a:ea typeface="Calibri" pitchFamily="34" charset="-122"/>
                              <a:cs typeface="Calibri" pitchFamily="34" charset="-120"/>
                            </a:rPr>
                            <a:t>–</a:t>
                          </a:r>
                          <a:endParaRPr lang="en-US" sz="1150" dirty="0">
                            <a:latin typeface="Calibri" charset="0"/>
                            <a:ea typeface="Calibri" charset="0"/>
                            <a:cs typeface="Calibri" charset="0"/>
                          </a:endParaRPr>
                        </a:p>
                      </a:txBody>
                      <a:tcPr anchor="ctr">
                        <a:lnL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EBF3FB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10"/>
                      </a:ext>
                    </a:extLst>
                  </a:tr>
                  <a:tr h="29718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429" t="-1114286" r="-496567" b="-816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0" indent="0" algn="l">
                            <a:buNone/>
                          </a:pPr>
                          <a:r>
                            <a:rPr lang="en-US" sz="1150" dirty="0">
                              <a:solidFill>
                                <a:srgbClr val="1F1F1F"/>
                              </a:solidFill>
                              <a:latin typeface="Calibri" pitchFamily="34" charset="0"/>
                              <a:ea typeface="Calibri" pitchFamily="34" charset="-122"/>
                              <a:cs typeface="Calibri" pitchFamily="34" charset="-120"/>
                            </a:rPr>
                            <a:t>Basic concrete breakout strength of a single anchor in tension</a:t>
                          </a:r>
                          <a:endParaRPr lang="en-US" sz="1150" dirty="0">
                            <a:latin typeface="Calibri" charset="0"/>
                            <a:ea typeface="Calibri" charset="0"/>
                            <a:cs typeface="Calibri" charset="0"/>
                          </a:endParaRPr>
                        </a:p>
                      </a:txBody>
                      <a:tcPr anchor="ctr">
                        <a:lnL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FFFFF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indent="0" algn="ctr">
                            <a:buNone/>
                          </a:pPr>
                          <a:r>
                            <a:rPr lang="en-US" sz="1150" dirty="0">
                              <a:solidFill>
                                <a:srgbClr val="1F1F1F"/>
                              </a:solidFill>
                              <a:latin typeface="Calibri" pitchFamily="34" charset="0"/>
                              <a:ea typeface="Calibri" pitchFamily="34" charset="-122"/>
                              <a:cs typeface="Calibri" pitchFamily="34" charset="-120"/>
                            </a:rPr>
                            <a:t>lbf or kip</a:t>
                          </a:r>
                          <a:endParaRPr lang="en-US" sz="1150" dirty="0">
                            <a:latin typeface="Calibri" charset="0"/>
                            <a:ea typeface="Calibri" charset="0"/>
                            <a:cs typeface="Calibri" charset="0"/>
                          </a:endParaRPr>
                        </a:p>
                      </a:txBody>
                      <a:tcPr anchor="ctr">
                        <a:lnL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FFFFF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11"/>
                      </a:ext>
                    </a:extLst>
                  </a:tr>
                </a:tbl>
              </a:graphicData>
            </a:graphic>
          </p:graphicFrame>
        </mc:Fallback>
      </mc:AlternateContent>
      <p:sp>
        <p:nvSpPr>
          <p:cNvPr id="7" name="Text 4"/>
          <p:cNvSpPr/>
          <p:nvPr/>
        </p:nvSpPr>
        <p:spPr>
          <a:xfrm>
            <a:off x="0" y="4983480"/>
            <a:ext cx="9144000" cy="1554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9999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</a:t>
            </a:r>
            <a:endParaRPr lang="en-US" sz="9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02920"/>
          </a:xfrm>
          <a:prstGeom prst="rect">
            <a:avLst/>
          </a:prstGeom>
          <a:solidFill>
            <a:srgbClr val="1F3864"/>
          </a:solidFill>
          <a:ln w="12700">
            <a:solidFill>
              <a:srgbClr val="1F386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228600" y="0"/>
            <a:ext cx="68580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ACI 318-19 Chapter 17 — Concrete Anchor Failure Modes</a:t>
            </a:r>
            <a:endParaRPr lang="en-US" sz="1600" dirty="0"/>
          </a:p>
        </p:txBody>
      </p:sp>
      <p:sp>
        <p:nvSpPr>
          <p:cNvPr id="4" name="Text 2"/>
          <p:cNvSpPr/>
          <p:nvPr/>
        </p:nvSpPr>
        <p:spPr>
          <a:xfrm>
            <a:off x="6858000" y="0"/>
            <a:ext cx="21031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Vibrationdata</a:t>
            </a:r>
            <a:endParaRPr lang="en-US" sz="1800" dirty="0"/>
          </a:p>
        </p:txBody>
      </p:sp>
      <p:sp>
        <p:nvSpPr>
          <p:cNvPr id="5" name="Text 3"/>
          <p:cNvSpPr/>
          <p:nvPr/>
        </p:nvSpPr>
        <p:spPr>
          <a:xfrm>
            <a:off x="228600" y="548640"/>
            <a:ext cx="8686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070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Variable Definitions  (2 of 2)</a:t>
            </a:r>
            <a:endParaRPr lang="en-US" sz="13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6" name="Table 0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524015831"/>
                  </p:ext>
                </p:extLst>
              </p:nvPr>
            </p:nvGraphicFramePr>
            <p:xfrm>
              <a:off x="154709" y="1033397"/>
              <a:ext cx="8458200" cy="3824926"/>
            </p:xfrm>
            <a:graphic>
              <a:graphicData uri="http://schemas.openxmlformats.org/drawingml/2006/table">
                <a:tbl>
                  <a:tblPr/>
                  <a:tblGrid>
                    <a:gridCol w="1417320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5166360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  <a:gridCol w="1874520">
                      <a:extLst>
                        <a:ext uri="{9D8B030D-6E8A-4147-A177-3AD203B41FA5}">
                          <a16:colId xmlns:a16="http://schemas.microsoft.com/office/drawing/2014/main" val="20002"/>
                        </a:ext>
                      </a:extLst>
                    </a:gridCol>
                  </a:tblGrid>
                  <a:tr h="308315">
                    <a:tc>
                      <a:txBody>
                        <a:bodyPr/>
                        <a:lstStyle/>
                        <a:p>
                          <a:pPr marL="0" indent="0" algn="ctr">
                            <a:buNone/>
                          </a:pPr>
                          <a:r>
                            <a:rPr lang="en-US" sz="1100" b="1" dirty="0">
                              <a:solidFill>
                                <a:srgbClr val="FFFFFF"/>
                              </a:solidFill>
                              <a:latin typeface="Calibri" pitchFamily="34" charset="0"/>
                              <a:ea typeface="Calibri" pitchFamily="34" charset="-122"/>
                              <a:cs typeface="Calibri" pitchFamily="34" charset="-120"/>
                            </a:rPr>
                            <a:t>Symbol</a:t>
                          </a:r>
                          <a:endParaRPr lang="en-US" sz="1100" dirty="0">
                            <a:latin typeface="Calibri" charset="0"/>
                            <a:ea typeface="Calibri" charset="0"/>
                            <a:cs typeface="Calibri" charset="0"/>
                          </a:endParaRPr>
                        </a:p>
                      </a:txBody>
                      <a:tcPr anchor="ctr">
                        <a:lnL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1F3864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indent="0" algn="l">
                            <a:buNone/>
                          </a:pPr>
                          <a:r>
                            <a:rPr lang="en-US" sz="1100" b="1" dirty="0">
                              <a:solidFill>
                                <a:srgbClr val="FFFFFF"/>
                              </a:solidFill>
                              <a:latin typeface="Calibri" pitchFamily="34" charset="0"/>
                              <a:ea typeface="Calibri" pitchFamily="34" charset="-122"/>
                              <a:cs typeface="Calibri" pitchFamily="34" charset="-120"/>
                            </a:rPr>
                            <a:t>Definition</a:t>
                          </a:r>
                          <a:endParaRPr lang="en-US" sz="1100" dirty="0">
                            <a:latin typeface="Calibri" charset="0"/>
                            <a:ea typeface="Calibri" charset="0"/>
                            <a:cs typeface="Calibri" charset="0"/>
                          </a:endParaRPr>
                        </a:p>
                      </a:txBody>
                      <a:tcPr anchor="ctr">
                        <a:lnL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1F3864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indent="0" algn="ctr">
                            <a:buNone/>
                          </a:pPr>
                          <a:r>
                            <a:rPr lang="en-US" sz="1100" b="1" dirty="0">
                              <a:solidFill>
                                <a:srgbClr val="FFFFFF"/>
                              </a:solidFill>
                              <a:latin typeface="Calibri" pitchFamily="34" charset="0"/>
                              <a:ea typeface="Calibri" pitchFamily="34" charset="-122"/>
                              <a:cs typeface="Calibri" pitchFamily="34" charset="-120"/>
                            </a:rPr>
                            <a:t>Units</a:t>
                          </a:r>
                          <a:endParaRPr lang="en-US" sz="1100" dirty="0">
                            <a:latin typeface="Calibri" charset="0"/>
                            <a:ea typeface="Calibri" charset="0"/>
                            <a:cs typeface="Calibri" charset="0"/>
                          </a:endParaRPr>
                        </a:p>
                      </a:txBody>
                      <a:tcPr anchor="ctr">
                        <a:lnL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1F3864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318440"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sz="1350" i="1" kern="1200" smtClean="0">
                                        <a:solidFill>
                                          <a:schemeClr val="tx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  <a:cs typeface="+mn-cs"/>
                                      </a:rPr>
                                    </m:ctrlPr>
                                  </m:sSubPr>
                                  <m:e>
                                    <m:r>
                                      <m:rPr>
                                        <m:sty m:val="p"/>
                                      </m:rPr>
                                      <a:rPr lang="en-US" sz="1350" i="0" kern="1200">
                                        <a:solidFill>
                                          <a:schemeClr val="tx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  <a:cs typeface="+mn-cs"/>
                                      </a:rPr>
                                      <m:t>h</m:t>
                                    </m:r>
                                  </m:e>
                                  <m:sub>
                                    <m:r>
                                      <m:rPr>
                                        <m:sty m:val="p"/>
                                      </m:rPr>
                                      <a:rPr lang="en-US" sz="1350" i="0" kern="1200">
                                        <a:solidFill>
                                          <a:schemeClr val="tx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  <a:cs typeface="+mn-cs"/>
                                      </a:rPr>
                                      <m:t>ef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US" sz="1350" i="0" kern="1200" dirty="0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Calibri" panose="020F0502020204030204" pitchFamily="34" charset="0"/>
                          </a:endParaRPr>
                        </a:p>
                      </a:txBody>
                      <a:tcPr anchor="ctr">
                        <a:lnL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FFFFF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indent="0" algn="l">
                            <a:buNone/>
                          </a:pPr>
                          <a:r>
                            <a:rPr lang="en-US" sz="1156" dirty="0">
                              <a:solidFill>
                                <a:srgbClr val="1F1F1F"/>
                              </a:solidFill>
                              <a:latin typeface="Calibri" pitchFamily="34" charset="0"/>
                              <a:ea typeface="Calibri" pitchFamily="34" charset="-122"/>
                              <a:cs typeface="Calibri" pitchFamily="34" charset="-120"/>
                            </a:rPr>
                            <a:t>Effective embedment depth of anchor</a:t>
                          </a:r>
                          <a:endParaRPr lang="en-US" sz="1156" dirty="0">
                            <a:latin typeface="Calibri" charset="0"/>
                            <a:ea typeface="Calibri" charset="0"/>
                            <a:cs typeface="Calibri" charset="0"/>
                          </a:endParaRPr>
                        </a:p>
                      </a:txBody>
                      <a:tcPr anchor="ctr">
                        <a:lnL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FFFFF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indent="0" algn="ctr">
                            <a:buNone/>
                          </a:pPr>
                          <a:r>
                            <a:rPr lang="en-US" sz="1156" dirty="0">
                              <a:solidFill>
                                <a:srgbClr val="1F1F1F"/>
                              </a:solidFill>
                              <a:latin typeface="Calibri" pitchFamily="34" charset="0"/>
                              <a:ea typeface="Calibri" pitchFamily="34" charset="-122"/>
                              <a:cs typeface="Calibri" pitchFamily="34" charset="-120"/>
                            </a:rPr>
                            <a:t>in</a:t>
                          </a:r>
                          <a:endParaRPr lang="en-US" sz="1156" dirty="0">
                            <a:latin typeface="Calibri" charset="0"/>
                            <a:ea typeface="Calibri" charset="0"/>
                            <a:cs typeface="Calibri" charset="0"/>
                          </a:endParaRPr>
                        </a:p>
                      </a:txBody>
                      <a:tcPr anchor="ctr">
                        <a:lnL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FFFFF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322662">
                    <a:tc>
                      <a:txBody>
                        <a:bodyPr/>
                        <a:lstStyle/>
                        <a:p>
                          <a:pPr marL="0" indent="0" algn="ctr">
                            <a:buNone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sz="135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  <a:cs typeface="Calibri" charset="0"/>
                                      </a:rPr>
                                    </m:ctrlPr>
                                  </m:sSubPr>
                                  <m:e>
                                    <m:r>
                                      <m:rPr>
                                        <m:sty m:val="p"/>
                                      </m:rPr>
                                      <a:rPr lang="en-US" sz="1350" i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  <a:cs typeface="Calibri" charset="0"/>
                                      </a:rPr>
                                      <m:t>N</m:t>
                                    </m:r>
                                  </m:e>
                                  <m:sub>
                                    <m:r>
                                      <m:rPr>
                                        <m:sty m:val="p"/>
                                      </m:rPr>
                                      <a:rPr lang="en-US" sz="1350" i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  <a:cs typeface="Calibri" charset="0"/>
                                      </a:rPr>
                                      <m:t>pn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US" sz="1350" i="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Calibri" panose="020F0502020204030204" pitchFamily="34" charset="0"/>
                          </a:endParaRPr>
                        </a:p>
                      </a:txBody>
                      <a:tcPr anchor="ctr">
                        <a:lnL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EBF3FB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indent="0" algn="l">
                            <a:buNone/>
                          </a:pPr>
                          <a:r>
                            <a:rPr lang="en-US" sz="1156" dirty="0">
                              <a:solidFill>
                                <a:srgbClr val="1F1F1F"/>
                              </a:solidFill>
                              <a:latin typeface="Calibri" pitchFamily="34" charset="0"/>
                              <a:ea typeface="Calibri" pitchFamily="34" charset="-122"/>
                              <a:cs typeface="Calibri" pitchFamily="34" charset="-120"/>
                            </a:rPr>
                            <a:t>Nominal pullout strength of a single anchor in tension</a:t>
                          </a:r>
                          <a:endParaRPr lang="en-US" sz="1156" dirty="0">
                            <a:latin typeface="Calibri" charset="0"/>
                            <a:ea typeface="Calibri" charset="0"/>
                            <a:cs typeface="Calibri" charset="0"/>
                          </a:endParaRPr>
                        </a:p>
                      </a:txBody>
                      <a:tcPr anchor="ctr">
                        <a:lnL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EBF3FB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indent="0" algn="ctr">
                            <a:buNone/>
                          </a:pPr>
                          <a:r>
                            <a:rPr lang="en-US" sz="1156" dirty="0">
                              <a:solidFill>
                                <a:srgbClr val="1F1F1F"/>
                              </a:solidFill>
                              <a:latin typeface="Calibri" pitchFamily="34" charset="0"/>
                              <a:ea typeface="Calibri" pitchFamily="34" charset="-122"/>
                              <a:cs typeface="Calibri" pitchFamily="34" charset="-120"/>
                            </a:rPr>
                            <a:t>lbf or kip</a:t>
                          </a:r>
                          <a:endParaRPr lang="en-US" sz="1156" dirty="0">
                            <a:latin typeface="Calibri" charset="0"/>
                            <a:ea typeface="Calibri" charset="0"/>
                            <a:cs typeface="Calibri" charset="0"/>
                          </a:endParaRPr>
                        </a:p>
                      </a:txBody>
                      <a:tcPr anchor="ctr">
                        <a:lnL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EBF3FB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323767">
                    <a:tc>
                      <a:txBody>
                        <a:bodyPr/>
                        <a:lstStyle/>
                        <a:p>
                          <a:pPr marL="0" indent="0" algn="ctr">
                            <a:buNone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sz="135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  <a:cs typeface="Calibri" charset="0"/>
                                      </a:rPr>
                                    </m:ctrlPr>
                                  </m:sSubPr>
                                  <m:e>
                                    <m:r>
                                      <m:rPr>
                                        <m:sty m:val="p"/>
                                      </m:rPr>
                                      <a:rPr lang="en-US" sz="1350" i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  <a:cs typeface="Calibri" charset="0"/>
                                      </a:rPr>
                                      <m:t>A</m:t>
                                    </m:r>
                                  </m:e>
                                  <m:sub>
                                    <m:r>
                                      <m:rPr>
                                        <m:sty m:val="p"/>
                                      </m:rPr>
                                      <a:rPr lang="en-US" sz="1350" i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  <a:cs typeface="Calibri" charset="0"/>
                                      </a:rPr>
                                      <m:t>brg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US" sz="1350" i="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Calibri" panose="020F0502020204030204" pitchFamily="34" charset="0"/>
                          </a:endParaRPr>
                        </a:p>
                      </a:txBody>
                      <a:tcPr anchor="ctr">
                        <a:lnL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FFFFF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indent="0" algn="l">
                            <a:buNone/>
                          </a:pPr>
                          <a:r>
                            <a:rPr lang="en-US" sz="1156" dirty="0">
                              <a:solidFill>
                                <a:srgbClr val="1F1F1F"/>
                              </a:solidFill>
                              <a:latin typeface="Calibri" pitchFamily="34" charset="0"/>
                              <a:ea typeface="Calibri" pitchFamily="34" charset="-122"/>
                              <a:cs typeface="Calibri" pitchFamily="34" charset="-120"/>
                            </a:rPr>
                            <a:t>Net bearing area of anchor head, nut, or washer</a:t>
                          </a:r>
                          <a:endParaRPr lang="en-US" sz="1156" dirty="0">
                            <a:latin typeface="Calibri" charset="0"/>
                            <a:ea typeface="Calibri" charset="0"/>
                            <a:cs typeface="Calibri" charset="0"/>
                          </a:endParaRPr>
                        </a:p>
                      </a:txBody>
                      <a:tcPr anchor="ctr">
                        <a:lnL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FFFFF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indent="0" algn="ctr">
                            <a:buNone/>
                          </a:pPr>
                          <a:r>
                            <a:rPr lang="en-US" sz="1156" dirty="0">
                              <a:solidFill>
                                <a:srgbClr val="1F1F1F"/>
                              </a:solidFill>
                              <a:latin typeface="Calibri" pitchFamily="34" charset="0"/>
                              <a:ea typeface="Calibri" pitchFamily="34" charset="-122"/>
                              <a:cs typeface="Calibri" pitchFamily="34" charset="-120"/>
                            </a:rPr>
                            <a:t>in²</a:t>
                          </a:r>
                          <a:endParaRPr lang="en-US" sz="1156" dirty="0">
                            <a:latin typeface="Calibri" charset="0"/>
                            <a:ea typeface="Calibri" charset="0"/>
                            <a:cs typeface="Calibri" charset="0"/>
                          </a:endParaRPr>
                        </a:p>
                      </a:txBody>
                      <a:tcPr anchor="ctr">
                        <a:lnL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FFFFF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  <a:tr h="318440"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m:rPr>
                                    <m:sty m:val="p"/>
                                  </m:rPr>
                                  <a:rPr lang="en-US" sz="1350" i="0" kern="1200" smtClean="0">
                                    <a:solidFill>
                                      <a:schemeClr val="tx1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+mn-cs"/>
                                  </a:rPr>
                                  <m:t>f</m:t>
                                </m:r>
                                <m:r>
                                  <a:rPr lang="en-US" sz="1350" b="0" i="0" kern="1200" smtClean="0">
                                    <a:solidFill>
                                      <a:schemeClr val="tx1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+mn-cs"/>
                                  </a:rPr>
                                  <m:t> </m:t>
                                </m:r>
                                <m:sSub>
                                  <m:sSubPr>
                                    <m:ctrlPr>
                                      <a:rPr lang="en-US" sz="1350" i="1" kern="1200">
                                        <a:solidFill>
                                          <a:schemeClr val="tx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  <a:cs typeface="+mn-cs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350" i="0" kern="1200">
                                        <a:solidFill>
                                          <a:schemeClr val="tx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  <a:cs typeface="+mn-cs"/>
                                      </a:rPr>
                                      <m:t>′</m:t>
                                    </m:r>
                                  </m:e>
                                  <m:sub>
                                    <m:r>
                                      <m:rPr>
                                        <m:sty m:val="p"/>
                                      </m:rPr>
                                      <a:rPr lang="en-US" sz="1350" i="0" kern="1200">
                                        <a:solidFill>
                                          <a:schemeClr val="tx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  <a:cs typeface="+mn-cs"/>
                                      </a:rPr>
                                      <m:t>c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US" sz="1350" i="0" kern="1200" dirty="0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Calibri" panose="020F0502020204030204" pitchFamily="34" charset="0"/>
                          </a:endParaRPr>
                        </a:p>
                      </a:txBody>
                      <a:tcPr anchor="ctr">
                        <a:lnL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EBF3FB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indent="0" algn="l">
                            <a:buNone/>
                          </a:pPr>
                          <a:r>
                            <a:rPr lang="en-US" sz="1156" dirty="0">
                              <a:solidFill>
                                <a:srgbClr val="1F1F1F"/>
                              </a:solidFill>
                              <a:latin typeface="Calibri" pitchFamily="34" charset="0"/>
                              <a:ea typeface="Calibri" pitchFamily="34" charset="-122"/>
                              <a:cs typeface="Calibri" pitchFamily="34" charset="-120"/>
                            </a:rPr>
                            <a:t>Specified compressive strength of concrete</a:t>
                          </a:r>
                          <a:endParaRPr lang="en-US" sz="1156" dirty="0">
                            <a:latin typeface="Calibri" charset="0"/>
                            <a:ea typeface="Calibri" charset="0"/>
                            <a:cs typeface="Calibri" charset="0"/>
                          </a:endParaRPr>
                        </a:p>
                      </a:txBody>
                      <a:tcPr anchor="ctr">
                        <a:lnL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EBF3FB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indent="0" algn="ctr">
                            <a:buNone/>
                          </a:pPr>
                          <a:r>
                            <a:rPr lang="en-US" sz="1156" dirty="0">
                              <a:solidFill>
                                <a:srgbClr val="1F1F1F"/>
                              </a:solidFill>
                              <a:latin typeface="Calibri" pitchFamily="34" charset="0"/>
                              <a:ea typeface="Calibri" pitchFamily="34" charset="-122"/>
                              <a:cs typeface="Calibri" pitchFamily="34" charset="-120"/>
                            </a:rPr>
                            <a:t>psi or ksi</a:t>
                          </a:r>
                          <a:endParaRPr lang="en-US" sz="1156" dirty="0">
                            <a:latin typeface="Calibri" charset="0"/>
                            <a:ea typeface="Calibri" charset="0"/>
                            <a:cs typeface="Calibri" charset="0"/>
                          </a:endParaRPr>
                        </a:p>
                      </a:txBody>
                      <a:tcPr anchor="ctr">
                        <a:lnL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EBF3FB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4"/>
                      </a:ext>
                    </a:extLst>
                  </a:tr>
                  <a:tr h="318440"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sz="1350" i="1" kern="1200" smtClean="0">
                                        <a:solidFill>
                                          <a:schemeClr val="tx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  <a:cs typeface="+mn-cs"/>
                                      </a:rPr>
                                    </m:ctrlPr>
                                  </m:sSubPr>
                                  <m:e>
                                    <m:r>
                                      <m:rPr>
                                        <m:sty m:val="p"/>
                                      </m:rPr>
                                      <a:rPr lang="en-US" sz="1350" i="0" kern="1200">
                                        <a:solidFill>
                                          <a:schemeClr val="tx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  <a:cs typeface="+mn-cs"/>
                                      </a:rPr>
                                      <m:t>Ψ</m:t>
                                    </m:r>
                                  </m:e>
                                  <m:sub>
                                    <m:r>
                                      <m:rPr>
                                        <m:sty m:val="p"/>
                                      </m:rPr>
                                      <a:rPr lang="en-US" sz="1350" i="0" kern="1200">
                                        <a:solidFill>
                                          <a:schemeClr val="tx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  <a:cs typeface="+mn-cs"/>
                                      </a:rPr>
                                      <m:t>c</m:t>
                                    </m:r>
                                    <m:r>
                                      <a:rPr lang="en-US" sz="1350" i="0" kern="1200">
                                        <a:solidFill>
                                          <a:schemeClr val="tx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  <a:cs typeface="+mn-cs"/>
                                      </a:rPr>
                                      <m:t>,</m:t>
                                    </m:r>
                                    <m:r>
                                      <m:rPr>
                                        <m:sty m:val="p"/>
                                      </m:rPr>
                                      <a:rPr lang="en-US" sz="1350" i="0" kern="1200">
                                        <a:solidFill>
                                          <a:schemeClr val="tx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  <a:cs typeface="+mn-cs"/>
                                      </a:rPr>
                                      <m:t>P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US" sz="1350" i="0" kern="1200" dirty="0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Calibri" panose="020F0502020204030204" pitchFamily="34" charset="0"/>
                          </a:endParaRPr>
                        </a:p>
                      </a:txBody>
                      <a:tcPr anchor="ctr">
                        <a:lnL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FFFFF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indent="0" algn="l">
                            <a:buNone/>
                          </a:pPr>
                          <a:r>
                            <a:rPr lang="en-US" sz="1156" dirty="0">
                              <a:solidFill>
                                <a:srgbClr val="1F1F1F"/>
                              </a:solidFill>
                              <a:latin typeface="Calibri" pitchFamily="34" charset="0"/>
                              <a:ea typeface="Calibri" pitchFamily="34" charset="-122"/>
                              <a:cs typeface="Calibri" pitchFamily="34" charset="-120"/>
                            </a:rPr>
                            <a:t>Modification factor for cracking at service loads (pullout)</a:t>
                          </a:r>
                          <a:endParaRPr lang="en-US" sz="1156" dirty="0">
                            <a:latin typeface="Calibri" charset="0"/>
                            <a:ea typeface="Calibri" charset="0"/>
                            <a:cs typeface="Calibri" charset="0"/>
                          </a:endParaRPr>
                        </a:p>
                      </a:txBody>
                      <a:tcPr anchor="ctr">
                        <a:lnL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FFFFF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indent="0" algn="ctr">
                            <a:buNone/>
                          </a:pPr>
                          <a:r>
                            <a:rPr lang="en-US" sz="1156" dirty="0">
                              <a:solidFill>
                                <a:srgbClr val="1F1F1F"/>
                              </a:solidFill>
                              <a:latin typeface="Calibri" pitchFamily="34" charset="0"/>
                              <a:ea typeface="Calibri" pitchFamily="34" charset="-122"/>
                              <a:cs typeface="Calibri" pitchFamily="34" charset="-120"/>
                            </a:rPr>
                            <a:t>–</a:t>
                          </a:r>
                          <a:endParaRPr lang="en-US" sz="1156" dirty="0">
                            <a:latin typeface="Calibri" charset="0"/>
                            <a:ea typeface="Calibri" charset="0"/>
                            <a:cs typeface="Calibri" charset="0"/>
                          </a:endParaRPr>
                        </a:p>
                      </a:txBody>
                      <a:tcPr anchor="ctr">
                        <a:lnL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FFFFF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5"/>
                      </a:ext>
                    </a:extLst>
                  </a:tr>
                  <a:tr h="318440"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sz="1350" i="1" kern="1200" smtClean="0">
                                        <a:solidFill>
                                          <a:schemeClr val="tx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  <a:cs typeface="+mn-cs"/>
                                      </a:rPr>
                                    </m:ctrlPr>
                                  </m:sSubPr>
                                  <m:e>
                                    <m:r>
                                      <m:rPr>
                                        <m:sty m:val="p"/>
                                      </m:rPr>
                                      <a:rPr lang="en-US" sz="1350" i="0" kern="1200">
                                        <a:solidFill>
                                          <a:schemeClr val="tx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  <a:cs typeface="+mn-cs"/>
                                      </a:rPr>
                                      <m:t>N</m:t>
                                    </m:r>
                                  </m:e>
                                  <m:sub>
                                    <m:r>
                                      <m:rPr>
                                        <m:sty m:val="p"/>
                                      </m:rPr>
                                      <a:rPr lang="en-US" sz="1350" i="0" kern="1200">
                                        <a:solidFill>
                                          <a:schemeClr val="tx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  <a:cs typeface="+mn-cs"/>
                                      </a:rPr>
                                      <m:t>sb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US" sz="1350" i="0" kern="1200" dirty="0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Calibri" panose="020F0502020204030204" pitchFamily="34" charset="0"/>
                          </a:endParaRPr>
                        </a:p>
                      </a:txBody>
                      <a:tcPr anchor="ctr">
                        <a:lnL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EBF3FB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indent="0" algn="l">
                            <a:buNone/>
                          </a:pPr>
                          <a:r>
                            <a:rPr lang="en-US" sz="1156" dirty="0">
                              <a:solidFill>
                                <a:srgbClr val="1F1F1F"/>
                              </a:solidFill>
                              <a:latin typeface="Calibri" pitchFamily="34" charset="0"/>
                              <a:ea typeface="Calibri" pitchFamily="34" charset="-122"/>
                              <a:cs typeface="Calibri" pitchFamily="34" charset="-120"/>
                            </a:rPr>
                            <a:t>Nominal side-face blowout strength of a single headed anchor</a:t>
                          </a:r>
                          <a:endParaRPr lang="en-US" sz="1156" dirty="0">
                            <a:latin typeface="Calibri" charset="0"/>
                            <a:ea typeface="Calibri" charset="0"/>
                            <a:cs typeface="Calibri" charset="0"/>
                          </a:endParaRPr>
                        </a:p>
                      </a:txBody>
                      <a:tcPr anchor="ctr">
                        <a:lnL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EBF3FB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indent="0" algn="ctr">
                            <a:buNone/>
                          </a:pPr>
                          <a:r>
                            <a:rPr lang="en-US" sz="1156" dirty="0">
                              <a:solidFill>
                                <a:srgbClr val="1F1F1F"/>
                              </a:solidFill>
                              <a:latin typeface="Calibri" pitchFamily="34" charset="0"/>
                              <a:ea typeface="Calibri" pitchFamily="34" charset="-122"/>
                              <a:cs typeface="Calibri" pitchFamily="34" charset="-120"/>
                            </a:rPr>
                            <a:t>lbf or kip</a:t>
                          </a:r>
                          <a:endParaRPr lang="en-US" sz="1156" dirty="0">
                            <a:latin typeface="Calibri" charset="0"/>
                            <a:ea typeface="Calibri" charset="0"/>
                            <a:cs typeface="Calibri" charset="0"/>
                          </a:endParaRPr>
                        </a:p>
                      </a:txBody>
                      <a:tcPr anchor="ctr">
                        <a:lnL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EBF3FB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6"/>
                      </a:ext>
                    </a:extLst>
                  </a:tr>
                  <a:tr h="318440"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sz="1350" i="1" kern="1200" smtClean="0">
                                        <a:solidFill>
                                          <a:schemeClr val="tx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  <a:cs typeface="+mn-cs"/>
                                      </a:rPr>
                                    </m:ctrlPr>
                                  </m:sSubPr>
                                  <m:e>
                                    <m:r>
                                      <m:rPr>
                                        <m:sty m:val="p"/>
                                      </m:rPr>
                                      <a:rPr lang="en-US" sz="1350" i="0" kern="1200">
                                        <a:solidFill>
                                          <a:schemeClr val="tx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  <a:cs typeface="+mn-cs"/>
                                      </a:rPr>
                                      <m:t>c</m:t>
                                    </m:r>
                                  </m:e>
                                  <m:sub>
                                    <m:r>
                                      <m:rPr>
                                        <m:sty m:val="p"/>
                                      </m:rPr>
                                      <a:rPr lang="en-US" sz="1350" i="0" kern="1200">
                                        <a:solidFill>
                                          <a:schemeClr val="tx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  <a:cs typeface="+mn-cs"/>
                                      </a:rPr>
                                      <m:t>a</m:t>
                                    </m:r>
                                    <m:r>
                                      <a:rPr lang="en-US" sz="1350" i="0" kern="1200">
                                        <a:solidFill>
                                          <a:schemeClr val="tx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  <a:cs typeface="+mn-cs"/>
                                      </a:rPr>
                                      <m:t>1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US" sz="1350" i="0" kern="1200" dirty="0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Calibri" panose="020F0502020204030204" pitchFamily="34" charset="0"/>
                          </a:endParaRPr>
                        </a:p>
                      </a:txBody>
                      <a:tcPr anchor="ctr">
                        <a:lnL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FFFFF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indent="0" algn="l">
                            <a:buNone/>
                          </a:pPr>
                          <a:r>
                            <a:rPr lang="en-US" sz="1156" dirty="0">
                              <a:solidFill>
                                <a:srgbClr val="1F1F1F"/>
                              </a:solidFill>
                              <a:latin typeface="Calibri" pitchFamily="34" charset="0"/>
                              <a:ea typeface="Calibri" pitchFamily="34" charset="-122"/>
                              <a:cs typeface="Calibri" pitchFamily="34" charset="-120"/>
                            </a:rPr>
                            <a:t>Distance from center of anchor shaft to edge of concrete in direction of load</a:t>
                          </a:r>
                          <a:endParaRPr lang="en-US" sz="1156" dirty="0">
                            <a:latin typeface="Calibri" charset="0"/>
                            <a:ea typeface="Calibri" charset="0"/>
                            <a:cs typeface="Calibri" charset="0"/>
                          </a:endParaRPr>
                        </a:p>
                      </a:txBody>
                      <a:tcPr anchor="ctr">
                        <a:lnL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FFFFF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indent="0" algn="ctr">
                            <a:buNone/>
                          </a:pPr>
                          <a:r>
                            <a:rPr lang="en-US" sz="1156" dirty="0">
                              <a:solidFill>
                                <a:srgbClr val="1F1F1F"/>
                              </a:solidFill>
                              <a:latin typeface="Calibri" pitchFamily="34" charset="0"/>
                              <a:ea typeface="Calibri" pitchFamily="34" charset="-122"/>
                              <a:cs typeface="Calibri" pitchFamily="34" charset="-120"/>
                            </a:rPr>
                            <a:t>in</a:t>
                          </a:r>
                          <a:endParaRPr lang="en-US" sz="1156" dirty="0">
                            <a:latin typeface="Calibri" charset="0"/>
                            <a:ea typeface="Calibri" charset="0"/>
                            <a:cs typeface="Calibri" charset="0"/>
                          </a:endParaRPr>
                        </a:p>
                      </a:txBody>
                      <a:tcPr anchor="ctr">
                        <a:lnL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FFFFF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7"/>
                      </a:ext>
                    </a:extLst>
                  </a:tr>
                  <a:tr h="318440"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sz="1350" i="1" kern="1200" smtClean="0">
                                        <a:solidFill>
                                          <a:schemeClr val="tx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  <a:cs typeface="+mn-cs"/>
                                      </a:rPr>
                                    </m:ctrlPr>
                                  </m:sSubPr>
                                  <m:e>
                                    <m:r>
                                      <m:rPr>
                                        <m:sty m:val="p"/>
                                      </m:rPr>
                                      <a:rPr lang="en-US" sz="1350" i="0" kern="1200">
                                        <a:solidFill>
                                          <a:schemeClr val="tx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  <a:cs typeface="+mn-cs"/>
                                      </a:rPr>
                                      <m:t>ϕ</m:t>
                                    </m:r>
                                  </m:e>
                                  <m:sub>
                                    <m:r>
                                      <m:rPr>
                                        <m:sty m:val="p"/>
                                      </m:rPr>
                                      <a:rPr lang="en-US" sz="1350" i="0" kern="1200">
                                        <a:solidFill>
                                          <a:schemeClr val="tx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  <a:cs typeface="+mn-cs"/>
                                      </a:rPr>
                                      <m:t>steel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US" sz="1350" i="0" kern="1200" dirty="0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Calibri" panose="020F0502020204030204" pitchFamily="34" charset="0"/>
                          </a:endParaRPr>
                        </a:p>
                      </a:txBody>
                      <a:tcPr anchor="ctr">
                        <a:lnL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EBF3FB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indent="0" algn="l">
                            <a:buNone/>
                          </a:pPr>
                          <a:r>
                            <a:rPr lang="en-US" sz="1156" dirty="0">
                              <a:solidFill>
                                <a:srgbClr val="1F1F1F"/>
                              </a:solidFill>
                              <a:latin typeface="Calibri" pitchFamily="34" charset="0"/>
                              <a:ea typeface="Calibri" pitchFamily="34" charset="-122"/>
                              <a:cs typeface="Calibri" pitchFamily="34" charset="-120"/>
                            </a:rPr>
                            <a:t>Strength reduction factor — steel tensile failure (ductile)</a:t>
                          </a:r>
                          <a:endParaRPr lang="en-US" sz="1156" dirty="0">
                            <a:latin typeface="Calibri" charset="0"/>
                            <a:ea typeface="Calibri" charset="0"/>
                            <a:cs typeface="Calibri" charset="0"/>
                          </a:endParaRPr>
                        </a:p>
                      </a:txBody>
                      <a:tcPr anchor="ctr">
                        <a:lnL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EBF3FB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indent="0" algn="ctr">
                            <a:buNone/>
                          </a:pPr>
                          <a:r>
                            <a:rPr lang="en-US" sz="1156" dirty="0">
                              <a:solidFill>
                                <a:srgbClr val="1F1F1F"/>
                              </a:solidFill>
                              <a:latin typeface="Calibri" pitchFamily="34" charset="0"/>
                              <a:ea typeface="Calibri" pitchFamily="34" charset="-122"/>
                              <a:cs typeface="Calibri" pitchFamily="34" charset="-120"/>
                            </a:rPr>
                            <a:t>0.75</a:t>
                          </a:r>
                          <a:endParaRPr lang="en-US" sz="1156" dirty="0">
                            <a:latin typeface="Calibri" charset="0"/>
                            <a:ea typeface="Calibri" charset="0"/>
                            <a:cs typeface="Calibri" charset="0"/>
                          </a:endParaRPr>
                        </a:p>
                      </a:txBody>
                      <a:tcPr anchor="ctr">
                        <a:lnL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EBF3FB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8"/>
                      </a:ext>
                    </a:extLst>
                  </a:tr>
                  <a:tr h="318440"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sz="1350" i="1" kern="1200" smtClean="0">
                                        <a:solidFill>
                                          <a:schemeClr val="tx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  <a:cs typeface="+mn-cs"/>
                                      </a:rPr>
                                    </m:ctrlPr>
                                  </m:sSubPr>
                                  <m:e>
                                    <m:r>
                                      <m:rPr>
                                        <m:sty m:val="p"/>
                                      </m:rPr>
                                      <a:rPr lang="en-US" sz="1350" i="0" kern="1200">
                                        <a:solidFill>
                                          <a:schemeClr val="tx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  <a:cs typeface="+mn-cs"/>
                                      </a:rPr>
                                      <m:t>ϕ</m:t>
                                    </m:r>
                                  </m:e>
                                  <m:sub>
                                    <m:r>
                                      <m:rPr>
                                        <m:sty m:val="p"/>
                                      </m:rPr>
                                      <a:rPr lang="en-US" sz="1350" b="0" i="0" kern="1200" smtClean="0">
                                        <a:solidFill>
                                          <a:schemeClr val="tx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  <a:cs typeface="+mn-cs"/>
                                      </a:rPr>
                                      <m:t>breakout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US" sz="1350" i="0" kern="1200" dirty="0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Calibri" panose="020F0502020204030204" pitchFamily="34" charset="0"/>
                          </a:endParaRPr>
                        </a:p>
                      </a:txBody>
                      <a:tcPr anchor="ctr">
                        <a:lnL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FFFFF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indent="0" algn="l">
                            <a:buNone/>
                          </a:pPr>
                          <a:r>
                            <a:rPr lang="en-US" sz="1156" dirty="0">
                              <a:solidFill>
                                <a:srgbClr val="1F1F1F"/>
                              </a:solidFill>
                              <a:latin typeface="Calibri" pitchFamily="34" charset="0"/>
                              <a:ea typeface="Calibri" pitchFamily="34" charset="-122"/>
                              <a:cs typeface="Calibri" pitchFamily="34" charset="-120"/>
                            </a:rPr>
                            <a:t>Strength reduction factor — concrete breakout in tension</a:t>
                          </a:r>
                          <a:endParaRPr lang="en-US" sz="1156" dirty="0">
                            <a:latin typeface="Calibri" charset="0"/>
                            <a:ea typeface="Calibri" charset="0"/>
                            <a:cs typeface="Calibri" charset="0"/>
                          </a:endParaRPr>
                        </a:p>
                      </a:txBody>
                      <a:tcPr anchor="ctr">
                        <a:lnL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FFFFF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indent="0" algn="ctr">
                            <a:buNone/>
                          </a:pPr>
                          <a:r>
                            <a:rPr lang="en-US" sz="1156" dirty="0">
                              <a:solidFill>
                                <a:srgbClr val="1F1F1F"/>
                              </a:solidFill>
                              <a:latin typeface="Calibri" pitchFamily="34" charset="0"/>
                              <a:ea typeface="Calibri" pitchFamily="34" charset="-122"/>
                              <a:cs typeface="Calibri" pitchFamily="34" charset="-120"/>
                            </a:rPr>
                            <a:t>0.70</a:t>
                          </a:r>
                          <a:endParaRPr lang="en-US" sz="1156" dirty="0">
                            <a:latin typeface="Calibri" charset="0"/>
                            <a:ea typeface="Calibri" charset="0"/>
                            <a:cs typeface="Calibri" charset="0"/>
                          </a:endParaRPr>
                        </a:p>
                      </a:txBody>
                      <a:tcPr anchor="ctr">
                        <a:lnL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FFFFF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9"/>
                      </a:ext>
                    </a:extLst>
                  </a:tr>
                  <a:tr h="322662"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sz="1350" i="1" kern="1200" smtClean="0">
                                        <a:solidFill>
                                          <a:schemeClr val="tx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  <a:cs typeface="+mn-cs"/>
                                      </a:rPr>
                                    </m:ctrlPr>
                                  </m:sSubPr>
                                  <m:e>
                                    <m:r>
                                      <m:rPr>
                                        <m:sty m:val="p"/>
                                      </m:rPr>
                                      <a:rPr lang="en-US" sz="1350" i="0" kern="1200">
                                        <a:solidFill>
                                          <a:schemeClr val="tx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  <a:cs typeface="+mn-cs"/>
                                      </a:rPr>
                                      <m:t>ϕ</m:t>
                                    </m:r>
                                  </m:e>
                                  <m:sub>
                                    <m:r>
                                      <m:rPr>
                                        <m:sty m:val="p"/>
                                      </m:rPr>
                                      <a:rPr lang="en-US" sz="1350" b="0" i="0" kern="1200" smtClean="0">
                                        <a:solidFill>
                                          <a:schemeClr val="tx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  <a:cs typeface="+mn-cs"/>
                                      </a:rPr>
                                      <m:t>pullout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US" sz="1350" i="0" kern="1200" dirty="0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Calibri" panose="020F0502020204030204" pitchFamily="34" charset="0"/>
                          </a:endParaRPr>
                        </a:p>
                      </a:txBody>
                      <a:tcPr anchor="ctr">
                        <a:lnL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EBF3FB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indent="0" algn="l">
                            <a:buNone/>
                          </a:pPr>
                          <a:r>
                            <a:rPr lang="en-US" sz="1156" dirty="0">
                              <a:solidFill>
                                <a:srgbClr val="1F1F1F"/>
                              </a:solidFill>
                              <a:latin typeface="Calibri" pitchFamily="34" charset="0"/>
                              <a:ea typeface="Calibri" pitchFamily="34" charset="-122"/>
                              <a:cs typeface="Calibri" pitchFamily="34" charset="-120"/>
                            </a:rPr>
                            <a:t>Strength reduction factor — pullout / pullthrough</a:t>
                          </a:r>
                          <a:endParaRPr lang="en-US" sz="1156" dirty="0">
                            <a:latin typeface="Calibri" charset="0"/>
                            <a:ea typeface="Calibri" charset="0"/>
                            <a:cs typeface="Calibri" charset="0"/>
                          </a:endParaRPr>
                        </a:p>
                      </a:txBody>
                      <a:tcPr anchor="ctr">
                        <a:lnL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EBF3FB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indent="0" algn="ctr">
                            <a:buNone/>
                          </a:pPr>
                          <a:r>
                            <a:rPr lang="en-US" sz="1156" dirty="0">
                              <a:solidFill>
                                <a:srgbClr val="1F1F1F"/>
                              </a:solidFill>
                              <a:latin typeface="Calibri" pitchFamily="34" charset="0"/>
                              <a:ea typeface="Calibri" pitchFamily="34" charset="-122"/>
                              <a:cs typeface="Calibri" pitchFamily="34" charset="-120"/>
                            </a:rPr>
                            <a:t>0.70</a:t>
                          </a:r>
                          <a:endParaRPr lang="en-US" sz="1156" dirty="0">
                            <a:latin typeface="Calibri" charset="0"/>
                            <a:ea typeface="Calibri" charset="0"/>
                            <a:cs typeface="Calibri" charset="0"/>
                          </a:endParaRPr>
                        </a:p>
                      </a:txBody>
                      <a:tcPr anchor="ctr">
                        <a:lnL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EBF3FB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10"/>
                      </a:ext>
                    </a:extLst>
                  </a:tr>
                  <a:tr h="318440"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sz="1350" i="1" kern="1200" smtClean="0">
                                        <a:solidFill>
                                          <a:schemeClr val="tx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  <a:cs typeface="+mn-cs"/>
                                      </a:rPr>
                                    </m:ctrlPr>
                                  </m:sSubPr>
                                  <m:e>
                                    <m:r>
                                      <m:rPr>
                                        <m:sty m:val="p"/>
                                      </m:rPr>
                                      <a:rPr lang="en-US" sz="1350" i="0" kern="1200">
                                        <a:solidFill>
                                          <a:schemeClr val="tx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  <a:cs typeface="+mn-cs"/>
                                      </a:rPr>
                                      <m:t>ϕ</m:t>
                                    </m:r>
                                  </m:e>
                                  <m:sub>
                                    <m:r>
                                      <m:rPr>
                                        <m:sty m:val="p"/>
                                      </m:rPr>
                                      <a:rPr lang="en-US" sz="1350" b="0" i="0" kern="1200" smtClean="0">
                                        <a:solidFill>
                                          <a:schemeClr val="tx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  <a:cs typeface="+mn-cs"/>
                                      </a:rPr>
                                      <m:t>blowout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US" sz="1350" i="0" kern="1200" dirty="0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Calibri" panose="020F0502020204030204" pitchFamily="34" charset="0"/>
                          </a:endParaRPr>
                        </a:p>
                      </a:txBody>
                      <a:tcPr anchor="ctr">
                        <a:lnL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FFFFF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indent="0" algn="l">
                            <a:buNone/>
                          </a:pPr>
                          <a:r>
                            <a:rPr lang="en-US" sz="1156" dirty="0">
                              <a:solidFill>
                                <a:srgbClr val="1F1F1F"/>
                              </a:solidFill>
                              <a:latin typeface="Calibri" pitchFamily="34" charset="0"/>
                              <a:ea typeface="Calibri" pitchFamily="34" charset="-122"/>
                              <a:cs typeface="Calibri" pitchFamily="34" charset="-120"/>
                            </a:rPr>
                            <a:t>Strength reduction factor — side-face blowout</a:t>
                          </a:r>
                          <a:endParaRPr lang="en-US" sz="1156" dirty="0">
                            <a:latin typeface="Calibri" charset="0"/>
                            <a:ea typeface="Calibri" charset="0"/>
                            <a:cs typeface="Calibri" charset="0"/>
                          </a:endParaRPr>
                        </a:p>
                      </a:txBody>
                      <a:tcPr anchor="ctr">
                        <a:lnL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FFFFF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indent="0" algn="ctr">
                            <a:buNone/>
                          </a:pPr>
                          <a:r>
                            <a:rPr lang="en-US" sz="1156" dirty="0">
                              <a:solidFill>
                                <a:srgbClr val="1F1F1F"/>
                              </a:solidFill>
                              <a:latin typeface="Calibri" pitchFamily="34" charset="0"/>
                              <a:ea typeface="Calibri" pitchFamily="34" charset="-122"/>
                              <a:cs typeface="Calibri" pitchFamily="34" charset="-120"/>
                            </a:rPr>
                            <a:t>0.70</a:t>
                          </a:r>
                          <a:endParaRPr lang="en-US" sz="1156" dirty="0">
                            <a:latin typeface="Calibri" charset="0"/>
                            <a:ea typeface="Calibri" charset="0"/>
                            <a:cs typeface="Calibri" charset="0"/>
                          </a:endParaRPr>
                        </a:p>
                      </a:txBody>
                      <a:tcPr anchor="ctr">
                        <a:lnL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FFFFF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11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6" name="Table 0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524015831"/>
                  </p:ext>
                </p:extLst>
              </p:nvPr>
            </p:nvGraphicFramePr>
            <p:xfrm>
              <a:off x="154709" y="1033397"/>
              <a:ext cx="8458200" cy="3824926"/>
            </p:xfrm>
            <a:graphic>
              <a:graphicData uri="http://schemas.openxmlformats.org/drawingml/2006/table">
                <a:tbl>
                  <a:tblPr/>
                  <a:tblGrid>
                    <a:gridCol w="1417320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5166360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  <a:gridCol w="1874520">
                      <a:extLst>
                        <a:ext uri="{9D8B030D-6E8A-4147-A177-3AD203B41FA5}">
                          <a16:colId xmlns:a16="http://schemas.microsoft.com/office/drawing/2014/main" val="20002"/>
                        </a:ext>
                      </a:extLst>
                    </a:gridCol>
                  </a:tblGrid>
                  <a:tr h="308315">
                    <a:tc>
                      <a:txBody>
                        <a:bodyPr/>
                        <a:lstStyle/>
                        <a:p>
                          <a:pPr marL="0" indent="0" algn="ctr">
                            <a:buNone/>
                          </a:pPr>
                          <a:r>
                            <a:rPr lang="en-US" sz="1100" b="1" dirty="0">
                              <a:solidFill>
                                <a:srgbClr val="FFFFFF"/>
                              </a:solidFill>
                              <a:latin typeface="Calibri" pitchFamily="34" charset="0"/>
                              <a:ea typeface="Calibri" pitchFamily="34" charset="-122"/>
                              <a:cs typeface="Calibri" pitchFamily="34" charset="-120"/>
                            </a:rPr>
                            <a:t>Symbol</a:t>
                          </a:r>
                          <a:endParaRPr lang="en-US" sz="1100" dirty="0">
                            <a:latin typeface="Calibri" charset="0"/>
                            <a:ea typeface="Calibri" charset="0"/>
                            <a:cs typeface="Calibri" charset="0"/>
                          </a:endParaRPr>
                        </a:p>
                      </a:txBody>
                      <a:tcPr anchor="ctr">
                        <a:lnL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1F3864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indent="0" algn="l">
                            <a:buNone/>
                          </a:pPr>
                          <a:r>
                            <a:rPr lang="en-US" sz="1100" b="1" dirty="0">
                              <a:solidFill>
                                <a:srgbClr val="FFFFFF"/>
                              </a:solidFill>
                              <a:latin typeface="Calibri" pitchFamily="34" charset="0"/>
                              <a:ea typeface="Calibri" pitchFamily="34" charset="-122"/>
                              <a:cs typeface="Calibri" pitchFamily="34" charset="-120"/>
                            </a:rPr>
                            <a:t>Definition</a:t>
                          </a:r>
                          <a:endParaRPr lang="en-US" sz="1100" dirty="0">
                            <a:latin typeface="Calibri" charset="0"/>
                            <a:ea typeface="Calibri" charset="0"/>
                            <a:cs typeface="Calibri" charset="0"/>
                          </a:endParaRPr>
                        </a:p>
                      </a:txBody>
                      <a:tcPr anchor="ctr">
                        <a:lnL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1F3864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indent="0" algn="ctr">
                            <a:buNone/>
                          </a:pPr>
                          <a:r>
                            <a:rPr lang="en-US" sz="1100" b="1" dirty="0">
                              <a:solidFill>
                                <a:srgbClr val="FFFFFF"/>
                              </a:solidFill>
                              <a:latin typeface="Calibri" pitchFamily="34" charset="0"/>
                              <a:ea typeface="Calibri" pitchFamily="34" charset="-122"/>
                              <a:cs typeface="Calibri" pitchFamily="34" charset="-120"/>
                            </a:rPr>
                            <a:t>Units</a:t>
                          </a:r>
                          <a:endParaRPr lang="en-US" sz="1100" dirty="0">
                            <a:latin typeface="Calibri" charset="0"/>
                            <a:ea typeface="Calibri" charset="0"/>
                            <a:cs typeface="Calibri" charset="0"/>
                          </a:endParaRPr>
                        </a:p>
                      </a:txBody>
                      <a:tcPr anchor="ctr">
                        <a:lnL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1F3864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3184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429" t="-98077" r="-496137" b="-101538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0" indent="0" algn="l">
                            <a:buNone/>
                          </a:pPr>
                          <a:r>
                            <a:rPr lang="en-US" sz="1156" dirty="0">
                              <a:solidFill>
                                <a:srgbClr val="1F1F1F"/>
                              </a:solidFill>
                              <a:latin typeface="Calibri" pitchFamily="34" charset="0"/>
                              <a:ea typeface="Calibri" pitchFamily="34" charset="-122"/>
                              <a:cs typeface="Calibri" pitchFamily="34" charset="-120"/>
                            </a:rPr>
                            <a:t>Effective embedment depth of anchor</a:t>
                          </a:r>
                          <a:endParaRPr lang="en-US" sz="1156" dirty="0">
                            <a:latin typeface="Calibri" charset="0"/>
                            <a:ea typeface="Calibri" charset="0"/>
                            <a:cs typeface="Calibri" charset="0"/>
                          </a:endParaRPr>
                        </a:p>
                      </a:txBody>
                      <a:tcPr anchor="ctr">
                        <a:lnL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FFFFF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indent="0" algn="ctr">
                            <a:buNone/>
                          </a:pPr>
                          <a:r>
                            <a:rPr lang="en-US" sz="1156" dirty="0">
                              <a:solidFill>
                                <a:srgbClr val="1F1F1F"/>
                              </a:solidFill>
                              <a:latin typeface="Calibri" pitchFamily="34" charset="0"/>
                              <a:ea typeface="Calibri" pitchFamily="34" charset="-122"/>
                              <a:cs typeface="Calibri" pitchFamily="34" charset="-120"/>
                            </a:rPr>
                            <a:t>in</a:t>
                          </a:r>
                          <a:endParaRPr lang="en-US" sz="1156" dirty="0">
                            <a:latin typeface="Calibri" charset="0"/>
                            <a:ea typeface="Calibri" charset="0"/>
                            <a:cs typeface="Calibri" charset="0"/>
                          </a:endParaRPr>
                        </a:p>
                      </a:txBody>
                      <a:tcPr anchor="ctr">
                        <a:lnL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FFFFF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322662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429" t="-194340" r="-496137" b="-89622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0" indent="0" algn="l">
                            <a:buNone/>
                          </a:pPr>
                          <a:r>
                            <a:rPr lang="en-US" sz="1156" dirty="0">
                              <a:solidFill>
                                <a:srgbClr val="1F1F1F"/>
                              </a:solidFill>
                              <a:latin typeface="Calibri" pitchFamily="34" charset="0"/>
                              <a:ea typeface="Calibri" pitchFamily="34" charset="-122"/>
                              <a:cs typeface="Calibri" pitchFamily="34" charset="-120"/>
                            </a:rPr>
                            <a:t>Nominal pullout strength of a single anchor in tension</a:t>
                          </a:r>
                          <a:endParaRPr lang="en-US" sz="1156" dirty="0">
                            <a:latin typeface="Calibri" charset="0"/>
                            <a:ea typeface="Calibri" charset="0"/>
                            <a:cs typeface="Calibri" charset="0"/>
                          </a:endParaRPr>
                        </a:p>
                      </a:txBody>
                      <a:tcPr anchor="ctr">
                        <a:lnL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EBF3FB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indent="0" algn="ctr">
                            <a:buNone/>
                          </a:pPr>
                          <a:r>
                            <a:rPr lang="en-US" sz="1156" dirty="0">
                              <a:solidFill>
                                <a:srgbClr val="1F1F1F"/>
                              </a:solidFill>
                              <a:latin typeface="Calibri" pitchFamily="34" charset="0"/>
                              <a:ea typeface="Calibri" pitchFamily="34" charset="-122"/>
                              <a:cs typeface="Calibri" pitchFamily="34" charset="-120"/>
                            </a:rPr>
                            <a:t>lbf or kip</a:t>
                          </a:r>
                          <a:endParaRPr lang="en-US" sz="1156" dirty="0">
                            <a:latin typeface="Calibri" charset="0"/>
                            <a:ea typeface="Calibri" charset="0"/>
                            <a:cs typeface="Calibri" charset="0"/>
                          </a:endParaRPr>
                        </a:p>
                      </a:txBody>
                      <a:tcPr anchor="ctr">
                        <a:lnL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EBF3FB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323767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429" t="-294340" r="-496137" b="-79622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0" indent="0" algn="l">
                            <a:buNone/>
                          </a:pPr>
                          <a:r>
                            <a:rPr lang="en-US" sz="1156" dirty="0">
                              <a:solidFill>
                                <a:srgbClr val="1F1F1F"/>
                              </a:solidFill>
                              <a:latin typeface="Calibri" pitchFamily="34" charset="0"/>
                              <a:ea typeface="Calibri" pitchFamily="34" charset="-122"/>
                              <a:cs typeface="Calibri" pitchFamily="34" charset="-120"/>
                            </a:rPr>
                            <a:t>Net bearing area of anchor head, nut, or washer</a:t>
                          </a:r>
                          <a:endParaRPr lang="en-US" sz="1156" dirty="0">
                            <a:latin typeface="Calibri" charset="0"/>
                            <a:ea typeface="Calibri" charset="0"/>
                            <a:cs typeface="Calibri" charset="0"/>
                          </a:endParaRPr>
                        </a:p>
                      </a:txBody>
                      <a:tcPr anchor="ctr">
                        <a:lnL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FFFFF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indent="0" algn="ctr">
                            <a:buNone/>
                          </a:pPr>
                          <a:r>
                            <a:rPr lang="en-US" sz="1156" dirty="0">
                              <a:solidFill>
                                <a:srgbClr val="1F1F1F"/>
                              </a:solidFill>
                              <a:latin typeface="Calibri" pitchFamily="34" charset="0"/>
                              <a:ea typeface="Calibri" pitchFamily="34" charset="-122"/>
                              <a:cs typeface="Calibri" pitchFamily="34" charset="-120"/>
                            </a:rPr>
                            <a:t>in²</a:t>
                          </a:r>
                          <a:endParaRPr lang="en-US" sz="1156" dirty="0">
                            <a:latin typeface="Calibri" charset="0"/>
                            <a:ea typeface="Calibri" charset="0"/>
                            <a:cs typeface="Calibri" charset="0"/>
                          </a:endParaRPr>
                        </a:p>
                      </a:txBody>
                      <a:tcPr anchor="ctr">
                        <a:lnL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FFFFF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  <a:tr h="3184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429" t="-401923" r="-496137" b="-71153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0" indent="0" algn="l">
                            <a:buNone/>
                          </a:pPr>
                          <a:r>
                            <a:rPr lang="en-US" sz="1156" dirty="0">
                              <a:solidFill>
                                <a:srgbClr val="1F1F1F"/>
                              </a:solidFill>
                              <a:latin typeface="Calibri" pitchFamily="34" charset="0"/>
                              <a:ea typeface="Calibri" pitchFamily="34" charset="-122"/>
                              <a:cs typeface="Calibri" pitchFamily="34" charset="-120"/>
                            </a:rPr>
                            <a:t>Specified compressive strength of concrete</a:t>
                          </a:r>
                          <a:endParaRPr lang="en-US" sz="1156" dirty="0">
                            <a:latin typeface="Calibri" charset="0"/>
                            <a:ea typeface="Calibri" charset="0"/>
                            <a:cs typeface="Calibri" charset="0"/>
                          </a:endParaRPr>
                        </a:p>
                      </a:txBody>
                      <a:tcPr anchor="ctr">
                        <a:lnL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EBF3FB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indent="0" algn="ctr">
                            <a:buNone/>
                          </a:pPr>
                          <a:r>
                            <a:rPr lang="en-US" sz="1156" dirty="0">
                              <a:solidFill>
                                <a:srgbClr val="1F1F1F"/>
                              </a:solidFill>
                              <a:latin typeface="Calibri" pitchFamily="34" charset="0"/>
                              <a:ea typeface="Calibri" pitchFamily="34" charset="-122"/>
                              <a:cs typeface="Calibri" pitchFamily="34" charset="-120"/>
                            </a:rPr>
                            <a:t>psi or ksi</a:t>
                          </a:r>
                          <a:endParaRPr lang="en-US" sz="1156" dirty="0">
                            <a:latin typeface="Calibri" charset="0"/>
                            <a:ea typeface="Calibri" charset="0"/>
                            <a:cs typeface="Calibri" charset="0"/>
                          </a:endParaRPr>
                        </a:p>
                      </a:txBody>
                      <a:tcPr anchor="ctr">
                        <a:lnL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EBF3FB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4"/>
                      </a:ext>
                    </a:extLst>
                  </a:tr>
                  <a:tr h="3184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429" t="-492453" r="-496137" b="-59811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0" indent="0" algn="l">
                            <a:buNone/>
                          </a:pPr>
                          <a:r>
                            <a:rPr lang="en-US" sz="1156" dirty="0">
                              <a:solidFill>
                                <a:srgbClr val="1F1F1F"/>
                              </a:solidFill>
                              <a:latin typeface="Calibri" pitchFamily="34" charset="0"/>
                              <a:ea typeface="Calibri" pitchFamily="34" charset="-122"/>
                              <a:cs typeface="Calibri" pitchFamily="34" charset="-120"/>
                            </a:rPr>
                            <a:t>Modification factor for cracking at service loads (pullout)</a:t>
                          </a:r>
                          <a:endParaRPr lang="en-US" sz="1156" dirty="0">
                            <a:latin typeface="Calibri" charset="0"/>
                            <a:ea typeface="Calibri" charset="0"/>
                            <a:cs typeface="Calibri" charset="0"/>
                          </a:endParaRPr>
                        </a:p>
                      </a:txBody>
                      <a:tcPr anchor="ctr">
                        <a:lnL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FFFFF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indent="0" algn="ctr">
                            <a:buNone/>
                          </a:pPr>
                          <a:r>
                            <a:rPr lang="en-US" sz="1156" dirty="0">
                              <a:solidFill>
                                <a:srgbClr val="1F1F1F"/>
                              </a:solidFill>
                              <a:latin typeface="Calibri" pitchFamily="34" charset="0"/>
                              <a:ea typeface="Calibri" pitchFamily="34" charset="-122"/>
                              <a:cs typeface="Calibri" pitchFamily="34" charset="-120"/>
                            </a:rPr>
                            <a:t>–</a:t>
                          </a:r>
                          <a:endParaRPr lang="en-US" sz="1156" dirty="0">
                            <a:latin typeface="Calibri" charset="0"/>
                            <a:ea typeface="Calibri" charset="0"/>
                            <a:cs typeface="Calibri" charset="0"/>
                          </a:endParaRPr>
                        </a:p>
                      </a:txBody>
                      <a:tcPr anchor="ctr">
                        <a:lnL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FFFFF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5"/>
                      </a:ext>
                    </a:extLst>
                  </a:tr>
                  <a:tr h="3184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429" t="-603846" r="-496137" b="-50961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0" indent="0" algn="l">
                            <a:buNone/>
                          </a:pPr>
                          <a:r>
                            <a:rPr lang="en-US" sz="1156" dirty="0">
                              <a:solidFill>
                                <a:srgbClr val="1F1F1F"/>
                              </a:solidFill>
                              <a:latin typeface="Calibri" pitchFamily="34" charset="0"/>
                              <a:ea typeface="Calibri" pitchFamily="34" charset="-122"/>
                              <a:cs typeface="Calibri" pitchFamily="34" charset="-120"/>
                            </a:rPr>
                            <a:t>Nominal side-face blowout strength of a single headed anchor</a:t>
                          </a:r>
                          <a:endParaRPr lang="en-US" sz="1156" dirty="0">
                            <a:latin typeface="Calibri" charset="0"/>
                            <a:ea typeface="Calibri" charset="0"/>
                            <a:cs typeface="Calibri" charset="0"/>
                          </a:endParaRPr>
                        </a:p>
                      </a:txBody>
                      <a:tcPr anchor="ctr">
                        <a:lnL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EBF3FB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indent="0" algn="ctr">
                            <a:buNone/>
                          </a:pPr>
                          <a:r>
                            <a:rPr lang="en-US" sz="1156" dirty="0">
                              <a:solidFill>
                                <a:srgbClr val="1F1F1F"/>
                              </a:solidFill>
                              <a:latin typeface="Calibri" pitchFamily="34" charset="0"/>
                              <a:ea typeface="Calibri" pitchFamily="34" charset="-122"/>
                              <a:cs typeface="Calibri" pitchFamily="34" charset="-120"/>
                            </a:rPr>
                            <a:t>lbf or kip</a:t>
                          </a:r>
                          <a:endParaRPr lang="en-US" sz="1156" dirty="0">
                            <a:latin typeface="Calibri" charset="0"/>
                            <a:ea typeface="Calibri" charset="0"/>
                            <a:cs typeface="Calibri" charset="0"/>
                          </a:endParaRPr>
                        </a:p>
                      </a:txBody>
                      <a:tcPr anchor="ctr">
                        <a:lnL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EBF3FB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6"/>
                      </a:ext>
                    </a:extLst>
                  </a:tr>
                  <a:tr h="3184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429" t="-703846" r="-496137" b="-40961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0" indent="0" algn="l">
                            <a:buNone/>
                          </a:pPr>
                          <a:r>
                            <a:rPr lang="en-US" sz="1156" dirty="0">
                              <a:solidFill>
                                <a:srgbClr val="1F1F1F"/>
                              </a:solidFill>
                              <a:latin typeface="Calibri" pitchFamily="34" charset="0"/>
                              <a:ea typeface="Calibri" pitchFamily="34" charset="-122"/>
                              <a:cs typeface="Calibri" pitchFamily="34" charset="-120"/>
                            </a:rPr>
                            <a:t>Distance from center of anchor shaft to edge of concrete in direction of load</a:t>
                          </a:r>
                          <a:endParaRPr lang="en-US" sz="1156" dirty="0">
                            <a:latin typeface="Calibri" charset="0"/>
                            <a:ea typeface="Calibri" charset="0"/>
                            <a:cs typeface="Calibri" charset="0"/>
                          </a:endParaRPr>
                        </a:p>
                      </a:txBody>
                      <a:tcPr anchor="ctr">
                        <a:lnL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FFFFF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indent="0" algn="ctr">
                            <a:buNone/>
                          </a:pPr>
                          <a:r>
                            <a:rPr lang="en-US" sz="1156" dirty="0">
                              <a:solidFill>
                                <a:srgbClr val="1F1F1F"/>
                              </a:solidFill>
                              <a:latin typeface="Calibri" pitchFamily="34" charset="0"/>
                              <a:ea typeface="Calibri" pitchFamily="34" charset="-122"/>
                              <a:cs typeface="Calibri" pitchFamily="34" charset="-120"/>
                            </a:rPr>
                            <a:t>in</a:t>
                          </a:r>
                          <a:endParaRPr lang="en-US" sz="1156" dirty="0">
                            <a:latin typeface="Calibri" charset="0"/>
                            <a:ea typeface="Calibri" charset="0"/>
                            <a:cs typeface="Calibri" charset="0"/>
                          </a:endParaRPr>
                        </a:p>
                      </a:txBody>
                      <a:tcPr anchor="ctr">
                        <a:lnL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FFFFF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7"/>
                      </a:ext>
                    </a:extLst>
                  </a:tr>
                  <a:tr h="3184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429" t="-803846" r="-496137" b="-30961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0" indent="0" algn="l">
                            <a:buNone/>
                          </a:pPr>
                          <a:r>
                            <a:rPr lang="en-US" sz="1156" dirty="0">
                              <a:solidFill>
                                <a:srgbClr val="1F1F1F"/>
                              </a:solidFill>
                              <a:latin typeface="Calibri" pitchFamily="34" charset="0"/>
                              <a:ea typeface="Calibri" pitchFamily="34" charset="-122"/>
                              <a:cs typeface="Calibri" pitchFamily="34" charset="-120"/>
                            </a:rPr>
                            <a:t>Strength reduction factor — steel tensile failure (ductile)</a:t>
                          </a:r>
                          <a:endParaRPr lang="en-US" sz="1156" dirty="0">
                            <a:latin typeface="Calibri" charset="0"/>
                            <a:ea typeface="Calibri" charset="0"/>
                            <a:cs typeface="Calibri" charset="0"/>
                          </a:endParaRPr>
                        </a:p>
                      </a:txBody>
                      <a:tcPr anchor="ctr">
                        <a:lnL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EBF3FB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indent="0" algn="ctr">
                            <a:buNone/>
                          </a:pPr>
                          <a:r>
                            <a:rPr lang="en-US" sz="1156" dirty="0">
                              <a:solidFill>
                                <a:srgbClr val="1F1F1F"/>
                              </a:solidFill>
                              <a:latin typeface="Calibri" pitchFamily="34" charset="0"/>
                              <a:ea typeface="Calibri" pitchFamily="34" charset="-122"/>
                              <a:cs typeface="Calibri" pitchFamily="34" charset="-120"/>
                            </a:rPr>
                            <a:t>0.75</a:t>
                          </a:r>
                          <a:endParaRPr lang="en-US" sz="1156" dirty="0">
                            <a:latin typeface="Calibri" charset="0"/>
                            <a:ea typeface="Calibri" charset="0"/>
                            <a:cs typeface="Calibri" charset="0"/>
                          </a:endParaRPr>
                        </a:p>
                      </a:txBody>
                      <a:tcPr anchor="ctr">
                        <a:lnL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EBF3FB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8"/>
                      </a:ext>
                    </a:extLst>
                  </a:tr>
                  <a:tr h="3184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429" t="-886792" r="-496137" b="-20377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0" indent="0" algn="l">
                            <a:buNone/>
                          </a:pPr>
                          <a:r>
                            <a:rPr lang="en-US" sz="1156" dirty="0">
                              <a:solidFill>
                                <a:srgbClr val="1F1F1F"/>
                              </a:solidFill>
                              <a:latin typeface="Calibri" pitchFamily="34" charset="0"/>
                              <a:ea typeface="Calibri" pitchFamily="34" charset="-122"/>
                              <a:cs typeface="Calibri" pitchFamily="34" charset="-120"/>
                            </a:rPr>
                            <a:t>Strength reduction factor — concrete breakout in tension</a:t>
                          </a:r>
                          <a:endParaRPr lang="en-US" sz="1156" dirty="0">
                            <a:latin typeface="Calibri" charset="0"/>
                            <a:ea typeface="Calibri" charset="0"/>
                            <a:cs typeface="Calibri" charset="0"/>
                          </a:endParaRPr>
                        </a:p>
                      </a:txBody>
                      <a:tcPr anchor="ctr">
                        <a:lnL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FFFFF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indent="0" algn="ctr">
                            <a:buNone/>
                          </a:pPr>
                          <a:r>
                            <a:rPr lang="en-US" sz="1156" dirty="0">
                              <a:solidFill>
                                <a:srgbClr val="1F1F1F"/>
                              </a:solidFill>
                              <a:latin typeface="Calibri" pitchFamily="34" charset="0"/>
                              <a:ea typeface="Calibri" pitchFamily="34" charset="-122"/>
                              <a:cs typeface="Calibri" pitchFamily="34" charset="-120"/>
                            </a:rPr>
                            <a:t>0.70</a:t>
                          </a:r>
                          <a:endParaRPr lang="en-US" sz="1156" dirty="0">
                            <a:latin typeface="Calibri" charset="0"/>
                            <a:ea typeface="Calibri" charset="0"/>
                            <a:cs typeface="Calibri" charset="0"/>
                          </a:endParaRPr>
                        </a:p>
                      </a:txBody>
                      <a:tcPr anchor="ctr">
                        <a:lnL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FFFFF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9"/>
                      </a:ext>
                    </a:extLst>
                  </a:tr>
                  <a:tr h="322662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429" t="-986792" r="-496137" b="-10377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0" indent="0" algn="l">
                            <a:buNone/>
                          </a:pPr>
                          <a:r>
                            <a:rPr lang="en-US" sz="1156" dirty="0">
                              <a:solidFill>
                                <a:srgbClr val="1F1F1F"/>
                              </a:solidFill>
                              <a:latin typeface="Calibri" pitchFamily="34" charset="0"/>
                              <a:ea typeface="Calibri" pitchFamily="34" charset="-122"/>
                              <a:cs typeface="Calibri" pitchFamily="34" charset="-120"/>
                            </a:rPr>
                            <a:t>Strength reduction factor — pullout / pullthrough</a:t>
                          </a:r>
                          <a:endParaRPr lang="en-US" sz="1156" dirty="0">
                            <a:latin typeface="Calibri" charset="0"/>
                            <a:ea typeface="Calibri" charset="0"/>
                            <a:cs typeface="Calibri" charset="0"/>
                          </a:endParaRPr>
                        </a:p>
                      </a:txBody>
                      <a:tcPr anchor="ctr">
                        <a:lnL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EBF3FB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indent="0" algn="ctr">
                            <a:buNone/>
                          </a:pPr>
                          <a:r>
                            <a:rPr lang="en-US" sz="1156" dirty="0">
                              <a:solidFill>
                                <a:srgbClr val="1F1F1F"/>
                              </a:solidFill>
                              <a:latin typeface="Calibri" pitchFamily="34" charset="0"/>
                              <a:ea typeface="Calibri" pitchFamily="34" charset="-122"/>
                              <a:cs typeface="Calibri" pitchFamily="34" charset="-120"/>
                            </a:rPr>
                            <a:t>0.70</a:t>
                          </a:r>
                          <a:endParaRPr lang="en-US" sz="1156" dirty="0">
                            <a:latin typeface="Calibri" charset="0"/>
                            <a:ea typeface="Calibri" charset="0"/>
                            <a:cs typeface="Calibri" charset="0"/>
                          </a:endParaRPr>
                        </a:p>
                      </a:txBody>
                      <a:tcPr anchor="ctr">
                        <a:lnL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EBF3FB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10"/>
                      </a:ext>
                    </a:extLst>
                  </a:tr>
                  <a:tr h="3184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429" t="-1107692" r="-496137" b="-576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0" indent="0" algn="l">
                            <a:buNone/>
                          </a:pPr>
                          <a:r>
                            <a:rPr lang="en-US" sz="1156" dirty="0">
                              <a:solidFill>
                                <a:srgbClr val="1F1F1F"/>
                              </a:solidFill>
                              <a:latin typeface="Calibri" pitchFamily="34" charset="0"/>
                              <a:ea typeface="Calibri" pitchFamily="34" charset="-122"/>
                              <a:cs typeface="Calibri" pitchFamily="34" charset="-120"/>
                            </a:rPr>
                            <a:t>Strength reduction factor — side-face blowout</a:t>
                          </a:r>
                          <a:endParaRPr lang="en-US" sz="1156" dirty="0">
                            <a:latin typeface="Calibri" charset="0"/>
                            <a:ea typeface="Calibri" charset="0"/>
                            <a:cs typeface="Calibri" charset="0"/>
                          </a:endParaRPr>
                        </a:p>
                      </a:txBody>
                      <a:tcPr anchor="ctr">
                        <a:lnL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FFFFF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indent="0" algn="ctr">
                            <a:buNone/>
                          </a:pPr>
                          <a:r>
                            <a:rPr lang="en-US" sz="1156" dirty="0">
                              <a:solidFill>
                                <a:srgbClr val="1F1F1F"/>
                              </a:solidFill>
                              <a:latin typeface="Calibri" pitchFamily="34" charset="0"/>
                              <a:ea typeface="Calibri" pitchFamily="34" charset="-122"/>
                              <a:cs typeface="Calibri" pitchFamily="34" charset="-120"/>
                            </a:rPr>
                            <a:t>0.70</a:t>
                          </a:r>
                          <a:endParaRPr lang="en-US" sz="1156" dirty="0">
                            <a:latin typeface="Calibri" charset="0"/>
                            <a:ea typeface="Calibri" charset="0"/>
                            <a:cs typeface="Calibri" charset="0"/>
                          </a:endParaRPr>
                        </a:p>
                      </a:txBody>
                      <a:tcPr anchor="ctr">
                        <a:lnL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BBCFE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FFFFF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11"/>
                      </a:ext>
                    </a:extLst>
                  </a:tr>
                </a:tbl>
              </a:graphicData>
            </a:graphic>
          </p:graphicFrame>
        </mc:Fallback>
      </mc:AlternateContent>
      <p:sp>
        <p:nvSpPr>
          <p:cNvPr id="7" name="Text 4"/>
          <p:cNvSpPr/>
          <p:nvPr/>
        </p:nvSpPr>
        <p:spPr>
          <a:xfrm>
            <a:off x="0" y="4983480"/>
            <a:ext cx="9144000" cy="1554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9999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11</a:t>
            </a:r>
            <a:endParaRPr lang="en-US" sz="9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E83A938-7626-E340-111A-9DB46F2394C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>
            <a:extLst>
              <a:ext uri="{FF2B5EF4-FFF2-40B4-BE49-F238E27FC236}">
                <a16:creationId xmlns:a16="http://schemas.microsoft.com/office/drawing/2014/main" id="{BA838DFF-8EB7-4CC3-BEC4-AC74163FA1B0}"/>
              </a:ext>
            </a:extLst>
          </p:cNvPr>
          <p:cNvSpPr/>
          <p:nvPr/>
        </p:nvSpPr>
        <p:spPr>
          <a:xfrm>
            <a:off x="6217920" y="164592"/>
            <a:ext cx="27432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2000" b="1" dirty="0">
                <a:solidFill>
                  <a:srgbClr val="1F3A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Vibrationdata</a:t>
            </a:r>
            <a:endParaRPr lang="en-US" sz="2000" dirty="0"/>
          </a:p>
        </p:txBody>
      </p:sp>
      <p:sp>
        <p:nvSpPr>
          <p:cNvPr id="3" name="Text 1">
            <a:extLst>
              <a:ext uri="{FF2B5EF4-FFF2-40B4-BE49-F238E27FC236}">
                <a16:creationId xmlns:a16="http://schemas.microsoft.com/office/drawing/2014/main" id="{0CFD2BDA-46E4-E49B-CFDF-50B6E523BDD3}"/>
              </a:ext>
            </a:extLst>
          </p:cNvPr>
          <p:cNvSpPr/>
          <p:nvPr/>
        </p:nvSpPr>
        <p:spPr>
          <a:xfrm>
            <a:off x="256032" y="164592"/>
            <a:ext cx="50292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600" b="1" dirty="0">
                <a:solidFill>
                  <a:srgbClr val="1F3A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ACI 318-19 Chapter 17 — Concrete Anchor Failure Modes</a:t>
            </a:r>
            <a:endParaRPr lang="en-US" sz="1600" dirty="0"/>
          </a:p>
        </p:txBody>
      </p:sp>
      <p:sp>
        <p:nvSpPr>
          <p:cNvPr id="4" name="Shape 2">
            <a:extLst>
              <a:ext uri="{FF2B5EF4-FFF2-40B4-BE49-F238E27FC236}">
                <a16:creationId xmlns:a16="http://schemas.microsoft.com/office/drawing/2014/main" id="{847BB53C-6EE8-A37A-F5A8-F640C4BFE1C8}"/>
              </a:ext>
            </a:extLst>
          </p:cNvPr>
          <p:cNvSpPr/>
          <p:nvPr/>
        </p:nvSpPr>
        <p:spPr>
          <a:xfrm>
            <a:off x="0" y="566928"/>
            <a:ext cx="9144000" cy="0"/>
          </a:xfrm>
          <a:prstGeom prst="line">
            <a:avLst/>
          </a:prstGeom>
          <a:noFill/>
          <a:ln w="22860">
            <a:solidFill>
              <a:srgbClr val="1F3A6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Text 3">
            <a:extLst>
              <a:ext uri="{FF2B5EF4-FFF2-40B4-BE49-F238E27FC236}">
                <a16:creationId xmlns:a16="http://schemas.microsoft.com/office/drawing/2014/main" id="{E688B7E6-6195-AF82-AB30-932285CE62F4}"/>
              </a:ext>
            </a:extLst>
          </p:cNvPr>
          <p:cNvSpPr/>
          <p:nvPr/>
        </p:nvSpPr>
        <p:spPr>
          <a:xfrm>
            <a:off x="8503920" y="4846320"/>
            <a:ext cx="4572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</a:t>
            </a:r>
            <a:endParaRPr lang="en-US" sz="10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 4">
                <a:extLst>
                  <a:ext uri="{FF2B5EF4-FFF2-40B4-BE49-F238E27FC236}">
                    <a16:creationId xmlns:a16="http://schemas.microsoft.com/office/drawing/2014/main" id="{036C44DB-1F50-B582-5811-757B58004DD0}"/>
                  </a:ext>
                </a:extLst>
              </p:cNvPr>
              <p:cNvSpPr/>
              <p:nvPr/>
            </p:nvSpPr>
            <p:spPr>
              <a:xfrm>
                <a:off x="659374" y="964902"/>
                <a:ext cx="7320843" cy="2415861"/>
              </a:xfrm>
              <a:prstGeom prst="rect">
                <a:avLst/>
              </a:prstGeom>
              <a:noFill/>
              <a:ln/>
            </p:spPr>
            <p:txBody>
              <a:bodyPr wrap="square" rtlCol="0" anchor="t"/>
              <a:lstStyle/>
              <a:p>
                <a:pPr marL="190500" indent="-190500">
                  <a:spcBef>
                    <a:spcPts val="900"/>
                  </a:spcBef>
                  <a:spcAft>
                    <a:spcPts val="700"/>
                  </a:spcAft>
                  <a:buClr>
                    <a:srgbClr val="336699"/>
                  </a:buClr>
                  <a:buSzPct val="80000"/>
                  <a:buChar char="•"/>
                </a:pPr>
                <a:r>
                  <a:rPr lang="en-US" sz="1350" b="1" dirty="0">
                    <a:solidFill>
                      <a:srgbClr val="404040"/>
                    </a:solidFill>
                    <a:latin typeface="Calibri" pitchFamily="34" charset="0"/>
                    <a:ea typeface="Calibri" pitchFamily="34" charset="-122"/>
                    <a:cs typeface="Calibri" pitchFamily="34" charset="-120"/>
                  </a:rPr>
                  <a:t>Tension</a:t>
                </a:r>
                <a:r>
                  <a:rPr lang="en-US" sz="1350" dirty="0">
                    <a:solidFill>
                      <a:srgbClr val="404040"/>
                    </a:solidFill>
                    <a:latin typeface="Calibri" pitchFamily="34" charset="0"/>
                    <a:ea typeface="Calibri" pitchFamily="34" charset="-122"/>
                    <a:cs typeface="Calibri" pitchFamily="34" charset="-120"/>
                  </a:rPr>
                  <a:t> failure modes — all must be checked:</a:t>
                </a:r>
                <a:endParaRPr lang="en-US" sz="1350" dirty="0"/>
              </a:p>
              <a:p>
                <a:pPr marL="635000" lvl="1" indent="-317500">
                  <a:spcBef>
                    <a:spcPts val="900"/>
                  </a:spcBef>
                  <a:spcAft>
                    <a:spcPts val="700"/>
                  </a:spcAft>
                  <a:buClr>
                    <a:srgbClr val="336699"/>
                  </a:buClr>
                  <a:buSzPct val="80000"/>
                  <a:buChar char="•"/>
                </a:pPr>
                <a:r>
                  <a:rPr lang="en-US" sz="1350" dirty="0">
                    <a:solidFill>
                      <a:srgbClr val="404040"/>
                    </a:solidFill>
                    <a:latin typeface="Calibri" pitchFamily="34" charset="0"/>
                    <a:ea typeface="Calibri" pitchFamily="34" charset="-122"/>
                    <a:cs typeface="Calibri" pitchFamily="34" charset="-120"/>
                  </a:rPr>
                  <a:t>Steel tensile fracture  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sz="13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sz="13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 sz="1300" i="0">
                                <a:latin typeface="Cambria Math" panose="02040503050406030204" pitchFamily="18" charset="0"/>
                              </a:rPr>
                              <m:t>N</m:t>
                            </m:r>
                          </m:e>
                          <m:sub>
                            <m:r>
                              <m:rPr>
                                <m:sty m:val="p"/>
                              </m:rPr>
                              <a:rPr lang="en-US" sz="1300" i="0">
                                <a:latin typeface="Cambria Math" panose="02040503050406030204" pitchFamily="18" charset="0"/>
                              </a:rPr>
                              <m:t>sa</m:t>
                            </m:r>
                          </m:sub>
                        </m:sSub>
                      </m:e>
                    </m:d>
                    <m:r>
                      <m:rPr>
                        <m:nor/>
                      </m:rPr>
                      <a:rPr lang="en-US" sz="1300"/>
                      <m:t> − </m:t>
                    </m:r>
                    <m:r>
                      <m:rPr>
                        <m:sty m:val="p"/>
                      </m:rPr>
                      <a:rPr lang="en-US" sz="1300" i="0">
                        <a:latin typeface="Cambria Math" panose="02040503050406030204" pitchFamily="18" charset="0"/>
                      </a:rPr>
                      <m:t>ϕ</m:t>
                    </m:r>
                    <m:r>
                      <a:rPr lang="en-US" sz="1300" i="0">
                        <a:latin typeface="Cambria Math" panose="02040503050406030204" pitchFamily="18" charset="0"/>
                      </a:rPr>
                      <m:t>=0.75</m:t>
                    </m:r>
                  </m:oMath>
                </a14:m>
                <a:endParaRPr lang="en-US" sz="1300" dirty="0"/>
              </a:p>
              <a:p>
                <a:pPr marL="635000" lvl="1" indent="-317500">
                  <a:spcBef>
                    <a:spcPts val="900"/>
                  </a:spcBef>
                  <a:spcAft>
                    <a:spcPts val="700"/>
                  </a:spcAft>
                  <a:buClr>
                    <a:srgbClr val="336699"/>
                  </a:buClr>
                  <a:buSzPct val="80000"/>
                  <a:buChar char="•"/>
                </a:pPr>
                <a:r>
                  <a:rPr lang="en-US" sz="1350" dirty="0">
                    <a:solidFill>
                      <a:srgbClr val="404040"/>
                    </a:solidFill>
                    <a:latin typeface="Calibri" pitchFamily="34" charset="0"/>
                    <a:ea typeface="Calibri" pitchFamily="34" charset="-122"/>
                    <a:cs typeface="Calibri" pitchFamily="34" charset="-12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3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sz="1300" i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N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US" sz="1300" i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sa</m:t>
                        </m:r>
                      </m:sub>
                    </m:sSub>
                    <m:r>
                      <a:rPr lang="en-US" sz="1300" i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=0.75 </m:t>
                    </m:r>
                    <m:sSub>
                      <m:sSubPr>
                        <m:ctrlPr>
                          <a:rPr lang="en-US" sz="13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sz="1300" i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A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US" sz="1300" i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se</m:t>
                        </m:r>
                      </m:sub>
                    </m:sSub>
                    <m:r>
                      <a:rPr lang="en-US" sz="1300" i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 </m:t>
                    </m:r>
                    <m:sSub>
                      <m:sSubPr>
                        <m:ctrlPr>
                          <a:rPr lang="en-US" sz="13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sz="1300" i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F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US" sz="1300" i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uta</m:t>
                        </m:r>
                      </m:sub>
                    </m:sSub>
                    <m:r>
                      <a:rPr lang="en-US" sz="13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   </m:t>
                    </m:r>
                  </m:oMath>
                </a14:m>
                <a:r>
                  <a:rPr lang="en-US" sz="1350" dirty="0">
                    <a:solidFill>
                      <a:srgbClr val="404040"/>
                    </a:solidFill>
                    <a:latin typeface="Calibri" pitchFamily="34" charset="0"/>
                    <a:ea typeface="Calibri" pitchFamily="34" charset="-122"/>
                    <a:cs typeface="Calibri" pitchFamily="34" charset="-120"/>
                  </a:rPr>
                  <a:t>(ductile, preferred governing mode)</a:t>
                </a:r>
                <a:endParaRPr lang="en-US" sz="1350" dirty="0"/>
              </a:p>
              <a:p>
                <a:pPr marL="635000" lvl="1" indent="-317500">
                  <a:spcBef>
                    <a:spcPts val="900"/>
                  </a:spcBef>
                  <a:spcAft>
                    <a:spcPts val="700"/>
                  </a:spcAft>
                  <a:buClr>
                    <a:srgbClr val="336699"/>
                  </a:buClr>
                  <a:buSzPct val="80000"/>
                  <a:buFontTx/>
                  <a:buChar char="•"/>
                </a:pPr>
                <a:r>
                  <a:rPr lang="en-US" sz="1350" dirty="0">
                    <a:solidFill>
                      <a:srgbClr val="404040"/>
                    </a:solidFill>
                    <a:latin typeface="Calibri" pitchFamily="34" charset="0"/>
                    <a:ea typeface="Calibri" pitchFamily="34" charset="-122"/>
                    <a:cs typeface="Calibri" pitchFamily="34" charset="-120"/>
                  </a:rPr>
                  <a:t>Concrete breakout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sz="13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sz="13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 sz="1300" i="0">
                                <a:latin typeface="Cambria Math" panose="02040503050406030204" pitchFamily="18" charset="0"/>
                              </a:rPr>
                              <m:t>N</m:t>
                            </m:r>
                          </m:e>
                          <m:sub>
                            <m:r>
                              <m:rPr>
                                <m:sty m:val="p"/>
                              </m:rPr>
                              <a:rPr lang="en-US" sz="1300" i="0">
                                <a:latin typeface="Cambria Math" panose="02040503050406030204" pitchFamily="18" charset="0"/>
                              </a:rPr>
                              <m:t>cbg</m:t>
                            </m:r>
                          </m:sub>
                        </m:sSub>
                      </m:e>
                    </m:d>
                    <m:r>
                      <m:rPr>
                        <m:nor/>
                      </m:rPr>
                      <a:rPr lang="en-US" sz="1300" b="0" i="0" smtClean="0"/>
                      <m:t> </m:t>
                    </m:r>
                    <m:r>
                      <m:rPr>
                        <m:nor/>
                      </m:rPr>
                      <a:rPr lang="en-US" sz="1300"/>
                      <m:t>−</m:t>
                    </m:r>
                    <m:r>
                      <a:rPr lang="en-US" sz="1300" b="0" i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sz="1300" i="0">
                        <a:latin typeface="Cambria Math" panose="02040503050406030204" pitchFamily="18" charset="0"/>
                      </a:rPr>
                      <m:t>ϕ</m:t>
                    </m:r>
                    <m:r>
                      <a:rPr lang="en-US" sz="1300" i="0">
                        <a:latin typeface="Cambria Math" panose="02040503050406030204" pitchFamily="18" charset="0"/>
                      </a:rPr>
                      <m:t>=0.70</m:t>
                    </m:r>
                  </m:oMath>
                </a14:m>
                <a:r>
                  <a:rPr lang="en-US" sz="1300" dirty="0"/>
                  <a:t>  </a:t>
                </a:r>
              </a:p>
              <a:p>
                <a:pPr marL="635000" lvl="1" indent="-317500">
                  <a:spcBef>
                    <a:spcPts val="900"/>
                  </a:spcBef>
                  <a:spcAft>
                    <a:spcPts val="700"/>
                  </a:spcAft>
                  <a:buClr>
                    <a:srgbClr val="336699"/>
                  </a:buClr>
                  <a:buSzPct val="80000"/>
                  <a:buFontTx/>
                  <a:buChar char="•"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sz="13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sz="1300" i="0">
                            <a:latin typeface="Cambria Math" panose="02040503050406030204" pitchFamily="18" charset="0"/>
                          </a:rPr>
                          <m:t>N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US" sz="1300" i="0">
                            <a:latin typeface="Cambria Math" panose="02040503050406030204" pitchFamily="18" charset="0"/>
                          </a:rPr>
                          <m:t>cbg</m:t>
                        </m:r>
                      </m:sub>
                    </m:sSub>
                    <m:r>
                      <a:rPr lang="en-US" sz="1300" i="0"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ctrlPr>
                          <a:rPr lang="en-US" sz="13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1300" b="0" i="0" smtClean="0">
                            <a:latin typeface="Cambria Math" panose="02040503050406030204" pitchFamily="18" charset="0"/>
                          </a:rPr>
                          <m:t> </m:t>
                        </m:r>
                        <m:f>
                          <m:fPr>
                            <m:type m:val="lin"/>
                            <m:ctrlPr>
                              <a:rPr lang="en-US" sz="1300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sSub>
                              <m:sSubPr>
                                <m:ctrlPr>
                                  <a:rPr lang="en-US" sz="13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m:rPr>
                                    <m:sty m:val="p"/>
                                  </m:rPr>
                                  <a:rPr lang="en-US" sz="1300">
                                    <a:latin typeface="Cambria Math" panose="02040503050406030204" pitchFamily="18" charset="0"/>
                                  </a:rPr>
                                  <m:t>A</m:t>
                                </m:r>
                              </m:e>
                              <m:sub>
                                <m:r>
                                  <m:rPr>
                                    <m:sty m:val="p"/>
                                  </m:rPr>
                                  <a:rPr lang="en-US" sz="1300">
                                    <a:latin typeface="Cambria Math" panose="02040503050406030204" pitchFamily="18" charset="0"/>
                                  </a:rPr>
                                  <m:t>Nc</m:t>
                                </m:r>
                              </m:sub>
                            </m:sSub>
                          </m:num>
                          <m:den>
                            <m:sSub>
                              <m:sSubPr>
                                <m:ctrlPr>
                                  <a:rPr lang="en-US" sz="13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m:rPr>
                                    <m:sty m:val="p"/>
                                  </m:rPr>
                                  <a:rPr lang="en-US" sz="1300">
                                    <a:latin typeface="Cambria Math" panose="02040503050406030204" pitchFamily="18" charset="0"/>
                                  </a:rPr>
                                  <m:t>A</m:t>
                                </m:r>
                              </m:e>
                              <m:sub>
                                <m:r>
                                  <m:rPr>
                                    <m:sty m:val="p"/>
                                  </m:rPr>
                                  <a:rPr lang="en-US" sz="1300">
                                    <a:latin typeface="Cambria Math" panose="02040503050406030204" pitchFamily="18" charset="0"/>
                                  </a:rPr>
                                  <m:t>Nco</m:t>
                                </m:r>
                              </m:sub>
                            </m:sSub>
                          </m:den>
                        </m:f>
                        <m:r>
                          <a:rPr lang="en-US" sz="13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1300" b="0" i="0" smtClean="0">
                            <a:latin typeface="Cambria Math" panose="02040503050406030204" pitchFamily="18" charset="0"/>
                          </a:rPr>
                          <m:t> </m:t>
                        </m:r>
                      </m:e>
                    </m:d>
                    <m:sSub>
                      <m:sSubPr>
                        <m:ctrlPr>
                          <a:rPr lang="en-US" sz="13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sz="1300" i="0">
                            <a:latin typeface="Cambria Math" panose="02040503050406030204" pitchFamily="18" charset="0"/>
                          </a:rPr>
                          <m:t>Ψ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US" sz="1300" i="0">
                            <a:latin typeface="Cambria Math" panose="02040503050406030204" pitchFamily="18" charset="0"/>
                          </a:rPr>
                          <m:t>ec</m:t>
                        </m:r>
                      </m:sub>
                    </m:sSub>
                    <m:r>
                      <a:rPr lang="en-US" sz="1300" i="0">
                        <a:latin typeface="Cambria Math" panose="02040503050406030204" pitchFamily="18" charset="0"/>
                      </a:rPr>
                      <m:t> </m:t>
                    </m:r>
                    <m:sSub>
                      <m:sSubPr>
                        <m:ctrlPr>
                          <a:rPr lang="en-US" sz="13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sz="1300" i="0">
                            <a:latin typeface="Cambria Math" panose="02040503050406030204" pitchFamily="18" charset="0"/>
                          </a:rPr>
                          <m:t>Ψ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US" sz="1300" i="0">
                            <a:latin typeface="Cambria Math" panose="02040503050406030204" pitchFamily="18" charset="0"/>
                          </a:rPr>
                          <m:t>ed</m:t>
                        </m:r>
                      </m:sub>
                    </m:sSub>
                    <m:r>
                      <a:rPr lang="en-US" sz="1300" i="0">
                        <a:latin typeface="Cambria Math" panose="02040503050406030204" pitchFamily="18" charset="0"/>
                      </a:rPr>
                      <m:t> </m:t>
                    </m:r>
                    <m:sSub>
                      <m:sSubPr>
                        <m:ctrlPr>
                          <a:rPr lang="en-US" sz="13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sz="1300" i="0">
                            <a:latin typeface="Cambria Math" panose="02040503050406030204" pitchFamily="18" charset="0"/>
                          </a:rPr>
                          <m:t>Ψ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US" sz="1300" i="0">
                            <a:latin typeface="Cambria Math" panose="02040503050406030204" pitchFamily="18" charset="0"/>
                          </a:rPr>
                          <m:t>c</m:t>
                        </m:r>
                      </m:sub>
                    </m:sSub>
                    <m:r>
                      <a:rPr lang="en-US" sz="1300" i="0">
                        <a:latin typeface="Cambria Math" panose="02040503050406030204" pitchFamily="18" charset="0"/>
                      </a:rPr>
                      <m:t> </m:t>
                    </m:r>
                    <m:sSub>
                      <m:sSubPr>
                        <m:ctrlPr>
                          <a:rPr lang="en-US" sz="13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sz="1300" i="0">
                            <a:latin typeface="Cambria Math" panose="02040503050406030204" pitchFamily="18" charset="0"/>
                          </a:rPr>
                          <m:t>Ψ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US" sz="1300" i="0">
                            <a:latin typeface="Cambria Math" panose="02040503050406030204" pitchFamily="18" charset="0"/>
                          </a:rPr>
                          <m:t>cp</m:t>
                        </m:r>
                      </m:sub>
                    </m:sSub>
                    <m:r>
                      <a:rPr lang="en-US" sz="1300" i="0">
                        <a:latin typeface="Cambria Math" panose="02040503050406030204" pitchFamily="18" charset="0"/>
                      </a:rPr>
                      <m:t> </m:t>
                    </m:r>
                    <m:sSub>
                      <m:sSubPr>
                        <m:ctrlPr>
                          <a:rPr lang="en-US" sz="13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sz="1300" i="0">
                            <a:latin typeface="Cambria Math" panose="02040503050406030204" pitchFamily="18" charset="0"/>
                          </a:rPr>
                          <m:t>N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US" sz="1300" i="0">
                            <a:latin typeface="Cambria Math" panose="02040503050406030204" pitchFamily="18" charset="0"/>
                          </a:rPr>
                          <m:t>b</m:t>
                        </m:r>
                      </m:sub>
                    </m:sSub>
                  </m:oMath>
                </a14:m>
                <a:r>
                  <a:rPr lang="en-US" sz="1350" dirty="0"/>
                  <a:t>            </a:t>
                </a:r>
                <a:r>
                  <a:rPr lang="en-US" sz="1350" i="1" dirty="0"/>
                  <a:t>(subscript </a:t>
                </a:r>
                <a:r>
                  <a:rPr lang="en-US" sz="1350" i="1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N </a:t>
                </a:r>
                <a:r>
                  <a:rPr lang="en-US" sz="1350" i="1" dirty="0"/>
                  <a:t> for tension omitted for brevity)</a:t>
                </a:r>
              </a:p>
              <a:p>
                <a:pPr marL="635000" lvl="1" indent="-317500">
                  <a:spcBef>
                    <a:spcPts val="900"/>
                  </a:spcBef>
                  <a:spcAft>
                    <a:spcPts val="700"/>
                  </a:spcAft>
                  <a:buClr>
                    <a:srgbClr val="336699"/>
                  </a:buClr>
                  <a:buSzPct val="80000"/>
                  <a:buFontTx/>
                  <a:buChar char="•"/>
                </a:pPr>
                <a:r>
                  <a:rPr lang="en-US" sz="1350" dirty="0">
                    <a:solidFill>
                      <a:srgbClr val="404040"/>
                    </a:solidFill>
                    <a:latin typeface="Calibri" pitchFamily="34" charset="0"/>
                    <a:ea typeface="Calibri" pitchFamily="34" charset="-122"/>
                    <a:cs typeface="Calibri" pitchFamily="34" charset="-120"/>
                  </a:rPr>
                  <a:t>Pullout / pullthrough </a:t>
                </a:r>
                <a14:m>
                  <m:oMath xmlns:m="http://schemas.openxmlformats.org/officeDocument/2006/math">
                    <m:r>
                      <a:rPr lang="en-US" sz="1300" b="0" i="0" smtClean="0">
                        <a:latin typeface="Cambria Math" panose="02040503050406030204" pitchFamily="18" charset="0"/>
                      </a:rPr>
                      <m:t>   </m:t>
                    </m:r>
                    <m:d>
                      <m:dPr>
                        <m:ctrlPr>
                          <a:rPr lang="en-US" sz="13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sz="13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 sz="1300" i="0">
                                <a:latin typeface="Cambria Math" panose="02040503050406030204" pitchFamily="18" charset="0"/>
                              </a:rPr>
                              <m:t>N</m:t>
                            </m:r>
                          </m:e>
                          <m:sub>
                            <m:r>
                              <m:rPr>
                                <m:sty m:val="p"/>
                              </m:rPr>
                              <a:rPr lang="en-US" sz="1300" i="0">
                                <a:latin typeface="Cambria Math" panose="02040503050406030204" pitchFamily="18" charset="0"/>
                              </a:rPr>
                              <m:t>pn</m:t>
                            </m:r>
                          </m:sub>
                        </m:sSub>
                      </m:e>
                    </m:d>
                    <m:r>
                      <m:rPr>
                        <m:nor/>
                      </m:rPr>
                      <a:rPr lang="en-US" sz="1300" b="0" i="0" smtClean="0"/>
                      <m:t> </m:t>
                    </m:r>
                    <m:r>
                      <m:rPr>
                        <m:nor/>
                      </m:rPr>
                      <a:rPr lang="en-US" sz="1300"/>
                      <m:t>−</m:t>
                    </m:r>
                    <m:r>
                      <m:rPr>
                        <m:nor/>
                      </m:rPr>
                      <a:rPr lang="en-US" sz="1300" b="0" smtClean="0"/>
                      <m:t> </m:t>
                    </m:r>
                    <m:r>
                      <m:rPr>
                        <m:sty m:val="p"/>
                      </m:rPr>
                      <a:rPr lang="en-US" sz="1300" i="0">
                        <a:latin typeface="Cambria Math" panose="02040503050406030204" pitchFamily="18" charset="0"/>
                      </a:rPr>
                      <m:t>ϕ</m:t>
                    </m:r>
                    <m:r>
                      <a:rPr lang="en-US" sz="1300" i="0">
                        <a:latin typeface="Cambria Math" panose="02040503050406030204" pitchFamily="18" charset="0"/>
                      </a:rPr>
                      <m:t>=0.70</m:t>
                    </m:r>
                  </m:oMath>
                </a14:m>
                <a:endParaRPr lang="en-US" sz="1350" dirty="0"/>
              </a:p>
              <a:p>
                <a:pPr marL="635000" lvl="1" indent="-317500">
                  <a:spcBef>
                    <a:spcPts val="900"/>
                  </a:spcBef>
                  <a:spcAft>
                    <a:spcPts val="700"/>
                  </a:spcAft>
                  <a:buClr>
                    <a:srgbClr val="336699"/>
                  </a:buClr>
                  <a:buSzPct val="80000"/>
                  <a:buFontTx/>
                  <a:buChar char="•"/>
                </a:pPr>
                <a:r>
                  <a:rPr lang="en-US" sz="1350" dirty="0">
                    <a:solidFill>
                      <a:srgbClr val="404040"/>
                    </a:solidFill>
                    <a:latin typeface="Calibri" pitchFamily="34" charset="0"/>
                    <a:ea typeface="Calibri" pitchFamily="34" charset="-122"/>
                    <a:cs typeface="Calibri" pitchFamily="34" charset="-12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3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sz="1300" i="0">
                            <a:latin typeface="Cambria Math" panose="02040503050406030204" pitchFamily="18" charset="0"/>
                          </a:rPr>
                          <m:t>N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US" sz="1300" i="0">
                            <a:latin typeface="Cambria Math" panose="02040503050406030204" pitchFamily="18" charset="0"/>
                          </a:rPr>
                          <m:t>pn</m:t>
                        </m:r>
                      </m:sub>
                    </m:sSub>
                    <m:r>
                      <a:rPr lang="en-US" sz="1300" i="0">
                        <a:latin typeface="Cambria Math" panose="02040503050406030204" pitchFamily="18" charset="0"/>
                      </a:rPr>
                      <m:t>=8 </m:t>
                    </m:r>
                    <m:sSub>
                      <m:sSubPr>
                        <m:ctrlPr>
                          <a:rPr lang="en-US" sz="13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sz="1300" i="0">
                            <a:latin typeface="Cambria Math" panose="02040503050406030204" pitchFamily="18" charset="0"/>
                          </a:rPr>
                          <m:t>A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US" sz="1300" i="0">
                            <a:latin typeface="Cambria Math" panose="02040503050406030204" pitchFamily="18" charset="0"/>
                          </a:rPr>
                          <m:t>brg</m:t>
                        </m:r>
                      </m:sub>
                    </m:sSub>
                    <m:r>
                      <a:rPr lang="en-US" sz="1300" i="0">
                        <a:latin typeface="Cambria Math" panose="02040503050406030204" pitchFamily="18" charset="0"/>
                      </a:rPr>
                      <m:t> </m:t>
                    </m:r>
                    <m:r>
                      <m:rPr>
                        <m:sty m:val="p"/>
                      </m:rPr>
                      <a:rPr lang="en-US" sz="1300" i="0">
                        <a:latin typeface="Cambria Math" panose="02040503050406030204" pitchFamily="18" charset="0"/>
                      </a:rPr>
                      <m:t>f</m:t>
                    </m:r>
                    <m:r>
                      <a:rPr lang="en-US" sz="1300" b="0" i="0" smtClean="0">
                        <a:latin typeface="Cambria Math" panose="02040503050406030204" pitchFamily="18" charset="0"/>
                      </a:rPr>
                      <m:t> </m:t>
                    </m:r>
                    <m:sSub>
                      <m:sSubPr>
                        <m:ctrlPr>
                          <a:rPr lang="en-US" sz="13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300" i="0">
                            <a:latin typeface="Cambria Math" panose="02040503050406030204" pitchFamily="18" charset="0"/>
                          </a:rPr>
                          <m:t>′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US" sz="1300" i="0">
                            <a:latin typeface="Cambria Math" panose="02040503050406030204" pitchFamily="18" charset="0"/>
                          </a:rPr>
                          <m:t>c</m:t>
                        </m:r>
                      </m:sub>
                    </m:sSub>
                    <m:r>
                      <a:rPr lang="en-US" sz="1300" i="0">
                        <a:latin typeface="Cambria Math" panose="02040503050406030204" pitchFamily="18" charset="0"/>
                      </a:rPr>
                      <m:t> </m:t>
                    </m:r>
                    <m:sSub>
                      <m:sSubPr>
                        <m:ctrlPr>
                          <a:rPr lang="en-US" sz="13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sz="1300" i="0">
                            <a:latin typeface="Cambria Math" panose="02040503050406030204" pitchFamily="18" charset="0"/>
                          </a:rPr>
                          <m:t>Ψ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US" sz="1300" i="0">
                            <a:latin typeface="Cambria Math" panose="02040503050406030204" pitchFamily="18" charset="0"/>
                          </a:rPr>
                          <m:t>c</m:t>
                        </m:r>
                        <m:r>
                          <a:rPr lang="en-US" sz="1300" i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m:rPr>
                            <m:sty m:val="p"/>
                          </m:rPr>
                          <a:rPr lang="en-US" sz="1300" i="0">
                            <a:latin typeface="Cambria Math" panose="02040503050406030204" pitchFamily="18" charset="0"/>
                          </a:rPr>
                          <m:t>P</m:t>
                        </m:r>
                      </m:sub>
                    </m:sSub>
                  </m:oMath>
                </a14:m>
                <a:endParaRPr lang="en-US" sz="1300" dirty="0"/>
              </a:p>
              <a:p>
                <a:pPr marL="635000" lvl="1" indent="-317500">
                  <a:spcBef>
                    <a:spcPts val="900"/>
                  </a:spcBef>
                  <a:spcAft>
                    <a:spcPts val="700"/>
                  </a:spcAft>
                  <a:buClr>
                    <a:srgbClr val="336699"/>
                  </a:buClr>
                  <a:buSzPct val="80000"/>
                  <a:buChar char="•"/>
                </a:pPr>
                <a:r>
                  <a:rPr lang="en-US" sz="1350" dirty="0">
                    <a:solidFill>
                      <a:srgbClr val="404040"/>
                    </a:solidFill>
                    <a:latin typeface="Calibri" pitchFamily="34" charset="0"/>
                    <a:ea typeface="Calibri" pitchFamily="34" charset="-122"/>
                    <a:cs typeface="Calibri" pitchFamily="34" charset="-120"/>
                  </a:rPr>
                  <a:t>(cast-in bolt head bearing)</a:t>
                </a:r>
                <a:endParaRPr lang="en-US" sz="1350" dirty="0"/>
              </a:p>
              <a:p>
                <a:pPr marL="635000" lvl="1" indent="-317500">
                  <a:spcBef>
                    <a:spcPts val="900"/>
                  </a:spcBef>
                  <a:spcAft>
                    <a:spcPts val="700"/>
                  </a:spcAft>
                  <a:buClr>
                    <a:srgbClr val="336699"/>
                  </a:buClr>
                  <a:buSzPct val="80000"/>
                  <a:buFontTx/>
                  <a:buChar char="•"/>
                </a:pPr>
                <a:r>
                  <a:rPr lang="en-US" sz="1350" dirty="0">
                    <a:solidFill>
                      <a:srgbClr val="404040"/>
                    </a:solidFill>
                    <a:latin typeface="Calibri" pitchFamily="34" charset="0"/>
                    <a:ea typeface="Calibri" pitchFamily="34" charset="-122"/>
                    <a:cs typeface="Calibri" pitchFamily="34" charset="-120"/>
                  </a:rPr>
                  <a:t>Side-face blowout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sz="1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sz="14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 sz="1400">
                                <a:latin typeface="Cambria Math" panose="02040503050406030204" pitchFamily="18" charset="0"/>
                              </a:rPr>
                              <m:t>N</m:t>
                            </m:r>
                          </m:e>
                          <m:sub>
                            <m:r>
                              <m:rPr>
                                <m:sty m:val="p"/>
                              </m:rPr>
                              <a:rPr lang="en-US" sz="1400" b="0" i="0" smtClean="0">
                                <a:latin typeface="Cambria Math" panose="02040503050406030204" pitchFamily="18" charset="0"/>
                              </a:rPr>
                              <m:t>sb</m:t>
                            </m:r>
                          </m:sub>
                        </m:sSub>
                      </m:e>
                    </m:d>
                    <m:r>
                      <m:rPr>
                        <m:nor/>
                      </m:rPr>
                      <a:rPr lang="en-US" sz="1400"/>
                      <m:t> − </m:t>
                    </m:r>
                    <m:r>
                      <m:rPr>
                        <m:sty m:val="p"/>
                      </m:rPr>
                      <a:rPr lang="en-US" sz="1400">
                        <a:latin typeface="Cambria Math" panose="02040503050406030204" pitchFamily="18" charset="0"/>
                      </a:rPr>
                      <m:t>ϕ</m:t>
                    </m:r>
                    <m:r>
                      <a:rPr lang="en-US" sz="1400">
                        <a:latin typeface="Cambria Math" panose="02040503050406030204" pitchFamily="18" charset="0"/>
                      </a:rPr>
                      <m:t>=0.70</m:t>
                    </m:r>
                  </m:oMath>
                </a14:m>
                <a:r>
                  <a:rPr lang="en-US" sz="1400" dirty="0"/>
                  <a:t>   </a:t>
                </a:r>
                <a:r>
                  <a:rPr lang="en-US" sz="1350" dirty="0">
                    <a:solidFill>
                      <a:srgbClr val="404040"/>
                    </a:solidFill>
                    <a:latin typeface="Calibri" pitchFamily="34" charset="0"/>
                    <a:ea typeface="Calibri" pitchFamily="34" charset="-122"/>
                    <a:cs typeface="Calibri" pitchFamily="34" charset="-120"/>
                  </a:rPr>
                  <a:t>(near-edge, deep embedment)</a:t>
                </a:r>
                <a:endParaRPr lang="en-US" sz="1350" dirty="0"/>
              </a:p>
            </p:txBody>
          </p:sp>
        </mc:Choice>
        <mc:Fallback xmlns="">
          <p:sp>
            <p:nvSpPr>
              <p:cNvPr id="6" name="Text 4">
                <a:extLst>
                  <a:ext uri="{FF2B5EF4-FFF2-40B4-BE49-F238E27FC236}">
                    <a16:creationId xmlns:a16="http://schemas.microsoft.com/office/drawing/2014/main" id="{036C44DB-1F50-B582-5811-757B58004DD0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9374" y="964902"/>
                <a:ext cx="7320843" cy="2415861"/>
              </a:xfrm>
              <a:prstGeom prst="rect">
                <a:avLst/>
              </a:prstGeom>
              <a:blipFill>
                <a:blip r:embed="rId3"/>
                <a:stretch>
                  <a:fillRect t="-252" b="-53401"/>
                </a:stretch>
              </a:blipFill>
              <a:ln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69507187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217920" y="164592"/>
            <a:ext cx="27432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2000" b="1" dirty="0">
                <a:solidFill>
                  <a:srgbClr val="1F3A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Vibrationdata</a:t>
            </a:r>
            <a:endParaRPr lang="en-US" sz="2000" dirty="0"/>
          </a:p>
        </p:txBody>
      </p:sp>
      <p:sp>
        <p:nvSpPr>
          <p:cNvPr id="3" name="Text 1"/>
          <p:cNvSpPr/>
          <p:nvPr/>
        </p:nvSpPr>
        <p:spPr>
          <a:xfrm>
            <a:off x="256032" y="164592"/>
            <a:ext cx="50292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600" b="1" dirty="0">
                <a:solidFill>
                  <a:srgbClr val="1F3A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ACI 318-19 Chapter 17 — Concrete Anchor Failure Modes</a:t>
            </a:r>
            <a:endParaRPr lang="en-US" sz="1600" dirty="0"/>
          </a:p>
        </p:txBody>
      </p:sp>
      <p:sp>
        <p:nvSpPr>
          <p:cNvPr id="4" name="Shape 2"/>
          <p:cNvSpPr/>
          <p:nvPr/>
        </p:nvSpPr>
        <p:spPr>
          <a:xfrm>
            <a:off x="0" y="566928"/>
            <a:ext cx="9144000" cy="0"/>
          </a:xfrm>
          <a:prstGeom prst="line">
            <a:avLst/>
          </a:prstGeom>
          <a:noFill/>
          <a:ln w="22860">
            <a:solidFill>
              <a:srgbClr val="1F3A6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8503920" y="4846320"/>
            <a:ext cx="4572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</a:t>
            </a:r>
            <a:endParaRPr lang="en-US" sz="10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 5"/>
              <p:cNvSpPr/>
              <p:nvPr/>
            </p:nvSpPr>
            <p:spPr>
              <a:xfrm>
                <a:off x="777658" y="1072323"/>
                <a:ext cx="6764043" cy="2543332"/>
              </a:xfrm>
              <a:prstGeom prst="rect">
                <a:avLst/>
              </a:prstGeom>
              <a:noFill/>
              <a:ln/>
            </p:spPr>
            <p:txBody>
              <a:bodyPr wrap="square" rtlCol="0" anchor="t"/>
              <a:lstStyle/>
              <a:p>
                <a:pPr marL="190500" indent="-190500">
                  <a:spcBef>
                    <a:spcPts val="700"/>
                  </a:spcBef>
                  <a:spcAft>
                    <a:spcPts val="700"/>
                  </a:spcAft>
                  <a:buClr>
                    <a:srgbClr val="336699"/>
                  </a:buClr>
                  <a:buSzPct val="80000"/>
                  <a:buChar char="•"/>
                </a:pPr>
                <a:r>
                  <a:rPr lang="en-US" sz="1350" b="1" dirty="0">
                    <a:solidFill>
                      <a:srgbClr val="404040"/>
                    </a:solidFill>
                    <a:latin typeface="Calibri" pitchFamily="34" charset="0"/>
                    <a:ea typeface="Calibri" pitchFamily="34" charset="-122"/>
                    <a:cs typeface="Calibri" pitchFamily="34" charset="-120"/>
                  </a:rPr>
                  <a:t>Shear</a:t>
                </a:r>
                <a:r>
                  <a:rPr lang="en-US" sz="1350" dirty="0">
                    <a:solidFill>
                      <a:srgbClr val="404040"/>
                    </a:solidFill>
                    <a:latin typeface="Calibri" pitchFamily="34" charset="0"/>
                    <a:ea typeface="Calibri" pitchFamily="34" charset="-122"/>
                    <a:cs typeface="Calibri" pitchFamily="34" charset="-120"/>
                  </a:rPr>
                  <a:t> failure modes — all must be checked:</a:t>
                </a:r>
                <a:endParaRPr lang="en-US" sz="1350" dirty="0"/>
              </a:p>
              <a:p>
                <a:pPr marL="635000" lvl="1" indent="-317500">
                  <a:spcBef>
                    <a:spcPts val="700"/>
                  </a:spcBef>
                  <a:spcAft>
                    <a:spcPts val="700"/>
                  </a:spcAft>
                  <a:buClr>
                    <a:srgbClr val="336699"/>
                  </a:buClr>
                  <a:buSzPct val="80000"/>
                  <a:buFontTx/>
                  <a:buChar char="•"/>
                </a:pPr>
                <a:r>
                  <a:rPr lang="en-US" sz="1350" dirty="0">
                    <a:solidFill>
                      <a:srgbClr val="404040"/>
                    </a:solidFill>
                    <a:latin typeface="Calibri" pitchFamily="34" charset="0"/>
                    <a:ea typeface="Calibri" pitchFamily="34" charset="-122"/>
                    <a:cs typeface="Calibri" pitchFamily="34" charset="-120"/>
                  </a:rPr>
                  <a:t>Steel shear fracture </a:t>
                </a:r>
                <a14:m>
                  <m:oMath xmlns:m="http://schemas.openxmlformats.org/officeDocument/2006/math">
                    <m:r>
                      <a:rPr lang="en-US" sz="1300" b="0" i="0" smtClean="0">
                        <a:latin typeface="Cambria Math" panose="02040503050406030204" pitchFamily="18" charset="0"/>
                      </a:rPr>
                      <m:t>  </m:t>
                    </m:r>
                    <m:d>
                      <m:dPr>
                        <m:ctrlPr>
                          <a:rPr lang="en-US" sz="13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sz="13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 sz="1300" i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V</m:t>
                            </m:r>
                          </m:e>
                          <m:sub>
                            <m:r>
                              <m:rPr>
                                <m:sty m:val="p"/>
                              </m:rPr>
                              <a:rPr lang="en-US" sz="1300" i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sa</m:t>
                            </m:r>
                          </m:sub>
                        </m:sSub>
                      </m:e>
                    </m:d>
                    <m:r>
                      <m:rPr>
                        <m:nor/>
                      </m:rPr>
                      <a:rPr lang="en-US" sz="13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m:rPr>
                        <m:nor/>
                      </m:rPr>
                      <a:rPr lang="en-US" sz="1300"/>
                      <m:t>−</m:t>
                    </m:r>
                    <m:r>
                      <m:rPr>
                        <m:nor/>
                      </m:rPr>
                      <a:rPr lang="en-US" sz="1300" b="0" i="0" smtClean="0"/>
                      <m:t> </m:t>
                    </m:r>
                    <m:r>
                      <m:rPr>
                        <m:sty m:val="p"/>
                      </m:rPr>
                      <a:rPr lang="en-US" sz="1300" i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ϕ</m:t>
                    </m:r>
                    <m:r>
                      <a:rPr lang="en-US" sz="1300" i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=0.65</m:t>
                    </m:r>
                  </m:oMath>
                </a14:m>
                <a:endParaRPr lang="en-US" sz="1350" dirty="0"/>
              </a:p>
              <a:p>
                <a:pPr marL="635000" lvl="1" indent="-317500">
                  <a:spcBef>
                    <a:spcPts val="700"/>
                  </a:spcBef>
                  <a:spcAft>
                    <a:spcPts val="700"/>
                  </a:spcAft>
                  <a:buClr>
                    <a:srgbClr val="336699"/>
                  </a:buClr>
                  <a:buSzPct val="80000"/>
                  <a:buFontTx/>
                  <a:buChar char="•"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sz="13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sz="1300" i="0">
                            <a:latin typeface="Cambria Math" panose="02040503050406030204" pitchFamily="18" charset="0"/>
                          </a:rPr>
                          <m:t>V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US" sz="1300" i="0">
                            <a:latin typeface="Cambria Math" panose="02040503050406030204" pitchFamily="18" charset="0"/>
                          </a:rPr>
                          <m:t>sa</m:t>
                        </m:r>
                      </m:sub>
                    </m:sSub>
                    <m:r>
                      <a:rPr lang="en-US" sz="1300" i="0">
                        <a:latin typeface="Cambria Math" panose="02040503050406030204" pitchFamily="18" charset="0"/>
                      </a:rPr>
                      <m:t>=0.6 </m:t>
                    </m:r>
                    <m:sSub>
                      <m:sSubPr>
                        <m:ctrlPr>
                          <a:rPr lang="en-US" sz="13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sz="1300" i="0">
                            <a:latin typeface="Cambria Math" panose="02040503050406030204" pitchFamily="18" charset="0"/>
                          </a:rPr>
                          <m:t>A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US" sz="1300" i="0">
                            <a:latin typeface="Cambria Math" panose="02040503050406030204" pitchFamily="18" charset="0"/>
                          </a:rPr>
                          <m:t>se</m:t>
                        </m:r>
                      </m:sub>
                    </m:sSub>
                    <m:r>
                      <a:rPr lang="en-US" sz="1300" i="0">
                        <a:latin typeface="Cambria Math" panose="02040503050406030204" pitchFamily="18" charset="0"/>
                      </a:rPr>
                      <m:t> </m:t>
                    </m:r>
                    <m:sSub>
                      <m:sSubPr>
                        <m:ctrlPr>
                          <a:rPr lang="en-US" sz="13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sz="1300" i="0">
                            <a:latin typeface="Cambria Math" panose="02040503050406030204" pitchFamily="18" charset="0"/>
                          </a:rPr>
                          <m:t>F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US" sz="1300" i="0">
                            <a:latin typeface="Cambria Math" panose="02040503050406030204" pitchFamily="18" charset="0"/>
                          </a:rPr>
                          <m:t>uta</m:t>
                        </m:r>
                      </m:sub>
                    </m:sSub>
                  </m:oMath>
                </a14:m>
                <a:endParaRPr lang="en-US" sz="1350" dirty="0"/>
              </a:p>
              <a:p>
                <a:pPr marL="635000" lvl="1" indent="-317500">
                  <a:spcBef>
                    <a:spcPts val="700"/>
                  </a:spcBef>
                  <a:spcAft>
                    <a:spcPts val="700"/>
                  </a:spcAft>
                  <a:buClr>
                    <a:srgbClr val="336699"/>
                  </a:buClr>
                  <a:buSzPct val="80000"/>
                  <a:buFontTx/>
                  <a:buChar char="•"/>
                </a:pPr>
                <a:r>
                  <a:rPr lang="en-US" sz="1350" dirty="0">
                    <a:solidFill>
                      <a:srgbClr val="404040"/>
                    </a:solidFill>
                    <a:latin typeface="Calibri" pitchFamily="34" charset="0"/>
                    <a:ea typeface="Calibri" pitchFamily="34" charset="-122"/>
                    <a:cs typeface="Calibri" pitchFamily="34" charset="-120"/>
                  </a:rPr>
                  <a:t>Concrete </a:t>
                </a:r>
                <a:r>
                  <a:rPr lang="en-US" sz="1350" dirty="0" err="1">
                    <a:solidFill>
                      <a:srgbClr val="404040"/>
                    </a:solidFill>
                    <a:latin typeface="Calibri" pitchFamily="34" charset="0"/>
                    <a:ea typeface="Calibri" pitchFamily="34" charset="-122"/>
                    <a:cs typeface="Calibri" pitchFamily="34" charset="-120"/>
                  </a:rPr>
                  <a:t>pryout</a:t>
                </a:r>
                <a:r>
                  <a:rPr lang="en-US" sz="1350" dirty="0">
                    <a:solidFill>
                      <a:srgbClr val="404040"/>
                    </a:solidFill>
                    <a:latin typeface="Calibri" pitchFamily="34" charset="0"/>
                    <a:ea typeface="Calibri" pitchFamily="34" charset="-122"/>
                    <a:cs typeface="Calibri" pitchFamily="34" charset="-120"/>
                  </a:rPr>
                  <a:t>  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sz="13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sz="13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 sz="1300" i="0">
                                <a:latin typeface="Cambria Math" panose="02040503050406030204" pitchFamily="18" charset="0"/>
                              </a:rPr>
                              <m:t>V</m:t>
                            </m:r>
                          </m:e>
                          <m:sub>
                            <m:r>
                              <m:rPr>
                                <m:sty m:val="p"/>
                              </m:rPr>
                              <a:rPr lang="en-US" sz="1300" i="0">
                                <a:latin typeface="Cambria Math" panose="02040503050406030204" pitchFamily="18" charset="0"/>
                              </a:rPr>
                              <m:t>cpg</m:t>
                            </m:r>
                          </m:sub>
                        </m:sSub>
                      </m:e>
                    </m:d>
                    <m:r>
                      <m:rPr>
                        <m:nor/>
                      </m:rPr>
                      <a:rPr lang="en-US" sz="1300" b="0" i="0" smtClean="0"/>
                      <m:t> </m:t>
                    </m:r>
                    <m:r>
                      <m:rPr>
                        <m:nor/>
                      </m:rPr>
                      <a:rPr lang="en-US" sz="1300"/>
                      <m:t>−</m:t>
                    </m:r>
                    <m:r>
                      <m:rPr>
                        <m:nor/>
                      </m:rPr>
                      <a:rPr lang="en-US" sz="1300" b="0" smtClean="0"/>
                      <m:t> </m:t>
                    </m:r>
                    <m:r>
                      <m:rPr>
                        <m:sty m:val="p"/>
                      </m:rPr>
                      <a:rPr lang="en-US" sz="1300" i="0">
                        <a:latin typeface="Cambria Math" panose="02040503050406030204" pitchFamily="18" charset="0"/>
                      </a:rPr>
                      <m:t>ϕ</m:t>
                    </m:r>
                    <m:r>
                      <a:rPr lang="en-US" sz="1300" i="0">
                        <a:latin typeface="Cambria Math" panose="02040503050406030204" pitchFamily="18" charset="0"/>
                      </a:rPr>
                      <m:t>=0.70</m:t>
                    </m:r>
                  </m:oMath>
                </a14:m>
                <a:endParaRPr lang="en-US" sz="1300" dirty="0"/>
              </a:p>
              <a:p>
                <a:pPr marL="635000" lvl="1" indent="-317500">
                  <a:spcBef>
                    <a:spcPts val="700"/>
                  </a:spcBef>
                  <a:spcAft>
                    <a:spcPts val="700"/>
                  </a:spcAft>
                  <a:buClr>
                    <a:srgbClr val="336699"/>
                  </a:buClr>
                  <a:buSzPct val="80000"/>
                  <a:buFontTx/>
                  <a:buChar char="•"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sz="13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sz="1300" i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V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US" sz="1300" i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cpg</m:t>
                        </m:r>
                      </m:sub>
                    </m:sSub>
                    <m:r>
                      <a:rPr lang="en-US" sz="1300" i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sz="13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sz="1300" i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k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US" sz="1300" i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cp</m:t>
                        </m:r>
                      </m:sub>
                    </m:sSub>
                    <m:r>
                      <a:rPr lang="en-US" sz="1300" i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 </m:t>
                    </m:r>
                    <m:sSub>
                      <m:sSubPr>
                        <m:ctrlPr>
                          <a:rPr lang="en-US" sz="13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sz="1300" i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N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US" sz="1300" i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cbg</m:t>
                        </m:r>
                      </m:sub>
                    </m:sSub>
                    <m:r>
                      <a:rPr lang="en-US" sz="13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 </m:t>
                    </m:r>
                  </m:oMath>
                </a14:m>
                <a:r>
                  <a:rPr lang="en-US" sz="13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 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sz="13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sz="13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 sz="1300" i="0">
                                <a:latin typeface="Cambria Math" panose="02040503050406030204" pitchFamily="18" charset="0"/>
                              </a:rPr>
                              <m:t>k</m:t>
                            </m:r>
                          </m:e>
                          <m:sub>
                            <m:r>
                              <m:rPr>
                                <m:sty m:val="p"/>
                              </m:rPr>
                              <a:rPr lang="en-US" sz="1300" i="0">
                                <a:latin typeface="Cambria Math" panose="02040503050406030204" pitchFamily="18" charset="0"/>
                              </a:rPr>
                              <m:t>cp</m:t>
                            </m:r>
                          </m:sub>
                        </m:sSub>
                        <m:r>
                          <a:rPr lang="en-US" sz="1300" i="0">
                            <a:latin typeface="Cambria Math" panose="02040503050406030204" pitchFamily="18" charset="0"/>
                          </a:rPr>
                          <m:t>=1.0</m:t>
                        </m:r>
                        <m:r>
                          <m:rPr>
                            <m:nor/>
                          </m:rPr>
                          <a:rPr lang="en-US" sz="1300"/>
                          <m:t> </m:t>
                        </m:r>
                        <m:r>
                          <m:rPr>
                            <m:nor/>
                          </m:rPr>
                          <a:rPr lang="en-US" sz="1300"/>
                          <m:t>or</m:t>
                        </m:r>
                        <m:r>
                          <m:rPr>
                            <m:nor/>
                          </m:rPr>
                          <a:rPr lang="en-US" sz="1300"/>
                          <m:t> </m:t>
                        </m:r>
                        <m:r>
                          <a:rPr lang="en-US" sz="1300" i="0">
                            <a:latin typeface="Cambria Math" panose="02040503050406030204" pitchFamily="18" charset="0"/>
                          </a:rPr>
                          <m:t>2.0</m:t>
                        </m:r>
                        <m:r>
                          <m:rPr>
                            <m:nor/>
                          </m:rPr>
                          <a:rPr lang="en-US" sz="1300"/>
                          <m:t> </m:t>
                        </m:r>
                        <m:r>
                          <m:rPr>
                            <m:nor/>
                          </m:rPr>
                          <a:rPr lang="en-US" sz="1300"/>
                          <m:t>by</m:t>
                        </m:r>
                        <m:r>
                          <m:rPr>
                            <m:nor/>
                          </m:rPr>
                          <a:rPr lang="en-US" sz="1300"/>
                          <m:t> </m:t>
                        </m:r>
                        <m:sSub>
                          <m:sSubPr>
                            <m:ctrlPr>
                              <a:rPr lang="en-US" sz="13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 sz="1300" i="0">
                                <a:latin typeface="Cambria Math" panose="02040503050406030204" pitchFamily="18" charset="0"/>
                              </a:rPr>
                              <m:t>h</m:t>
                            </m:r>
                          </m:e>
                          <m:sub>
                            <m:r>
                              <m:rPr>
                                <m:sty m:val="p"/>
                              </m:rPr>
                              <a:rPr lang="en-US" sz="1300" i="0">
                                <a:latin typeface="Cambria Math" panose="02040503050406030204" pitchFamily="18" charset="0"/>
                              </a:rPr>
                              <m:t>ef</m:t>
                            </m:r>
                          </m:sub>
                        </m:sSub>
                      </m:e>
                    </m:d>
                  </m:oMath>
                </a14:m>
                <a:endParaRPr lang="en-US" sz="1350" dirty="0">
                  <a:solidFill>
                    <a:srgbClr val="404040"/>
                  </a:solidFill>
                  <a:latin typeface="Calibri" pitchFamily="34" charset="0"/>
                  <a:ea typeface="Calibri" pitchFamily="34" charset="-122"/>
                  <a:cs typeface="Calibri" pitchFamily="34" charset="-120"/>
                </a:endParaRPr>
              </a:p>
              <a:p>
                <a:pPr marL="635000" lvl="1" indent="-317500">
                  <a:spcBef>
                    <a:spcPts val="700"/>
                  </a:spcBef>
                  <a:spcAft>
                    <a:spcPts val="700"/>
                  </a:spcAft>
                  <a:buClr>
                    <a:srgbClr val="336699"/>
                  </a:buClr>
                  <a:buSzPct val="80000"/>
                  <a:buFontTx/>
                  <a:buChar char="•"/>
                </a:pPr>
                <a:r>
                  <a:rPr lang="en-US" sz="1350" dirty="0">
                    <a:solidFill>
                      <a:srgbClr val="404040"/>
                    </a:solidFill>
                    <a:latin typeface="Calibri" pitchFamily="34" charset="0"/>
                    <a:ea typeface="Calibri" pitchFamily="34" charset="-122"/>
                    <a:cs typeface="Calibri" pitchFamily="34" charset="-120"/>
                  </a:rPr>
                  <a:t>Concrete breakout in shear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sz="1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sz="14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 sz="1400">
                                <a:latin typeface="Cambria Math" panose="02040503050406030204" pitchFamily="18" charset="0"/>
                              </a:rPr>
                              <m:t>V</m:t>
                            </m:r>
                          </m:e>
                          <m:sub>
                            <m:r>
                              <m:rPr>
                                <m:sty m:val="p"/>
                              </m:rPr>
                              <a:rPr lang="en-US" sz="1400">
                                <a:latin typeface="Cambria Math" panose="02040503050406030204" pitchFamily="18" charset="0"/>
                              </a:rPr>
                              <m:t>c</m:t>
                            </m:r>
                            <m:r>
                              <m:rPr>
                                <m:sty m:val="p"/>
                              </m:rPr>
                              <a:rPr lang="en-US" sz="1400" b="0" i="0" smtClean="0">
                                <a:latin typeface="Cambria Math" panose="02040503050406030204" pitchFamily="18" charset="0"/>
                              </a:rPr>
                              <m:t>b</m:t>
                            </m:r>
                            <m:r>
                              <m:rPr>
                                <m:sty m:val="p"/>
                              </m:rPr>
                              <a:rPr lang="en-US" sz="1400">
                                <a:latin typeface="Cambria Math" panose="02040503050406030204" pitchFamily="18" charset="0"/>
                              </a:rPr>
                              <m:t>g</m:t>
                            </m:r>
                          </m:sub>
                        </m:sSub>
                      </m:e>
                    </m:d>
                    <m:r>
                      <m:rPr>
                        <m:nor/>
                      </m:rPr>
                      <a:rPr lang="en-US" sz="1400"/>
                      <m:t> − </m:t>
                    </m:r>
                    <m:r>
                      <m:rPr>
                        <m:sty m:val="p"/>
                      </m:rPr>
                      <a:rPr lang="en-US" sz="1400">
                        <a:latin typeface="Cambria Math" panose="02040503050406030204" pitchFamily="18" charset="0"/>
                      </a:rPr>
                      <m:t>ϕ</m:t>
                    </m:r>
                    <m:r>
                      <a:rPr lang="en-US" sz="1400">
                        <a:latin typeface="Cambria Math" panose="02040503050406030204" pitchFamily="18" charset="0"/>
                      </a:rPr>
                      <m:t>=0.70</m:t>
                    </m:r>
                  </m:oMath>
                </a14:m>
                <a:endParaRPr lang="en-US" sz="1350" dirty="0"/>
              </a:p>
              <a:p>
                <a:pPr marL="635000" lvl="1" indent="-317500">
                  <a:spcBef>
                    <a:spcPts val="700"/>
                  </a:spcBef>
                  <a:spcAft>
                    <a:spcPts val="700"/>
                  </a:spcAft>
                  <a:buClr>
                    <a:srgbClr val="336699"/>
                  </a:buClr>
                  <a:buSzPct val="80000"/>
                  <a:buChar char="•"/>
                </a:pPr>
                <a:r>
                  <a:rPr lang="en-US" sz="1350" dirty="0">
                    <a:solidFill>
                      <a:srgbClr val="404040"/>
                    </a:solidFill>
                    <a:latin typeface="Calibri" pitchFamily="34" charset="0"/>
                    <a:ea typeface="Calibri" pitchFamily="34" charset="-122"/>
                    <a:cs typeface="Calibri" pitchFamily="34" charset="-120"/>
                  </a:rPr>
                  <a:t>Governs when anchors are near a free edge in the shear direction</a:t>
                </a:r>
                <a:endParaRPr lang="en-US" sz="1350" dirty="0"/>
              </a:p>
              <a:p>
                <a:pPr marL="190500" indent="-190500">
                  <a:spcBef>
                    <a:spcPts val="700"/>
                  </a:spcBef>
                  <a:spcAft>
                    <a:spcPts val="700"/>
                  </a:spcAft>
                  <a:buClr>
                    <a:srgbClr val="336699"/>
                  </a:buClr>
                  <a:buSzPct val="80000"/>
                  <a:buChar char="•"/>
                </a:pPr>
                <a:r>
                  <a:rPr lang="en-US" sz="1350" dirty="0">
                    <a:solidFill>
                      <a:srgbClr val="404040"/>
                    </a:solidFill>
                    <a:latin typeface="Calibri" pitchFamily="34" charset="0"/>
                    <a:ea typeface="Calibri" pitchFamily="34" charset="-122"/>
                    <a:cs typeface="Calibri" pitchFamily="34" charset="-120"/>
                  </a:rPr>
                  <a:t>Design strength =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1400">
                        <a:latin typeface="Cambria Math" panose="02040503050406030204" pitchFamily="18" charset="0"/>
                      </a:rPr>
                      <m:t>ϕ</m:t>
                    </m:r>
                  </m:oMath>
                </a14:m>
                <a:r>
                  <a:rPr lang="en-US" sz="1350" dirty="0">
                    <a:solidFill>
                      <a:srgbClr val="404040"/>
                    </a:solidFill>
                    <a:latin typeface="Calibri" pitchFamily="34" charset="0"/>
                    <a:ea typeface="Calibri" pitchFamily="34" charset="-122"/>
                    <a:cs typeface="Calibri" pitchFamily="34" charset="-120"/>
                  </a:rPr>
                  <a:t> × (minimum of all applicable nominal strengths)</a:t>
                </a:r>
                <a:endParaRPr lang="en-US" sz="1350" dirty="0"/>
              </a:p>
              <a:p>
                <a:pPr marL="190500" indent="-190500">
                  <a:spcBef>
                    <a:spcPts val="700"/>
                  </a:spcBef>
                  <a:spcAft>
                    <a:spcPts val="700"/>
                  </a:spcAft>
                  <a:buClr>
                    <a:srgbClr val="336699"/>
                  </a:buClr>
                  <a:buSzPct val="80000"/>
                  <a:buChar char="•"/>
                </a:pPr>
                <a:r>
                  <a:rPr lang="en-US" sz="1350" dirty="0">
                    <a:solidFill>
                      <a:srgbClr val="404040"/>
                    </a:solidFill>
                    <a:latin typeface="Calibri" pitchFamily="34" charset="0"/>
                    <a:ea typeface="Calibri" pitchFamily="34" charset="-122"/>
                    <a:cs typeface="Calibri" pitchFamily="34" charset="-120"/>
                  </a:rPr>
                  <a:t>The weakest failure mode governs — compute all, use minimum</a:t>
                </a:r>
                <a:endParaRPr lang="en-US" sz="1350" dirty="0"/>
              </a:p>
            </p:txBody>
          </p:sp>
        </mc:Choice>
        <mc:Fallback xmlns="">
          <p:sp>
            <p:nvSpPr>
              <p:cNvPr id="7" name="Text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7658" y="1072323"/>
                <a:ext cx="6764043" cy="2543332"/>
              </a:xfrm>
              <a:prstGeom prst="rect">
                <a:avLst/>
              </a:prstGeom>
              <a:blipFill>
                <a:blip r:embed="rId3"/>
                <a:stretch>
                  <a:fillRect t="-480" b="-38369"/>
                </a:stretch>
              </a:blipFill>
              <a:ln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217920" y="164592"/>
            <a:ext cx="27432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2000" b="1" dirty="0">
                <a:solidFill>
                  <a:srgbClr val="1F3A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Vibrationdata</a:t>
            </a:r>
            <a:endParaRPr lang="en-US" sz="2000" dirty="0"/>
          </a:p>
        </p:txBody>
      </p:sp>
      <p:sp>
        <p:nvSpPr>
          <p:cNvPr id="3" name="Text 1"/>
          <p:cNvSpPr/>
          <p:nvPr/>
        </p:nvSpPr>
        <p:spPr>
          <a:xfrm>
            <a:off x="256032" y="164592"/>
            <a:ext cx="50292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600" b="1" dirty="0">
                <a:solidFill>
                  <a:srgbClr val="1F3A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Combined Tension and Shear — ACI 318-19 §17.8</a:t>
            </a:r>
            <a:endParaRPr lang="en-US" sz="1600" dirty="0"/>
          </a:p>
        </p:txBody>
      </p:sp>
      <p:sp>
        <p:nvSpPr>
          <p:cNvPr id="4" name="Shape 2"/>
          <p:cNvSpPr/>
          <p:nvPr/>
        </p:nvSpPr>
        <p:spPr>
          <a:xfrm>
            <a:off x="0" y="566928"/>
            <a:ext cx="9144000" cy="0"/>
          </a:xfrm>
          <a:prstGeom prst="line">
            <a:avLst/>
          </a:prstGeom>
          <a:noFill/>
          <a:ln w="22860">
            <a:solidFill>
              <a:srgbClr val="1F3A6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8503920" y="4846320"/>
            <a:ext cx="4572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</a:t>
            </a:r>
            <a:endParaRPr lang="en-US" sz="10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 4"/>
              <p:cNvSpPr/>
              <p:nvPr/>
            </p:nvSpPr>
            <p:spPr>
              <a:xfrm>
                <a:off x="476596" y="902970"/>
                <a:ext cx="5563985" cy="347472"/>
              </a:xfrm>
              <a:prstGeom prst="rect">
                <a:avLst/>
              </a:prstGeom>
              <a:noFill/>
              <a:ln/>
            </p:spPr>
            <p:txBody>
              <a:bodyPr wrap="square" rtlCol="0" anchor="t"/>
              <a:lstStyle/>
              <a:p>
                <a:pPr marL="190500" indent="-190500">
                  <a:spcBef>
                    <a:spcPts val="900"/>
                  </a:spcBef>
                  <a:spcAft>
                    <a:spcPts val="900"/>
                  </a:spcAft>
                  <a:buClr>
                    <a:srgbClr val="336699"/>
                  </a:buClr>
                  <a:buSzPct val="80000"/>
                  <a:buChar char="•"/>
                </a:pPr>
                <a:r>
                  <a:rPr lang="en-US" sz="1300" dirty="0">
                    <a:solidFill>
                      <a:srgbClr val="404040"/>
                    </a:solidFill>
                    <a:latin typeface="Calibri" pitchFamily="34" charset="0"/>
                    <a:ea typeface="Calibri" pitchFamily="34" charset="-122"/>
                    <a:cs typeface="Calibri" pitchFamily="34" charset="-120"/>
                  </a:rPr>
                  <a:t>ACI 318-19 §17.8.3 — linear interaction for combined tension + shear:           </a:t>
                </a:r>
              </a:p>
              <a:p>
                <a:pPr lvl="3">
                  <a:spcBef>
                    <a:spcPts val="900"/>
                  </a:spcBef>
                  <a:spcAft>
                    <a:spcPts val="900"/>
                  </a:spcAft>
                  <a:buClr>
                    <a:srgbClr val="336699"/>
                  </a:buClr>
                  <a:buSzPct val="80000"/>
                </a:pPr>
                <a:r>
                  <a:rPr lang="en-US" sz="1300" dirty="0">
                    <a:solidFill>
                      <a:srgbClr val="404040"/>
                    </a:solidFill>
                    <a:latin typeface="Calibri" pitchFamily="34" charset="0"/>
                    <a:ea typeface="Calibri" pitchFamily="34" charset="-122"/>
                    <a:cs typeface="Calibri" pitchFamily="34" charset="-12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1550" i="1" smtClean="0">
                            <a:solidFill>
                              <a:srgbClr val="003366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sz="1550" i="1">
                                <a:solidFill>
                                  <a:srgbClr val="003366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 sz="1550" i="0">
                                <a:solidFill>
                                  <a:srgbClr val="003366"/>
                                </a:solidFill>
                                <a:latin typeface="Cambria Math" panose="02040503050406030204" pitchFamily="18" charset="0"/>
                              </a:rPr>
                              <m:t>N</m:t>
                            </m:r>
                          </m:e>
                          <m:sub>
                            <m:r>
                              <m:rPr>
                                <m:sty m:val="p"/>
                              </m:rPr>
                              <a:rPr lang="en-US" sz="1550" i="0">
                                <a:solidFill>
                                  <a:srgbClr val="003366"/>
                                </a:solidFill>
                                <a:latin typeface="Cambria Math" panose="02040503050406030204" pitchFamily="18" charset="0"/>
                              </a:rPr>
                              <m:t>ua</m:t>
                            </m:r>
                          </m:sub>
                        </m:sSub>
                      </m:num>
                      <m:den>
                        <m:r>
                          <m:rPr>
                            <m:sty m:val="p"/>
                          </m:rPr>
                          <a:rPr lang="en-US" sz="1550" i="0">
                            <a:solidFill>
                              <a:srgbClr val="003366"/>
                            </a:solidFill>
                            <a:latin typeface="Cambria Math" panose="02040503050406030204" pitchFamily="18" charset="0"/>
                          </a:rPr>
                          <m:t>ϕ</m:t>
                        </m:r>
                        <m:sSub>
                          <m:sSubPr>
                            <m:ctrlPr>
                              <a:rPr lang="en-US" sz="1550" i="1">
                                <a:solidFill>
                                  <a:srgbClr val="003366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 sz="1550" i="0">
                                <a:solidFill>
                                  <a:srgbClr val="003366"/>
                                </a:solidFill>
                                <a:latin typeface="Cambria Math" panose="02040503050406030204" pitchFamily="18" charset="0"/>
                              </a:rPr>
                              <m:t>N</m:t>
                            </m:r>
                          </m:e>
                          <m:sub>
                            <m:r>
                              <m:rPr>
                                <m:sty m:val="p"/>
                              </m:rPr>
                              <a:rPr lang="en-US" sz="1550" i="0">
                                <a:solidFill>
                                  <a:srgbClr val="003366"/>
                                </a:solidFill>
                                <a:latin typeface="Cambria Math" panose="02040503050406030204" pitchFamily="18" charset="0"/>
                              </a:rPr>
                              <m:t>n</m:t>
                            </m:r>
                          </m:sub>
                        </m:sSub>
                      </m:den>
                    </m:f>
                    <m:r>
                      <a:rPr lang="en-US" sz="1550" i="0">
                        <a:solidFill>
                          <a:srgbClr val="003366"/>
                        </a:solidFill>
                        <a:latin typeface="Cambria Math" panose="02040503050406030204" pitchFamily="18" charset="0"/>
                      </a:rPr>
                      <m:t>+</m:t>
                    </m:r>
                    <m:f>
                      <m:fPr>
                        <m:ctrlPr>
                          <a:rPr lang="en-US" sz="1550" i="1">
                            <a:solidFill>
                              <a:srgbClr val="003366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sz="1550" i="1">
                                <a:solidFill>
                                  <a:srgbClr val="003366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 sz="1550" i="0">
                                <a:solidFill>
                                  <a:srgbClr val="003366"/>
                                </a:solidFill>
                                <a:latin typeface="Cambria Math" panose="02040503050406030204" pitchFamily="18" charset="0"/>
                              </a:rPr>
                              <m:t>V</m:t>
                            </m:r>
                          </m:e>
                          <m:sub>
                            <m:r>
                              <m:rPr>
                                <m:sty m:val="p"/>
                              </m:rPr>
                              <a:rPr lang="en-US" sz="1550" i="0">
                                <a:solidFill>
                                  <a:srgbClr val="003366"/>
                                </a:solidFill>
                                <a:latin typeface="Cambria Math" panose="02040503050406030204" pitchFamily="18" charset="0"/>
                              </a:rPr>
                              <m:t>ua</m:t>
                            </m:r>
                          </m:sub>
                        </m:sSub>
                      </m:num>
                      <m:den>
                        <m:r>
                          <m:rPr>
                            <m:sty m:val="p"/>
                          </m:rPr>
                          <a:rPr lang="en-US" sz="1550" i="0">
                            <a:solidFill>
                              <a:srgbClr val="003366"/>
                            </a:solidFill>
                            <a:latin typeface="Cambria Math" panose="02040503050406030204" pitchFamily="18" charset="0"/>
                          </a:rPr>
                          <m:t>ϕ</m:t>
                        </m:r>
                        <m:sSub>
                          <m:sSubPr>
                            <m:ctrlPr>
                              <a:rPr lang="en-US" sz="1550" i="1">
                                <a:solidFill>
                                  <a:srgbClr val="003366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 sz="1550" i="0">
                                <a:solidFill>
                                  <a:srgbClr val="003366"/>
                                </a:solidFill>
                                <a:latin typeface="Cambria Math" panose="02040503050406030204" pitchFamily="18" charset="0"/>
                              </a:rPr>
                              <m:t>V</m:t>
                            </m:r>
                          </m:e>
                          <m:sub>
                            <m:r>
                              <m:rPr>
                                <m:sty m:val="p"/>
                              </m:rPr>
                              <a:rPr lang="en-US" sz="1550" i="0">
                                <a:solidFill>
                                  <a:srgbClr val="003366"/>
                                </a:solidFill>
                                <a:latin typeface="Cambria Math" panose="02040503050406030204" pitchFamily="18" charset="0"/>
                              </a:rPr>
                              <m:t>n</m:t>
                            </m:r>
                          </m:sub>
                        </m:sSub>
                      </m:den>
                    </m:f>
                    <m:r>
                      <a:rPr lang="en-US" sz="1550" i="0">
                        <a:solidFill>
                          <a:srgbClr val="003366"/>
                        </a:solidFill>
                        <a:latin typeface="Cambria Math" panose="02040503050406030204" pitchFamily="18" charset="0"/>
                      </a:rPr>
                      <m:t>≤1.2</m:t>
                    </m:r>
                  </m:oMath>
                </a14:m>
                <a:endParaRPr lang="en-US" sz="1550" dirty="0"/>
              </a:p>
              <a:p>
                <a:pPr marL="190500" indent="-190500">
                  <a:spcBef>
                    <a:spcPts val="900"/>
                  </a:spcBef>
                  <a:spcAft>
                    <a:spcPts val="900"/>
                  </a:spcAft>
                  <a:buClr>
                    <a:srgbClr val="336699"/>
                  </a:buClr>
                  <a:buSzPct val="80000"/>
                  <a:buChar char="•"/>
                </a:pPr>
                <a:r>
                  <a:rPr lang="en-US" sz="1250" dirty="0">
                    <a:solidFill>
                      <a:srgbClr val="404040"/>
                    </a:solidFill>
                    <a:latin typeface="Calibri" pitchFamily="34" charset="0"/>
                    <a:ea typeface="Calibri" pitchFamily="34" charset="-122"/>
                    <a:cs typeface="Calibri" pitchFamily="34" charset="-120"/>
                  </a:rPr>
                  <a:t>Two-check simplification (§17.8.3):</a:t>
                </a:r>
                <a:endParaRPr lang="en-US" sz="1250" dirty="0"/>
              </a:p>
              <a:p>
                <a:pPr marL="635000" lvl="1" indent="-317500">
                  <a:spcBef>
                    <a:spcPts val="900"/>
                  </a:spcBef>
                  <a:spcAft>
                    <a:spcPts val="900"/>
                  </a:spcAft>
                  <a:buClr>
                    <a:srgbClr val="336699"/>
                  </a:buClr>
                  <a:buSzPct val="80000"/>
                  <a:buFontTx/>
                  <a:buChar char="•"/>
                </a:pPr>
                <a:r>
                  <a:rPr lang="en-US" sz="1250" dirty="0">
                    <a:solidFill>
                      <a:srgbClr val="404040"/>
                    </a:solidFill>
                    <a:latin typeface="Calibri" pitchFamily="34" charset="0"/>
                    <a:ea typeface="Calibri" pitchFamily="34" charset="-122"/>
                    <a:cs typeface="Calibri" pitchFamily="34" charset="-120"/>
                  </a:rPr>
                  <a:t>If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25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sz="1250">
                            <a:latin typeface="Cambria Math" panose="02040503050406030204" pitchFamily="18" charset="0"/>
                          </a:rPr>
                          <m:t>N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US" sz="1250">
                            <a:latin typeface="Cambria Math" panose="02040503050406030204" pitchFamily="18" charset="0"/>
                          </a:rPr>
                          <m:t>ua</m:t>
                        </m:r>
                      </m:sub>
                    </m:sSub>
                    <m:r>
                      <a:rPr lang="en-US" sz="1250">
                        <a:latin typeface="Cambria Math" panose="02040503050406030204" pitchFamily="18" charset="0"/>
                      </a:rPr>
                      <m:t>≤0.2 </m:t>
                    </m:r>
                    <m:r>
                      <m:rPr>
                        <m:sty m:val="p"/>
                      </m:rPr>
                      <a:rPr lang="en-US" sz="1250">
                        <a:latin typeface="Cambria Math" panose="02040503050406030204" pitchFamily="18" charset="0"/>
                      </a:rPr>
                      <m:t>ϕ</m:t>
                    </m:r>
                    <m:sSub>
                      <m:sSubPr>
                        <m:ctrlPr>
                          <a:rPr lang="en-US" sz="125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sz="1250">
                            <a:latin typeface="Cambria Math" panose="02040503050406030204" pitchFamily="18" charset="0"/>
                          </a:rPr>
                          <m:t>N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US" sz="1250">
                            <a:latin typeface="Cambria Math" panose="02040503050406030204" pitchFamily="18" charset="0"/>
                          </a:rPr>
                          <m:t>n</m:t>
                        </m:r>
                      </m:sub>
                    </m:sSub>
                    <m:r>
                      <a:rPr lang="en-US" sz="125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1250" dirty="0">
                    <a:solidFill>
                      <a:srgbClr val="404040"/>
                    </a:solidFill>
                    <a:latin typeface="Calibri" pitchFamily="34" charset="0"/>
                    <a:ea typeface="Calibri" pitchFamily="34" charset="-122"/>
                    <a:cs typeface="Calibri" pitchFamily="34" charset="-120"/>
                  </a:rPr>
                  <a:t>→  check shear only: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25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sz="1250">
                            <a:latin typeface="Cambria Math" panose="02040503050406030204" pitchFamily="18" charset="0"/>
                          </a:rPr>
                          <m:t>N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US" sz="1250">
                            <a:latin typeface="Cambria Math" panose="02040503050406030204" pitchFamily="18" charset="0"/>
                          </a:rPr>
                          <m:t>ua</m:t>
                        </m:r>
                      </m:sub>
                    </m:sSub>
                    <m:r>
                      <a:rPr lang="en-US" sz="1250">
                        <a:latin typeface="Cambria Math" panose="02040503050406030204" pitchFamily="18" charset="0"/>
                      </a:rPr>
                      <m:t>≤0.2 </m:t>
                    </m:r>
                    <m:r>
                      <m:rPr>
                        <m:sty m:val="p"/>
                      </m:rPr>
                      <a:rPr lang="en-US" sz="1250">
                        <a:latin typeface="Cambria Math" panose="02040503050406030204" pitchFamily="18" charset="0"/>
                      </a:rPr>
                      <m:t>ϕ</m:t>
                    </m:r>
                    <m:sSub>
                      <m:sSubPr>
                        <m:ctrlPr>
                          <a:rPr lang="en-US" sz="125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sz="1250">
                            <a:latin typeface="Cambria Math" panose="02040503050406030204" pitchFamily="18" charset="0"/>
                          </a:rPr>
                          <m:t>N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US" sz="1250">
                            <a:latin typeface="Cambria Math" panose="02040503050406030204" pitchFamily="18" charset="0"/>
                          </a:rPr>
                          <m:t>n</m:t>
                        </m:r>
                      </m:sub>
                    </m:sSub>
                  </m:oMath>
                </a14:m>
                <a:endParaRPr lang="en-US" sz="1250" dirty="0"/>
              </a:p>
              <a:p>
                <a:pPr marL="635000" lvl="1" indent="-317500">
                  <a:spcBef>
                    <a:spcPts val="900"/>
                  </a:spcBef>
                  <a:spcAft>
                    <a:spcPts val="900"/>
                  </a:spcAft>
                  <a:buClr>
                    <a:srgbClr val="336699"/>
                  </a:buClr>
                  <a:buSzPct val="80000"/>
                  <a:buFontTx/>
                  <a:buChar char="•"/>
                </a:pPr>
                <a:r>
                  <a:rPr lang="en-US" sz="1250" dirty="0">
                    <a:solidFill>
                      <a:srgbClr val="404040"/>
                    </a:solidFill>
                    <a:latin typeface="Calibri" pitchFamily="34" charset="0"/>
                    <a:ea typeface="Calibri" pitchFamily="34" charset="-122"/>
                    <a:cs typeface="Calibri" pitchFamily="34" charset="-120"/>
                  </a:rPr>
                  <a:t>If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25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sz="1250">
                            <a:latin typeface="Cambria Math" panose="02040503050406030204" pitchFamily="18" charset="0"/>
                          </a:rPr>
                          <m:t>V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US" sz="1250">
                            <a:latin typeface="Cambria Math" panose="02040503050406030204" pitchFamily="18" charset="0"/>
                          </a:rPr>
                          <m:t>ua</m:t>
                        </m:r>
                      </m:sub>
                    </m:sSub>
                    <m:r>
                      <a:rPr lang="en-US" sz="1250">
                        <a:latin typeface="Cambria Math" panose="02040503050406030204" pitchFamily="18" charset="0"/>
                      </a:rPr>
                      <m:t>≤0.2 </m:t>
                    </m:r>
                    <m:r>
                      <m:rPr>
                        <m:sty m:val="p"/>
                      </m:rPr>
                      <a:rPr lang="en-US" sz="1250">
                        <a:latin typeface="Cambria Math" panose="02040503050406030204" pitchFamily="18" charset="0"/>
                      </a:rPr>
                      <m:t>ϕ</m:t>
                    </m:r>
                    <m:sSub>
                      <m:sSubPr>
                        <m:ctrlPr>
                          <a:rPr lang="en-US" sz="125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sz="1250">
                            <a:latin typeface="Cambria Math" panose="02040503050406030204" pitchFamily="18" charset="0"/>
                          </a:rPr>
                          <m:t>V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US" sz="1250">
                            <a:latin typeface="Cambria Math" panose="02040503050406030204" pitchFamily="18" charset="0"/>
                          </a:rPr>
                          <m:t>n</m:t>
                        </m:r>
                      </m:sub>
                    </m:sSub>
                  </m:oMath>
                </a14:m>
                <a:r>
                  <a:rPr lang="en-US" sz="1250" dirty="0">
                    <a:solidFill>
                      <a:srgbClr val="404040"/>
                    </a:solidFill>
                    <a:latin typeface="Calibri" pitchFamily="34" charset="0"/>
                    <a:ea typeface="Calibri" pitchFamily="34" charset="-122"/>
                    <a:cs typeface="Calibri" pitchFamily="34" charset="-120"/>
                  </a:rPr>
                  <a:t>  →  check tension only: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25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sz="1250">
                            <a:latin typeface="Cambria Math" panose="02040503050406030204" pitchFamily="18" charset="0"/>
                          </a:rPr>
                          <m:t>N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US" sz="1250">
                            <a:latin typeface="Cambria Math" panose="02040503050406030204" pitchFamily="18" charset="0"/>
                          </a:rPr>
                          <m:t>ua</m:t>
                        </m:r>
                      </m:sub>
                    </m:sSub>
                    <m:r>
                      <a:rPr lang="en-US" sz="1250">
                        <a:latin typeface="Cambria Math" panose="02040503050406030204" pitchFamily="18" charset="0"/>
                      </a:rPr>
                      <m:t>≤</m:t>
                    </m:r>
                    <m:r>
                      <m:rPr>
                        <m:sty m:val="p"/>
                      </m:rPr>
                      <a:rPr lang="en-US" sz="1250">
                        <a:latin typeface="Cambria Math" panose="02040503050406030204" pitchFamily="18" charset="0"/>
                      </a:rPr>
                      <m:t>ϕ</m:t>
                    </m:r>
                    <m:sSub>
                      <m:sSubPr>
                        <m:ctrlPr>
                          <a:rPr lang="en-US" sz="125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sz="1250">
                            <a:latin typeface="Cambria Math" panose="02040503050406030204" pitchFamily="18" charset="0"/>
                          </a:rPr>
                          <m:t>N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US" sz="1250">
                            <a:latin typeface="Cambria Math" panose="02040503050406030204" pitchFamily="18" charset="0"/>
                          </a:rPr>
                          <m:t>n</m:t>
                        </m:r>
                      </m:sub>
                    </m:sSub>
                  </m:oMath>
                </a14:m>
                <a:endParaRPr lang="en-US" sz="1250" dirty="0"/>
              </a:p>
              <a:p>
                <a:pPr lvl="3">
                  <a:spcAft>
                    <a:spcPts val="400"/>
                  </a:spcAft>
                  <a:buClr>
                    <a:srgbClr val="336699"/>
                  </a:buClr>
                  <a:buSzPct val="80000"/>
                </a:pPr>
                <a:endParaRPr lang="en-US" sz="1550" dirty="0"/>
              </a:p>
              <a:p>
                <a:pPr lvl="3">
                  <a:spcAft>
                    <a:spcPts val="400"/>
                  </a:spcAft>
                  <a:buClr>
                    <a:srgbClr val="336699"/>
                  </a:buClr>
                  <a:buSzPct val="80000"/>
                </a:pPr>
                <a:endParaRPr lang="en-US" sz="1500" dirty="0"/>
              </a:p>
              <a:p>
                <a:pPr lvl="3">
                  <a:spcAft>
                    <a:spcPts val="400"/>
                  </a:spcAft>
                  <a:buClr>
                    <a:srgbClr val="336699"/>
                  </a:buClr>
                  <a:buSzPct val="80000"/>
                </a:pPr>
                <a:endParaRPr lang="en-US" sz="1500" dirty="0"/>
              </a:p>
            </p:txBody>
          </p:sp>
        </mc:Choice>
        <mc:Fallback xmlns="">
          <p:sp>
            <p:nvSpPr>
              <p:cNvPr id="6" name="Text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6596" y="902970"/>
                <a:ext cx="5563985" cy="347472"/>
              </a:xfrm>
              <a:prstGeom prst="rect">
                <a:avLst/>
              </a:prstGeom>
              <a:blipFill>
                <a:blip r:embed="rId3"/>
                <a:stretch>
                  <a:fillRect t="-1754" b="-533333"/>
                </a:stretch>
              </a:blipFill>
              <a:ln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Text 7"/>
          <p:cNvSpPr/>
          <p:nvPr/>
        </p:nvSpPr>
        <p:spPr>
          <a:xfrm>
            <a:off x="365760" y="1933956"/>
            <a:ext cx="6348615" cy="249631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190500" indent="-190500">
              <a:spcBef>
                <a:spcPts val="400"/>
              </a:spcBef>
              <a:spcAft>
                <a:spcPts val="400"/>
              </a:spcAft>
              <a:buClr>
                <a:srgbClr val="336699"/>
              </a:buClr>
              <a:buSzPct val="80000"/>
              <a:buChar char="•"/>
            </a:pPr>
            <a:endParaRPr lang="en-US" sz="13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02EA0E4-A880-C1F4-E511-96A03A8B60A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>
            <a:extLst>
              <a:ext uri="{FF2B5EF4-FFF2-40B4-BE49-F238E27FC236}">
                <a16:creationId xmlns:a16="http://schemas.microsoft.com/office/drawing/2014/main" id="{F48FFD56-6E69-E1F2-EBB6-CA88F5DD5507}"/>
              </a:ext>
            </a:extLst>
          </p:cNvPr>
          <p:cNvSpPr/>
          <p:nvPr/>
        </p:nvSpPr>
        <p:spPr>
          <a:xfrm>
            <a:off x="6217920" y="164592"/>
            <a:ext cx="27432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2000" b="1" dirty="0">
                <a:solidFill>
                  <a:srgbClr val="1F3A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Vibrationdata</a:t>
            </a:r>
            <a:endParaRPr lang="en-US" sz="2000" dirty="0"/>
          </a:p>
        </p:txBody>
      </p:sp>
      <p:sp>
        <p:nvSpPr>
          <p:cNvPr id="3" name="Text 1">
            <a:extLst>
              <a:ext uri="{FF2B5EF4-FFF2-40B4-BE49-F238E27FC236}">
                <a16:creationId xmlns:a16="http://schemas.microsoft.com/office/drawing/2014/main" id="{7B11EFBD-8F96-B191-9C9D-0F99C93CFEDF}"/>
              </a:ext>
            </a:extLst>
          </p:cNvPr>
          <p:cNvSpPr/>
          <p:nvPr/>
        </p:nvSpPr>
        <p:spPr>
          <a:xfrm>
            <a:off x="256032" y="164592"/>
            <a:ext cx="50292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600" b="1" dirty="0">
                <a:solidFill>
                  <a:srgbClr val="1F3A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Combined Tension and Shear — ACI 318-19 §17.8  (cont)</a:t>
            </a:r>
            <a:endParaRPr lang="en-US" sz="1600" dirty="0"/>
          </a:p>
        </p:txBody>
      </p:sp>
      <p:sp>
        <p:nvSpPr>
          <p:cNvPr id="4" name="Shape 2">
            <a:extLst>
              <a:ext uri="{FF2B5EF4-FFF2-40B4-BE49-F238E27FC236}">
                <a16:creationId xmlns:a16="http://schemas.microsoft.com/office/drawing/2014/main" id="{7B8C1ADD-7A3D-F42E-2221-C9C651F119E8}"/>
              </a:ext>
            </a:extLst>
          </p:cNvPr>
          <p:cNvSpPr/>
          <p:nvPr/>
        </p:nvSpPr>
        <p:spPr>
          <a:xfrm>
            <a:off x="0" y="566928"/>
            <a:ext cx="9144000" cy="0"/>
          </a:xfrm>
          <a:prstGeom prst="line">
            <a:avLst/>
          </a:prstGeom>
          <a:noFill/>
          <a:ln w="22860">
            <a:solidFill>
              <a:srgbClr val="1F3A6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Text 3">
            <a:extLst>
              <a:ext uri="{FF2B5EF4-FFF2-40B4-BE49-F238E27FC236}">
                <a16:creationId xmlns:a16="http://schemas.microsoft.com/office/drawing/2014/main" id="{A2CBBA9D-A85A-43FB-6750-A28A2CB6CE38}"/>
              </a:ext>
            </a:extLst>
          </p:cNvPr>
          <p:cNvSpPr/>
          <p:nvPr/>
        </p:nvSpPr>
        <p:spPr>
          <a:xfrm>
            <a:off x="8503920" y="4846320"/>
            <a:ext cx="4572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</a:t>
            </a:r>
            <a:endParaRPr lang="en-US" sz="10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6" name="Text 4">
                <a:extLst>
                  <a:ext uri="{FF2B5EF4-FFF2-40B4-BE49-F238E27FC236}">
                    <a16:creationId xmlns:a16="http://schemas.microsoft.com/office/drawing/2014/main" id="{3D81CECC-42C1-0468-136F-5E40FA022EA0}"/>
                  </a:ext>
                </a:extLst>
              </p:cNvPr>
              <p:cNvSpPr/>
              <p:nvPr/>
            </p:nvSpPr>
            <p:spPr>
              <a:xfrm>
                <a:off x="365760" y="713232"/>
                <a:ext cx="5933440" cy="347472"/>
              </a:xfrm>
              <a:prstGeom prst="rect">
                <a:avLst/>
              </a:prstGeom>
              <a:noFill/>
              <a:ln/>
            </p:spPr>
            <p:txBody>
              <a:bodyPr wrap="square" rtlCol="0" anchor="t"/>
              <a:lstStyle/>
              <a:p>
                <a:pPr marL="190500" indent="-190500">
                  <a:spcBef>
                    <a:spcPts val="900"/>
                  </a:spcBef>
                  <a:spcAft>
                    <a:spcPts val="900"/>
                  </a:spcAft>
                  <a:buClr>
                    <a:srgbClr val="336699"/>
                  </a:buClr>
                  <a:buSzPct val="80000"/>
                  <a:buChar char="•"/>
                </a:pPr>
                <a:endParaRPr lang="en-US" sz="1250" dirty="0"/>
              </a:p>
              <a:p>
                <a:pPr marL="190500" indent="-190500">
                  <a:spcBef>
                    <a:spcPts val="900"/>
                  </a:spcBef>
                  <a:spcAft>
                    <a:spcPts val="900"/>
                  </a:spcAft>
                  <a:buClr>
                    <a:srgbClr val="336699"/>
                  </a:buClr>
                  <a:buSzPct val="80000"/>
                  <a:buChar char="•"/>
                </a:pPr>
                <a:r>
                  <a:rPr lang="en-US" sz="1250" dirty="0">
                    <a:solidFill>
                      <a:srgbClr val="404040"/>
                    </a:solidFill>
                    <a:latin typeface="Calibri" pitchFamily="34" charset="0"/>
                    <a:ea typeface="Calibri" pitchFamily="34" charset="-122"/>
                    <a:cs typeface="Calibri" pitchFamily="34" charset="-120"/>
                  </a:rPr>
                  <a:t>Design verification sequence:</a:t>
                </a:r>
                <a:endParaRPr lang="en-US" sz="1250" dirty="0"/>
              </a:p>
              <a:p>
                <a:pPr marL="635000" lvl="1" indent="-317500">
                  <a:spcBef>
                    <a:spcPts val="900"/>
                  </a:spcBef>
                  <a:spcAft>
                    <a:spcPts val="900"/>
                  </a:spcAft>
                  <a:buClr>
                    <a:srgbClr val="336699"/>
                  </a:buClr>
                  <a:buSzPct val="80000"/>
                  <a:buChar char="•"/>
                </a:pPr>
                <a:r>
                  <a:rPr lang="en-US" sz="1250" dirty="0">
                    <a:solidFill>
                      <a:srgbClr val="404040"/>
                    </a:solidFill>
                    <a:latin typeface="Calibri" pitchFamily="34" charset="0"/>
                    <a:ea typeface="Calibri" pitchFamily="34" charset="-122"/>
                    <a:cs typeface="Calibri" pitchFamily="34" charset="-120"/>
                  </a:rPr>
                  <a:t>1.  Compute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250" i="1">
                            <a:solidFill>
                              <a:srgbClr val="404040"/>
                            </a:solidFill>
                            <a:latin typeface="Cambria Math" panose="02040503050406030204" pitchFamily="18" charset="0"/>
                            <a:ea typeface="Calibri" pitchFamily="34" charset="-122"/>
                            <a:cs typeface="Calibri" pitchFamily="34" charset="-12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sz="1250" i="1">
                            <a:solidFill>
                              <a:srgbClr val="404040"/>
                            </a:solidFill>
                            <a:latin typeface="Cambria Math" panose="02040503050406030204" pitchFamily="18" charset="0"/>
                            <a:ea typeface="Calibri" pitchFamily="34" charset="-122"/>
                            <a:cs typeface="Calibri" pitchFamily="34" charset="-120"/>
                          </a:rPr>
                          <m:t>N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US" sz="1250" i="1">
                            <a:solidFill>
                              <a:srgbClr val="404040"/>
                            </a:solidFill>
                            <a:latin typeface="Cambria Math" panose="02040503050406030204" pitchFamily="18" charset="0"/>
                            <a:ea typeface="Calibri" pitchFamily="34" charset="-122"/>
                            <a:cs typeface="Calibri" pitchFamily="34" charset="-120"/>
                          </a:rPr>
                          <m:t>ua</m:t>
                        </m:r>
                      </m:sub>
                    </m:sSub>
                  </m:oMath>
                </a14:m>
                <a:r>
                  <a:rPr lang="en-US" sz="1250" dirty="0">
                    <a:solidFill>
                      <a:srgbClr val="404040"/>
                    </a:solidFill>
                    <a:latin typeface="Calibri" pitchFamily="34" charset="0"/>
                    <a:ea typeface="Calibri" pitchFamily="34" charset="-122"/>
                    <a:cs typeface="Calibri" pitchFamily="34" charset="-120"/>
                  </a:rPr>
                  <a:t> </a:t>
                </a:r>
                <a:r>
                  <a:rPr lang="en-US" sz="1250" dirty="0">
                    <a:solidFill>
                      <a:srgbClr val="404040"/>
                    </a:solidFill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and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250" i="1">
                            <a:solidFill>
                              <a:srgbClr val="404040"/>
                            </a:solidFill>
                            <a:latin typeface="Cambria Math" panose="02040503050406030204" pitchFamily="18" charset="0"/>
                            <a:ea typeface="Calibri" pitchFamily="34" charset="-122"/>
                            <a:cs typeface="Calibri" pitchFamily="34" charset="-12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sz="1250" i="1">
                            <a:solidFill>
                              <a:srgbClr val="404040"/>
                            </a:solidFill>
                            <a:latin typeface="Cambria Math" panose="02040503050406030204" pitchFamily="18" charset="0"/>
                            <a:ea typeface="Calibri" pitchFamily="34" charset="-122"/>
                            <a:cs typeface="Calibri" pitchFamily="34" charset="-120"/>
                          </a:rPr>
                          <m:t>V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US" sz="1250" i="1">
                            <a:solidFill>
                              <a:srgbClr val="404040"/>
                            </a:solidFill>
                            <a:latin typeface="Cambria Math" panose="02040503050406030204" pitchFamily="18" charset="0"/>
                            <a:ea typeface="Calibri" pitchFamily="34" charset="-122"/>
                            <a:cs typeface="Calibri" pitchFamily="34" charset="-120"/>
                          </a:rPr>
                          <m:t>ua</m:t>
                        </m:r>
                      </m:sub>
                    </m:sSub>
                  </m:oMath>
                </a14:m>
                <a:r>
                  <a:rPr lang="en-US" sz="1250" dirty="0">
                    <a:solidFill>
                      <a:srgbClr val="404040"/>
                    </a:solidFill>
                    <a:latin typeface="Calibri" pitchFamily="34" charset="0"/>
                    <a:ea typeface="Calibri" pitchFamily="34" charset="-122"/>
                    <a:cs typeface="Calibri" pitchFamily="34" charset="-120"/>
                  </a:rPr>
                  <a:t> per anchor from overturning analysis</a:t>
                </a:r>
                <a:endParaRPr lang="en-US" sz="1250" dirty="0"/>
              </a:p>
              <a:p>
                <a:pPr marL="635000" lvl="1" indent="-317500">
                  <a:spcBef>
                    <a:spcPts val="900"/>
                  </a:spcBef>
                  <a:spcAft>
                    <a:spcPts val="900"/>
                  </a:spcAft>
                  <a:buClr>
                    <a:srgbClr val="336699"/>
                  </a:buClr>
                  <a:buSzPct val="80000"/>
                  <a:buFontTx/>
                  <a:buChar char="•"/>
                </a:pPr>
                <a:r>
                  <a:rPr lang="en-US" sz="1250" dirty="0">
                    <a:solidFill>
                      <a:srgbClr val="404040"/>
                    </a:solidFill>
                    <a:latin typeface="Calibri" pitchFamily="34" charset="0"/>
                    <a:ea typeface="Calibri" pitchFamily="34" charset="-122"/>
                    <a:cs typeface="Calibri" pitchFamily="34" charset="-120"/>
                  </a:rPr>
                  <a:t>2.  Compute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1250">
                        <a:latin typeface="Cambria Math" panose="02040503050406030204" pitchFamily="18" charset="0"/>
                      </a:rPr>
                      <m:t>ϕ</m:t>
                    </m:r>
                    <m:sSub>
                      <m:sSubPr>
                        <m:ctrlPr>
                          <a:rPr lang="en-US" sz="125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sz="1250">
                            <a:latin typeface="Cambria Math" panose="02040503050406030204" pitchFamily="18" charset="0"/>
                          </a:rPr>
                          <m:t>N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US" sz="1250">
                            <a:latin typeface="Cambria Math" panose="02040503050406030204" pitchFamily="18" charset="0"/>
                          </a:rPr>
                          <m:t>n</m:t>
                        </m:r>
                      </m:sub>
                    </m:sSub>
                    <m:r>
                      <a:rPr lang="en-US" sz="1250">
                        <a:latin typeface="Cambria Math" panose="02040503050406030204" pitchFamily="18" charset="0"/>
                      </a:rPr>
                      <m:t>=</m:t>
                    </m:r>
                    <m:func>
                      <m:funcPr>
                        <m:ctrlPr>
                          <a:rPr lang="en-US" sz="1250" i="1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sz="1250">
                            <a:latin typeface="Cambria Math" panose="02040503050406030204" pitchFamily="18" charset="0"/>
                          </a:rPr>
                          <m:t>min</m:t>
                        </m:r>
                      </m:fName>
                      <m:e>
                        <m:r>
                          <a:rPr lang="en-US" sz="1250">
                            <a:latin typeface="Cambria Math" panose="02040503050406030204" pitchFamily="18" charset="0"/>
                          </a:rPr>
                          <m:t>​</m:t>
                        </m:r>
                      </m:e>
                    </m:func>
                    <m:d>
                      <m:dPr>
                        <m:ctrlPr>
                          <a:rPr lang="en-US" sz="125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m:rPr>
                            <m:sty m:val="p"/>
                          </m:rPr>
                          <a:rPr lang="en-US" sz="1250">
                            <a:latin typeface="Cambria Math" panose="02040503050406030204" pitchFamily="18" charset="0"/>
                          </a:rPr>
                          <m:t>ϕ</m:t>
                        </m:r>
                        <m:sSub>
                          <m:sSubPr>
                            <m:ctrlPr>
                              <a:rPr lang="en-US" sz="125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 sz="1250">
                                <a:latin typeface="Cambria Math" panose="02040503050406030204" pitchFamily="18" charset="0"/>
                              </a:rPr>
                              <m:t>N</m:t>
                            </m:r>
                          </m:e>
                          <m:sub>
                            <m:r>
                              <m:rPr>
                                <m:sty m:val="p"/>
                              </m:rPr>
                              <a:rPr lang="en-US" sz="1250">
                                <a:latin typeface="Cambria Math" panose="02040503050406030204" pitchFamily="18" charset="0"/>
                              </a:rPr>
                              <m:t>sa</m:t>
                            </m:r>
                          </m:sub>
                        </m:sSub>
                        <m:r>
                          <a:rPr lang="en-US" sz="1250">
                            <a:latin typeface="Cambria Math" panose="02040503050406030204" pitchFamily="18" charset="0"/>
                          </a:rPr>
                          <m:t>, </m:t>
                        </m:r>
                        <m:r>
                          <m:rPr>
                            <m:sty m:val="p"/>
                          </m:rPr>
                          <a:rPr lang="en-US" sz="1250">
                            <a:latin typeface="Cambria Math" panose="02040503050406030204" pitchFamily="18" charset="0"/>
                          </a:rPr>
                          <m:t>ϕ</m:t>
                        </m:r>
                        <m:sSub>
                          <m:sSubPr>
                            <m:ctrlPr>
                              <a:rPr lang="en-US" sz="125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 sz="1250">
                                <a:latin typeface="Cambria Math" panose="02040503050406030204" pitchFamily="18" charset="0"/>
                              </a:rPr>
                              <m:t>N</m:t>
                            </m:r>
                          </m:e>
                          <m:sub>
                            <m:r>
                              <m:rPr>
                                <m:sty m:val="p"/>
                              </m:rPr>
                              <a:rPr lang="en-US" sz="1250">
                                <a:latin typeface="Cambria Math" panose="02040503050406030204" pitchFamily="18" charset="0"/>
                              </a:rPr>
                              <m:t>cbg</m:t>
                            </m:r>
                          </m:sub>
                        </m:sSub>
                        <m:r>
                          <a:rPr lang="en-US" sz="1250">
                            <a:latin typeface="Cambria Math" panose="02040503050406030204" pitchFamily="18" charset="0"/>
                          </a:rPr>
                          <m:t>, </m:t>
                        </m:r>
                        <m:r>
                          <m:rPr>
                            <m:sty m:val="p"/>
                          </m:rPr>
                          <a:rPr lang="en-US" sz="1250">
                            <a:latin typeface="Cambria Math" panose="02040503050406030204" pitchFamily="18" charset="0"/>
                          </a:rPr>
                          <m:t>ϕ</m:t>
                        </m:r>
                        <m:sSub>
                          <m:sSubPr>
                            <m:ctrlPr>
                              <a:rPr lang="en-US" sz="125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 sz="1250">
                                <a:latin typeface="Cambria Math" panose="02040503050406030204" pitchFamily="18" charset="0"/>
                              </a:rPr>
                              <m:t>N</m:t>
                            </m:r>
                          </m:e>
                          <m:sub>
                            <m:r>
                              <m:rPr>
                                <m:sty m:val="p"/>
                              </m:rPr>
                              <a:rPr lang="en-US" sz="1250">
                                <a:latin typeface="Cambria Math" panose="02040503050406030204" pitchFamily="18" charset="0"/>
                              </a:rPr>
                              <m:t>pn</m:t>
                            </m:r>
                          </m:sub>
                        </m:sSub>
                        <m:r>
                          <a:rPr lang="en-US" sz="1250">
                            <a:latin typeface="Cambria Math" panose="02040503050406030204" pitchFamily="18" charset="0"/>
                          </a:rPr>
                          <m:t>, </m:t>
                        </m:r>
                        <m:r>
                          <m:rPr>
                            <m:sty m:val="p"/>
                          </m:rPr>
                          <a:rPr lang="en-US" sz="1250">
                            <a:latin typeface="Cambria Math" panose="02040503050406030204" pitchFamily="18" charset="0"/>
                          </a:rPr>
                          <m:t>ϕ</m:t>
                        </m:r>
                        <m:sSub>
                          <m:sSubPr>
                            <m:ctrlPr>
                              <a:rPr lang="en-US" sz="125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 sz="1250">
                                <a:latin typeface="Cambria Math" panose="02040503050406030204" pitchFamily="18" charset="0"/>
                              </a:rPr>
                              <m:t>N</m:t>
                            </m:r>
                          </m:e>
                          <m:sub>
                            <m:r>
                              <m:rPr>
                                <m:sty m:val="p"/>
                              </m:rPr>
                              <a:rPr lang="en-US" sz="1250">
                                <a:latin typeface="Cambria Math" panose="02040503050406030204" pitchFamily="18" charset="0"/>
                              </a:rPr>
                              <m:t>sb</m:t>
                            </m:r>
                          </m:sub>
                        </m:sSub>
                      </m:e>
                    </m:d>
                  </m:oMath>
                </a14:m>
                <a:endParaRPr lang="en-US" sz="1250" dirty="0"/>
              </a:p>
              <a:p>
                <a:pPr marL="635000" lvl="1" indent="-317500">
                  <a:spcBef>
                    <a:spcPts val="900"/>
                  </a:spcBef>
                  <a:spcAft>
                    <a:spcPts val="900"/>
                  </a:spcAft>
                  <a:buClr>
                    <a:srgbClr val="336699"/>
                  </a:buClr>
                  <a:buSzPct val="80000"/>
                  <a:buFontTx/>
                  <a:buChar char="•"/>
                </a:pPr>
                <a:r>
                  <a:rPr lang="en-US" sz="1250" dirty="0">
                    <a:solidFill>
                      <a:srgbClr val="404040"/>
                    </a:solidFill>
                    <a:latin typeface="Calibri" pitchFamily="34" charset="0"/>
                    <a:ea typeface="Calibri" pitchFamily="34" charset="-122"/>
                    <a:cs typeface="Calibri" pitchFamily="34" charset="-120"/>
                  </a:rPr>
                  <a:t>3.  Compute</a:t>
                </a:r>
                <a:r>
                  <a:rPr lang="en-US" sz="1250" dirty="0">
                    <a:solidFill>
                      <a:srgbClr val="404040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  <a:cs typeface="Calibri" pitchFamily="34" charset="-120"/>
                  </a:rPr>
                  <a:t> 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1250" i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ϕ</m:t>
                    </m:r>
                    <m:sSub>
                      <m:sSubPr>
                        <m:ctrlPr>
                          <a:rPr lang="en-US" sz="125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sz="1250" i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V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US" sz="1250" i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n</m:t>
                        </m:r>
                      </m:sub>
                    </m:sSub>
                    <m:r>
                      <a:rPr lang="en-US" sz="1250" i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func>
                      <m:funcPr>
                        <m:ctrlPr>
                          <a:rPr lang="en-US" sz="125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sz="1250" i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min</m:t>
                        </m:r>
                      </m:fName>
                      <m:e>
                        <m:r>
                          <a:rPr lang="en-US" sz="1250" i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​</m:t>
                        </m:r>
                      </m:e>
                    </m:func>
                    <m:d>
                      <m:dPr>
                        <m:ctrlPr>
                          <a:rPr lang="en-US" sz="125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m:rPr>
                            <m:sty m:val="p"/>
                          </m:rPr>
                          <a:rPr lang="en-US" sz="1250" i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ϕ</m:t>
                        </m:r>
                        <m:sSub>
                          <m:sSubPr>
                            <m:ctrlPr>
                              <a:rPr lang="en-US" sz="125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 sz="1250" i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V</m:t>
                            </m:r>
                          </m:e>
                          <m:sub>
                            <m:r>
                              <m:rPr>
                                <m:sty m:val="p"/>
                              </m:rPr>
                              <a:rPr lang="en-US" sz="1250" i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sa</m:t>
                            </m:r>
                          </m:sub>
                        </m:sSub>
                        <m:r>
                          <a:rPr lang="en-US" sz="1250" i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, </m:t>
                        </m:r>
                        <m:r>
                          <m:rPr>
                            <m:sty m:val="p"/>
                          </m:rPr>
                          <a:rPr lang="en-US" sz="1250" i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ϕ</m:t>
                        </m:r>
                        <m:sSub>
                          <m:sSubPr>
                            <m:ctrlPr>
                              <a:rPr lang="en-US" sz="125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 sz="1250" i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V</m:t>
                            </m:r>
                          </m:e>
                          <m:sub>
                            <m:r>
                              <m:rPr>
                                <m:sty m:val="p"/>
                              </m:rPr>
                              <a:rPr lang="en-US" sz="1250" i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cbg</m:t>
                            </m:r>
                          </m:sub>
                        </m:sSub>
                        <m:r>
                          <a:rPr lang="en-US" sz="1250" i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, </m:t>
                        </m:r>
                        <m:r>
                          <m:rPr>
                            <m:sty m:val="p"/>
                          </m:rPr>
                          <a:rPr lang="en-US" sz="1250" i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ϕ</m:t>
                        </m:r>
                        <m:sSub>
                          <m:sSubPr>
                            <m:ctrlPr>
                              <a:rPr lang="en-US" sz="125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 sz="1250" i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V</m:t>
                            </m:r>
                          </m:e>
                          <m:sub>
                            <m:r>
                              <m:rPr>
                                <m:sty m:val="p"/>
                              </m:rPr>
                              <a:rPr lang="en-US" sz="1250" i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cpg</m:t>
                            </m:r>
                          </m:sub>
                        </m:sSub>
                      </m:e>
                    </m:d>
                  </m:oMath>
                </a14:m>
                <a:endParaRPr lang="en-US" sz="1250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pPr marL="635000" lvl="1" indent="-317500">
                  <a:spcBef>
                    <a:spcPts val="900"/>
                  </a:spcBef>
                  <a:spcAft>
                    <a:spcPts val="900"/>
                  </a:spcAft>
                  <a:buClr>
                    <a:srgbClr val="336699"/>
                  </a:buClr>
                  <a:buSzPct val="80000"/>
                  <a:buFontTx/>
                  <a:buChar char="•"/>
                </a:pPr>
                <a:r>
                  <a:rPr lang="en-US" sz="1250" dirty="0">
                    <a:solidFill>
                      <a:srgbClr val="404040"/>
                    </a:solidFill>
                    <a:latin typeface="Calibri" pitchFamily="34" charset="0"/>
                    <a:ea typeface="Calibri" pitchFamily="34" charset="-122"/>
                    <a:cs typeface="Calibri" pitchFamily="34" charset="-120"/>
                  </a:rPr>
                  <a:t>4.  Apply interaction check: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125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sz="125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 sz="1250" i="0">
                                <a:latin typeface="Cambria Math" panose="02040503050406030204" pitchFamily="18" charset="0"/>
                              </a:rPr>
                              <m:t>N</m:t>
                            </m:r>
                          </m:e>
                          <m:sub>
                            <m:r>
                              <m:rPr>
                                <m:sty m:val="p"/>
                              </m:rPr>
                              <a:rPr lang="en-US" sz="1250" i="0">
                                <a:latin typeface="Cambria Math" panose="02040503050406030204" pitchFamily="18" charset="0"/>
                              </a:rPr>
                              <m:t>ua</m:t>
                            </m:r>
                          </m:sub>
                        </m:sSub>
                      </m:num>
                      <m:den>
                        <m:r>
                          <m:rPr>
                            <m:sty m:val="p"/>
                          </m:rPr>
                          <a:rPr lang="en-US" sz="1250" i="0">
                            <a:latin typeface="Cambria Math" panose="02040503050406030204" pitchFamily="18" charset="0"/>
                          </a:rPr>
                          <m:t>ϕ</m:t>
                        </m:r>
                        <m:sSub>
                          <m:sSubPr>
                            <m:ctrlPr>
                              <a:rPr lang="en-US" sz="125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 sz="1250" i="0">
                                <a:latin typeface="Cambria Math" panose="02040503050406030204" pitchFamily="18" charset="0"/>
                              </a:rPr>
                              <m:t>N</m:t>
                            </m:r>
                          </m:e>
                          <m:sub>
                            <m:r>
                              <m:rPr>
                                <m:sty m:val="p"/>
                              </m:rPr>
                              <a:rPr lang="en-US" sz="1250" i="0">
                                <a:latin typeface="Cambria Math" panose="02040503050406030204" pitchFamily="18" charset="0"/>
                              </a:rPr>
                              <m:t>n</m:t>
                            </m:r>
                          </m:sub>
                        </m:sSub>
                      </m:den>
                    </m:f>
                    <m:r>
                      <a:rPr lang="en-US" sz="1250" i="0">
                        <a:latin typeface="Cambria Math" panose="02040503050406030204" pitchFamily="18" charset="0"/>
                      </a:rPr>
                      <m:t>+</m:t>
                    </m:r>
                    <m:f>
                      <m:fPr>
                        <m:ctrlPr>
                          <a:rPr lang="en-US" sz="125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sz="125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 sz="1250" i="0">
                                <a:latin typeface="Cambria Math" panose="02040503050406030204" pitchFamily="18" charset="0"/>
                              </a:rPr>
                              <m:t>V</m:t>
                            </m:r>
                          </m:e>
                          <m:sub>
                            <m:r>
                              <m:rPr>
                                <m:sty m:val="p"/>
                              </m:rPr>
                              <a:rPr lang="en-US" sz="1250" i="0">
                                <a:latin typeface="Cambria Math" panose="02040503050406030204" pitchFamily="18" charset="0"/>
                              </a:rPr>
                              <m:t>ua</m:t>
                            </m:r>
                          </m:sub>
                        </m:sSub>
                      </m:num>
                      <m:den>
                        <m:r>
                          <m:rPr>
                            <m:sty m:val="p"/>
                          </m:rPr>
                          <a:rPr lang="en-US" sz="1250" i="0">
                            <a:latin typeface="Cambria Math" panose="02040503050406030204" pitchFamily="18" charset="0"/>
                          </a:rPr>
                          <m:t>ϕ</m:t>
                        </m:r>
                        <m:sSub>
                          <m:sSubPr>
                            <m:ctrlPr>
                              <a:rPr lang="en-US" sz="125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 sz="1250" i="0">
                                <a:latin typeface="Cambria Math" panose="02040503050406030204" pitchFamily="18" charset="0"/>
                              </a:rPr>
                              <m:t>V</m:t>
                            </m:r>
                          </m:e>
                          <m:sub>
                            <m:r>
                              <m:rPr>
                                <m:sty m:val="p"/>
                              </m:rPr>
                              <a:rPr lang="en-US" sz="1250" i="0">
                                <a:latin typeface="Cambria Math" panose="02040503050406030204" pitchFamily="18" charset="0"/>
                              </a:rPr>
                              <m:t>n</m:t>
                            </m:r>
                          </m:sub>
                        </m:sSub>
                      </m:den>
                    </m:f>
                    <m:r>
                      <a:rPr lang="en-US" sz="1250" i="0">
                        <a:latin typeface="Cambria Math" panose="02040503050406030204" pitchFamily="18" charset="0"/>
                      </a:rPr>
                      <m:t>≤1.2</m:t>
                    </m:r>
                  </m:oMath>
                </a14:m>
                <a:endParaRPr lang="en-US" sz="1250" dirty="0"/>
              </a:p>
              <a:p>
                <a:pPr marL="635000" lvl="1" indent="-317500">
                  <a:spcBef>
                    <a:spcPts val="900"/>
                  </a:spcBef>
                  <a:spcAft>
                    <a:spcPts val="900"/>
                  </a:spcAft>
                  <a:buClr>
                    <a:srgbClr val="336699"/>
                  </a:buClr>
                  <a:buSzPct val="80000"/>
                  <a:buChar char="•"/>
                </a:pPr>
                <a:r>
                  <a:rPr lang="en-US" sz="1250" dirty="0">
                    <a:solidFill>
                      <a:srgbClr val="404040"/>
                    </a:solidFill>
                    <a:latin typeface="Calibri" pitchFamily="34" charset="0"/>
                    <a:ea typeface="Calibri" pitchFamily="34" charset="-122"/>
                    <a:cs typeface="Calibri" pitchFamily="34" charset="-120"/>
                  </a:rPr>
                  <a:t>5.  Verify SDC ductility path per ACI §17.10</a:t>
                </a:r>
              </a:p>
              <a:p>
                <a:pPr marL="190500" indent="-190500">
                  <a:spcBef>
                    <a:spcPts val="400"/>
                  </a:spcBef>
                  <a:spcAft>
                    <a:spcPts val="400"/>
                  </a:spcAft>
                  <a:buClr>
                    <a:srgbClr val="336699"/>
                  </a:buClr>
                  <a:buSzPct val="80000"/>
                  <a:buChar char="•"/>
                </a:pPr>
                <a:r>
                  <a:rPr lang="en-US" sz="1300" dirty="0">
                    <a:solidFill>
                      <a:schemeClr val="tx1"/>
                    </a:solidFill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Note: the 1.2 upper limit (vs. 1.0 for fully conservative interaction) accounts for the linear equation being slightly over-conservative relative to test data</a:t>
                </a:r>
              </a:p>
              <a:p>
                <a:pPr marL="190500" indent="-190500">
                  <a:spcBef>
                    <a:spcPts val="400"/>
                  </a:spcBef>
                  <a:spcAft>
                    <a:spcPts val="400"/>
                  </a:spcAft>
                  <a:buClr>
                    <a:srgbClr val="336699"/>
                  </a:buClr>
                  <a:buSzPct val="80000"/>
                  <a:buChar char="•"/>
                </a:pPr>
                <a:r>
                  <a:rPr lang="en-US" sz="1300" dirty="0">
                    <a:solidFill>
                      <a:schemeClr val="tx1"/>
                    </a:solidFill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Both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3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libri" pitchFamily="34" charset="-122"/>
                            <a:cs typeface="Calibri" pitchFamily="34" charset="-12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sz="13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libri" pitchFamily="34" charset="-122"/>
                            <a:cs typeface="Calibri" pitchFamily="34" charset="-120"/>
                          </a:rPr>
                          <m:t>N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US" sz="13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libri" pitchFamily="34" charset="-122"/>
                            <a:cs typeface="Calibri" pitchFamily="34" charset="-120"/>
                          </a:rPr>
                          <m:t>ua</m:t>
                        </m:r>
                      </m:sub>
                    </m:sSub>
                  </m:oMath>
                </a14:m>
                <a:r>
                  <a:rPr lang="en-US" sz="1300" dirty="0">
                    <a:solidFill>
                      <a:schemeClr val="tx1"/>
                    </a:solidFill>
                    <a:latin typeface="Calibri" pitchFamily="34" charset="0"/>
                    <a:ea typeface="Calibri" pitchFamily="34" charset="-122"/>
                    <a:cs typeface="Calibri" pitchFamily="34" charset="-120"/>
                  </a:rPr>
                  <a:t> </a:t>
                </a:r>
                <a:r>
                  <a:rPr lang="en-US" sz="1300" dirty="0">
                    <a:solidFill>
                      <a:schemeClr val="tx1"/>
                    </a:solidFill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and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3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libri" pitchFamily="34" charset="-122"/>
                            <a:cs typeface="Calibri" pitchFamily="34" charset="-12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sz="13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libri" pitchFamily="34" charset="-122"/>
                            <a:cs typeface="Calibri" pitchFamily="34" charset="-120"/>
                          </a:rPr>
                          <m:t>V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US" sz="13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libri" pitchFamily="34" charset="-122"/>
                            <a:cs typeface="Calibri" pitchFamily="34" charset="-120"/>
                          </a:rPr>
                          <m:t>ua</m:t>
                        </m:r>
                      </m:sub>
                    </m:sSub>
                  </m:oMath>
                </a14:m>
                <a:r>
                  <a:rPr lang="en-US" sz="1300" dirty="0">
                    <a:solidFill>
                      <a:schemeClr val="tx1"/>
                    </a:solidFill>
                    <a:latin typeface="Calibri" pitchFamily="34" charset="0"/>
                    <a:ea typeface="Calibri" pitchFamily="34" charset="-122"/>
                    <a:cs typeface="Calibri" pitchFamily="34" charset="-120"/>
                  </a:rPr>
                  <a:t> </a:t>
                </a:r>
                <a:r>
                  <a:rPr lang="en-US" sz="1300" dirty="0">
                    <a:solidFill>
                      <a:schemeClr val="tx1"/>
                    </a:solidFill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 act simultaneously — axis independence does not apply for static-equivalent seismic loading</a:t>
                </a:r>
              </a:p>
              <a:p>
                <a:pPr marL="635000" lvl="1" indent="-317500">
                  <a:spcBef>
                    <a:spcPts val="900"/>
                  </a:spcBef>
                  <a:spcAft>
                    <a:spcPts val="900"/>
                  </a:spcAft>
                  <a:buClr>
                    <a:srgbClr val="336699"/>
                  </a:buClr>
                  <a:buSzPct val="80000"/>
                  <a:buChar char="•"/>
                </a:pPr>
                <a:endParaRPr lang="en-US" sz="1250" dirty="0">
                  <a:solidFill>
                    <a:srgbClr val="404040"/>
                  </a:solidFill>
                  <a:latin typeface="Calibri" pitchFamily="34" charset="0"/>
                  <a:ea typeface="Calibri" pitchFamily="34" charset="-122"/>
                  <a:cs typeface="Calibri" pitchFamily="34" charset="-120"/>
                </a:endParaRPr>
              </a:p>
              <a:p>
                <a:pPr marL="635000" lvl="1" indent="-317500">
                  <a:spcBef>
                    <a:spcPts val="900"/>
                  </a:spcBef>
                  <a:spcAft>
                    <a:spcPts val="900"/>
                  </a:spcAft>
                  <a:buClr>
                    <a:srgbClr val="336699"/>
                  </a:buClr>
                  <a:buSzPct val="80000"/>
                  <a:buChar char="•"/>
                </a:pPr>
                <a:endParaRPr lang="en-US" sz="1250" dirty="0"/>
              </a:p>
              <a:p>
                <a:pPr lvl="3">
                  <a:spcAft>
                    <a:spcPts val="400"/>
                  </a:spcAft>
                  <a:buClr>
                    <a:srgbClr val="336699"/>
                  </a:buClr>
                  <a:buSzPct val="80000"/>
                </a:pPr>
                <a:endParaRPr lang="en-US" sz="1550" dirty="0"/>
              </a:p>
              <a:p>
                <a:pPr lvl="3">
                  <a:spcAft>
                    <a:spcPts val="400"/>
                  </a:spcAft>
                  <a:buClr>
                    <a:srgbClr val="336699"/>
                  </a:buClr>
                  <a:buSzPct val="80000"/>
                </a:pPr>
                <a:endParaRPr lang="en-US" sz="1500" dirty="0"/>
              </a:p>
              <a:p>
                <a:pPr lvl="3">
                  <a:spcAft>
                    <a:spcPts val="400"/>
                  </a:spcAft>
                  <a:buClr>
                    <a:srgbClr val="336699"/>
                  </a:buClr>
                  <a:buSzPct val="80000"/>
                </a:pPr>
                <a:endParaRPr lang="en-US" sz="1500" dirty="0"/>
              </a:p>
            </p:txBody>
          </p:sp>
        </mc:Choice>
        <mc:Fallback>
          <p:sp>
            <p:nvSpPr>
              <p:cNvPr id="6" name="Text 4">
                <a:extLst>
                  <a:ext uri="{FF2B5EF4-FFF2-40B4-BE49-F238E27FC236}">
                    <a16:creationId xmlns:a16="http://schemas.microsoft.com/office/drawing/2014/main" id="{3D81CECC-42C1-0468-136F-5E40FA022EA0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5760" y="713232"/>
                <a:ext cx="5933440" cy="347472"/>
              </a:xfrm>
              <a:prstGeom prst="rect">
                <a:avLst/>
              </a:prstGeom>
              <a:blipFill>
                <a:blip r:embed="rId3"/>
                <a:stretch>
                  <a:fillRect b="-1073684"/>
                </a:stretch>
              </a:blipFill>
              <a:ln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Text 7">
            <a:extLst>
              <a:ext uri="{FF2B5EF4-FFF2-40B4-BE49-F238E27FC236}">
                <a16:creationId xmlns:a16="http://schemas.microsoft.com/office/drawing/2014/main" id="{BA433CF4-188B-13BD-6E1B-6D61DF6A5947}"/>
              </a:ext>
            </a:extLst>
          </p:cNvPr>
          <p:cNvSpPr/>
          <p:nvPr/>
        </p:nvSpPr>
        <p:spPr>
          <a:xfrm>
            <a:off x="365760" y="1933956"/>
            <a:ext cx="6348615" cy="249631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190500" indent="-190500">
              <a:spcBef>
                <a:spcPts val="400"/>
              </a:spcBef>
              <a:spcAft>
                <a:spcPts val="400"/>
              </a:spcAft>
              <a:buClr>
                <a:srgbClr val="336699"/>
              </a:buClr>
              <a:buSzPct val="80000"/>
              <a:buChar char="•"/>
            </a:pPr>
            <a:endParaRPr lang="en-US" sz="1300" dirty="0"/>
          </a:p>
        </p:txBody>
      </p:sp>
    </p:spTree>
    <p:extLst>
      <p:ext uri="{BB962C8B-B14F-4D97-AF65-F5344CB8AC3E}">
        <p14:creationId xmlns:p14="http://schemas.microsoft.com/office/powerpoint/2010/main" val="175822964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217920" y="164592"/>
            <a:ext cx="27432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2000" b="1" dirty="0">
                <a:solidFill>
                  <a:srgbClr val="1F3A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Vibrationdata</a:t>
            </a:r>
            <a:endParaRPr lang="en-US" sz="2000" dirty="0"/>
          </a:p>
        </p:txBody>
      </p:sp>
      <p:sp>
        <p:nvSpPr>
          <p:cNvPr id="3" name="Text 1"/>
          <p:cNvSpPr/>
          <p:nvPr/>
        </p:nvSpPr>
        <p:spPr>
          <a:xfrm>
            <a:off x="256032" y="164592"/>
            <a:ext cx="50292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600" b="1" dirty="0">
                <a:solidFill>
                  <a:srgbClr val="1F3A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Concrete Breakout in Tension — ACI 318-19 §17.6.2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8503920" y="4846320"/>
            <a:ext cx="4572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11</a:t>
            </a:r>
            <a:endParaRPr lang="en-US" sz="1000" dirty="0"/>
          </a:p>
        </p:txBody>
      </p:sp>
      <p:sp>
        <p:nvSpPr>
          <p:cNvPr id="6" name="Text 4"/>
          <p:cNvSpPr/>
          <p:nvPr/>
        </p:nvSpPr>
        <p:spPr>
          <a:xfrm>
            <a:off x="365760" y="650231"/>
            <a:ext cx="8503920" cy="320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190500" indent="-190500">
              <a:spcAft>
                <a:spcPts val="400"/>
              </a:spcAft>
              <a:buClr>
                <a:srgbClr val="336699"/>
              </a:buClr>
              <a:buSzPct val="80000"/>
              <a:buChar char="•"/>
            </a:pPr>
            <a:r>
              <a:rPr lang="en-US" sz="1300" dirty="0">
                <a:solidFill>
                  <a:srgbClr val="4040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Basic single-anchor breakout (Eq. 17.6.2.2a, in-lbf units):</a:t>
            </a:r>
            <a:endParaRPr lang="en-US" sz="13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8" name="Text 6"/>
              <p:cNvSpPr/>
              <p:nvPr/>
            </p:nvSpPr>
            <p:spPr>
              <a:xfrm>
                <a:off x="1301888" y="1249729"/>
                <a:ext cx="6287632" cy="475488"/>
              </a:xfrm>
              <a:prstGeom prst="rect">
                <a:avLst/>
              </a:prstGeom>
              <a:noFill/>
              <a:ln/>
            </p:spPr>
            <p:txBody>
              <a:bodyPr wrap="square"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35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n-US" sz="1350" b="0" i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N</m:t>
                          </m:r>
                        </m:e>
                        <m:sub>
                          <m:r>
                            <m:rPr>
                              <m:sty m:val="p"/>
                            </m:rPr>
                            <a:rPr lang="en-US" sz="1350" b="0" i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b</m:t>
                          </m:r>
                        </m:sub>
                      </m:sSub>
                      <m:r>
                        <a:rPr lang="en-US" sz="1350" b="0" i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135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n-US" sz="1350" b="0" i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k</m:t>
                          </m:r>
                        </m:e>
                        <m:sub>
                          <m:r>
                            <m:rPr>
                              <m:sty m:val="p"/>
                            </m:rPr>
                            <a:rPr lang="en-US" sz="1350" b="0" i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c</m:t>
                          </m:r>
                        </m:sub>
                      </m:sSub>
                      <m:rad>
                        <m:radPr>
                          <m:degHide m:val="on"/>
                          <m:ctrlPr>
                            <a:rPr lang="en-US" sz="135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m:rPr>
                              <m:sty m:val="p"/>
                            </m:rPr>
                            <a:rPr lang="en-US" sz="1350" b="0" i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f</m:t>
                          </m:r>
                          <m:sSub>
                            <m:sSubPr>
                              <m:ctrlPr>
                                <a:rPr lang="en-US" sz="135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350" b="0" i="0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1350" b="0" i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′</m:t>
                              </m:r>
                            </m:e>
                            <m:sub>
                              <m:r>
                                <m:rPr>
                                  <m:sty m:val="p"/>
                                </m:rPr>
                                <a:rPr lang="en-US" sz="1350" b="0" i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c</m:t>
                              </m:r>
                            </m:sub>
                          </m:sSub>
                        </m:e>
                      </m:rad>
                      <m:r>
                        <a:rPr lang="en-US" sz="1350" b="0" i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 </m:t>
                      </m:r>
                      <m:sSubSup>
                        <m:sSubSupPr>
                          <m:ctrlPr>
                            <a:rPr lang="en-US" sz="135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m:rPr>
                              <m:sty m:val="p"/>
                            </m:rPr>
                            <a:rPr lang="en-US" sz="1350" b="0" i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h</m:t>
                          </m:r>
                        </m:e>
                        <m:sub>
                          <m:r>
                            <m:rPr>
                              <m:sty m:val="p"/>
                            </m:rPr>
                            <a:rPr lang="en-US" sz="1350" b="0" i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ef</m:t>
                          </m:r>
                        </m:sub>
                        <m:sup>
                          <m:r>
                            <a:rPr lang="en-US" sz="1350" b="0" i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1.5</m:t>
                          </m:r>
                        </m:sup>
                      </m:sSubSup>
                      <m:r>
                        <a:rPr lang="en-US" sz="1350" b="0" i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  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135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350" b="0" i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 </m:t>
                          </m:r>
                          <m:sSub>
                            <m:sSubPr>
                              <m:ctrlPr>
                                <a:rPr lang="en-US" sz="135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 sz="1350" b="0" i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k</m:t>
                              </m:r>
                            </m:e>
                            <m:sub>
                              <m:r>
                                <m:rPr>
                                  <m:sty m:val="p"/>
                                </m:rPr>
                                <a:rPr lang="en-US" sz="1350" b="0" i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c</m:t>
                              </m:r>
                            </m:sub>
                          </m:sSub>
                          <m:r>
                            <a:rPr lang="en-US" sz="1350" b="0" i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=24</m:t>
                          </m:r>
                          <m:r>
                            <m:rPr>
                              <m:nor/>
                            </m:rPr>
                            <a:rPr lang="en-US" sz="135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(</m:t>
                          </m:r>
                          <m:r>
                            <m:rPr>
                              <m:nor/>
                            </m:rPr>
                            <a:rPr lang="en-US" sz="135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cast</m:t>
                          </m:r>
                          <m:r>
                            <m:rPr>
                              <m:nor/>
                            </m:rPr>
                            <a:rPr lang="en-US" sz="135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</m:t>
                          </m:r>
                          <m:r>
                            <m:rPr>
                              <m:nor/>
                            </m:rPr>
                            <a:rPr lang="en-US" sz="135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in</m:t>
                          </m:r>
                          <m:r>
                            <m:rPr>
                              <m:nor/>
                            </m:rPr>
                            <a:rPr lang="en-US" sz="135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)</m:t>
                          </m:r>
                          <m:r>
                            <a:rPr lang="en-US" sz="1350" b="0" i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, 16</m:t>
                          </m:r>
                          <m:r>
                            <m:rPr>
                              <m:nor/>
                            </m:rPr>
                            <a:rPr lang="en-US" sz="135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(</m:t>
                          </m:r>
                          <m:r>
                            <m:rPr>
                              <m:nor/>
                            </m:rPr>
                            <a:rPr lang="en-US" sz="135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post</m:t>
                          </m:r>
                          <m:r>
                            <m:rPr>
                              <m:nor/>
                            </m:rPr>
                            <a:rPr lang="en-US" sz="135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</m:t>
                          </m:r>
                          <m:r>
                            <m:rPr>
                              <m:nor/>
                            </m:rPr>
                            <a:rPr lang="en-US" sz="135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installed</m:t>
                          </m:r>
                          <m:r>
                            <m:rPr>
                              <m:nor/>
                            </m:rPr>
                            <a:rPr lang="en-US" sz="135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)</m:t>
                          </m:r>
                          <m:r>
                            <a:rPr lang="en-US" sz="1350" b="0" i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 </m:t>
                          </m:r>
                        </m:e>
                      </m:d>
                    </m:oMath>
                  </m:oMathPara>
                </a14:m>
                <a:endParaRPr lang="en-US" sz="1350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pPr marL="0" indent="0" algn="ctr">
                  <a:buNone/>
                </a:pPr>
                <a:endParaRPr lang="en-US" sz="1250" dirty="0"/>
              </a:p>
            </p:txBody>
          </p:sp>
        </mc:Choice>
        <mc:Fallback>
          <p:sp>
            <p:nvSpPr>
              <p:cNvPr id="8" name="Text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01888" y="1249729"/>
                <a:ext cx="6287632" cy="475488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  <a:ln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Text 7"/>
          <p:cNvSpPr/>
          <p:nvPr/>
        </p:nvSpPr>
        <p:spPr>
          <a:xfrm>
            <a:off x="365760" y="1945680"/>
            <a:ext cx="8503920" cy="320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190500" indent="-190500">
              <a:spcAft>
                <a:spcPts val="400"/>
              </a:spcAft>
              <a:buClr>
                <a:srgbClr val="336699"/>
              </a:buClr>
              <a:buSzPct val="80000"/>
              <a:buChar char="•"/>
            </a:pPr>
            <a:r>
              <a:rPr lang="en-US" sz="1300" dirty="0">
                <a:solidFill>
                  <a:srgbClr val="4040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Group breakout (Eq. 17.6.2.1b) with five modification factors</a:t>
            </a:r>
            <a:r>
              <a:rPr lang="en-US" sz="1350" dirty="0">
                <a:solidFill>
                  <a:srgbClr val="4040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:</a:t>
            </a:r>
            <a:endParaRPr lang="en-US" sz="135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1" name="Text 9"/>
              <p:cNvSpPr/>
              <p:nvPr/>
            </p:nvSpPr>
            <p:spPr>
              <a:xfrm>
                <a:off x="527365" y="2605033"/>
                <a:ext cx="6507178" cy="475488"/>
              </a:xfrm>
              <a:prstGeom prst="rect">
                <a:avLst/>
              </a:prstGeom>
              <a:noFill/>
              <a:ln/>
            </p:spPr>
            <p:txBody>
              <a:bodyPr wrap="square"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35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n-US" sz="1350" i="0">
                              <a:latin typeface="Cambria Math" panose="02040503050406030204" pitchFamily="18" charset="0"/>
                            </a:rPr>
                            <m:t>N</m:t>
                          </m:r>
                        </m:e>
                        <m:sub>
                          <m:r>
                            <m:rPr>
                              <m:sty m:val="p"/>
                            </m:rPr>
                            <a:rPr lang="en-US" sz="1350" i="0">
                              <a:latin typeface="Cambria Math" panose="02040503050406030204" pitchFamily="18" charset="0"/>
                            </a:rPr>
                            <m:t>cbg</m:t>
                          </m:r>
                        </m:sub>
                      </m:sSub>
                      <m:r>
                        <a:rPr lang="en-US" sz="1350" i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ctrlPr>
                            <a:rPr lang="en-US" sz="135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type m:val="lin"/>
                              <m:ctrlPr>
                                <a:rPr lang="en-US" sz="135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b>
                                <m:sSubPr>
                                  <m:ctrlPr>
                                    <a:rPr lang="en-US" sz="135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m:rPr>
                                      <m:sty m:val="p"/>
                                    </m:rPr>
                                    <a:rPr lang="en-US" sz="1350">
                                      <a:latin typeface="Cambria Math" panose="02040503050406030204" pitchFamily="18" charset="0"/>
                                    </a:rPr>
                                    <m:t>A</m:t>
                                  </m:r>
                                </m:e>
                                <m:sub>
                                  <m:r>
                                    <m:rPr>
                                      <m:sty m:val="p"/>
                                    </m:rPr>
                                    <a:rPr lang="en-US" sz="1350">
                                      <a:latin typeface="Cambria Math" panose="02040503050406030204" pitchFamily="18" charset="0"/>
                                    </a:rPr>
                                    <m:t>Nc</m:t>
                                  </m:r>
                                </m:sub>
                              </m:sSub>
                            </m:num>
                            <m:den>
                              <m:sSub>
                                <m:sSubPr>
                                  <m:ctrlPr>
                                    <a:rPr lang="en-US" sz="135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m:rPr>
                                      <m:sty m:val="p"/>
                                    </m:rPr>
                                    <a:rPr lang="en-US" sz="1350">
                                      <a:latin typeface="Cambria Math" panose="02040503050406030204" pitchFamily="18" charset="0"/>
                                    </a:rPr>
                                    <m:t>A</m:t>
                                  </m:r>
                                </m:e>
                                <m:sub>
                                  <m:r>
                                    <m:rPr>
                                      <m:sty m:val="p"/>
                                    </m:rPr>
                                    <a:rPr lang="en-US" sz="1350">
                                      <a:latin typeface="Cambria Math" panose="02040503050406030204" pitchFamily="18" charset="0"/>
                                    </a:rPr>
                                    <m:t>Nco</m:t>
                                  </m:r>
                                </m:sub>
                              </m:sSub>
                            </m:den>
                          </m:f>
                        </m:e>
                      </m:d>
                      <m:sSub>
                        <m:sSubPr>
                          <m:ctrlPr>
                            <a:rPr lang="en-US" sz="135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n-US" sz="1350" i="0">
                              <a:latin typeface="Cambria Math" panose="02040503050406030204" pitchFamily="18" charset="0"/>
                            </a:rPr>
                            <m:t>Ψ</m:t>
                          </m:r>
                        </m:e>
                        <m:sub>
                          <m:r>
                            <m:rPr>
                              <m:sty m:val="p"/>
                            </m:rPr>
                            <a:rPr lang="en-US" sz="1350" i="0">
                              <a:latin typeface="Cambria Math" panose="02040503050406030204" pitchFamily="18" charset="0"/>
                            </a:rPr>
                            <m:t>ec</m:t>
                          </m:r>
                          <m:r>
                            <a:rPr lang="en-US" sz="1350" i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m:rPr>
                              <m:sty m:val="p"/>
                            </m:rPr>
                            <a:rPr lang="en-US" sz="1350" i="0">
                              <a:latin typeface="Cambria Math" panose="02040503050406030204" pitchFamily="18" charset="0"/>
                            </a:rPr>
                            <m:t>N</m:t>
                          </m:r>
                        </m:sub>
                      </m:sSub>
                      <m:sSub>
                        <m:sSubPr>
                          <m:ctrlPr>
                            <a:rPr lang="en-US" sz="135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n-US" sz="1350" i="0">
                              <a:latin typeface="Cambria Math" panose="02040503050406030204" pitchFamily="18" charset="0"/>
                            </a:rPr>
                            <m:t>Ψ</m:t>
                          </m:r>
                        </m:e>
                        <m:sub>
                          <m:r>
                            <m:rPr>
                              <m:sty m:val="p"/>
                            </m:rPr>
                            <a:rPr lang="en-US" sz="1350" i="0">
                              <a:latin typeface="Cambria Math" panose="02040503050406030204" pitchFamily="18" charset="0"/>
                            </a:rPr>
                            <m:t>ed</m:t>
                          </m:r>
                          <m:r>
                            <a:rPr lang="en-US" sz="1350" i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m:rPr>
                              <m:sty m:val="p"/>
                            </m:rPr>
                            <a:rPr lang="en-US" sz="1350" i="0">
                              <a:latin typeface="Cambria Math" panose="02040503050406030204" pitchFamily="18" charset="0"/>
                            </a:rPr>
                            <m:t>N</m:t>
                          </m:r>
                        </m:sub>
                      </m:sSub>
                      <m:sSub>
                        <m:sSubPr>
                          <m:ctrlPr>
                            <a:rPr lang="en-US" sz="135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n-US" sz="1350" i="0">
                              <a:latin typeface="Cambria Math" panose="02040503050406030204" pitchFamily="18" charset="0"/>
                            </a:rPr>
                            <m:t>Ψ</m:t>
                          </m:r>
                        </m:e>
                        <m:sub>
                          <m:r>
                            <m:rPr>
                              <m:sty m:val="p"/>
                            </m:rPr>
                            <a:rPr lang="en-US" sz="1350" i="0">
                              <a:latin typeface="Cambria Math" panose="02040503050406030204" pitchFamily="18" charset="0"/>
                            </a:rPr>
                            <m:t>c</m:t>
                          </m:r>
                          <m:r>
                            <a:rPr lang="en-US" sz="1350" i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m:rPr>
                              <m:sty m:val="p"/>
                            </m:rPr>
                            <a:rPr lang="en-US" sz="1350" i="0">
                              <a:latin typeface="Cambria Math" panose="02040503050406030204" pitchFamily="18" charset="0"/>
                            </a:rPr>
                            <m:t>N</m:t>
                          </m:r>
                        </m:sub>
                      </m:sSub>
                      <m:sSub>
                        <m:sSubPr>
                          <m:ctrlPr>
                            <a:rPr lang="en-US" sz="135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n-US" sz="1350" i="0">
                              <a:latin typeface="Cambria Math" panose="02040503050406030204" pitchFamily="18" charset="0"/>
                            </a:rPr>
                            <m:t>Ψ</m:t>
                          </m:r>
                        </m:e>
                        <m:sub>
                          <m:r>
                            <m:rPr>
                              <m:sty m:val="p"/>
                            </m:rPr>
                            <a:rPr lang="en-US" sz="1350" i="0">
                              <a:latin typeface="Cambria Math" panose="02040503050406030204" pitchFamily="18" charset="0"/>
                            </a:rPr>
                            <m:t>cp</m:t>
                          </m:r>
                          <m:r>
                            <a:rPr lang="en-US" sz="1350" i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m:rPr>
                              <m:sty m:val="p"/>
                            </m:rPr>
                            <a:rPr lang="en-US" sz="1350" i="0">
                              <a:latin typeface="Cambria Math" panose="02040503050406030204" pitchFamily="18" charset="0"/>
                            </a:rPr>
                            <m:t>N</m:t>
                          </m:r>
                        </m:sub>
                      </m:sSub>
                      <m:sSub>
                        <m:sSubPr>
                          <m:ctrlPr>
                            <a:rPr lang="en-US" sz="135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350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sz="1350" i="0">
                              <a:latin typeface="Cambria Math" panose="02040503050406030204" pitchFamily="18" charset="0"/>
                            </a:rPr>
                            <m:t>N</m:t>
                          </m:r>
                        </m:e>
                        <m:sub>
                          <m:r>
                            <m:rPr>
                              <m:sty m:val="p"/>
                            </m:rPr>
                            <a:rPr lang="en-US" sz="1350" i="0">
                              <a:latin typeface="Cambria Math" panose="02040503050406030204" pitchFamily="18" charset="0"/>
                            </a:rPr>
                            <m:t>b</m:t>
                          </m:r>
                        </m:sub>
                      </m:sSub>
                    </m:oMath>
                  </m:oMathPara>
                </a14:m>
                <a:endParaRPr lang="en-US" sz="1350" dirty="0"/>
              </a:p>
              <a:p>
                <a:pPr marL="0" indent="0" algn="ctr">
                  <a:buNone/>
                </a:pPr>
                <a:endParaRPr lang="en-US" sz="1250" dirty="0"/>
              </a:p>
            </p:txBody>
          </p:sp>
        </mc:Choice>
        <mc:Fallback>
          <p:sp>
            <p:nvSpPr>
              <p:cNvPr id="11" name="Text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7365" y="2605033"/>
                <a:ext cx="6507178" cy="475488"/>
              </a:xfrm>
              <a:prstGeom prst="rect">
                <a:avLst/>
              </a:prstGeom>
              <a:blipFill>
                <a:blip r:embed="rId4"/>
                <a:stretch>
                  <a:fillRect t="-64103" b="-61538"/>
                </a:stretch>
              </a:blipFill>
              <a:ln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0A336C1-CA05-1E7D-5A96-3742135542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>
            <a:extLst>
              <a:ext uri="{FF2B5EF4-FFF2-40B4-BE49-F238E27FC236}">
                <a16:creationId xmlns:a16="http://schemas.microsoft.com/office/drawing/2014/main" id="{E80D7639-3C27-8E9C-7C53-160CEF154CED}"/>
              </a:ext>
            </a:extLst>
          </p:cNvPr>
          <p:cNvSpPr/>
          <p:nvPr/>
        </p:nvSpPr>
        <p:spPr>
          <a:xfrm>
            <a:off x="6217920" y="164592"/>
            <a:ext cx="27432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2000" b="1" dirty="0">
                <a:solidFill>
                  <a:srgbClr val="1F3A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Vibrationdata</a:t>
            </a:r>
            <a:endParaRPr lang="en-US" sz="2000" dirty="0"/>
          </a:p>
        </p:txBody>
      </p:sp>
      <p:sp>
        <p:nvSpPr>
          <p:cNvPr id="3" name="Text 1">
            <a:extLst>
              <a:ext uri="{FF2B5EF4-FFF2-40B4-BE49-F238E27FC236}">
                <a16:creationId xmlns:a16="http://schemas.microsoft.com/office/drawing/2014/main" id="{1C933BBA-3D38-417E-E899-A0649A3BA086}"/>
              </a:ext>
            </a:extLst>
          </p:cNvPr>
          <p:cNvSpPr/>
          <p:nvPr/>
        </p:nvSpPr>
        <p:spPr>
          <a:xfrm>
            <a:off x="256031" y="164592"/>
            <a:ext cx="5683041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600" b="1" dirty="0">
                <a:solidFill>
                  <a:srgbClr val="1F3A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Concrete Breakout in Tension — ACI 318-19 §17.6.2 (cont)</a:t>
            </a:r>
            <a:endParaRPr lang="en-US" sz="1600" dirty="0"/>
          </a:p>
        </p:txBody>
      </p:sp>
      <p:sp>
        <p:nvSpPr>
          <p:cNvPr id="5" name="Text 3">
            <a:extLst>
              <a:ext uri="{FF2B5EF4-FFF2-40B4-BE49-F238E27FC236}">
                <a16:creationId xmlns:a16="http://schemas.microsoft.com/office/drawing/2014/main" id="{8AC193DB-9374-12B1-B179-618CD1899DF8}"/>
              </a:ext>
            </a:extLst>
          </p:cNvPr>
          <p:cNvSpPr/>
          <p:nvPr/>
        </p:nvSpPr>
        <p:spPr>
          <a:xfrm>
            <a:off x="8503920" y="4846320"/>
            <a:ext cx="4572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11</a:t>
            </a:r>
            <a:endParaRPr lang="en-US" sz="10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graphicFrame>
            <p:nvGraphicFramePr>
              <p:cNvPr id="12" name="Table 0">
                <a:extLst>
                  <a:ext uri="{FF2B5EF4-FFF2-40B4-BE49-F238E27FC236}">
                    <a16:creationId xmlns:a16="http://schemas.microsoft.com/office/drawing/2014/main" id="{35B7EFD5-2BE4-6FDC-B54B-D034147F211E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77123685"/>
                  </p:ext>
                </p:extLst>
              </p:nvPr>
            </p:nvGraphicFramePr>
            <p:xfrm>
              <a:off x="320039" y="1088982"/>
              <a:ext cx="8503921" cy="2304288"/>
            </p:xfrm>
            <a:graphic>
              <a:graphicData uri="http://schemas.openxmlformats.org/drawingml/2006/table">
                <a:tbl>
                  <a:tblPr/>
                  <a:tblGrid>
                    <a:gridCol w="1418226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3340729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  <a:gridCol w="3744966">
                      <a:extLst>
                        <a:ext uri="{9D8B030D-6E8A-4147-A177-3AD203B41FA5}">
                          <a16:colId xmlns:a16="http://schemas.microsoft.com/office/drawing/2014/main" val="20002"/>
                        </a:ext>
                      </a:extLst>
                    </a:gridCol>
                  </a:tblGrid>
                  <a:tr h="384048">
                    <a:tc>
                      <a:txBody>
                        <a:bodyPr/>
                        <a:lstStyle/>
                        <a:p>
                          <a:pPr marL="0" indent="0" algn="ctr">
                            <a:buNone/>
                          </a:pPr>
                          <a:r>
                            <a:rPr lang="en-US" sz="1200" b="1" dirty="0">
                              <a:solidFill>
                                <a:srgbClr val="FFFFFF"/>
                              </a:solidFill>
                              <a:latin typeface="Calibri" pitchFamily="34" charset="0"/>
                              <a:ea typeface="Calibri" pitchFamily="34" charset="-122"/>
                              <a:cs typeface="Calibri" pitchFamily="34" charset="-120"/>
                            </a:rPr>
                            <a:t>Factor</a:t>
                          </a:r>
                          <a:endParaRPr lang="en-US" sz="1200" dirty="0">
                            <a:latin typeface="Calibri" charset="0"/>
                            <a:ea typeface="Calibri" charset="0"/>
                            <a:cs typeface="Calibri" charset="0"/>
                          </a:endParaRPr>
                        </a:p>
                      </a:txBody>
                      <a:tcPr marL="76200" marR="76200" marT="50800" marB="50800" anchor="ctr">
                        <a:lnL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1F3A6B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indent="0" algn="ctr">
                            <a:buNone/>
                          </a:pPr>
                          <a:r>
                            <a:rPr lang="en-US" sz="1200" b="1" dirty="0">
                              <a:solidFill>
                                <a:srgbClr val="FFFFFF"/>
                              </a:solidFill>
                              <a:latin typeface="Calibri" pitchFamily="34" charset="0"/>
                              <a:ea typeface="Calibri" pitchFamily="34" charset="-122"/>
                              <a:cs typeface="Calibri" pitchFamily="34" charset="-120"/>
                            </a:rPr>
                            <a:t>Meaning</a:t>
                          </a:r>
                          <a:endParaRPr lang="en-US" sz="1200" dirty="0">
                            <a:latin typeface="Calibri" charset="0"/>
                            <a:ea typeface="Calibri" charset="0"/>
                            <a:cs typeface="Calibri" charset="0"/>
                          </a:endParaRPr>
                        </a:p>
                      </a:txBody>
                      <a:tcPr marL="76200" marR="76200" marT="50800" marB="50800" anchor="ctr">
                        <a:lnL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1F3A6B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indent="0" algn="ctr">
                            <a:buNone/>
                          </a:pPr>
                          <a:r>
                            <a:rPr lang="en-US" sz="1200" b="1" dirty="0">
                              <a:solidFill>
                                <a:srgbClr val="FFFFFF"/>
                              </a:solidFill>
                              <a:latin typeface="Calibri" pitchFamily="34" charset="0"/>
                              <a:ea typeface="Calibri" pitchFamily="34" charset="-122"/>
                              <a:cs typeface="Calibri" pitchFamily="34" charset="-120"/>
                            </a:rPr>
                            <a:t>Value</a:t>
                          </a:r>
                          <a:endParaRPr lang="en-US" sz="1200" dirty="0">
                            <a:latin typeface="Calibri" charset="0"/>
                            <a:ea typeface="Calibri" charset="0"/>
                            <a:cs typeface="Calibri" charset="0"/>
                          </a:endParaRPr>
                        </a:p>
                      </a:txBody>
                      <a:tcPr marL="76200" marR="76200" marT="50800" marB="50800" anchor="ctr">
                        <a:lnL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1F3A6B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384048">
                    <a:tc>
                      <a:txBody>
                        <a:bodyPr/>
                        <a:lstStyle/>
                        <a:p>
                          <a:pPr marL="0" indent="0" algn="l">
                            <a:buNone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type m:val="lin"/>
                                    <m:ctrlPr>
                                      <a:rPr lang="en-US" sz="12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sSub>
                                      <m:sSubPr>
                                        <m:ctrlPr>
                                          <a:rPr lang="en-US" sz="1200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m:rPr>
                                            <m:sty m:val="p"/>
                                          </m:rPr>
                                          <a:rPr lang="en-US" sz="1200">
                                            <a:latin typeface="Cambria Math" panose="02040503050406030204" pitchFamily="18" charset="0"/>
                                          </a:rPr>
                                          <m:t>A</m:t>
                                        </m:r>
                                      </m:e>
                                      <m:sub>
                                        <m:r>
                                          <m:rPr>
                                            <m:sty m:val="p"/>
                                          </m:rPr>
                                          <a:rPr lang="en-US" sz="1200">
                                            <a:latin typeface="Cambria Math" panose="02040503050406030204" pitchFamily="18" charset="0"/>
                                          </a:rPr>
                                          <m:t>Nc</m:t>
                                        </m:r>
                                      </m:sub>
                                    </m:sSub>
                                  </m:num>
                                  <m:den>
                                    <m:sSub>
                                      <m:sSubPr>
                                        <m:ctrlPr>
                                          <a:rPr lang="en-US" sz="1200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m:rPr>
                                            <m:sty m:val="p"/>
                                          </m:rPr>
                                          <a:rPr lang="en-US" sz="1200">
                                            <a:latin typeface="Cambria Math" panose="02040503050406030204" pitchFamily="18" charset="0"/>
                                          </a:rPr>
                                          <m:t>A</m:t>
                                        </m:r>
                                      </m:e>
                                      <m:sub>
                                        <m:r>
                                          <m:rPr>
                                            <m:sty m:val="p"/>
                                          </m:rPr>
                                          <a:rPr lang="en-US" sz="1200">
                                            <a:latin typeface="Cambria Math" panose="02040503050406030204" pitchFamily="18" charset="0"/>
                                          </a:rPr>
                                          <m:t>Nco</m:t>
                                        </m:r>
                                      </m:sub>
                                    </m:sSub>
                                  </m:den>
                                </m:f>
                              </m:oMath>
                            </m:oMathPara>
                          </a14:m>
                          <a:endParaRPr lang="en-US" sz="1200" dirty="0">
                            <a:latin typeface="Calibri" charset="0"/>
                            <a:ea typeface="Calibri" charset="0"/>
                            <a:cs typeface="Calibri" charset="0"/>
                          </a:endParaRPr>
                        </a:p>
                      </a:txBody>
                      <a:tcPr marL="76200" marR="76200" marT="50800" marB="50800" anchor="ctr">
                        <a:lnL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FFFFF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1200" dirty="0">
                              <a:solidFill>
                                <a:srgbClr val="404040"/>
                              </a:solidFill>
                              <a:latin typeface="Calibri" pitchFamily="34" charset="0"/>
                              <a:ea typeface="Calibri" pitchFamily="34" charset="-122"/>
                              <a:cs typeface="Calibri" pitchFamily="34" charset="-120"/>
                            </a:rPr>
                            <a:t>Projected cone area ratio. </a:t>
                          </a:r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1200" i="0" kern="1200" smtClean="0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+mn-lt"/>
                                      <a:ea typeface="+mn-ea"/>
                                      <a:cs typeface="+mn-cs"/>
                                    </a:rPr>
                                  </m:ctrlPr>
                                </m:sSubPr>
                                <m:e>
                                  <m:r>
                                    <m:rPr>
                                      <m:sty m:val="p"/>
                                    </m:rPr>
                                    <a:rPr lang="en-US" sz="1200" i="0" kern="1200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+mn-lt"/>
                                      <a:ea typeface="+mn-ea"/>
                                      <a:cs typeface="+mn-cs"/>
                                    </a:rPr>
                                    <m:t>A</m:t>
                                  </m:r>
                                </m:e>
                                <m:sub>
                                  <m:r>
                                    <m:rPr>
                                      <m:sty m:val="p"/>
                                    </m:rPr>
                                    <a:rPr lang="en-US" sz="1200" i="0" kern="1200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+mn-lt"/>
                                      <a:ea typeface="+mn-ea"/>
                                      <a:cs typeface="+mn-cs"/>
                                    </a:rPr>
                                    <m:t>Nco</m:t>
                                  </m:r>
                                </m:sub>
                              </m:sSub>
                              <m:r>
                                <a:rPr lang="en-US" sz="1200" i="0" kern="1200">
                                  <a:solidFill>
                                    <a:schemeClr val="tx1"/>
                                  </a:solidFill>
                                  <a:effectLst/>
                                  <a:latin typeface="+mn-lt"/>
                                  <a:ea typeface="+mn-ea"/>
                                  <a:cs typeface="+mn-cs"/>
                                </a:rPr>
                                <m:t>=9</m:t>
                              </m:r>
                              <m:sSubSup>
                                <m:sSubSupPr>
                                  <m:ctrlPr>
                                    <a:rPr lang="en-US" sz="1200" i="0" kern="1200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+mn-lt"/>
                                      <a:ea typeface="+mn-ea"/>
                                      <a:cs typeface="+mn-cs"/>
                                    </a:rPr>
                                  </m:ctrlPr>
                                </m:sSubSupPr>
                                <m:e>
                                  <m:r>
                                    <m:rPr>
                                      <m:sty m:val="p"/>
                                    </m:rPr>
                                    <a:rPr lang="en-US" sz="1200" i="0" kern="1200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+mn-lt"/>
                                      <a:ea typeface="+mn-ea"/>
                                      <a:cs typeface="+mn-cs"/>
                                    </a:rPr>
                                    <m:t>h</m:t>
                                  </m:r>
                                </m:e>
                                <m:sub>
                                  <m:r>
                                    <m:rPr>
                                      <m:sty m:val="p"/>
                                    </m:rPr>
                                    <a:rPr lang="en-US" sz="1200" i="0" kern="1200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+mn-lt"/>
                                      <a:ea typeface="+mn-ea"/>
                                      <a:cs typeface="+mn-cs"/>
                                    </a:rPr>
                                    <m:t>ef</m:t>
                                  </m:r>
                                </m:sub>
                                <m:sup>
                                  <m:r>
                                    <a:rPr lang="en-US" sz="1200" i="0" kern="1200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+mn-lt"/>
                                      <a:ea typeface="+mn-ea"/>
                                      <a:cs typeface="+mn-cs"/>
                                    </a:rPr>
                                    <m:t>2</m:t>
                                  </m:r>
                                </m:sup>
                              </m:sSubSup>
                            </m:oMath>
                          </a14:m>
                          <a:endParaRPr lang="en-US" sz="1200" i="0" kern="1200" dirty="0">
                            <a:solidFill>
                              <a:schemeClr val="tx1"/>
                            </a:solidFill>
                            <a:effectLst/>
                            <a:latin typeface="+mn-lt"/>
                            <a:ea typeface="+mn-ea"/>
                            <a:cs typeface="+mn-cs"/>
                          </a:endParaRPr>
                        </a:p>
                      </a:txBody>
                      <a:tcPr marL="76200" marR="76200" marT="50800" marB="50800" anchor="ctr">
                        <a:lnL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FFFFF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indent="0" algn="l">
                            <a:buNone/>
                          </a:pPr>
                          <a:r>
                            <a:rPr lang="en-US" sz="1200" dirty="0">
                              <a:solidFill>
                                <a:srgbClr val="404040"/>
                              </a:solidFill>
                              <a:latin typeface="Calibri" pitchFamily="34" charset="0"/>
                              <a:ea typeface="Calibri" pitchFamily="34" charset="-122"/>
                              <a:cs typeface="Calibri" pitchFamily="34" charset="-120"/>
                            </a:rPr>
                            <a:t>&lt; 1 when edge or spacing limits area</a:t>
                          </a:r>
                          <a:endParaRPr lang="en-US" sz="1200" dirty="0">
                            <a:latin typeface="Calibri" charset="0"/>
                            <a:ea typeface="Calibri" charset="0"/>
                            <a:cs typeface="Calibri" charset="0"/>
                          </a:endParaRPr>
                        </a:p>
                      </a:txBody>
                      <a:tcPr marL="76200" marR="76200" marT="50800" marB="50800" anchor="ctr">
                        <a:lnL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FFFFF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384048">
                    <a:tc>
                      <a:txBody>
                        <a:bodyPr/>
                        <a:lstStyle/>
                        <a:p>
                          <a:pPr marL="0" indent="0" algn="l">
                            <a:buNone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sz="12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m:rPr>
                                        <m:sty m:val="p"/>
                                      </m:rPr>
                                      <a:rPr lang="en-US" sz="1200" i="0">
                                        <a:latin typeface="Cambria Math" panose="02040503050406030204" pitchFamily="18" charset="0"/>
                                      </a:rPr>
                                      <m:t>Ψ</m:t>
                                    </m:r>
                                  </m:e>
                                  <m:sub>
                                    <m:r>
                                      <m:rPr>
                                        <m:sty m:val="p"/>
                                      </m:rPr>
                                      <a:rPr lang="en-US" sz="1200" i="0">
                                        <a:latin typeface="Cambria Math" panose="02040503050406030204" pitchFamily="18" charset="0"/>
                                      </a:rPr>
                                      <m:t>ec</m:t>
                                    </m:r>
                                    <m:r>
                                      <a:rPr lang="en-US" sz="1200" b="0" i="1" smtClean="0">
                                        <a:latin typeface="Cambria Math" panose="02040503050406030204" pitchFamily="18" charset="0"/>
                                      </a:rPr>
                                      <m:t>,</m:t>
                                    </m:r>
                                    <m:r>
                                      <m:rPr>
                                        <m:sty m:val="p"/>
                                      </m:rPr>
                                      <a:rPr lang="en-US" sz="1200" b="0" i="1" smtClean="0">
                                        <a:latin typeface="Cambria Math" panose="02040503050406030204" pitchFamily="18" charset="0"/>
                                      </a:rPr>
                                      <m:t>N</m:t>
                                    </m:r>
                                  </m:sub>
                                </m:sSub>
                                <m:r>
                                  <a:rPr lang="en-US" sz="1200" i="0">
                                    <a:latin typeface="Cambria Math" panose="02040503050406030204" pitchFamily="18" charset="0"/>
                                  </a:rPr>
                                  <m:t> </m:t>
                                </m:r>
                              </m:oMath>
                            </m:oMathPara>
                          </a14:m>
                          <a:endParaRPr lang="en-US" sz="1200" dirty="0">
                            <a:latin typeface="Calibri" charset="0"/>
                            <a:ea typeface="Calibri" charset="0"/>
                            <a:cs typeface="Calibri" charset="0"/>
                          </a:endParaRPr>
                        </a:p>
                      </a:txBody>
                      <a:tcPr marL="76200" marR="76200" marT="50800" marB="50800" anchor="ctr">
                        <a:lnL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0F4FA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1200" dirty="0">
                              <a:solidFill>
                                <a:srgbClr val="404040"/>
                              </a:solidFill>
                              <a:latin typeface="Calibri" pitchFamily="34" charset="0"/>
                              <a:ea typeface="Calibri" pitchFamily="34" charset="-122"/>
                              <a:cs typeface="Calibri" pitchFamily="34" charset="-120"/>
                            </a:rPr>
                            <a:t> Eccentricity.    </a:t>
                          </a:r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125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m:rPr>
                                      <m:sty m:val="p"/>
                                    </m:rPr>
                                    <a:rPr lang="en-US" sz="1250" i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Ψ</m:t>
                                  </m:r>
                                </m:e>
                                <m:sub>
                                  <m:r>
                                    <m:rPr>
                                      <m:sty m:val="p"/>
                                    </m:rPr>
                                    <a:rPr lang="en-US" sz="1250" i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ec</m:t>
                                  </m:r>
                                  <m:r>
                                    <a:rPr lang="en-US" sz="125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,</m:t>
                                  </m:r>
                                  <m:r>
                                    <m:rPr>
                                      <m:sty m:val="p"/>
                                    </m:rPr>
                                    <a:rPr lang="en-US" sz="125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N</m:t>
                                  </m:r>
                                </m:sub>
                              </m:sSub>
                              <m:r>
                                <a:rPr lang="en-US" sz="1250" i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 </m:t>
                              </m:r>
                              <m:r>
                                <a:rPr lang="en-US" sz="1250" i="1" kern="1200" smtClean="0">
                                  <a:solidFill>
                                    <a:schemeClr val="tx1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+mn-cs"/>
                                </a:rPr>
                                <m:t>=</m:t>
                              </m:r>
                              <m:sSup>
                                <m:sSupPr>
                                  <m:ctrlPr>
                                    <a:rPr lang="en-US" sz="1250" i="1" kern="1200" smtClean="0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+mn-cs"/>
                                    </a:rPr>
                                  </m:ctrlPr>
                                </m:sSupPr>
                                <m:e>
                                  <m:d>
                                    <m:dPr>
                                      <m:begChr m:val="["/>
                                      <m:endChr m:val="]"/>
                                      <m:ctrlPr>
                                        <a:rPr lang="en-US" sz="1250" i="1" kern="1200" smtClean="0">
                                          <a:solidFill>
                                            <a:schemeClr val="tx1"/>
                                          </a:solidFill>
                                          <a:effectLst/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  <a:cs typeface="+mn-cs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sz="1250" i="0" kern="1200" smtClean="0">
                                          <a:solidFill>
                                            <a:schemeClr val="tx1"/>
                                          </a:solidFill>
                                          <a:effectLst/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  <a:cs typeface="+mn-cs"/>
                                        </a:rPr>
                                        <m:t>1+</m:t>
                                      </m:r>
                                      <m:f>
                                        <m:fPr>
                                          <m:type m:val="lin"/>
                                          <m:ctrlPr>
                                            <a:rPr lang="en-US" sz="1250" i="1" kern="1200" smtClean="0">
                                              <a:solidFill>
                                                <a:schemeClr val="tx1"/>
                                              </a:solidFill>
                                              <a:effectLst/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  <a:cs typeface="+mn-cs"/>
                                            </a:rPr>
                                          </m:ctrlPr>
                                        </m:fPr>
                                        <m:num>
                                          <m:r>
                                            <m:rPr>
                                              <m:sty m:val="p"/>
                                            </m:rPr>
                                            <a:rPr lang="en-US" sz="1250" i="0" kern="1200" smtClean="0">
                                              <a:solidFill>
                                                <a:schemeClr val="tx1"/>
                                              </a:solidFill>
                                              <a:effectLst/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  <a:cs typeface="+mn-cs"/>
                                            </a:rPr>
                                            <m:t>e</m:t>
                                          </m:r>
                                          <m:sSub>
                                            <m:sSubPr>
                                              <m:ctrlPr>
                                                <a:rPr lang="en-US" sz="1250" i="1" kern="1200">
                                                  <a:solidFill>
                                                    <a:schemeClr val="tx1"/>
                                                  </a:solidFill>
                                                  <a:effectLst/>
                                                  <a:latin typeface="Cambria Math" panose="02040503050406030204" pitchFamily="18" charset="0"/>
                                                  <a:ea typeface="Cambria Math" panose="02040503050406030204" pitchFamily="18" charset="0"/>
                                                  <a:cs typeface="+mn-cs"/>
                                                </a:rPr>
                                              </m:ctrlPr>
                                            </m:sSubPr>
                                            <m:e>
                                              <m:r>
                                                <a:rPr lang="en-US" sz="1250" i="0" kern="1200">
                                                  <a:solidFill>
                                                    <a:schemeClr val="tx1"/>
                                                  </a:solidFill>
                                                  <a:effectLst/>
                                                  <a:latin typeface="Cambria Math" panose="02040503050406030204" pitchFamily="18" charset="0"/>
                                                  <a:ea typeface="Cambria Math" panose="02040503050406030204" pitchFamily="18" charset="0"/>
                                                  <a:cs typeface="+mn-cs"/>
                                                </a:rPr>
                                                <m:t>′</m:t>
                                              </m:r>
                                            </m:e>
                                            <m:sub>
                                              <m:r>
                                                <m:rPr>
                                                  <m:sty m:val="p"/>
                                                </m:rPr>
                                                <a:rPr lang="en-US" sz="1250" i="0" kern="1200">
                                                  <a:solidFill>
                                                    <a:schemeClr val="tx1"/>
                                                  </a:solidFill>
                                                  <a:effectLst/>
                                                  <a:latin typeface="Cambria Math" panose="02040503050406030204" pitchFamily="18" charset="0"/>
                                                  <a:ea typeface="Cambria Math" panose="02040503050406030204" pitchFamily="18" charset="0"/>
                                                  <a:cs typeface="+mn-cs"/>
                                                </a:rPr>
                                                <m:t>N</m:t>
                                              </m:r>
                                            </m:sub>
                                          </m:sSub>
                                          <m:r>
                                            <a:rPr lang="en-US" sz="1250" b="0" i="1" kern="1200" smtClean="0">
                                              <a:solidFill>
                                                <a:schemeClr val="tx1"/>
                                              </a:solidFill>
                                              <a:effectLst/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  <a:cs typeface="+mn-cs"/>
                                            </a:rPr>
                                            <m:t> </m:t>
                                          </m:r>
                                        </m:num>
                                        <m:den>
                                          <m:r>
                                            <a:rPr lang="en-US" sz="1250" b="0" i="1" kern="1200" smtClean="0">
                                              <a:solidFill>
                                                <a:schemeClr val="tx1"/>
                                              </a:solidFill>
                                              <a:effectLst/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  <a:cs typeface="+mn-cs"/>
                                            </a:rPr>
                                            <m:t> </m:t>
                                          </m:r>
                                          <m:r>
                                            <a:rPr lang="en-US" sz="1250" i="0" kern="1200" smtClean="0">
                                              <a:solidFill>
                                                <a:schemeClr val="tx1"/>
                                              </a:solidFill>
                                              <a:effectLst/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  <a:cs typeface="+mn-cs"/>
                                            </a:rPr>
                                            <m:t>1.5</m:t>
                                          </m:r>
                                          <m:sSub>
                                            <m:sSubPr>
                                              <m:ctrlPr>
                                                <a:rPr lang="en-US" sz="1250" i="1" kern="1200">
                                                  <a:solidFill>
                                                    <a:schemeClr val="tx1"/>
                                                  </a:solidFill>
                                                  <a:effectLst/>
                                                  <a:latin typeface="Cambria Math" panose="02040503050406030204" pitchFamily="18" charset="0"/>
                                                  <a:ea typeface="Cambria Math" panose="02040503050406030204" pitchFamily="18" charset="0"/>
                                                  <a:cs typeface="+mn-cs"/>
                                                </a:rPr>
                                              </m:ctrlPr>
                                            </m:sSubPr>
                                            <m:e>
                                              <m:r>
                                                <a:rPr lang="en-US" sz="1250" b="0" i="0" kern="1200" smtClean="0">
                                                  <a:solidFill>
                                                    <a:schemeClr val="tx1"/>
                                                  </a:solidFill>
                                                  <a:effectLst/>
                                                  <a:latin typeface="Cambria Math" panose="02040503050406030204" pitchFamily="18" charset="0"/>
                                                  <a:ea typeface="Cambria Math" panose="02040503050406030204" pitchFamily="18" charset="0"/>
                                                  <a:cs typeface="+mn-cs"/>
                                                </a:rPr>
                                                <m:t> </m:t>
                                              </m:r>
                                              <m:r>
                                                <m:rPr>
                                                  <m:sty m:val="p"/>
                                                </m:rPr>
                                                <a:rPr lang="en-US" sz="1250" i="0" kern="1200">
                                                  <a:solidFill>
                                                    <a:schemeClr val="tx1"/>
                                                  </a:solidFill>
                                                  <a:effectLst/>
                                                  <a:latin typeface="Cambria Math" panose="02040503050406030204" pitchFamily="18" charset="0"/>
                                                  <a:ea typeface="Cambria Math" panose="02040503050406030204" pitchFamily="18" charset="0"/>
                                                  <a:cs typeface="+mn-cs"/>
                                                </a:rPr>
                                                <m:t>h</m:t>
                                              </m:r>
                                            </m:e>
                                            <m:sub>
                                              <m:r>
                                                <m:rPr>
                                                  <m:sty m:val="p"/>
                                                </m:rPr>
                                                <a:rPr lang="en-US" sz="1250" i="0" kern="1200">
                                                  <a:solidFill>
                                                    <a:schemeClr val="tx1"/>
                                                  </a:solidFill>
                                                  <a:effectLst/>
                                                  <a:latin typeface="Cambria Math" panose="02040503050406030204" pitchFamily="18" charset="0"/>
                                                  <a:ea typeface="Cambria Math" panose="02040503050406030204" pitchFamily="18" charset="0"/>
                                                  <a:cs typeface="+mn-cs"/>
                                                </a:rPr>
                                                <m:t>ef</m:t>
                                              </m:r>
                                            </m:sub>
                                          </m:sSub>
                                        </m:den>
                                      </m:f>
                                    </m:e>
                                  </m:d>
                                </m:e>
                                <m:sup>
                                  <m:r>
                                    <a:rPr lang="en-US" sz="1250" b="0" i="1" kern="1200" smtClean="0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+mn-cs"/>
                                    </a:rPr>
                                    <m:t>-1</m:t>
                                  </m:r>
                                </m:sup>
                              </m:sSup>
                            </m:oMath>
                          </a14:m>
                          <a:endParaRPr lang="en-US" sz="1250" i="0" kern="1200" dirty="0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+mn-cs"/>
                          </a:endParaRPr>
                        </a:p>
                      </a:txBody>
                      <a:tcPr marL="76200" marR="76200" marT="50800" marB="50800" anchor="ctr">
                        <a:lnL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0F4FA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indent="0" algn="l">
                            <a:buNone/>
                          </a:pPr>
                          <a:r>
                            <a:rPr lang="en-US" sz="1200" dirty="0">
                              <a:solidFill>
                                <a:srgbClr val="404040"/>
                              </a:solidFill>
                              <a:latin typeface="Calibri" pitchFamily="34" charset="0"/>
                              <a:ea typeface="Calibri" pitchFamily="34" charset="-122"/>
                              <a:cs typeface="Calibri" pitchFamily="34" charset="-120"/>
                            </a:rPr>
                            <a:t>≤ 1.0 — reduces for non-uniform loading</a:t>
                          </a:r>
                          <a:endParaRPr lang="en-US" sz="1200" dirty="0">
                            <a:latin typeface="Calibri" charset="0"/>
                            <a:ea typeface="Calibri" charset="0"/>
                            <a:cs typeface="Calibri" charset="0"/>
                          </a:endParaRPr>
                        </a:p>
                      </a:txBody>
                      <a:tcPr marL="76200" marR="76200" marT="50800" marB="50800" anchor="ctr">
                        <a:lnL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0F4FA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384048">
                    <a:tc>
                      <a:txBody>
                        <a:bodyPr/>
                        <a:lstStyle/>
                        <a:p>
                          <a:pPr marL="0" indent="0" algn="l">
                            <a:buNone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sz="12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m:rPr>
                                        <m:sty m:val="p"/>
                                      </m:rPr>
                                      <a:rPr lang="en-US" sz="1200" i="0">
                                        <a:latin typeface="Cambria Math" panose="02040503050406030204" pitchFamily="18" charset="0"/>
                                      </a:rPr>
                                      <m:t>Ψ</m:t>
                                    </m:r>
                                  </m:e>
                                  <m:sub>
                                    <m:r>
                                      <m:rPr>
                                        <m:sty m:val="p"/>
                                      </m:rPr>
                                      <a:rPr lang="en-US" sz="1200" i="0">
                                        <a:latin typeface="Cambria Math" panose="02040503050406030204" pitchFamily="18" charset="0"/>
                                      </a:rPr>
                                      <m:t>e</m:t>
                                    </m:r>
                                    <m:r>
                                      <m:rPr>
                                        <m:sty m:val="p"/>
                                      </m:rPr>
                                      <a:rPr lang="en-US" sz="1200" b="0" i="1" smtClean="0">
                                        <a:latin typeface="Cambria Math" panose="02040503050406030204" pitchFamily="18" charset="0"/>
                                      </a:rPr>
                                      <m:t>d</m:t>
                                    </m:r>
                                    <m:r>
                                      <a:rPr lang="en-US" sz="1200" b="0" i="1" smtClean="0">
                                        <a:latin typeface="Cambria Math" panose="02040503050406030204" pitchFamily="18" charset="0"/>
                                      </a:rPr>
                                      <m:t>,</m:t>
                                    </m:r>
                                    <m:r>
                                      <m:rPr>
                                        <m:sty m:val="p"/>
                                      </m:rPr>
                                      <a:rPr lang="en-US" sz="1200" b="0" i="1" smtClean="0">
                                        <a:latin typeface="Cambria Math" panose="02040503050406030204" pitchFamily="18" charset="0"/>
                                      </a:rPr>
                                      <m:t>N</m:t>
                                    </m:r>
                                  </m:sub>
                                </m:sSub>
                                <m:r>
                                  <a:rPr lang="en-US" sz="1200" i="0">
                                    <a:latin typeface="Cambria Math" panose="02040503050406030204" pitchFamily="18" charset="0"/>
                                  </a:rPr>
                                  <m:t> </m:t>
                                </m:r>
                              </m:oMath>
                            </m:oMathPara>
                          </a14:m>
                          <a:endParaRPr lang="en-US" sz="1200" dirty="0">
                            <a:latin typeface="Calibri" charset="0"/>
                            <a:ea typeface="Calibri" charset="0"/>
                            <a:cs typeface="Calibri" charset="0"/>
                          </a:endParaRPr>
                        </a:p>
                      </a:txBody>
                      <a:tcPr marL="76200" marR="76200" marT="50800" marB="50800" anchor="ctr">
                        <a:lnL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FFFFF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1200" dirty="0">
                              <a:solidFill>
                                <a:srgbClr val="404040"/>
                              </a:solidFill>
                              <a:latin typeface="Calibri" pitchFamily="34" charset="0"/>
                              <a:ea typeface="Calibri" pitchFamily="34" charset="-122"/>
                              <a:cs typeface="Calibri" pitchFamily="34" charset="-120"/>
                            </a:rPr>
                            <a:t>Edge distance.</a:t>
                          </a:r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1250" i="0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250" b="0" i="0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  </m:t>
                                  </m:r>
                                  <m:r>
                                    <m:rPr>
                                      <m:sty m:val="p"/>
                                    </m:rPr>
                                    <a:rPr lang="en-US" sz="1250" i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Ψ</m:t>
                                  </m:r>
                                </m:e>
                                <m:sub>
                                  <m:r>
                                    <m:rPr>
                                      <m:sty m:val="p"/>
                                    </m:rPr>
                                    <a:rPr lang="en-US" sz="1250" i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e</m:t>
                                  </m:r>
                                  <m:r>
                                    <m:rPr>
                                      <m:sty m:val="p"/>
                                    </m:rPr>
                                    <a:rPr lang="en-US" sz="1250" b="0" i="0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d</m:t>
                                  </m:r>
                                  <m:r>
                                    <a:rPr lang="en-US" sz="1250" b="0" i="0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,</m:t>
                                  </m:r>
                                  <m:r>
                                    <m:rPr>
                                      <m:sty m:val="p"/>
                                    </m:rPr>
                                    <a:rPr lang="en-US" sz="1250" b="0" i="0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N</m:t>
                                  </m:r>
                                </m:sub>
                              </m:sSub>
                              <m:r>
                                <a:rPr lang="en-US" sz="1250" i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 </m:t>
                              </m:r>
                              <m:r>
                                <a:rPr lang="en-US" sz="1250" i="0" kern="1200" smtClean="0">
                                  <a:solidFill>
                                    <a:schemeClr val="tx1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+mn-cs"/>
                                </a:rPr>
                                <m:t>=1.0</m:t>
                              </m:r>
                              <m:r>
                                <a:rPr lang="en-US" sz="1250" b="0" i="0" kern="1200" smtClean="0">
                                  <a:solidFill>
                                    <a:schemeClr val="tx1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+mn-cs"/>
                                </a:rPr>
                                <m:t>  </m:t>
                              </m:r>
                              <m:r>
                                <m:rPr>
                                  <m:nor/>
                                </m:rPr>
                                <a:rPr lang="en-US" sz="1250" i="0" kern="1200">
                                  <a:solidFill>
                                    <a:schemeClr val="tx1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+mn-cs"/>
                                </a:rPr>
                                <m:t>if</m:t>
                              </m:r>
                              <m:r>
                                <m:rPr>
                                  <m:nor/>
                                </m:rPr>
                                <a:rPr lang="en-US" sz="1250" i="0" kern="1200">
                                  <a:solidFill>
                                    <a:schemeClr val="tx1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+mn-cs"/>
                                </a:rPr>
                                <m:t> </m:t>
                              </m:r>
                              <m:sSub>
                                <m:sSubPr>
                                  <m:ctrlPr>
                                    <a:rPr lang="en-US" sz="1250" i="0" kern="1200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+mn-cs"/>
                                    </a:rPr>
                                  </m:ctrlPr>
                                </m:sSubPr>
                                <m:e>
                                  <m:r>
                                    <m:rPr>
                                      <m:sty m:val="p"/>
                                    </m:rPr>
                                    <a:rPr lang="en-US" sz="1250" i="0" kern="1200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+mn-cs"/>
                                    </a:rPr>
                                    <m:t>c</m:t>
                                  </m:r>
                                </m:e>
                                <m:sub>
                                  <m:r>
                                    <m:rPr>
                                      <m:sty m:val="p"/>
                                    </m:rPr>
                                    <a:rPr lang="en-US" sz="1250" i="0" kern="1200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+mn-cs"/>
                                    </a:rPr>
                                    <m:t>a</m:t>
                                  </m:r>
                                  <m:r>
                                    <a:rPr lang="en-US" sz="1250" i="0" kern="1200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+mn-cs"/>
                                    </a:rPr>
                                    <m:t>,</m:t>
                                  </m:r>
                                  <m:r>
                                    <m:rPr>
                                      <m:sty m:val="p"/>
                                    </m:rPr>
                                    <a:rPr lang="en-US" sz="1250" i="0" kern="1200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+mn-cs"/>
                                    </a:rPr>
                                    <m:t>min</m:t>
                                  </m:r>
                                </m:sub>
                              </m:sSub>
                              <m:r>
                                <a:rPr lang="en-US" sz="1250" i="0" kern="1200">
                                  <a:solidFill>
                                    <a:schemeClr val="tx1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+mn-cs"/>
                                </a:rPr>
                                <m:t>≥1.5</m:t>
                              </m:r>
                              <m:r>
                                <a:rPr lang="en-US" sz="1250" b="0" i="0" kern="1200" smtClean="0">
                                  <a:solidFill>
                                    <a:schemeClr val="tx1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+mn-cs"/>
                                </a:rPr>
                                <m:t> </m:t>
                              </m:r>
                              <m:sSub>
                                <m:sSubPr>
                                  <m:ctrlPr>
                                    <a:rPr lang="en-US" sz="1250" i="0" kern="1200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+mn-cs"/>
                                    </a:rPr>
                                  </m:ctrlPr>
                                </m:sSubPr>
                                <m:e>
                                  <m:r>
                                    <m:rPr>
                                      <m:sty m:val="p"/>
                                    </m:rPr>
                                    <a:rPr lang="en-US" sz="1250" i="0" kern="1200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+mn-cs"/>
                                    </a:rPr>
                                    <m:t>h</m:t>
                                  </m:r>
                                </m:e>
                                <m:sub>
                                  <m:r>
                                    <m:rPr>
                                      <m:sty m:val="p"/>
                                    </m:rPr>
                                    <a:rPr lang="en-US" sz="1250" i="0" kern="1200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+mn-cs"/>
                                    </a:rPr>
                                    <m:t>ef</m:t>
                                  </m:r>
                                </m:sub>
                              </m:sSub>
                            </m:oMath>
                          </a14:m>
                          <a:endParaRPr lang="en-US" sz="1250" i="0" kern="1200" dirty="0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+mn-cs"/>
                          </a:endParaRPr>
                        </a:p>
                      </a:txBody>
                      <a:tcPr marL="76200" marR="76200" marT="50800" marB="50800" anchor="ctr">
                        <a:lnL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FFFFF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indent="0" algn="l">
                            <a:buNone/>
                          </a:pPr>
                          <a:r>
                            <a:rPr lang="en-US" sz="1200" dirty="0">
                              <a:solidFill>
                                <a:srgbClr val="404040"/>
                              </a:solidFill>
                              <a:latin typeface="Calibri" pitchFamily="34" charset="0"/>
                              <a:ea typeface="Calibri" pitchFamily="34" charset="-122"/>
                              <a:cs typeface="Calibri" pitchFamily="34" charset="-120"/>
                            </a:rPr>
                            <a:t>= 0.7 + 0.3 c_a,min / (1.5 h_ef) otherwise</a:t>
                          </a:r>
                          <a:endParaRPr lang="en-US" sz="1200" dirty="0">
                            <a:latin typeface="Calibri" charset="0"/>
                            <a:ea typeface="Calibri" charset="0"/>
                            <a:cs typeface="Calibri" charset="0"/>
                          </a:endParaRPr>
                        </a:p>
                      </a:txBody>
                      <a:tcPr marL="76200" marR="76200" marT="50800" marB="50800" anchor="ctr">
                        <a:lnL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FFFFF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  <a:tr h="384048">
                    <a:tc>
                      <a:txBody>
                        <a:bodyPr/>
                        <a:lstStyle/>
                        <a:p>
                          <a:pPr marL="0" indent="0" algn="l">
                            <a:buNone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sz="12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m:rPr>
                                        <m:sty m:val="p"/>
                                      </m:rPr>
                                      <a:rPr lang="en-US" sz="1200" i="0">
                                        <a:latin typeface="Cambria Math" panose="02040503050406030204" pitchFamily="18" charset="0"/>
                                      </a:rPr>
                                      <m:t>Ψ</m:t>
                                    </m:r>
                                  </m:e>
                                  <m:sub>
                                    <m:r>
                                      <m:rPr>
                                        <m:sty m:val="p"/>
                                      </m:rPr>
                                      <a:rPr lang="en-US" sz="1200" b="0" i="0" smtClean="0">
                                        <a:latin typeface="Cambria Math" panose="02040503050406030204" pitchFamily="18" charset="0"/>
                                      </a:rPr>
                                      <m:t>c</m:t>
                                    </m:r>
                                    <m:r>
                                      <a:rPr lang="en-US" sz="1200" b="0" i="1" smtClean="0">
                                        <a:latin typeface="Cambria Math" panose="02040503050406030204" pitchFamily="18" charset="0"/>
                                      </a:rPr>
                                      <m:t>,</m:t>
                                    </m:r>
                                    <m:r>
                                      <m:rPr>
                                        <m:sty m:val="p"/>
                                      </m:rPr>
                                      <a:rPr lang="en-US" sz="1200" b="0" i="1" smtClean="0">
                                        <a:latin typeface="Cambria Math" panose="02040503050406030204" pitchFamily="18" charset="0"/>
                                      </a:rPr>
                                      <m:t>N</m:t>
                                    </m:r>
                                  </m:sub>
                                </m:sSub>
                                <m:r>
                                  <a:rPr lang="en-US" sz="1200" i="0">
                                    <a:latin typeface="Cambria Math" panose="02040503050406030204" pitchFamily="18" charset="0"/>
                                  </a:rPr>
                                  <m:t> </m:t>
                                </m:r>
                              </m:oMath>
                            </m:oMathPara>
                          </a14:m>
                          <a:endParaRPr lang="en-US" sz="1200" dirty="0">
                            <a:latin typeface="Calibri" charset="0"/>
                            <a:ea typeface="Calibri" charset="0"/>
                            <a:cs typeface="Calibri" charset="0"/>
                          </a:endParaRPr>
                        </a:p>
                      </a:txBody>
                      <a:tcPr marL="76200" marR="76200" marT="50800" marB="50800" anchor="ctr">
                        <a:lnL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0F4FA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indent="0" algn="l">
                            <a:buNone/>
                          </a:pPr>
                          <a:r>
                            <a:rPr lang="en-US" sz="1200" dirty="0">
                              <a:solidFill>
                                <a:srgbClr val="404040"/>
                              </a:solidFill>
                              <a:latin typeface="Calibri" pitchFamily="34" charset="0"/>
                              <a:ea typeface="Calibri" pitchFamily="34" charset="-122"/>
                              <a:cs typeface="Calibri" pitchFamily="34" charset="-120"/>
                            </a:rPr>
                            <a:t>Cracking.  1.25 uncracked / 1.0 cracked</a:t>
                          </a:r>
                          <a:endParaRPr lang="en-US" sz="1200" dirty="0">
                            <a:latin typeface="Calibri" charset="0"/>
                            <a:ea typeface="Calibri" charset="0"/>
                            <a:cs typeface="Calibri" charset="0"/>
                          </a:endParaRPr>
                        </a:p>
                      </a:txBody>
                      <a:tcPr marL="76200" marR="76200" marT="50800" marB="50800" anchor="ctr">
                        <a:lnL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0F4FA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indent="0" algn="l">
                            <a:buNone/>
                          </a:pPr>
                          <a:r>
                            <a:rPr lang="en-US" sz="1200" dirty="0">
                              <a:solidFill>
                                <a:srgbClr val="404040"/>
                              </a:solidFill>
                              <a:latin typeface="Calibri" pitchFamily="34" charset="0"/>
                              <a:ea typeface="Calibri" pitchFamily="34" charset="-122"/>
                              <a:cs typeface="Calibri" pitchFamily="34" charset="-120"/>
                            </a:rPr>
                            <a:t>Use 1.0 (cracked) at SDC D</a:t>
                          </a:r>
                          <a:endParaRPr lang="en-US" sz="1200" dirty="0">
                            <a:latin typeface="Calibri" charset="0"/>
                            <a:ea typeface="Calibri" charset="0"/>
                            <a:cs typeface="Calibri" charset="0"/>
                          </a:endParaRPr>
                        </a:p>
                      </a:txBody>
                      <a:tcPr marL="76200" marR="76200" marT="50800" marB="50800" anchor="ctr">
                        <a:lnL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0F4FA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4"/>
                      </a:ext>
                    </a:extLst>
                  </a:tr>
                  <a:tr h="384048">
                    <a:tc>
                      <a:txBody>
                        <a:bodyPr/>
                        <a:lstStyle/>
                        <a:p>
                          <a:pPr marL="0" indent="0" algn="l">
                            <a:buNone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sz="12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m:rPr>
                                        <m:sty m:val="p"/>
                                      </m:rPr>
                                      <a:rPr lang="en-US" sz="1200" i="0">
                                        <a:latin typeface="Cambria Math" panose="02040503050406030204" pitchFamily="18" charset="0"/>
                                      </a:rPr>
                                      <m:t>Ψ</m:t>
                                    </m:r>
                                  </m:e>
                                  <m:sub>
                                    <m:r>
                                      <m:rPr>
                                        <m:sty m:val="p"/>
                                      </m:rPr>
                                      <a:rPr lang="en-US" sz="1200" b="0" i="0" smtClean="0">
                                        <a:latin typeface="Cambria Math" panose="02040503050406030204" pitchFamily="18" charset="0"/>
                                      </a:rPr>
                                      <m:t>c</m:t>
                                    </m:r>
                                    <m:r>
                                      <m:rPr>
                                        <m:sty m:val="p"/>
                                      </m:rPr>
                                      <a:rPr lang="en-US" sz="1200" b="0" i="1" smtClean="0">
                                        <a:latin typeface="Cambria Math" panose="02040503050406030204" pitchFamily="18" charset="0"/>
                                      </a:rPr>
                                      <m:t>p</m:t>
                                    </m:r>
                                    <m:r>
                                      <a:rPr lang="en-US" sz="1200" b="0" i="1" smtClean="0">
                                        <a:latin typeface="Cambria Math" panose="02040503050406030204" pitchFamily="18" charset="0"/>
                                      </a:rPr>
                                      <m:t>,</m:t>
                                    </m:r>
                                    <m:r>
                                      <m:rPr>
                                        <m:sty m:val="p"/>
                                      </m:rPr>
                                      <a:rPr lang="en-US" sz="1200" b="0" i="1" smtClean="0">
                                        <a:latin typeface="Cambria Math" panose="02040503050406030204" pitchFamily="18" charset="0"/>
                                      </a:rPr>
                                      <m:t>N</m:t>
                                    </m:r>
                                  </m:sub>
                                </m:sSub>
                                <m:r>
                                  <a:rPr lang="en-US" sz="1200" i="0">
                                    <a:latin typeface="Cambria Math" panose="02040503050406030204" pitchFamily="18" charset="0"/>
                                  </a:rPr>
                                  <m:t> </m:t>
                                </m:r>
                              </m:oMath>
                            </m:oMathPara>
                          </a14:m>
                          <a:endParaRPr lang="en-US" sz="1200" dirty="0">
                            <a:latin typeface="Calibri" charset="0"/>
                            <a:ea typeface="Calibri" charset="0"/>
                            <a:cs typeface="Calibri" charset="0"/>
                          </a:endParaRPr>
                        </a:p>
                      </a:txBody>
                      <a:tcPr marL="76200" marR="76200" marT="50800" marB="50800" anchor="ctr">
                        <a:lnL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FFFFF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indent="0" algn="l">
                            <a:buNone/>
                          </a:pPr>
                          <a:r>
                            <a:rPr lang="en-US" sz="1200" dirty="0">
                              <a:solidFill>
                                <a:srgbClr val="404040"/>
                              </a:solidFill>
                              <a:latin typeface="Calibri" pitchFamily="34" charset="0"/>
                              <a:ea typeface="Calibri" pitchFamily="34" charset="-122"/>
                              <a:cs typeface="Calibri" pitchFamily="34" charset="-120"/>
                            </a:rPr>
                            <a:t>Splitting (post-installed).  1.0 for cast-in</a:t>
                          </a:r>
                          <a:endParaRPr lang="en-US" sz="1200" dirty="0">
                            <a:latin typeface="Calibri" charset="0"/>
                            <a:ea typeface="Calibri" charset="0"/>
                            <a:cs typeface="Calibri" charset="0"/>
                          </a:endParaRPr>
                        </a:p>
                      </a:txBody>
                      <a:tcPr marL="76200" marR="76200" marT="50800" marB="50800" anchor="ctr">
                        <a:lnL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FFFFF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indent="0" algn="l">
                            <a:buNone/>
                          </a:pPr>
                          <a:r>
                            <a:rPr lang="en-US" sz="1200" dirty="0">
                              <a:solidFill>
                                <a:srgbClr val="404040"/>
                              </a:solidFill>
                              <a:latin typeface="Calibri" pitchFamily="34" charset="0"/>
                              <a:ea typeface="Calibri" pitchFamily="34" charset="-122"/>
                              <a:cs typeface="Calibri" pitchFamily="34" charset="-120"/>
                            </a:rPr>
                            <a:t>≥ c_a,min / c_ac for post-installed</a:t>
                          </a:r>
                          <a:endParaRPr lang="en-US" sz="1200" dirty="0">
                            <a:latin typeface="Calibri" charset="0"/>
                            <a:ea typeface="Calibri" charset="0"/>
                            <a:cs typeface="Calibri" charset="0"/>
                          </a:endParaRPr>
                        </a:p>
                      </a:txBody>
                      <a:tcPr marL="76200" marR="76200" marT="50800" marB="50800" anchor="ctr">
                        <a:lnL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FFFFF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5"/>
                      </a:ext>
                    </a:extLst>
                  </a:tr>
                </a:tbl>
              </a:graphicData>
            </a:graphic>
          </p:graphicFrame>
        </mc:Choice>
        <mc:Fallback>
          <p:graphicFrame>
            <p:nvGraphicFramePr>
              <p:cNvPr id="12" name="Table 0">
                <a:extLst>
                  <a:ext uri="{FF2B5EF4-FFF2-40B4-BE49-F238E27FC236}">
                    <a16:creationId xmlns:a16="http://schemas.microsoft.com/office/drawing/2014/main" id="{35B7EFD5-2BE4-6FDC-B54B-D034147F211E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77123685"/>
                  </p:ext>
                </p:extLst>
              </p:nvPr>
            </p:nvGraphicFramePr>
            <p:xfrm>
              <a:off x="320039" y="1088982"/>
              <a:ext cx="8503921" cy="2304288"/>
            </p:xfrm>
            <a:graphic>
              <a:graphicData uri="http://schemas.openxmlformats.org/drawingml/2006/table">
                <a:tbl>
                  <a:tblPr/>
                  <a:tblGrid>
                    <a:gridCol w="1418226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3340729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  <a:gridCol w="3744966">
                      <a:extLst>
                        <a:ext uri="{9D8B030D-6E8A-4147-A177-3AD203B41FA5}">
                          <a16:colId xmlns:a16="http://schemas.microsoft.com/office/drawing/2014/main" val="20002"/>
                        </a:ext>
                      </a:extLst>
                    </a:gridCol>
                  </a:tblGrid>
                  <a:tr h="384048">
                    <a:tc>
                      <a:txBody>
                        <a:bodyPr/>
                        <a:lstStyle/>
                        <a:p>
                          <a:pPr marL="0" indent="0" algn="ctr">
                            <a:buNone/>
                          </a:pPr>
                          <a:r>
                            <a:rPr lang="en-US" sz="1200" b="1" dirty="0">
                              <a:solidFill>
                                <a:srgbClr val="FFFFFF"/>
                              </a:solidFill>
                              <a:latin typeface="Calibri" pitchFamily="34" charset="0"/>
                              <a:ea typeface="Calibri" pitchFamily="34" charset="-122"/>
                              <a:cs typeface="Calibri" pitchFamily="34" charset="-120"/>
                            </a:rPr>
                            <a:t>Factor</a:t>
                          </a:r>
                          <a:endParaRPr lang="en-US" sz="1200" dirty="0">
                            <a:latin typeface="Calibri" charset="0"/>
                            <a:ea typeface="Calibri" charset="0"/>
                            <a:cs typeface="Calibri" charset="0"/>
                          </a:endParaRPr>
                        </a:p>
                      </a:txBody>
                      <a:tcPr marL="76200" marR="76200" marT="50800" marB="50800" anchor="ctr">
                        <a:lnL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1F3A6B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indent="0" algn="ctr">
                            <a:buNone/>
                          </a:pPr>
                          <a:r>
                            <a:rPr lang="en-US" sz="1200" b="1" dirty="0">
                              <a:solidFill>
                                <a:srgbClr val="FFFFFF"/>
                              </a:solidFill>
                              <a:latin typeface="Calibri" pitchFamily="34" charset="0"/>
                              <a:ea typeface="Calibri" pitchFamily="34" charset="-122"/>
                              <a:cs typeface="Calibri" pitchFamily="34" charset="-120"/>
                            </a:rPr>
                            <a:t>Meaning</a:t>
                          </a:r>
                          <a:endParaRPr lang="en-US" sz="1200" dirty="0">
                            <a:latin typeface="Calibri" charset="0"/>
                            <a:ea typeface="Calibri" charset="0"/>
                            <a:cs typeface="Calibri" charset="0"/>
                          </a:endParaRPr>
                        </a:p>
                      </a:txBody>
                      <a:tcPr marL="76200" marR="76200" marT="50800" marB="50800" anchor="ctr">
                        <a:lnL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1F3A6B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indent="0" algn="ctr">
                            <a:buNone/>
                          </a:pPr>
                          <a:r>
                            <a:rPr lang="en-US" sz="1200" b="1" dirty="0">
                              <a:solidFill>
                                <a:srgbClr val="FFFFFF"/>
                              </a:solidFill>
                              <a:latin typeface="Calibri" pitchFamily="34" charset="0"/>
                              <a:ea typeface="Calibri" pitchFamily="34" charset="-122"/>
                              <a:cs typeface="Calibri" pitchFamily="34" charset="-120"/>
                            </a:rPr>
                            <a:t>Value</a:t>
                          </a:r>
                          <a:endParaRPr lang="en-US" sz="1200" dirty="0">
                            <a:latin typeface="Calibri" charset="0"/>
                            <a:ea typeface="Calibri" charset="0"/>
                            <a:cs typeface="Calibri" charset="0"/>
                          </a:endParaRPr>
                        </a:p>
                      </a:txBody>
                      <a:tcPr marL="76200" marR="76200" marT="50800" marB="50800" anchor="ctr">
                        <a:lnL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1F3A6B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384048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76200" marR="76200" marT="50800" marB="50800" anchor="ctr">
                        <a:lnL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429" t="-100000" r="-499571" b="-40317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76200" marR="76200" marT="50800" marB="50800" anchor="ctr">
                        <a:lnL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42701" t="-100000" r="-112409" b="-40317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0" indent="0" algn="l">
                            <a:buNone/>
                          </a:pPr>
                          <a:r>
                            <a:rPr lang="en-US" sz="1200" dirty="0">
                              <a:solidFill>
                                <a:srgbClr val="404040"/>
                              </a:solidFill>
                              <a:latin typeface="Calibri" pitchFamily="34" charset="0"/>
                              <a:ea typeface="Calibri" pitchFamily="34" charset="-122"/>
                              <a:cs typeface="Calibri" pitchFamily="34" charset="-120"/>
                            </a:rPr>
                            <a:t>&lt; 1 when edge or spacing limits area</a:t>
                          </a:r>
                          <a:endParaRPr lang="en-US" sz="1200" dirty="0">
                            <a:latin typeface="Calibri" charset="0"/>
                            <a:ea typeface="Calibri" charset="0"/>
                            <a:cs typeface="Calibri" charset="0"/>
                          </a:endParaRPr>
                        </a:p>
                      </a:txBody>
                      <a:tcPr marL="76200" marR="76200" marT="50800" marB="50800" anchor="ctr">
                        <a:lnL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FFFFF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384048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76200" marR="76200" marT="50800" marB="50800" anchor="ctr">
                        <a:lnL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429" t="-196875" r="-499571" b="-29687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76200" marR="76200" marT="50800" marB="50800" anchor="ctr">
                        <a:lnL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42701" t="-196875" r="-112409" b="-29687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0" indent="0" algn="l">
                            <a:buNone/>
                          </a:pPr>
                          <a:r>
                            <a:rPr lang="en-US" sz="1200" dirty="0">
                              <a:solidFill>
                                <a:srgbClr val="404040"/>
                              </a:solidFill>
                              <a:latin typeface="Calibri" pitchFamily="34" charset="0"/>
                              <a:ea typeface="Calibri" pitchFamily="34" charset="-122"/>
                              <a:cs typeface="Calibri" pitchFamily="34" charset="-120"/>
                            </a:rPr>
                            <a:t>≤ 1.0 — reduces for non-uniform loading</a:t>
                          </a:r>
                          <a:endParaRPr lang="en-US" sz="1200" dirty="0">
                            <a:latin typeface="Calibri" charset="0"/>
                            <a:ea typeface="Calibri" charset="0"/>
                            <a:cs typeface="Calibri" charset="0"/>
                          </a:endParaRPr>
                        </a:p>
                      </a:txBody>
                      <a:tcPr marL="76200" marR="76200" marT="50800" marB="50800" anchor="ctr">
                        <a:lnL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0F4FA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384048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76200" marR="76200" marT="50800" marB="50800" anchor="ctr">
                        <a:lnL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429" t="-301587" r="-499571" b="-20158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76200" marR="76200" marT="50800" marB="50800" anchor="ctr">
                        <a:lnL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42701" t="-301587" r="-112409" b="-20158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0" indent="0" algn="l">
                            <a:buNone/>
                          </a:pPr>
                          <a:r>
                            <a:rPr lang="en-US" sz="1200" dirty="0">
                              <a:solidFill>
                                <a:srgbClr val="404040"/>
                              </a:solidFill>
                              <a:latin typeface="Calibri" pitchFamily="34" charset="0"/>
                              <a:ea typeface="Calibri" pitchFamily="34" charset="-122"/>
                              <a:cs typeface="Calibri" pitchFamily="34" charset="-120"/>
                            </a:rPr>
                            <a:t>= 0.7 + 0.3 c_a,min / (1.5 h_ef) otherwise</a:t>
                          </a:r>
                          <a:endParaRPr lang="en-US" sz="1200" dirty="0">
                            <a:latin typeface="Calibri" charset="0"/>
                            <a:ea typeface="Calibri" charset="0"/>
                            <a:cs typeface="Calibri" charset="0"/>
                          </a:endParaRPr>
                        </a:p>
                      </a:txBody>
                      <a:tcPr marL="76200" marR="76200" marT="50800" marB="50800" anchor="ctr">
                        <a:lnL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FFFFF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  <a:tr h="384048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76200" marR="76200" marT="50800" marB="50800" anchor="ctr">
                        <a:lnL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429" t="-401587" r="-499571" b="-10158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0" indent="0" algn="l">
                            <a:buNone/>
                          </a:pPr>
                          <a:r>
                            <a:rPr lang="en-US" sz="1200" dirty="0">
                              <a:solidFill>
                                <a:srgbClr val="404040"/>
                              </a:solidFill>
                              <a:latin typeface="Calibri" pitchFamily="34" charset="0"/>
                              <a:ea typeface="Calibri" pitchFamily="34" charset="-122"/>
                              <a:cs typeface="Calibri" pitchFamily="34" charset="-120"/>
                            </a:rPr>
                            <a:t>Cracking.  1.25 uncracked / 1.0 cracked</a:t>
                          </a:r>
                          <a:endParaRPr lang="en-US" sz="1200" dirty="0">
                            <a:latin typeface="Calibri" charset="0"/>
                            <a:ea typeface="Calibri" charset="0"/>
                            <a:cs typeface="Calibri" charset="0"/>
                          </a:endParaRPr>
                        </a:p>
                      </a:txBody>
                      <a:tcPr marL="76200" marR="76200" marT="50800" marB="50800" anchor="ctr">
                        <a:lnL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0F4FA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indent="0" algn="l">
                            <a:buNone/>
                          </a:pPr>
                          <a:r>
                            <a:rPr lang="en-US" sz="1200" dirty="0">
                              <a:solidFill>
                                <a:srgbClr val="404040"/>
                              </a:solidFill>
                              <a:latin typeface="Calibri" pitchFamily="34" charset="0"/>
                              <a:ea typeface="Calibri" pitchFamily="34" charset="-122"/>
                              <a:cs typeface="Calibri" pitchFamily="34" charset="-120"/>
                            </a:rPr>
                            <a:t>Use 1.0 (cracked) at SDC D</a:t>
                          </a:r>
                          <a:endParaRPr lang="en-US" sz="1200" dirty="0">
                            <a:latin typeface="Calibri" charset="0"/>
                            <a:ea typeface="Calibri" charset="0"/>
                            <a:cs typeface="Calibri" charset="0"/>
                          </a:endParaRPr>
                        </a:p>
                      </a:txBody>
                      <a:tcPr marL="76200" marR="76200" marT="50800" marB="50800" anchor="ctr">
                        <a:lnL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0F4FA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4"/>
                      </a:ext>
                    </a:extLst>
                  </a:tr>
                  <a:tr h="384048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76200" marR="76200" marT="50800" marB="50800" anchor="ctr">
                        <a:lnL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429" t="-501587" r="-499571" b="-158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0" indent="0" algn="l">
                            <a:buNone/>
                          </a:pPr>
                          <a:r>
                            <a:rPr lang="en-US" sz="1200" dirty="0">
                              <a:solidFill>
                                <a:srgbClr val="404040"/>
                              </a:solidFill>
                              <a:latin typeface="Calibri" pitchFamily="34" charset="0"/>
                              <a:ea typeface="Calibri" pitchFamily="34" charset="-122"/>
                              <a:cs typeface="Calibri" pitchFamily="34" charset="-120"/>
                            </a:rPr>
                            <a:t>Splitting (post-installed).  1.0 for cast-in</a:t>
                          </a:r>
                          <a:endParaRPr lang="en-US" sz="1200" dirty="0">
                            <a:latin typeface="Calibri" charset="0"/>
                            <a:ea typeface="Calibri" charset="0"/>
                            <a:cs typeface="Calibri" charset="0"/>
                          </a:endParaRPr>
                        </a:p>
                      </a:txBody>
                      <a:tcPr marL="76200" marR="76200" marT="50800" marB="50800" anchor="ctr">
                        <a:lnL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FFFFF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indent="0" algn="l">
                            <a:buNone/>
                          </a:pPr>
                          <a:r>
                            <a:rPr lang="en-US" sz="1200" dirty="0">
                              <a:solidFill>
                                <a:srgbClr val="404040"/>
                              </a:solidFill>
                              <a:latin typeface="Calibri" pitchFamily="34" charset="0"/>
                              <a:ea typeface="Calibri" pitchFamily="34" charset="-122"/>
                              <a:cs typeface="Calibri" pitchFamily="34" charset="-120"/>
                            </a:rPr>
                            <a:t>≥ c_a,min / c_ac for post-installed</a:t>
                          </a:r>
                          <a:endParaRPr lang="en-US" sz="1200" dirty="0">
                            <a:latin typeface="Calibri" charset="0"/>
                            <a:ea typeface="Calibri" charset="0"/>
                            <a:cs typeface="Calibri" charset="0"/>
                          </a:endParaRPr>
                        </a:p>
                      </a:txBody>
                      <a:tcPr marL="76200" marR="76200" marT="50800" marB="50800" anchor="ctr">
                        <a:lnL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FFFFF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5"/>
                      </a:ext>
                    </a:extLst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3" name="Text 10">
                <a:extLst>
                  <a:ext uri="{FF2B5EF4-FFF2-40B4-BE49-F238E27FC236}">
                    <a16:creationId xmlns:a16="http://schemas.microsoft.com/office/drawing/2014/main" id="{E42E7019-A205-7E69-735C-7CD7C2586262}"/>
                  </a:ext>
                </a:extLst>
              </p:cNvPr>
              <p:cNvSpPr/>
              <p:nvPr/>
            </p:nvSpPr>
            <p:spPr>
              <a:xfrm>
                <a:off x="604590" y="3787308"/>
                <a:ext cx="8503920" cy="365760"/>
              </a:xfrm>
              <a:prstGeom prst="rect">
                <a:avLst/>
              </a:prstGeom>
              <a:noFill/>
              <a:ln/>
            </p:spPr>
            <p:txBody>
              <a:bodyPr wrap="square" rtlCol="0" anchor="t"/>
              <a:lstStyle/>
              <a:p>
                <a:pPr marL="190500" indent="-190500">
                  <a:spcBef>
                    <a:spcPts val="400"/>
                  </a:spcBef>
                  <a:spcAft>
                    <a:spcPts val="400"/>
                  </a:spcAft>
                  <a:buClr>
                    <a:srgbClr val="336699"/>
                  </a:buClr>
                  <a:buSzPct val="80000"/>
                  <a:buFontTx/>
                  <a:buChar char="•"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sz="125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sz="125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c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US" sz="125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a</m:t>
                        </m:r>
                        <m:r>
                          <a:rPr lang="en-US" sz="125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,</m:t>
                        </m:r>
                        <m:r>
                          <m:rPr>
                            <m:sty m:val="p"/>
                          </m:rPr>
                          <a:rPr lang="en-US" sz="125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min</m:t>
                        </m:r>
                      </m:sub>
                    </m:sSub>
                    <m:r>
                      <a:rPr lang="en-US" sz="125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m:rPr>
                        <m:nor/>
                      </m:rPr>
                      <a:rPr lang="en-US" sz="125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m:rPr>
                        <m:nor/>
                      </m:rPr>
                      <a:rPr lang="en-US" sz="1250"/>
                      <m:t>is</m:t>
                    </m:r>
                    <m:r>
                      <m:rPr>
                        <m:nor/>
                      </m:rPr>
                      <a:rPr lang="en-US" sz="1250"/>
                      <m:t> </m:t>
                    </m:r>
                    <m:r>
                      <m:rPr>
                        <m:nor/>
                      </m:rPr>
                      <a:rPr lang="en-US" sz="1250"/>
                      <m:t>the</m:t>
                    </m:r>
                    <m:r>
                      <m:rPr>
                        <m:nor/>
                      </m:rPr>
                      <a:rPr lang="en-US" sz="1250"/>
                      <m:t> </m:t>
                    </m:r>
                    <m:r>
                      <m:rPr>
                        <m:nor/>
                      </m:rPr>
                      <a:rPr lang="en-US" sz="1250"/>
                      <m:t>minimum</m:t>
                    </m:r>
                    <m:r>
                      <m:rPr>
                        <m:nor/>
                      </m:rPr>
                      <a:rPr lang="en-US" sz="1250"/>
                      <m:t> </m:t>
                    </m:r>
                    <m:r>
                      <m:rPr>
                        <m:nor/>
                      </m:rPr>
                      <a:rPr lang="en-US" sz="1250"/>
                      <m:t>anchor</m:t>
                    </m:r>
                    <m:r>
                      <m:rPr>
                        <m:nor/>
                      </m:rPr>
                      <a:rPr lang="en-US" sz="1250"/>
                      <m:t> </m:t>
                    </m:r>
                    <m:r>
                      <m:rPr>
                        <m:nor/>
                      </m:rPr>
                      <a:rPr lang="en-US" sz="1250"/>
                      <m:t>edge</m:t>
                    </m:r>
                    <m:r>
                      <m:rPr>
                        <m:nor/>
                      </m:rPr>
                      <a:rPr lang="en-US" sz="1250"/>
                      <m:t> </m:t>
                    </m:r>
                    <m:r>
                      <m:rPr>
                        <m:nor/>
                      </m:rPr>
                      <a:rPr lang="en-US" sz="1250"/>
                      <m:t>distance</m:t>
                    </m:r>
                  </m:oMath>
                </a14:m>
                <a:endParaRPr lang="en-US" sz="1250"/>
              </a:p>
              <a:p>
                <a:pPr marL="190500" indent="-190500">
                  <a:spcBef>
                    <a:spcPts val="400"/>
                  </a:spcBef>
                  <a:spcAft>
                    <a:spcPts val="400"/>
                  </a:spcAft>
                  <a:buClr>
                    <a:srgbClr val="336699"/>
                  </a:buClr>
                  <a:buSzPct val="80000"/>
                  <a:buFontTx/>
                  <a:buChar char="•"/>
                </a:pP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1250" i="0">
                        <a:latin typeface="Cambria Math" panose="02040503050406030204" pitchFamily="18" charset="0"/>
                      </a:rPr>
                      <m:t>e</m:t>
                    </m:r>
                    <m:sSub>
                      <m:sSubPr>
                        <m:ctrlPr>
                          <a:rPr lang="en-US" sz="125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250" i="0">
                            <a:latin typeface="Cambria Math" panose="02040503050406030204" pitchFamily="18" charset="0"/>
                          </a:rPr>
                          <m:t>′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US" sz="1250" i="0">
                            <a:latin typeface="Cambria Math" panose="02040503050406030204" pitchFamily="18" charset="0"/>
                          </a:rPr>
                          <m:t>N</m:t>
                        </m:r>
                      </m:sub>
                    </m:sSub>
                    <m:r>
                      <a:rPr lang="en-US" sz="1250" i="0">
                        <a:latin typeface="Cambria Math" panose="02040503050406030204" pitchFamily="18" charset="0"/>
                      </a:rPr>
                      <m:t>   </m:t>
                    </m:r>
                  </m:oMath>
                </a14:m>
                <a:r>
                  <a:rPr lang="en-US" sz="1250" dirty="0"/>
                  <a:t>is the effective eccentricity of the applied tensile load relative to the centroid of the anchor group</a:t>
                </a:r>
              </a:p>
              <a:p>
                <a:pPr marL="190500" indent="-190500">
                  <a:spcBef>
                    <a:spcPts val="400"/>
                  </a:spcBef>
                  <a:spcAft>
                    <a:spcPts val="400"/>
                  </a:spcAft>
                  <a:buClr>
                    <a:srgbClr val="336699"/>
                  </a:buClr>
                  <a:buSzPct val="80000"/>
                  <a:buFontTx/>
                  <a:buChar char="•"/>
                </a:pPr>
                <a:r>
                  <a:rPr lang="en-US" sz="1250" dirty="0">
                    <a:solidFill>
                      <a:srgbClr val="404040"/>
                    </a:solidFill>
                    <a:latin typeface="Calibri" pitchFamily="34" charset="0"/>
                    <a:ea typeface="Calibri" pitchFamily="34" charset="-122"/>
                    <a:cs typeface="Calibri" pitchFamily="34" charset="-120"/>
                  </a:rPr>
                  <a:t>Check edge distance for all anchors: if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25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sz="1250" i="0">
                            <a:latin typeface="Cambria Math" panose="02040503050406030204" pitchFamily="18" charset="0"/>
                          </a:rPr>
                          <m:t>c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US" sz="1250" i="0">
                            <a:latin typeface="Cambria Math" panose="02040503050406030204" pitchFamily="18" charset="0"/>
                          </a:rPr>
                          <m:t>a</m:t>
                        </m:r>
                        <m:r>
                          <a:rPr lang="en-US" sz="1250" i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m:rPr>
                            <m:sty m:val="p"/>
                          </m:rPr>
                          <a:rPr lang="en-US" sz="1250" i="0">
                            <a:latin typeface="Cambria Math" panose="02040503050406030204" pitchFamily="18" charset="0"/>
                          </a:rPr>
                          <m:t>min</m:t>
                        </m:r>
                      </m:sub>
                    </m:sSub>
                    <m:r>
                      <a:rPr lang="en-US" sz="1250" i="0">
                        <a:latin typeface="Cambria Math" panose="02040503050406030204" pitchFamily="18" charset="0"/>
                      </a:rPr>
                      <m:t>&lt;1.5 </m:t>
                    </m:r>
                    <m:sSub>
                      <m:sSubPr>
                        <m:ctrlPr>
                          <a:rPr lang="en-US" sz="125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sz="1250" i="0">
                            <a:latin typeface="Cambria Math" panose="02040503050406030204" pitchFamily="18" charset="0"/>
                          </a:rPr>
                          <m:t>h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US" sz="1250" i="0">
                            <a:latin typeface="Cambria Math" panose="02040503050406030204" pitchFamily="18" charset="0"/>
                          </a:rPr>
                          <m:t>ef</m:t>
                        </m:r>
                      </m:sub>
                    </m:sSub>
                    <m:r>
                      <a:rPr lang="en-US" sz="1250" i="0">
                        <a:latin typeface="Cambria Math" panose="02040503050406030204" pitchFamily="18" charset="0"/>
                      </a:rPr>
                      <m:t>, </m:t>
                    </m:r>
                    <m:r>
                      <a:rPr lang="en-US" sz="1250" b="0" i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sz="1250" b="0" i="0" smtClean="0">
                        <a:latin typeface="Cambria Math" panose="02040503050406030204" pitchFamily="18" charset="0"/>
                      </a:rPr>
                      <m:t>the</m:t>
                    </m:r>
                    <m:r>
                      <a:rPr lang="en-US" sz="1250" b="0" i="0" smtClean="0">
                        <a:latin typeface="Cambria Math" panose="02040503050406030204" pitchFamily="18" charset="0"/>
                      </a:rPr>
                      <m:t>  </m:t>
                    </m:r>
                    <m:sSub>
                      <m:sSubPr>
                        <m:ctrlPr>
                          <a:rPr lang="en-US" sz="125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sz="1250" i="0">
                            <a:latin typeface="Cambria Math" panose="02040503050406030204" pitchFamily="18" charset="0"/>
                          </a:rPr>
                          <m:t>Ψ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US" sz="1250" i="0">
                            <a:latin typeface="Cambria Math" panose="02040503050406030204" pitchFamily="18" charset="0"/>
                          </a:rPr>
                          <m:t>ed</m:t>
                        </m:r>
                        <m:r>
                          <a:rPr lang="en-US" sz="1250" i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m:rPr>
                            <m:sty m:val="p"/>
                          </m:rPr>
                          <a:rPr lang="en-US" sz="1250" i="0">
                            <a:latin typeface="Cambria Math" panose="02040503050406030204" pitchFamily="18" charset="0"/>
                          </a:rPr>
                          <m:t>N</m:t>
                        </m:r>
                      </m:sub>
                    </m:sSub>
                  </m:oMath>
                </a14:m>
                <a:r>
                  <a:rPr lang="en-US" sz="1250" dirty="0"/>
                  <a:t>  </a:t>
                </a:r>
                <a:r>
                  <a:rPr lang="en-US" sz="1250" dirty="0">
                    <a:solidFill>
                      <a:srgbClr val="404040"/>
                    </a:solidFill>
                    <a:latin typeface="Calibri" pitchFamily="34" charset="0"/>
                    <a:ea typeface="Calibri" pitchFamily="34" charset="-122"/>
                    <a:cs typeface="Calibri" pitchFamily="34" charset="-120"/>
                  </a:rPr>
                  <a:t>factor reduces breakout capacity</a:t>
                </a:r>
                <a:endParaRPr lang="en-US" sz="1250" dirty="0"/>
              </a:p>
            </p:txBody>
          </p:sp>
        </mc:Choice>
        <mc:Fallback>
          <p:sp>
            <p:nvSpPr>
              <p:cNvPr id="13" name="Text 10">
                <a:extLst>
                  <a:ext uri="{FF2B5EF4-FFF2-40B4-BE49-F238E27FC236}">
                    <a16:creationId xmlns:a16="http://schemas.microsoft.com/office/drawing/2014/main" id="{E42E7019-A205-7E69-735C-7CD7C2586262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4590" y="3787308"/>
                <a:ext cx="8503920" cy="365760"/>
              </a:xfrm>
              <a:prstGeom prst="rect">
                <a:avLst/>
              </a:prstGeom>
              <a:blipFill>
                <a:blip r:embed="rId4"/>
                <a:stretch>
                  <a:fillRect b="-155000"/>
                </a:stretch>
              </a:blipFill>
              <a:ln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0113618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217920" y="164592"/>
            <a:ext cx="27432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2000" b="1" dirty="0">
                <a:solidFill>
                  <a:srgbClr val="1F3A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Vibrationdata</a:t>
            </a:r>
            <a:endParaRPr lang="en-US" sz="2000" dirty="0"/>
          </a:p>
        </p:txBody>
      </p:sp>
      <p:sp>
        <p:nvSpPr>
          <p:cNvPr id="3" name="Text 1"/>
          <p:cNvSpPr/>
          <p:nvPr/>
        </p:nvSpPr>
        <p:spPr>
          <a:xfrm>
            <a:off x="256032" y="164592"/>
            <a:ext cx="50292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600" b="1" dirty="0">
                <a:solidFill>
                  <a:srgbClr val="1F3A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Overview</a:t>
            </a:r>
            <a:endParaRPr lang="en-US" sz="1600" dirty="0"/>
          </a:p>
        </p:txBody>
      </p:sp>
      <p:sp>
        <p:nvSpPr>
          <p:cNvPr id="4" name="Shape 2"/>
          <p:cNvSpPr/>
          <p:nvPr/>
        </p:nvSpPr>
        <p:spPr>
          <a:xfrm>
            <a:off x="0" y="566928"/>
            <a:ext cx="9144000" cy="0"/>
          </a:xfrm>
          <a:prstGeom prst="line">
            <a:avLst/>
          </a:prstGeom>
          <a:noFill/>
          <a:ln w="22860">
            <a:solidFill>
              <a:srgbClr val="1F3A6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8503920" y="4846320"/>
            <a:ext cx="4572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10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 4"/>
              <p:cNvSpPr/>
              <p:nvPr/>
            </p:nvSpPr>
            <p:spPr>
              <a:xfrm>
                <a:off x="365760" y="845820"/>
                <a:ext cx="8503920" cy="4297680"/>
              </a:xfrm>
              <a:prstGeom prst="rect">
                <a:avLst/>
              </a:prstGeom>
              <a:noFill/>
              <a:ln/>
            </p:spPr>
            <p:txBody>
              <a:bodyPr wrap="square" rtlCol="0" anchor="t"/>
              <a:lstStyle/>
              <a:p>
                <a:pPr marL="190500" indent="-190500">
                  <a:spcAft>
                    <a:spcPts val="400"/>
                  </a:spcAft>
                  <a:buClr>
                    <a:srgbClr val="006699"/>
                  </a:buClr>
                  <a:buSzPct val="80000"/>
                  <a:buChar char="•"/>
                </a:pPr>
                <a:r>
                  <a:rPr lang="en-US" sz="1300" dirty="0">
                    <a:solidFill>
                      <a:srgbClr val="404040"/>
                    </a:solidFill>
                    <a:latin typeface="Calibri" pitchFamily="34" charset="0"/>
                    <a:ea typeface="Calibri" pitchFamily="34" charset="-122"/>
                    <a:cs typeface="Calibri" pitchFamily="34" charset="-120"/>
                  </a:rPr>
                  <a:t>Seismic anchor bolt design for ground-mounted equipment and nonstructural components</a:t>
                </a:r>
                <a:endParaRPr lang="en-US" sz="1300" dirty="0"/>
              </a:p>
              <a:p>
                <a:pPr marL="190500" indent="-190500">
                  <a:spcAft>
                    <a:spcPts val="400"/>
                  </a:spcAft>
                  <a:buClr>
                    <a:srgbClr val="006699"/>
                  </a:buClr>
                  <a:buSzPct val="80000"/>
                  <a:buChar char="•"/>
                </a:pPr>
                <a:r>
                  <a:rPr lang="en-US" sz="1300" dirty="0">
                    <a:solidFill>
                      <a:srgbClr val="404040"/>
                    </a:solidFill>
                    <a:latin typeface="Calibri" pitchFamily="34" charset="0"/>
                    <a:ea typeface="Calibri" pitchFamily="34" charset="-122"/>
                    <a:cs typeface="Calibri" pitchFamily="34" charset="-120"/>
                  </a:rPr>
                  <a:t>Governing codes:</a:t>
                </a:r>
                <a:endParaRPr lang="en-US" sz="1300" dirty="0"/>
              </a:p>
              <a:p>
                <a:pPr marL="635000" lvl="1" indent="-317500">
                  <a:spcAft>
                    <a:spcPts val="400"/>
                  </a:spcAft>
                  <a:buClr>
                    <a:srgbClr val="006699"/>
                  </a:buClr>
                  <a:buSzPct val="80000"/>
                  <a:buChar char="•"/>
                </a:pPr>
                <a:r>
                  <a:rPr lang="en-US" sz="1300" dirty="0">
                    <a:solidFill>
                      <a:srgbClr val="404040"/>
                    </a:solidFill>
                    <a:latin typeface="Calibri" pitchFamily="34" charset="0"/>
                    <a:ea typeface="Calibri" pitchFamily="34" charset="-122"/>
                    <a:cs typeface="Calibri" pitchFamily="34" charset="-120"/>
                  </a:rPr>
                  <a:t>ASCE 7-22 Chapters 11–13: Seismic design forces and load combinations</a:t>
                </a:r>
                <a:endParaRPr lang="en-US" sz="1300" dirty="0"/>
              </a:p>
              <a:p>
                <a:pPr marL="635000" lvl="1" indent="-317500">
                  <a:spcAft>
                    <a:spcPts val="400"/>
                  </a:spcAft>
                  <a:buClr>
                    <a:srgbClr val="006699"/>
                  </a:buClr>
                  <a:buSzPct val="80000"/>
                  <a:buChar char="•"/>
                </a:pPr>
                <a:r>
                  <a:rPr lang="en-US" sz="1300" dirty="0">
                    <a:solidFill>
                      <a:srgbClr val="404040"/>
                    </a:solidFill>
                    <a:latin typeface="Calibri" pitchFamily="34" charset="0"/>
                    <a:ea typeface="Calibri" pitchFamily="34" charset="-122"/>
                    <a:cs typeface="Calibri" pitchFamily="34" charset="-120"/>
                  </a:rPr>
                  <a:t>ACI 318-19 Chapter 17: Concrete anchor strength — all failure modes</a:t>
                </a:r>
                <a:endParaRPr lang="en-US" sz="1300" dirty="0"/>
              </a:p>
              <a:p>
                <a:pPr marL="635000" lvl="1" indent="-317500">
                  <a:spcAft>
                    <a:spcPts val="400"/>
                  </a:spcAft>
                  <a:buClr>
                    <a:srgbClr val="006699"/>
                  </a:buClr>
                  <a:buSzPct val="80000"/>
                  <a:buChar char="•"/>
                </a:pPr>
                <a:r>
                  <a:rPr lang="en-US" sz="1300" dirty="0">
                    <a:solidFill>
                      <a:srgbClr val="404040"/>
                    </a:solidFill>
                    <a:latin typeface="Calibri" pitchFamily="34" charset="0"/>
                    <a:ea typeface="Calibri" pitchFamily="34" charset="-122"/>
                    <a:cs typeface="Calibri" pitchFamily="34" charset="-120"/>
                  </a:rPr>
                  <a:t>ICC-ES AC193 / AC308: Qualification of post-installed mechanical and adhesive anchors</a:t>
                </a:r>
                <a:endParaRPr lang="en-US" sz="1300" dirty="0"/>
              </a:p>
              <a:p>
                <a:pPr marL="190500" indent="-190500">
                  <a:spcAft>
                    <a:spcPts val="400"/>
                  </a:spcAft>
                  <a:buClr>
                    <a:srgbClr val="006699"/>
                  </a:buClr>
                  <a:buSzPct val="80000"/>
                  <a:buChar char="•"/>
                </a:pPr>
                <a:r>
                  <a:rPr lang="en-US" sz="1300" dirty="0">
                    <a:solidFill>
                      <a:srgbClr val="404040"/>
                    </a:solidFill>
                    <a:latin typeface="Calibri" pitchFamily="34" charset="0"/>
                    <a:ea typeface="Calibri" pitchFamily="34" charset="-122"/>
                    <a:cs typeface="Calibri" pitchFamily="34" charset="-120"/>
                  </a:rPr>
                  <a:t>This deck covers:</a:t>
                </a:r>
                <a:endParaRPr lang="en-US" sz="1300" dirty="0"/>
              </a:p>
              <a:p>
                <a:pPr marL="635000" lvl="1" indent="-317500">
                  <a:spcAft>
                    <a:spcPts val="400"/>
                  </a:spcAft>
                  <a:buClr>
                    <a:srgbClr val="006699"/>
                  </a:buClr>
                  <a:buSzPct val="80000"/>
                  <a:buChar char="•"/>
                </a:pPr>
                <a:r>
                  <a:rPr lang="en-US" sz="1300" dirty="0">
                    <a:solidFill>
                      <a:srgbClr val="404040"/>
                    </a:solidFill>
                    <a:latin typeface="Calibri" pitchFamily="34" charset="0"/>
                    <a:ea typeface="Calibri" pitchFamily="34" charset="-122"/>
                    <a:cs typeface="Calibri" pitchFamily="34" charset="-120"/>
                  </a:rPr>
                  <a:t>Site seismic hazard parameters (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300" i="1" smtClean="0">
                            <a:solidFill>
                              <a:srgbClr val="404040"/>
                            </a:solidFill>
                            <a:latin typeface="Cambria Math" panose="02040503050406030204" pitchFamily="18" charset="0"/>
                            <a:ea typeface="Calibri" pitchFamily="34" charset="-122"/>
                            <a:cs typeface="Calibri" pitchFamily="34" charset="-12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sz="1300" b="0" i="1" smtClean="0">
                            <a:solidFill>
                              <a:srgbClr val="404040"/>
                            </a:solidFill>
                            <a:latin typeface="Cambria Math" panose="02040503050406030204" pitchFamily="18" charset="0"/>
                            <a:ea typeface="Calibri" pitchFamily="34" charset="-122"/>
                            <a:cs typeface="Calibri" pitchFamily="34" charset="-120"/>
                          </a:rPr>
                          <m:t>S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US" sz="1300" b="0" i="1" smtClean="0">
                            <a:solidFill>
                              <a:srgbClr val="404040"/>
                            </a:solidFill>
                            <a:latin typeface="Cambria Math" panose="02040503050406030204" pitchFamily="18" charset="0"/>
                            <a:ea typeface="Calibri" pitchFamily="34" charset="-122"/>
                            <a:cs typeface="Calibri" pitchFamily="34" charset="-120"/>
                          </a:rPr>
                          <m:t>DS</m:t>
                        </m:r>
                      </m:sub>
                    </m:sSub>
                    <m:r>
                      <a:rPr lang="en-US" sz="1300" b="0" i="1" smtClean="0">
                        <a:solidFill>
                          <a:srgbClr val="404040"/>
                        </a:solidFill>
                        <a:latin typeface="Cambria Math" panose="02040503050406030204" pitchFamily="18" charset="0"/>
                        <a:ea typeface="Calibri" pitchFamily="34" charset="-122"/>
                        <a:cs typeface="Calibri" pitchFamily="34" charset="-120"/>
                      </a:rPr>
                      <m:t>,</m:t>
                    </m:r>
                    <m:sSub>
                      <m:sSubPr>
                        <m:ctrlPr>
                          <a:rPr lang="en-US" sz="1300" i="1">
                            <a:solidFill>
                              <a:srgbClr val="404040"/>
                            </a:solidFill>
                            <a:latin typeface="Cambria Math" panose="02040503050406030204" pitchFamily="18" charset="0"/>
                            <a:ea typeface="Calibri" pitchFamily="34" charset="-122"/>
                            <a:cs typeface="Calibri" pitchFamily="34" charset="-12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sz="1300" i="1">
                            <a:solidFill>
                              <a:srgbClr val="404040"/>
                            </a:solidFill>
                            <a:latin typeface="Cambria Math" panose="02040503050406030204" pitchFamily="18" charset="0"/>
                            <a:ea typeface="Calibri" pitchFamily="34" charset="-122"/>
                            <a:cs typeface="Calibri" pitchFamily="34" charset="-120"/>
                          </a:rPr>
                          <m:t>S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US" sz="1300" i="1">
                            <a:solidFill>
                              <a:srgbClr val="404040"/>
                            </a:solidFill>
                            <a:latin typeface="Cambria Math" panose="02040503050406030204" pitchFamily="18" charset="0"/>
                            <a:ea typeface="Calibri" pitchFamily="34" charset="-122"/>
                            <a:cs typeface="Calibri" pitchFamily="34" charset="-120"/>
                          </a:rPr>
                          <m:t>D</m:t>
                        </m:r>
                        <m:r>
                          <a:rPr lang="en-US" sz="1300" b="0" i="1" smtClean="0">
                            <a:solidFill>
                              <a:srgbClr val="404040"/>
                            </a:solidFill>
                            <a:latin typeface="Cambria Math" panose="02040503050406030204" pitchFamily="18" charset="0"/>
                            <a:ea typeface="Calibri" pitchFamily="34" charset="-122"/>
                            <a:cs typeface="Calibri" pitchFamily="34" charset="-12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sz="1300" dirty="0">
                    <a:solidFill>
                      <a:srgbClr val="404040"/>
                    </a:solidFill>
                    <a:latin typeface="Calibri" pitchFamily="34" charset="0"/>
                    <a:ea typeface="Calibri" pitchFamily="34" charset="-122"/>
                    <a:cs typeface="Calibri" pitchFamily="34" charset="-120"/>
                  </a:rPr>
                  <a:t>, Seismic Design Category)</a:t>
                </a:r>
                <a:endParaRPr lang="en-US" sz="1300" dirty="0"/>
              </a:p>
              <a:p>
                <a:pPr marL="635000" lvl="1" indent="-317500">
                  <a:spcAft>
                    <a:spcPts val="400"/>
                  </a:spcAft>
                  <a:buClr>
                    <a:srgbClr val="006699"/>
                  </a:buClr>
                  <a:buSzPct val="80000"/>
                  <a:buChar char="•"/>
                </a:pPr>
                <a:r>
                  <a:rPr lang="en-US" sz="1300" dirty="0">
                    <a:solidFill>
                      <a:srgbClr val="404040"/>
                    </a:solidFill>
                    <a:latin typeface="Calibri" pitchFamily="34" charset="0"/>
                    <a:ea typeface="Calibri" pitchFamily="34" charset="-122"/>
                    <a:cs typeface="Calibri" pitchFamily="34" charset="-120"/>
                  </a:rPr>
                  <a:t>Chapter 13 nonstructural component force equation and parameter selection</a:t>
                </a:r>
                <a:endParaRPr lang="en-US" sz="1300" dirty="0"/>
              </a:p>
              <a:p>
                <a:pPr marL="635000" lvl="1" indent="-317500">
                  <a:spcAft>
                    <a:spcPts val="400"/>
                  </a:spcAft>
                  <a:buClr>
                    <a:srgbClr val="006699"/>
                  </a:buClr>
                  <a:buSzPct val="80000"/>
                  <a:buChar char="•"/>
                </a:pPr>
                <a:r>
                  <a:rPr lang="en-US" sz="1300" dirty="0">
                    <a:solidFill>
                      <a:srgbClr val="404040"/>
                    </a:solidFill>
                    <a:latin typeface="Calibri" pitchFamily="34" charset="0"/>
                    <a:ea typeface="Calibri" pitchFamily="34" charset="-122"/>
                    <a:cs typeface="Calibri" pitchFamily="34" charset="-120"/>
                  </a:rPr>
                  <a:t>Overturning analysis — combined tension and shear demands on anchors</a:t>
                </a:r>
                <a:endParaRPr lang="en-US" sz="1300" dirty="0"/>
              </a:p>
              <a:p>
                <a:pPr marL="635000" lvl="1" indent="-317500">
                  <a:spcAft>
                    <a:spcPts val="400"/>
                  </a:spcAft>
                  <a:buClr>
                    <a:srgbClr val="006699"/>
                  </a:buClr>
                  <a:buSzPct val="80000"/>
                  <a:buChar char="•"/>
                </a:pPr>
                <a:r>
                  <a:rPr lang="en-US" sz="1300" dirty="0">
                    <a:solidFill>
                      <a:srgbClr val="404040"/>
                    </a:solidFill>
                    <a:latin typeface="Calibri" pitchFamily="34" charset="0"/>
                    <a:ea typeface="Calibri" pitchFamily="34" charset="-122"/>
                    <a:cs typeface="Calibri" pitchFamily="34" charset="-120"/>
                  </a:rPr>
                  <a:t>ACI 318-19 failure modes and interaction check</a:t>
                </a:r>
                <a:endParaRPr lang="en-US" sz="1300" dirty="0"/>
              </a:p>
              <a:p>
                <a:pPr marL="635000" lvl="1" indent="-317500">
                  <a:spcAft>
                    <a:spcPts val="400"/>
                  </a:spcAft>
                  <a:buClr>
                    <a:srgbClr val="006699"/>
                  </a:buClr>
                  <a:buSzPct val="80000"/>
                  <a:buChar char="•"/>
                </a:pPr>
                <a:r>
                  <a:rPr lang="en-US" sz="1300" dirty="0">
                    <a:solidFill>
                      <a:srgbClr val="404040"/>
                    </a:solidFill>
                    <a:latin typeface="Calibri" pitchFamily="34" charset="0"/>
                    <a:ea typeface="Calibri" pitchFamily="34" charset="-122"/>
                    <a:cs typeface="Calibri" pitchFamily="34" charset="-120"/>
                  </a:rPr>
                  <a:t>SDC D ductility requirements and post-installed anchor considerations</a:t>
                </a:r>
                <a:endParaRPr lang="en-US" sz="1300" dirty="0"/>
              </a:p>
              <a:p>
                <a:pPr marL="635000" lvl="1" indent="-317500">
                  <a:spcAft>
                    <a:spcPts val="400"/>
                  </a:spcAft>
                  <a:buClr>
                    <a:srgbClr val="006699"/>
                  </a:buClr>
                  <a:buSzPct val="80000"/>
                  <a:buChar char="•"/>
                </a:pPr>
                <a:r>
                  <a:rPr lang="en-US" sz="1300" dirty="0">
                    <a:solidFill>
                      <a:srgbClr val="404040"/>
                    </a:solidFill>
                    <a:latin typeface="Calibri" pitchFamily="34" charset="0"/>
                    <a:ea typeface="Calibri" pitchFamily="34" charset="-122"/>
                    <a:cs typeface="Calibri" pitchFamily="34" charset="-120"/>
                  </a:rPr>
                  <a:t>Worked example: electronics rack at Vandenberg SFB 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300" i="1">
                            <a:solidFill>
                              <a:srgbClr val="404040"/>
                            </a:solidFill>
                            <a:latin typeface="Cambria Math" panose="02040503050406030204" pitchFamily="18" charset="0"/>
                            <a:ea typeface="Calibri" pitchFamily="34" charset="-122"/>
                            <a:cs typeface="Calibri" pitchFamily="34" charset="-12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sz="1300" i="1">
                            <a:solidFill>
                              <a:srgbClr val="404040"/>
                            </a:solidFill>
                            <a:latin typeface="Cambria Math" panose="02040503050406030204" pitchFamily="18" charset="0"/>
                            <a:ea typeface="Calibri" pitchFamily="34" charset="-122"/>
                            <a:cs typeface="Calibri" pitchFamily="34" charset="-120"/>
                          </a:rPr>
                          <m:t>S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US" sz="1300" i="1">
                            <a:solidFill>
                              <a:srgbClr val="404040"/>
                            </a:solidFill>
                            <a:latin typeface="Cambria Math" panose="02040503050406030204" pitchFamily="18" charset="0"/>
                            <a:ea typeface="Calibri" pitchFamily="34" charset="-122"/>
                            <a:cs typeface="Calibri" pitchFamily="34" charset="-120"/>
                          </a:rPr>
                          <m:t>DS</m:t>
                        </m:r>
                      </m:sub>
                    </m:sSub>
                  </m:oMath>
                </a14:m>
                <a:r>
                  <a:rPr lang="en-US" sz="1300" dirty="0">
                    <a:solidFill>
                      <a:srgbClr val="404040"/>
                    </a:solidFill>
                    <a:latin typeface="Calibri" pitchFamily="34" charset="0"/>
                    <a:ea typeface="Calibri" pitchFamily="34" charset="-122"/>
                    <a:cs typeface="Calibri" pitchFamily="34" charset="-120"/>
                  </a:rPr>
                  <a:t> = 0.792g, SDC D)</a:t>
                </a:r>
                <a:endParaRPr lang="en-US" sz="1300" dirty="0"/>
              </a:p>
            </p:txBody>
          </p:sp>
        </mc:Choice>
        <mc:Fallback xmlns="">
          <p:sp>
            <p:nvSpPr>
              <p:cNvPr id="6" name="Text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5760" y="845820"/>
                <a:ext cx="8503920" cy="4297680"/>
              </a:xfrm>
              <a:prstGeom prst="rect">
                <a:avLst/>
              </a:prstGeom>
              <a:blipFill>
                <a:blip r:embed="rId3"/>
                <a:stretch>
                  <a:fillRect t="-142"/>
                </a:stretch>
              </a:blipFill>
              <a:ln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217920" y="164592"/>
            <a:ext cx="27432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2000" b="1" dirty="0">
                <a:solidFill>
                  <a:srgbClr val="1F3A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Vibrationdata</a:t>
            </a:r>
            <a:endParaRPr lang="en-US" sz="2000" dirty="0"/>
          </a:p>
        </p:txBody>
      </p:sp>
      <p:sp>
        <p:nvSpPr>
          <p:cNvPr id="3" name="Text 1"/>
          <p:cNvSpPr/>
          <p:nvPr/>
        </p:nvSpPr>
        <p:spPr>
          <a:xfrm>
            <a:off x="256032" y="164592"/>
            <a:ext cx="50292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600" b="1" dirty="0">
                <a:solidFill>
                  <a:srgbClr val="1F3A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Worked Example — Problem Description</a:t>
            </a:r>
            <a:endParaRPr lang="en-US" sz="1600" dirty="0"/>
          </a:p>
        </p:txBody>
      </p:sp>
      <p:sp>
        <p:nvSpPr>
          <p:cNvPr id="4" name="Shape 2"/>
          <p:cNvSpPr/>
          <p:nvPr/>
        </p:nvSpPr>
        <p:spPr>
          <a:xfrm>
            <a:off x="0" y="566928"/>
            <a:ext cx="9144000" cy="0"/>
          </a:xfrm>
          <a:prstGeom prst="line">
            <a:avLst/>
          </a:prstGeom>
          <a:noFill/>
          <a:ln w="22860">
            <a:solidFill>
              <a:srgbClr val="1F3A6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8503920" y="4846320"/>
            <a:ext cx="4572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12</a:t>
            </a:r>
            <a:endParaRPr lang="en-US" sz="10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 4"/>
              <p:cNvSpPr/>
              <p:nvPr/>
            </p:nvSpPr>
            <p:spPr>
              <a:xfrm>
                <a:off x="365760" y="713232"/>
                <a:ext cx="4846320" cy="4315968"/>
              </a:xfrm>
              <a:prstGeom prst="rect">
                <a:avLst/>
              </a:prstGeom>
              <a:noFill/>
              <a:ln/>
            </p:spPr>
            <p:txBody>
              <a:bodyPr wrap="square" rtlCol="0" anchor="t"/>
              <a:lstStyle/>
              <a:p>
                <a:pPr marL="190500" indent="-190500">
                  <a:spcAft>
                    <a:spcPts val="400"/>
                  </a:spcAft>
                  <a:buClr>
                    <a:srgbClr val="006699"/>
                  </a:buClr>
                  <a:buSzPct val="80000"/>
                  <a:buChar char="•"/>
                </a:pPr>
                <a:r>
                  <a:rPr lang="en-US" sz="1250" dirty="0">
                    <a:solidFill>
                      <a:srgbClr val="404040"/>
                    </a:solidFill>
                    <a:latin typeface="Calibri" pitchFamily="34" charset="0"/>
                    <a:ea typeface="Calibri" pitchFamily="34" charset="-122"/>
                    <a:cs typeface="Calibri" pitchFamily="34" charset="-120"/>
                  </a:rPr>
                  <a:t>Component: electronics rack,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250" i="1" smtClean="0">
                            <a:solidFill>
                              <a:srgbClr val="404040"/>
                            </a:solidFill>
                            <a:latin typeface="Cambria Math" panose="02040503050406030204" pitchFamily="18" charset="0"/>
                            <a:ea typeface="Calibri" pitchFamily="34" charset="-122"/>
                            <a:cs typeface="Calibri" pitchFamily="34" charset="-12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sz="1250" b="0" i="1" smtClean="0">
                            <a:solidFill>
                              <a:srgbClr val="404040"/>
                            </a:solidFill>
                            <a:latin typeface="Cambria Math" panose="02040503050406030204" pitchFamily="18" charset="0"/>
                            <a:ea typeface="Calibri" pitchFamily="34" charset="-122"/>
                            <a:cs typeface="Calibri" pitchFamily="34" charset="-120"/>
                          </a:rPr>
                          <m:t>W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US" sz="1250" b="0" i="1" smtClean="0">
                            <a:solidFill>
                              <a:srgbClr val="404040"/>
                            </a:solidFill>
                            <a:latin typeface="Cambria Math" panose="02040503050406030204" pitchFamily="18" charset="0"/>
                            <a:ea typeface="Calibri" pitchFamily="34" charset="-122"/>
                            <a:cs typeface="Calibri" pitchFamily="34" charset="-120"/>
                          </a:rPr>
                          <m:t>p</m:t>
                        </m:r>
                      </m:sub>
                    </m:sSub>
                  </m:oMath>
                </a14:m>
                <a:r>
                  <a:rPr lang="en-US" sz="1250" dirty="0">
                    <a:solidFill>
                      <a:srgbClr val="404040"/>
                    </a:solidFill>
                    <a:latin typeface="Calibri" pitchFamily="34" charset="0"/>
                    <a:ea typeface="Calibri" pitchFamily="34" charset="-122"/>
                    <a:cs typeface="Calibri" pitchFamily="34" charset="-120"/>
                  </a:rPr>
                  <a:t> = 500 lbf (operating)</a:t>
                </a:r>
                <a:endParaRPr lang="en-US" sz="1250" dirty="0"/>
              </a:p>
              <a:p>
                <a:pPr marL="190500" indent="-190500">
                  <a:spcAft>
                    <a:spcPts val="400"/>
                  </a:spcAft>
                  <a:buClr>
                    <a:srgbClr val="006699"/>
                  </a:buClr>
                  <a:buSzPct val="80000"/>
                  <a:buChar char="•"/>
                </a:pPr>
                <a:r>
                  <a:rPr lang="en-US" sz="1250" dirty="0">
                    <a:solidFill>
                      <a:srgbClr val="404040"/>
                    </a:solidFill>
                    <a:latin typeface="Calibri" pitchFamily="34" charset="0"/>
                    <a:ea typeface="Calibri" pitchFamily="34" charset="-122"/>
                    <a:cs typeface="Calibri" pitchFamily="34" charset="-120"/>
                  </a:rPr>
                  <a:t>Rack dimensions: 24" W × 36" D × 72" H</a:t>
                </a:r>
                <a:endParaRPr lang="en-US" sz="1250" dirty="0"/>
              </a:p>
              <a:p>
                <a:pPr marL="190500" indent="-190500">
                  <a:spcAft>
                    <a:spcPts val="400"/>
                  </a:spcAft>
                  <a:buClr>
                    <a:srgbClr val="006699"/>
                  </a:buClr>
                  <a:buSzPct val="80000"/>
                  <a:buChar char="•"/>
                </a:pPr>
                <a:r>
                  <a:rPr lang="en-US" sz="1250" dirty="0">
                    <a:solidFill>
                      <a:srgbClr val="404040"/>
                    </a:solidFill>
                    <a:latin typeface="Calibri" pitchFamily="34" charset="0"/>
                    <a:ea typeface="Calibri" pitchFamily="34" charset="-122"/>
                    <a:cs typeface="Calibri" pitchFamily="34" charset="-120"/>
                  </a:rPr>
                  <a:t>CG height above floor: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250" i="1">
                            <a:solidFill>
                              <a:srgbClr val="404040"/>
                            </a:solidFill>
                            <a:latin typeface="Cambria Math" panose="02040503050406030204" pitchFamily="18" charset="0"/>
                            <a:ea typeface="Calibri" pitchFamily="34" charset="-122"/>
                            <a:cs typeface="Calibri" pitchFamily="34" charset="-12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sz="1250" b="0" i="1" smtClean="0">
                            <a:solidFill>
                              <a:srgbClr val="404040"/>
                            </a:solidFill>
                            <a:latin typeface="Cambria Math" panose="02040503050406030204" pitchFamily="18" charset="0"/>
                            <a:ea typeface="Calibri" pitchFamily="34" charset="-122"/>
                            <a:cs typeface="Calibri" pitchFamily="34" charset="-120"/>
                          </a:rPr>
                          <m:t>h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US" sz="1250" b="0" i="1" smtClean="0">
                            <a:solidFill>
                              <a:srgbClr val="404040"/>
                            </a:solidFill>
                            <a:latin typeface="Cambria Math" panose="02040503050406030204" pitchFamily="18" charset="0"/>
                            <a:ea typeface="Calibri" pitchFamily="34" charset="-122"/>
                            <a:cs typeface="Calibri" pitchFamily="34" charset="-120"/>
                          </a:rPr>
                          <m:t>cg</m:t>
                        </m:r>
                      </m:sub>
                    </m:sSub>
                  </m:oMath>
                </a14:m>
                <a:r>
                  <a:rPr lang="en-US" sz="1250" dirty="0">
                    <a:solidFill>
                      <a:srgbClr val="404040"/>
                    </a:solidFill>
                    <a:latin typeface="Calibri" pitchFamily="34" charset="0"/>
                    <a:ea typeface="Calibri" pitchFamily="34" charset="-122"/>
                    <a:cs typeface="Calibri" pitchFamily="34" charset="-120"/>
                  </a:rPr>
                  <a:t> = 36 in</a:t>
                </a:r>
                <a:endParaRPr lang="en-US" sz="1250" dirty="0"/>
              </a:p>
              <a:p>
                <a:pPr marL="190500" indent="-190500">
                  <a:spcAft>
                    <a:spcPts val="400"/>
                  </a:spcAft>
                  <a:buClr>
                    <a:srgbClr val="006699"/>
                  </a:buClr>
                  <a:buSzPct val="80000"/>
                  <a:buChar char="•"/>
                </a:pPr>
                <a:r>
                  <a:rPr lang="en-US" sz="1250" dirty="0">
                    <a:solidFill>
                      <a:srgbClr val="404040"/>
                    </a:solidFill>
                    <a:latin typeface="Calibri" pitchFamily="34" charset="0"/>
                    <a:ea typeface="Calibri" pitchFamily="34" charset="-122"/>
                    <a:cs typeface="Calibri" pitchFamily="34" charset="-120"/>
                  </a:rPr>
                  <a:t>Attachment: grade-level concrete slab (</a:t>
                </a:r>
                <a:r>
                  <a:rPr lang="en-US" sz="1250" dirty="0">
                    <a:solidFill>
                      <a:srgbClr val="404040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  <a:cs typeface="Calibri" pitchFamily="34" charset="-120"/>
                  </a:rPr>
                  <a:t>z</a:t>
                </a:r>
                <a:r>
                  <a:rPr lang="en-US" sz="1250" dirty="0">
                    <a:solidFill>
                      <a:srgbClr val="404040"/>
                    </a:solidFill>
                    <a:latin typeface="Calibri" pitchFamily="34" charset="0"/>
                    <a:ea typeface="Calibri" pitchFamily="34" charset="-122"/>
                    <a:cs typeface="Calibri" pitchFamily="34" charset="-120"/>
                  </a:rPr>
                  <a:t> = 0 ft)</a:t>
                </a:r>
                <a:endParaRPr lang="en-US" sz="1250" dirty="0"/>
              </a:p>
              <a:p>
                <a:pPr marL="190500" indent="-190500">
                  <a:spcAft>
                    <a:spcPts val="400"/>
                  </a:spcAft>
                  <a:buClr>
                    <a:srgbClr val="006699"/>
                  </a:buClr>
                  <a:buSzPct val="80000"/>
                  <a:buChar char="•"/>
                </a:pPr>
                <a:r>
                  <a:rPr lang="en-US" sz="1250" dirty="0">
                    <a:solidFill>
                      <a:srgbClr val="404040"/>
                    </a:solidFill>
                    <a:latin typeface="Calibri" pitchFamily="34" charset="0"/>
                    <a:ea typeface="Calibri" pitchFamily="34" charset="-122"/>
                    <a:cs typeface="Calibri" pitchFamily="34" charset="-120"/>
                  </a:rPr>
                  <a:t>Building height: </a:t>
                </a:r>
                <a:r>
                  <a:rPr lang="en-US" sz="1250" dirty="0">
                    <a:solidFill>
                      <a:srgbClr val="404040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  <a:cs typeface="Calibri" pitchFamily="34" charset="-120"/>
                  </a:rPr>
                  <a:t>h</a:t>
                </a:r>
                <a:r>
                  <a:rPr lang="en-US" sz="1250" dirty="0">
                    <a:solidFill>
                      <a:srgbClr val="404040"/>
                    </a:solidFill>
                    <a:latin typeface="Calibri" pitchFamily="34" charset="0"/>
                    <a:ea typeface="Calibri" pitchFamily="34" charset="-122"/>
                    <a:cs typeface="Calibri" pitchFamily="34" charset="-120"/>
                  </a:rPr>
                  <a:t> = 14 ft</a:t>
                </a:r>
                <a:endParaRPr lang="en-US" sz="1250" dirty="0"/>
              </a:p>
              <a:p>
                <a:pPr marL="190500" indent="-190500">
                  <a:spcAft>
                    <a:spcPts val="400"/>
                  </a:spcAft>
                  <a:buClr>
                    <a:srgbClr val="006699"/>
                  </a:buClr>
                  <a:buSzPct val="80000"/>
                  <a:buChar char="•"/>
                </a:pPr>
                <a:r>
                  <a:rPr lang="en-US" sz="1250" dirty="0">
                    <a:solidFill>
                      <a:srgbClr val="404040"/>
                    </a:solidFill>
                    <a:latin typeface="Calibri" pitchFamily="34" charset="0"/>
                    <a:ea typeface="Calibri" pitchFamily="34" charset="-122"/>
                    <a:cs typeface="Calibri" pitchFamily="34" charset="-120"/>
                  </a:rPr>
                  <a:t>Site: Vandenberg SFB</a:t>
                </a:r>
                <a:endParaRPr lang="en-US" sz="1250" dirty="0"/>
              </a:p>
              <a:p>
                <a:pPr marL="635000" lvl="1" indent="-317500">
                  <a:spcAft>
                    <a:spcPts val="400"/>
                  </a:spcAft>
                  <a:buClr>
                    <a:srgbClr val="006699"/>
                  </a:buClr>
                  <a:buSzPct val="80000"/>
                  <a:buChar char="•"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sz="1250" i="1">
                            <a:solidFill>
                              <a:srgbClr val="404040"/>
                            </a:solidFill>
                            <a:latin typeface="Cambria Math" panose="02040503050406030204" pitchFamily="18" charset="0"/>
                            <a:ea typeface="Calibri" pitchFamily="34" charset="-122"/>
                            <a:cs typeface="Calibri" pitchFamily="34" charset="-12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sz="1250" i="1">
                            <a:solidFill>
                              <a:srgbClr val="404040"/>
                            </a:solidFill>
                            <a:latin typeface="Cambria Math" panose="02040503050406030204" pitchFamily="18" charset="0"/>
                            <a:ea typeface="Calibri" pitchFamily="34" charset="-122"/>
                            <a:cs typeface="Calibri" pitchFamily="34" charset="-120"/>
                          </a:rPr>
                          <m:t>S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US" sz="1250" i="1">
                            <a:solidFill>
                              <a:srgbClr val="404040"/>
                            </a:solidFill>
                            <a:latin typeface="Cambria Math" panose="02040503050406030204" pitchFamily="18" charset="0"/>
                            <a:ea typeface="Calibri" pitchFamily="34" charset="-122"/>
                            <a:cs typeface="Calibri" pitchFamily="34" charset="-120"/>
                          </a:rPr>
                          <m:t>DS</m:t>
                        </m:r>
                      </m:sub>
                    </m:sSub>
                  </m:oMath>
                </a14:m>
                <a:r>
                  <a:rPr lang="en-US" sz="1250" dirty="0">
                    <a:solidFill>
                      <a:srgbClr val="404040"/>
                    </a:solidFill>
                    <a:latin typeface="Calibri" pitchFamily="34" charset="0"/>
                    <a:ea typeface="Calibri" pitchFamily="34" charset="-122"/>
                    <a:cs typeface="Calibri" pitchFamily="34" charset="-120"/>
                  </a:rPr>
                  <a:t> = 0.792g,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250" i="1">
                            <a:solidFill>
                              <a:srgbClr val="404040"/>
                            </a:solidFill>
                            <a:latin typeface="Cambria Math" panose="02040503050406030204" pitchFamily="18" charset="0"/>
                            <a:ea typeface="Calibri" pitchFamily="34" charset="-122"/>
                            <a:cs typeface="Calibri" pitchFamily="34" charset="-12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sz="1250" i="1">
                            <a:solidFill>
                              <a:srgbClr val="404040"/>
                            </a:solidFill>
                            <a:latin typeface="Cambria Math" panose="02040503050406030204" pitchFamily="18" charset="0"/>
                            <a:ea typeface="Calibri" pitchFamily="34" charset="-122"/>
                            <a:cs typeface="Calibri" pitchFamily="34" charset="-120"/>
                          </a:rPr>
                          <m:t>S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US" sz="1250" i="1">
                            <a:solidFill>
                              <a:srgbClr val="404040"/>
                            </a:solidFill>
                            <a:latin typeface="Cambria Math" panose="02040503050406030204" pitchFamily="18" charset="0"/>
                            <a:ea typeface="Calibri" pitchFamily="34" charset="-122"/>
                            <a:cs typeface="Calibri" pitchFamily="34" charset="-120"/>
                          </a:rPr>
                          <m:t>D</m:t>
                        </m:r>
                        <m:r>
                          <a:rPr lang="en-US" sz="1250" i="1">
                            <a:solidFill>
                              <a:srgbClr val="404040"/>
                            </a:solidFill>
                            <a:latin typeface="Cambria Math" panose="02040503050406030204" pitchFamily="18" charset="0"/>
                            <a:ea typeface="Calibri" pitchFamily="34" charset="-122"/>
                            <a:cs typeface="Calibri" pitchFamily="34" charset="-12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sz="1250" dirty="0">
                    <a:solidFill>
                      <a:srgbClr val="404040"/>
                    </a:solidFill>
                    <a:latin typeface="Calibri" pitchFamily="34" charset="0"/>
                    <a:ea typeface="Calibri" pitchFamily="34" charset="-122"/>
                    <a:cs typeface="Calibri" pitchFamily="34" charset="-120"/>
                  </a:rPr>
                  <a:t> = 0.390g</a:t>
                </a:r>
                <a:endParaRPr lang="en-US" sz="1250" dirty="0"/>
              </a:p>
              <a:p>
                <a:pPr marL="635000" lvl="1" indent="-317500">
                  <a:spcAft>
                    <a:spcPts val="400"/>
                  </a:spcAft>
                  <a:buClr>
                    <a:srgbClr val="006699"/>
                  </a:buClr>
                  <a:buSzPct val="80000"/>
                  <a:buChar char="•"/>
                </a:pPr>
                <a:r>
                  <a:rPr lang="en-US" sz="1250" dirty="0">
                    <a:solidFill>
                      <a:srgbClr val="404040"/>
                    </a:solidFill>
                    <a:latin typeface="Calibri" pitchFamily="34" charset="0"/>
                    <a:ea typeface="Calibri" pitchFamily="34" charset="-122"/>
                    <a:cs typeface="Calibri" pitchFamily="34" charset="-120"/>
                  </a:rPr>
                  <a:t>Site Class D,  SDC D</a:t>
                </a:r>
                <a:endParaRPr lang="en-US" sz="1250" dirty="0"/>
              </a:p>
              <a:p>
                <a:pPr marL="190500" indent="-190500">
                  <a:spcAft>
                    <a:spcPts val="400"/>
                  </a:spcAft>
                  <a:buClr>
                    <a:srgbClr val="006699"/>
                  </a:buClr>
                  <a:buSzPct val="80000"/>
                  <a:buChar char="•"/>
                </a:pPr>
                <a:r>
                  <a:rPr lang="en-US" sz="1250" dirty="0">
                    <a:solidFill>
                      <a:srgbClr val="404040"/>
                    </a:solidFill>
                    <a:latin typeface="Calibri" pitchFamily="34" charset="0"/>
                    <a:ea typeface="Calibri" pitchFamily="34" charset="-122"/>
                    <a:cs typeface="Calibri" pitchFamily="34" charset="-120"/>
                  </a:rPr>
                  <a:t>Component parameters:</a:t>
                </a:r>
                <a:endParaRPr lang="en-US" sz="1250" dirty="0"/>
              </a:p>
              <a:p>
                <a:pPr marL="635000" lvl="1" indent="-317500">
                  <a:spcAft>
                    <a:spcPts val="400"/>
                  </a:spcAft>
                  <a:buClr>
                    <a:srgbClr val="006699"/>
                  </a:buClr>
                  <a:buSzPct val="80000"/>
                  <a:buChar char="•"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sz="1250" i="1">
                            <a:solidFill>
                              <a:srgbClr val="404040"/>
                            </a:solidFill>
                            <a:latin typeface="Cambria Math" panose="02040503050406030204" pitchFamily="18" charset="0"/>
                            <a:ea typeface="Calibri" pitchFamily="34" charset="-122"/>
                            <a:cs typeface="Calibri" pitchFamily="34" charset="-12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sz="1250" b="0" i="1" smtClean="0">
                            <a:solidFill>
                              <a:srgbClr val="404040"/>
                            </a:solidFill>
                            <a:latin typeface="Cambria Math" panose="02040503050406030204" pitchFamily="18" charset="0"/>
                            <a:ea typeface="Calibri" pitchFamily="34" charset="-122"/>
                            <a:cs typeface="Calibri" pitchFamily="34" charset="-120"/>
                          </a:rPr>
                          <m:t>a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US" sz="1250" i="1">
                            <a:solidFill>
                              <a:srgbClr val="404040"/>
                            </a:solidFill>
                            <a:latin typeface="Cambria Math" panose="02040503050406030204" pitchFamily="18" charset="0"/>
                            <a:ea typeface="Calibri" pitchFamily="34" charset="-122"/>
                            <a:cs typeface="Calibri" pitchFamily="34" charset="-120"/>
                          </a:rPr>
                          <m:t>p</m:t>
                        </m:r>
                      </m:sub>
                    </m:sSub>
                  </m:oMath>
                </a14:m>
                <a:r>
                  <a:rPr lang="en-US" sz="1250" dirty="0">
                    <a:solidFill>
                      <a:srgbClr val="404040"/>
                    </a:solidFill>
                    <a:latin typeface="Calibri" pitchFamily="34" charset="0"/>
                    <a:ea typeface="Calibri" pitchFamily="34" charset="-122"/>
                    <a:cs typeface="Calibri" pitchFamily="34" charset="-120"/>
                  </a:rPr>
                  <a:t> = 2.5  (flexible — racking mode below 16.7 Hz)</a:t>
                </a:r>
                <a:endParaRPr lang="en-US" sz="1250" dirty="0"/>
              </a:p>
              <a:p>
                <a:pPr marL="635000" lvl="1" indent="-317500">
                  <a:spcAft>
                    <a:spcPts val="400"/>
                  </a:spcAft>
                  <a:buClr>
                    <a:srgbClr val="006699"/>
                  </a:buClr>
                  <a:buSzPct val="80000"/>
                  <a:buChar char="•"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sz="1250" i="1">
                            <a:solidFill>
                              <a:srgbClr val="404040"/>
                            </a:solidFill>
                            <a:latin typeface="Cambria Math" panose="02040503050406030204" pitchFamily="18" charset="0"/>
                            <a:ea typeface="Calibri" pitchFamily="34" charset="-122"/>
                            <a:cs typeface="Calibri" pitchFamily="34" charset="-12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sz="1250" b="0" i="1" smtClean="0">
                            <a:solidFill>
                              <a:srgbClr val="404040"/>
                            </a:solidFill>
                            <a:latin typeface="Cambria Math" panose="02040503050406030204" pitchFamily="18" charset="0"/>
                            <a:ea typeface="Calibri" pitchFamily="34" charset="-122"/>
                            <a:cs typeface="Calibri" pitchFamily="34" charset="-120"/>
                          </a:rPr>
                          <m:t>R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US" sz="1250" i="1">
                            <a:solidFill>
                              <a:srgbClr val="404040"/>
                            </a:solidFill>
                            <a:latin typeface="Cambria Math" panose="02040503050406030204" pitchFamily="18" charset="0"/>
                            <a:ea typeface="Calibri" pitchFamily="34" charset="-122"/>
                            <a:cs typeface="Calibri" pitchFamily="34" charset="-120"/>
                          </a:rPr>
                          <m:t>p</m:t>
                        </m:r>
                      </m:sub>
                    </m:sSub>
                  </m:oMath>
                </a14:m>
                <a:r>
                  <a:rPr lang="en-US" sz="1250" dirty="0">
                    <a:solidFill>
                      <a:srgbClr val="404040"/>
                    </a:solidFill>
                    <a:latin typeface="Calibri" pitchFamily="34" charset="0"/>
                    <a:ea typeface="Calibri" pitchFamily="34" charset="-122"/>
                    <a:cs typeface="Calibri" pitchFamily="34" charset="-120"/>
                  </a:rPr>
                  <a:t> = 2.5  (braced rack, ASCE 7 Table 13.5-1)</a:t>
                </a:r>
                <a:endParaRPr lang="en-US" sz="1250" dirty="0"/>
              </a:p>
              <a:p>
                <a:pPr marL="635000" lvl="1" indent="-317500">
                  <a:spcAft>
                    <a:spcPts val="400"/>
                  </a:spcAft>
                  <a:buClr>
                    <a:srgbClr val="006699"/>
                  </a:buClr>
                  <a:buSzPct val="80000"/>
                  <a:buChar char="•"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sz="1250" i="1">
                            <a:solidFill>
                              <a:srgbClr val="404040"/>
                            </a:solidFill>
                            <a:latin typeface="Cambria Math" panose="02040503050406030204" pitchFamily="18" charset="0"/>
                            <a:ea typeface="Calibri" pitchFamily="34" charset="-122"/>
                            <a:cs typeface="Calibri" pitchFamily="34" charset="-12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sz="1250" b="0" i="1" smtClean="0">
                            <a:solidFill>
                              <a:srgbClr val="404040"/>
                            </a:solidFill>
                            <a:latin typeface="Cambria Math" panose="02040503050406030204" pitchFamily="18" charset="0"/>
                            <a:ea typeface="Calibri" pitchFamily="34" charset="-122"/>
                            <a:cs typeface="Calibri" pitchFamily="34" charset="-120"/>
                          </a:rPr>
                          <m:t>I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US" sz="1250" i="1">
                            <a:solidFill>
                              <a:srgbClr val="404040"/>
                            </a:solidFill>
                            <a:latin typeface="Cambria Math" panose="02040503050406030204" pitchFamily="18" charset="0"/>
                            <a:ea typeface="Calibri" pitchFamily="34" charset="-122"/>
                            <a:cs typeface="Calibri" pitchFamily="34" charset="-120"/>
                          </a:rPr>
                          <m:t>p</m:t>
                        </m:r>
                      </m:sub>
                    </m:sSub>
                  </m:oMath>
                </a14:m>
                <a:r>
                  <a:rPr lang="en-US" sz="1250" dirty="0">
                    <a:solidFill>
                      <a:srgbClr val="404040"/>
                    </a:solidFill>
                    <a:latin typeface="Calibri" pitchFamily="34" charset="0"/>
                    <a:ea typeface="Calibri" pitchFamily="34" charset="-122"/>
                    <a:cs typeface="Calibri" pitchFamily="34" charset="-120"/>
                  </a:rPr>
                  <a:t> = 1.5  (essential facility)</a:t>
                </a:r>
                <a:endParaRPr lang="en-US" sz="1250" dirty="0"/>
              </a:p>
              <a:p>
                <a:pPr marL="190500" indent="-190500">
                  <a:spcAft>
                    <a:spcPts val="400"/>
                  </a:spcAft>
                  <a:buClr>
                    <a:srgbClr val="006699"/>
                  </a:buClr>
                  <a:buSzPct val="80000"/>
                  <a:buChar char="•"/>
                </a:pPr>
                <a:r>
                  <a:rPr lang="en-US" sz="1250" dirty="0">
                    <a:solidFill>
                      <a:srgbClr val="404040"/>
                    </a:solidFill>
                    <a:latin typeface="Calibri" pitchFamily="34" charset="0"/>
                    <a:ea typeface="Calibri" pitchFamily="34" charset="-122"/>
                    <a:cs typeface="Calibri" pitchFamily="34" charset="-120"/>
                  </a:rPr>
                  <a:t>Anchor configuration:</a:t>
                </a:r>
                <a:endParaRPr lang="en-US" sz="1250" dirty="0"/>
              </a:p>
              <a:p>
                <a:pPr marL="635000" lvl="1" indent="-317500">
                  <a:spcAft>
                    <a:spcPts val="400"/>
                  </a:spcAft>
                  <a:buClr>
                    <a:srgbClr val="006699"/>
                  </a:buClr>
                  <a:buSzPct val="80000"/>
                  <a:buChar char="•"/>
                </a:pPr>
                <a:r>
                  <a:rPr lang="en-US" sz="1250" dirty="0">
                    <a:solidFill>
                      <a:srgbClr val="404040"/>
                    </a:solidFill>
                    <a:latin typeface="Calibri" pitchFamily="34" charset="0"/>
                    <a:ea typeface="Calibri" pitchFamily="34" charset="-122"/>
                    <a:cs typeface="Calibri" pitchFamily="34" charset="-120"/>
                  </a:rPr>
                  <a:t>4 anchors, 1/2" dia., ASTM F1554 Grade 55 cast-in rods</a:t>
                </a:r>
                <a:endParaRPr lang="en-US" sz="1250" dirty="0"/>
              </a:p>
              <a:p>
                <a:pPr marL="635000" lvl="1" indent="-317500">
                  <a:spcAft>
                    <a:spcPts val="400"/>
                  </a:spcAft>
                  <a:buClr>
                    <a:srgbClr val="006699"/>
                  </a:buClr>
                  <a:buSzPct val="80000"/>
                  <a:buChar char="•"/>
                </a:pPr>
                <a:r>
                  <a:rPr lang="en-US" sz="1250" dirty="0">
                    <a:solidFill>
                      <a:srgbClr val="404040"/>
                    </a:solidFill>
                    <a:latin typeface="Calibri" pitchFamily="34" charset="0"/>
                    <a:ea typeface="Calibri" pitchFamily="34" charset="-122"/>
                    <a:cs typeface="Calibri" pitchFamily="34" charset="-120"/>
                  </a:rPr>
                  <a:t>Pattern: 12" (X) × 18" (Y) rectangular</a:t>
                </a:r>
                <a:endParaRPr lang="en-US" sz="1250" dirty="0"/>
              </a:p>
              <a:p>
                <a:pPr marL="635000" lvl="1" indent="-317500">
                  <a:spcAft>
                    <a:spcPts val="400"/>
                  </a:spcAft>
                  <a:buClr>
                    <a:srgbClr val="006699"/>
                  </a:buClr>
                  <a:buSzPct val="80000"/>
                  <a:buChar char="•"/>
                </a:pPr>
                <a:r>
                  <a:rPr lang="en-US" sz="1250" dirty="0">
                    <a:solidFill>
                      <a:srgbClr val="404040"/>
                    </a:solidFill>
                    <a:latin typeface="Calibri" pitchFamily="34" charset="0"/>
                    <a:ea typeface="Calibri" pitchFamily="34" charset="-122"/>
                    <a:cs typeface="Calibri" pitchFamily="34" charset="-120"/>
                  </a:rPr>
                  <a:t>Embedment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250" i="1">
                            <a:solidFill>
                              <a:srgbClr val="404040"/>
                            </a:solidFill>
                            <a:latin typeface="Cambria Math" panose="02040503050406030204" pitchFamily="18" charset="0"/>
                            <a:ea typeface="Calibri" pitchFamily="34" charset="-122"/>
                            <a:cs typeface="Calibri" pitchFamily="34" charset="-12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sz="1250" b="0" i="1" smtClean="0">
                            <a:solidFill>
                              <a:srgbClr val="404040"/>
                            </a:solidFill>
                            <a:latin typeface="Cambria Math" panose="02040503050406030204" pitchFamily="18" charset="0"/>
                            <a:ea typeface="Calibri" pitchFamily="34" charset="-122"/>
                            <a:cs typeface="Calibri" pitchFamily="34" charset="-120"/>
                          </a:rPr>
                          <m:t>h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US" sz="1250" b="0" i="1" smtClean="0">
                            <a:solidFill>
                              <a:srgbClr val="404040"/>
                            </a:solidFill>
                            <a:latin typeface="Cambria Math" panose="02040503050406030204" pitchFamily="18" charset="0"/>
                            <a:ea typeface="Calibri" pitchFamily="34" charset="-122"/>
                            <a:cs typeface="Calibri" pitchFamily="34" charset="-120"/>
                          </a:rPr>
                          <m:t>ef</m:t>
                        </m:r>
                      </m:sub>
                    </m:sSub>
                  </m:oMath>
                </a14:m>
                <a:r>
                  <a:rPr lang="en-US" sz="1250" dirty="0">
                    <a:solidFill>
                      <a:srgbClr val="404040"/>
                    </a:solidFill>
                    <a:latin typeface="Calibri" pitchFamily="34" charset="0"/>
                    <a:ea typeface="Calibri" pitchFamily="34" charset="-122"/>
                    <a:cs typeface="Calibri" pitchFamily="34" charset="-120"/>
                  </a:rPr>
                  <a:t> = 6.0 in;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250" i="1">
                            <a:solidFill>
                              <a:srgbClr val="404040"/>
                            </a:solidFill>
                            <a:latin typeface="Cambria Math" panose="02040503050406030204" pitchFamily="18" charset="0"/>
                            <a:ea typeface="Calibri" pitchFamily="34" charset="-122"/>
                            <a:cs typeface="Calibri" pitchFamily="34" charset="-12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sz="1250" b="0" i="1" smtClean="0">
                            <a:solidFill>
                              <a:srgbClr val="404040"/>
                            </a:solidFill>
                            <a:latin typeface="Cambria Math" panose="02040503050406030204" pitchFamily="18" charset="0"/>
                            <a:ea typeface="Calibri" pitchFamily="34" charset="-122"/>
                            <a:cs typeface="Calibri" pitchFamily="34" charset="-120"/>
                          </a:rPr>
                          <m:t>f</m:t>
                        </m:r>
                        <m:r>
                          <a:rPr lang="en-US" sz="1250" b="0" i="1" smtClean="0">
                            <a:solidFill>
                              <a:srgbClr val="404040"/>
                            </a:solidFill>
                            <a:latin typeface="Cambria Math" panose="02040503050406030204" pitchFamily="18" charset="0"/>
                            <a:ea typeface="Calibri" pitchFamily="34" charset="-122"/>
                            <a:cs typeface="Calibri" pitchFamily="34" charset="-120"/>
                          </a:rPr>
                          <m:t> ′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US" sz="1250" b="0" i="1" smtClean="0">
                            <a:solidFill>
                              <a:srgbClr val="404040"/>
                            </a:solidFill>
                            <a:latin typeface="Cambria Math" panose="02040503050406030204" pitchFamily="18" charset="0"/>
                            <a:ea typeface="Calibri" pitchFamily="34" charset="-122"/>
                            <a:cs typeface="Calibri" pitchFamily="34" charset="-120"/>
                          </a:rPr>
                          <m:t>c</m:t>
                        </m:r>
                      </m:sub>
                    </m:sSub>
                  </m:oMath>
                </a14:m>
                <a:r>
                  <a:rPr lang="en-US" sz="1250" dirty="0">
                    <a:solidFill>
                      <a:srgbClr val="404040"/>
                    </a:solidFill>
                    <a:latin typeface="Calibri" pitchFamily="34" charset="0"/>
                    <a:ea typeface="Calibri" pitchFamily="34" charset="-122"/>
                    <a:cs typeface="Calibri" pitchFamily="34" charset="-120"/>
                  </a:rPr>
                  <a:t> = 4000 psi NW concrete</a:t>
                </a:r>
                <a:endParaRPr lang="en-US" sz="1250" dirty="0"/>
              </a:p>
            </p:txBody>
          </p:sp>
        </mc:Choice>
        <mc:Fallback xmlns="">
          <p:sp>
            <p:nvSpPr>
              <p:cNvPr id="6" name="Text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5760" y="713232"/>
                <a:ext cx="4846320" cy="4315968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  <a:ln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Shape 5"/>
          <p:cNvSpPr/>
          <p:nvPr/>
        </p:nvSpPr>
        <p:spPr>
          <a:xfrm>
            <a:off x="5765569" y="777240"/>
            <a:ext cx="2560320" cy="2286000"/>
          </a:xfrm>
          <a:prstGeom prst="rect">
            <a:avLst/>
          </a:prstGeom>
          <a:solidFill>
            <a:srgbClr val="EAF1FB"/>
          </a:solidFill>
          <a:ln w="12700">
            <a:solidFill>
              <a:srgbClr val="1F3A6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 6"/>
              <p:cNvSpPr/>
              <p:nvPr/>
            </p:nvSpPr>
            <p:spPr>
              <a:xfrm>
                <a:off x="5760720" y="804672"/>
                <a:ext cx="2560320" cy="822960"/>
              </a:xfrm>
              <a:prstGeom prst="rect">
                <a:avLst/>
              </a:prstGeom>
              <a:noFill/>
              <a:ln/>
            </p:spPr>
            <p:txBody>
              <a:bodyPr wrap="square" rtlCol="0" anchor="ctr"/>
              <a:lstStyle/>
              <a:p>
                <a:pPr marL="0" indent="0" algn="ctr">
                  <a:buNone/>
                </a:pPr>
                <a:r>
                  <a:rPr lang="en-US" sz="1200" b="1" dirty="0">
                    <a:solidFill>
                      <a:srgbClr val="1F3A6B"/>
                    </a:solidFill>
                    <a:latin typeface="Calibri" pitchFamily="34" charset="0"/>
                    <a:ea typeface="Calibri" pitchFamily="34" charset="-122"/>
                    <a:cs typeface="Calibri" pitchFamily="34" charset="-120"/>
                  </a:rPr>
                  <a:t>Electronics Rack</a:t>
                </a:r>
                <a:endParaRPr lang="en-US" sz="1200" dirty="0"/>
              </a:p>
              <a:p>
                <a:pPr marL="0" indent="0" algn="ctr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200" b="1" i="1" smtClean="0">
                              <a:solidFill>
                                <a:srgbClr val="1F3A6B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Calibri" pitchFamily="34" charset="-120"/>
                            </a:rPr>
                          </m:ctrlPr>
                        </m:sSubPr>
                        <m:e>
                          <m:r>
                            <a:rPr lang="en-US" sz="1200" b="1" i="0" smtClean="0">
                              <a:solidFill>
                                <a:srgbClr val="1F3A6B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Calibri" pitchFamily="34" charset="-120"/>
                            </a:rPr>
                            <m:t>𝐖</m:t>
                          </m:r>
                        </m:e>
                        <m:sub>
                          <m:r>
                            <a:rPr lang="en-US" sz="1200" b="1" i="0" smtClean="0">
                              <a:solidFill>
                                <a:srgbClr val="1F3A6B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Calibri" pitchFamily="34" charset="-120"/>
                            </a:rPr>
                            <m:t>𝐩</m:t>
                          </m:r>
                        </m:sub>
                      </m:sSub>
                      <m:r>
                        <a:rPr lang="en-US" sz="1200" b="1" i="0" smtClean="0">
                          <a:solidFill>
                            <a:srgbClr val="1F3A6B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Calibri" pitchFamily="34" charset="-120"/>
                        </a:rPr>
                        <m:t>=</m:t>
                      </m:r>
                      <m:r>
                        <a:rPr lang="en-US" sz="1200" b="1" i="0" smtClean="0">
                          <a:solidFill>
                            <a:srgbClr val="1F3A6B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Calibri" pitchFamily="34" charset="-120"/>
                        </a:rPr>
                        <m:t>𝟓𝟎𝟎</m:t>
                      </m:r>
                      <m:r>
                        <a:rPr lang="en-US" sz="1200" b="1" i="0" smtClean="0">
                          <a:solidFill>
                            <a:srgbClr val="1F3A6B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Calibri" pitchFamily="34" charset="-120"/>
                        </a:rPr>
                        <m:t> </m:t>
                      </m:r>
                      <m:r>
                        <a:rPr lang="en-US" sz="1200" b="1" i="0" smtClean="0">
                          <a:solidFill>
                            <a:srgbClr val="1F3A6B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Calibri" pitchFamily="34" charset="-120"/>
                        </a:rPr>
                        <m:t>𝐥𝐛𝐟</m:t>
                      </m:r>
                    </m:oMath>
                  </m:oMathPara>
                </a14:m>
                <a:endParaRPr lang="en-US" sz="1200" b="1" dirty="0"/>
              </a:p>
            </p:txBody>
          </p:sp>
        </mc:Choice>
        <mc:Fallback xmlns="">
          <p:sp>
            <p:nvSpPr>
              <p:cNvPr id="8" name="Text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60720" y="804672"/>
                <a:ext cx="2560320" cy="82296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  <a:ln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Shape 7"/>
          <p:cNvSpPr/>
          <p:nvPr/>
        </p:nvSpPr>
        <p:spPr>
          <a:xfrm>
            <a:off x="6958584" y="1792224"/>
            <a:ext cx="128016" cy="128016"/>
          </a:xfrm>
          <a:prstGeom prst="ellipse">
            <a:avLst/>
          </a:prstGeom>
          <a:solidFill>
            <a:srgbClr val="CC0000"/>
          </a:solidFill>
          <a:ln w="12700">
            <a:solidFill>
              <a:srgbClr val="CC000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 8"/>
              <p:cNvSpPr/>
              <p:nvPr/>
            </p:nvSpPr>
            <p:spPr>
              <a:xfrm>
                <a:off x="5760720" y="1884311"/>
                <a:ext cx="1188720" cy="228600"/>
              </a:xfrm>
              <a:prstGeom prst="rect">
                <a:avLst/>
              </a:prstGeom>
              <a:noFill/>
              <a:ln/>
            </p:spPr>
            <p:txBody>
              <a:bodyPr wrap="square" rtlCol="0" anchor="ctr"/>
              <a:lstStyle/>
              <a:p>
                <a:pPr marL="0" indent="0">
                  <a:buNone/>
                </a:pPr>
                <a:r>
                  <a:rPr lang="en-US" sz="1100" dirty="0">
                    <a:solidFill>
                      <a:srgbClr val="CC0000"/>
                    </a:solidFill>
                    <a:latin typeface="Calibri" pitchFamily="34" charset="0"/>
                    <a:ea typeface="Calibri" pitchFamily="34" charset="-122"/>
                    <a:cs typeface="Calibri" pitchFamily="34" charset="-120"/>
                  </a:rPr>
                  <a:t>CG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100" i="1" smtClean="0">
                            <a:solidFill>
                              <a:srgbClr val="CC0000"/>
                            </a:solidFill>
                            <a:latin typeface="Cambria Math" panose="02040503050406030204" pitchFamily="18" charset="0"/>
                            <a:ea typeface="Calibri" pitchFamily="34" charset="-122"/>
                            <a:cs typeface="Calibri" pitchFamily="34" charset="-12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sz="1100" b="0" i="1" smtClean="0">
                            <a:solidFill>
                              <a:srgbClr val="CC0000"/>
                            </a:solidFill>
                            <a:latin typeface="Cambria Math" panose="02040503050406030204" pitchFamily="18" charset="0"/>
                            <a:ea typeface="Calibri" pitchFamily="34" charset="-122"/>
                            <a:cs typeface="Calibri" pitchFamily="34" charset="-120"/>
                          </a:rPr>
                          <m:t>h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US" sz="1100" b="0" i="1" smtClean="0">
                            <a:solidFill>
                              <a:srgbClr val="CC0000"/>
                            </a:solidFill>
                            <a:latin typeface="Cambria Math" panose="02040503050406030204" pitchFamily="18" charset="0"/>
                            <a:ea typeface="Calibri" pitchFamily="34" charset="-122"/>
                            <a:cs typeface="Calibri" pitchFamily="34" charset="-120"/>
                          </a:rPr>
                          <m:t>cg</m:t>
                        </m:r>
                      </m:sub>
                    </m:sSub>
                  </m:oMath>
                </a14:m>
                <a:r>
                  <a:rPr lang="en-US" sz="1100" dirty="0">
                    <a:solidFill>
                      <a:srgbClr val="CC0000"/>
                    </a:solidFill>
                    <a:latin typeface="Calibri" pitchFamily="34" charset="0"/>
                    <a:ea typeface="Calibri" pitchFamily="34" charset="-122"/>
                    <a:cs typeface="Calibri" pitchFamily="34" charset="-120"/>
                  </a:rPr>
                  <a:t>= 36"</a:t>
                </a:r>
                <a:endParaRPr lang="en-US" sz="1100" dirty="0"/>
              </a:p>
            </p:txBody>
          </p:sp>
        </mc:Choice>
        <mc:Fallback xmlns="">
          <p:sp>
            <p:nvSpPr>
              <p:cNvPr id="10" name="Text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60720" y="1884311"/>
                <a:ext cx="1188720" cy="228600"/>
              </a:xfrm>
              <a:prstGeom prst="rect">
                <a:avLst/>
              </a:prstGeom>
              <a:blipFill>
                <a:blip r:embed="rId5"/>
                <a:stretch>
                  <a:fillRect t="-10526" b="-21053"/>
                </a:stretch>
              </a:blipFill>
              <a:ln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Shape 11"/>
          <p:cNvSpPr/>
          <p:nvPr/>
        </p:nvSpPr>
        <p:spPr>
          <a:xfrm>
            <a:off x="5486400" y="3035808"/>
            <a:ext cx="3383280" cy="201168"/>
          </a:xfrm>
          <a:prstGeom prst="rect">
            <a:avLst/>
          </a:prstGeom>
          <a:solidFill>
            <a:srgbClr val="888888"/>
          </a:solidFill>
          <a:ln w="12700">
            <a:solidFill>
              <a:srgbClr val="66666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4" name="Text 12"/>
              <p:cNvSpPr/>
              <p:nvPr/>
            </p:nvSpPr>
            <p:spPr>
              <a:xfrm>
                <a:off x="5538412" y="3754492"/>
                <a:ext cx="3383280" cy="228600"/>
              </a:xfrm>
              <a:prstGeom prst="rect">
                <a:avLst/>
              </a:prstGeom>
              <a:noFill/>
              <a:ln/>
            </p:spPr>
            <p:txBody>
              <a:bodyPr wrap="square" rtlCol="0" anchor="ctr"/>
              <a:lstStyle/>
              <a:p>
                <a:pPr marL="0" indent="0" algn="ctr">
                  <a:buNone/>
                </a:pPr>
                <a:r>
                  <a:rPr lang="en-US" sz="1100" dirty="0">
                    <a:solidFill>
                      <a:schemeClr val="tx1"/>
                    </a:solidFill>
                    <a:latin typeface="Calibri" pitchFamily="34" charset="0"/>
                    <a:ea typeface="Calibri" pitchFamily="34" charset="-122"/>
                    <a:cs typeface="Calibri" pitchFamily="34" charset="-120"/>
                  </a:rPr>
                  <a:t>Concrete slab 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1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libri" pitchFamily="34" charset="-122"/>
                            <a:cs typeface="Calibri" pitchFamily="34" charset="-12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sz="11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libri" pitchFamily="34" charset="-122"/>
                            <a:cs typeface="Calibri" pitchFamily="34" charset="-120"/>
                          </a:rPr>
                          <m:t>f</m:t>
                        </m:r>
                        <m:r>
                          <a:rPr lang="en-US" sz="11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libri" pitchFamily="34" charset="-122"/>
                            <a:cs typeface="Calibri" pitchFamily="34" charset="-120"/>
                          </a:rPr>
                          <m:t> '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US" sz="11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libri" pitchFamily="34" charset="-122"/>
                            <a:cs typeface="Calibri" pitchFamily="34" charset="-120"/>
                          </a:rPr>
                          <m:t>c</m:t>
                        </m:r>
                      </m:sub>
                    </m:sSub>
                  </m:oMath>
                </a14:m>
                <a:r>
                  <a:rPr lang="en-US" sz="1100" dirty="0">
                    <a:solidFill>
                      <a:schemeClr val="tx1"/>
                    </a:solidFill>
                    <a:latin typeface="Calibri" pitchFamily="34" charset="0"/>
                    <a:ea typeface="Calibri" pitchFamily="34" charset="-122"/>
                    <a:cs typeface="Calibri" pitchFamily="34" charset="-120"/>
                  </a:rPr>
                  <a:t> = 4000 psi)</a:t>
                </a:r>
                <a:endParaRPr lang="en-US" sz="1100" dirty="0">
                  <a:solidFill>
                    <a:schemeClr val="tx1"/>
                  </a:solidFill>
                </a:endParaRPr>
              </a:p>
            </p:txBody>
          </p:sp>
        </mc:Choice>
        <mc:Fallback>
          <p:sp>
            <p:nvSpPr>
              <p:cNvPr id="14" name="Text 1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38412" y="3754492"/>
                <a:ext cx="3383280" cy="228600"/>
              </a:xfrm>
              <a:prstGeom prst="rect">
                <a:avLst/>
              </a:prstGeom>
              <a:blipFill>
                <a:blip r:embed="rId6"/>
                <a:stretch>
                  <a:fillRect t="-8108" b="-27027"/>
                </a:stretch>
              </a:blipFill>
              <a:ln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" name="Shape 13"/>
          <p:cNvSpPr/>
          <p:nvPr/>
        </p:nvSpPr>
        <p:spPr>
          <a:xfrm>
            <a:off x="5715000" y="3236976"/>
            <a:ext cx="164592" cy="164592"/>
          </a:xfrm>
          <a:prstGeom prst="ellipse">
            <a:avLst/>
          </a:prstGeom>
          <a:solidFill>
            <a:srgbClr val="CC0000"/>
          </a:solidFill>
          <a:ln w="12700">
            <a:solidFill>
              <a:srgbClr val="CC000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6" name="Text 14"/>
              <p:cNvSpPr/>
              <p:nvPr/>
            </p:nvSpPr>
            <p:spPr>
              <a:xfrm>
                <a:off x="5135418" y="3419856"/>
                <a:ext cx="1173942" cy="228600"/>
              </a:xfrm>
              <a:prstGeom prst="rect">
                <a:avLst/>
              </a:prstGeom>
              <a:noFill/>
              <a:ln/>
            </p:spPr>
            <p:txBody>
              <a:bodyPr wrap="square" rtlCol="0" anchor="ctr"/>
              <a:lstStyle/>
              <a:p>
                <a:pPr marL="0" indent="0" algn="ctr">
                  <a:buNone/>
                </a:pPr>
                <a:r>
                  <a:rPr lang="en-US" sz="1050" dirty="0">
                    <a:solidFill>
                      <a:srgbClr val="CC0000"/>
                    </a:solidFill>
                    <a:latin typeface="Calibri" pitchFamily="34" charset="0"/>
                    <a:ea typeface="Calibri" pitchFamily="34" charset="-122"/>
                    <a:cs typeface="Calibri" pitchFamily="34" charset="-120"/>
                  </a:rPr>
                  <a:t>Tension 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050" i="1" smtClean="0">
                            <a:solidFill>
                              <a:srgbClr val="CC0000"/>
                            </a:solidFill>
                            <a:latin typeface="Cambria Math" panose="02040503050406030204" pitchFamily="18" charset="0"/>
                            <a:ea typeface="Calibri" pitchFamily="34" charset="-122"/>
                            <a:cs typeface="Calibri" pitchFamily="34" charset="-12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sz="1050" b="0" i="1" smtClean="0">
                            <a:solidFill>
                              <a:srgbClr val="CC0000"/>
                            </a:solidFill>
                            <a:latin typeface="Cambria Math" panose="02040503050406030204" pitchFamily="18" charset="0"/>
                            <a:ea typeface="Calibri" pitchFamily="34" charset="-122"/>
                            <a:cs typeface="Calibri" pitchFamily="34" charset="-120"/>
                          </a:rPr>
                          <m:t>N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US" sz="1050" b="0" i="1" smtClean="0">
                            <a:solidFill>
                              <a:srgbClr val="CC0000"/>
                            </a:solidFill>
                            <a:latin typeface="Cambria Math" panose="02040503050406030204" pitchFamily="18" charset="0"/>
                            <a:ea typeface="Calibri" pitchFamily="34" charset="-122"/>
                            <a:cs typeface="Calibri" pitchFamily="34" charset="-120"/>
                          </a:rPr>
                          <m:t>ua</m:t>
                        </m:r>
                      </m:sub>
                    </m:sSub>
                  </m:oMath>
                </a14:m>
                <a:r>
                  <a:rPr lang="en-US" sz="1050" dirty="0">
                    <a:solidFill>
                      <a:srgbClr val="CC0000"/>
                    </a:solidFill>
                    <a:latin typeface="Calibri" pitchFamily="34" charset="0"/>
                    <a:ea typeface="Calibri" pitchFamily="34" charset="-122"/>
                    <a:cs typeface="Calibri" pitchFamily="34" charset="-120"/>
                  </a:rPr>
                  <a:t>)</a:t>
                </a:r>
                <a:endParaRPr lang="en-US" sz="1050" dirty="0"/>
              </a:p>
            </p:txBody>
          </p:sp>
        </mc:Choice>
        <mc:Fallback>
          <p:sp>
            <p:nvSpPr>
              <p:cNvPr id="16" name="Text 1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35418" y="3419856"/>
                <a:ext cx="1173942" cy="228600"/>
              </a:xfrm>
              <a:prstGeom prst="rect">
                <a:avLst/>
              </a:prstGeom>
              <a:blipFill>
                <a:blip r:embed="rId7"/>
                <a:stretch>
                  <a:fillRect b="-21053"/>
                </a:stretch>
              </a:blipFill>
              <a:ln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7" name="Shape 15"/>
          <p:cNvSpPr/>
          <p:nvPr/>
        </p:nvSpPr>
        <p:spPr>
          <a:xfrm>
            <a:off x="8503920" y="3236976"/>
            <a:ext cx="164592" cy="164592"/>
          </a:xfrm>
          <a:prstGeom prst="ellipse">
            <a:avLst/>
          </a:prstGeom>
          <a:solidFill>
            <a:srgbClr val="1F3A6B"/>
          </a:solidFill>
          <a:ln w="12700">
            <a:solidFill>
              <a:srgbClr val="1F3A6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8" name="Text 16"/>
          <p:cNvSpPr/>
          <p:nvPr/>
        </p:nvSpPr>
        <p:spPr>
          <a:xfrm>
            <a:off x="8183418" y="3483864"/>
            <a:ext cx="914862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50" dirty="0">
                <a:solidFill>
                  <a:srgbClr val="1F3A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Compression</a:t>
            </a:r>
            <a:endParaRPr lang="en-US" sz="105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0" name="Text 18"/>
              <p:cNvSpPr/>
              <p:nvPr/>
            </p:nvSpPr>
            <p:spPr>
              <a:xfrm>
                <a:off x="6171025" y="3424428"/>
                <a:ext cx="1904301" cy="228600"/>
              </a:xfrm>
              <a:prstGeom prst="rect">
                <a:avLst/>
              </a:prstGeom>
              <a:noFill/>
              <a:ln/>
            </p:spPr>
            <p:txBody>
              <a:bodyPr wrap="square" rtlCol="0" anchor="ctr"/>
              <a:lstStyle/>
              <a:p>
                <a:pPr marL="0" indent="0" algn="ctr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sz="1100" i="1" smtClean="0">
                            <a:solidFill>
                              <a:srgbClr val="CC6600"/>
                            </a:solidFill>
                            <a:latin typeface="Cambria Math" panose="02040503050406030204" pitchFamily="18" charset="0"/>
                            <a:ea typeface="Calibri" pitchFamily="34" charset="-122"/>
                            <a:cs typeface="Calibri" pitchFamily="34" charset="-12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sz="1100" b="0" i="1" smtClean="0">
                            <a:solidFill>
                              <a:srgbClr val="CC6600"/>
                            </a:solidFill>
                            <a:latin typeface="Cambria Math" panose="02040503050406030204" pitchFamily="18" charset="0"/>
                            <a:ea typeface="Calibri" pitchFamily="34" charset="-122"/>
                            <a:cs typeface="Calibri" pitchFamily="34" charset="-120"/>
                          </a:rPr>
                          <m:t>V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US" sz="1100" b="0" i="1" smtClean="0">
                            <a:solidFill>
                              <a:srgbClr val="CC6600"/>
                            </a:solidFill>
                            <a:latin typeface="Cambria Math" panose="02040503050406030204" pitchFamily="18" charset="0"/>
                            <a:ea typeface="Calibri" pitchFamily="34" charset="-122"/>
                            <a:cs typeface="Calibri" pitchFamily="34" charset="-120"/>
                          </a:rPr>
                          <m:t>ua</m:t>
                        </m:r>
                      </m:sub>
                    </m:sSub>
                  </m:oMath>
                </a14:m>
                <a:r>
                  <a:rPr lang="en-US" sz="1100" dirty="0">
                    <a:solidFill>
                      <a:srgbClr val="CC6600"/>
                    </a:solidFill>
                    <a:latin typeface="Calibri" pitchFamily="34" charset="0"/>
                    <a:ea typeface="Calibri" pitchFamily="34" charset="-122"/>
                    <a:cs typeface="Calibri" pitchFamily="34" charset="-120"/>
                  </a:rPr>
                  <a:t> (shear)</a:t>
                </a:r>
                <a:endParaRPr lang="en-US" sz="1100" dirty="0"/>
              </a:p>
            </p:txBody>
          </p:sp>
        </mc:Choice>
        <mc:Fallback>
          <p:sp>
            <p:nvSpPr>
              <p:cNvPr id="20" name="Text 1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71025" y="3424428"/>
                <a:ext cx="1904301" cy="228600"/>
              </a:xfrm>
              <a:prstGeom prst="rect">
                <a:avLst/>
              </a:prstGeom>
              <a:blipFill>
                <a:blip r:embed="rId8"/>
                <a:stretch>
                  <a:fillRect t="-8108" b="-27027"/>
                </a:stretch>
              </a:blipFill>
              <a:ln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1" name="Text 19"/>
          <p:cNvSpPr/>
          <p:nvPr/>
        </p:nvSpPr>
        <p:spPr>
          <a:xfrm>
            <a:off x="5577840" y="4044205"/>
            <a:ext cx="33832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1F3A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Plan view — 12" × 18" pattern</a:t>
            </a:r>
            <a:endParaRPr lang="en-US" sz="900" dirty="0"/>
          </a:p>
        </p:txBody>
      </p:sp>
      <p:sp>
        <p:nvSpPr>
          <p:cNvPr id="22" name="Shape 20"/>
          <p:cNvSpPr/>
          <p:nvPr/>
        </p:nvSpPr>
        <p:spPr>
          <a:xfrm>
            <a:off x="5852160" y="4297680"/>
            <a:ext cx="137160" cy="137160"/>
          </a:xfrm>
          <a:prstGeom prst="ellipse">
            <a:avLst/>
          </a:prstGeom>
          <a:solidFill>
            <a:srgbClr val="1F3A6B"/>
          </a:solidFill>
          <a:ln w="12700">
            <a:solidFill>
              <a:srgbClr val="1F3A6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3" name="Shape 21"/>
          <p:cNvSpPr/>
          <p:nvPr/>
        </p:nvSpPr>
        <p:spPr>
          <a:xfrm>
            <a:off x="5852160" y="4754880"/>
            <a:ext cx="137160" cy="137160"/>
          </a:xfrm>
          <a:prstGeom prst="ellipse">
            <a:avLst/>
          </a:prstGeom>
          <a:solidFill>
            <a:srgbClr val="1F3A6B"/>
          </a:solidFill>
          <a:ln w="12700">
            <a:solidFill>
              <a:srgbClr val="1F3A6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4" name="Shape 22"/>
          <p:cNvSpPr/>
          <p:nvPr/>
        </p:nvSpPr>
        <p:spPr>
          <a:xfrm>
            <a:off x="8503920" y="4297680"/>
            <a:ext cx="137160" cy="137160"/>
          </a:xfrm>
          <a:prstGeom prst="ellipse">
            <a:avLst/>
          </a:prstGeom>
          <a:solidFill>
            <a:srgbClr val="1F3A6B"/>
          </a:solidFill>
          <a:ln w="12700">
            <a:solidFill>
              <a:srgbClr val="1F3A6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5" name="Shape 23"/>
          <p:cNvSpPr/>
          <p:nvPr/>
        </p:nvSpPr>
        <p:spPr>
          <a:xfrm>
            <a:off x="8503920" y="4754880"/>
            <a:ext cx="137160" cy="137160"/>
          </a:xfrm>
          <a:prstGeom prst="ellipse">
            <a:avLst/>
          </a:prstGeom>
          <a:solidFill>
            <a:srgbClr val="1F3A6B"/>
          </a:solidFill>
          <a:ln w="12700">
            <a:solidFill>
              <a:srgbClr val="1F3A6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6" name="Shape 24"/>
          <p:cNvSpPr/>
          <p:nvPr/>
        </p:nvSpPr>
        <p:spPr>
          <a:xfrm>
            <a:off x="5925312" y="4370832"/>
            <a:ext cx="2578608" cy="0"/>
          </a:xfrm>
          <a:prstGeom prst="line">
            <a:avLst/>
          </a:prstGeom>
          <a:noFill/>
          <a:ln w="10160">
            <a:solidFill>
              <a:srgbClr val="AAAAA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7" name="Shape 25"/>
          <p:cNvSpPr/>
          <p:nvPr/>
        </p:nvSpPr>
        <p:spPr>
          <a:xfrm>
            <a:off x="5925312" y="4828032"/>
            <a:ext cx="2578608" cy="0"/>
          </a:xfrm>
          <a:prstGeom prst="line">
            <a:avLst/>
          </a:prstGeom>
          <a:noFill/>
          <a:ln w="10160">
            <a:solidFill>
              <a:srgbClr val="AAAAA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8" name="Shape 26"/>
          <p:cNvSpPr/>
          <p:nvPr/>
        </p:nvSpPr>
        <p:spPr>
          <a:xfrm>
            <a:off x="5925312" y="4370832"/>
            <a:ext cx="0" cy="457200"/>
          </a:xfrm>
          <a:prstGeom prst="line">
            <a:avLst/>
          </a:prstGeom>
          <a:noFill/>
          <a:ln w="10160">
            <a:solidFill>
              <a:srgbClr val="AAAAA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9" name="Shape 27"/>
          <p:cNvSpPr/>
          <p:nvPr/>
        </p:nvSpPr>
        <p:spPr>
          <a:xfrm>
            <a:off x="8503920" y="4370832"/>
            <a:ext cx="0" cy="457200"/>
          </a:xfrm>
          <a:prstGeom prst="line">
            <a:avLst/>
          </a:prstGeom>
          <a:noFill/>
          <a:ln w="10160">
            <a:solidFill>
              <a:srgbClr val="AAAAA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0" name="Shape 11">
            <a:extLst>
              <a:ext uri="{FF2B5EF4-FFF2-40B4-BE49-F238E27FC236}">
                <a16:creationId xmlns:a16="http://schemas.microsoft.com/office/drawing/2014/main" id="{317F4B5F-9139-95A6-7CD4-1B5ACB033C98}"/>
              </a:ext>
            </a:extLst>
          </p:cNvPr>
          <p:cNvSpPr/>
          <p:nvPr/>
        </p:nvSpPr>
        <p:spPr>
          <a:xfrm>
            <a:off x="7123176" y="1884311"/>
            <a:ext cx="457200" cy="0"/>
          </a:xfrm>
          <a:prstGeom prst="line">
            <a:avLst/>
          </a:prstGeom>
          <a:noFill/>
          <a:ln w="31750">
            <a:solidFill>
              <a:srgbClr val="CC0000"/>
            </a:solidFill>
            <a:prstDash val="solid"/>
            <a:headEnd type="triangle" w="med" len="med"/>
            <a:tailEnd type="none" w="med" len="med"/>
          </a:ln>
        </p:spPr>
        <p:txBody>
          <a:bodyPr/>
          <a:lstStyle/>
          <a:p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1" name="Text 12">
                <a:extLst>
                  <a:ext uri="{FF2B5EF4-FFF2-40B4-BE49-F238E27FC236}">
                    <a16:creationId xmlns:a16="http://schemas.microsoft.com/office/drawing/2014/main" id="{E0385CDB-50BD-88FC-2997-17933B2A0055}"/>
                  </a:ext>
                </a:extLst>
              </p:cNvPr>
              <p:cNvSpPr/>
              <p:nvPr/>
            </p:nvSpPr>
            <p:spPr>
              <a:xfrm>
                <a:off x="7269480" y="1618488"/>
                <a:ext cx="1005840" cy="237744"/>
              </a:xfrm>
              <a:prstGeom prst="rect">
                <a:avLst/>
              </a:prstGeom>
              <a:noFill/>
              <a:ln/>
            </p:spPr>
            <p:txBody>
              <a:bodyPr wrap="square" rtlCol="0" anchor="ctr"/>
              <a:lstStyle/>
              <a:p>
                <a:pPr marL="0" indent="0" algn="ctr">
                  <a:buNone/>
                </a:pPr>
                <a:r>
                  <a:rPr lang="en-US" sz="1100" b="1" dirty="0">
                    <a:solidFill>
                      <a:srgbClr val="C00000"/>
                    </a:solidFill>
                  </a:rPr>
                  <a:t>Inertial Force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1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100" b="1" i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𝐅</m:t>
                        </m:r>
                      </m:e>
                      <m:sub>
                        <m:r>
                          <a:rPr lang="en-US" sz="1100" b="1" i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𝐩</m:t>
                        </m:r>
                      </m:sub>
                    </m:sSub>
                  </m:oMath>
                </a14:m>
                <a:r>
                  <a:rPr lang="en-US" sz="1100" b="1" dirty="0">
                    <a:solidFill>
                      <a:srgbClr val="C00000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  </a:t>
                </a:r>
              </a:p>
            </p:txBody>
          </p:sp>
        </mc:Choice>
        <mc:Fallback xmlns="">
          <p:sp>
            <p:nvSpPr>
              <p:cNvPr id="31" name="Text 12">
                <a:extLst>
                  <a:ext uri="{FF2B5EF4-FFF2-40B4-BE49-F238E27FC236}">
                    <a16:creationId xmlns:a16="http://schemas.microsoft.com/office/drawing/2014/main" id="{E0385CDB-50BD-88FC-2997-17933B2A0055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69480" y="1618488"/>
                <a:ext cx="1005840" cy="237744"/>
              </a:xfrm>
              <a:prstGeom prst="rect">
                <a:avLst/>
              </a:prstGeom>
              <a:blipFill>
                <a:blip r:embed="rId9"/>
                <a:stretch>
                  <a:fillRect t="-46154" r="-5455" b="-41026"/>
                </a:stretch>
              </a:blipFill>
              <a:ln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Shape 19">
            <a:extLst>
              <a:ext uri="{FF2B5EF4-FFF2-40B4-BE49-F238E27FC236}">
                <a16:creationId xmlns:a16="http://schemas.microsoft.com/office/drawing/2014/main" id="{EE0B2579-C6B0-8AD5-10C6-437D83D11121}"/>
              </a:ext>
            </a:extLst>
          </p:cNvPr>
          <p:cNvSpPr/>
          <p:nvPr/>
        </p:nvSpPr>
        <p:spPr>
          <a:xfrm>
            <a:off x="6035040" y="3342845"/>
            <a:ext cx="2286000" cy="0"/>
          </a:xfrm>
          <a:prstGeom prst="line">
            <a:avLst/>
          </a:prstGeom>
          <a:noFill/>
          <a:ln w="25400">
            <a:solidFill>
              <a:srgbClr val="CC6600"/>
            </a:solidFill>
            <a:prstDash val="solid"/>
            <a:headEnd type="none" w="med" len="med"/>
            <a:tailEnd type="triangle" w="med" len="med"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217920" y="164592"/>
            <a:ext cx="27432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2000" b="1" dirty="0">
                <a:solidFill>
                  <a:srgbClr val="1F3A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Vibrationdata</a:t>
            </a:r>
            <a:endParaRPr lang="en-US" sz="2000" dirty="0"/>
          </a:p>
        </p:txBody>
      </p:sp>
      <p:sp>
        <p:nvSpPr>
          <p:cNvPr id="3" name="Text 1"/>
          <p:cNvSpPr/>
          <p:nvPr/>
        </p:nvSpPr>
        <p:spPr>
          <a:xfrm>
            <a:off x="256032" y="164592"/>
            <a:ext cx="50292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600" b="1" dirty="0">
                <a:solidFill>
                  <a:srgbClr val="1F3A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Worked Example — Force and Anchor Demands</a:t>
            </a:r>
            <a:endParaRPr lang="en-US" sz="1600" dirty="0"/>
          </a:p>
        </p:txBody>
      </p:sp>
      <p:sp>
        <p:nvSpPr>
          <p:cNvPr id="4" name="Shape 2"/>
          <p:cNvSpPr/>
          <p:nvPr/>
        </p:nvSpPr>
        <p:spPr>
          <a:xfrm>
            <a:off x="0" y="566928"/>
            <a:ext cx="9144000" cy="0"/>
          </a:xfrm>
          <a:prstGeom prst="line">
            <a:avLst/>
          </a:prstGeom>
          <a:noFill/>
          <a:ln w="22860">
            <a:solidFill>
              <a:srgbClr val="1F3A6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8503920" y="4846320"/>
            <a:ext cx="4572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13</a:t>
            </a:r>
            <a:endParaRPr lang="en-US" sz="10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 4"/>
              <p:cNvSpPr/>
              <p:nvPr/>
            </p:nvSpPr>
            <p:spPr>
              <a:xfrm>
                <a:off x="320040" y="768836"/>
                <a:ext cx="8503920" cy="292608"/>
              </a:xfrm>
              <a:prstGeom prst="rect">
                <a:avLst/>
              </a:prstGeom>
              <a:noFill/>
              <a:ln/>
            </p:spPr>
            <p:txBody>
              <a:bodyPr wrap="square" rtlCol="0" anchor="t"/>
              <a:lstStyle/>
              <a:p>
                <a:pPr marL="190500" indent="-190500">
                  <a:spcBef>
                    <a:spcPts val="600"/>
                  </a:spcBef>
                  <a:spcAft>
                    <a:spcPts val="900"/>
                  </a:spcAft>
                  <a:buClr>
                    <a:srgbClr val="336699"/>
                  </a:buClr>
                  <a:buSzPct val="80000"/>
                  <a:buFontTx/>
                  <a:buChar char="•"/>
                </a:pPr>
                <a:r>
                  <a:rPr lang="en-US" sz="1300" b="1" dirty="0">
                    <a:solidFill>
                      <a:srgbClr val="404040"/>
                    </a:solidFill>
                    <a:latin typeface="Calibri" pitchFamily="34" charset="0"/>
                    <a:ea typeface="Calibri" pitchFamily="34" charset="-122"/>
                    <a:cs typeface="Calibri" pitchFamily="34" charset="-120"/>
                  </a:rPr>
                  <a:t>Seismic design force (ASCE 7-22 Eq. 13.3-1):     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3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sz="1300">
                            <a:latin typeface="Cambria Math" panose="02040503050406030204" pitchFamily="18" charset="0"/>
                          </a:rPr>
                          <m:t>F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US" sz="1300">
                            <a:latin typeface="Cambria Math" panose="02040503050406030204" pitchFamily="18" charset="0"/>
                          </a:rPr>
                          <m:t>p</m:t>
                        </m:r>
                      </m:sub>
                    </m:sSub>
                    <m:r>
                      <a:rPr lang="en-US" sz="130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13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1300">
                            <a:latin typeface="Cambria Math" panose="02040503050406030204" pitchFamily="18" charset="0"/>
                          </a:rPr>
                          <m:t>0.4×2.5×0.792×500×</m:t>
                        </m:r>
                        <m:d>
                          <m:dPr>
                            <m:ctrlPr>
                              <a:rPr lang="en-US" sz="13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1300">
                                <a:latin typeface="Cambria Math" panose="02040503050406030204" pitchFamily="18" charset="0"/>
                              </a:rPr>
                              <m:t>1+0</m:t>
                            </m:r>
                          </m:e>
                        </m:d>
                      </m:num>
                      <m:den>
                        <m:r>
                          <a:rPr lang="en-US" sz="1300">
                            <a:latin typeface="Cambria Math" panose="02040503050406030204" pitchFamily="18" charset="0"/>
                          </a:rPr>
                          <m:t>2.5/1.5</m:t>
                        </m:r>
                      </m:den>
                    </m:f>
                    <m:r>
                      <a:rPr lang="en-US" sz="1300">
                        <a:latin typeface="Cambria Math" panose="02040503050406030204" pitchFamily="18" charset="0"/>
                      </a:rPr>
                      <m:t>=238 </m:t>
                    </m:r>
                    <m:r>
                      <m:rPr>
                        <m:nor/>
                      </m:rPr>
                      <a:rPr lang="en-US" sz="1300"/>
                      <m:t>lbf</m:t>
                    </m:r>
                  </m:oMath>
                </a14:m>
                <a:endParaRPr lang="en-US" sz="1300" dirty="0"/>
              </a:p>
              <a:p>
                <a:pPr marL="190500" indent="-190500">
                  <a:spcBef>
                    <a:spcPts val="600"/>
                  </a:spcBef>
                  <a:spcAft>
                    <a:spcPts val="900"/>
                  </a:spcAft>
                  <a:buClr>
                    <a:srgbClr val="336699"/>
                  </a:buClr>
                  <a:buSzPct val="80000"/>
                  <a:buFontTx/>
                  <a:buChar char="•"/>
                </a:pP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US" sz="1300" dirty="0" smtClean="0">
                        <a:solidFill>
                          <a:schemeClr val="tx1"/>
                        </a:solidFill>
                        <a:latin typeface="Calibri" pitchFamily="34" charset="0"/>
                        <a:ea typeface="Calibri" pitchFamily="34" charset="-122"/>
                        <a:cs typeface="Calibri" pitchFamily="34" charset="-120"/>
                      </a:rPr>
                      <m:t>Min</m:t>
                    </m:r>
                    <m:r>
                      <m:rPr>
                        <m:nor/>
                      </m:rPr>
                      <a:rPr lang="en-US" sz="1300" dirty="0" smtClean="0">
                        <a:solidFill>
                          <a:schemeClr val="tx1"/>
                        </a:solidFill>
                        <a:latin typeface="Calibri" pitchFamily="34" charset="0"/>
                        <a:ea typeface="Calibri" pitchFamily="34" charset="-122"/>
                        <a:cs typeface="Calibri" pitchFamily="34" charset="-120"/>
                      </a:rPr>
                      <m:t> </m:t>
                    </m:r>
                    <m:r>
                      <m:rPr>
                        <m:nor/>
                      </m:rPr>
                      <a:rPr lang="en-US" sz="1300" dirty="0" smtClean="0">
                        <a:solidFill>
                          <a:schemeClr val="tx1"/>
                        </a:solidFill>
                        <a:latin typeface="Calibri" pitchFamily="34" charset="0"/>
                        <a:ea typeface="Calibri" pitchFamily="34" charset="-122"/>
                        <a:cs typeface="Calibri" pitchFamily="34" charset="-120"/>
                      </a:rPr>
                      <m:t>check</m:t>
                    </m:r>
                    <m:r>
                      <m:rPr>
                        <m:nor/>
                      </m:rPr>
                      <a:rPr lang="en-US" sz="1300" dirty="0" smtClean="0">
                        <a:solidFill>
                          <a:schemeClr val="tx1"/>
                        </a:solidFill>
                        <a:latin typeface="Calibri" pitchFamily="34" charset="0"/>
                        <a:ea typeface="Calibri" pitchFamily="34" charset="-122"/>
                        <a:cs typeface="Calibri" pitchFamily="34" charset="-120"/>
                      </a:rPr>
                      <m:t>: </m:t>
                    </m:r>
                    <m:r>
                      <a:rPr lang="en-US" sz="130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  </m:t>
                    </m:r>
                    <m:sSub>
                      <m:sSubPr>
                        <m:ctrlPr>
                          <a:rPr lang="en-US" sz="13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sz="130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F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US" sz="130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p</m:t>
                        </m:r>
                        <m:r>
                          <a:rPr lang="en-US" sz="130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,</m:t>
                        </m:r>
                        <m:r>
                          <m:rPr>
                            <m:sty m:val="p"/>
                          </m:rPr>
                          <a:rPr lang="en-US" sz="130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min</m:t>
                        </m:r>
                      </m:sub>
                    </m:sSub>
                    <m:r>
                      <a:rPr lang="en-US" sz="130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=0.3×0.792×1.5×500=178 </m:t>
                    </m:r>
                    <m:r>
                      <m:rPr>
                        <m:nor/>
                      </m:rPr>
                      <a:rPr lang="en-US" sz="130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lbf</m:t>
                    </m:r>
                    <m:r>
                      <m:rPr>
                        <m:nor/>
                      </m:rPr>
                      <a:rPr lang="en-US" sz="1300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  </m:t>
                    </m:r>
                    <m:r>
                      <m:rPr>
                        <m:nor/>
                      </m:rPr>
                      <a:rPr lang="en-US" sz="1300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Calibri" pitchFamily="34" charset="-120"/>
                      </a:rPr>
                      <m:t>→  238 &gt; 178  </m:t>
                    </m:r>
                    <m:r>
                      <m:rPr>
                        <m:nor/>
                      </m:rPr>
                      <a:rPr lang="en-US" sz="1300" dirty="0">
                        <a:solidFill>
                          <a:schemeClr val="tx1"/>
                        </a:solidFill>
                        <a:latin typeface="Calibri" pitchFamily="34" charset="0"/>
                        <a:ea typeface="Calibri" pitchFamily="34" charset="-122"/>
                        <a:cs typeface="Calibri" pitchFamily="34" charset="-120"/>
                      </a:rPr>
                      <m:t>✓</m:t>
                    </m:r>
                  </m:oMath>
                </a14:m>
                <a:endParaRPr lang="en-US" sz="1300" dirty="0">
                  <a:solidFill>
                    <a:schemeClr val="tx1"/>
                  </a:solidFill>
                </a:endParaRPr>
              </a:p>
              <a:p>
                <a:pPr marL="190500" indent="-190500">
                  <a:spcBef>
                    <a:spcPts val="600"/>
                  </a:spcBef>
                  <a:spcAft>
                    <a:spcPts val="900"/>
                  </a:spcAft>
                  <a:buClr>
                    <a:srgbClr val="336699"/>
                  </a:buClr>
                  <a:buSzPct val="80000"/>
                  <a:buFontTx/>
                  <a:buChar char="•"/>
                </a:pPr>
                <a:r>
                  <a:rPr lang="en-US" sz="1300" dirty="0">
                    <a:solidFill>
                      <a:srgbClr val="404040"/>
                    </a:solidFill>
                    <a:latin typeface="Calibri" pitchFamily="34" charset="0"/>
                    <a:ea typeface="Calibri" pitchFamily="34" charset="-122"/>
                    <a:cs typeface="Calibri" pitchFamily="34" charset="-120"/>
                  </a:rPr>
                  <a:t>Max check: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3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sz="1300" i="0">
                            <a:latin typeface="Cambria Math" panose="02040503050406030204" pitchFamily="18" charset="0"/>
                          </a:rPr>
                          <m:t>F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US" sz="1300" i="0">
                            <a:latin typeface="Cambria Math" panose="02040503050406030204" pitchFamily="18" charset="0"/>
                          </a:rPr>
                          <m:t>p</m:t>
                        </m:r>
                        <m:r>
                          <a:rPr lang="en-US" sz="1300" i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m:rPr>
                            <m:sty m:val="p"/>
                          </m:rPr>
                          <a:rPr lang="en-US" sz="1300" i="0">
                            <a:latin typeface="Cambria Math" panose="02040503050406030204" pitchFamily="18" charset="0"/>
                          </a:rPr>
                          <m:t>max</m:t>
                        </m:r>
                      </m:sub>
                    </m:sSub>
                    <m:r>
                      <a:rPr lang="en-US" sz="1300" i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1300" i="1">
                        <a:latin typeface="Cambria Math" panose="02040503050406030204" pitchFamily="18" charset="0"/>
                      </a:rPr>
                      <m:t>1.6×0.792×1.5×500=950 </m:t>
                    </m:r>
                    <m:r>
                      <m:rPr>
                        <m:nor/>
                      </m:rPr>
                      <a:rPr lang="en-US" sz="1300"/>
                      <m:t>lbf</m:t>
                    </m:r>
                    <m:r>
                      <a:rPr lang="en-US" sz="1300" i="1">
                        <a:latin typeface="Cambria Math" panose="02040503050406030204" pitchFamily="18" charset="0"/>
                      </a:rPr>
                      <m:t> → 238&lt;950</m:t>
                    </m:r>
                  </m:oMath>
                </a14:m>
                <a:r>
                  <a:rPr lang="en-US" sz="1300" dirty="0">
                    <a:solidFill>
                      <a:schemeClr val="tx1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US" sz="1300" dirty="0">
                        <a:latin typeface="Calibri" pitchFamily="34" charset="0"/>
                        <a:ea typeface="Calibri" pitchFamily="34" charset="-122"/>
                        <a:cs typeface="Calibri" pitchFamily="34" charset="-120"/>
                      </a:rPr>
                      <m:t>✓</m:t>
                    </m:r>
                  </m:oMath>
                </a14:m>
                <a:endParaRPr lang="en-US" sz="1300" dirty="0">
                  <a:solidFill>
                    <a:schemeClr val="tx1"/>
                  </a:solidFill>
                </a:endParaRPr>
              </a:p>
              <a:p>
                <a:pPr marL="190500" indent="-190500">
                  <a:spcBef>
                    <a:spcPts val="600"/>
                  </a:spcBef>
                  <a:spcAft>
                    <a:spcPts val="1200"/>
                  </a:spcAft>
                  <a:buClr>
                    <a:srgbClr val="336699"/>
                  </a:buClr>
                  <a:buSzPct val="80000"/>
                  <a:buFontTx/>
                  <a:buChar char="•"/>
                </a:pPr>
                <a:r>
                  <a:rPr lang="en-US" sz="1200" b="1" dirty="0">
                    <a:solidFill>
                      <a:srgbClr val="404040"/>
                    </a:solidFill>
                    <a:latin typeface="Calibri" pitchFamily="34" charset="0"/>
                    <a:ea typeface="Calibri" pitchFamily="34" charset="-122"/>
                    <a:cs typeface="Calibri" pitchFamily="34" charset="-120"/>
                  </a:rPr>
                  <a:t>Vertical seismic and overturning ( controlling Y-axis, </a:t>
                </a:r>
                <a14:m>
                  <m:oMath xmlns:m="http://schemas.openxmlformats.org/officeDocument/2006/math">
                    <m:r>
                      <a:rPr lang="en-US" sz="1200" b="1">
                        <a:latin typeface="Cambria Math" panose="02040503050406030204" pitchFamily="18" charset="0"/>
                      </a:rPr>
                      <m:t>𝐝</m:t>
                    </m:r>
                    <m:r>
                      <a:rPr lang="en-US" sz="1200" b="1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1200" b="1">
                        <a:latin typeface="Cambria Math" panose="02040503050406030204" pitchFamily="18" charset="0"/>
                      </a:rPr>
                      <m:t>𝟔</m:t>
                    </m:r>
                    <m:r>
                      <a:rPr lang="en-US" sz="1200" b="1"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nor/>
                      </m:rPr>
                      <a:rPr lang="en-US" sz="1200" b="1"/>
                      <m:t>in</m:t>
                    </m:r>
                    <m:r>
                      <a:rPr lang="en-US" sz="1200" b="1">
                        <a:latin typeface="Cambria Math" panose="02040503050406030204" pitchFamily="18" charset="0"/>
                      </a:rPr>
                      <m:t>,</m:t>
                    </m:r>
                    <m:sSub>
                      <m:sSubPr>
                        <m:ctrlPr>
                          <a:rPr lang="en-US" sz="1200" b="1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200" b="1">
                            <a:latin typeface="Cambria Math" panose="02040503050406030204" pitchFamily="18" charset="0"/>
                          </a:rPr>
                          <m:t>𝐧</m:t>
                        </m:r>
                      </m:e>
                      <m:sub>
                        <m:r>
                          <a:rPr lang="en-US" sz="1200" b="1">
                            <a:latin typeface="Cambria Math" panose="02040503050406030204" pitchFamily="18" charset="0"/>
                          </a:rPr>
                          <m:t>𝐭</m:t>
                        </m:r>
                      </m:sub>
                    </m:sSub>
                    <m:r>
                      <a:rPr lang="en-US" sz="1200" b="1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1200" b="1">
                        <a:latin typeface="Cambria Math" panose="02040503050406030204" pitchFamily="18" charset="0"/>
                      </a:rPr>
                      <m:t>𝟐</m:t>
                    </m:r>
                    <m:r>
                      <a:rPr lang="en-US" sz="1200" b="1"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sz="1200" b="1">
                        <a:latin typeface="Cambria Math" panose="02040503050406030204" pitchFamily="18" charset="0"/>
                      </a:rPr>
                      <m:t>𝐧</m:t>
                    </m:r>
                    <m:r>
                      <a:rPr lang="en-US" sz="1200" b="1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1200" b="1">
                        <a:latin typeface="Cambria Math" panose="02040503050406030204" pitchFamily="18" charset="0"/>
                      </a:rPr>
                      <m:t>𝟒</m:t>
                    </m:r>
                    <m:r>
                      <a:rPr lang="en-US" sz="1200" b="1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1200" b="1" dirty="0">
                    <a:solidFill>
                      <a:srgbClr val="404040"/>
                    </a:solidFill>
                    <a:latin typeface="Calibri" pitchFamily="34" charset="0"/>
                    <a:ea typeface="Calibri" pitchFamily="34" charset="-122"/>
                    <a:cs typeface="Calibri" pitchFamily="34" charset="-120"/>
                  </a:rPr>
                  <a:t>):</a:t>
                </a:r>
              </a:p>
              <a:p>
                <a:pPr>
                  <a:spcBef>
                    <a:spcPts val="1200"/>
                  </a:spcBef>
                  <a:spcAft>
                    <a:spcPts val="1200"/>
                  </a:spcAft>
                  <a:buClr>
                    <a:srgbClr val="336699"/>
                  </a:buClr>
                  <a:buSzPct val="80000"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300" i="1" smtClean="0">
                              <a:solidFill>
                                <a:srgbClr val="003366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n-US" sz="1300">
                              <a:solidFill>
                                <a:srgbClr val="003366"/>
                              </a:solidFill>
                              <a:latin typeface="Cambria Math" panose="02040503050406030204" pitchFamily="18" charset="0"/>
                            </a:rPr>
                            <m:t>E</m:t>
                          </m:r>
                        </m:e>
                        <m:sub>
                          <m:r>
                            <m:rPr>
                              <m:sty m:val="p"/>
                            </m:rPr>
                            <a:rPr lang="en-US" sz="1300">
                              <a:solidFill>
                                <a:srgbClr val="003366"/>
                              </a:solidFill>
                              <a:latin typeface="Cambria Math" panose="02040503050406030204" pitchFamily="18" charset="0"/>
                            </a:rPr>
                            <m:t>v</m:t>
                          </m:r>
                        </m:sub>
                      </m:sSub>
                      <m:r>
                        <a:rPr lang="en-US" sz="1300">
                          <a:solidFill>
                            <a:srgbClr val="003366"/>
                          </a:solidFill>
                          <a:latin typeface="Cambria Math" panose="02040503050406030204" pitchFamily="18" charset="0"/>
                        </a:rPr>
                        <m:t>=0.2×0.792×500=79.2 </m:t>
                      </m:r>
                      <m:r>
                        <m:rPr>
                          <m:nor/>
                        </m:rPr>
                        <a:rPr lang="en-US" sz="1300">
                          <a:solidFill>
                            <a:srgbClr val="003366"/>
                          </a:solidFill>
                        </a:rPr>
                        <m:t>lbf</m:t>
                      </m:r>
                      <m:r>
                        <a:rPr lang="en-US" sz="1300">
                          <a:solidFill>
                            <a:srgbClr val="003366"/>
                          </a:solidFill>
                          <a:latin typeface="Cambria Math" panose="02040503050406030204" pitchFamily="18" charset="0"/>
                        </a:rPr>
                        <m:t> </m:t>
                      </m:r>
                      <m:d>
                        <m:dPr>
                          <m:ctrlPr>
                            <a:rPr lang="en-US" sz="1300" i="1">
                              <a:solidFill>
                                <a:srgbClr val="003366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m:rPr>
                              <m:nor/>
                            </m:rPr>
                            <a:rPr lang="en-US" sz="1300">
                              <a:solidFill>
                                <a:srgbClr val="003366"/>
                              </a:solidFill>
                            </a:rPr>
                            <m:t>upward</m:t>
                          </m:r>
                        </m:e>
                      </m:d>
                    </m:oMath>
                  </m:oMathPara>
                </a14:m>
                <a:endParaRPr lang="en-US" sz="1300" dirty="0">
                  <a:solidFill>
                    <a:srgbClr val="003366"/>
                  </a:solidFill>
                </a:endParaRPr>
              </a:p>
              <a:p>
                <a:pPr>
                  <a:spcBef>
                    <a:spcPts val="1200"/>
                  </a:spcBef>
                  <a:spcAft>
                    <a:spcPts val="1200"/>
                  </a:spcAft>
                  <a:buClr>
                    <a:srgbClr val="336699"/>
                  </a:buClr>
                  <a:buSzPct val="80000"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300" i="1">
                              <a:solidFill>
                                <a:srgbClr val="003366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n-US" sz="1300" i="0">
                              <a:solidFill>
                                <a:srgbClr val="003366"/>
                              </a:solidFill>
                              <a:latin typeface="Cambria Math" panose="02040503050406030204" pitchFamily="18" charset="0"/>
                            </a:rPr>
                            <m:t>M</m:t>
                          </m:r>
                        </m:e>
                        <m:sub>
                          <m:r>
                            <m:rPr>
                              <m:sty m:val="p"/>
                            </m:rPr>
                            <a:rPr lang="en-US" sz="1300" i="0">
                              <a:solidFill>
                                <a:srgbClr val="003366"/>
                              </a:solidFill>
                              <a:latin typeface="Cambria Math" panose="02040503050406030204" pitchFamily="18" charset="0"/>
                            </a:rPr>
                            <m:t>ot</m:t>
                          </m:r>
                        </m:sub>
                      </m:sSub>
                      <m:r>
                        <a:rPr lang="en-US" sz="1300" i="0">
                          <a:solidFill>
                            <a:srgbClr val="003366"/>
                          </a:solidFill>
                          <a:latin typeface="Cambria Math" panose="02040503050406030204" pitchFamily="18" charset="0"/>
                        </a:rPr>
                        <m:t>=238×36=8,568 </m:t>
                      </m:r>
                      <m:r>
                        <m:rPr>
                          <m:nor/>
                        </m:rPr>
                        <a:rPr lang="en-US" sz="1300">
                          <a:solidFill>
                            <a:srgbClr val="003366"/>
                          </a:solidFill>
                        </a:rPr>
                        <m:t>lbf</m:t>
                      </m:r>
                      <m:r>
                        <a:rPr lang="en-US" sz="1300" i="0">
                          <a:solidFill>
                            <a:srgbClr val="003366"/>
                          </a:solidFill>
                          <a:latin typeface="Cambria Math" panose="02040503050406030204" pitchFamily="18" charset="0"/>
                        </a:rPr>
                        <m:t>⋅</m:t>
                      </m:r>
                      <m:r>
                        <m:rPr>
                          <m:nor/>
                        </m:rPr>
                        <a:rPr lang="en-US" sz="1300">
                          <a:solidFill>
                            <a:srgbClr val="003366"/>
                          </a:solidFill>
                        </a:rPr>
                        <m:t>in</m:t>
                      </m:r>
                    </m:oMath>
                  </m:oMathPara>
                </a14:m>
                <a:endParaRPr lang="en-US" sz="1300" dirty="0">
                  <a:solidFill>
                    <a:srgbClr val="003366"/>
                  </a:solidFill>
                </a:endParaRPr>
              </a:p>
              <a:p>
                <a:pPr>
                  <a:spcBef>
                    <a:spcPts val="1200"/>
                  </a:spcBef>
                  <a:spcAft>
                    <a:spcPts val="1200"/>
                  </a:spcAft>
                  <a:buClr>
                    <a:srgbClr val="336699"/>
                  </a:buClr>
                  <a:buSzPct val="80000"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300" i="1" smtClean="0">
                              <a:solidFill>
                                <a:srgbClr val="003366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n-US" sz="1300" i="0">
                              <a:solidFill>
                                <a:srgbClr val="003366"/>
                              </a:solidFill>
                              <a:latin typeface="Cambria Math" panose="02040503050406030204" pitchFamily="18" charset="0"/>
                            </a:rPr>
                            <m:t>N</m:t>
                          </m:r>
                        </m:e>
                        <m:sub>
                          <m:r>
                            <m:rPr>
                              <m:sty m:val="p"/>
                            </m:rPr>
                            <a:rPr lang="en-US" sz="1300" i="0">
                              <a:solidFill>
                                <a:srgbClr val="003366"/>
                              </a:solidFill>
                              <a:latin typeface="Cambria Math" panose="02040503050406030204" pitchFamily="18" charset="0"/>
                            </a:rPr>
                            <m:t>ua</m:t>
                          </m:r>
                        </m:sub>
                      </m:sSub>
                      <m:r>
                        <a:rPr lang="en-US" sz="1300" i="0">
                          <a:solidFill>
                            <a:srgbClr val="003366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1300" i="1">
                              <a:solidFill>
                                <a:srgbClr val="003366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300" i="0">
                              <a:solidFill>
                                <a:srgbClr val="003366"/>
                              </a:solidFill>
                              <a:latin typeface="Cambria Math" panose="02040503050406030204" pitchFamily="18" charset="0"/>
                            </a:rPr>
                            <m:t>8568</m:t>
                          </m:r>
                        </m:num>
                        <m:den>
                          <m:r>
                            <a:rPr lang="en-US" sz="1300" i="0">
                              <a:solidFill>
                                <a:srgbClr val="003366"/>
                              </a:solidFill>
                              <a:latin typeface="Cambria Math" panose="02040503050406030204" pitchFamily="18" charset="0"/>
                            </a:rPr>
                            <m:t>2×6</m:t>
                          </m:r>
                        </m:den>
                      </m:f>
                      <m:r>
                        <a:rPr lang="en-US" sz="1300" i="0">
                          <a:solidFill>
                            <a:srgbClr val="003366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en-US" sz="1300" i="1">
                              <a:solidFill>
                                <a:srgbClr val="003366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300" i="0">
                              <a:solidFill>
                                <a:srgbClr val="003366"/>
                              </a:solidFill>
                              <a:latin typeface="Cambria Math" panose="02040503050406030204" pitchFamily="18" charset="0"/>
                            </a:rPr>
                            <m:t>79.2</m:t>
                          </m:r>
                        </m:num>
                        <m:den>
                          <m:r>
                            <a:rPr lang="en-US" sz="1300" i="0">
                              <a:solidFill>
                                <a:srgbClr val="003366"/>
                              </a:solidFill>
                              <a:latin typeface="Cambria Math" panose="02040503050406030204" pitchFamily="18" charset="0"/>
                            </a:rPr>
                            <m:t>4</m:t>
                          </m:r>
                        </m:den>
                      </m:f>
                      <m:r>
                        <a:rPr lang="en-US" sz="1300" i="0">
                          <a:solidFill>
                            <a:srgbClr val="003366"/>
                          </a:solidFill>
                          <a:latin typeface="Cambria Math" panose="02040503050406030204" pitchFamily="18" charset="0"/>
                        </a:rPr>
                        <m:t>=714+19.8=734 </m:t>
                      </m:r>
                      <m:r>
                        <m:rPr>
                          <m:nor/>
                        </m:rPr>
                        <a:rPr lang="en-US" sz="1300">
                          <a:solidFill>
                            <a:srgbClr val="003366"/>
                          </a:solidFill>
                        </a:rPr>
                        <m:t>lbf</m:t>
                      </m:r>
                      <m:r>
                        <m:rPr>
                          <m:nor/>
                        </m:rPr>
                        <a:rPr lang="en-US" sz="1300">
                          <a:solidFill>
                            <a:srgbClr val="003366"/>
                          </a:solidFill>
                        </a:rPr>
                        <m:t> </m:t>
                      </m:r>
                      <m:r>
                        <m:rPr>
                          <m:nor/>
                        </m:rPr>
                        <a:rPr lang="en-US" sz="1300">
                          <a:solidFill>
                            <a:srgbClr val="003366"/>
                          </a:solidFill>
                        </a:rPr>
                        <m:t>per</m:t>
                      </m:r>
                      <m:r>
                        <m:rPr>
                          <m:nor/>
                        </m:rPr>
                        <a:rPr lang="en-US" sz="1300">
                          <a:solidFill>
                            <a:srgbClr val="003366"/>
                          </a:solidFill>
                        </a:rPr>
                        <m:t> </m:t>
                      </m:r>
                      <m:r>
                        <m:rPr>
                          <m:nor/>
                        </m:rPr>
                        <a:rPr lang="en-US" sz="1300">
                          <a:solidFill>
                            <a:srgbClr val="003366"/>
                          </a:solidFill>
                        </a:rPr>
                        <m:t>anchor</m:t>
                      </m:r>
                    </m:oMath>
                  </m:oMathPara>
                </a14:m>
                <a:endParaRPr lang="en-US" sz="1300" dirty="0">
                  <a:solidFill>
                    <a:srgbClr val="003366"/>
                  </a:solidFill>
                </a:endParaRPr>
              </a:p>
              <a:p>
                <a:pPr>
                  <a:spcBef>
                    <a:spcPts val="1200"/>
                  </a:spcBef>
                  <a:spcAft>
                    <a:spcPts val="1200"/>
                  </a:spcAft>
                  <a:buClr>
                    <a:srgbClr val="336699"/>
                  </a:buClr>
                  <a:buSzPct val="80000"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300" i="1" smtClean="0">
                              <a:solidFill>
                                <a:srgbClr val="003366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n-US" sz="1300" i="0">
                              <a:solidFill>
                                <a:srgbClr val="003366"/>
                              </a:solidFill>
                              <a:latin typeface="Cambria Math" panose="02040503050406030204" pitchFamily="18" charset="0"/>
                            </a:rPr>
                            <m:t>V</m:t>
                          </m:r>
                        </m:e>
                        <m:sub>
                          <m:r>
                            <m:rPr>
                              <m:sty m:val="p"/>
                            </m:rPr>
                            <a:rPr lang="en-US" sz="1300" i="0">
                              <a:solidFill>
                                <a:srgbClr val="003366"/>
                              </a:solidFill>
                              <a:latin typeface="Cambria Math" panose="02040503050406030204" pitchFamily="18" charset="0"/>
                            </a:rPr>
                            <m:t>ua</m:t>
                          </m:r>
                        </m:sub>
                      </m:sSub>
                      <m:r>
                        <a:rPr lang="en-US" sz="1300" i="0">
                          <a:solidFill>
                            <a:srgbClr val="003366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1300" i="1">
                              <a:solidFill>
                                <a:srgbClr val="003366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300" i="0">
                              <a:solidFill>
                                <a:srgbClr val="003366"/>
                              </a:solidFill>
                              <a:latin typeface="Cambria Math" panose="02040503050406030204" pitchFamily="18" charset="0"/>
                            </a:rPr>
                            <m:t>238</m:t>
                          </m:r>
                        </m:num>
                        <m:den>
                          <m:r>
                            <a:rPr lang="en-US" sz="1300" i="0">
                              <a:solidFill>
                                <a:srgbClr val="003366"/>
                              </a:solidFill>
                              <a:latin typeface="Cambria Math" panose="02040503050406030204" pitchFamily="18" charset="0"/>
                            </a:rPr>
                            <m:t>4</m:t>
                          </m:r>
                        </m:den>
                      </m:f>
                      <m:r>
                        <a:rPr lang="en-US" sz="1300" i="0">
                          <a:solidFill>
                            <a:srgbClr val="003366"/>
                          </a:solidFill>
                          <a:latin typeface="Cambria Math" panose="02040503050406030204" pitchFamily="18" charset="0"/>
                        </a:rPr>
                        <m:t>=59.5 </m:t>
                      </m:r>
                      <m:r>
                        <m:rPr>
                          <m:nor/>
                        </m:rPr>
                        <a:rPr lang="en-US" sz="1300">
                          <a:solidFill>
                            <a:srgbClr val="003366"/>
                          </a:solidFill>
                        </a:rPr>
                        <m:t>lbf</m:t>
                      </m:r>
                      <m:r>
                        <m:rPr>
                          <m:nor/>
                        </m:rPr>
                        <a:rPr lang="en-US" sz="1300">
                          <a:solidFill>
                            <a:srgbClr val="003366"/>
                          </a:solidFill>
                        </a:rPr>
                        <m:t> </m:t>
                      </m:r>
                      <m:r>
                        <m:rPr>
                          <m:nor/>
                        </m:rPr>
                        <a:rPr lang="en-US" sz="1300">
                          <a:solidFill>
                            <a:srgbClr val="003366"/>
                          </a:solidFill>
                        </a:rPr>
                        <m:t>per</m:t>
                      </m:r>
                      <m:r>
                        <m:rPr>
                          <m:nor/>
                        </m:rPr>
                        <a:rPr lang="en-US" sz="1300">
                          <a:solidFill>
                            <a:srgbClr val="003366"/>
                          </a:solidFill>
                        </a:rPr>
                        <m:t> </m:t>
                      </m:r>
                      <m:r>
                        <m:rPr>
                          <m:nor/>
                        </m:rPr>
                        <a:rPr lang="en-US" sz="1300">
                          <a:solidFill>
                            <a:srgbClr val="003366"/>
                          </a:solidFill>
                        </a:rPr>
                        <m:t>anchor</m:t>
                      </m:r>
                    </m:oMath>
                  </m:oMathPara>
                </a14:m>
                <a:endParaRPr lang="en-US" sz="1300" dirty="0">
                  <a:solidFill>
                    <a:srgbClr val="003366"/>
                  </a:solidFill>
                </a:endParaRPr>
              </a:p>
              <a:p>
                <a:pPr>
                  <a:spcBef>
                    <a:spcPts val="900"/>
                  </a:spcBef>
                  <a:spcAft>
                    <a:spcPts val="900"/>
                  </a:spcAft>
                  <a:buClr>
                    <a:srgbClr val="336699"/>
                  </a:buClr>
                  <a:buSzPct val="80000"/>
                </a:pPr>
                <a:endParaRPr lang="en-US" sz="1300" dirty="0">
                  <a:solidFill>
                    <a:srgbClr val="003366"/>
                  </a:solidFill>
                </a:endParaRPr>
              </a:p>
              <a:p>
                <a:pPr>
                  <a:spcBef>
                    <a:spcPts val="900"/>
                  </a:spcBef>
                  <a:spcAft>
                    <a:spcPts val="900"/>
                  </a:spcAft>
                  <a:buClr>
                    <a:srgbClr val="336699"/>
                  </a:buClr>
                  <a:buSzPct val="80000"/>
                </a:pPr>
                <a:endParaRPr lang="en-US" sz="1300" dirty="0">
                  <a:solidFill>
                    <a:srgbClr val="003366"/>
                  </a:solidFill>
                </a:endParaRPr>
              </a:p>
              <a:p>
                <a:pPr marL="190500" indent="-190500">
                  <a:spcAft>
                    <a:spcPts val="400"/>
                  </a:spcAft>
                  <a:buSzPct val="100000"/>
                  <a:buFontTx/>
                  <a:buChar char="•"/>
                </a:pPr>
                <a:endParaRPr lang="en-US" sz="1400" dirty="0"/>
              </a:p>
              <a:p>
                <a:pPr marL="190500" indent="-190500">
                  <a:spcAft>
                    <a:spcPts val="400"/>
                  </a:spcAft>
                  <a:buSzPct val="100000"/>
                  <a:buChar char="•"/>
                </a:pPr>
                <a:endParaRPr lang="en-US" sz="1350" dirty="0"/>
              </a:p>
            </p:txBody>
          </p:sp>
        </mc:Choice>
        <mc:Fallback xmlns="">
          <p:sp>
            <p:nvSpPr>
              <p:cNvPr id="6" name="Text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0040" y="768836"/>
                <a:ext cx="8503920" cy="292608"/>
              </a:xfrm>
              <a:prstGeom prst="rect">
                <a:avLst/>
              </a:prstGeom>
              <a:blipFill>
                <a:blip r:embed="rId3"/>
                <a:stretch>
                  <a:fillRect b="-1029167"/>
                </a:stretch>
              </a:blipFill>
              <a:ln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Text 6"/>
          <p:cNvSpPr/>
          <p:nvPr/>
        </p:nvSpPr>
        <p:spPr>
          <a:xfrm>
            <a:off x="3084944" y="1024128"/>
            <a:ext cx="5784735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365760" y="1795364"/>
            <a:ext cx="8503920" cy="5486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spcAft>
                <a:spcPts val="400"/>
              </a:spcAft>
              <a:buSzPct val="100000"/>
            </a:pP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365760" y="2121408"/>
            <a:ext cx="8503920" cy="29260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190500" indent="-190500">
              <a:spcAft>
                <a:spcPts val="400"/>
              </a:spcAft>
              <a:buSzPct val="100000"/>
              <a:buChar char="•"/>
            </a:pPr>
            <a:endParaRPr lang="en-US" sz="1350" dirty="0"/>
          </a:p>
        </p:txBody>
      </p:sp>
      <p:sp>
        <p:nvSpPr>
          <p:cNvPr id="12" name="Text 10"/>
          <p:cNvSpPr/>
          <p:nvPr/>
        </p:nvSpPr>
        <p:spPr>
          <a:xfrm>
            <a:off x="365760" y="2441448"/>
            <a:ext cx="8503920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/>
            <a:endParaRPr lang="en-US" sz="1300" dirty="0"/>
          </a:p>
          <a:p>
            <a:pPr marL="0" indent="0" algn="ctr">
              <a:buNone/>
            </a:pPr>
            <a:endParaRPr lang="en-US" sz="1300" dirty="0"/>
          </a:p>
        </p:txBody>
      </p:sp>
      <p:sp>
        <p:nvSpPr>
          <p:cNvPr id="18" name="Text 16"/>
          <p:cNvSpPr/>
          <p:nvPr/>
        </p:nvSpPr>
        <p:spPr>
          <a:xfrm>
            <a:off x="365760" y="3840480"/>
            <a:ext cx="8503920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endParaRPr lang="en-US" sz="13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 17"/>
              <p:cNvSpPr/>
              <p:nvPr/>
            </p:nvSpPr>
            <p:spPr>
              <a:xfrm>
                <a:off x="365760" y="4343400"/>
                <a:ext cx="8503920" cy="658368"/>
              </a:xfrm>
              <a:prstGeom prst="rect">
                <a:avLst/>
              </a:prstGeom>
              <a:noFill/>
              <a:ln/>
            </p:spPr>
            <p:txBody>
              <a:bodyPr wrap="square" rtlCol="0" anchor="t"/>
              <a:lstStyle/>
              <a:p>
                <a:pPr marL="190500" indent="-190500">
                  <a:spcAft>
                    <a:spcPts val="400"/>
                  </a:spcAft>
                  <a:buSzPct val="100000"/>
                  <a:buChar char="•"/>
                </a:pPr>
                <a:r>
                  <a:rPr lang="en-US" sz="1200" dirty="0">
                    <a:solidFill>
                      <a:srgbClr val="404040"/>
                    </a:solidFill>
                    <a:latin typeface="Calibri" pitchFamily="34" charset="0"/>
                    <a:ea typeface="Calibri" pitchFamily="34" charset="-122"/>
                    <a:cs typeface="Calibri" pitchFamily="34" charset="-120"/>
                  </a:rPr>
                  <a:t>Both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200" i="1">
                            <a:solidFill>
                              <a:srgbClr val="404040"/>
                            </a:solidFill>
                            <a:latin typeface="Cambria Math" panose="02040503050406030204" pitchFamily="18" charset="0"/>
                            <a:ea typeface="Calibri" pitchFamily="34" charset="-122"/>
                            <a:cs typeface="Calibri" pitchFamily="34" charset="-12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sz="1200" i="1">
                            <a:solidFill>
                              <a:srgbClr val="404040"/>
                            </a:solidFill>
                            <a:latin typeface="Cambria Math" panose="02040503050406030204" pitchFamily="18" charset="0"/>
                            <a:ea typeface="Calibri" pitchFamily="34" charset="-122"/>
                            <a:cs typeface="Calibri" pitchFamily="34" charset="-120"/>
                          </a:rPr>
                          <m:t>N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US" sz="1200" i="1">
                            <a:solidFill>
                              <a:srgbClr val="404040"/>
                            </a:solidFill>
                            <a:latin typeface="Cambria Math" panose="02040503050406030204" pitchFamily="18" charset="0"/>
                            <a:ea typeface="Calibri" pitchFamily="34" charset="-122"/>
                            <a:cs typeface="Calibri" pitchFamily="34" charset="-120"/>
                          </a:rPr>
                          <m:t>ua</m:t>
                        </m:r>
                      </m:sub>
                    </m:sSub>
                  </m:oMath>
                </a14:m>
                <a:r>
                  <a:rPr lang="en-US" sz="1200" dirty="0">
                    <a:solidFill>
                      <a:srgbClr val="404040"/>
                    </a:solidFill>
                    <a:latin typeface="Calibri" pitchFamily="34" charset="0"/>
                    <a:ea typeface="Calibri" pitchFamily="34" charset="-122"/>
                    <a:cs typeface="Calibri" pitchFamily="34" charset="-120"/>
                  </a:rPr>
                  <a:t> </a:t>
                </a:r>
                <a:r>
                  <a:rPr lang="en-US" sz="1200" dirty="0">
                    <a:solidFill>
                      <a:srgbClr val="404040"/>
                    </a:solidFill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and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200" i="1">
                            <a:solidFill>
                              <a:srgbClr val="404040"/>
                            </a:solidFill>
                            <a:latin typeface="Cambria Math" panose="02040503050406030204" pitchFamily="18" charset="0"/>
                            <a:ea typeface="Calibri" pitchFamily="34" charset="-122"/>
                            <a:cs typeface="Calibri" pitchFamily="34" charset="-12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sz="1200" i="1">
                            <a:solidFill>
                              <a:srgbClr val="404040"/>
                            </a:solidFill>
                            <a:latin typeface="Cambria Math" panose="02040503050406030204" pitchFamily="18" charset="0"/>
                            <a:ea typeface="Calibri" pitchFamily="34" charset="-122"/>
                            <a:cs typeface="Calibri" pitchFamily="34" charset="-120"/>
                          </a:rPr>
                          <m:t>V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US" sz="1200" i="1">
                            <a:solidFill>
                              <a:srgbClr val="404040"/>
                            </a:solidFill>
                            <a:latin typeface="Cambria Math" panose="02040503050406030204" pitchFamily="18" charset="0"/>
                            <a:ea typeface="Calibri" pitchFamily="34" charset="-122"/>
                            <a:cs typeface="Calibri" pitchFamily="34" charset="-120"/>
                          </a:rPr>
                          <m:t>ua</m:t>
                        </m:r>
                      </m:sub>
                    </m:sSub>
                  </m:oMath>
                </a14:m>
                <a:r>
                  <a:rPr lang="en-US" sz="1200" dirty="0">
                    <a:solidFill>
                      <a:srgbClr val="404040"/>
                    </a:solidFill>
                    <a:latin typeface="Calibri" pitchFamily="34" charset="0"/>
                    <a:ea typeface="Calibri" pitchFamily="34" charset="-122"/>
                    <a:cs typeface="Calibri" pitchFamily="34" charset="-120"/>
                  </a:rPr>
                  <a:t> act on the same anchor simultaneously — the interaction check must account for the combined multiaxial stress state</a:t>
                </a:r>
                <a:endParaRPr lang="en-US" sz="1200" dirty="0"/>
              </a:p>
            </p:txBody>
          </p:sp>
        </mc:Choice>
        <mc:Fallback xmlns="">
          <p:sp>
            <p:nvSpPr>
              <p:cNvPr id="19" name="Text 1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5760" y="4343400"/>
                <a:ext cx="8503920" cy="658368"/>
              </a:xfrm>
              <a:prstGeom prst="rect">
                <a:avLst/>
              </a:prstGeom>
              <a:blipFill>
                <a:blip r:embed="rId4"/>
                <a:stretch>
                  <a:fillRect l="-72" t="-1852" r="-72"/>
                </a:stretch>
              </a:blipFill>
              <a:ln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217920" y="164592"/>
            <a:ext cx="27432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2000" b="1" dirty="0">
                <a:solidFill>
                  <a:srgbClr val="1F3A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Vibrationdata</a:t>
            </a:r>
            <a:endParaRPr lang="en-US" sz="2000" dirty="0"/>
          </a:p>
        </p:txBody>
      </p:sp>
      <p:sp>
        <p:nvSpPr>
          <p:cNvPr id="3" name="Text 1"/>
          <p:cNvSpPr/>
          <p:nvPr/>
        </p:nvSpPr>
        <p:spPr>
          <a:xfrm>
            <a:off x="256032" y="164592"/>
            <a:ext cx="50292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600" b="1" dirty="0">
                <a:solidFill>
                  <a:srgbClr val="1F3A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Worked Example — ACI 318-19 Anchor Capacity</a:t>
            </a:r>
            <a:endParaRPr lang="en-US" sz="1600" dirty="0"/>
          </a:p>
        </p:txBody>
      </p:sp>
      <p:sp>
        <p:nvSpPr>
          <p:cNvPr id="4" name="Shape 2"/>
          <p:cNvSpPr/>
          <p:nvPr/>
        </p:nvSpPr>
        <p:spPr>
          <a:xfrm>
            <a:off x="0" y="566928"/>
            <a:ext cx="9144000" cy="0"/>
          </a:xfrm>
          <a:prstGeom prst="line">
            <a:avLst/>
          </a:prstGeom>
          <a:noFill/>
          <a:ln w="22860">
            <a:solidFill>
              <a:srgbClr val="1F3A6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8503920" y="4846320"/>
            <a:ext cx="4572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14</a:t>
            </a:r>
            <a:endParaRPr lang="en-US" sz="10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 4"/>
              <p:cNvSpPr/>
              <p:nvPr/>
            </p:nvSpPr>
            <p:spPr>
              <a:xfrm>
                <a:off x="365760" y="828825"/>
                <a:ext cx="8503920" cy="274320"/>
              </a:xfrm>
              <a:prstGeom prst="rect">
                <a:avLst/>
              </a:prstGeom>
              <a:noFill/>
              <a:ln/>
            </p:spPr>
            <p:txBody>
              <a:bodyPr wrap="square" rtlCol="0" anchor="ctr"/>
              <a:lstStyle/>
              <a:p>
                <a:r>
                  <a:rPr lang="en-US" sz="1300" i="1" dirty="0">
                    <a:solidFill>
                      <a:srgbClr val="404040"/>
                    </a:solidFill>
                    <a:latin typeface="Calibri" pitchFamily="34" charset="0"/>
                    <a:ea typeface="Calibri" pitchFamily="34" charset="-122"/>
                    <a:cs typeface="Calibri" pitchFamily="34" charset="-120"/>
                  </a:rPr>
                  <a:t>Anchor: ½" ASTM F1554 Gr. 55 cast-in, </a:t>
                </a:r>
                <a:r>
                  <a:rPr lang="en-US" sz="1300" dirty="0"/>
                  <a:t> 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3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300" i="1">
                            <a:latin typeface="Cambria Math" panose="02040503050406030204" pitchFamily="18" charset="0"/>
                          </a:rPr>
                          <m:t>h</m:t>
                        </m:r>
                      </m:e>
                      <m:sub>
                        <m:r>
                          <a:rPr lang="en-US" sz="1300" i="1">
                            <a:latin typeface="Cambria Math" panose="02040503050406030204" pitchFamily="18" charset="0"/>
                          </a:rPr>
                          <m:t>𝑒𝑓</m:t>
                        </m:r>
                      </m:sub>
                    </m:sSub>
                    <m:r>
                      <a:rPr lang="en-US" sz="1300" i="1">
                        <a:latin typeface="Cambria Math" panose="02040503050406030204" pitchFamily="18" charset="0"/>
                      </a:rPr>
                      <m:t>=6 </m:t>
                    </m:r>
                    <m:r>
                      <m:rPr>
                        <m:nor/>
                      </m:rPr>
                      <a:rPr lang="en-US" sz="1300"/>
                      <m:t>in</m:t>
                    </m:r>
                    <m:r>
                      <a:rPr lang="en-US" sz="1300" i="1"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sz="1300" b="0" i="1" smtClean="0">
                        <a:latin typeface="Cambria Math" panose="02040503050406030204" pitchFamily="18" charset="0"/>
                      </a:rPr>
                      <m:t>  </m:t>
                    </m:r>
                    <m:r>
                      <a:rPr lang="en-US" sz="1300" b="0" i="1" smtClean="0">
                        <a:latin typeface="Cambria Math" panose="02040503050406030204" pitchFamily="18" charset="0"/>
                      </a:rPr>
                      <m:t>𝑓</m:t>
                    </m:r>
                    <m:sSub>
                      <m:sSubPr>
                        <m:ctrlPr>
                          <a:rPr lang="en-US" sz="13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300" i="1">
                            <a:latin typeface="Cambria Math" panose="02040503050406030204" pitchFamily="18" charset="0"/>
                          </a:rPr>
                          <m:t>′</m:t>
                        </m:r>
                      </m:e>
                      <m:sub>
                        <m:r>
                          <a:rPr lang="en-US" sz="1300" i="1">
                            <a:latin typeface="Cambria Math" panose="02040503050406030204" pitchFamily="18" charset="0"/>
                          </a:rPr>
                          <m:t>𝑐</m:t>
                        </m:r>
                      </m:sub>
                    </m:sSub>
                    <m:r>
                      <a:rPr lang="en-US" sz="1300" i="1">
                        <a:latin typeface="Cambria Math" panose="02040503050406030204" pitchFamily="18" charset="0"/>
                      </a:rPr>
                      <m:t>=4000 </m:t>
                    </m:r>
                    <m:r>
                      <m:rPr>
                        <m:nor/>
                      </m:rPr>
                      <a:rPr lang="en-US" sz="1300"/>
                      <m:t>psi</m:t>
                    </m:r>
                    <m:r>
                      <a:rPr lang="en-US" sz="1300" i="1">
                        <a:latin typeface="Cambria Math" panose="02040503050406030204" pitchFamily="18" charset="0"/>
                      </a:rPr>
                      <m:t> </m:t>
                    </m:r>
                    <m:d>
                      <m:dPr>
                        <m:ctrlPr>
                          <a:rPr lang="en-US" sz="13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m:rPr>
                            <m:nor/>
                          </m:rPr>
                          <a:rPr lang="en-US" sz="1300"/>
                          <m:t>NW</m:t>
                        </m:r>
                      </m:e>
                    </m:d>
                    <m:r>
                      <a:rPr lang="en-US" sz="1300" i="1">
                        <a:latin typeface="Cambria Math" panose="02040503050406030204" pitchFamily="18" charset="0"/>
                      </a:rPr>
                      <m:t>,</m:t>
                    </m:r>
                    <m:sSub>
                      <m:sSubPr>
                        <m:ctrlPr>
                          <a:rPr lang="en-US" sz="13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3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1300" i="1"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  <m:sub>
                        <m:r>
                          <a:rPr lang="en-US" sz="1300" i="1">
                            <a:latin typeface="Cambria Math" panose="02040503050406030204" pitchFamily="18" charset="0"/>
                          </a:rPr>
                          <m:t>𝑠𝑒</m:t>
                        </m:r>
                      </m:sub>
                    </m:sSub>
                    <m:r>
                      <a:rPr lang="en-US" sz="1300" i="1">
                        <a:latin typeface="Cambria Math" panose="02040503050406030204" pitchFamily="18" charset="0"/>
                      </a:rPr>
                      <m:t>=0.142 </m:t>
                    </m:r>
                    <m:sSup>
                      <m:sSupPr>
                        <m:ctrlPr>
                          <a:rPr lang="en-US" sz="13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m:rPr>
                            <m:nor/>
                          </m:rPr>
                          <a:rPr lang="en-US" sz="1300"/>
                          <m:t>in</m:t>
                        </m:r>
                      </m:e>
                      <m:sup>
                        <m:r>
                          <a:rPr lang="en-US" sz="1300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sz="1300" i="1">
                        <a:latin typeface="Cambria Math" panose="02040503050406030204" pitchFamily="18" charset="0"/>
                      </a:rPr>
                      <m:t>,</m:t>
                    </m:r>
                    <m:sSub>
                      <m:sSubPr>
                        <m:ctrlPr>
                          <a:rPr lang="en-US" sz="13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300" i="1">
                            <a:latin typeface="Cambria Math" panose="02040503050406030204" pitchFamily="18" charset="0"/>
                          </a:rPr>
                          <m:t>𝐹</m:t>
                        </m:r>
                      </m:e>
                      <m:sub>
                        <m:r>
                          <a:rPr lang="en-US" sz="1300" i="1">
                            <a:latin typeface="Cambria Math" panose="02040503050406030204" pitchFamily="18" charset="0"/>
                          </a:rPr>
                          <m:t>𝑢𝑡𝑎</m:t>
                        </m:r>
                      </m:sub>
                    </m:sSub>
                    <m:r>
                      <a:rPr lang="en-US" sz="1300" i="1">
                        <a:latin typeface="Cambria Math" panose="02040503050406030204" pitchFamily="18" charset="0"/>
                      </a:rPr>
                      <m:t>=75 </m:t>
                    </m:r>
                    <m:r>
                      <m:rPr>
                        <m:nor/>
                      </m:rPr>
                      <a:rPr lang="en-US" sz="1300"/>
                      <m:t>ksi</m:t>
                    </m:r>
                  </m:oMath>
                </a14:m>
                <a:endParaRPr lang="en-US" sz="1300" dirty="0"/>
              </a:p>
              <a:p>
                <a:pPr marL="0" indent="0">
                  <a:buNone/>
                </a:pPr>
                <a:endParaRPr lang="en-US" sz="1100" dirty="0"/>
              </a:p>
            </p:txBody>
          </p:sp>
        </mc:Choice>
        <mc:Fallback xmlns="">
          <p:sp>
            <p:nvSpPr>
              <p:cNvPr id="6" name="Text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5760" y="828825"/>
                <a:ext cx="8503920" cy="274320"/>
              </a:xfrm>
              <a:prstGeom prst="rect">
                <a:avLst/>
              </a:prstGeom>
              <a:blipFill>
                <a:blip r:embed="rId3"/>
                <a:stretch>
                  <a:fillRect l="-72" t="-35556"/>
                </a:stretch>
              </a:blipFill>
              <a:ln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15" name="Table 0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755886039"/>
                  </p:ext>
                </p:extLst>
              </p:nvPr>
            </p:nvGraphicFramePr>
            <p:xfrm>
              <a:off x="320040" y="1214859"/>
              <a:ext cx="8503919" cy="2414016"/>
            </p:xfrm>
            <a:graphic>
              <a:graphicData uri="http://schemas.openxmlformats.org/drawingml/2006/table">
                <a:tbl>
                  <a:tblPr/>
                  <a:tblGrid>
                    <a:gridCol w="2049137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2766335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  <a:gridCol w="563513">
                      <a:extLst>
                        <a:ext uri="{9D8B030D-6E8A-4147-A177-3AD203B41FA5}">
                          <a16:colId xmlns:a16="http://schemas.microsoft.com/office/drawing/2014/main" val="20002"/>
                        </a:ext>
                      </a:extLst>
                    </a:gridCol>
                    <a:gridCol w="1792995">
                      <a:extLst>
                        <a:ext uri="{9D8B030D-6E8A-4147-A177-3AD203B41FA5}">
                          <a16:colId xmlns:a16="http://schemas.microsoft.com/office/drawing/2014/main" val="20003"/>
                        </a:ext>
                      </a:extLst>
                    </a:gridCol>
                    <a:gridCol w="1331939">
                      <a:extLst>
                        <a:ext uri="{9D8B030D-6E8A-4147-A177-3AD203B41FA5}">
                          <a16:colId xmlns:a16="http://schemas.microsoft.com/office/drawing/2014/main" val="20004"/>
                        </a:ext>
                      </a:extLst>
                    </a:gridCol>
                  </a:tblGrid>
                  <a:tr h="402336">
                    <a:tc>
                      <a:txBody>
                        <a:bodyPr/>
                        <a:lstStyle/>
                        <a:p>
                          <a:pPr marL="0" indent="0" algn="ctr">
                            <a:buNone/>
                          </a:pPr>
                          <a:r>
                            <a:rPr lang="en-US" sz="1200" b="1" dirty="0">
                              <a:solidFill>
                                <a:srgbClr val="FFFFFF"/>
                              </a:solidFill>
                              <a:latin typeface="Calibri" pitchFamily="34" charset="0"/>
                              <a:ea typeface="Calibri" pitchFamily="34" charset="-122"/>
                              <a:cs typeface="Calibri" pitchFamily="34" charset="-120"/>
                            </a:rPr>
                            <a:t>Failure Mode</a:t>
                          </a:r>
                          <a:endParaRPr lang="en-US" sz="1200" dirty="0">
                            <a:latin typeface="Calibri" charset="0"/>
                            <a:ea typeface="Calibri" charset="0"/>
                            <a:cs typeface="Calibri" charset="0"/>
                          </a:endParaRPr>
                        </a:p>
                      </a:txBody>
                      <a:tcPr marL="76200" marR="76200" marT="50800" marB="50800" anchor="ctr">
                        <a:lnL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1F3A6B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indent="0" algn="ctr">
                            <a:buNone/>
                          </a:pPr>
                          <a:r>
                            <a:rPr lang="en-US" sz="1200" b="1" dirty="0">
                              <a:solidFill>
                                <a:srgbClr val="FFFFFF"/>
                              </a:solidFill>
                              <a:latin typeface="Calibri" pitchFamily="34" charset="0"/>
                              <a:ea typeface="Calibri" pitchFamily="34" charset="-122"/>
                              <a:cs typeface="Calibri" pitchFamily="34" charset="-120"/>
                            </a:rPr>
                            <a:t>Nominal Capacity</a:t>
                          </a:r>
                          <a:endParaRPr lang="en-US" sz="1200" dirty="0">
                            <a:latin typeface="Calibri" charset="0"/>
                            <a:ea typeface="Calibri" charset="0"/>
                            <a:cs typeface="Calibri" charset="0"/>
                          </a:endParaRPr>
                        </a:p>
                      </a:txBody>
                      <a:tcPr marL="76200" marR="76200" marT="50800" marB="50800" anchor="ctr">
                        <a:lnL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1F3A6B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indent="0" algn="ctr">
                            <a:buNone/>
                          </a:pPr>
                          <a:r>
                            <a:rPr lang="en-US" sz="1200" b="1" dirty="0">
                              <a:solidFill>
                                <a:srgbClr val="FFFFFF"/>
                              </a:solidFill>
                              <a:latin typeface="Calibri" pitchFamily="34" charset="0"/>
                              <a:ea typeface="Calibri" pitchFamily="34" charset="-122"/>
                              <a:cs typeface="Calibri" pitchFamily="34" charset="-120"/>
                            </a:rPr>
                            <a:t>φ</a:t>
                          </a:r>
                          <a:endParaRPr lang="en-US" sz="1200" dirty="0">
                            <a:latin typeface="Calibri" charset="0"/>
                            <a:ea typeface="Calibri" charset="0"/>
                            <a:cs typeface="Calibri" charset="0"/>
                          </a:endParaRPr>
                        </a:p>
                      </a:txBody>
                      <a:tcPr marL="76200" marR="76200" marT="50800" marB="50800" anchor="ctr">
                        <a:lnL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1F3A6B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"/>
                              </m:oMathParaPr>
                              <m:oMath xmlns:m="http://schemas.openxmlformats.org/officeDocument/2006/math">
                                <m:r>
                                  <a:rPr lang="en-US" sz="1300" b="1" i="0" kern="1200" smtClean="0">
                                    <a:solidFill>
                                      <a:schemeClr val="bg1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  <m:t>𝛟</m:t>
                                </m:r>
                                <m:sSub>
                                  <m:sSubPr>
                                    <m:ctrlPr>
                                      <a:rPr lang="en-US" sz="1300" b="1" i="1" kern="1200">
                                        <a:solidFill>
                                          <a:schemeClr val="bg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+mn-ea"/>
                                        <a:cs typeface="+mn-cs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300" b="1" i="0" kern="1200">
                                        <a:solidFill>
                                          <a:schemeClr val="bg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+mn-ea"/>
                                        <a:cs typeface="+mn-cs"/>
                                      </a:rPr>
                                      <m:t>𝐍</m:t>
                                    </m:r>
                                  </m:e>
                                  <m:sub>
                                    <m:r>
                                      <a:rPr lang="en-US" sz="1300" b="1" i="0" kern="1200">
                                        <a:solidFill>
                                          <a:schemeClr val="bg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+mn-ea"/>
                                        <a:cs typeface="+mn-cs"/>
                                      </a:rPr>
                                      <m:t>𝐧</m:t>
                                    </m:r>
                                  </m:sub>
                                </m:sSub>
                                <m:r>
                                  <m:rPr>
                                    <m:nor/>
                                  </m:rPr>
                                  <a:rPr lang="en-US" sz="1300" b="1" i="0" kern="1200">
                                    <a:solidFill>
                                      <a:schemeClr val="bg1"/>
                                    </a:solidFill>
                                    <a:effectLst/>
                                    <a:latin typeface="+mn-lt"/>
                                    <a:ea typeface="+mn-ea"/>
                                    <a:cs typeface="+mn-cs"/>
                                  </a:rPr>
                                  <m:t> </m:t>
                                </m:r>
                                <m:r>
                                  <m:rPr>
                                    <m:nor/>
                                  </m:rPr>
                                  <a:rPr lang="en-US" sz="1300" b="1" i="0" kern="1200">
                                    <a:solidFill>
                                      <a:schemeClr val="bg1"/>
                                    </a:solidFill>
                                    <a:effectLst/>
                                    <a:latin typeface="+mn-lt"/>
                                    <a:ea typeface="+mn-ea"/>
                                    <a:cs typeface="+mn-cs"/>
                                  </a:rPr>
                                  <m:t>or</m:t>
                                </m:r>
                                <m:r>
                                  <m:rPr>
                                    <m:nor/>
                                  </m:rPr>
                                  <a:rPr lang="en-US" sz="1300" b="1" i="0" kern="1200">
                                    <a:solidFill>
                                      <a:schemeClr val="bg1"/>
                                    </a:solidFill>
                                    <a:effectLst/>
                                    <a:latin typeface="+mn-lt"/>
                                    <a:ea typeface="+mn-ea"/>
                                    <a:cs typeface="+mn-cs"/>
                                  </a:rPr>
                                  <m:t> </m:t>
                                </m:r>
                                <m:r>
                                  <a:rPr lang="en-US" sz="1300" b="1" i="0" kern="1200">
                                    <a:solidFill>
                                      <a:schemeClr val="bg1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  <m:t>𝛟</m:t>
                                </m:r>
                                <m:sSub>
                                  <m:sSubPr>
                                    <m:ctrlPr>
                                      <a:rPr lang="en-US" sz="1300" b="1" i="1" kern="1200">
                                        <a:solidFill>
                                          <a:schemeClr val="bg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+mn-ea"/>
                                        <a:cs typeface="+mn-cs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300" b="1" i="0" kern="1200">
                                        <a:solidFill>
                                          <a:schemeClr val="bg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+mn-ea"/>
                                        <a:cs typeface="+mn-cs"/>
                                      </a:rPr>
                                      <m:t>𝐕</m:t>
                                    </m:r>
                                  </m:e>
                                  <m:sub>
                                    <m:r>
                                      <a:rPr lang="en-US" sz="1300" b="1" i="0" kern="1200">
                                        <a:solidFill>
                                          <a:schemeClr val="bg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+mn-ea"/>
                                        <a:cs typeface="+mn-cs"/>
                                      </a:rPr>
                                      <m:t>𝐧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US" sz="1300" b="1" i="0" kern="1200" dirty="0">
                            <a:solidFill>
                              <a:schemeClr val="tx1"/>
                            </a:solidFill>
                            <a:effectLst/>
                            <a:latin typeface="+mn-lt"/>
                            <a:ea typeface="+mn-ea"/>
                            <a:cs typeface="+mn-cs"/>
                          </a:endParaRPr>
                        </a:p>
                      </a:txBody>
                      <a:tcPr marL="76200" marR="76200" marT="50800" marB="50800" anchor="ctr">
                        <a:lnL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1F3A6B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indent="0" algn="ctr">
                            <a:buNone/>
                          </a:pPr>
                          <a:r>
                            <a:rPr lang="en-US" sz="1200" b="1" dirty="0">
                              <a:solidFill>
                                <a:srgbClr val="FFFFFF"/>
                              </a:solidFill>
                              <a:latin typeface="Calibri" pitchFamily="34" charset="0"/>
                              <a:ea typeface="Calibri" pitchFamily="34" charset="-122"/>
                              <a:cs typeface="Calibri" pitchFamily="34" charset="-120"/>
                            </a:rPr>
                            <a:t>Governs?</a:t>
                          </a:r>
                          <a:endParaRPr lang="en-US" sz="1200" dirty="0">
                            <a:latin typeface="Calibri" charset="0"/>
                            <a:ea typeface="Calibri" charset="0"/>
                            <a:cs typeface="Calibri" charset="0"/>
                          </a:endParaRPr>
                        </a:p>
                      </a:txBody>
                      <a:tcPr marL="76200" marR="76200" marT="50800" marB="50800" anchor="ctr">
                        <a:lnL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1F3A6B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402336">
                    <a:tc>
                      <a:txBody>
                        <a:bodyPr/>
                        <a:lstStyle/>
                        <a:p>
                          <a:pPr marL="0" indent="0" algn="l">
                            <a:buNone/>
                          </a:pPr>
                          <a:r>
                            <a:rPr lang="en-US" sz="1200" dirty="0">
                              <a:solidFill>
                                <a:srgbClr val="404040"/>
                              </a:solidFill>
                              <a:latin typeface="Calibri" pitchFamily="34" charset="0"/>
                              <a:ea typeface="Calibri" pitchFamily="34" charset="-122"/>
                              <a:cs typeface="Calibri" pitchFamily="34" charset="-120"/>
                            </a:rPr>
                            <a:t>Steel tensile (</a:t>
                          </a:r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1200" i="1" smtClean="0">
                                      <a:solidFill>
                                        <a:srgbClr val="404040"/>
                                      </a:solidFill>
                                      <a:latin typeface="Cambria Math" panose="02040503050406030204" pitchFamily="18" charset="0"/>
                                      <a:ea typeface="Calibri" pitchFamily="34" charset="-122"/>
                                      <a:cs typeface="Calibri" pitchFamily="34" charset="-120"/>
                                    </a:rPr>
                                  </m:ctrlPr>
                                </m:sSubPr>
                                <m:e>
                                  <m:r>
                                    <m:rPr>
                                      <m:sty m:val="p"/>
                                    </m:rPr>
                                    <a:rPr lang="en-US" sz="1200" i="1">
                                      <a:solidFill>
                                        <a:srgbClr val="404040"/>
                                      </a:solidFill>
                                      <a:latin typeface="Cambria Math" panose="02040503050406030204" pitchFamily="18" charset="0"/>
                                      <a:ea typeface="Calibri" pitchFamily="34" charset="-122"/>
                                      <a:cs typeface="Calibri" pitchFamily="34" charset="-120"/>
                                    </a:rPr>
                                    <m:t>N</m:t>
                                  </m:r>
                                </m:e>
                                <m:sub>
                                  <m:r>
                                    <m:rPr>
                                      <m:sty m:val="p"/>
                                    </m:rPr>
                                    <a:rPr lang="en-US" sz="1200" b="0" i="1" smtClean="0">
                                      <a:solidFill>
                                        <a:srgbClr val="404040"/>
                                      </a:solidFill>
                                      <a:latin typeface="Cambria Math" panose="02040503050406030204" pitchFamily="18" charset="0"/>
                                      <a:ea typeface="Calibri" pitchFamily="34" charset="-122"/>
                                      <a:cs typeface="Calibri" pitchFamily="34" charset="-120"/>
                                    </a:rPr>
                                    <m:t>s</m:t>
                                  </m:r>
                                  <m:r>
                                    <m:rPr>
                                      <m:sty m:val="p"/>
                                    </m:rPr>
                                    <a:rPr lang="en-US" sz="1200" i="1">
                                      <a:solidFill>
                                        <a:srgbClr val="404040"/>
                                      </a:solidFill>
                                      <a:latin typeface="Cambria Math" panose="02040503050406030204" pitchFamily="18" charset="0"/>
                                      <a:ea typeface="Calibri" pitchFamily="34" charset="-122"/>
                                      <a:cs typeface="Calibri" pitchFamily="34" charset="-120"/>
                                    </a:rPr>
                                    <m:t>a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1200" dirty="0">
                              <a:solidFill>
                                <a:srgbClr val="404040"/>
                              </a:solidFill>
                              <a:latin typeface="Calibri" pitchFamily="34" charset="0"/>
                              <a:ea typeface="Calibri" pitchFamily="34" charset="-122"/>
                              <a:cs typeface="Calibri" pitchFamily="34" charset="-120"/>
                            </a:rPr>
                            <a:t> )</a:t>
                          </a:r>
                          <a:endParaRPr lang="en-US" sz="1200" dirty="0">
                            <a:latin typeface="Calibri" charset="0"/>
                            <a:ea typeface="Calibri" charset="0"/>
                            <a:cs typeface="Calibri" charset="0"/>
                          </a:endParaRPr>
                        </a:p>
                      </a:txBody>
                      <a:tcPr marL="76200" marR="76200" marT="50800" marB="50800" anchor="ctr">
                        <a:lnL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FFFFF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indent="0" algn="l">
                            <a:buNone/>
                          </a:pPr>
                          <a:r>
                            <a:rPr lang="en-US" sz="1200" dirty="0">
                              <a:solidFill>
                                <a:srgbClr val="404040"/>
                              </a:solidFill>
                              <a:latin typeface="Calibri" pitchFamily="34" charset="0"/>
                              <a:ea typeface="Calibri" pitchFamily="34" charset="-122"/>
                              <a:cs typeface="Calibri" pitchFamily="34" charset="-120"/>
                            </a:rPr>
                            <a:t>0.75 × 0.142 × 75 = 8.0 kips</a:t>
                          </a:r>
                          <a:endParaRPr lang="en-US" sz="1200" dirty="0">
                            <a:latin typeface="Calibri" charset="0"/>
                            <a:ea typeface="Calibri" charset="0"/>
                            <a:cs typeface="Calibri" charset="0"/>
                          </a:endParaRPr>
                        </a:p>
                      </a:txBody>
                      <a:tcPr marL="76200" marR="76200" marT="50800" marB="50800" anchor="ctr">
                        <a:lnL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FFFFF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indent="0" algn="l">
                            <a:buNone/>
                          </a:pPr>
                          <a:r>
                            <a:rPr lang="en-US" sz="1200" dirty="0">
                              <a:solidFill>
                                <a:srgbClr val="404040"/>
                              </a:solidFill>
                              <a:latin typeface="Calibri" pitchFamily="34" charset="0"/>
                              <a:ea typeface="Calibri" pitchFamily="34" charset="-122"/>
                              <a:cs typeface="Calibri" pitchFamily="34" charset="-120"/>
                            </a:rPr>
                            <a:t>0.75</a:t>
                          </a:r>
                          <a:endParaRPr lang="en-US" sz="1200" dirty="0">
                            <a:latin typeface="Calibri" charset="0"/>
                            <a:ea typeface="Calibri" charset="0"/>
                            <a:cs typeface="Calibri" charset="0"/>
                          </a:endParaRPr>
                        </a:p>
                      </a:txBody>
                      <a:tcPr marL="76200" marR="76200" marT="50800" marB="50800" anchor="ctr">
                        <a:lnL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FFFFF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indent="0" algn="l">
                            <a:buNone/>
                          </a:pPr>
                          <a:r>
                            <a:rPr lang="en-US" sz="1200" dirty="0">
                              <a:solidFill>
                                <a:srgbClr val="404040"/>
                              </a:solidFill>
                              <a:latin typeface="Calibri" pitchFamily="34" charset="0"/>
                              <a:ea typeface="Calibri" pitchFamily="34" charset="-122"/>
                              <a:cs typeface="Calibri" pitchFamily="34" charset="-120"/>
                            </a:rPr>
                            <a:t>6.0 kips</a:t>
                          </a:r>
                          <a:endParaRPr lang="en-US" sz="1200" dirty="0">
                            <a:latin typeface="Calibri" charset="0"/>
                            <a:ea typeface="Calibri" charset="0"/>
                            <a:cs typeface="Calibri" charset="0"/>
                          </a:endParaRPr>
                        </a:p>
                      </a:txBody>
                      <a:tcPr marL="76200" marR="76200" marT="50800" marB="50800" anchor="ctr">
                        <a:lnL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FFFFF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indent="0" algn="l">
                            <a:buNone/>
                          </a:pPr>
                          <a:r>
                            <a:rPr lang="en-US" sz="1200" dirty="0">
                              <a:solidFill>
                                <a:srgbClr val="404040"/>
                              </a:solidFill>
                              <a:latin typeface="Calibri" pitchFamily="34" charset="0"/>
                              <a:ea typeface="Calibri" pitchFamily="34" charset="-122"/>
                              <a:cs typeface="Calibri" pitchFamily="34" charset="-120"/>
                            </a:rPr>
                            <a:t>No</a:t>
                          </a:r>
                          <a:endParaRPr lang="en-US" sz="1200" dirty="0">
                            <a:latin typeface="Calibri" charset="0"/>
                            <a:ea typeface="Calibri" charset="0"/>
                            <a:cs typeface="Calibri" charset="0"/>
                          </a:endParaRPr>
                        </a:p>
                      </a:txBody>
                      <a:tcPr marL="76200" marR="76200" marT="50800" marB="50800" anchor="ctr">
                        <a:lnL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FFFFF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402336">
                    <a:tc>
                      <a:txBody>
                        <a:bodyPr/>
                        <a:lstStyle/>
                        <a:p>
                          <a:pPr marL="0" indent="0" algn="l">
                            <a:buNone/>
                          </a:pPr>
                          <a:r>
                            <a:rPr lang="en-US" sz="1200" dirty="0">
                              <a:solidFill>
                                <a:srgbClr val="404040"/>
                              </a:solidFill>
                              <a:latin typeface="Calibri" pitchFamily="34" charset="0"/>
                              <a:ea typeface="Calibri" pitchFamily="34" charset="-122"/>
                              <a:cs typeface="Calibri" pitchFamily="34" charset="-120"/>
                            </a:rPr>
                            <a:t>Breakout (</a:t>
                          </a:r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1200" i="1" smtClean="0">
                                      <a:solidFill>
                                        <a:srgbClr val="404040"/>
                                      </a:solidFill>
                                      <a:latin typeface="Cambria Math" panose="02040503050406030204" pitchFamily="18" charset="0"/>
                                      <a:ea typeface="Calibri" pitchFamily="34" charset="-122"/>
                                      <a:cs typeface="Calibri" pitchFamily="34" charset="-120"/>
                                    </a:rPr>
                                  </m:ctrlPr>
                                </m:sSubPr>
                                <m:e>
                                  <m:r>
                                    <m:rPr>
                                      <m:sty m:val="p"/>
                                    </m:rPr>
                                    <a:rPr lang="en-US" sz="1200" i="1">
                                      <a:solidFill>
                                        <a:srgbClr val="404040"/>
                                      </a:solidFill>
                                      <a:latin typeface="Cambria Math" panose="02040503050406030204" pitchFamily="18" charset="0"/>
                                      <a:ea typeface="Calibri" pitchFamily="34" charset="-122"/>
                                      <a:cs typeface="Calibri" pitchFamily="34" charset="-120"/>
                                    </a:rPr>
                                    <m:t>N</m:t>
                                  </m:r>
                                </m:e>
                                <m:sub>
                                  <m:r>
                                    <m:rPr>
                                      <m:sty m:val="p"/>
                                    </m:rPr>
                                    <a:rPr lang="en-US" sz="1200" b="0" i="1" smtClean="0">
                                      <a:solidFill>
                                        <a:srgbClr val="404040"/>
                                      </a:solidFill>
                                      <a:latin typeface="Cambria Math" panose="02040503050406030204" pitchFamily="18" charset="0"/>
                                      <a:ea typeface="Calibri" pitchFamily="34" charset="-122"/>
                                      <a:cs typeface="Calibri" pitchFamily="34" charset="-120"/>
                                    </a:rPr>
                                    <m:t>cbg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1200" dirty="0">
                              <a:solidFill>
                                <a:srgbClr val="404040"/>
                              </a:solidFill>
                              <a:latin typeface="Calibri" pitchFamily="34" charset="0"/>
                              <a:ea typeface="Calibri" pitchFamily="34" charset="-122"/>
                              <a:cs typeface="Calibri" pitchFamily="34" charset="-120"/>
                            </a:rPr>
                            <a:t> )</a:t>
                          </a:r>
                          <a:endParaRPr lang="en-US" sz="1200" dirty="0">
                            <a:latin typeface="Calibri" charset="0"/>
                            <a:ea typeface="Calibri" charset="0"/>
                            <a:cs typeface="Calibri" charset="0"/>
                          </a:endParaRPr>
                        </a:p>
                      </a:txBody>
                      <a:tcPr marL="76200" marR="76200" marT="50800" marB="50800" anchor="ctr">
                        <a:lnL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0F4FA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indent="0" algn="l">
                            <a:buNone/>
                          </a:pPr>
                          <a:r>
                            <a:rPr lang="en-US" sz="1200" dirty="0">
                              <a:solidFill>
                                <a:srgbClr val="404040"/>
                              </a:solidFill>
                              <a:latin typeface="Calibri" pitchFamily="34" charset="0"/>
                              <a:ea typeface="Calibri" pitchFamily="34" charset="-122"/>
                              <a:cs typeface="Calibri" pitchFamily="34" charset="-120"/>
                            </a:rPr>
                            <a:t>Group ≈ 74 kips → 13 kips/anchor</a:t>
                          </a:r>
                          <a:endParaRPr lang="en-US" sz="1200" dirty="0">
                            <a:latin typeface="Calibri" charset="0"/>
                            <a:ea typeface="Calibri" charset="0"/>
                            <a:cs typeface="Calibri" charset="0"/>
                          </a:endParaRPr>
                        </a:p>
                      </a:txBody>
                      <a:tcPr marL="76200" marR="76200" marT="50800" marB="50800" anchor="ctr">
                        <a:lnL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0F4FA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indent="0" algn="l">
                            <a:buNone/>
                          </a:pPr>
                          <a:r>
                            <a:rPr lang="en-US" sz="1200" dirty="0">
                              <a:solidFill>
                                <a:srgbClr val="404040"/>
                              </a:solidFill>
                              <a:latin typeface="Calibri" pitchFamily="34" charset="0"/>
                              <a:ea typeface="Calibri" pitchFamily="34" charset="-122"/>
                              <a:cs typeface="Calibri" pitchFamily="34" charset="-120"/>
                            </a:rPr>
                            <a:t>0.70</a:t>
                          </a:r>
                          <a:endParaRPr lang="en-US" sz="1200" dirty="0">
                            <a:latin typeface="Calibri" charset="0"/>
                            <a:ea typeface="Calibri" charset="0"/>
                            <a:cs typeface="Calibri" charset="0"/>
                          </a:endParaRPr>
                        </a:p>
                      </a:txBody>
                      <a:tcPr marL="76200" marR="76200" marT="50800" marB="50800" anchor="ctr">
                        <a:lnL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0F4FA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indent="0" algn="l">
                            <a:buNone/>
                          </a:pPr>
                          <a:r>
                            <a:rPr lang="en-US" sz="1200" dirty="0">
                              <a:solidFill>
                                <a:srgbClr val="404040"/>
                              </a:solidFill>
                              <a:latin typeface="Calibri" pitchFamily="34" charset="0"/>
                              <a:ea typeface="Calibri" pitchFamily="34" charset="-122"/>
                              <a:cs typeface="Calibri" pitchFamily="34" charset="-120"/>
                            </a:rPr>
                            <a:t>13 kips/anchor</a:t>
                          </a:r>
                          <a:endParaRPr lang="en-US" sz="1200" dirty="0">
                            <a:latin typeface="Calibri" charset="0"/>
                            <a:ea typeface="Calibri" charset="0"/>
                            <a:cs typeface="Calibri" charset="0"/>
                          </a:endParaRPr>
                        </a:p>
                      </a:txBody>
                      <a:tcPr marL="76200" marR="76200" marT="50800" marB="50800" anchor="ctr">
                        <a:lnL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0F4FA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indent="0" algn="l">
                            <a:buNone/>
                          </a:pPr>
                          <a:r>
                            <a:rPr lang="en-US" sz="1200" dirty="0">
                              <a:solidFill>
                                <a:srgbClr val="404040"/>
                              </a:solidFill>
                              <a:latin typeface="Calibri" pitchFamily="34" charset="0"/>
                              <a:ea typeface="Calibri" pitchFamily="34" charset="-122"/>
                              <a:cs typeface="Calibri" pitchFamily="34" charset="-120"/>
                            </a:rPr>
                            <a:t>No</a:t>
                          </a:r>
                          <a:endParaRPr lang="en-US" sz="1200" dirty="0">
                            <a:latin typeface="Calibri" charset="0"/>
                            <a:ea typeface="Calibri" charset="0"/>
                            <a:cs typeface="Calibri" charset="0"/>
                          </a:endParaRPr>
                        </a:p>
                      </a:txBody>
                      <a:tcPr marL="76200" marR="76200" marT="50800" marB="50800" anchor="ctr">
                        <a:lnL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0F4FA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402336">
                    <a:tc>
                      <a:txBody>
                        <a:bodyPr/>
                        <a:lstStyle/>
                        <a:p>
                          <a:pPr marL="0" indent="0" algn="l">
                            <a:buNone/>
                          </a:pPr>
                          <a:r>
                            <a:rPr lang="en-US" sz="1200" dirty="0">
                              <a:solidFill>
                                <a:srgbClr val="404040"/>
                              </a:solidFill>
                              <a:latin typeface="Calibri" pitchFamily="34" charset="0"/>
                              <a:ea typeface="Calibri" pitchFamily="34" charset="-122"/>
                              <a:cs typeface="Calibri" pitchFamily="34" charset="-120"/>
                            </a:rPr>
                            <a:t>Pullout (</a:t>
                          </a:r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1200" i="1" smtClean="0">
                                      <a:solidFill>
                                        <a:srgbClr val="404040"/>
                                      </a:solidFill>
                                      <a:latin typeface="Cambria Math" panose="02040503050406030204" pitchFamily="18" charset="0"/>
                                      <a:ea typeface="Calibri" pitchFamily="34" charset="-122"/>
                                      <a:cs typeface="Calibri" pitchFamily="34" charset="-120"/>
                                    </a:rPr>
                                  </m:ctrlPr>
                                </m:sSubPr>
                                <m:e>
                                  <m:r>
                                    <m:rPr>
                                      <m:sty m:val="p"/>
                                    </m:rPr>
                                    <a:rPr lang="en-US" sz="1200" i="1">
                                      <a:solidFill>
                                        <a:srgbClr val="404040"/>
                                      </a:solidFill>
                                      <a:latin typeface="Cambria Math" panose="02040503050406030204" pitchFamily="18" charset="0"/>
                                      <a:ea typeface="Calibri" pitchFamily="34" charset="-122"/>
                                      <a:cs typeface="Calibri" pitchFamily="34" charset="-120"/>
                                    </a:rPr>
                                    <m:t>N</m:t>
                                  </m:r>
                                </m:e>
                                <m:sub>
                                  <m:r>
                                    <m:rPr>
                                      <m:sty m:val="p"/>
                                    </m:rPr>
                                    <a:rPr lang="en-US" sz="1200" b="0" i="1" smtClean="0">
                                      <a:solidFill>
                                        <a:srgbClr val="404040"/>
                                      </a:solidFill>
                                      <a:latin typeface="Cambria Math" panose="02040503050406030204" pitchFamily="18" charset="0"/>
                                      <a:ea typeface="Calibri" pitchFamily="34" charset="-122"/>
                                      <a:cs typeface="Calibri" pitchFamily="34" charset="-120"/>
                                    </a:rPr>
                                    <m:t>pn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1200" dirty="0">
                              <a:solidFill>
                                <a:srgbClr val="404040"/>
                              </a:solidFill>
                              <a:latin typeface="Calibri" pitchFamily="34" charset="0"/>
                              <a:ea typeface="Calibri" pitchFamily="34" charset="-122"/>
                              <a:cs typeface="Calibri" pitchFamily="34" charset="-120"/>
                            </a:rPr>
                            <a:t> )</a:t>
                          </a:r>
                          <a:endParaRPr lang="en-US" sz="1200" dirty="0">
                            <a:latin typeface="Calibri" charset="0"/>
                            <a:ea typeface="Calibri" charset="0"/>
                            <a:cs typeface="Calibri" charset="0"/>
                          </a:endParaRPr>
                        </a:p>
                      </a:txBody>
                      <a:tcPr marL="76200" marR="76200" marT="50800" marB="50800" anchor="ctr">
                        <a:lnL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FFFFF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indent="0" algn="l">
                            <a:buNone/>
                          </a:pPr>
                          <a14:m>
                            <m:oMathPara xmlns:m="http://schemas.openxmlformats.org/officeDocument/2006/math">
                              <m:oMathParaPr>
                                <m:jc m:val="left"/>
                              </m:oMathParaPr>
                              <m:oMath xmlns:m="http://schemas.openxmlformats.org/officeDocument/2006/math">
                                <m:r>
                                  <a:rPr lang="en-US" sz="1200" i="0" smtClean="0">
                                    <a:latin typeface="Cambria Math" panose="02040503050406030204" pitchFamily="18" charset="0"/>
                                    <a:ea typeface="Calibri" charset="0"/>
                                    <a:cs typeface="Calibri" charset="0"/>
                                  </a:rPr>
                                  <m:t>8 </m:t>
                                </m:r>
                                <m:sSub>
                                  <m:sSubPr>
                                    <m:ctrlPr>
                                      <a:rPr lang="en-US" sz="1200" i="1">
                                        <a:latin typeface="Cambria Math" panose="02040503050406030204" pitchFamily="18" charset="0"/>
                                        <a:ea typeface="Calibri" charset="0"/>
                                        <a:cs typeface="Calibri" charset="0"/>
                                      </a:rPr>
                                    </m:ctrlPr>
                                  </m:sSubPr>
                                  <m:e>
                                    <m:r>
                                      <m:rPr>
                                        <m:sty m:val="p"/>
                                      </m:rPr>
                                      <a:rPr lang="en-US" sz="1200" i="0">
                                        <a:latin typeface="Cambria Math" panose="02040503050406030204" pitchFamily="18" charset="0"/>
                                        <a:ea typeface="Calibri" charset="0"/>
                                        <a:cs typeface="Calibri" charset="0"/>
                                      </a:rPr>
                                      <m:t>A</m:t>
                                    </m:r>
                                  </m:e>
                                  <m:sub>
                                    <m:r>
                                      <m:rPr>
                                        <m:sty m:val="p"/>
                                      </m:rPr>
                                      <a:rPr lang="en-US" sz="1200" i="0">
                                        <a:latin typeface="Cambria Math" panose="02040503050406030204" pitchFamily="18" charset="0"/>
                                        <a:ea typeface="Calibri" charset="0"/>
                                        <a:cs typeface="Calibri" charset="0"/>
                                      </a:rPr>
                                      <m:t>brg</m:t>
                                    </m:r>
                                  </m:sub>
                                </m:sSub>
                                <m:r>
                                  <a:rPr lang="en-US" sz="1200" i="0">
                                    <a:latin typeface="Cambria Math" panose="02040503050406030204" pitchFamily="18" charset="0"/>
                                    <a:ea typeface="Calibri" charset="0"/>
                                    <a:cs typeface="Calibri" charset="0"/>
                                  </a:rPr>
                                  <m:t> </m:t>
                                </m:r>
                                <m:sSubSup>
                                  <m:sSubSupPr>
                                    <m:ctrlPr>
                                      <a:rPr lang="en-US" sz="1200" i="1">
                                        <a:latin typeface="Cambria Math" panose="02040503050406030204" pitchFamily="18" charset="0"/>
                                        <a:ea typeface="Calibri" charset="0"/>
                                        <a:cs typeface="Calibri" charset="0"/>
                                      </a:rPr>
                                    </m:ctrlPr>
                                  </m:sSubSupPr>
                                  <m:e>
                                    <m:r>
                                      <m:rPr>
                                        <m:sty m:val="p"/>
                                      </m:rPr>
                                      <a:rPr lang="en-US" sz="1200" i="0">
                                        <a:latin typeface="Cambria Math" panose="02040503050406030204" pitchFamily="18" charset="0"/>
                                        <a:ea typeface="Calibri" charset="0"/>
                                        <a:cs typeface="Calibri" charset="0"/>
                                      </a:rPr>
                                      <m:t>f</m:t>
                                    </m:r>
                                  </m:e>
                                  <m:sub>
                                    <m:r>
                                      <m:rPr>
                                        <m:sty m:val="p"/>
                                      </m:rPr>
                                      <a:rPr lang="en-US" sz="1200" i="0">
                                        <a:latin typeface="Cambria Math" panose="02040503050406030204" pitchFamily="18" charset="0"/>
                                        <a:ea typeface="Calibri" charset="0"/>
                                        <a:cs typeface="Calibri" charset="0"/>
                                      </a:rPr>
                                      <m:t>c</m:t>
                                    </m:r>
                                  </m:sub>
                                  <m:sup>
                                    <m:r>
                                      <a:rPr lang="en-US" sz="1200" i="0">
                                        <a:latin typeface="Cambria Math" panose="02040503050406030204" pitchFamily="18" charset="0"/>
                                        <a:ea typeface="Calibri" charset="0"/>
                                        <a:cs typeface="Calibri" charset="0"/>
                                      </a:rPr>
                                      <m:t>′</m:t>
                                    </m:r>
                                  </m:sup>
                                </m:sSubSup>
                                <m:r>
                                  <a:rPr lang="en-US" sz="1200" i="0">
                                    <a:latin typeface="Cambria Math" panose="02040503050406030204" pitchFamily="18" charset="0"/>
                                    <a:ea typeface="Calibri" charset="0"/>
                                    <a:cs typeface="Calibri" charset="0"/>
                                  </a:rPr>
                                  <m:t> </m:t>
                                </m:r>
                                <m:sSub>
                                  <m:sSubPr>
                                    <m:ctrlPr>
                                      <a:rPr lang="en-US" sz="1200" i="1">
                                        <a:latin typeface="Cambria Math" panose="02040503050406030204" pitchFamily="18" charset="0"/>
                                        <a:ea typeface="Calibri" charset="0"/>
                                        <a:cs typeface="Calibri" charset="0"/>
                                      </a:rPr>
                                    </m:ctrlPr>
                                  </m:sSubPr>
                                  <m:e>
                                    <m:r>
                                      <m:rPr>
                                        <m:sty m:val="p"/>
                                      </m:rPr>
                                      <a:rPr lang="en-US" sz="1200" i="0">
                                        <a:latin typeface="Cambria Math" panose="02040503050406030204" pitchFamily="18" charset="0"/>
                                        <a:ea typeface="Calibri" charset="0"/>
                                        <a:cs typeface="Calibri" charset="0"/>
                                      </a:rPr>
                                      <m:t>Ψ</m:t>
                                    </m:r>
                                  </m:e>
                                  <m:sub>
                                    <m:r>
                                      <m:rPr>
                                        <m:sty m:val="p"/>
                                      </m:rPr>
                                      <a:rPr lang="en-US" sz="1200" i="0">
                                        <a:latin typeface="Cambria Math" panose="02040503050406030204" pitchFamily="18" charset="0"/>
                                        <a:ea typeface="Calibri" charset="0"/>
                                        <a:cs typeface="Calibri" charset="0"/>
                                      </a:rPr>
                                      <m:t>c</m:t>
                                    </m:r>
                                    <m:r>
                                      <a:rPr lang="en-US" sz="1200" i="0">
                                        <a:latin typeface="Cambria Math" panose="02040503050406030204" pitchFamily="18" charset="0"/>
                                        <a:ea typeface="Calibri" charset="0"/>
                                        <a:cs typeface="Calibri" charset="0"/>
                                      </a:rPr>
                                      <m:t>,</m:t>
                                    </m:r>
                                    <m:r>
                                      <m:rPr>
                                        <m:sty m:val="p"/>
                                      </m:rPr>
                                      <a:rPr lang="en-US" sz="1200" i="0">
                                        <a:latin typeface="Cambria Math" panose="02040503050406030204" pitchFamily="18" charset="0"/>
                                        <a:ea typeface="Calibri" charset="0"/>
                                        <a:cs typeface="Calibri" charset="0"/>
                                      </a:rPr>
                                      <m:t>P</m:t>
                                    </m:r>
                                  </m:sub>
                                </m:sSub>
                                <m:r>
                                  <a:rPr lang="en-US" sz="1200" i="0">
                                    <a:latin typeface="Cambria Math" panose="02040503050406030204" pitchFamily="18" charset="0"/>
                                    <a:ea typeface="Calibri" charset="0"/>
                                    <a:cs typeface="Calibri" charset="0"/>
                                  </a:rPr>
                                  <m:t>≈7.4 </m:t>
                                </m:r>
                                <m:r>
                                  <m:rPr>
                                    <m:nor/>
                                  </m:rPr>
                                  <a:rPr lang="en-US" sz="1200" i="0">
                                    <a:latin typeface="Calibri" panose="020F0502020204030204" pitchFamily="34" charset="0"/>
                                    <a:ea typeface="Calibri" panose="020F0502020204030204" pitchFamily="34" charset="0"/>
                                    <a:cs typeface="Calibri" panose="020F0502020204030204" pitchFamily="34" charset="0"/>
                                  </a:rPr>
                                  <m:t>kips</m:t>
                                </m:r>
                              </m:oMath>
                            </m:oMathPara>
                          </a14:m>
                          <a:endParaRPr lang="en-US" sz="1200" i="0" dirty="0">
                            <a:latin typeface="Calibri" panose="020F0502020204030204" pitchFamily="34" charset="0"/>
                            <a:ea typeface="Calibri" panose="020F0502020204030204" pitchFamily="34" charset="0"/>
                            <a:cs typeface="Calibri" panose="020F0502020204030204" pitchFamily="34" charset="0"/>
                          </a:endParaRPr>
                        </a:p>
                      </a:txBody>
                      <a:tcPr marL="76200" marR="76200" marT="50800" marB="50800" anchor="ctr">
                        <a:lnL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FFFFF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indent="0" algn="l">
                            <a:buNone/>
                          </a:pPr>
                          <a:r>
                            <a:rPr lang="en-US" sz="1200" dirty="0">
                              <a:solidFill>
                                <a:srgbClr val="404040"/>
                              </a:solidFill>
                              <a:latin typeface="Calibri" pitchFamily="34" charset="0"/>
                              <a:ea typeface="Calibri" pitchFamily="34" charset="-122"/>
                              <a:cs typeface="Calibri" pitchFamily="34" charset="-120"/>
                            </a:rPr>
                            <a:t>0.70</a:t>
                          </a:r>
                          <a:endParaRPr lang="en-US" sz="1200" dirty="0">
                            <a:latin typeface="Calibri" charset="0"/>
                            <a:ea typeface="Calibri" charset="0"/>
                            <a:cs typeface="Calibri" charset="0"/>
                          </a:endParaRPr>
                        </a:p>
                      </a:txBody>
                      <a:tcPr marL="76200" marR="76200" marT="50800" marB="50800" anchor="ctr">
                        <a:lnL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FFFFF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indent="0" algn="l">
                            <a:buNone/>
                          </a:pPr>
                          <a:r>
                            <a:rPr lang="en-US" sz="1200" dirty="0">
                              <a:solidFill>
                                <a:srgbClr val="404040"/>
                              </a:solidFill>
                              <a:latin typeface="Calibri" pitchFamily="34" charset="0"/>
                              <a:ea typeface="Calibri" pitchFamily="34" charset="-122"/>
                              <a:cs typeface="Calibri" pitchFamily="34" charset="-120"/>
                            </a:rPr>
                            <a:t>5.2 kips</a:t>
                          </a:r>
                          <a:endParaRPr lang="en-US" sz="1200" dirty="0">
                            <a:latin typeface="Calibri" charset="0"/>
                            <a:ea typeface="Calibri" charset="0"/>
                            <a:cs typeface="Calibri" charset="0"/>
                          </a:endParaRPr>
                        </a:p>
                      </a:txBody>
                      <a:tcPr marL="76200" marR="76200" marT="50800" marB="50800" anchor="ctr">
                        <a:lnL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FFFFF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indent="0" algn="l">
                            <a:buNone/>
                          </a:pPr>
                          <a:r>
                            <a:rPr lang="en-US" sz="1200" dirty="0">
                              <a:solidFill>
                                <a:srgbClr val="404040"/>
                              </a:solidFill>
                              <a:latin typeface="Calibri" pitchFamily="34" charset="0"/>
                              <a:ea typeface="Calibri" pitchFamily="34" charset="-122"/>
                              <a:cs typeface="Calibri" pitchFamily="34" charset="-120"/>
                            </a:rPr>
                            <a:t>YES — tension</a:t>
                          </a:r>
                          <a:endParaRPr lang="en-US" sz="1200" dirty="0">
                            <a:latin typeface="Calibri" charset="0"/>
                            <a:ea typeface="Calibri" charset="0"/>
                            <a:cs typeface="Calibri" charset="0"/>
                          </a:endParaRPr>
                        </a:p>
                      </a:txBody>
                      <a:tcPr marL="76200" marR="76200" marT="50800" marB="50800" anchor="ctr">
                        <a:lnL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FFFFF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  <a:tr h="402336">
                    <a:tc>
                      <a:txBody>
                        <a:bodyPr/>
                        <a:lstStyle/>
                        <a:p>
                          <a:pPr marL="0" indent="0" algn="l">
                            <a:buNone/>
                          </a:pPr>
                          <a:r>
                            <a:rPr lang="en-US" sz="1200" dirty="0">
                              <a:solidFill>
                                <a:srgbClr val="404040"/>
                              </a:solidFill>
                              <a:latin typeface="Calibri" pitchFamily="34" charset="0"/>
                              <a:ea typeface="Calibri" pitchFamily="34" charset="-122"/>
                              <a:cs typeface="Calibri" pitchFamily="34" charset="-120"/>
                            </a:rPr>
                            <a:t>Steel shear (</a:t>
                          </a:r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1200" i="1" smtClean="0">
                                      <a:solidFill>
                                        <a:srgbClr val="404040"/>
                                      </a:solidFill>
                                      <a:latin typeface="Cambria Math" panose="02040503050406030204" pitchFamily="18" charset="0"/>
                                      <a:ea typeface="Calibri" pitchFamily="34" charset="-122"/>
                                      <a:cs typeface="Calibri" pitchFamily="34" charset="-120"/>
                                    </a:rPr>
                                  </m:ctrlPr>
                                </m:sSubPr>
                                <m:e>
                                  <m:r>
                                    <m:rPr>
                                      <m:sty m:val="p"/>
                                    </m:rPr>
                                    <a:rPr lang="en-US" sz="1200" b="0" i="1" smtClean="0">
                                      <a:solidFill>
                                        <a:srgbClr val="404040"/>
                                      </a:solidFill>
                                      <a:latin typeface="Cambria Math" panose="02040503050406030204" pitchFamily="18" charset="0"/>
                                      <a:ea typeface="Calibri" pitchFamily="34" charset="-122"/>
                                      <a:cs typeface="Calibri" pitchFamily="34" charset="-120"/>
                                    </a:rPr>
                                    <m:t>V</m:t>
                                  </m:r>
                                </m:e>
                                <m:sub>
                                  <m:r>
                                    <m:rPr>
                                      <m:sty m:val="p"/>
                                    </m:rPr>
                                    <a:rPr lang="en-US" sz="1200" b="0" i="1" smtClean="0">
                                      <a:solidFill>
                                        <a:srgbClr val="404040"/>
                                      </a:solidFill>
                                      <a:latin typeface="Cambria Math" panose="02040503050406030204" pitchFamily="18" charset="0"/>
                                      <a:ea typeface="Calibri" pitchFamily="34" charset="-122"/>
                                      <a:cs typeface="Calibri" pitchFamily="34" charset="-120"/>
                                    </a:rPr>
                                    <m:t>s</m:t>
                                  </m:r>
                                  <m:r>
                                    <m:rPr>
                                      <m:sty m:val="p"/>
                                    </m:rPr>
                                    <a:rPr lang="en-US" sz="1200" i="1">
                                      <a:solidFill>
                                        <a:srgbClr val="404040"/>
                                      </a:solidFill>
                                      <a:latin typeface="Cambria Math" panose="02040503050406030204" pitchFamily="18" charset="0"/>
                                      <a:ea typeface="Calibri" pitchFamily="34" charset="-122"/>
                                      <a:cs typeface="Calibri" pitchFamily="34" charset="-120"/>
                                    </a:rPr>
                                    <m:t>a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1200" dirty="0">
                              <a:solidFill>
                                <a:srgbClr val="404040"/>
                              </a:solidFill>
                              <a:latin typeface="Calibri" pitchFamily="34" charset="0"/>
                              <a:ea typeface="Calibri" pitchFamily="34" charset="-122"/>
                              <a:cs typeface="Calibri" pitchFamily="34" charset="-120"/>
                            </a:rPr>
                            <a:t> )</a:t>
                          </a:r>
                          <a:endParaRPr lang="en-US" sz="1200" dirty="0">
                            <a:latin typeface="Calibri" charset="0"/>
                            <a:ea typeface="Calibri" charset="0"/>
                            <a:cs typeface="Calibri" charset="0"/>
                          </a:endParaRPr>
                        </a:p>
                      </a:txBody>
                      <a:tcPr marL="76200" marR="76200" marT="50800" marB="50800" anchor="ctr">
                        <a:lnL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0F4FA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indent="0" algn="l">
                            <a:buNone/>
                          </a:pPr>
                          <a:r>
                            <a:rPr lang="en-US" sz="1200" dirty="0">
                              <a:solidFill>
                                <a:srgbClr val="404040"/>
                              </a:solidFill>
                              <a:latin typeface="Calibri" pitchFamily="34" charset="0"/>
                              <a:ea typeface="Calibri" pitchFamily="34" charset="-122"/>
                              <a:cs typeface="Calibri" pitchFamily="34" charset="-120"/>
                            </a:rPr>
                            <a:t>0.6 × 0.142 × 75 = 6.4 kips</a:t>
                          </a:r>
                          <a:endParaRPr lang="en-US" sz="1200" dirty="0">
                            <a:latin typeface="Calibri" charset="0"/>
                            <a:ea typeface="Calibri" charset="0"/>
                            <a:cs typeface="Calibri" charset="0"/>
                          </a:endParaRPr>
                        </a:p>
                      </a:txBody>
                      <a:tcPr marL="76200" marR="76200" marT="50800" marB="50800" anchor="ctr">
                        <a:lnL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0F4FA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indent="0" algn="l">
                            <a:buNone/>
                          </a:pPr>
                          <a:r>
                            <a:rPr lang="en-US" sz="1200" dirty="0">
                              <a:solidFill>
                                <a:srgbClr val="404040"/>
                              </a:solidFill>
                              <a:latin typeface="Calibri" pitchFamily="34" charset="0"/>
                              <a:ea typeface="Calibri" pitchFamily="34" charset="-122"/>
                              <a:cs typeface="Calibri" pitchFamily="34" charset="-120"/>
                            </a:rPr>
                            <a:t>0.65</a:t>
                          </a:r>
                          <a:endParaRPr lang="en-US" sz="1200" dirty="0">
                            <a:latin typeface="Calibri" charset="0"/>
                            <a:ea typeface="Calibri" charset="0"/>
                            <a:cs typeface="Calibri" charset="0"/>
                          </a:endParaRPr>
                        </a:p>
                      </a:txBody>
                      <a:tcPr marL="76200" marR="76200" marT="50800" marB="50800" anchor="ctr">
                        <a:lnL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0F4FA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indent="0" algn="l">
                            <a:buNone/>
                          </a:pPr>
                          <a:r>
                            <a:rPr lang="en-US" sz="1200" dirty="0">
                              <a:solidFill>
                                <a:srgbClr val="404040"/>
                              </a:solidFill>
                              <a:latin typeface="Calibri" pitchFamily="34" charset="0"/>
                              <a:ea typeface="Calibri" pitchFamily="34" charset="-122"/>
                              <a:cs typeface="Calibri" pitchFamily="34" charset="-120"/>
                            </a:rPr>
                            <a:t>4.1 kips</a:t>
                          </a:r>
                          <a:endParaRPr lang="en-US" sz="1200" dirty="0">
                            <a:latin typeface="Calibri" charset="0"/>
                            <a:ea typeface="Calibri" charset="0"/>
                            <a:cs typeface="Calibri" charset="0"/>
                          </a:endParaRPr>
                        </a:p>
                      </a:txBody>
                      <a:tcPr marL="76200" marR="76200" marT="50800" marB="50800" anchor="ctr">
                        <a:lnL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0F4FA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indent="0" algn="l">
                            <a:buNone/>
                          </a:pPr>
                          <a:r>
                            <a:rPr lang="en-US" sz="1200" dirty="0">
                              <a:solidFill>
                                <a:srgbClr val="404040"/>
                              </a:solidFill>
                              <a:latin typeface="Calibri" pitchFamily="34" charset="0"/>
                              <a:ea typeface="Calibri" pitchFamily="34" charset="-122"/>
                              <a:cs typeface="Calibri" pitchFamily="34" charset="-120"/>
                            </a:rPr>
                            <a:t>YES — shear</a:t>
                          </a:r>
                          <a:endParaRPr lang="en-US" sz="1200" dirty="0">
                            <a:latin typeface="Calibri" charset="0"/>
                            <a:ea typeface="Calibri" charset="0"/>
                            <a:cs typeface="Calibri" charset="0"/>
                          </a:endParaRPr>
                        </a:p>
                      </a:txBody>
                      <a:tcPr marL="76200" marR="76200" marT="50800" marB="50800" anchor="ctr">
                        <a:lnL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0F4FA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4"/>
                      </a:ext>
                    </a:extLst>
                  </a:tr>
                  <a:tr h="402336">
                    <a:tc>
                      <a:txBody>
                        <a:bodyPr/>
                        <a:lstStyle/>
                        <a:p>
                          <a:pPr marL="0" indent="0" algn="l">
                            <a:buNone/>
                          </a:pPr>
                          <a:r>
                            <a:rPr lang="en-US" sz="1200" dirty="0" err="1">
                              <a:solidFill>
                                <a:srgbClr val="404040"/>
                              </a:solidFill>
                              <a:latin typeface="Calibri" pitchFamily="34" charset="0"/>
                              <a:ea typeface="Calibri" pitchFamily="34" charset="-122"/>
                              <a:cs typeface="Calibri" pitchFamily="34" charset="-120"/>
                            </a:rPr>
                            <a:t>Pryout</a:t>
                          </a:r>
                          <a:r>
                            <a:rPr lang="en-US" sz="1200" dirty="0">
                              <a:solidFill>
                                <a:srgbClr val="404040"/>
                              </a:solidFill>
                              <a:latin typeface="Calibri" pitchFamily="34" charset="0"/>
                              <a:ea typeface="Calibri" pitchFamily="34" charset="-122"/>
                              <a:cs typeface="Calibri" pitchFamily="34" charset="-120"/>
                            </a:rPr>
                            <a:t> (</a:t>
                          </a:r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1200" i="1" smtClean="0">
                                      <a:solidFill>
                                        <a:srgbClr val="404040"/>
                                      </a:solidFill>
                                      <a:latin typeface="Cambria Math" panose="02040503050406030204" pitchFamily="18" charset="0"/>
                                      <a:ea typeface="Calibri" pitchFamily="34" charset="-122"/>
                                      <a:cs typeface="Calibri" pitchFamily="34" charset="-120"/>
                                    </a:rPr>
                                  </m:ctrlPr>
                                </m:sSubPr>
                                <m:e>
                                  <m:r>
                                    <m:rPr>
                                      <m:sty m:val="p"/>
                                    </m:rPr>
                                    <a:rPr lang="en-US" sz="1200" b="0" i="1" smtClean="0">
                                      <a:solidFill>
                                        <a:srgbClr val="404040"/>
                                      </a:solidFill>
                                      <a:latin typeface="Cambria Math" panose="02040503050406030204" pitchFamily="18" charset="0"/>
                                      <a:ea typeface="Calibri" pitchFamily="34" charset="-122"/>
                                      <a:cs typeface="Calibri" pitchFamily="34" charset="-120"/>
                                    </a:rPr>
                                    <m:t>V</m:t>
                                  </m:r>
                                </m:e>
                                <m:sub>
                                  <m:r>
                                    <m:rPr>
                                      <m:sty m:val="p"/>
                                    </m:rPr>
                                    <a:rPr lang="en-US" sz="1200" b="0" i="1" smtClean="0">
                                      <a:solidFill>
                                        <a:srgbClr val="404040"/>
                                      </a:solidFill>
                                      <a:latin typeface="Cambria Math" panose="02040503050406030204" pitchFamily="18" charset="0"/>
                                      <a:ea typeface="Calibri" pitchFamily="34" charset="-122"/>
                                      <a:cs typeface="Calibri" pitchFamily="34" charset="-120"/>
                                    </a:rPr>
                                    <m:t>cpg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1200" dirty="0">
                              <a:solidFill>
                                <a:srgbClr val="404040"/>
                              </a:solidFill>
                              <a:latin typeface="Calibri" pitchFamily="34" charset="0"/>
                              <a:ea typeface="Calibri" pitchFamily="34" charset="-122"/>
                              <a:cs typeface="Calibri" pitchFamily="34" charset="-120"/>
                            </a:rPr>
                            <a:t> )</a:t>
                          </a:r>
                          <a:endParaRPr lang="en-US" sz="1200" dirty="0">
                            <a:latin typeface="Calibri" charset="0"/>
                            <a:ea typeface="Calibri" charset="0"/>
                            <a:cs typeface="Calibri" charset="0"/>
                          </a:endParaRPr>
                        </a:p>
                      </a:txBody>
                      <a:tcPr marL="76200" marR="76200" marT="50800" marB="50800" anchor="ctr">
                        <a:lnL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FFFFF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indent="0" algn="l">
                            <a:buNone/>
                          </a:pPr>
                          <a:r>
                            <a:rPr lang="en-US" sz="1200" dirty="0">
                              <a:solidFill>
                                <a:srgbClr val="404040"/>
                              </a:solidFill>
                              <a:latin typeface="Calibri" pitchFamily="34" charset="0"/>
                              <a:ea typeface="Calibri" pitchFamily="34" charset="-122"/>
                              <a:cs typeface="Calibri" pitchFamily="34" charset="-120"/>
                            </a:rPr>
                            <a:t>2.0 × 74 = 148 kips (group)</a:t>
                          </a:r>
                          <a:endParaRPr lang="en-US" sz="1200" dirty="0">
                            <a:latin typeface="Calibri" charset="0"/>
                            <a:ea typeface="Calibri" charset="0"/>
                            <a:cs typeface="Calibri" charset="0"/>
                          </a:endParaRPr>
                        </a:p>
                      </a:txBody>
                      <a:tcPr marL="76200" marR="76200" marT="50800" marB="50800" anchor="ctr">
                        <a:lnL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FFFFF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indent="0" algn="l">
                            <a:buNone/>
                          </a:pPr>
                          <a:r>
                            <a:rPr lang="en-US" sz="1200" dirty="0">
                              <a:solidFill>
                                <a:srgbClr val="404040"/>
                              </a:solidFill>
                              <a:latin typeface="Calibri" pitchFamily="34" charset="0"/>
                              <a:ea typeface="Calibri" pitchFamily="34" charset="-122"/>
                              <a:cs typeface="Calibri" pitchFamily="34" charset="-120"/>
                            </a:rPr>
                            <a:t>0.70</a:t>
                          </a:r>
                          <a:endParaRPr lang="en-US" sz="1200" dirty="0">
                            <a:latin typeface="Calibri" charset="0"/>
                            <a:ea typeface="Calibri" charset="0"/>
                            <a:cs typeface="Calibri" charset="0"/>
                          </a:endParaRPr>
                        </a:p>
                      </a:txBody>
                      <a:tcPr marL="76200" marR="76200" marT="50800" marB="50800" anchor="ctr">
                        <a:lnL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FFFFF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indent="0" algn="l">
                            <a:buNone/>
                          </a:pPr>
                          <a:r>
                            <a:rPr lang="en-US" sz="1200" dirty="0">
                              <a:solidFill>
                                <a:srgbClr val="404040"/>
                              </a:solidFill>
                              <a:latin typeface="Calibri" pitchFamily="34" charset="0"/>
                              <a:ea typeface="Calibri" pitchFamily="34" charset="-122"/>
                              <a:cs typeface="Calibri" pitchFamily="34" charset="-120"/>
                            </a:rPr>
                            <a:t>103.6 kips (group)</a:t>
                          </a:r>
                          <a:endParaRPr lang="en-US" sz="1200" dirty="0">
                            <a:latin typeface="Calibri" charset="0"/>
                            <a:ea typeface="Calibri" charset="0"/>
                            <a:cs typeface="Calibri" charset="0"/>
                          </a:endParaRPr>
                        </a:p>
                      </a:txBody>
                      <a:tcPr marL="76200" marR="76200" marT="50800" marB="50800" anchor="ctr">
                        <a:lnL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FFFFF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indent="0" algn="l">
                            <a:buNone/>
                          </a:pPr>
                          <a:r>
                            <a:rPr lang="en-US" sz="1200" dirty="0">
                              <a:solidFill>
                                <a:srgbClr val="404040"/>
                              </a:solidFill>
                              <a:latin typeface="Calibri" pitchFamily="34" charset="0"/>
                              <a:ea typeface="Calibri" pitchFamily="34" charset="-122"/>
                              <a:cs typeface="Calibri" pitchFamily="34" charset="-120"/>
                            </a:rPr>
                            <a:t>No</a:t>
                          </a:r>
                          <a:endParaRPr lang="en-US" sz="1200" dirty="0">
                            <a:latin typeface="Calibri" charset="0"/>
                            <a:ea typeface="Calibri" charset="0"/>
                            <a:cs typeface="Calibri" charset="0"/>
                          </a:endParaRPr>
                        </a:p>
                      </a:txBody>
                      <a:tcPr marL="76200" marR="76200" marT="50800" marB="50800" anchor="ctr">
                        <a:lnL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FFFFF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5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15" name="Table 0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755886039"/>
                  </p:ext>
                </p:extLst>
              </p:nvPr>
            </p:nvGraphicFramePr>
            <p:xfrm>
              <a:off x="320040" y="1214859"/>
              <a:ext cx="8503919" cy="2414016"/>
            </p:xfrm>
            <a:graphic>
              <a:graphicData uri="http://schemas.openxmlformats.org/drawingml/2006/table">
                <a:tbl>
                  <a:tblPr/>
                  <a:tblGrid>
                    <a:gridCol w="2049137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2766335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  <a:gridCol w="563513">
                      <a:extLst>
                        <a:ext uri="{9D8B030D-6E8A-4147-A177-3AD203B41FA5}">
                          <a16:colId xmlns:a16="http://schemas.microsoft.com/office/drawing/2014/main" val="20002"/>
                        </a:ext>
                      </a:extLst>
                    </a:gridCol>
                    <a:gridCol w="1792995">
                      <a:extLst>
                        <a:ext uri="{9D8B030D-6E8A-4147-A177-3AD203B41FA5}">
                          <a16:colId xmlns:a16="http://schemas.microsoft.com/office/drawing/2014/main" val="20003"/>
                        </a:ext>
                      </a:extLst>
                    </a:gridCol>
                    <a:gridCol w="1331939">
                      <a:extLst>
                        <a:ext uri="{9D8B030D-6E8A-4147-A177-3AD203B41FA5}">
                          <a16:colId xmlns:a16="http://schemas.microsoft.com/office/drawing/2014/main" val="20004"/>
                        </a:ext>
                      </a:extLst>
                    </a:gridCol>
                  </a:tblGrid>
                  <a:tr h="402336">
                    <a:tc>
                      <a:txBody>
                        <a:bodyPr/>
                        <a:lstStyle/>
                        <a:p>
                          <a:pPr marL="0" indent="0" algn="ctr">
                            <a:buNone/>
                          </a:pPr>
                          <a:r>
                            <a:rPr lang="en-US" sz="1200" b="1" dirty="0">
                              <a:solidFill>
                                <a:srgbClr val="FFFFFF"/>
                              </a:solidFill>
                              <a:latin typeface="Calibri" pitchFamily="34" charset="0"/>
                              <a:ea typeface="Calibri" pitchFamily="34" charset="-122"/>
                              <a:cs typeface="Calibri" pitchFamily="34" charset="-120"/>
                            </a:rPr>
                            <a:t>Failure Mode</a:t>
                          </a:r>
                          <a:endParaRPr lang="en-US" sz="1200" dirty="0">
                            <a:latin typeface="Calibri" charset="0"/>
                            <a:ea typeface="Calibri" charset="0"/>
                            <a:cs typeface="Calibri" charset="0"/>
                          </a:endParaRPr>
                        </a:p>
                      </a:txBody>
                      <a:tcPr marL="76200" marR="76200" marT="50800" marB="50800" anchor="ctr">
                        <a:lnL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1F3A6B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indent="0" algn="ctr">
                            <a:buNone/>
                          </a:pPr>
                          <a:r>
                            <a:rPr lang="en-US" sz="1200" b="1" dirty="0">
                              <a:solidFill>
                                <a:srgbClr val="FFFFFF"/>
                              </a:solidFill>
                              <a:latin typeface="Calibri" pitchFamily="34" charset="0"/>
                              <a:ea typeface="Calibri" pitchFamily="34" charset="-122"/>
                              <a:cs typeface="Calibri" pitchFamily="34" charset="-120"/>
                            </a:rPr>
                            <a:t>Nominal Capacity</a:t>
                          </a:r>
                          <a:endParaRPr lang="en-US" sz="1200" dirty="0">
                            <a:latin typeface="Calibri" charset="0"/>
                            <a:ea typeface="Calibri" charset="0"/>
                            <a:cs typeface="Calibri" charset="0"/>
                          </a:endParaRPr>
                        </a:p>
                      </a:txBody>
                      <a:tcPr marL="76200" marR="76200" marT="50800" marB="50800" anchor="ctr">
                        <a:lnL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1F3A6B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indent="0" algn="ctr">
                            <a:buNone/>
                          </a:pPr>
                          <a:r>
                            <a:rPr lang="en-US" sz="1200" b="1" dirty="0">
                              <a:solidFill>
                                <a:srgbClr val="FFFFFF"/>
                              </a:solidFill>
                              <a:latin typeface="Calibri" pitchFamily="34" charset="0"/>
                              <a:ea typeface="Calibri" pitchFamily="34" charset="-122"/>
                              <a:cs typeface="Calibri" pitchFamily="34" charset="-120"/>
                            </a:rPr>
                            <a:t>φ</a:t>
                          </a:r>
                          <a:endParaRPr lang="en-US" sz="1200" dirty="0">
                            <a:latin typeface="Calibri" charset="0"/>
                            <a:ea typeface="Calibri" charset="0"/>
                            <a:cs typeface="Calibri" charset="0"/>
                          </a:endParaRPr>
                        </a:p>
                      </a:txBody>
                      <a:tcPr marL="76200" marR="76200" marT="50800" marB="50800" anchor="ctr">
                        <a:lnL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1F3A6B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76200" marR="76200" marT="50800" marB="50800" anchor="ctr">
                        <a:lnL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4"/>
                          <a:stretch>
                            <a:fillRect l="-300680" t="-1515" r="-74830" b="-50303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0" indent="0" algn="ctr">
                            <a:buNone/>
                          </a:pPr>
                          <a:r>
                            <a:rPr lang="en-US" sz="1200" b="1" dirty="0">
                              <a:solidFill>
                                <a:srgbClr val="FFFFFF"/>
                              </a:solidFill>
                              <a:latin typeface="Calibri" pitchFamily="34" charset="0"/>
                              <a:ea typeface="Calibri" pitchFamily="34" charset="-122"/>
                              <a:cs typeface="Calibri" pitchFamily="34" charset="-120"/>
                            </a:rPr>
                            <a:t>Governs?</a:t>
                          </a:r>
                          <a:endParaRPr lang="en-US" sz="1200" dirty="0">
                            <a:latin typeface="Calibri" charset="0"/>
                            <a:ea typeface="Calibri" charset="0"/>
                            <a:cs typeface="Calibri" charset="0"/>
                          </a:endParaRPr>
                        </a:p>
                      </a:txBody>
                      <a:tcPr marL="76200" marR="76200" marT="50800" marB="50800" anchor="ctr">
                        <a:lnL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1F3A6B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402336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76200" marR="76200" marT="50800" marB="50800" anchor="ctr">
                        <a:lnL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4"/>
                          <a:stretch>
                            <a:fillRect l="-298" t="-101515" r="-315774" b="-40303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0" indent="0" algn="l">
                            <a:buNone/>
                          </a:pPr>
                          <a:r>
                            <a:rPr lang="en-US" sz="1200" dirty="0">
                              <a:solidFill>
                                <a:srgbClr val="404040"/>
                              </a:solidFill>
                              <a:latin typeface="Calibri" pitchFamily="34" charset="0"/>
                              <a:ea typeface="Calibri" pitchFamily="34" charset="-122"/>
                              <a:cs typeface="Calibri" pitchFamily="34" charset="-120"/>
                            </a:rPr>
                            <a:t>0.75 × 0.142 × 75 = 8.0 kips</a:t>
                          </a:r>
                          <a:endParaRPr lang="en-US" sz="1200" dirty="0">
                            <a:latin typeface="Calibri" charset="0"/>
                            <a:ea typeface="Calibri" charset="0"/>
                            <a:cs typeface="Calibri" charset="0"/>
                          </a:endParaRPr>
                        </a:p>
                      </a:txBody>
                      <a:tcPr marL="76200" marR="76200" marT="50800" marB="50800" anchor="ctr">
                        <a:lnL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FFFFF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indent="0" algn="l">
                            <a:buNone/>
                          </a:pPr>
                          <a:r>
                            <a:rPr lang="en-US" sz="1200" dirty="0">
                              <a:solidFill>
                                <a:srgbClr val="404040"/>
                              </a:solidFill>
                              <a:latin typeface="Calibri" pitchFamily="34" charset="0"/>
                              <a:ea typeface="Calibri" pitchFamily="34" charset="-122"/>
                              <a:cs typeface="Calibri" pitchFamily="34" charset="-120"/>
                            </a:rPr>
                            <a:t>0.75</a:t>
                          </a:r>
                          <a:endParaRPr lang="en-US" sz="1200" dirty="0">
                            <a:latin typeface="Calibri" charset="0"/>
                            <a:ea typeface="Calibri" charset="0"/>
                            <a:cs typeface="Calibri" charset="0"/>
                          </a:endParaRPr>
                        </a:p>
                      </a:txBody>
                      <a:tcPr marL="76200" marR="76200" marT="50800" marB="50800" anchor="ctr">
                        <a:lnL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FFFFF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indent="0" algn="l">
                            <a:buNone/>
                          </a:pPr>
                          <a:r>
                            <a:rPr lang="en-US" sz="1200" dirty="0">
                              <a:solidFill>
                                <a:srgbClr val="404040"/>
                              </a:solidFill>
                              <a:latin typeface="Calibri" pitchFamily="34" charset="0"/>
                              <a:ea typeface="Calibri" pitchFamily="34" charset="-122"/>
                              <a:cs typeface="Calibri" pitchFamily="34" charset="-120"/>
                            </a:rPr>
                            <a:t>6.0 kips</a:t>
                          </a:r>
                          <a:endParaRPr lang="en-US" sz="1200" dirty="0">
                            <a:latin typeface="Calibri" charset="0"/>
                            <a:ea typeface="Calibri" charset="0"/>
                            <a:cs typeface="Calibri" charset="0"/>
                          </a:endParaRPr>
                        </a:p>
                      </a:txBody>
                      <a:tcPr marL="76200" marR="76200" marT="50800" marB="50800" anchor="ctr">
                        <a:lnL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FFFFF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indent="0" algn="l">
                            <a:buNone/>
                          </a:pPr>
                          <a:r>
                            <a:rPr lang="en-US" sz="1200" dirty="0">
                              <a:solidFill>
                                <a:srgbClr val="404040"/>
                              </a:solidFill>
                              <a:latin typeface="Calibri" pitchFamily="34" charset="0"/>
                              <a:ea typeface="Calibri" pitchFamily="34" charset="-122"/>
                              <a:cs typeface="Calibri" pitchFamily="34" charset="-120"/>
                            </a:rPr>
                            <a:t>No</a:t>
                          </a:r>
                          <a:endParaRPr lang="en-US" sz="1200" dirty="0">
                            <a:latin typeface="Calibri" charset="0"/>
                            <a:ea typeface="Calibri" charset="0"/>
                            <a:cs typeface="Calibri" charset="0"/>
                          </a:endParaRPr>
                        </a:p>
                      </a:txBody>
                      <a:tcPr marL="76200" marR="76200" marT="50800" marB="50800" anchor="ctr">
                        <a:lnL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FFFFF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402336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76200" marR="76200" marT="50800" marB="50800" anchor="ctr">
                        <a:lnL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4"/>
                          <a:stretch>
                            <a:fillRect l="-298" t="-198507" r="-315774" b="-29701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0" indent="0" algn="l">
                            <a:buNone/>
                          </a:pPr>
                          <a:r>
                            <a:rPr lang="en-US" sz="1200" dirty="0">
                              <a:solidFill>
                                <a:srgbClr val="404040"/>
                              </a:solidFill>
                              <a:latin typeface="Calibri" pitchFamily="34" charset="0"/>
                              <a:ea typeface="Calibri" pitchFamily="34" charset="-122"/>
                              <a:cs typeface="Calibri" pitchFamily="34" charset="-120"/>
                            </a:rPr>
                            <a:t>Group ≈ 74 kips → 13 kips/anchor</a:t>
                          </a:r>
                          <a:endParaRPr lang="en-US" sz="1200" dirty="0">
                            <a:latin typeface="Calibri" charset="0"/>
                            <a:ea typeface="Calibri" charset="0"/>
                            <a:cs typeface="Calibri" charset="0"/>
                          </a:endParaRPr>
                        </a:p>
                      </a:txBody>
                      <a:tcPr marL="76200" marR="76200" marT="50800" marB="50800" anchor="ctr">
                        <a:lnL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0F4FA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indent="0" algn="l">
                            <a:buNone/>
                          </a:pPr>
                          <a:r>
                            <a:rPr lang="en-US" sz="1200" dirty="0">
                              <a:solidFill>
                                <a:srgbClr val="404040"/>
                              </a:solidFill>
                              <a:latin typeface="Calibri" pitchFamily="34" charset="0"/>
                              <a:ea typeface="Calibri" pitchFamily="34" charset="-122"/>
                              <a:cs typeface="Calibri" pitchFamily="34" charset="-120"/>
                            </a:rPr>
                            <a:t>0.70</a:t>
                          </a:r>
                          <a:endParaRPr lang="en-US" sz="1200" dirty="0">
                            <a:latin typeface="Calibri" charset="0"/>
                            <a:ea typeface="Calibri" charset="0"/>
                            <a:cs typeface="Calibri" charset="0"/>
                          </a:endParaRPr>
                        </a:p>
                      </a:txBody>
                      <a:tcPr marL="76200" marR="76200" marT="50800" marB="50800" anchor="ctr">
                        <a:lnL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0F4FA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indent="0" algn="l">
                            <a:buNone/>
                          </a:pPr>
                          <a:r>
                            <a:rPr lang="en-US" sz="1200" dirty="0">
                              <a:solidFill>
                                <a:srgbClr val="404040"/>
                              </a:solidFill>
                              <a:latin typeface="Calibri" pitchFamily="34" charset="0"/>
                              <a:ea typeface="Calibri" pitchFamily="34" charset="-122"/>
                              <a:cs typeface="Calibri" pitchFamily="34" charset="-120"/>
                            </a:rPr>
                            <a:t>13 kips/anchor</a:t>
                          </a:r>
                          <a:endParaRPr lang="en-US" sz="1200" dirty="0">
                            <a:latin typeface="Calibri" charset="0"/>
                            <a:ea typeface="Calibri" charset="0"/>
                            <a:cs typeface="Calibri" charset="0"/>
                          </a:endParaRPr>
                        </a:p>
                      </a:txBody>
                      <a:tcPr marL="76200" marR="76200" marT="50800" marB="50800" anchor="ctr">
                        <a:lnL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0F4FA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indent="0" algn="l">
                            <a:buNone/>
                          </a:pPr>
                          <a:r>
                            <a:rPr lang="en-US" sz="1200" dirty="0">
                              <a:solidFill>
                                <a:srgbClr val="404040"/>
                              </a:solidFill>
                              <a:latin typeface="Calibri" pitchFamily="34" charset="0"/>
                              <a:ea typeface="Calibri" pitchFamily="34" charset="-122"/>
                              <a:cs typeface="Calibri" pitchFamily="34" charset="-120"/>
                            </a:rPr>
                            <a:t>No</a:t>
                          </a:r>
                          <a:endParaRPr lang="en-US" sz="1200" dirty="0">
                            <a:latin typeface="Calibri" charset="0"/>
                            <a:ea typeface="Calibri" charset="0"/>
                            <a:cs typeface="Calibri" charset="0"/>
                          </a:endParaRPr>
                        </a:p>
                      </a:txBody>
                      <a:tcPr marL="76200" marR="76200" marT="50800" marB="50800" anchor="ctr">
                        <a:lnL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0F4FA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402336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76200" marR="76200" marT="50800" marB="50800" anchor="ctr">
                        <a:lnL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4"/>
                          <a:stretch>
                            <a:fillRect l="-298" t="-303030" r="-315774" b="-20151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76200" marR="76200" marT="50800" marB="50800" anchor="ctr">
                        <a:lnL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4"/>
                          <a:stretch>
                            <a:fillRect l="-74066" t="-303030" r="-133187" b="-20151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0" indent="0" algn="l">
                            <a:buNone/>
                          </a:pPr>
                          <a:r>
                            <a:rPr lang="en-US" sz="1200" dirty="0">
                              <a:solidFill>
                                <a:srgbClr val="404040"/>
                              </a:solidFill>
                              <a:latin typeface="Calibri" pitchFamily="34" charset="0"/>
                              <a:ea typeface="Calibri" pitchFamily="34" charset="-122"/>
                              <a:cs typeface="Calibri" pitchFamily="34" charset="-120"/>
                            </a:rPr>
                            <a:t>0.70</a:t>
                          </a:r>
                          <a:endParaRPr lang="en-US" sz="1200" dirty="0">
                            <a:latin typeface="Calibri" charset="0"/>
                            <a:ea typeface="Calibri" charset="0"/>
                            <a:cs typeface="Calibri" charset="0"/>
                          </a:endParaRPr>
                        </a:p>
                      </a:txBody>
                      <a:tcPr marL="76200" marR="76200" marT="50800" marB="50800" anchor="ctr">
                        <a:lnL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FFFFF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indent="0" algn="l">
                            <a:buNone/>
                          </a:pPr>
                          <a:r>
                            <a:rPr lang="en-US" sz="1200" dirty="0">
                              <a:solidFill>
                                <a:srgbClr val="404040"/>
                              </a:solidFill>
                              <a:latin typeface="Calibri" pitchFamily="34" charset="0"/>
                              <a:ea typeface="Calibri" pitchFamily="34" charset="-122"/>
                              <a:cs typeface="Calibri" pitchFamily="34" charset="-120"/>
                            </a:rPr>
                            <a:t>5.2 kips</a:t>
                          </a:r>
                          <a:endParaRPr lang="en-US" sz="1200" dirty="0">
                            <a:latin typeface="Calibri" charset="0"/>
                            <a:ea typeface="Calibri" charset="0"/>
                            <a:cs typeface="Calibri" charset="0"/>
                          </a:endParaRPr>
                        </a:p>
                      </a:txBody>
                      <a:tcPr marL="76200" marR="76200" marT="50800" marB="50800" anchor="ctr">
                        <a:lnL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FFFFF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indent="0" algn="l">
                            <a:buNone/>
                          </a:pPr>
                          <a:r>
                            <a:rPr lang="en-US" sz="1200" dirty="0">
                              <a:solidFill>
                                <a:srgbClr val="404040"/>
                              </a:solidFill>
                              <a:latin typeface="Calibri" pitchFamily="34" charset="0"/>
                              <a:ea typeface="Calibri" pitchFamily="34" charset="-122"/>
                              <a:cs typeface="Calibri" pitchFamily="34" charset="-120"/>
                            </a:rPr>
                            <a:t>YES — tension</a:t>
                          </a:r>
                          <a:endParaRPr lang="en-US" sz="1200" dirty="0">
                            <a:latin typeface="Calibri" charset="0"/>
                            <a:ea typeface="Calibri" charset="0"/>
                            <a:cs typeface="Calibri" charset="0"/>
                          </a:endParaRPr>
                        </a:p>
                      </a:txBody>
                      <a:tcPr marL="76200" marR="76200" marT="50800" marB="50800" anchor="ctr">
                        <a:lnL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FFFFF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  <a:tr h="402336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76200" marR="76200" marT="50800" marB="50800" anchor="ctr">
                        <a:lnL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4"/>
                          <a:stretch>
                            <a:fillRect l="-298" t="-403030" r="-315774" b="-10151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0" indent="0" algn="l">
                            <a:buNone/>
                          </a:pPr>
                          <a:r>
                            <a:rPr lang="en-US" sz="1200" dirty="0">
                              <a:solidFill>
                                <a:srgbClr val="404040"/>
                              </a:solidFill>
                              <a:latin typeface="Calibri" pitchFamily="34" charset="0"/>
                              <a:ea typeface="Calibri" pitchFamily="34" charset="-122"/>
                              <a:cs typeface="Calibri" pitchFamily="34" charset="-120"/>
                            </a:rPr>
                            <a:t>0.6 × 0.142 × 75 = 6.4 kips</a:t>
                          </a:r>
                          <a:endParaRPr lang="en-US" sz="1200" dirty="0">
                            <a:latin typeface="Calibri" charset="0"/>
                            <a:ea typeface="Calibri" charset="0"/>
                            <a:cs typeface="Calibri" charset="0"/>
                          </a:endParaRPr>
                        </a:p>
                      </a:txBody>
                      <a:tcPr marL="76200" marR="76200" marT="50800" marB="50800" anchor="ctr">
                        <a:lnL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0F4FA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indent="0" algn="l">
                            <a:buNone/>
                          </a:pPr>
                          <a:r>
                            <a:rPr lang="en-US" sz="1200" dirty="0">
                              <a:solidFill>
                                <a:srgbClr val="404040"/>
                              </a:solidFill>
                              <a:latin typeface="Calibri" pitchFamily="34" charset="0"/>
                              <a:ea typeface="Calibri" pitchFamily="34" charset="-122"/>
                              <a:cs typeface="Calibri" pitchFamily="34" charset="-120"/>
                            </a:rPr>
                            <a:t>0.65</a:t>
                          </a:r>
                          <a:endParaRPr lang="en-US" sz="1200" dirty="0">
                            <a:latin typeface="Calibri" charset="0"/>
                            <a:ea typeface="Calibri" charset="0"/>
                            <a:cs typeface="Calibri" charset="0"/>
                          </a:endParaRPr>
                        </a:p>
                      </a:txBody>
                      <a:tcPr marL="76200" marR="76200" marT="50800" marB="50800" anchor="ctr">
                        <a:lnL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0F4FA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indent="0" algn="l">
                            <a:buNone/>
                          </a:pPr>
                          <a:r>
                            <a:rPr lang="en-US" sz="1200" dirty="0">
                              <a:solidFill>
                                <a:srgbClr val="404040"/>
                              </a:solidFill>
                              <a:latin typeface="Calibri" pitchFamily="34" charset="0"/>
                              <a:ea typeface="Calibri" pitchFamily="34" charset="-122"/>
                              <a:cs typeface="Calibri" pitchFamily="34" charset="-120"/>
                            </a:rPr>
                            <a:t>4.1 kips</a:t>
                          </a:r>
                          <a:endParaRPr lang="en-US" sz="1200" dirty="0">
                            <a:latin typeface="Calibri" charset="0"/>
                            <a:ea typeface="Calibri" charset="0"/>
                            <a:cs typeface="Calibri" charset="0"/>
                          </a:endParaRPr>
                        </a:p>
                      </a:txBody>
                      <a:tcPr marL="76200" marR="76200" marT="50800" marB="50800" anchor="ctr">
                        <a:lnL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0F4FA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indent="0" algn="l">
                            <a:buNone/>
                          </a:pPr>
                          <a:r>
                            <a:rPr lang="en-US" sz="1200" dirty="0">
                              <a:solidFill>
                                <a:srgbClr val="404040"/>
                              </a:solidFill>
                              <a:latin typeface="Calibri" pitchFamily="34" charset="0"/>
                              <a:ea typeface="Calibri" pitchFamily="34" charset="-122"/>
                              <a:cs typeface="Calibri" pitchFamily="34" charset="-120"/>
                            </a:rPr>
                            <a:t>YES — shear</a:t>
                          </a:r>
                          <a:endParaRPr lang="en-US" sz="1200" dirty="0">
                            <a:latin typeface="Calibri" charset="0"/>
                            <a:ea typeface="Calibri" charset="0"/>
                            <a:cs typeface="Calibri" charset="0"/>
                          </a:endParaRPr>
                        </a:p>
                      </a:txBody>
                      <a:tcPr marL="76200" marR="76200" marT="50800" marB="50800" anchor="ctr">
                        <a:lnL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0F4FA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4"/>
                      </a:ext>
                    </a:extLst>
                  </a:tr>
                  <a:tr h="402336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76200" marR="76200" marT="50800" marB="50800" anchor="ctr">
                        <a:lnL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4"/>
                          <a:stretch>
                            <a:fillRect l="-298" t="-503030" r="-315774" b="-151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0" indent="0" algn="l">
                            <a:buNone/>
                          </a:pPr>
                          <a:r>
                            <a:rPr lang="en-US" sz="1200" dirty="0">
                              <a:solidFill>
                                <a:srgbClr val="404040"/>
                              </a:solidFill>
                              <a:latin typeface="Calibri" pitchFamily="34" charset="0"/>
                              <a:ea typeface="Calibri" pitchFamily="34" charset="-122"/>
                              <a:cs typeface="Calibri" pitchFamily="34" charset="-120"/>
                            </a:rPr>
                            <a:t>2.0 × 74 = 148 kips (group)</a:t>
                          </a:r>
                          <a:endParaRPr lang="en-US" sz="1200" dirty="0">
                            <a:latin typeface="Calibri" charset="0"/>
                            <a:ea typeface="Calibri" charset="0"/>
                            <a:cs typeface="Calibri" charset="0"/>
                          </a:endParaRPr>
                        </a:p>
                      </a:txBody>
                      <a:tcPr marL="76200" marR="76200" marT="50800" marB="50800" anchor="ctr">
                        <a:lnL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FFFFF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indent="0" algn="l">
                            <a:buNone/>
                          </a:pPr>
                          <a:r>
                            <a:rPr lang="en-US" sz="1200" dirty="0">
                              <a:solidFill>
                                <a:srgbClr val="404040"/>
                              </a:solidFill>
                              <a:latin typeface="Calibri" pitchFamily="34" charset="0"/>
                              <a:ea typeface="Calibri" pitchFamily="34" charset="-122"/>
                              <a:cs typeface="Calibri" pitchFamily="34" charset="-120"/>
                            </a:rPr>
                            <a:t>0.70</a:t>
                          </a:r>
                          <a:endParaRPr lang="en-US" sz="1200" dirty="0">
                            <a:latin typeface="Calibri" charset="0"/>
                            <a:ea typeface="Calibri" charset="0"/>
                            <a:cs typeface="Calibri" charset="0"/>
                          </a:endParaRPr>
                        </a:p>
                      </a:txBody>
                      <a:tcPr marL="76200" marR="76200" marT="50800" marB="50800" anchor="ctr">
                        <a:lnL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FFFFF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indent="0" algn="l">
                            <a:buNone/>
                          </a:pPr>
                          <a:r>
                            <a:rPr lang="en-US" sz="1200" dirty="0">
                              <a:solidFill>
                                <a:srgbClr val="404040"/>
                              </a:solidFill>
                              <a:latin typeface="Calibri" pitchFamily="34" charset="0"/>
                              <a:ea typeface="Calibri" pitchFamily="34" charset="-122"/>
                              <a:cs typeface="Calibri" pitchFamily="34" charset="-120"/>
                            </a:rPr>
                            <a:t>103.6 kips (group)</a:t>
                          </a:r>
                          <a:endParaRPr lang="en-US" sz="1200" dirty="0">
                            <a:latin typeface="Calibri" charset="0"/>
                            <a:ea typeface="Calibri" charset="0"/>
                            <a:cs typeface="Calibri" charset="0"/>
                          </a:endParaRPr>
                        </a:p>
                      </a:txBody>
                      <a:tcPr marL="76200" marR="76200" marT="50800" marB="50800" anchor="ctr">
                        <a:lnL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FFFFF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indent="0" algn="l">
                            <a:buNone/>
                          </a:pPr>
                          <a:r>
                            <a:rPr lang="en-US" sz="1200" dirty="0">
                              <a:solidFill>
                                <a:srgbClr val="404040"/>
                              </a:solidFill>
                              <a:latin typeface="Calibri" pitchFamily="34" charset="0"/>
                              <a:ea typeface="Calibri" pitchFamily="34" charset="-122"/>
                              <a:cs typeface="Calibri" pitchFamily="34" charset="-120"/>
                            </a:rPr>
                            <a:t>No</a:t>
                          </a:r>
                          <a:endParaRPr lang="en-US" sz="1200" dirty="0">
                            <a:latin typeface="Calibri" charset="0"/>
                            <a:ea typeface="Calibri" charset="0"/>
                            <a:cs typeface="Calibri" charset="0"/>
                          </a:endParaRPr>
                        </a:p>
                      </a:txBody>
                      <a:tcPr marL="76200" marR="76200" marT="50800" marB="50800" anchor="ctr">
                        <a:lnL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FFFFF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5"/>
                      </a:ext>
                    </a:extLst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 5"/>
              <p:cNvSpPr/>
              <p:nvPr/>
            </p:nvSpPr>
            <p:spPr>
              <a:xfrm>
                <a:off x="320040" y="3945636"/>
                <a:ext cx="8503920" cy="347472"/>
              </a:xfrm>
              <a:prstGeom prst="rect">
                <a:avLst/>
              </a:prstGeom>
              <a:noFill/>
              <a:ln/>
            </p:spPr>
            <p:txBody>
              <a:bodyPr wrap="square" rtlCol="0" anchor="t"/>
              <a:lstStyle/>
              <a:p>
                <a:pPr marL="190500" indent="-190500">
                  <a:spcAft>
                    <a:spcPts val="400"/>
                  </a:spcAft>
                  <a:buClr>
                    <a:srgbClr val="336699"/>
                  </a:buClr>
                  <a:buSzPct val="80000"/>
                  <a:buFontTx/>
                  <a:buChar char="•"/>
                </a:pPr>
                <a:r>
                  <a:rPr lang="en-US" sz="1250" dirty="0">
                    <a:solidFill>
                      <a:srgbClr val="404040"/>
                    </a:solidFill>
                    <a:latin typeface="Calibri" pitchFamily="34" charset="0"/>
                    <a:ea typeface="Calibri" pitchFamily="34" charset="-122"/>
                    <a:cs typeface="Calibri" pitchFamily="34" charset="-120"/>
                  </a:rPr>
                  <a:t>Controlling capacities: </a:t>
                </a:r>
                <a14:m>
                  <m:oMath xmlns:m="http://schemas.openxmlformats.org/officeDocument/2006/math">
                    <m:r>
                      <a:rPr lang="en-US" sz="1200" b="0" i="0" smtClean="0">
                        <a:latin typeface="Cambria Math" panose="02040503050406030204" pitchFamily="18" charset="0"/>
                      </a:rPr>
                      <m:t>    </m:t>
                    </m:r>
                    <m:r>
                      <m:rPr>
                        <m:sty m:val="p"/>
                      </m:rPr>
                      <a:rPr lang="en-US" sz="1200" i="0">
                        <a:latin typeface="Cambria Math" panose="02040503050406030204" pitchFamily="18" charset="0"/>
                      </a:rPr>
                      <m:t>ϕ</m:t>
                    </m:r>
                    <m:sSub>
                      <m:sSubPr>
                        <m:ctrlPr>
                          <a:rPr lang="en-US" sz="12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sz="1200" i="0">
                            <a:latin typeface="Cambria Math" panose="02040503050406030204" pitchFamily="18" charset="0"/>
                          </a:rPr>
                          <m:t>N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US" sz="1200" i="0">
                            <a:latin typeface="Cambria Math" panose="02040503050406030204" pitchFamily="18" charset="0"/>
                          </a:rPr>
                          <m:t>n</m:t>
                        </m:r>
                      </m:sub>
                    </m:sSub>
                    <m:r>
                      <a:rPr lang="en-US" sz="1200" i="0">
                        <a:latin typeface="Cambria Math" panose="02040503050406030204" pitchFamily="18" charset="0"/>
                      </a:rPr>
                      <m:t>=5.2 </m:t>
                    </m:r>
                    <m:r>
                      <m:rPr>
                        <m:nor/>
                      </m:rPr>
                      <a:rPr lang="en-US" sz="1200"/>
                      <m:t>kips</m:t>
                    </m:r>
                    <m:r>
                      <m:rPr>
                        <m:nor/>
                      </m:rPr>
                      <a:rPr lang="en-US" sz="1200" b="0" i="0" smtClean="0"/>
                      <m:t>  </m:t>
                    </m:r>
                  </m:oMath>
                </a14:m>
                <a:r>
                  <a:rPr lang="en-US" sz="1250" dirty="0">
                    <a:solidFill>
                      <a:srgbClr val="404040"/>
                    </a:solidFill>
                    <a:latin typeface="Calibri" pitchFamily="34" charset="0"/>
                    <a:ea typeface="Calibri" pitchFamily="34" charset="-122"/>
                    <a:cs typeface="Calibri" pitchFamily="34" charset="-120"/>
                  </a:rPr>
                  <a:t>(pullout) ,     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1250" i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ϕ</m:t>
                    </m:r>
                    <m:sSub>
                      <m:sSubPr>
                        <m:ctrlPr>
                          <a:rPr lang="en-US" sz="125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sz="1250" i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V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US" sz="1250" i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n</m:t>
                        </m:r>
                      </m:sub>
                    </m:sSub>
                    <m:r>
                      <a:rPr lang="en-US" sz="1250" i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=4.1 </m:t>
                    </m:r>
                    <m:r>
                      <m:rPr>
                        <m:nor/>
                      </m:rPr>
                      <a:rPr lang="en-US" sz="125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rPr>
                      <m:t>kips</m:t>
                    </m:r>
                  </m:oMath>
                </a14:m>
                <a:r>
                  <a:rPr lang="en-US" sz="1250" dirty="0"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lang="en-US" sz="125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</a:t>
                </a:r>
                <a:r>
                  <a:rPr lang="en-US" sz="1250" dirty="0">
                    <a:solidFill>
                      <a:srgbClr val="404040"/>
                    </a:solidFill>
                    <a:latin typeface="Calibri" pitchFamily="34" charset="0"/>
                    <a:ea typeface="Calibri" pitchFamily="34" charset="-122"/>
                    <a:cs typeface="Calibri" pitchFamily="34" charset="-120"/>
                  </a:rPr>
                  <a:t>(steel shear)</a:t>
                </a:r>
                <a:endParaRPr lang="en-US" sz="1250" dirty="0"/>
              </a:p>
            </p:txBody>
          </p:sp>
        </mc:Choice>
        <mc:Fallback xmlns="">
          <p:sp>
            <p:nvSpPr>
              <p:cNvPr id="8" name="Text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0040" y="3945636"/>
                <a:ext cx="8503920" cy="347472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  <a:ln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3FDA3DE-14A7-362F-8425-4AA90DEE956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>
            <a:extLst>
              <a:ext uri="{FF2B5EF4-FFF2-40B4-BE49-F238E27FC236}">
                <a16:creationId xmlns:a16="http://schemas.microsoft.com/office/drawing/2014/main" id="{18C2F84F-AFC4-68F2-6AD7-F8B4E703F9E1}"/>
              </a:ext>
            </a:extLst>
          </p:cNvPr>
          <p:cNvSpPr/>
          <p:nvPr/>
        </p:nvSpPr>
        <p:spPr>
          <a:xfrm>
            <a:off x="6217920" y="164592"/>
            <a:ext cx="27432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2000" b="1" dirty="0">
                <a:solidFill>
                  <a:srgbClr val="1F3A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Vibrationdata</a:t>
            </a:r>
            <a:endParaRPr lang="en-US" sz="2000" dirty="0"/>
          </a:p>
        </p:txBody>
      </p:sp>
      <p:sp>
        <p:nvSpPr>
          <p:cNvPr id="3" name="Text 1">
            <a:extLst>
              <a:ext uri="{FF2B5EF4-FFF2-40B4-BE49-F238E27FC236}">
                <a16:creationId xmlns:a16="http://schemas.microsoft.com/office/drawing/2014/main" id="{3AFAE084-BD50-E472-08AB-EB927494223B}"/>
              </a:ext>
            </a:extLst>
          </p:cNvPr>
          <p:cNvSpPr/>
          <p:nvPr/>
        </p:nvSpPr>
        <p:spPr>
          <a:xfrm>
            <a:off x="256032" y="164592"/>
            <a:ext cx="50292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600" b="1" dirty="0">
                <a:solidFill>
                  <a:srgbClr val="1F3A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Worked Example — ACI 318-19 Anchor Capacity (cont)</a:t>
            </a:r>
            <a:endParaRPr lang="en-US" sz="1600" dirty="0"/>
          </a:p>
        </p:txBody>
      </p:sp>
      <p:sp>
        <p:nvSpPr>
          <p:cNvPr id="4" name="Shape 2">
            <a:extLst>
              <a:ext uri="{FF2B5EF4-FFF2-40B4-BE49-F238E27FC236}">
                <a16:creationId xmlns:a16="http://schemas.microsoft.com/office/drawing/2014/main" id="{087C5648-6005-3EE3-7CA1-4C57C391E616}"/>
              </a:ext>
            </a:extLst>
          </p:cNvPr>
          <p:cNvSpPr/>
          <p:nvPr/>
        </p:nvSpPr>
        <p:spPr>
          <a:xfrm>
            <a:off x="0" y="566928"/>
            <a:ext cx="9144000" cy="0"/>
          </a:xfrm>
          <a:prstGeom prst="line">
            <a:avLst/>
          </a:prstGeom>
          <a:noFill/>
          <a:ln w="22860">
            <a:solidFill>
              <a:srgbClr val="1F3A6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Text 3">
            <a:extLst>
              <a:ext uri="{FF2B5EF4-FFF2-40B4-BE49-F238E27FC236}">
                <a16:creationId xmlns:a16="http://schemas.microsoft.com/office/drawing/2014/main" id="{DB929B01-85FA-4BDE-19DC-58A3FD1463F9}"/>
              </a:ext>
            </a:extLst>
          </p:cNvPr>
          <p:cNvSpPr/>
          <p:nvPr/>
        </p:nvSpPr>
        <p:spPr>
          <a:xfrm>
            <a:off x="8503920" y="4846320"/>
            <a:ext cx="4572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14</a:t>
            </a:r>
            <a:endParaRPr lang="en-US" sz="10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 7">
                <a:extLst>
                  <a:ext uri="{FF2B5EF4-FFF2-40B4-BE49-F238E27FC236}">
                    <a16:creationId xmlns:a16="http://schemas.microsoft.com/office/drawing/2014/main" id="{E1F46D4A-1724-AB8C-CEFD-5F1C196A946A}"/>
                  </a:ext>
                </a:extLst>
              </p:cNvPr>
              <p:cNvSpPr/>
              <p:nvPr/>
            </p:nvSpPr>
            <p:spPr>
              <a:xfrm>
                <a:off x="0" y="1437455"/>
                <a:ext cx="8503920" cy="566928"/>
              </a:xfrm>
              <a:prstGeom prst="rect">
                <a:avLst/>
              </a:prstGeom>
              <a:noFill/>
              <a:ln/>
            </p:spPr>
            <p:txBody>
              <a:bodyPr wrap="square"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13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13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 sz="1300" i="0">
                                  <a:latin typeface="Cambria Math" panose="02040503050406030204" pitchFamily="18" charset="0"/>
                                </a:rPr>
                                <m:t>N</m:t>
                              </m:r>
                            </m:e>
                            <m:sub>
                              <m:r>
                                <m:rPr>
                                  <m:sty m:val="p"/>
                                </m:rPr>
                                <a:rPr lang="en-US" sz="1300" i="0">
                                  <a:latin typeface="Cambria Math" panose="02040503050406030204" pitchFamily="18" charset="0"/>
                                </a:rPr>
                                <m:t>ua</m:t>
                              </m:r>
                            </m:sub>
                          </m:sSub>
                        </m:num>
                        <m:den>
                          <m:r>
                            <m:rPr>
                              <m:sty m:val="p"/>
                            </m:rPr>
                            <a:rPr lang="en-US" sz="1300" i="0">
                              <a:latin typeface="Cambria Math" panose="02040503050406030204" pitchFamily="18" charset="0"/>
                            </a:rPr>
                            <m:t>ϕ</m:t>
                          </m:r>
                          <m:sSub>
                            <m:sSubPr>
                              <m:ctrlPr>
                                <a:rPr lang="en-US" sz="13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 sz="1300" i="0">
                                  <a:latin typeface="Cambria Math" panose="02040503050406030204" pitchFamily="18" charset="0"/>
                                </a:rPr>
                                <m:t>N</m:t>
                              </m:r>
                            </m:e>
                            <m:sub>
                              <m:r>
                                <m:rPr>
                                  <m:sty m:val="p"/>
                                </m:rPr>
                                <a:rPr lang="en-US" sz="1300" i="0">
                                  <a:latin typeface="Cambria Math" panose="02040503050406030204" pitchFamily="18" charset="0"/>
                                </a:rPr>
                                <m:t>n</m:t>
                              </m:r>
                            </m:sub>
                          </m:sSub>
                        </m:den>
                      </m:f>
                      <m:r>
                        <a:rPr lang="en-US" sz="1300" i="0"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en-US" sz="13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13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 sz="1300" i="0">
                                  <a:latin typeface="Cambria Math" panose="02040503050406030204" pitchFamily="18" charset="0"/>
                                </a:rPr>
                                <m:t>V</m:t>
                              </m:r>
                            </m:e>
                            <m:sub>
                              <m:r>
                                <m:rPr>
                                  <m:sty m:val="p"/>
                                </m:rPr>
                                <a:rPr lang="en-US" sz="1300" i="0">
                                  <a:latin typeface="Cambria Math" panose="02040503050406030204" pitchFamily="18" charset="0"/>
                                </a:rPr>
                                <m:t>ua</m:t>
                              </m:r>
                            </m:sub>
                          </m:sSub>
                        </m:num>
                        <m:den>
                          <m:r>
                            <m:rPr>
                              <m:sty m:val="p"/>
                            </m:rPr>
                            <a:rPr lang="en-US" sz="1300" i="0">
                              <a:latin typeface="Cambria Math" panose="02040503050406030204" pitchFamily="18" charset="0"/>
                            </a:rPr>
                            <m:t>ϕ</m:t>
                          </m:r>
                          <m:sSub>
                            <m:sSubPr>
                              <m:ctrlPr>
                                <a:rPr lang="en-US" sz="13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 sz="1300" i="0">
                                  <a:latin typeface="Cambria Math" panose="02040503050406030204" pitchFamily="18" charset="0"/>
                                </a:rPr>
                                <m:t>V</m:t>
                              </m:r>
                            </m:e>
                            <m:sub>
                              <m:r>
                                <m:rPr>
                                  <m:sty m:val="p"/>
                                </m:rPr>
                                <a:rPr lang="en-US" sz="1300" i="0">
                                  <a:latin typeface="Cambria Math" panose="02040503050406030204" pitchFamily="18" charset="0"/>
                                </a:rPr>
                                <m:t>n</m:t>
                              </m:r>
                            </m:sub>
                          </m:sSub>
                        </m:den>
                      </m:f>
                      <m:r>
                        <a:rPr lang="en-US" sz="1300" i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13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300" i="0">
                              <a:latin typeface="Cambria Math" panose="02040503050406030204" pitchFamily="18" charset="0"/>
                            </a:rPr>
                            <m:t>0.734</m:t>
                          </m:r>
                        </m:num>
                        <m:den>
                          <m:r>
                            <a:rPr lang="en-US" sz="1300" i="0">
                              <a:latin typeface="Cambria Math" panose="02040503050406030204" pitchFamily="18" charset="0"/>
                            </a:rPr>
                            <m:t>5.2</m:t>
                          </m:r>
                        </m:den>
                      </m:f>
                      <m:r>
                        <a:rPr lang="en-US" sz="1300" i="0"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en-US" sz="13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300" i="0">
                              <a:latin typeface="Cambria Math" panose="02040503050406030204" pitchFamily="18" charset="0"/>
                            </a:rPr>
                            <m:t>0.0595</m:t>
                          </m:r>
                        </m:num>
                        <m:den>
                          <m:r>
                            <a:rPr lang="en-US" sz="1300" i="0">
                              <a:latin typeface="Cambria Math" panose="02040503050406030204" pitchFamily="18" charset="0"/>
                            </a:rPr>
                            <m:t>4.1</m:t>
                          </m:r>
                        </m:den>
                      </m:f>
                      <m:r>
                        <a:rPr lang="en-US" sz="1300" i="0">
                          <a:latin typeface="Cambria Math" panose="02040503050406030204" pitchFamily="18" charset="0"/>
                        </a:rPr>
                        <m:t>=0.141+0.015=0.156≤1.2 </m:t>
                      </m:r>
                      <m:r>
                        <a:rPr lang="en-US" sz="1300" i="0">
                          <a:latin typeface="Cambria Math" panose="02040503050406030204" pitchFamily="18" charset="0"/>
                        </a:rPr>
                        <m:t>✓</m:t>
                      </m:r>
                    </m:oMath>
                  </m:oMathPara>
                </a14:m>
                <a:endParaRPr lang="en-US" sz="1300" dirty="0"/>
              </a:p>
              <a:p>
                <a:pPr marL="0" indent="0" algn="ctr">
                  <a:buNone/>
                </a:pPr>
                <a:endParaRPr lang="en-US" sz="1250" dirty="0"/>
              </a:p>
            </p:txBody>
          </p:sp>
        </mc:Choice>
        <mc:Fallback xmlns="">
          <p:sp>
            <p:nvSpPr>
              <p:cNvPr id="10" name="Text 7">
                <a:extLst>
                  <a:ext uri="{FF2B5EF4-FFF2-40B4-BE49-F238E27FC236}">
                    <a16:creationId xmlns:a16="http://schemas.microsoft.com/office/drawing/2014/main" id="{E1F46D4A-1724-AB8C-CEFD-5F1C196A946A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1437455"/>
                <a:ext cx="8503920" cy="566928"/>
              </a:xfrm>
              <a:prstGeom prst="rect">
                <a:avLst/>
              </a:prstGeom>
              <a:blipFill>
                <a:blip r:embed="rId3"/>
                <a:stretch>
                  <a:fillRect t="-4301"/>
                </a:stretch>
              </a:blipFill>
              <a:ln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 8">
                <a:extLst>
                  <a:ext uri="{FF2B5EF4-FFF2-40B4-BE49-F238E27FC236}">
                    <a16:creationId xmlns:a16="http://schemas.microsoft.com/office/drawing/2014/main" id="{F0B81840-F0D8-BDE1-E900-03AE0F508674}"/>
                  </a:ext>
                </a:extLst>
              </p:cNvPr>
              <p:cNvSpPr/>
              <p:nvPr/>
            </p:nvSpPr>
            <p:spPr>
              <a:xfrm>
                <a:off x="707505" y="2453318"/>
                <a:ext cx="7531331" cy="685800"/>
              </a:xfrm>
              <a:prstGeom prst="rect">
                <a:avLst/>
              </a:prstGeom>
              <a:noFill/>
              <a:ln/>
            </p:spPr>
            <p:txBody>
              <a:bodyPr wrap="square" rtlCol="0" anchor="t"/>
              <a:lstStyle/>
              <a:p>
                <a:pPr marL="190500" indent="-190500">
                  <a:spcBef>
                    <a:spcPts val="600"/>
                  </a:spcBef>
                  <a:spcAft>
                    <a:spcPts val="600"/>
                  </a:spcAft>
                  <a:buClr>
                    <a:srgbClr val="336699"/>
                  </a:buClr>
                  <a:buSzPct val="80000"/>
                  <a:buChar char="•"/>
                </a:pPr>
                <a:r>
                  <a:rPr lang="en-US" sz="1200" dirty="0">
                    <a:solidFill>
                      <a:srgbClr val="404040"/>
                    </a:solidFill>
                    <a:latin typeface="Calibri" pitchFamily="34" charset="0"/>
                    <a:ea typeface="Calibri" pitchFamily="34" charset="-122"/>
                    <a:cs typeface="Calibri" pitchFamily="34" charset="-120"/>
                  </a:rPr>
                  <a:t>Interaction ratio = 0.156 — well below 1.2; the design has substantial reserve capacity</a:t>
                </a:r>
                <a:endParaRPr lang="en-US" sz="1200" dirty="0"/>
              </a:p>
              <a:p>
                <a:pPr marL="190500" indent="-190500">
                  <a:spcBef>
                    <a:spcPts val="600"/>
                  </a:spcBef>
                  <a:spcAft>
                    <a:spcPts val="600"/>
                  </a:spcAft>
                  <a:buClr>
                    <a:srgbClr val="336699"/>
                  </a:buClr>
                  <a:buSzPct val="80000"/>
                  <a:buChar char="•"/>
                </a:pPr>
                <a:r>
                  <a:rPr lang="en-US" sz="1200" dirty="0">
                    <a:solidFill>
                      <a:srgbClr val="404040"/>
                    </a:solidFill>
                    <a:latin typeface="Calibri" pitchFamily="34" charset="0"/>
                    <a:ea typeface="Calibri" pitchFamily="34" charset="-122"/>
                    <a:cs typeface="Calibri" pitchFamily="34" charset="-120"/>
                  </a:rPr>
                  <a:t>Pullout governs over breakout because the anchor group is far from slab edges</a:t>
                </a:r>
                <a:endParaRPr lang="en-US" sz="1200" dirty="0"/>
              </a:p>
              <a:p>
                <a:pPr marL="190500" indent="-190500">
                  <a:spcBef>
                    <a:spcPts val="600"/>
                  </a:spcBef>
                  <a:spcAft>
                    <a:spcPts val="600"/>
                  </a:spcAft>
                  <a:buClr>
                    <a:srgbClr val="336699"/>
                  </a:buClr>
                  <a:buSzPct val="80000"/>
                  <a:buFontTx/>
                  <a:buChar char="•"/>
                </a:pPr>
                <a:r>
                  <a:rPr lang="en-US" sz="1200" dirty="0">
                    <a:solidFill>
                      <a:srgbClr val="404040"/>
                    </a:solidFill>
                    <a:latin typeface="Calibri" pitchFamily="34" charset="0"/>
                    <a:ea typeface="Calibri" pitchFamily="34" charset="-122"/>
                    <a:cs typeface="Calibri" pitchFamily="34" charset="-120"/>
                  </a:rPr>
                  <a:t>Steel ductile tensile failure  (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1200" i="0">
                        <a:latin typeface="Cambria Math" panose="02040503050406030204" pitchFamily="18" charset="0"/>
                      </a:rPr>
                      <m:t>ϕ</m:t>
                    </m:r>
                    <m:sSub>
                      <m:sSubPr>
                        <m:ctrlPr>
                          <a:rPr lang="en-US" sz="12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sz="1200" i="0">
                            <a:latin typeface="Cambria Math" panose="02040503050406030204" pitchFamily="18" charset="0"/>
                          </a:rPr>
                          <m:t>N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US" sz="1200" i="0">
                            <a:latin typeface="Cambria Math" panose="02040503050406030204" pitchFamily="18" charset="0"/>
                          </a:rPr>
                          <m:t>sa</m:t>
                        </m:r>
                      </m:sub>
                    </m:sSub>
                    <m:r>
                      <a:rPr lang="en-US" sz="1200" i="0">
                        <a:latin typeface="Cambria Math" panose="02040503050406030204" pitchFamily="18" charset="0"/>
                      </a:rPr>
                      <m:t>=6.0</m:t>
                    </m:r>
                  </m:oMath>
                </a14:m>
                <a:r>
                  <a:rPr lang="en-US" sz="1200" dirty="0">
                    <a:solidFill>
                      <a:srgbClr val="404040"/>
                    </a:solidFill>
                    <a:latin typeface="Calibri" pitchFamily="34" charset="0"/>
                    <a:ea typeface="Calibri" pitchFamily="34" charset="-122"/>
                    <a:cs typeface="Calibri" pitchFamily="34" charset="-120"/>
                  </a:rPr>
                  <a:t>)  governs over pullout capacity (5.2) — check SDC D ductility</a:t>
                </a:r>
                <a:endParaRPr lang="en-US" sz="1200" dirty="0"/>
              </a:p>
            </p:txBody>
          </p:sp>
        </mc:Choice>
        <mc:Fallback xmlns="">
          <p:sp>
            <p:nvSpPr>
              <p:cNvPr id="11" name="Text 8">
                <a:extLst>
                  <a:ext uri="{FF2B5EF4-FFF2-40B4-BE49-F238E27FC236}">
                    <a16:creationId xmlns:a16="http://schemas.microsoft.com/office/drawing/2014/main" id="{F0B81840-F0D8-BDE1-E900-03AE0F508674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7505" y="2453318"/>
                <a:ext cx="7531331" cy="685800"/>
              </a:xfrm>
              <a:prstGeom prst="rect">
                <a:avLst/>
              </a:prstGeom>
              <a:blipFill>
                <a:blip r:embed="rId4"/>
                <a:stretch>
                  <a:fillRect b="-44248"/>
                </a:stretch>
              </a:blipFill>
              <a:ln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59513363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217920" y="164592"/>
            <a:ext cx="27432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2000" b="1" dirty="0">
                <a:solidFill>
                  <a:srgbClr val="1F3A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Vibrationdata</a:t>
            </a:r>
            <a:endParaRPr lang="en-US" sz="2000" dirty="0"/>
          </a:p>
        </p:txBody>
      </p:sp>
      <p:sp>
        <p:nvSpPr>
          <p:cNvPr id="3" name="Text 1"/>
          <p:cNvSpPr/>
          <p:nvPr/>
        </p:nvSpPr>
        <p:spPr>
          <a:xfrm>
            <a:off x="256032" y="164592"/>
            <a:ext cx="50292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600" b="1" dirty="0">
                <a:solidFill>
                  <a:srgbClr val="1F3A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SDC D Special Requirements — ACI 318-19 §17.10</a:t>
            </a:r>
            <a:endParaRPr lang="en-US" sz="1600" dirty="0"/>
          </a:p>
        </p:txBody>
      </p:sp>
      <p:sp>
        <p:nvSpPr>
          <p:cNvPr id="4" name="Shape 2"/>
          <p:cNvSpPr/>
          <p:nvPr/>
        </p:nvSpPr>
        <p:spPr>
          <a:xfrm>
            <a:off x="0" y="566928"/>
            <a:ext cx="9144000" cy="0"/>
          </a:xfrm>
          <a:prstGeom prst="line">
            <a:avLst/>
          </a:prstGeom>
          <a:noFill/>
          <a:ln w="22860">
            <a:solidFill>
              <a:srgbClr val="1F3A6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8503920" y="4846320"/>
            <a:ext cx="4572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15</a:t>
            </a:r>
            <a:endParaRPr lang="en-US" sz="1000" dirty="0"/>
          </a:p>
        </p:txBody>
      </p:sp>
      <p:sp>
        <p:nvSpPr>
          <p:cNvPr id="6" name="Text 4"/>
          <p:cNvSpPr/>
          <p:nvPr/>
        </p:nvSpPr>
        <p:spPr>
          <a:xfrm>
            <a:off x="320040" y="658369"/>
            <a:ext cx="8503920" cy="34747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190500" indent="-190500">
              <a:spcAft>
                <a:spcPts val="400"/>
              </a:spcAft>
              <a:buClr>
                <a:srgbClr val="336699"/>
              </a:buClr>
              <a:buSzPct val="80000"/>
              <a:buChar char="•"/>
            </a:pPr>
            <a:r>
              <a:rPr lang="en-US" sz="1300" dirty="0">
                <a:solidFill>
                  <a:srgbClr val="4040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At SDC C through F, the anchor connection must satisfy one of three ductility paths</a:t>
            </a:r>
            <a:r>
              <a:rPr lang="en-US" sz="1350" dirty="0">
                <a:solidFill>
                  <a:srgbClr val="4040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:</a:t>
            </a:r>
            <a:endParaRPr lang="en-US" sz="1350" dirty="0"/>
          </a:p>
        </p:txBody>
      </p:sp>
      <p:sp>
        <p:nvSpPr>
          <p:cNvPr id="7" name="Shape 5"/>
          <p:cNvSpPr/>
          <p:nvPr/>
        </p:nvSpPr>
        <p:spPr>
          <a:xfrm>
            <a:off x="365760" y="1115568"/>
            <a:ext cx="8503920" cy="1170432"/>
          </a:xfrm>
          <a:prstGeom prst="rect">
            <a:avLst/>
          </a:prstGeom>
          <a:solidFill>
            <a:srgbClr val="F1F8E9"/>
          </a:solidFill>
          <a:ln w="12700">
            <a:solidFill>
              <a:srgbClr val="2E7D3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502920" y="1179576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2E7D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Option A — Ductile Steel Governs (preferred)</a:t>
            </a:r>
            <a:endParaRPr lang="en-US" sz="12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 7"/>
              <p:cNvSpPr/>
              <p:nvPr/>
            </p:nvSpPr>
            <p:spPr>
              <a:xfrm>
                <a:off x="502920" y="1463040"/>
                <a:ext cx="8229600" cy="804672"/>
              </a:xfrm>
              <a:prstGeom prst="rect">
                <a:avLst/>
              </a:prstGeom>
              <a:noFill/>
              <a:ln/>
            </p:spPr>
            <p:txBody>
              <a:bodyPr wrap="square" rtlCol="0" anchor="t"/>
              <a:lstStyle/>
              <a:p>
                <a:pPr>
                  <a:spcAft>
                    <a:spcPts val="400"/>
                  </a:spcAft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1300" b="0" i="0" smtClean="0">
                          <a:latin typeface="Cambria Math" panose="02040503050406030204" pitchFamily="18" charset="0"/>
                        </a:rPr>
                        <m:t>           </m:t>
                      </m:r>
                      <m:r>
                        <m:rPr>
                          <m:sty m:val="p"/>
                        </m:rPr>
                        <a:rPr lang="en-US" sz="1300" i="0">
                          <a:latin typeface="Cambria Math" panose="02040503050406030204" pitchFamily="18" charset="0"/>
                        </a:rPr>
                        <m:t>ϕ</m:t>
                      </m:r>
                      <m:sSub>
                        <m:sSubPr>
                          <m:ctrlPr>
                            <a:rPr lang="en-US" sz="13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n-US" sz="1300" i="0">
                              <a:latin typeface="Cambria Math" panose="02040503050406030204" pitchFamily="18" charset="0"/>
                            </a:rPr>
                            <m:t>N</m:t>
                          </m:r>
                        </m:e>
                        <m:sub>
                          <m:r>
                            <m:rPr>
                              <m:sty m:val="p"/>
                            </m:rPr>
                            <a:rPr lang="en-US" sz="1300" i="0">
                              <a:latin typeface="Cambria Math" panose="02040503050406030204" pitchFamily="18" charset="0"/>
                            </a:rPr>
                            <m:t>sa</m:t>
                          </m:r>
                        </m:sub>
                      </m:sSub>
                      <m:r>
                        <a:rPr lang="en-US" sz="1300" i="0">
                          <a:latin typeface="Cambria Math" panose="02040503050406030204" pitchFamily="18" charset="0"/>
                        </a:rPr>
                        <m:t>≤</m:t>
                      </m:r>
                      <m:r>
                        <m:rPr>
                          <m:sty m:val="p"/>
                        </m:rPr>
                        <a:rPr lang="en-US" sz="1300" i="0">
                          <a:latin typeface="Cambria Math" panose="02040503050406030204" pitchFamily="18" charset="0"/>
                        </a:rPr>
                        <m:t>ϕ</m:t>
                      </m:r>
                      <m:sSub>
                        <m:sSubPr>
                          <m:ctrlPr>
                            <a:rPr lang="en-US" sz="13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n-US" sz="1300" i="0">
                              <a:latin typeface="Cambria Math" panose="02040503050406030204" pitchFamily="18" charset="0"/>
                            </a:rPr>
                            <m:t>N</m:t>
                          </m:r>
                        </m:e>
                        <m:sub>
                          <m:r>
                            <m:rPr>
                              <m:sty m:val="p"/>
                            </m:rPr>
                            <a:rPr lang="en-US" sz="1300" i="0">
                              <a:latin typeface="Cambria Math" panose="02040503050406030204" pitchFamily="18" charset="0"/>
                            </a:rPr>
                            <m:t>cbg</m:t>
                          </m:r>
                        </m:sub>
                      </m:sSub>
                      <m:r>
                        <m:rPr>
                          <m:nor/>
                        </m:rPr>
                        <a:rPr lang="en-US" sz="1300" b="0" i="0" smtClean="0"/>
                        <m:t>  </m:t>
                      </m:r>
                      <m:r>
                        <m:rPr>
                          <m:nor/>
                        </m:rPr>
                        <a:rPr lang="en-US" sz="1300"/>
                        <m:t>and</m:t>
                      </m:r>
                      <m:sSub>
                        <m:sSubPr>
                          <m:ctrlPr>
                            <a:rPr lang="en-US" sz="13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300" b="0" i="0" smtClean="0">
                              <a:latin typeface="Cambria Math" panose="02040503050406030204" pitchFamily="18" charset="0"/>
                            </a:rPr>
                            <m:t>   </m:t>
                          </m:r>
                          <m:r>
                            <m:rPr>
                              <m:sty m:val="p"/>
                            </m:rPr>
                            <a:rPr lang="en-US" sz="1300" i="0">
                              <a:latin typeface="Cambria Math" panose="02040503050406030204" pitchFamily="18" charset="0"/>
                            </a:rPr>
                            <m:t>V</m:t>
                          </m:r>
                        </m:e>
                        <m:sub>
                          <m:r>
                            <m:rPr>
                              <m:sty m:val="p"/>
                            </m:rPr>
                            <a:rPr lang="en-US" sz="1300" i="0">
                              <a:latin typeface="Cambria Math" panose="02040503050406030204" pitchFamily="18" charset="0"/>
                            </a:rPr>
                            <m:t>sa</m:t>
                          </m:r>
                        </m:sub>
                      </m:sSub>
                      <m:r>
                        <a:rPr lang="en-US" sz="1300" i="0">
                          <a:latin typeface="Cambria Math" panose="02040503050406030204" pitchFamily="18" charset="0"/>
                        </a:rPr>
                        <m:t>≤</m:t>
                      </m:r>
                      <m:r>
                        <m:rPr>
                          <m:sty m:val="p"/>
                        </m:rPr>
                        <a:rPr lang="en-US" sz="1300" i="0">
                          <a:latin typeface="Cambria Math" panose="02040503050406030204" pitchFamily="18" charset="0"/>
                        </a:rPr>
                        <m:t>ϕ</m:t>
                      </m:r>
                      <m:sSub>
                        <m:sSubPr>
                          <m:ctrlPr>
                            <a:rPr lang="en-US" sz="13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n-US" sz="1300" i="0">
                              <a:latin typeface="Cambria Math" panose="02040503050406030204" pitchFamily="18" charset="0"/>
                            </a:rPr>
                            <m:t>V</m:t>
                          </m:r>
                        </m:e>
                        <m:sub>
                          <m:r>
                            <m:rPr>
                              <m:sty m:val="p"/>
                            </m:rPr>
                            <a:rPr lang="en-US" sz="1300" i="0">
                              <a:latin typeface="Cambria Math" panose="02040503050406030204" pitchFamily="18" charset="0"/>
                            </a:rPr>
                            <m:t>cb</m:t>
                          </m:r>
                        </m:sub>
                      </m:sSub>
                    </m:oMath>
                  </m:oMathPara>
                </a14:m>
                <a:endParaRPr lang="en-US" sz="1100" dirty="0"/>
              </a:p>
              <a:p>
                <a:pPr>
                  <a:spcAft>
                    <a:spcPts val="400"/>
                  </a:spcAft>
                </a:pPr>
                <a:br>
                  <a:rPr lang="en-US" sz="100" dirty="0"/>
                </a:br>
                <a:endParaRPr lang="en-US" sz="100" dirty="0"/>
              </a:p>
              <a:p>
                <a:pPr marL="190500" indent="-190500">
                  <a:spcAft>
                    <a:spcPts val="400"/>
                  </a:spcAft>
                  <a:buClr>
                    <a:srgbClr val="336699"/>
                  </a:buClr>
                  <a:buSzPct val="80000"/>
                  <a:buChar char="•"/>
                </a:pPr>
                <a:r>
                  <a:rPr lang="en-US" sz="1150" dirty="0">
                    <a:solidFill>
                      <a:srgbClr val="404040"/>
                    </a:solidFill>
                    <a:latin typeface="Calibri" pitchFamily="34" charset="0"/>
                    <a:ea typeface="Calibri" pitchFamily="34" charset="-122"/>
                    <a:cs typeface="Calibri" pitchFamily="34" charset="-120"/>
                  </a:rPr>
                  <a:t>Steel yields before any brittle concrete failure — most predictable energy dissipation</a:t>
                </a:r>
                <a:endParaRPr lang="en-US" sz="1150" dirty="0"/>
              </a:p>
              <a:p>
                <a:pPr marL="190500" indent="-190500">
                  <a:spcAft>
                    <a:spcPts val="400"/>
                  </a:spcAft>
                  <a:buClr>
                    <a:srgbClr val="336699"/>
                  </a:buClr>
                  <a:buSzPct val="80000"/>
                  <a:buChar char="•"/>
                </a:pPr>
                <a:r>
                  <a:rPr lang="en-US" sz="1150" dirty="0">
                    <a:solidFill>
                      <a:srgbClr val="404040"/>
                    </a:solidFill>
                    <a:latin typeface="Calibri" pitchFamily="34" charset="0"/>
                    <a:ea typeface="Calibri" pitchFamily="34" charset="-122"/>
                    <a:cs typeface="Calibri" pitchFamily="34" charset="-120"/>
                  </a:rPr>
                  <a:t>Worked example: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1150">
                        <a:latin typeface="Cambria Math" panose="02040503050406030204" pitchFamily="18" charset="0"/>
                      </a:rPr>
                      <m:t>ϕ</m:t>
                    </m:r>
                    <m:sSub>
                      <m:sSubPr>
                        <m:ctrlPr>
                          <a:rPr lang="en-US" sz="115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sz="1150">
                            <a:latin typeface="Cambria Math" panose="02040503050406030204" pitchFamily="18" charset="0"/>
                          </a:rPr>
                          <m:t>N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US" sz="1150">
                            <a:latin typeface="Cambria Math" panose="02040503050406030204" pitchFamily="18" charset="0"/>
                          </a:rPr>
                          <m:t>sa</m:t>
                        </m:r>
                      </m:sub>
                    </m:sSub>
                    <m:r>
                      <a:rPr lang="en-US" sz="1150" b="0" i="1" smtClean="0">
                        <a:latin typeface="Cambria Math" panose="02040503050406030204" pitchFamily="18" charset="0"/>
                      </a:rPr>
                      <m:t>=6</m:t>
                    </m:r>
                  </m:oMath>
                </a14:m>
                <a:r>
                  <a:rPr lang="en-US" sz="1150" dirty="0">
                    <a:solidFill>
                      <a:srgbClr val="404040"/>
                    </a:solidFill>
                    <a:latin typeface="Calibri" pitchFamily="34" charset="0"/>
                    <a:ea typeface="Calibri" pitchFamily="34" charset="-122"/>
                    <a:cs typeface="Calibri" pitchFamily="34" charset="-120"/>
                  </a:rPr>
                  <a:t> kips  &lt;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1150">
                        <a:latin typeface="Cambria Math" panose="02040503050406030204" pitchFamily="18" charset="0"/>
                      </a:rPr>
                      <m:t>ϕ</m:t>
                    </m:r>
                    <m:sSub>
                      <m:sSubPr>
                        <m:ctrlPr>
                          <a:rPr lang="en-US" sz="115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sz="1150">
                            <a:latin typeface="Cambria Math" panose="02040503050406030204" pitchFamily="18" charset="0"/>
                          </a:rPr>
                          <m:t>N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US" sz="1150">
                            <a:latin typeface="Cambria Math" panose="02040503050406030204" pitchFamily="18" charset="0"/>
                          </a:rPr>
                          <m:t>cbg</m:t>
                        </m:r>
                      </m:sub>
                    </m:sSub>
                  </m:oMath>
                </a14:m>
                <a:r>
                  <a:rPr lang="en-US" sz="1150" dirty="0">
                    <a:solidFill>
                      <a:srgbClr val="404040"/>
                    </a:solidFill>
                    <a:latin typeface="Calibri" pitchFamily="34" charset="0"/>
                    <a:ea typeface="Calibri" pitchFamily="34" charset="-122"/>
                    <a:cs typeface="Calibri" pitchFamily="34" charset="-120"/>
                  </a:rPr>
                  <a:t> = 13 kips/anchor  →  confirmed ✓</a:t>
                </a:r>
                <a:endParaRPr lang="en-US" sz="1150" dirty="0"/>
              </a:p>
            </p:txBody>
          </p:sp>
        </mc:Choice>
        <mc:Fallback xmlns="">
          <p:sp>
            <p:nvSpPr>
              <p:cNvPr id="9" name="Text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2920" y="1463040"/>
                <a:ext cx="8229600" cy="804672"/>
              </a:xfrm>
              <a:prstGeom prst="rect">
                <a:avLst/>
              </a:prstGeom>
              <a:blipFill>
                <a:blip r:embed="rId3"/>
                <a:stretch>
                  <a:fillRect b="-9848"/>
                </a:stretch>
              </a:blipFill>
              <a:ln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Shape 8"/>
          <p:cNvSpPr/>
          <p:nvPr/>
        </p:nvSpPr>
        <p:spPr>
          <a:xfrm>
            <a:off x="365760" y="2377440"/>
            <a:ext cx="8503920" cy="1021542"/>
          </a:xfrm>
          <a:prstGeom prst="rect">
            <a:avLst/>
          </a:prstGeom>
          <a:solidFill>
            <a:srgbClr val="E8F4FD"/>
          </a:solidFill>
          <a:ln w="12700">
            <a:solidFill>
              <a:srgbClr val="1F3A6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502920" y="2441448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F3A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Option B — Group Ductility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502920" y="2724912"/>
            <a:ext cx="8229600" cy="80467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190500" indent="-190500">
              <a:spcAft>
                <a:spcPts val="400"/>
              </a:spcAft>
              <a:buClr>
                <a:srgbClr val="336699"/>
              </a:buClr>
              <a:buSzPct val="80000"/>
              <a:buChar char="•"/>
            </a:pPr>
            <a:r>
              <a:rPr lang="en-US" sz="1150" dirty="0">
                <a:solidFill>
                  <a:srgbClr val="4040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Concrete group capacity must exceed steel yield force by a ductility factor</a:t>
            </a:r>
            <a:endParaRPr lang="en-US" sz="1150" dirty="0"/>
          </a:p>
          <a:p>
            <a:pPr marL="190500" indent="-190500">
              <a:spcAft>
                <a:spcPts val="400"/>
              </a:spcAft>
              <a:buClr>
                <a:srgbClr val="336699"/>
              </a:buClr>
              <a:buSzPct val="80000"/>
              <a:buChar char="•"/>
            </a:pPr>
            <a:r>
              <a:rPr lang="en-US" sz="1150" dirty="0">
                <a:solidFill>
                  <a:srgbClr val="4040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Less common for equipment anchorage; requires careful calculation</a:t>
            </a:r>
            <a:endParaRPr lang="en-US" sz="1150" dirty="0"/>
          </a:p>
        </p:txBody>
      </p:sp>
      <p:sp>
        <p:nvSpPr>
          <p:cNvPr id="13" name="Shape 11"/>
          <p:cNvSpPr/>
          <p:nvPr/>
        </p:nvSpPr>
        <p:spPr>
          <a:xfrm>
            <a:off x="365760" y="3528291"/>
            <a:ext cx="8503920" cy="1170432"/>
          </a:xfrm>
          <a:prstGeom prst="rect">
            <a:avLst/>
          </a:prstGeom>
          <a:solidFill>
            <a:srgbClr val="FFEBEE"/>
          </a:solidFill>
          <a:ln w="12700">
            <a:solidFill>
              <a:srgbClr val="B71C1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4" name="Text 12"/>
          <p:cNvSpPr/>
          <p:nvPr/>
        </p:nvSpPr>
        <p:spPr>
          <a:xfrm>
            <a:off x="502920" y="3596178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B71C1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Option C — Overstrength (Ω₀ = 2.0)</a:t>
            </a:r>
            <a:endParaRPr lang="en-US" sz="12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 13"/>
              <p:cNvSpPr/>
              <p:nvPr/>
            </p:nvSpPr>
            <p:spPr>
              <a:xfrm>
                <a:off x="502920" y="3920975"/>
                <a:ext cx="8229600" cy="804672"/>
              </a:xfrm>
              <a:prstGeom prst="rect">
                <a:avLst/>
              </a:prstGeom>
              <a:noFill/>
              <a:ln/>
            </p:spPr>
            <p:txBody>
              <a:bodyPr wrap="square" rtlCol="0" anchor="t"/>
              <a:lstStyle/>
              <a:p>
                <a:pPr marL="190500" indent="-190500">
                  <a:spcAft>
                    <a:spcPts val="400"/>
                  </a:spcAft>
                  <a:buClr>
                    <a:srgbClr val="336699"/>
                  </a:buClr>
                  <a:buSzPct val="80000"/>
                  <a:buFontTx/>
                  <a:buChar char="•"/>
                </a:pPr>
                <a:r>
                  <a:rPr lang="en-US" sz="1150" dirty="0">
                    <a:solidFill>
                      <a:srgbClr val="404040"/>
                    </a:solidFill>
                    <a:latin typeface="Calibri" pitchFamily="34" charset="0"/>
                    <a:ea typeface="Calibri" pitchFamily="34" charset="-122"/>
                    <a:cs typeface="Calibri" pitchFamily="34" charset="-120"/>
                  </a:rPr>
                  <a:t>Design anchors for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15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sz="1150" i="0">
                            <a:latin typeface="Cambria Math" panose="02040503050406030204" pitchFamily="18" charset="0"/>
                          </a:rPr>
                          <m:t>Ω</m:t>
                        </m:r>
                      </m:e>
                      <m:sub>
                        <m:r>
                          <a:rPr lang="en-US" sz="1150" i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lang="en-US" sz="1150" i="0">
                        <a:latin typeface="Cambria Math" panose="02040503050406030204" pitchFamily="18" charset="0"/>
                      </a:rPr>
                      <m:t>×</m:t>
                    </m:r>
                    <m:sSub>
                      <m:sSubPr>
                        <m:ctrlPr>
                          <a:rPr lang="en-US" sz="115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sz="1150" i="0">
                            <a:latin typeface="Cambria Math" panose="02040503050406030204" pitchFamily="18" charset="0"/>
                          </a:rPr>
                          <m:t>F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US" sz="1150" i="0">
                            <a:latin typeface="Cambria Math" panose="02040503050406030204" pitchFamily="18" charset="0"/>
                          </a:rPr>
                          <m:t>p</m:t>
                        </m:r>
                      </m:sub>
                    </m:sSub>
                  </m:oMath>
                </a14:m>
                <a:r>
                  <a:rPr lang="en-US" sz="1150" dirty="0"/>
                  <a:t> </a:t>
                </a:r>
                <a:r>
                  <a:rPr lang="en-US" sz="1150" dirty="0">
                    <a:solidFill>
                      <a:srgbClr val="404040"/>
                    </a:solidFill>
                    <a:latin typeface="Calibri" pitchFamily="34" charset="0"/>
                    <a:ea typeface="Calibri" pitchFamily="34" charset="-122"/>
                    <a:cs typeface="Calibri" pitchFamily="34" charset="-120"/>
                  </a:rPr>
                  <a:t>where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15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sz="1150">
                            <a:latin typeface="Cambria Math" panose="02040503050406030204" pitchFamily="18" charset="0"/>
                          </a:rPr>
                          <m:t>Ω</m:t>
                        </m:r>
                      </m:e>
                      <m:sub>
                        <m:r>
                          <a:rPr lang="en-US" sz="115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lang="en-US" sz="1150" b="0" i="1" smtClean="0">
                        <a:latin typeface="Cambria Math" panose="02040503050406030204" pitchFamily="18" charset="0"/>
                      </a:rPr>
                      <m:t>=2.0 </m:t>
                    </m:r>
                  </m:oMath>
                </a14:m>
                <a:r>
                  <a:rPr lang="en-US" sz="1150" dirty="0">
                    <a:solidFill>
                      <a:srgbClr val="404040"/>
                    </a:solidFill>
                    <a:latin typeface="Calibri" pitchFamily="34" charset="0"/>
                    <a:ea typeface="Calibri" pitchFamily="34" charset="-122"/>
                    <a:cs typeface="Calibri" pitchFamily="34" charset="-120"/>
                  </a:rPr>
                  <a:t> (ASCE 7-22 Table 12.2-1)</a:t>
                </a:r>
                <a:endParaRPr lang="en-US" sz="1150" dirty="0"/>
              </a:p>
              <a:p>
                <a:pPr marL="190500" indent="-190500">
                  <a:spcAft>
                    <a:spcPts val="400"/>
                  </a:spcAft>
                  <a:buClr>
                    <a:srgbClr val="336699"/>
                  </a:buClr>
                  <a:buSzPct val="80000"/>
                  <a:buChar char="•"/>
                </a:pPr>
                <a:r>
                  <a:rPr lang="en-US" sz="1150" dirty="0">
                    <a:solidFill>
                      <a:srgbClr val="404040"/>
                    </a:solidFill>
                    <a:latin typeface="Calibri" pitchFamily="34" charset="0"/>
                    <a:ea typeface="Calibri" pitchFamily="34" charset="-122"/>
                    <a:cs typeface="Calibri" pitchFamily="34" charset="-120"/>
                  </a:rPr>
                  <a:t>Required when ductility cannot be demonstrated (non-ductile post-installed, breakout governs)</a:t>
                </a:r>
                <a:endParaRPr lang="en-US" sz="1150" dirty="0"/>
              </a:p>
              <a:p>
                <a:pPr marL="190500" indent="-190500">
                  <a:spcAft>
                    <a:spcPts val="400"/>
                  </a:spcAft>
                  <a:buClr>
                    <a:srgbClr val="336699"/>
                  </a:buClr>
                  <a:buSzPct val="80000"/>
                  <a:buChar char="•"/>
                </a:pPr>
                <a:r>
                  <a:rPr lang="en-US" sz="1150" dirty="0">
                    <a:solidFill>
                      <a:srgbClr val="404040"/>
                    </a:solidFill>
                    <a:latin typeface="Calibri" pitchFamily="34" charset="0"/>
                    <a:ea typeface="Calibri" pitchFamily="34" charset="-122"/>
                    <a:cs typeface="Calibri" pitchFamily="34" charset="-120"/>
                  </a:rPr>
                  <a:t>Doubles the design demand — often drives redesign to cast-in or larger-diameter rods</a:t>
                </a:r>
                <a:endParaRPr lang="en-US" sz="1150" dirty="0"/>
              </a:p>
            </p:txBody>
          </p:sp>
        </mc:Choice>
        <mc:Fallback xmlns="">
          <p:sp>
            <p:nvSpPr>
              <p:cNvPr id="15" name="Text 1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2920" y="3920975"/>
                <a:ext cx="8229600" cy="804672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  <a:ln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Text 14"/>
          <p:cNvSpPr/>
          <p:nvPr/>
        </p:nvSpPr>
        <p:spPr>
          <a:xfrm>
            <a:off x="502920" y="4776124"/>
            <a:ext cx="8503920" cy="25603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190500" indent="-190500">
              <a:spcAft>
                <a:spcPts val="400"/>
              </a:spcAft>
              <a:buClr>
                <a:srgbClr val="336699"/>
              </a:buClr>
              <a:buSzPct val="80000"/>
              <a:buChar char="•"/>
            </a:pPr>
            <a:r>
              <a:rPr lang="en-US" sz="1150" i="1" dirty="0">
                <a:solidFill>
                  <a:srgbClr val="4040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Worked example satisfies Option A — no overstrength factor needed for this cast-in anchor configuration</a:t>
            </a:r>
            <a:endParaRPr lang="en-US" sz="1150" i="1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217920" y="164592"/>
            <a:ext cx="27432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2000" b="1" dirty="0">
                <a:solidFill>
                  <a:srgbClr val="1F3A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Vibrationdata</a:t>
            </a:r>
            <a:endParaRPr lang="en-US" sz="2000" dirty="0"/>
          </a:p>
        </p:txBody>
      </p:sp>
      <p:sp>
        <p:nvSpPr>
          <p:cNvPr id="3" name="Text 1"/>
          <p:cNvSpPr/>
          <p:nvPr/>
        </p:nvSpPr>
        <p:spPr>
          <a:xfrm>
            <a:off x="256032" y="164592"/>
            <a:ext cx="50292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600" b="1" dirty="0">
                <a:solidFill>
                  <a:srgbClr val="1F3A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Post-Installed Anchors</a:t>
            </a:r>
            <a:endParaRPr lang="en-US" sz="1600" dirty="0"/>
          </a:p>
        </p:txBody>
      </p:sp>
      <p:sp>
        <p:nvSpPr>
          <p:cNvPr id="4" name="Shape 2"/>
          <p:cNvSpPr/>
          <p:nvPr/>
        </p:nvSpPr>
        <p:spPr>
          <a:xfrm>
            <a:off x="0" y="566928"/>
            <a:ext cx="9144000" cy="0"/>
          </a:xfrm>
          <a:prstGeom prst="line">
            <a:avLst/>
          </a:prstGeom>
          <a:noFill/>
          <a:ln w="22860">
            <a:solidFill>
              <a:srgbClr val="1F3A6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8503920" y="4846320"/>
            <a:ext cx="4572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16</a:t>
            </a:r>
            <a:endParaRPr lang="en-US" sz="1000" dirty="0"/>
          </a:p>
        </p:txBody>
      </p:sp>
      <p:sp>
        <p:nvSpPr>
          <p:cNvPr id="6" name="Text 4"/>
          <p:cNvSpPr/>
          <p:nvPr/>
        </p:nvSpPr>
        <p:spPr>
          <a:xfrm>
            <a:off x="558706" y="914568"/>
            <a:ext cx="6890717" cy="3145703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190500" indent="-190500">
              <a:spcBef>
                <a:spcPts val="400"/>
              </a:spcBef>
              <a:spcAft>
                <a:spcPts val="400"/>
              </a:spcAft>
              <a:buClr>
                <a:srgbClr val="006699"/>
              </a:buClr>
              <a:buSzPct val="80000"/>
              <a:buChar char="•"/>
            </a:pPr>
            <a:r>
              <a:rPr lang="en-US" sz="1350" dirty="0">
                <a:solidFill>
                  <a:srgbClr val="4040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Mechanical (expansion) anchors — ICC-ES AC193:</a:t>
            </a:r>
            <a:endParaRPr lang="en-US" sz="1350" dirty="0"/>
          </a:p>
          <a:p>
            <a:pPr marL="635000" lvl="1" indent="-317500">
              <a:spcBef>
                <a:spcPts val="400"/>
              </a:spcBef>
              <a:spcAft>
                <a:spcPts val="400"/>
              </a:spcAft>
              <a:buClr>
                <a:srgbClr val="006699"/>
              </a:buClr>
              <a:buSzPct val="80000"/>
              <a:buChar char="•"/>
            </a:pPr>
            <a:r>
              <a:rPr lang="en-US" sz="1350" dirty="0">
                <a:solidFill>
                  <a:srgbClr val="4040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Torque-controlled or displacement-controlled types</a:t>
            </a:r>
            <a:endParaRPr lang="en-US" sz="1350" dirty="0"/>
          </a:p>
          <a:p>
            <a:pPr marL="635000" lvl="1" indent="-317500">
              <a:spcBef>
                <a:spcPts val="400"/>
              </a:spcBef>
              <a:spcAft>
                <a:spcPts val="400"/>
              </a:spcAft>
              <a:buClr>
                <a:srgbClr val="006699"/>
              </a:buClr>
              <a:buSzPct val="80000"/>
              <a:buChar char="•"/>
            </a:pPr>
            <a:r>
              <a:rPr lang="en-US" sz="1350" dirty="0">
                <a:solidFill>
                  <a:srgbClr val="4040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Must achieve Seismic Category 1 for SDC C–F</a:t>
            </a:r>
            <a:endParaRPr lang="en-US" sz="1350" dirty="0"/>
          </a:p>
          <a:p>
            <a:pPr marL="635000" lvl="1" indent="-317500">
              <a:spcBef>
                <a:spcPts val="400"/>
              </a:spcBef>
              <a:spcAft>
                <a:spcPts val="400"/>
              </a:spcAft>
              <a:buClr>
                <a:srgbClr val="006699"/>
              </a:buClr>
              <a:buSzPct val="80000"/>
              <a:buChar char="•"/>
            </a:pPr>
            <a:r>
              <a:rPr lang="en-US" sz="1350" dirty="0">
                <a:solidFill>
                  <a:srgbClr val="4040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Category 1 = tested in cracked concrete with seismic cyclic shear loading</a:t>
            </a:r>
            <a:endParaRPr lang="en-US" sz="1350" dirty="0"/>
          </a:p>
          <a:p>
            <a:pPr marL="635000" lvl="1" indent="-317500">
              <a:spcBef>
                <a:spcPts val="400"/>
              </a:spcBef>
              <a:spcAft>
                <a:spcPts val="400"/>
              </a:spcAft>
              <a:buClr>
                <a:srgbClr val="006699"/>
              </a:buClr>
              <a:buSzPct val="80000"/>
              <a:buChar char="•"/>
            </a:pPr>
            <a:r>
              <a:rPr lang="en-US" sz="1350" dirty="0">
                <a:solidFill>
                  <a:srgbClr val="4040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Examples: Hilti Kwik Bolt TZ, Simpson Strong-Bolt</a:t>
            </a:r>
            <a:endParaRPr lang="en-US" sz="1350" dirty="0"/>
          </a:p>
          <a:p>
            <a:pPr marL="190500" indent="-190500">
              <a:spcBef>
                <a:spcPts val="400"/>
              </a:spcBef>
              <a:spcAft>
                <a:spcPts val="400"/>
              </a:spcAft>
              <a:buClr>
                <a:srgbClr val="006699"/>
              </a:buClr>
              <a:buSzPct val="80000"/>
              <a:buChar char="•"/>
            </a:pPr>
            <a:endParaRPr lang="en-US" sz="1350" dirty="0"/>
          </a:p>
          <a:p>
            <a:pPr marL="190500" indent="-190500">
              <a:spcBef>
                <a:spcPts val="400"/>
              </a:spcBef>
              <a:spcAft>
                <a:spcPts val="400"/>
              </a:spcAft>
              <a:buClr>
                <a:srgbClr val="006699"/>
              </a:buClr>
              <a:buSzPct val="80000"/>
              <a:buChar char="•"/>
            </a:pPr>
            <a:r>
              <a:rPr lang="en-US" sz="1350" dirty="0">
                <a:solidFill>
                  <a:srgbClr val="4040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Adhesive (chemical) anchors — ICC-ES AC308:</a:t>
            </a:r>
            <a:endParaRPr lang="en-US" sz="1350" dirty="0"/>
          </a:p>
          <a:p>
            <a:pPr marL="635000" lvl="1" indent="-317500">
              <a:spcBef>
                <a:spcPts val="400"/>
              </a:spcBef>
              <a:spcAft>
                <a:spcPts val="400"/>
              </a:spcAft>
              <a:buClr>
                <a:srgbClr val="006699"/>
              </a:buClr>
              <a:buSzPct val="80000"/>
              <a:buChar char="•"/>
            </a:pPr>
            <a:r>
              <a:rPr lang="en-US" sz="1350" dirty="0">
                <a:solidFill>
                  <a:srgbClr val="4040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Temperature knockdown factor for elevated-temperature service</a:t>
            </a:r>
            <a:endParaRPr lang="en-US" sz="1350" dirty="0"/>
          </a:p>
          <a:p>
            <a:pPr marL="635000" lvl="1" indent="-317500">
              <a:spcBef>
                <a:spcPts val="400"/>
              </a:spcBef>
              <a:spcAft>
                <a:spcPts val="400"/>
              </a:spcAft>
              <a:buClr>
                <a:srgbClr val="006699"/>
              </a:buClr>
              <a:buSzPct val="80000"/>
              <a:buChar char="•"/>
            </a:pPr>
            <a:r>
              <a:rPr lang="en-US" sz="1350" dirty="0">
                <a:solidFill>
                  <a:srgbClr val="4040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Sustained tensile load reduction factor must be applied</a:t>
            </a:r>
            <a:endParaRPr lang="en-US" sz="1350" dirty="0"/>
          </a:p>
          <a:p>
            <a:pPr marL="635000" lvl="1" indent="-317500">
              <a:spcBef>
                <a:spcPts val="400"/>
              </a:spcBef>
              <a:spcAft>
                <a:spcPts val="400"/>
              </a:spcAft>
              <a:buClr>
                <a:srgbClr val="006699"/>
              </a:buClr>
              <a:buSzPct val="80000"/>
              <a:buChar char="•"/>
            </a:pPr>
            <a:r>
              <a:rPr lang="en-US" sz="1350" dirty="0">
                <a:solidFill>
                  <a:srgbClr val="4040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Must achieve Category 1 (cracked concrete) for SDC C–F</a:t>
            </a:r>
            <a:endParaRPr lang="en-US" sz="1350" dirty="0"/>
          </a:p>
          <a:p>
            <a:pPr marL="635000" lvl="1" indent="-317500">
              <a:spcBef>
                <a:spcPts val="400"/>
              </a:spcBef>
              <a:spcAft>
                <a:spcPts val="400"/>
              </a:spcAft>
              <a:buClr>
                <a:srgbClr val="006699"/>
              </a:buClr>
              <a:buSzPct val="80000"/>
              <a:buChar char="•"/>
            </a:pPr>
            <a:r>
              <a:rPr lang="en-US" sz="1350" dirty="0">
                <a:solidFill>
                  <a:srgbClr val="4040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Examples: Hilti HIT-RE 500, Simpson SET-XP</a:t>
            </a:r>
            <a:endParaRPr lang="en-US" sz="1350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E5D405B-0F91-2CEC-26A4-AE28D00AC6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>
            <a:extLst>
              <a:ext uri="{FF2B5EF4-FFF2-40B4-BE49-F238E27FC236}">
                <a16:creationId xmlns:a16="http://schemas.microsoft.com/office/drawing/2014/main" id="{01C3312F-393C-DDB2-211F-52657F292B2D}"/>
              </a:ext>
            </a:extLst>
          </p:cNvPr>
          <p:cNvSpPr/>
          <p:nvPr/>
        </p:nvSpPr>
        <p:spPr>
          <a:xfrm>
            <a:off x="6217920" y="164592"/>
            <a:ext cx="27432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2000" b="1" dirty="0">
                <a:solidFill>
                  <a:srgbClr val="1F3A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Vibrationdata</a:t>
            </a:r>
            <a:endParaRPr lang="en-US" sz="2000" dirty="0"/>
          </a:p>
        </p:txBody>
      </p:sp>
      <p:sp>
        <p:nvSpPr>
          <p:cNvPr id="3" name="Text 1">
            <a:extLst>
              <a:ext uri="{FF2B5EF4-FFF2-40B4-BE49-F238E27FC236}">
                <a16:creationId xmlns:a16="http://schemas.microsoft.com/office/drawing/2014/main" id="{B00D86B7-929B-411F-D11F-FB3C1AB781AC}"/>
              </a:ext>
            </a:extLst>
          </p:cNvPr>
          <p:cNvSpPr/>
          <p:nvPr/>
        </p:nvSpPr>
        <p:spPr>
          <a:xfrm>
            <a:off x="256032" y="164592"/>
            <a:ext cx="50292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600" b="1" dirty="0">
                <a:solidFill>
                  <a:srgbClr val="1F3A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Post-Installed Anchors</a:t>
            </a:r>
            <a:endParaRPr lang="en-US" sz="1600" dirty="0"/>
          </a:p>
        </p:txBody>
      </p:sp>
      <p:sp>
        <p:nvSpPr>
          <p:cNvPr id="4" name="Shape 2">
            <a:extLst>
              <a:ext uri="{FF2B5EF4-FFF2-40B4-BE49-F238E27FC236}">
                <a16:creationId xmlns:a16="http://schemas.microsoft.com/office/drawing/2014/main" id="{72AD29AF-AC48-76BD-02F4-4E5E8063F642}"/>
              </a:ext>
            </a:extLst>
          </p:cNvPr>
          <p:cNvSpPr/>
          <p:nvPr/>
        </p:nvSpPr>
        <p:spPr>
          <a:xfrm>
            <a:off x="0" y="566928"/>
            <a:ext cx="9144000" cy="0"/>
          </a:xfrm>
          <a:prstGeom prst="line">
            <a:avLst/>
          </a:prstGeom>
          <a:noFill/>
          <a:ln w="22860">
            <a:solidFill>
              <a:srgbClr val="1F3A6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Text 3">
            <a:extLst>
              <a:ext uri="{FF2B5EF4-FFF2-40B4-BE49-F238E27FC236}">
                <a16:creationId xmlns:a16="http://schemas.microsoft.com/office/drawing/2014/main" id="{89359483-29A6-5915-67BA-01660804E40B}"/>
              </a:ext>
            </a:extLst>
          </p:cNvPr>
          <p:cNvSpPr/>
          <p:nvPr/>
        </p:nvSpPr>
        <p:spPr>
          <a:xfrm>
            <a:off x="8503920" y="4846320"/>
            <a:ext cx="4572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16</a:t>
            </a:r>
            <a:endParaRPr lang="en-US" sz="10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 5">
                <a:extLst>
                  <a:ext uri="{FF2B5EF4-FFF2-40B4-BE49-F238E27FC236}">
                    <a16:creationId xmlns:a16="http://schemas.microsoft.com/office/drawing/2014/main" id="{DA24E750-BDA8-01B4-04D2-3BB91661B983}"/>
                  </a:ext>
                </a:extLst>
              </p:cNvPr>
              <p:cNvSpPr/>
              <p:nvPr/>
            </p:nvSpPr>
            <p:spPr>
              <a:xfrm>
                <a:off x="580518" y="845820"/>
                <a:ext cx="8152002" cy="3424175"/>
              </a:xfrm>
              <a:prstGeom prst="rect">
                <a:avLst/>
              </a:prstGeom>
              <a:noFill/>
              <a:ln/>
            </p:spPr>
            <p:txBody>
              <a:bodyPr wrap="square" rtlCol="0" anchor="t"/>
              <a:lstStyle/>
              <a:p>
                <a:pPr marL="190500" indent="-190500">
                  <a:spcBef>
                    <a:spcPts val="400"/>
                  </a:spcBef>
                  <a:spcAft>
                    <a:spcPts val="400"/>
                  </a:spcAft>
                  <a:buClr>
                    <a:srgbClr val="006699"/>
                  </a:buClr>
                  <a:buSzPct val="80000"/>
                  <a:buChar char="•"/>
                </a:pPr>
                <a:r>
                  <a:rPr lang="en-US" sz="1350" dirty="0">
                    <a:solidFill>
                      <a:srgbClr val="404040"/>
                    </a:solidFill>
                    <a:latin typeface="Calibri" pitchFamily="34" charset="0"/>
                    <a:ea typeface="Calibri" pitchFamily="34" charset="-122"/>
                    <a:cs typeface="Calibri" pitchFamily="34" charset="-120"/>
                  </a:rPr>
                  <a:t>Cracked concrete requirement:</a:t>
                </a:r>
                <a:endParaRPr lang="en-US" sz="1350" dirty="0"/>
              </a:p>
              <a:p>
                <a:pPr marL="635000" lvl="1" indent="-317500">
                  <a:spcBef>
                    <a:spcPts val="400"/>
                  </a:spcBef>
                  <a:spcAft>
                    <a:spcPts val="400"/>
                  </a:spcAft>
                  <a:buClr>
                    <a:srgbClr val="006699"/>
                  </a:buClr>
                  <a:buSzPct val="80000"/>
                  <a:buChar char="•"/>
                </a:pPr>
                <a:r>
                  <a:rPr lang="en-US" sz="1350" dirty="0">
                    <a:solidFill>
                      <a:srgbClr val="404040"/>
                    </a:solidFill>
                    <a:latin typeface="Calibri" pitchFamily="34" charset="0"/>
                    <a:ea typeface="Calibri" pitchFamily="34" charset="-122"/>
                    <a:cs typeface="Calibri" pitchFamily="34" charset="-120"/>
                  </a:rPr>
                  <a:t>At SDC D, concrete is assumed cracked — use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3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sz="1300" i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Ψ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US" sz="1300" i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c</m:t>
                        </m:r>
                        <m:r>
                          <a:rPr lang="en-US" sz="1300" i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,</m:t>
                        </m:r>
                        <m:r>
                          <m:rPr>
                            <m:sty m:val="p"/>
                          </m:rPr>
                          <a:rPr lang="en-US" sz="1300" i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N</m:t>
                        </m:r>
                      </m:sub>
                    </m:sSub>
                    <m:r>
                      <a:rPr lang="en-US" sz="1300" i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=1.0</m:t>
                    </m:r>
                    <m:r>
                      <a:rPr lang="en-US" sz="13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1350" dirty="0">
                    <a:solidFill>
                      <a:srgbClr val="404040"/>
                    </a:solidFill>
                    <a:latin typeface="Calibri" pitchFamily="34" charset="0"/>
                    <a:ea typeface="Calibri" pitchFamily="34" charset="-122"/>
                    <a:cs typeface="Calibri" pitchFamily="34" charset="-120"/>
                  </a:rPr>
                  <a:t>(not 1.25)</a:t>
                </a:r>
                <a:endParaRPr lang="en-US" sz="1350" dirty="0"/>
              </a:p>
              <a:p>
                <a:pPr marL="635000" lvl="1" indent="-317500">
                  <a:spcBef>
                    <a:spcPts val="400"/>
                  </a:spcBef>
                  <a:spcAft>
                    <a:spcPts val="400"/>
                  </a:spcAft>
                  <a:buClr>
                    <a:srgbClr val="006699"/>
                  </a:buClr>
                  <a:buSzPct val="80000"/>
                  <a:buChar char="•"/>
                </a:pPr>
                <a:r>
                  <a:rPr lang="en-US" sz="1350" dirty="0">
                    <a:solidFill>
                      <a:srgbClr val="404040"/>
                    </a:solidFill>
                    <a:latin typeface="Calibri" pitchFamily="34" charset="0"/>
                    <a:ea typeface="Calibri" pitchFamily="34" charset="-122"/>
                    <a:cs typeface="Calibri" pitchFamily="34" charset="-120"/>
                  </a:rPr>
                  <a:t>Post-installed: apply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40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</m:t>
                        </m:r>
                        <m:r>
                          <m:rPr>
                            <m:sty m:val="p"/>
                          </m:rPr>
                          <a:rPr lang="en-US" sz="140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Ψ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US" sz="140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c</m:t>
                        </m:r>
                        <m:r>
                          <m:rPr>
                            <m:sty m:val="p"/>
                          </m:rPr>
                          <a:rPr lang="en-US" sz="1400" b="0" i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p</m:t>
                        </m:r>
                        <m:r>
                          <a:rPr lang="en-US" sz="140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,</m:t>
                        </m:r>
                        <m:r>
                          <m:rPr>
                            <m:sty m:val="p"/>
                          </m:rPr>
                          <a:rPr lang="en-US" sz="140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N</m:t>
                        </m:r>
                      </m:sub>
                    </m:sSub>
                  </m:oMath>
                </a14:m>
                <a:r>
                  <a:rPr lang="en-US" sz="1350" dirty="0">
                    <a:solidFill>
                      <a:srgbClr val="404040"/>
                    </a:solidFill>
                    <a:latin typeface="Calibri" pitchFamily="34" charset="0"/>
                    <a:ea typeface="Calibri" pitchFamily="34" charset="-122"/>
                    <a:cs typeface="Calibri" pitchFamily="34" charset="-120"/>
                  </a:rPr>
                  <a:t>   and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25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sz="1250" i="0">
                            <a:latin typeface="Cambria Math" panose="02040503050406030204" pitchFamily="18" charset="0"/>
                          </a:rPr>
                          <m:t>Ψ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US" sz="1250" i="0">
                            <a:latin typeface="Cambria Math" panose="02040503050406030204" pitchFamily="18" charset="0"/>
                          </a:rPr>
                          <m:t>c</m:t>
                        </m:r>
                        <m:r>
                          <a:rPr lang="en-US" sz="1250" i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m:rPr>
                            <m:sty m:val="p"/>
                          </m:rPr>
                          <a:rPr lang="en-US" sz="1250" i="0">
                            <a:latin typeface="Cambria Math" panose="02040503050406030204" pitchFamily="18" charset="0"/>
                          </a:rPr>
                          <m:t>V</m:t>
                        </m:r>
                      </m:sub>
                    </m:sSub>
                  </m:oMath>
                </a14:m>
                <a:r>
                  <a:rPr lang="en-US" sz="1250" dirty="0">
                    <a:solidFill>
                      <a:srgbClr val="404040"/>
                    </a:solidFill>
                    <a:ea typeface="Calibri" pitchFamily="34" charset="-122"/>
                    <a:cs typeface="Calibri" pitchFamily="34" charset="-120"/>
                  </a:rPr>
                  <a:t>  </a:t>
                </a:r>
                <a:r>
                  <a:rPr lang="en-US" sz="1350" dirty="0">
                    <a:solidFill>
                      <a:srgbClr val="404040"/>
                    </a:solidFill>
                    <a:latin typeface="Calibri" pitchFamily="34" charset="0"/>
                    <a:ea typeface="Calibri" pitchFamily="34" charset="-122"/>
                    <a:cs typeface="Calibri" pitchFamily="34" charset="-120"/>
                  </a:rPr>
                  <a:t>reduction factors per ICC-ES report</a:t>
                </a:r>
                <a:endParaRPr lang="en-US" sz="1350" dirty="0"/>
              </a:p>
              <a:p>
                <a:pPr marL="190500" indent="-190500">
                  <a:spcBef>
                    <a:spcPts val="400"/>
                  </a:spcBef>
                  <a:spcAft>
                    <a:spcPts val="400"/>
                  </a:spcAft>
                  <a:buClr>
                    <a:srgbClr val="006699"/>
                  </a:buClr>
                  <a:buSzPct val="80000"/>
                  <a:buChar char="•"/>
                </a:pPr>
                <a:endParaRPr lang="en-US" sz="1350" dirty="0"/>
              </a:p>
              <a:p>
                <a:pPr marL="190500" indent="-190500">
                  <a:spcBef>
                    <a:spcPts val="400"/>
                  </a:spcBef>
                  <a:spcAft>
                    <a:spcPts val="400"/>
                  </a:spcAft>
                  <a:buClr>
                    <a:srgbClr val="006699"/>
                  </a:buClr>
                  <a:buSzPct val="80000"/>
                  <a:buChar char="•"/>
                </a:pPr>
                <a:r>
                  <a:rPr lang="en-US" sz="1350" dirty="0">
                    <a:solidFill>
                      <a:srgbClr val="404040"/>
                    </a:solidFill>
                    <a:latin typeface="Calibri" pitchFamily="34" charset="0"/>
                    <a:ea typeface="Calibri" pitchFamily="34" charset="-122"/>
                    <a:cs typeface="Calibri" pitchFamily="34" charset="-120"/>
                  </a:rPr>
                  <a:t>SDC D caution — overstrength requirement:</a:t>
                </a:r>
                <a:endParaRPr lang="en-US" sz="1350" dirty="0"/>
              </a:p>
              <a:p>
                <a:pPr marL="635000" lvl="1" indent="-317500">
                  <a:spcBef>
                    <a:spcPts val="400"/>
                  </a:spcBef>
                  <a:spcAft>
                    <a:spcPts val="400"/>
                  </a:spcAft>
                  <a:buClr>
                    <a:srgbClr val="006699"/>
                  </a:buClr>
                  <a:buSzPct val="80000"/>
                  <a:buChar char="•"/>
                </a:pPr>
                <a:r>
                  <a:rPr lang="en-US" sz="1350" dirty="0">
                    <a:solidFill>
                      <a:srgbClr val="404040"/>
                    </a:solidFill>
                    <a:latin typeface="Calibri" pitchFamily="34" charset="0"/>
                    <a:ea typeface="Calibri" pitchFamily="34" charset="-122"/>
                    <a:cs typeface="Calibri" pitchFamily="34" charset="-120"/>
                  </a:rPr>
                  <a:t>If concrete breakout governs (not steel fracture), Option A ductility fails</a:t>
                </a:r>
                <a:endParaRPr lang="en-US" sz="1350" dirty="0"/>
              </a:p>
              <a:p>
                <a:pPr marL="635000" lvl="1" indent="-317500">
                  <a:spcBef>
                    <a:spcPts val="400"/>
                  </a:spcBef>
                  <a:spcAft>
                    <a:spcPts val="400"/>
                  </a:spcAft>
                  <a:buClr>
                    <a:srgbClr val="006699"/>
                  </a:buClr>
                  <a:buSzPct val="80000"/>
                  <a:buChar char="•"/>
                </a:pPr>
                <a:r>
                  <a:rPr lang="en-US" sz="1350" dirty="0">
                    <a:solidFill>
                      <a:srgbClr val="404040"/>
                    </a:solidFill>
                    <a:latin typeface="Calibri" pitchFamily="34" charset="0"/>
                    <a:ea typeface="Calibri" pitchFamily="34" charset="-122"/>
                    <a:cs typeface="Calibri" pitchFamily="34" charset="-120"/>
                  </a:rPr>
                  <a:t>Must use Option C: design anchors for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35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sz="1350" i="0">
                            <a:latin typeface="Cambria Math" panose="02040503050406030204" pitchFamily="18" charset="0"/>
                          </a:rPr>
                          <m:t>Ω</m:t>
                        </m:r>
                      </m:e>
                      <m:sub>
                        <m:r>
                          <a:rPr lang="en-US" sz="1350" i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lang="en-US" sz="1350" i="0">
                        <a:latin typeface="Cambria Math" panose="02040503050406030204" pitchFamily="18" charset="0"/>
                      </a:rPr>
                      <m:t> </m:t>
                    </m:r>
                    <m:sSub>
                      <m:sSubPr>
                        <m:ctrlPr>
                          <a:rPr lang="en-US" sz="135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sz="1350" i="0">
                            <a:latin typeface="Cambria Math" panose="02040503050406030204" pitchFamily="18" charset="0"/>
                          </a:rPr>
                          <m:t>F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US" sz="1350" i="0">
                            <a:latin typeface="Cambria Math" panose="02040503050406030204" pitchFamily="18" charset="0"/>
                          </a:rPr>
                          <m:t>p</m:t>
                        </m:r>
                      </m:sub>
                    </m:sSub>
                    <m:r>
                      <a:rPr lang="en-US" sz="1350" i="0">
                        <a:latin typeface="Cambria Math" panose="02040503050406030204" pitchFamily="18" charset="0"/>
                      </a:rPr>
                      <m:t>=2.0 </m:t>
                    </m:r>
                    <m:sSub>
                      <m:sSubPr>
                        <m:ctrlPr>
                          <a:rPr lang="en-US" sz="135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sz="1350" i="0">
                            <a:latin typeface="Cambria Math" panose="02040503050406030204" pitchFamily="18" charset="0"/>
                          </a:rPr>
                          <m:t>F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US" sz="1350" i="0">
                            <a:latin typeface="Cambria Math" panose="02040503050406030204" pitchFamily="18" charset="0"/>
                          </a:rPr>
                          <m:t>p</m:t>
                        </m:r>
                      </m:sub>
                    </m:sSub>
                  </m:oMath>
                </a14:m>
                <a:endParaRPr lang="en-US" sz="1350" dirty="0">
                  <a:latin typeface="Calibri" pitchFamily="34" charset="0"/>
                </a:endParaRPr>
              </a:p>
              <a:p>
                <a:pPr marL="635000" lvl="1" indent="-317500">
                  <a:spcBef>
                    <a:spcPts val="400"/>
                  </a:spcBef>
                  <a:spcAft>
                    <a:spcPts val="400"/>
                  </a:spcAft>
                  <a:buClr>
                    <a:srgbClr val="006699"/>
                  </a:buClr>
                  <a:buSzPct val="80000"/>
                  <a:buChar char="•"/>
                </a:pPr>
                <a:r>
                  <a:rPr lang="en-US" sz="1350" dirty="0">
                    <a:solidFill>
                      <a:srgbClr val="404040"/>
                    </a:solidFill>
                    <a:latin typeface="Calibri" pitchFamily="34" charset="0"/>
                    <a:ea typeface="Calibri" pitchFamily="34" charset="-122"/>
                    <a:cs typeface="Calibri" pitchFamily="34" charset="-120"/>
                  </a:rPr>
                  <a:t>This can double demand — often the design must switch to cast-in anchors or increase rod diameter</a:t>
                </a:r>
                <a:endParaRPr lang="en-US" sz="1350" dirty="0"/>
              </a:p>
              <a:p>
                <a:pPr marL="190500" indent="-190500">
                  <a:spcBef>
                    <a:spcPts val="400"/>
                  </a:spcBef>
                  <a:spcAft>
                    <a:spcPts val="400"/>
                  </a:spcAft>
                  <a:buClr>
                    <a:srgbClr val="006699"/>
                  </a:buClr>
                  <a:buSzPct val="80000"/>
                  <a:buChar char="•"/>
                </a:pPr>
                <a:endParaRPr lang="en-US" sz="1350" dirty="0"/>
              </a:p>
              <a:p>
                <a:pPr marL="190500" indent="-190500">
                  <a:spcBef>
                    <a:spcPts val="400"/>
                  </a:spcBef>
                  <a:spcAft>
                    <a:spcPts val="400"/>
                  </a:spcAft>
                  <a:buClr>
                    <a:srgbClr val="006699"/>
                  </a:buClr>
                  <a:buSzPct val="80000"/>
                  <a:buChar char="•"/>
                </a:pPr>
                <a:r>
                  <a:rPr lang="en-US" sz="1350" dirty="0">
                    <a:solidFill>
                      <a:srgbClr val="404040"/>
                    </a:solidFill>
                    <a:latin typeface="Calibri" pitchFamily="34" charset="0"/>
                    <a:ea typeface="Calibri" pitchFamily="34" charset="-122"/>
                    <a:cs typeface="Calibri" pitchFamily="34" charset="-120"/>
                  </a:rPr>
                  <a:t>API practice note:</a:t>
                </a:r>
                <a:endParaRPr lang="en-US" sz="1350" dirty="0"/>
              </a:p>
              <a:p>
                <a:pPr marL="635000" lvl="1" indent="-317500">
                  <a:spcBef>
                    <a:spcPts val="400"/>
                  </a:spcBef>
                  <a:spcAft>
                    <a:spcPts val="400"/>
                  </a:spcAft>
                  <a:buClr>
                    <a:srgbClr val="006699"/>
                  </a:buClr>
                  <a:buSzPct val="80000"/>
                  <a:buChar char="•"/>
                </a:pPr>
                <a:r>
                  <a:rPr lang="en-US" sz="1350" dirty="0">
                    <a:solidFill>
                      <a:srgbClr val="404040"/>
                    </a:solidFill>
                    <a:latin typeface="Calibri" pitchFamily="34" charset="0"/>
                    <a:ea typeface="Calibri" pitchFamily="34" charset="-122"/>
                    <a:cs typeface="Calibri" pitchFamily="34" charset="-120"/>
                  </a:rPr>
                  <a:t>Always verify the specific anchor's ICC-ES report seismic category before finalizing design</a:t>
                </a:r>
                <a:endParaRPr lang="en-US" sz="1350" dirty="0"/>
              </a:p>
              <a:p>
                <a:pPr marL="635000" lvl="1" indent="-317500">
                  <a:spcBef>
                    <a:spcPts val="400"/>
                  </a:spcBef>
                  <a:spcAft>
                    <a:spcPts val="400"/>
                  </a:spcAft>
                  <a:buClr>
                    <a:srgbClr val="006699"/>
                  </a:buClr>
                  <a:buSzPct val="80000"/>
                  <a:buChar char="•"/>
                </a:pPr>
                <a:r>
                  <a:rPr lang="en-US" sz="1350" dirty="0">
                    <a:solidFill>
                      <a:srgbClr val="404040"/>
                    </a:solidFill>
                    <a:latin typeface="Calibri" pitchFamily="34" charset="0"/>
                    <a:ea typeface="Calibri" pitchFamily="34" charset="-122"/>
                    <a:cs typeface="Calibri" pitchFamily="34" charset="-120"/>
                  </a:rPr>
                  <a:t>Some anchors are listed Category 2 only — not permitted for SDC C–F under §17.10.5.3</a:t>
                </a:r>
                <a:endParaRPr lang="en-US" sz="1350" dirty="0"/>
              </a:p>
            </p:txBody>
          </p:sp>
        </mc:Choice>
        <mc:Fallback xmlns="">
          <p:sp>
            <p:nvSpPr>
              <p:cNvPr id="7" name="Text 5">
                <a:extLst>
                  <a:ext uri="{FF2B5EF4-FFF2-40B4-BE49-F238E27FC236}">
                    <a16:creationId xmlns:a16="http://schemas.microsoft.com/office/drawing/2014/main" id="{DA24E750-BDA8-01B4-04D2-3BB91661B983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0518" y="845820"/>
                <a:ext cx="8152002" cy="3424175"/>
              </a:xfrm>
              <a:prstGeom prst="rect">
                <a:avLst/>
              </a:prstGeom>
              <a:blipFill>
                <a:blip r:embed="rId3"/>
                <a:stretch>
                  <a:fillRect t="-357" b="-10695"/>
                </a:stretch>
              </a:blipFill>
              <a:ln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0483281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217920" y="164592"/>
            <a:ext cx="27432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2000" b="1" dirty="0">
                <a:solidFill>
                  <a:srgbClr val="1F3A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Vibrationdata</a:t>
            </a:r>
            <a:endParaRPr lang="en-US" sz="2000" dirty="0"/>
          </a:p>
        </p:txBody>
      </p:sp>
      <p:sp>
        <p:nvSpPr>
          <p:cNvPr id="3" name="Text 1"/>
          <p:cNvSpPr/>
          <p:nvPr/>
        </p:nvSpPr>
        <p:spPr>
          <a:xfrm>
            <a:off x="256032" y="164592"/>
            <a:ext cx="50292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600" b="1" dirty="0">
                <a:solidFill>
                  <a:srgbClr val="1F3A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Worked Example — Summary of Results</a:t>
            </a:r>
            <a:endParaRPr lang="en-US" sz="1600" dirty="0"/>
          </a:p>
        </p:txBody>
      </p:sp>
      <p:sp>
        <p:nvSpPr>
          <p:cNvPr id="4" name="Shape 2"/>
          <p:cNvSpPr/>
          <p:nvPr/>
        </p:nvSpPr>
        <p:spPr>
          <a:xfrm>
            <a:off x="0" y="566928"/>
            <a:ext cx="9144000" cy="0"/>
          </a:xfrm>
          <a:prstGeom prst="line">
            <a:avLst/>
          </a:prstGeom>
          <a:noFill/>
          <a:ln w="22860">
            <a:solidFill>
              <a:srgbClr val="1F3A6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8503920" y="4846320"/>
            <a:ext cx="4572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17</a:t>
            </a:r>
            <a:endParaRPr lang="en-US" sz="10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18" name="Table 0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24571696"/>
                  </p:ext>
                </p:extLst>
              </p:nvPr>
            </p:nvGraphicFramePr>
            <p:xfrm>
              <a:off x="365760" y="713232"/>
              <a:ext cx="8503920" cy="4389120"/>
            </p:xfrm>
            <a:graphic>
              <a:graphicData uri="http://schemas.openxmlformats.org/drawingml/2006/table">
                <a:tbl>
                  <a:tblPr/>
                  <a:tblGrid>
                    <a:gridCol w="3082671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2232279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  <a:gridCol w="2232279">
                      <a:extLst>
                        <a:ext uri="{9D8B030D-6E8A-4147-A177-3AD203B41FA5}">
                          <a16:colId xmlns:a16="http://schemas.microsoft.com/office/drawing/2014/main" val="20002"/>
                        </a:ext>
                      </a:extLst>
                    </a:gridCol>
                    <a:gridCol w="956691">
                      <a:extLst>
                        <a:ext uri="{9D8B030D-6E8A-4147-A177-3AD203B41FA5}">
                          <a16:colId xmlns:a16="http://schemas.microsoft.com/office/drawing/2014/main" val="20003"/>
                        </a:ext>
                      </a:extLst>
                    </a:gridCol>
                  </a:tblGrid>
                  <a:tr h="365760">
                    <a:tc>
                      <a:txBody>
                        <a:bodyPr/>
                        <a:lstStyle/>
                        <a:p>
                          <a:pPr marL="0" indent="0" algn="ctr">
                            <a:buNone/>
                          </a:pPr>
                          <a:r>
                            <a:rPr lang="en-US" sz="1200" b="1" dirty="0">
                              <a:solidFill>
                                <a:srgbClr val="FFFFFF"/>
                              </a:solidFill>
                              <a:latin typeface="Calibri" pitchFamily="34" charset="0"/>
                              <a:ea typeface="Calibri" pitchFamily="34" charset="-122"/>
                              <a:cs typeface="Calibri" pitchFamily="34" charset="-120"/>
                            </a:rPr>
                            <a:t>Design Step</a:t>
                          </a:r>
                          <a:endParaRPr lang="en-US" sz="1200" dirty="0">
                            <a:latin typeface="Calibri" charset="0"/>
                            <a:ea typeface="Calibri" charset="0"/>
                            <a:cs typeface="Calibri" charset="0"/>
                          </a:endParaRPr>
                        </a:p>
                      </a:txBody>
                      <a:tcPr marL="76200" marR="76200" marT="50800" marB="50800" anchor="ctr">
                        <a:lnL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1F3A6B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indent="0" algn="ctr">
                            <a:buNone/>
                          </a:pPr>
                          <a:r>
                            <a:rPr lang="en-US" sz="1200" b="1" dirty="0">
                              <a:solidFill>
                                <a:srgbClr val="FFFFFF"/>
                              </a:solidFill>
                              <a:latin typeface="Calibri" pitchFamily="34" charset="0"/>
                              <a:ea typeface="Calibri" pitchFamily="34" charset="-122"/>
                              <a:cs typeface="Calibri" pitchFamily="34" charset="-120"/>
                            </a:rPr>
                            <a:t>Result</a:t>
                          </a:r>
                          <a:endParaRPr lang="en-US" sz="1200" dirty="0">
                            <a:latin typeface="Calibri" charset="0"/>
                            <a:ea typeface="Calibri" charset="0"/>
                            <a:cs typeface="Calibri" charset="0"/>
                          </a:endParaRPr>
                        </a:p>
                      </a:txBody>
                      <a:tcPr marL="76200" marR="76200" marT="50800" marB="50800" anchor="ctr">
                        <a:lnL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1F3A6B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indent="0" algn="ctr">
                            <a:buNone/>
                          </a:pPr>
                          <a:r>
                            <a:rPr lang="en-US" sz="1200" b="1" dirty="0">
                              <a:solidFill>
                                <a:srgbClr val="FFFFFF"/>
                              </a:solidFill>
                              <a:latin typeface="Calibri" pitchFamily="34" charset="0"/>
                              <a:ea typeface="Calibri" pitchFamily="34" charset="-122"/>
                              <a:cs typeface="Calibri" pitchFamily="34" charset="-120"/>
                            </a:rPr>
                            <a:t>Code Reference</a:t>
                          </a:r>
                          <a:endParaRPr lang="en-US" sz="1200" dirty="0">
                            <a:latin typeface="Calibri" charset="0"/>
                            <a:ea typeface="Calibri" charset="0"/>
                            <a:cs typeface="Calibri" charset="0"/>
                          </a:endParaRPr>
                        </a:p>
                      </a:txBody>
                      <a:tcPr marL="76200" marR="76200" marT="50800" marB="50800" anchor="ctr">
                        <a:lnL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1F3A6B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indent="0" algn="ctr">
                            <a:buNone/>
                          </a:pPr>
                          <a:r>
                            <a:rPr lang="en-US" sz="1200" b="1" dirty="0">
                              <a:solidFill>
                                <a:srgbClr val="FFFFFF"/>
                              </a:solidFill>
                              <a:latin typeface="Calibri" pitchFamily="34" charset="0"/>
                              <a:ea typeface="Calibri" pitchFamily="34" charset="-122"/>
                              <a:cs typeface="Calibri" pitchFamily="34" charset="-120"/>
                            </a:rPr>
                            <a:t>Status</a:t>
                          </a:r>
                          <a:endParaRPr lang="en-US" sz="1200" dirty="0">
                            <a:latin typeface="Calibri" charset="0"/>
                            <a:ea typeface="Calibri" charset="0"/>
                            <a:cs typeface="Calibri" charset="0"/>
                          </a:endParaRPr>
                        </a:p>
                      </a:txBody>
                      <a:tcPr marL="76200" marR="76200" marT="50800" marB="50800" anchor="ctr">
                        <a:lnL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1F3A6B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365760">
                    <a:tc>
                      <a:txBody>
                        <a:bodyPr/>
                        <a:lstStyle/>
                        <a:p>
                          <a:pPr marL="0" indent="0" algn="l">
                            <a:buNone/>
                          </a:pPr>
                          <a:r>
                            <a:rPr lang="en-US" sz="1200" dirty="0">
                              <a:solidFill>
                                <a:srgbClr val="404040"/>
                              </a:solidFill>
                              <a:latin typeface="Calibri" pitchFamily="34" charset="0"/>
                              <a:ea typeface="Calibri" pitchFamily="34" charset="-122"/>
                              <a:cs typeface="Calibri" pitchFamily="34" charset="-120"/>
                            </a:rPr>
                            <a:t>Site hazard </a:t>
                          </a:r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1200" i="1" smtClean="0">
                                      <a:solidFill>
                                        <a:srgbClr val="404040"/>
                                      </a:solidFill>
                                      <a:latin typeface="Cambria Math" panose="02040503050406030204" pitchFamily="18" charset="0"/>
                                      <a:ea typeface="Calibri" pitchFamily="34" charset="-122"/>
                                      <a:cs typeface="Calibri" pitchFamily="34" charset="-120"/>
                                    </a:rPr>
                                  </m:ctrlPr>
                                </m:sSubPr>
                                <m:e>
                                  <m:r>
                                    <m:rPr>
                                      <m:sty m:val="p"/>
                                    </m:rPr>
                                    <a:rPr lang="en-US" sz="1200" b="0" i="1" smtClean="0">
                                      <a:solidFill>
                                        <a:srgbClr val="404040"/>
                                      </a:solidFill>
                                      <a:latin typeface="Cambria Math" panose="02040503050406030204" pitchFamily="18" charset="0"/>
                                      <a:ea typeface="Calibri" pitchFamily="34" charset="-122"/>
                                      <a:cs typeface="Calibri" pitchFamily="34" charset="-120"/>
                                    </a:rPr>
                                    <m:t>S</m:t>
                                  </m:r>
                                </m:e>
                                <m:sub>
                                  <m:r>
                                    <m:rPr>
                                      <m:sty m:val="p"/>
                                    </m:rPr>
                                    <a:rPr lang="en-US" sz="1200" b="0" i="1" smtClean="0">
                                      <a:solidFill>
                                        <a:srgbClr val="404040"/>
                                      </a:solidFill>
                                      <a:latin typeface="Cambria Math" panose="02040503050406030204" pitchFamily="18" charset="0"/>
                                      <a:ea typeface="Calibri" pitchFamily="34" charset="-122"/>
                                      <a:cs typeface="Calibri" pitchFamily="34" charset="-120"/>
                                    </a:rPr>
                                    <m:t>DS</m:t>
                                  </m:r>
                                </m:sub>
                              </m:sSub>
                            </m:oMath>
                          </a14:m>
                          <a:endParaRPr lang="en-US" sz="1200" dirty="0">
                            <a:latin typeface="Calibri" charset="0"/>
                            <a:ea typeface="Calibri" charset="0"/>
                            <a:cs typeface="Calibri" charset="0"/>
                          </a:endParaRPr>
                        </a:p>
                      </a:txBody>
                      <a:tcPr marL="76200" marR="76200" marT="50800" marB="50800" anchor="ctr">
                        <a:lnL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FFFFF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indent="0" algn="l">
                            <a:buNone/>
                          </a:pPr>
                          <a:r>
                            <a:rPr lang="en-US" sz="1200" dirty="0">
                              <a:solidFill>
                                <a:srgbClr val="404040"/>
                              </a:solidFill>
                              <a:latin typeface="Calibri" pitchFamily="34" charset="0"/>
                              <a:ea typeface="Calibri" pitchFamily="34" charset="-122"/>
                              <a:cs typeface="Calibri" pitchFamily="34" charset="-120"/>
                            </a:rPr>
                            <a:t>0.792g,  SDC D</a:t>
                          </a:r>
                          <a:endParaRPr lang="en-US" sz="1200" dirty="0">
                            <a:latin typeface="Calibri" charset="0"/>
                            <a:ea typeface="Calibri" charset="0"/>
                            <a:cs typeface="Calibri" charset="0"/>
                          </a:endParaRPr>
                        </a:p>
                      </a:txBody>
                      <a:tcPr marL="76200" marR="76200" marT="50800" marB="50800" anchor="ctr">
                        <a:lnL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FFFFF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indent="0" algn="l">
                            <a:buNone/>
                          </a:pPr>
                          <a:r>
                            <a:rPr lang="en-US" sz="1200" dirty="0">
                              <a:solidFill>
                                <a:srgbClr val="404040"/>
                              </a:solidFill>
                              <a:latin typeface="Calibri" pitchFamily="34" charset="0"/>
                              <a:ea typeface="Calibri" pitchFamily="34" charset="-122"/>
                              <a:cs typeface="Calibri" pitchFamily="34" charset="-120"/>
                            </a:rPr>
                            <a:t>ASCE 7-22 §11.4</a:t>
                          </a:r>
                          <a:endParaRPr lang="en-US" sz="1200" dirty="0">
                            <a:latin typeface="Calibri" charset="0"/>
                            <a:ea typeface="Calibri" charset="0"/>
                            <a:cs typeface="Calibri" charset="0"/>
                          </a:endParaRPr>
                        </a:p>
                      </a:txBody>
                      <a:tcPr marL="76200" marR="76200" marT="50800" marB="50800" anchor="ctr">
                        <a:lnL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FFFFF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indent="0" algn="l">
                            <a:buNone/>
                          </a:pPr>
                          <a:r>
                            <a:rPr lang="en-US" sz="1200" dirty="0">
                              <a:solidFill>
                                <a:srgbClr val="404040"/>
                              </a:solidFill>
                              <a:latin typeface="Calibri" pitchFamily="34" charset="0"/>
                              <a:ea typeface="Calibri" pitchFamily="34" charset="-122"/>
                              <a:cs typeface="Calibri" pitchFamily="34" charset="-120"/>
                            </a:rPr>
                            <a:t>✓</a:t>
                          </a:r>
                          <a:endParaRPr lang="en-US" sz="1200" dirty="0">
                            <a:latin typeface="Calibri" charset="0"/>
                            <a:ea typeface="Calibri" charset="0"/>
                            <a:cs typeface="Calibri" charset="0"/>
                          </a:endParaRPr>
                        </a:p>
                      </a:txBody>
                      <a:tcPr marL="76200" marR="76200" marT="50800" marB="50800" anchor="ctr">
                        <a:lnL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FFFFF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365760">
                    <a:tc>
                      <a:txBody>
                        <a:bodyPr/>
                        <a:lstStyle/>
                        <a:p>
                          <a:pPr marL="0" indent="0" algn="l">
                            <a:buNone/>
                          </a:pPr>
                          <a:r>
                            <a:rPr lang="en-US" sz="1200" dirty="0">
                              <a:solidFill>
                                <a:srgbClr val="404040"/>
                              </a:solidFill>
                              <a:latin typeface="Calibri" pitchFamily="34" charset="0"/>
                              <a:ea typeface="Calibri" pitchFamily="34" charset="-122"/>
                              <a:cs typeface="Calibri" pitchFamily="34" charset="-120"/>
                            </a:rPr>
                            <a:t>Seismic force </a:t>
                          </a:r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1200" i="1" smtClean="0">
                                      <a:solidFill>
                                        <a:srgbClr val="404040"/>
                                      </a:solidFill>
                                      <a:latin typeface="Cambria Math" panose="02040503050406030204" pitchFamily="18" charset="0"/>
                                      <a:ea typeface="Calibri" pitchFamily="34" charset="-122"/>
                                      <a:cs typeface="Calibri" pitchFamily="34" charset="-120"/>
                                    </a:rPr>
                                  </m:ctrlPr>
                                </m:sSubPr>
                                <m:e>
                                  <m:r>
                                    <m:rPr>
                                      <m:sty m:val="p"/>
                                    </m:rPr>
                                    <a:rPr lang="en-US" sz="1200" b="0" i="1" smtClean="0">
                                      <a:solidFill>
                                        <a:srgbClr val="404040"/>
                                      </a:solidFill>
                                      <a:latin typeface="Cambria Math" panose="02040503050406030204" pitchFamily="18" charset="0"/>
                                      <a:ea typeface="Calibri" pitchFamily="34" charset="-122"/>
                                      <a:cs typeface="Calibri" pitchFamily="34" charset="-120"/>
                                    </a:rPr>
                                    <m:t>F</m:t>
                                  </m:r>
                                </m:e>
                                <m:sub>
                                  <m:r>
                                    <m:rPr>
                                      <m:sty m:val="p"/>
                                    </m:rPr>
                                    <a:rPr lang="en-US" sz="1200" b="0" i="1" smtClean="0">
                                      <a:solidFill>
                                        <a:srgbClr val="404040"/>
                                      </a:solidFill>
                                      <a:latin typeface="Cambria Math" panose="02040503050406030204" pitchFamily="18" charset="0"/>
                                      <a:ea typeface="Calibri" pitchFamily="34" charset="-122"/>
                                      <a:cs typeface="Calibri" pitchFamily="34" charset="-120"/>
                                    </a:rPr>
                                    <m:t>p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1200" dirty="0">
                              <a:solidFill>
                                <a:srgbClr val="404040"/>
                              </a:solidFill>
                              <a:latin typeface="Calibri" pitchFamily="34" charset="0"/>
                              <a:ea typeface="Calibri" pitchFamily="34" charset="-122"/>
                              <a:cs typeface="Calibri" pitchFamily="34" charset="-120"/>
                            </a:rPr>
                            <a:t> (Eq. 13.3-1)</a:t>
                          </a:r>
                          <a:endParaRPr lang="en-US" sz="1200" dirty="0">
                            <a:latin typeface="Calibri" charset="0"/>
                            <a:ea typeface="Calibri" charset="0"/>
                            <a:cs typeface="Calibri" charset="0"/>
                          </a:endParaRPr>
                        </a:p>
                      </a:txBody>
                      <a:tcPr marL="76200" marR="76200" marT="50800" marB="50800" anchor="ctr">
                        <a:lnL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0F4FA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indent="0" algn="l">
                            <a:buNone/>
                          </a:pPr>
                          <a:r>
                            <a:rPr lang="en-US" sz="1200" dirty="0">
                              <a:solidFill>
                                <a:srgbClr val="404040"/>
                              </a:solidFill>
                              <a:latin typeface="Calibri" pitchFamily="34" charset="0"/>
                              <a:ea typeface="Calibri" pitchFamily="34" charset="-122"/>
                              <a:cs typeface="Calibri" pitchFamily="34" charset="-120"/>
                            </a:rPr>
                            <a:t>238 lbf</a:t>
                          </a:r>
                          <a:endParaRPr lang="en-US" sz="1200" dirty="0">
                            <a:latin typeface="Calibri" charset="0"/>
                            <a:ea typeface="Calibri" charset="0"/>
                            <a:cs typeface="Calibri" charset="0"/>
                          </a:endParaRPr>
                        </a:p>
                      </a:txBody>
                      <a:tcPr marL="76200" marR="76200" marT="50800" marB="50800" anchor="ctr">
                        <a:lnL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0F4FA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indent="0" algn="l">
                            <a:buNone/>
                          </a:pPr>
                          <a:r>
                            <a:rPr lang="en-US" sz="1200" dirty="0">
                              <a:solidFill>
                                <a:srgbClr val="404040"/>
                              </a:solidFill>
                              <a:latin typeface="Calibri" pitchFamily="34" charset="0"/>
                              <a:ea typeface="Calibri" pitchFamily="34" charset="-122"/>
                              <a:cs typeface="Calibri" pitchFamily="34" charset="-120"/>
                            </a:rPr>
                            <a:t>§13.3.1</a:t>
                          </a:r>
                          <a:endParaRPr lang="en-US" sz="1200" dirty="0">
                            <a:latin typeface="Calibri" charset="0"/>
                            <a:ea typeface="Calibri" charset="0"/>
                            <a:cs typeface="Calibri" charset="0"/>
                          </a:endParaRPr>
                        </a:p>
                      </a:txBody>
                      <a:tcPr marL="76200" marR="76200" marT="50800" marB="50800" anchor="ctr">
                        <a:lnL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0F4FA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indent="0" algn="l">
                            <a:buNone/>
                          </a:pPr>
                          <a:r>
                            <a:rPr lang="en-US" sz="1200" dirty="0">
                              <a:solidFill>
                                <a:srgbClr val="404040"/>
                              </a:solidFill>
                              <a:latin typeface="Calibri" pitchFamily="34" charset="0"/>
                              <a:ea typeface="Calibri" pitchFamily="34" charset="-122"/>
                              <a:cs typeface="Calibri" pitchFamily="34" charset="-120"/>
                            </a:rPr>
                            <a:t>✓ Controls</a:t>
                          </a:r>
                          <a:endParaRPr lang="en-US" sz="1200" dirty="0">
                            <a:latin typeface="Calibri" charset="0"/>
                            <a:ea typeface="Calibri" charset="0"/>
                            <a:cs typeface="Calibri" charset="0"/>
                          </a:endParaRPr>
                        </a:p>
                      </a:txBody>
                      <a:tcPr marL="76200" marR="76200" marT="50800" marB="50800" anchor="ctr">
                        <a:lnL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0F4FA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365760">
                    <a:tc>
                      <a:txBody>
                        <a:bodyPr/>
                        <a:lstStyle/>
                        <a:p>
                          <a:pPr marL="0" indent="0" algn="l">
                            <a:buNone/>
                          </a:pPr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1200" i="1" smtClean="0">
                                      <a:solidFill>
                                        <a:srgbClr val="404040"/>
                                      </a:solidFill>
                                      <a:latin typeface="Cambria Math" panose="02040503050406030204" pitchFamily="18" charset="0"/>
                                      <a:ea typeface="Calibri" pitchFamily="34" charset="-122"/>
                                      <a:cs typeface="Calibri" pitchFamily="34" charset="-120"/>
                                    </a:rPr>
                                  </m:ctrlPr>
                                </m:sSubPr>
                                <m:e>
                                  <m:r>
                                    <m:rPr>
                                      <m:sty m:val="p"/>
                                    </m:rPr>
                                    <a:rPr lang="en-US" sz="1200" b="0" i="1" smtClean="0">
                                      <a:solidFill>
                                        <a:srgbClr val="404040"/>
                                      </a:solidFill>
                                      <a:latin typeface="Cambria Math" panose="02040503050406030204" pitchFamily="18" charset="0"/>
                                      <a:ea typeface="Calibri" pitchFamily="34" charset="-122"/>
                                      <a:cs typeface="Calibri" pitchFamily="34" charset="-120"/>
                                    </a:rPr>
                                    <m:t>F</m:t>
                                  </m:r>
                                </m:e>
                                <m:sub>
                                  <m:r>
                                    <m:rPr>
                                      <m:sty m:val="p"/>
                                    </m:rPr>
                                    <a:rPr lang="en-US" sz="1200" b="0" i="1" smtClean="0">
                                      <a:solidFill>
                                        <a:srgbClr val="404040"/>
                                      </a:solidFill>
                                      <a:latin typeface="Cambria Math" panose="02040503050406030204" pitchFamily="18" charset="0"/>
                                      <a:ea typeface="Calibri" pitchFamily="34" charset="-122"/>
                                      <a:cs typeface="Calibri" pitchFamily="34" charset="-120"/>
                                    </a:rPr>
                                    <m:t>p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1200" dirty="0">
                              <a:solidFill>
                                <a:srgbClr val="404040"/>
                              </a:solidFill>
                              <a:latin typeface="Calibri" pitchFamily="34" charset="0"/>
                              <a:ea typeface="Calibri" pitchFamily="34" charset="-122"/>
                              <a:cs typeface="Calibri" pitchFamily="34" charset="-120"/>
                            </a:rPr>
                            <a:t> limits</a:t>
                          </a:r>
                          <a:endParaRPr lang="en-US" sz="1200" dirty="0">
                            <a:latin typeface="Calibri" charset="0"/>
                            <a:ea typeface="Calibri" charset="0"/>
                            <a:cs typeface="Calibri" charset="0"/>
                          </a:endParaRPr>
                        </a:p>
                      </a:txBody>
                      <a:tcPr marL="76200" marR="76200" marT="50800" marB="50800" anchor="ctr">
                        <a:lnL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FFFFF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indent="0" algn="l">
                            <a:buNone/>
                          </a:pPr>
                          <a:r>
                            <a:rPr lang="en-US" sz="1200" dirty="0">
                              <a:solidFill>
                                <a:srgbClr val="404040"/>
                              </a:solidFill>
                              <a:latin typeface="Calibri" pitchFamily="34" charset="0"/>
                              <a:ea typeface="Calibri" pitchFamily="34" charset="-122"/>
                              <a:cs typeface="Calibri" pitchFamily="34" charset="-120"/>
                            </a:rPr>
                            <a:t>178 / 950 lbf</a:t>
                          </a:r>
                          <a:endParaRPr lang="en-US" sz="1200" dirty="0">
                            <a:latin typeface="Calibri" charset="0"/>
                            <a:ea typeface="Calibri" charset="0"/>
                            <a:cs typeface="Calibri" charset="0"/>
                          </a:endParaRPr>
                        </a:p>
                      </a:txBody>
                      <a:tcPr marL="76200" marR="76200" marT="50800" marB="50800" anchor="ctr">
                        <a:lnL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FFFFF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indent="0" algn="l">
                            <a:buNone/>
                          </a:pPr>
                          <a:r>
                            <a:rPr lang="en-US" sz="1200" dirty="0">
                              <a:solidFill>
                                <a:srgbClr val="404040"/>
                              </a:solidFill>
                              <a:latin typeface="Calibri" pitchFamily="34" charset="0"/>
                              <a:ea typeface="Calibri" pitchFamily="34" charset="-122"/>
                              <a:cs typeface="Calibri" pitchFamily="34" charset="-120"/>
                            </a:rPr>
                            <a:t>Eqs. 13.3-3/4</a:t>
                          </a:r>
                          <a:endParaRPr lang="en-US" sz="1200" dirty="0">
                            <a:latin typeface="Calibri" charset="0"/>
                            <a:ea typeface="Calibri" charset="0"/>
                            <a:cs typeface="Calibri" charset="0"/>
                          </a:endParaRPr>
                        </a:p>
                      </a:txBody>
                      <a:tcPr marL="76200" marR="76200" marT="50800" marB="50800" anchor="ctr">
                        <a:lnL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FFFFF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indent="0" algn="l">
                            <a:buNone/>
                          </a:pPr>
                          <a:r>
                            <a:rPr lang="en-US" sz="1200" dirty="0">
                              <a:solidFill>
                                <a:srgbClr val="404040"/>
                              </a:solidFill>
                              <a:latin typeface="Calibri" pitchFamily="34" charset="0"/>
                              <a:ea typeface="Calibri" pitchFamily="34" charset="-122"/>
                              <a:cs typeface="Calibri" pitchFamily="34" charset="-120"/>
                            </a:rPr>
                            <a:t>✓ In range</a:t>
                          </a:r>
                          <a:endParaRPr lang="en-US" sz="1200" dirty="0">
                            <a:latin typeface="Calibri" charset="0"/>
                            <a:ea typeface="Calibri" charset="0"/>
                            <a:cs typeface="Calibri" charset="0"/>
                          </a:endParaRPr>
                        </a:p>
                      </a:txBody>
                      <a:tcPr marL="76200" marR="76200" marT="50800" marB="50800" anchor="ctr">
                        <a:lnL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FFFFF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  <a:tr h="365760">
                    <a:tc>
                      <a:txBody>
                        <a:bodyPr/>
                        <a:lstStyle/>
                        <a:p>
                          <a:pPr marL="0" indent="0" algn="l">
                            <a:buNone/>
                          </a:pPr>
                          <a:r>
                            <a:rPr lang="en-US" sz="1200" dirty="0">
                              <a:solidFill>
                                <a:srgbClr val="404040"/>
                              </a:solidFill>
                              <a:latin typeface="Calibri" pitchFamily="34" charset="0"/>
                              <a:ea typeface="Calibri" pitchFamily="34" charset="-122"/>
                              <a:cs typeface="Calibri" pitchFamily="34" charset="-120"/>
                            </a:rPr>
                            <a:t>Vertical seismic </a:t>
                          </a:r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1200" i="1" smtClean="0">
                                      <a:solidFill>
                                        <a:srgbClr val="404040"/>
                                      </a:solidFill>
                                      <a:latin typeface="Cambria Math" panose="02040503050406030204" pitchFamily="18" charset="0"/>
                                      <a:ea typeface="Calibri" pitchFamily="34" charset="-122"/>
                                      <a:cs typeface="Calibri" pitchFamily="34" charset="-120"/>
                                    </a:rPr>
                                  </m:ctrlPr>
                                </m:sSubPr>
                                <m:e>
                                  <m:r>
                                    <m:rPr>
                                      <m:sty m:val="p"/>
                                    </m:rPr>
                                    <a:rPr lang="en-US" sz="1200" b="0" i="1" smtClean="0">
                                      <a:solidFill>
                                        <a:srgbClr val="404040"/>
                                      </a:solidFill>
                                      <a:latin typeface="Cambria Math" panose="02040503050406030204" pitchFamily="18" charset="0"/>
                                      <a:ea typeface="Calibri" pitchFamily="34" charset="-122"/>
                                      <a:cs typeface="Calibri" pitchFamily="34" charset="-120"/>
                                    </a:rPr>
                                    <m:t>E</m:t>
                                  </m:r>
                                </m:e>
                                <m:sub>
                                  <m:r>
                                    <m:rPr>
                                      <m:sty m:val="p"/>
                                    </m:rPr>
                                    <a:rPr lang="en-US" sz="1200" b="0" i="1" smtClean="0">
                                      <a:solidFill>
                                        <a:srgbClr val="404040"/>
                                      </a:solidFill>
                                      <a:latin typeface="Cambria Math" panose="02040503050406030204" pitchFamily="18" charset="0"/>
                                      <a:ea typeface="Calibri" pitchFamily="34" charset="-122"/>
                                      <a:cs typeface="Calibri" pitchFamily="34" charset="-120"/>
                                    </a:rPr>
                                    <m:t>v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1200" dirty="0">
                              <a:solidFill>
                                <a:srgbClr val="404040"/>
                              </a:solidFill>
                              <a:latin typeface="Calibri" pitchFamily="34" charset="0"/>
                              <a:ea typeface="Calibri" pitchFamily="34" charset="-122"/>
                              <a:cs typeface="Calibri" pitchFamily="34" charset="-120"/>
                            </a:rPr>
                            <a:t> </a:t>
                          </a:r>
                          <a:endParaRPr lang="en-US" sz="1200" dirty="0">
                            <a:latin typeface="Calibri" charset="0"/>
                            <a:ea typeface="Calibri" charset="0"/>
                            <a:cs typeface="Calibri" charset="0"/>
                          </a:endParaRPr>
                        </a:p>
                      </a:txBody>
                      <a:tcPr marL="76200" marR="76200" marT="50800" marB="50800" anchor="ctr">
                        <a:lnL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0F4FA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indent="0" algn="l">
                            <a:buNone/>
                          </a:pPr>
                          <a:r>
                            <a:rPr lang="en-US" sz="1200" dirty="0">
                              <a:solidFill>
                                <a:srgbClr val="404040"/>
                              </a:solidFill>
                              <a:latin typeface="Calibri" pitchFamily="34" charset="0"/>
                              <a:ea typeface="Calibri" pitchFamily="34" charset="-122"/>
                              <a:cs typeface="Calibri" pitchFamily="34" charset="-120"/>
                            </a:rPr>
                            <a:t>79.2 lbf (upward)</a:t>
                          </a:r>
                          <a:endParaRPr lang="en-US" sz="1200" dirty="0">
                            <a:latin typeface="Calibri" charset="0"/>
                            <a:ea typeface="Calibri" charset="0"/>
                            <a:cs typeface="Calibri" charset="0"/>
                          </a:endParaRPr>
                        </a:p>
                      </a:txBody>
                      <a:tcPr marL="76200" marR="76200" marT="50800" marB="50800" anchor="ctr">
                        <a:lnL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0F4FA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indent="0" algn="l">
                            <a:buNone/>
                          </a:pPr>
                          <a:r>
                            <a:rPr lang="en-US" sz="1200" dirty="0">
                              <a:solidFill>
                                <a:srgbClr val="404040"/>
                              </a:solidFill>
                              <a:latin typeface="Calibri" pitchFamily="34" charset="0"/>
                              <a:ea typeface="Calibri" pitchFamily="34" charset="-122"/>
                              <a:cs typeface="Calibri" pitchFamily="34" charset="-120"/>
                            </a:rPr>
                            <a:t>§12.4.2</a:t>
                          </a:r>
                          <a:endParaRPr lang="en-US" sz="1200" dirty="0">
                            <a:latin typeface="Calibri" charset="0"/>
                            <a:ea typeface="Calibri" charset="0"/>
                            <a:cs typeface="Calibri" charset="0"/>
                          </a:endParaRPr>
                        </a:p>
                      </a:txBody>
                      <a:tcPr marL="76200" marR="76200" marT="50800" marB="50800" anchor="ctr">
                        <a:lnL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0F4FA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indent="0" algn="l">
                            <a:buNone/>
                          </a:pPr>
                          <a:r>
                            <a:rPr lang="en-US" sz="1200" dirty="0">
                              <a:solidFill>
                                <a:srgbClr val="404040"/>
                              </a:solidFill>
                              <a:latin typeface="Calibri" pitchFamily="34" charset="0"/>
                              <a:ea typeface="Calibri" pitchFamily="34" charset="-122"/>
                              <a:cs typeface="Calibri" pitchFamily="34" charset="-120"/>
                            </a:rPr>
                            <a:t>✓ Applied</a:t>
                          </a:r>
                          <a:endParaRPr lang="en-US" sz="1200" dirty="0">
                            <a:latin typeface="Calibri" charset="0"/>
                            <a:ea typeface="Calibri" charset="0"/>
                            <a:cs typeface="Calibri" charset="0"/>
                          </a:endParaRPr>
                        </a:p>
                      </a:txBody>
                      <a:tcPr marL="76200" marR="76200" marT="50800" marB="50800" anchor="ctr">
                        <a:lnL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0F4FA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4"/>
                      </a:ext>
                    </a:extLst>
                  </a:tr>
                  <a:tr h="365760">
                    <a:tc>
                      <a:txBody>
                        <a:bodyPr/>
                        <a:lstStyle/>
                        <a:p>
                          <a:pPr marL="0" indent="0" algn="l">
                            <a:buNone/>
                          </a:pPr>
                          <a:r>
                            <a:rPr lang="en-US" sz="1200" dirty="0">
                              <a:solidFill>
                                <a:srgbClr val="404040"/>
                              </a:solidFill>
                              <a:latin typeface="Calibri" pitchFamily="34" charset="0"/>
                              <a:ea typeface="Calibri" pitchFamily="34" charset="-122"/>
                              <a:cs typeface="Calibri" pitchFamily="34" charset="-120"/>
                            </a:rPr>
                            <a:t>Overturning </a:t>
                          </a:r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1200" i="1" smtClean="0">
                                      <a:solidFill>
                                        <a:srgbClr val="404040"/>
                                      </a:solidFill>
                                      <a:latin typeface="Cambria Math" panose="02040503050406030204" pitchFamily="18" charset="0"/>
                                      <a:ea typeface="Calibri" pitchFamily="34" charset="-122"/>
                                      <a:cs typeface="Calibri" pitchFamily="34" charset="-120"/>
                                    </a:rPr>
                                  </m:ctrlPr>
                                </m:sSubPr>
                                <m:e>
                                  <m:r>
                                    <m:rPr>
                                      <m:sty m:val="p"/>
                                    </m:rPr>
                                    <a:rPr lang="en-US" sz="1200" b="0" i="1" smtClean="0">
                                      <a:solidFill>
                                        <a:srgbClr val="404040"/>
                                      </a:solidFill>
                                      <a:latin typeface="Cambria Math" panose="02040503050406030204" pitchFamily="18" charset="0"/>
                                      <a:ea typeface="Calibri" pitchFamily="34" charset="-122"/>
                                      <a:cs typeface="Calibri" pitchFamily="34" charset="-120"/>
                                    </a:rPr>
                                    <m:t>M</m:t>
                                  </m:r>
                                </m:e>
                                <m:sub>
                                  <m:r>
                                    <m:rPr>
                                      <m:sty m:val="p"/>
                                    </m:rPr>
                                    <a:rPr lang="en-US" sz="1200" b="0" i="1" smtClean="0">
                                      <a:solidFill>
                                        <a:srgbClr val="404040"/>
                                      </a:solidFill>
                                      <a:latin typeface="Cambria Math" panose="02040503050406030204" pitchFamily="18" charset="0"/>
                                      <a:ea typeface="Calibri" pitchFamily="34" charset="-122"/>
                                      <a:cs typeface="Calibri" pitchFamily="34" charset="-120"/>
                                    </a:rPr>
                                    <m:t>ot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1200" dirty="0">
                              <a:solidFill>
                                <a:srgbClr val="404040"/>
                              </a:solidFill>
                              <a:latin typeface="Calibri" pitchFamily="34" charset="0"/>
                              <a:ea typeface="Calibri" pitchFamily="34" charset="-122"/>
                              <a:cs typeface="Calibri" pitchFamily="34" charset="-120"/>
                            </a:rPr>
                            <a:t> </a:t>
                          </a:r>
                          <a:endParaRPr lang="en-US" sz="1200" dirty="0">
                            <a:latin typeface="Calibri" charset="0"/>
                            <a:ea typeface="Calibri" charset="0"/>
                            <a:cs typeface="Calibri" charset="0"/>
                          </a:endParaRPr>
                        </a:p>
                      </a:txBody>
                      <a:tcPr marL="76200" marR="76200" marT="50800" marB="50800" anchor="ctr">
                        <a:lnL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FFFFF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indent="0" algn="l">
                            <a:buNone/>
                          </a:pPr>
                          <a:r>
                            <a:rPr lang="en-US" sz="1200" dirty="0">
                              <a:solidFill>
                                <a:srgbClr val="404040"/>
                              </a:solidFill>
                              <a:latin typeface="Calibri" pitchFamily="34" charset="0"/>
                              <a:ea typeface="Calibri" pitchFamily="34" charset="-122"/>
                              <a:cs typeface="Calibri" pitchFamily="34" charset="-120"/>
                            </a:rPr>
                            <a:t>8,568 lbf·in</a:t>
                          </a:r>
                          <a:endParaRPr lang="en-US" sz="1200" dirty="0">
                            <a:latin typeface="Calibri" charset="0"/>
                            <a:ea typeface="Calibri" charset="0"/>
                            <a:cs typeface="Calibri" charset="0"/>
                          </a:endParaRPr>
                        </a:p>
                      </a:txBody>
                      <a:tcPr marL="76200" marR="76200" marT="50800" marB="50800" anchor="ctr">
                        <a:lnL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FFFFF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indent="0" algn="l">
                            <a:buNone/>
                          </a:pPr>
                          <a:r>
                            <a:rPr lang="en-US" sz="1200" dirty="0">
                              <a:solidFill>
                                <a:srgbClr val="404040"/>
                              </a:solidFill>
                              <a:latin typeface="Calibri" pitchFamily="34" charset="0"/>
                              <a:ea typeface="Calibri" pitchFamily="34" charset="-122"/>
                              <a:cs typeface="Calibri" pitchFamily="34" charset="-120"/>
                            </a:rPr>
                            <a:t>Statics</a:t>
                          </a:r>
                          <a:endParaRPr lang="en-US" sz="1200" dirty="0">
                            <a:latin typeface="Calibri" charset="0"/>
                            <a:ea typeface="Calibri" charset="0"/>
                            <a:cs typeface="Calibri" charset="0"/>
                          </a:endParaRPr>
                        </a:p>
                      </a:txBody>
                      <a:tcPr marL="76200" marR="76200" marT="50800" marB="50800" anchor="ctr">
                        <a:lnL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FFFFF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indent="0" algn="l">
                            <a:buNone/>
                          </a:pPr>
                          <a:r>
                            <a:rPr lang="en-US" sz="1200" dirty="0">
                              <a:solidFill>
                                <a:srgbClr val="404040"/>
                              </a:solidFill>
                              <a:latin typeface="Calibri" pitchFamily="34" charset="0"/>
                              <a:ea typeface="Calibri" pitchFamily="34" charset="-122"/>
                              <a:cs typeface="Calibri" pitchFamily="34" charset="-120"/>
                            </a:rPr>
                            <a:t>✓</a:t>
                          </a:r>
                          <a:endParaRPr lang="en-US" sz="1200" dirty="0">
                            <a:latin typeface="Calibri" charset="0"/>
                            <a:ea typeface="Calibri" charset="0"/>
                            <a:cs typeface="Calibri" charset="0"/>
                          </a:endParaRPr>
                        </a:p>
                      </a:txBody>
                      <a:tcPr marL="76200" marR="76200" marT="50800" marB="50800" anchor="ctr">
                        <a:lnL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FFFFF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5"/>
                      </a:ext>
                    </a:extLst>
                  </a:tr>
                  <a:tr h="365760">
                    <a:tc>
                      <a:txBody>
                        <a:bodyPr/>
                        <a:lstStyle/>
                        <a:p>
                          <a:pPr marL="0" indent="0" algn="l">
                            <a:buNone/>
                          </a:pPr>
                          <a:r>
                            <a:rPr lang="en-US" sz="1200" dirty="0">
                              <a:solidFill>
                                <a:srgbClr val="404040"/>
                              </a:solidFill>
                              <a:latin typeface="Calibri" pitchFamily="34" charset="0"/>
                              <a:ea typeface="Calibri" pitchFamily="34" charset="-122"/>
                              <a:cs typeface="Calibri" pitchFamily="34" charset="-120"/>
                            </a:rPr>
                            <a:t>Anchor tension </a:t>
                          </a:r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1200" i="1" smtClean="0">
                                      <a:solidFill>
                                        <a:srgbClr val="404040"/>
                                      </a:solidFill>
                                      <a:latin typeface="Cambria Math" panose="02040503050406030204" pitchFamily="18" charset="0"/>
                                      <a:ea typeface="Calibri" pitchFamily="34" charset="-122"/>
                                      <a:cs typeface="Calibri" pitchFamily="34" charset="-120"/>
                                    </a:rPr>
                                  </m:ctrlPr>
                                </m:sSubPr>
                                <m:e>
                                  <m:r>
                                    <m:rPr>
                                      <m:sty m:val="p"/>
                                    </m:rPr>
                                    <a:rPr lang="en-US" sz="1200" b="0" i="1" smtClean="0">
                                      <a:solidFill>
                                        <a:srgbClr val="404040"/>
                                      </a:solidFill>
                                      <a:latin typeface="Cambria Math" panose="02040503050406030204" pitchFamily="18" charset="0"/>
                                      <a:ea typeface="Calibri" pitchFamily="34" charset="-122"/>
                                      <a:cs typeface="Calibri" pitchFamily="34" charset="-120"/>
                                    </a:rPr>
                                    <m:t>N</m:t>
                                  </m:r>
                                </m:e>
                                <m:sub>
                                  <m:r>
                                    <m:rPr>
                                      <m:sty m:val="p"/>
                                    </m:rPr>
                                    <a:rPr lang="en-US" sz="1200" b="0" i="1" smtClean="0">
                                      <a:solidFill>
                                        <a:srgbClr val="404040"/>
                                      </a:solidFill>
                                      <a:latin typeface="Cambria Math" panose="02040503050406030204" pitchFamily="18" charset="0"/>
                                      <a:ea typeface="Calibri" pitchFamily="34" charset="-122"/>
                                      <a:cs typeface="Calibri" pitchFamily="34" charset="-120"/>
                                    </a:rPr>
                                    <m:t>ua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1200" dirty="0">
                              <a:solidFill>
                                <a:srgbClr val="404040"/>
                              </a:solidFill>
                              <a:latin typeface="Calibri" pitchFamily="34" charset="0"/>
                              <a:ea typeface="Calibri" pitchFamily="34" charset="-122"/>
                              <a:cs typeface="Calibri" pitchFamily="34" charset="-120"/>
                            </a:rPr>
                            <a:t> </a:t>
                          </a:r>
                          <a:endParaRPr lang="en-US" sz="1200" dirty="0">
                            <a:latin typeface="Calibri" charset="0"/>
                            <a:ea typeface="Calibri" charset="0"/>
                            <a:cs typeface="Calibri" charset="0"/>
                          </a:endParaRPr>
                        </a:p>
                      </a:txBody>
                      <a:tcPr marL="76200" marR="76200" marT="50800" marB="50800" anchor="ctr">
                        <a:lnL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0F4FA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indent="0" algn="l">
                            <a:buNone/>
                          </a:pPr>
                          <a:r>
                            <a:rPr lang="en-US" sz="1200" dirty="0">
                              <a:solidFill>
                                <a:srgbClr val="404040"/>
                              </a:solidFill>
                              <a:latin typeface="Calibri" pitchFamily="34" charset="0"/>
                              <a:ea typeface="Calibri" pitchFamily="34" charset="-122"/>
                              <a:cs typeface="Calibri" pitchFamily="34" charset="-120"/>
                            </a:rPr>
                            <a:t>734 lbf</a:t>
                          </a:r>
                          <a:endParaRPr lang="en-US" sz="1200" dirty="0">
                            <a:latin typeface="Calibri" charset="0"/>
                            <a:ea typeface="Calibri" charset="0"/>
                            <a:cs typeface="Calibri" charset="0"/>
                          </a:endParaRPr>
                        </a:p>
                      </a:txBody>
                      <a:tcPr marL="76200" marR="76200" marT="50800" marB="50800" anchor="ctr">
                        <a:lnL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0F4FA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indent="0" algn="l">
                            <a:buNone/>
                          </a:pPr>
                          <a:r>
                            <a:rPr lang="en-US" sz="1200" dirty="0">
                              <a:solidFill>
                                <a:srgbClr val="404040"/>
                              </a:solidFill>
                              <a:latin typeface="Calibri" pitchFamily="34" charset="0"/>
                              <a:ea typeface="Calibri" pitchFamily="34" charset="-122"/>
                              <a:cs typeface="Calibri" pitchFamily="34" charset="-120"/>
                            </a:rPr>
                            <a:t>Combined loading</a:t>
                          </a:r>
                          <a:endParaRPr lang="en-US" sz="1200" dirty="0">
                            <a:latin typeface="Calibri" charset="0"/>
                            <a:ea typeface="Calibri" charset="0"/>
                            <a:cs typeface="Calibri" charset="0"/>
                          </a:endParaRPr>
                        </a:p>
                      </a:txBody>
                      <a:tcPr marL="76200" marR="76200" marT="50800" marB="50800" anchor="ctr">
                        <a:lnL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0F4FA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indent="0" algn="l">
                            <a:buNone/>
                          </a:pPr>
                          <a:r>
                            <a:rPr lang="en-US" sz="1200" dirty="0">
                              <a:solidFill>
                                <a:srgbClr val="404040"/>
                              </a:solidFill>
                              <a:latin typeface="Calibri" pitchFamily="34" charset="0"/>
                              <a:ea typeface="Calibri" pitchFamily="34" charset="-122"/>
                              <a:cs typeface="Calibri" pitchFamily="34" charset="-120"/>
                            </a:rPr>
                            <a:t>✓</a:t>
                          </a:r>
                          <a:endParaRPr lang="en-US" sz="1200" dirty="0">
                            <a:latin typeface="Calibri" charset="0"/>
                            <a:ea typeface="Calibri" charset="0"/>
                            <a:cs typeface="Calibri" charset="0"/>
                          </a:endParaRPr>
                        </a:p>
                      </a:txBody>
                      <a:tcPr marL="76200" marR="76200" marT="50800" marB="50800" anchor="ctr">
                        <a:lnL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0F4FA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6"/>
                      </a:ext>
                    </a:extLst>
                  </a:tr>
                  <a:tr h="365760">
                    <a:tc>
                      <a:txBody>
                        <a:bodyPr/>
                        <a:lstStyle/>
                        <a:p>
                          <a:pPr marL="0" indent="0" algn="l">
                            <a:buNone/>
                          </a:pPr>
                          <a:r>
                            <a:rPr lang="en-US" sz="1200" dirty="0">
                              <a:solidFill>
                                <a:srgbClr val="404040"/>
                              </a:solidFill>
                              <a:latin typeface="Calibri" pitchFamily="34" charset="0"/>
                              <a:ea typeface="Calibri" pitchFamily="34" charset="-122"/>
                              <a:cs typeface="Calibri" pitchFamily="34" charset="-120"/>
                            </a:rPr>
                            <a:t>Anchor shear </a:t>
                          </a:r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1200" i="1" smtClean="0">
                                      <a:solidFill>
                                        <a:srgbClr val="404040"/>
                                      </a:solidFill>
                                      <a:latin typeface="Cambria Math" panose="02040503050406030204" pitchFamily="18" charset="0"/>
                                      <a:ea typeface="Calibri" pitchFamily="34" charset="-122"/>
                                      <a:cs typeface="Calibri" pitchFamily="34" charset="-120"/>
                                    </a:rPr>
                                  </m:ctrlPr>
                                </m:sSubPr>
                                <m:e>
                                  <m:r>
                                    <m:rPr>
                                      <m:sty m:val="p"/>
                                    </m:rPr>
                                    <a:rPr lang="en-US" sz="1200" b="0" i="1" smtClean="0">
                                      <a:solidFill>
                                        <a:srgbClr val="404040"/>
                                      </a:solidFill>
                                      <a:latin typeface="Cambria Math" panose="02040503050406030204" pitchFamily="18" charset="0"/>
                                      <a:ea typeface="Calibri" pitchFamily="34" charset="-122"/>
                                      <a:cs typeface="Calibri" pitchFamily="34" charset="-120"/>
                                    </a:rPr>
                                    <m:t>V</m:t>
                                  </m:r>
                                </m:e>
                                <m:sub>
                                  <m:r>
                                    <m:rPr>
                                      <m:sty m:val="p"/>
                                    </m:rPr>
                                    <a:rPr lang="en-US" sz="1200" b="0" i="1" smtClean="0">
                                      <a:solidFill>
                                        <a:srgbClr val="404040"/>
                                      </a:solidFill>
                                      <a:latin typeface="Cambria Math" panose="02040503050406030204" pitchFamily="18" charset="0"/>
                                      <a:ea typeface="Calibri" pitchFamily="34" charset="-122"/>
                                      <a:cs typeface="Calibri" pitchFamily="34" charset="-120"/>
                                    </a:rPr>
                                    <m:t>ua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1200" dirty="0">
                              <a:solidFill>
                                <a:srgbClr val="404040"/>
                              </a:solidFill>
                              <a:latin typeface="Calibri" pitchFamily="34" charset="0"/>
                              <a:ea typeface="Calibri" pitchFamily="34" charset="-122"/>
                              <a:cs typeface="Calibri" pitchFamily="34" charset="-120"/>
                            </a:rPr>
                            <a:t> </a:t>
                          </a:r>
                          <a:endParaRPr lang="en-US" sz="1200" dirty="0">
                            <a:latin typeface="Calibri" charset="0"/>
                            <a:ea typeface="Calibri" charset="0"/>
                            <a:cs typeface="Calibri" charset="0"/>
                          </a:endParaRPr>
                        </a:p>
                      </a:txBody>
                      <a:tcPr marL="76200" marR="76200" marT="50800" marB="50800" anchor="ctr">
                        <a:lnL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FFFFF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indent="0" algn="l">
                            <a:buNone/>
                          </a:pPr>
                          <a:r>
                            <a:rPr lang="en-US" sz="1200" dirty="0">
                              <a:solidFill>
                                <a:srgbClr val="404040"/>
                              </a:solidFill>
                              <a:latin typeface="Calibri" pitchFamily="34" charset="0"/>
                              <a:ea typeface="Calibri" pitchFamily="34" charset="-122"/>
                              <a:cs typeface="Calibri" pitchFamily="34" charset="-120"/>
                            </a:rPr>
                            <a:t>59.5 lbf</a:t>
                          </a:r>
                          <a:endParaRPr lang="en-US" sz="1200" dirty="0">
                            <a:latin typeface="Calibri" charset="0"/>
                            <a:ea typeface="Calibri" charset="0"/>
                            <a:cs typeface="Calibri" charset="0"/>
                          </a:endParaRPr>
                        </a:p>
                      </a:txBody>
                      <a:tcPr marL="76200" marR="76200" marT="50800" marB="50800" anchor="ctr">
                        <a:lnL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FFFFF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indent="0" algn="l">
                            <a:buNone/>
                          </a:pPr>
                          <a:r>
                            <a:rPr lang="en-US" sz="1200" dirty="0">
                              <a:solidFill>
                                <a:srgbClr val="404040"/>
                              </a:solidFill>
                              <a:latin typeface="Calibri" pitchFamily="34" charset="0"/>
                              <a:ea typeface="Calibri" pitchFamily="34" charset="-122"/>
                              <a:cs typeface="Calibri" pitchFamily="34" charset="-120"/>
                            </a:rPr>
                            <a:t>Uniform distribution</a:t>
                          </a:r>
                          <a:endParaRPr lang="en-US" sz="1200" dirty="0">
                            <a:latin typeface="Calibri" charset="0"/>
                            <a:ea typeface="Calibri" charset="0"/>
                            <a:cs typeface="Calibri" charset="0"/>
                          </a:endParaRPr>
                        </a:p>
                      </a:txBody>
                      <a:tcPr marL="76200" marR="76200" marT="50800" marB="50800" anchor="ctr">
                        <a:lnL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FFFFF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indent="0" algn="l">
                            <a:buNone/>
                          </a:pPr>
                          <a:r>
                            <a:rPr lang="en-US" sz="1200" dirty="0">
                              <a:solidFill>
                                <a:srgbClr val="404040"/>
                              </a:solidFill>
                              <a:latin typeface="Calibri" pitchFamily="34" charset="0"/>
                              <a:ea typeface="Calibri" pitchFamily="34" charset="-122"/>
                              <a:cs typeface="Calibri" pitchFamily="34" charset="-120"/>
                            </a:rPr>
                            <a:t>✓</a:t>
                          </a:r>
                          <a:endParaRPr lang="en-US" sz="1200" dirty="0">
                            <a:latin typeface="Calibri" charset="0"/>
                            <a:ea typeface="Calibri" charset="0"/>
                            <a:cs typeface="Calibri" charset="0"/>
                          </a:endParaRPr>
                        </a:p>
                      </a:txBody>
                      <a:tcPr marL="76200" marR="76200" marT="50800" marB="50800" anchor="ctr">
                        <a:lnL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FFFFF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7"/>
                      </a:ext>
                    </a:extLst>
                  </a:tr>
                  <a:tr h="365760">
                    <a:tc>
                      <a:txBody>
                        <a:bodyPr/>
                        <a:lstStyle/>
                        <a:p>
                          <a:pPr marL="0" indent="0" algn="l">
                            <a:buNone/>
                          </a:pPr>
                          <a14:m>
                            <m:oMath xmlns:m="http://schemas.openxmlformats.org/officeDocument/2006/math">
                              <m:r>
                                <m:rPr>
                                  <m:sty m:val="p"/>
                                </m:rPr>
                                <a:rPr lang="en-US" sz="1200" i="0" kern="1200" smtClean="0">
                                  <a:solidFill>
                                    <a:schemeClr val="tx1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+mn-cs"/>
                                </a:rPr>
                                <m:t>ϕ</m:t>
                              </m:r>
                              <m:sSub>
                                <m:sSubPr>
                                  <m:ctrlPr>
                                    <a:rPr lang="en-US" sz="1200" i="1" kern="1200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+mn-cs"/>
                                    </a:rPr>
                                  </m:ctrlPr>
                                </m:sSubPr>
                                <m:e>
                                  <m:r>
                                    <m:rPr>
                                      <m:sty m:val="p"/>
                                    </m:rPr>
                                    <a:rPr lang="en-US" sz="1200" i="0" kern="1200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+mn-cs"/>
                                    </a:rPr>
                                    <m:t>N</m:t>
                                  </m:r>
                                </m:e>
                                <m:sub>
                                  <m:r>
                                    <m:rPr>
                                      <m:sty m:val="p"/>
                                    </m:rPr>
                                    <a:rPr lang="en-US" sz="1200" b="0" i="0" kern="1200" smtClean="0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+mn-cs"/>
                                    </a:rPr>
                                    <m:t>n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1200" dirty="0">
                              <a:solidFill>
                                <a:srgbClr val="404040"/>
                              </a:solidFill>
                              <a:latin typeface="Calibri" pitchFamily="34" charset="0"/>
                              <a:ea typeface="Calibri" pitchFamily="34" charset="-122"/>
                              <a:cs typeface="Calibri" pitchFamily="34" charset="-120"/>
                            </a:rPr>
                            <a:t>  (pullout governs)</a:t>
                          </a:r>
                          <a:endParaRPr lang="en-US" sz="1200" dirty="0">
                            <a:latin typeface="Calibri" charset="0"/>
                            <a:ea typeface="Calibri" charset="0"/>
                            <a:cs typeface="Calibri" charset="0"/>
                          </a:endParaRPr>
                        </a:p>
                      </a:txBody>
                      <a:tcPr marL="76200" marR="76200" marT="50800" marB="50800" anchor="ctr">
                        <a:lnL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0F4FA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indent="0" algn="l">
                            <a:buNone/>
                          </a:pPr>
                          <a:r>
                            <a:rPr lang="en-US" sz="1200" dirty="0">
                              <a:solidFill>
                                <a:srgbClr val="404040"/>
                              </a:solidFill>
                              <a:latin typeface="Calibri" pitchFamily="34" charset="0"/>
                              <a:ea typeface="Calibri" pitchFamily="34" charset="-122"/>
                              <a:cs typeface="Calibri" pitchFamily="34" charset="-120"/>
                            </a:rPr>
                            <a:t>5,200 lbf</a:t>
                          </a:r>
                          <a:endParaRPr lang="en-US" sz="1200" dirty="0">
                            <a:latin typeface="Calibri" charset="0"/>
                            <a:ea typeface="Calibri" charset="0"/>
                            <a:cs typeface="Calibri" charset="0"/>
                          </a:endParaRPr>
                        </a:p>
                      </a:txBody>
                      <a:tcPr marL="76200" marR="76200" marT="50800" marB="50800" anchor="ctr">
                        <a:lnL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0F4FA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indent="0" algn="l">
                            <a:buNone/>
                          </a:pPr>
                          <a:r>
                            <a:rPr lang="en-US" sz="1200" dirty="0">
                              <a:solidFill>
                                <a:srgbClr val="404040"/>
                              </a:solidFill>
                              <a:latin typeface="Calibri" pitchFamily="34" charset="0"/>
                              <a:ea typeface="Calibri" pitchFamily="34" charset="-122"/>
                              <a:cs typeface="Calibri" pitchFamily="34" charset="-120"/>
                            </a:rPr>
                            <a:t>ACI 318-19 §17.6.3</a:t>
                          </a:r>
                          <a:endParaRPr lang="en-US" sz="1200" dirty="0">
                            <a:latin typeface="Calibri" charset="0"/>
                            <a:ea typeface="Calibri" charset="0"/>
                            <a:cs typeface="Calibri" charset="0"/>
                          </a:endParaRPr>
                        </a:p>
                      </a:txBody>
                      <a:tcPr marL="76200" marR="76200" marT="50800" marB="50800" anchor="ctr">
                        <a:lnL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0F4FA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indent="0" algn="l">
                            <a:buNone/>
                          </a:pPr>
                          <a:r>
                            <a:rPr lang="en-US" sz="1200" dirty="0">
                              <a:solidFill>
                                <a:srgbClr val="404040"/>
                              </a:solidFill>
                              <a:latin typeface="Calibri" pitchFamily="34" charset="0"/>
                              <a:ea typeface="Calibri" pitchFamily="34" charset="-122"/>
                              <a:cs typeface="Calibri" pitchFamily="34" charset="-120"/>
                            </a:rPr>
                            <a:t>✓</a:t>
                          </a:r>
                          <a:endParaRPr lang="en-US" sz="1200" dirty="0">
                            <a:latin typeface="Calibri" charset="0"/>
                            <a:ea typeface="Calibri" charset="0"/>
                            <a:cs typeface="Calibri" charset="0"/>
                          </a:endParaRPr>
                        </a:p>
                      </a:txBody>
                      <a:tcPr marL="76200" marR="76200" marT="50800" marB="50800" anchor="ctr">
                        <a:lnL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0F4FA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8"/>
                      </a:ext>
                    </a:extLst>
                  </a:tr>
                  <a:tr h="365760">
                    <a:tc>
                      <a:txBody>
                        <a:bodyPr/>
                        <a:lstStyle/>
                        <a:p>
                          <a:pPr marL="0" indent="0" algn="l">
                            <a:buNone/>
                          </a:pPr>
                          <a14:m>
                            <m:oMath xmlns:m="http://schemas.openxmlformats.org/officeDocument/2006/math">
                              <m:r>
                                <m:rPr>
                                  <m:sty m:val="p"/>
                                </m:rPr>
                                <a:rPr lang="en-US" sz="1200" i="0" kern="1200" smtClean="0">
                                  <a:solidFill>
                                    <a:schemeClr val="tx1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+mn-cs"/>
                                </a:rPr>
                                <m:t>ϕ</m:t>
                              </m:r>
                              <m:sSub>
                                <m:sSubPr>
                                  <m:ctrlPr>
                                    <a:rPr lang="en-US" sz="1200" i="1" kern="1200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+mn-cs"/>
                                    </a:rPr>
                                  </m:ctrlPr>
                                </m:sSubPr>
                                <m:e>
                                  <m:r>
                                    <m:rPr>
                                      <m:sty m:val="p"/>
                                    </m:rPr>
                                    <a:rPr lang="en-US" sz="1200" b="0" i="0" kern="1200" smtClean="0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+mn-cs"/>
                                    </a:rPr>
                                    <m:t>V</m:t>
                                  </m:r>
                                </m:e>
                                <m:sub>
                                  <m:r>
                                    <m:rPr>
                                      <m:sty m:val="p"/>
                                    </m:rPr>
                                    <a:rPr lang="en-US" sz="1200" b="0" i="0" kern="1200" smtClean="0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+mn-cs"/>
                                    </a:rPr>
                                    <m:t>n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1200" dirty="0">
                              <a:solidFill>
                                <a:srgbClr val="404040"/>
                              </a:solidFill>
                              <a:latin typeface="Calibri" pitchFamily="34" charset="0"/>
                              <a:ea typeface="Calibri" pitchFamily="34" charset="-122"/>
                              <a:cs typeface="Calibri" pitchFamily="34" charset="-120"/>
                            </a:rPr>
                            <a:t> (steel shear governs)</a:t>
                          </a:r>
                          <a:endParaRPr lang="en-US" sz="1200" dirty="0">
                            <a:latin typeface="Calibri" charset="0"/>
                            <a:ea typeface="Calibri" charset="0"/>
                            <a:cs typeface="Calibri" charset="0"/>
                          </a:endParaRPr>
                        </a:p>
                      </a:txBody>
                      <a:tcPr marL="76200" marR="76200" marT="50800" marB="50800" anchor="ctr">
                        <a:lnL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FFFFF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indent="0" algn="l">
                            <a:buNone/>
                          </a:pPr>
                          <a:r>
                            <a:rPr lang="en-US" sz="1200" dirty="0">
                              <a:solidFill>
                                <a:srgbClr val="404040"/>
                              </a:solidFill>
                              <a:latin typeface="Calibri" pitchFamily="34" charset="0"/>
                              <a:ea typeface="Calibri" pitchFamily="34" charset="-122"/>
                              <a:cs typeface="Calibri" pitchFamily="34" charset="-120"/>
                            </a:rPr>
                            <a:t>4,100 lbf</a:t>
                          </a:r>
                          <a:endParaRPr lang="en-US" sz="1200" dirty="0">
                            <a:latin typeface="Calibri" charset="0"/>
                            <a:ea typeface="Calibri" charset="0"/>
                            <a:cs typeface="Calibri" charset="0"/>
                          </a:endParaRPr>
                        </a:p>
                      </a:txBody>
                      <a:tcPr marL="76200" marR="76200" marT="50800" marB="50800" anchor="ctr">
                        <a:lnL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FFFFF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indent="0" algn="l">
                            <a:buNone/>
                          </a:pPr>
                          <a:r>
                            <a:rPr lang="en-US" sz="1200" dirty="0">
                              <a:solidFill>
                                <a:srgbClr val="404040"/>
                              </a:solidFill>
                              <a:latin typeface="Calibri" pitchFamily="34" charset="0"/>
                              <a:ea typeface="Calibri" pitchFamily="34" charset="-122"/>
                              <a:cs typeface="Calibri" pitchFamily="34" charset="-120"/>
                            </a:rPr>
                            <a:t>ACI 318-19 §17.7.1</a:t>
                          </a:r>
                          <a:endParaRPr lang="en-US" sz="1200" dirty="0">
                            <a:latin typeface="Calibri" charset="0"/>
                            <a:ea typeface="Calibri" charset="0"/>
                            <a:cs typeface="Calibri" charset="0"/>
                          </a:endParaRPr>
                        </a:p>
                      </a:txBody>
                      <a:tcPr marL="76200" marR="76200" marT="50800" marB="50800" anchor="ctr">
                        <a:lnL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FFFFF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indent="0" algn="l">
                            <a:buNone/>
                          </a:pPr>
                          <a:r>
                            <a:rPr lang="en-US" sz="1200" dirty="0">
                              <a:solidFill>
                                <a:srgbClr val="404040"/>
                              </a:solidFill>
                              <a:latin typeface="Calibri" pitchFamily="34" charset="0"/>
                              <a:ea typeface="Calibri" pitchFamily="34" charset="-122"/>
                              <a:cs typeface="Calibri" pitchFamily="34" charset="-120"/>
                            </a:rPr>
                            <a:t>✓</a:t>
                          </a:r>
                          <a:endParaRPr lang="en-US" sz="1200" dirty="0">
                            <a:latin typeface="Calibri" charset="0"/>
                            <a:ea typeface="Calibri" charset="0"/>
                            <a:cs typeface="Calibri" charset="0"/>
                          </a:endParaRPr>
                        </a:p>
                      </a:txBody>
                      <a:tcPr marL="76200" marR="76200" marT="50800" marB="50800" anchor="ctr">
                        <a:lnL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FFFFF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9"/>
                      </a:ext>
                    </a:extLst>
                  </a:tr>
                  <a:tr h="365760">
                    <a:tc>
                      <a:txBody>
                        <a:bodyPr/>
                        <a:lstStyle/>
                        <a:p>
                          <a:pPr marL="0" indent="0" algn="l">
                            <a:buNone/>
                          </a:pPr>
                          <a:r>
                            <a:rPr lang="en-US" sz="1200" dirty="0">
                              <a:solidFill>
                                <a:srgbClr val="404040"/>
                              </a:solidFill>
                              <a:latin typeface="Calibri" pitchFamily="34" charset="0"/>
                              <a:ea typeface="Calibri" pitchFamily="34" charset="-122"/>
                              <a:cs typeface="Calibri" pitchFamily="34" charset="-120"/>
                            </a:rPr>
                            <a:t>Interaction ratio</a:t>
                          </a:r>
                          <a:endParaRPr lang="en-US" sz="1200" dirty="0">
                            <a:latin typeface="Calibri" charset="0"/>
                            <a:ea typeface="Calibri" charset="0"/>
                            <a:cs typeface="Calibri" charset="0"/>
                          </a:endParaRPr>
                        </a:p>
                      </a:txBody>
                      <a:tcPr marL="76200" marR="76200" marT="50800" marB="50800" anchor="ctr">
                        <a:lnL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0F4FA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indent="0" algn="l">
                            <a:buNone/>
                          </a:pPr>
                          <a:r>
                            <a:rPr lang="en-US" sz="1200" dirty="0">
                              <a:solidFill>
                                <a:srgbClr val="404040"/>
                              </a:solidFill>
                              <a:latin typeface="Calibri" pitchFamily="34" charset="0"/>
                              <a:ea typeface="Calibri" pitchFamily="34" charset="-122"/>
                              <a:cs typeface="Calibri" pitchFamily="34" charset="-120"/>
                            </a:rPr>
                            <a:t>0.156 ≤ 1.2</a:t>
                          </a:r>
                          <a:endParaRPr lang="en-US" sz="1200" dirty="0">
                            <a:latin typeface="Calibri" charset="0"/>
                            <a:ea typeface="Calibri" charset="0"/>
                            <a:cs typeface="Calibri" charset="0"/>
                          </a:endParaRPr>
                        </a:p>
                      </a:txBody>
                      <a:tcPr marL="76200" marR="76200" marT="50800" marB="50800" anchor="ctr">
                        <a:lnL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0F4FA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indent="0" algn="l">
                            <a:buNone/>
                          </a:pPr>
                          <a:r>
                            <a:rPr lang="en-US" sz="1200" dirty="0">
                              <a:solidFill>
                                <a:srgbClr val="404040"/>
                              </a:solidFill>
                              <a:latin typeface="Calibri" pitchFamily="34" charset="0"/>
                              <a:ea typeface="Calibri" pitchFamily="34" charset="-122"/>
                              <a:cs typeface="Calibri" pitchFamily="34" charset="-120"/>
                            </a:rPr>
                            <a:t>ACI 318-19 §17.8.3</a:t>
                          </a:r>
                          <a:endParaRPr lang="en-US" sz="1200" dirty="0">
                            <a:latin typeface="Calibri" charset="0"/>
                            <a:ea typeface="Calibri" charset="0"/>
                            <a:cs typeface="Calibri" charset="0"/>
                          </a:endParaRPr>
                        </a:p>
                      </a:txBody>
                      <a:tcPr marL="76200" marR="76200" marT="50800" marB="50800" anchor="ctr">
                        <a:lnL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0F4FA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indent="0" algn="l">
                            <a:buNone/>
                          </a:pPr>
                          <a:r>
                            <a:rPr lang="en-US" sz="1200" dirty="0">
                              <a:solidFill>
                                <a:srgbClr val="404040"/>
                              </a:solidFill>
                              <a:latin typeface="Calibri" pitchFamily="34" charset="0"/>
                              <a:ea typeface="Calibri" pitchFamily="34" charset="-122"/>
                              <a:cs typeface="Calibri" pitchFamily="34" charset="-120"/>
                            </a:rPr>
                            <a:t>✓ PASS</a:t>
                          </a:r>
                          <a:endParaRPr lang="en-US" sz="1200" dirty="0">
                            <a:latin typeface="Calibri" charset="0"/>
                            <a:ea typeface="Calibri" charset="0"/>
                            <a:cs typeface="Calibri" charset="0"/>
                          </a:endParaRPr>
                        </a:p>
                      </a:txBody>
                      <a:tcPr marL="76200" marR="76200" marT="50800" marB="50800" anchor="ctr">
                        <a:lnL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0F4FA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10"/>
                      </a:ext>
                    </a:extLst>
                  </a:tr>
                  <a:tr h="365760">
                    <a:tc>
                      <a:txBody>
                        <a:bodyPr/>
                        <a:lstStyle/>
                        <a:p>
                          <a:pPr marL="0" indent="0" algn="l">
                            <a:buNone/>
                          </a:pPr>
                          <a:r>
                            <a:rPr lang="en-US" sz="1200" dirty="0">
                              <a:solidFill>
                                <a:srgbClr val="404040"/>
                              </a:solidFill>
                              <a:latin typeface="Calibri" pitchFamily="34" charset="0"/>
                              <a:ea typeface="Calibri" pitchFamily="34" charset="-122"/>
                              <a:cs typeface="Calibri" pitchFamily="34" charset="-120"/>
                            </a:rPr>
                            <a:t>SDC D ductility (Option A)</a:t>
                          </a:r>
                          <a:endParaRPr lang="en-US" sz="1200" dirty="0">
                            <a:latin typeface="Calibri" charset="0"/>
                            <a:ea typeface="Calibri" charset="0"/>
                            <a:cs typeface="Calibri" charset="0"/>
                          </a:endParaRPr>
                        </a:p>
                      </a:txBody>
                      <a:tcPr marL="76200" marR="76200" marT="50800" marB="50800" anchor="ctr">
                        <a:lnL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FFFFF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indent="0" algn="l">
                            <a:buNone/>
                          </a:pPr>
                          <a14:m>
                            <m:oMath xmlns:m="http://schemas.openxmlformats.org/officeDocument/2006/math">
                              <m:r>
                                <m:rPr>
                                  <m:sty m:val="p"/>
                                </m:rPr>
                                <a:rPr lang="en-US" sz="1200" i="0" kern="1200" smtClean="0">
                                  <a:solidFill>
                                    <a:schemeClr val="tx1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+mn-cs"/>
                                </a:rPr>
                                <m:t>ϕ</m:t>
                              </m:r>
                              <m:sSub>
                                <m:sSubPr>
                                  <m:ctrlPr>
                                    <a:rPr lang="en-US" sz="1200" i="1" kern="1200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+mn-cs"/>
                                    </a:rPr>
                                  </m:ctrlPr>
                                </m:sSubPr>
                                <m:e>
                                  <m:r>
                                    <m:rPr>
                                      <m:sty m:val="p"/>
                                    </m:rPr>
                                    <a:rPr lang="en-US" sz="1200" i="0" kern="1200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+mn-cs"/>
                                    </a:rPr>
                                    <m:t>N</m:t>
                                  </m:r>
                                </m:e>
                                <m:sub>
                                  <m:r>
                                    <m:rPr>
                                      <m:sty m:val="p"/>
                                    </m:rPr>
                                    <a:rPr lang="en-US" sz="1200" i="0" kern="1200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+mn-cs"/>
                                    </a:rPr>
                                    <m:t>sa</m:t>
                                  </m:r>
                                </m:sub>
                              </m:sSub>
                              <m:r>
                                <a:rPr lang="en-US" sz="1200" i="0" kern="1200">
                                  <a:solidFill>
                                    <a:schemeClr val="tx1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+mn-cs"/>
                                </a:rPr>
                                <m:t>&lt;</m:t>
                              </m:r>
                              <m:r>
                                <m:rPr>
                                  <m:sty m:val="p"/>
                                </m:rPr>
                                <a:rPr lang="en-US" sz="1200" i="0" kern="1200">
                                  <a:solidFill>
                                    <a:schemeClr val="tx1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+mn-cs"/>
                                </a:rPr>
                                <m:t>ϕ</m:t>
                              </m:r>
                              <m:sSub>
                                <m:sSubPr>
                                  <m:ctrlPr>
                                    <a:rPr lang="en-US" sz="1200" i="1" kern="1200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+mn-cs"/>
                                    </a:rPr>
                                  </m:ctrlPr>
                                </m:sSubPr>
                                <m:e>
                                  <m:r>
                                    <m:rPr>
                                      <m:sty m:val="p"/>
                                    </m:rPr>
                                    <a:rPr lang="en-US" sz="1200" i="0" kern="1200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+mn-cs"/>
                                    </a:rPr>
                                    <m:t>N</m:t>
                                  </m:r>
                                </m:e>
                                <m:sub>
                                  <m:r>
                                    <m:rPr>
                                      <m:sty m:val="p"/>
                                    </m:rPr>
                                    <a:rPr lang="en-US" sz="1200" i="0" kern="1200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+mn-cs"/>
                                    </a:rPr>
                                    <m:t>cbg</m:t>
                                  </m:r>
                                </m:sub>
                              </m:sSub>
                              <m:r>
                                <a:rPr lang="en-US" sz="1200" b="0" i="0" kern="1200" smtClean="0">
                                  <a:solidFill>
                                    <a:schemeClr val="tx1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+mn-cs"/>
                                </a:rPr>
                                <m:t> </m:t>
                              </m:r>
                            </m:oMath>
                          </a14:m>
                          <a:r>
                            <a:rPr lang="en-US" sz="1200" dirty="0">
                              <a:solidFill>
                                <a:srgbClr val="404040"/>
                              </a:solidFill>
                              <a:latin typeface="Calibri" pitchFamily="34" charset="0"/>
                              <a:ea typeface="Calibri" pitchFamily="34" charset="-122"/>
                              <a:cs typeface="Calibri" pitchFamily="34" charset="-120"/>
                            </a:rPr>
                            <a:t> confirmed</a:t>
                          </a:r>
                          <a:endParaRPr lang="en-US" sz="1200" dirty="0">
                            <a:latin typeface="Calibri" charset="0"/>
                            <a:ea typeface="Calibri" charset="0"/>
                            <a:cs typeface="Calibri" charset="0"/>
                          </a:endParaRPr>
                        </a:p>
                      </a:txBody>
                      <a:tcPr marL="76200" marR="76200" marT="50800" marB="50800" anchor="ctr">
                        <a:lnL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FFFFF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indent="0" algn="l">
                            <a:buNone/>
                          </a:pPr>
                          <a:r>
                            <a:rPr lang="en-US" sz="1200" dirty="0">
                              <a:solidFill>
                                <a:srgbClr val="404040"/>
                              </a:solidFill>
                              <a:latin typeface="Calibri" pitchFamily="34" charset="0"/>
                              <a:ea typeface="Calibri" pitchFamily="34" charset="-122"/>
                              <a:cs typeface="Calibri" pitchFamily="34" charset="-120"/>
                            </a:rPr>
                            <a:t>ACI 318-19 §17.10</a:t>
                          </a:r>
                          <a:endParaRPr lang="en-US" sz="1200" dirty="0">
                            <a:latin typeface="Calibri" charset="0"/>
                            <a:ea typeface="Calibri" charset="0"/>
                            <a:cs typeface="Calibri" charset="0"/>
                          </a:endParaRPr>
                        </a:p>
                      </a:txBody>
                      <a:tcPr marL="76200" marR="76200" marT="50800" marB="50800" anchor="ctr">
                        <a:lnL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FFFFF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indent="0" algn="l">
                            <a:buNone/>
                          </a:pPr>
                          <a:r>
                            <a:rPr lang="en-US" sz="1200" dirty="0">
                              <a:solidFill>
                                <a:srgbClr val="404040"/>
                              </a:solidFill>
                              <a:latin typeface="Calibri" pitchFamily="34" charset="0"/>
                              <a:ea typeface="Calibri" pitchFamily="34" charset="-122"/>
                              <a:cs typeface="Calibri" pitchFamily="34" charset="-120"/>
                            </a:rPr>
                            <a:t>✓ PASS</a:t>
                          </a:r>
                          <a:endParaRPr lang="en-US" sz="1200" dirty="0">
                            <a:latin typeface="Calibri" charset="0"/>
                            <a:ea typeface="Calibri" charset="0"/>
                            <a:cs typeface="Calibri" charset="0"/>
                          </a:endParaRPr>
                        </a:p>
                      </a:txBody>
                      <a:tcPr marL="76200" marR="76200" marT="50800" marB="50800" anchor="ctr">
                        <a:lnL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FFFFF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11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18" name="Table 0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24571696"/>
                  </p:ext>
                </p:extLst>
              </p:nvPr>
            </p:nvGraphicFramePr>
            <p:xfrm>
              <a:off x="365760" y="713232"/>
              <a:ext cx="8503920" cy="4389120"/>
            </p:xfrm>
            <a:graphic>
              <a:graphicData uri="http://schemas.openxmlformats.org/drawingml/2006/table">
                <a:tbl>
                  <a:tblPr/>
                  <a:tblGrid>
                    <a:gridCol w="3082671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2232279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  <a:gridCol w="2232279">
                      <a:extLst>
                        <a:ext uri="{9D8B030D-6E8A-4147-A177-3AD203B41FA5}">
                          <a16:colId xmlns:a16="http://schemas.microsoft.com/office/drawing/2014/main" val="20002"/>
                        </a:ext>
                      </a:extLst>
                    </a:gridCol>
                    <a:gridCol w="956691">
                      <a:extLst>
                        <a:ext uri="{9D8B030D-6E8A-4147-A177-3AD203B41FA5}">
                          <a16:colId xmlns:a16="http://schemas.microsoft.com/office/drawing/2014/main" val="20003"/>
                        </a:ext>
                      </a:extLst>
                    </a:gridCol>
                  </a:tblGrid>
                  <a:tr h="365760">
                    <a:tc>
                      <a:txBody>
                        <a:bodyPr/>
                        <a:lstStyle/>
                        <a:p>
                          <a:pPr marL="0" indent="0" algn="ctr">
                            <a:buNone/>
                          </a:pPr>
                          <a:r>
                            <a:rPr lang="en-US" sz="1200" b="1" dirty="0">
                              <a:solidFill>
                                <a:srgbClr val="FFFFFF"/>
                              </a:solidFill>
                              <a:latin typeface="Calibri" pitchFamily="34" charset="0"/>
                              <a:ea typeface="Calibri" pitchFamily="34" charset="-122"/>
                              <a:cs typeface="Calibri" pitchFamily="34" charset="-120"/>
                            </a:rPr>
                            <a:t>Design Step</a:t>
                          </a:r>
                          <a:endParaRPr lang="en-US" sz="1200" dirty="0">
                            <a:latin typeface="Calibri" charset="0"/>
                            <a:ea typeface="Calibri" charset="0"/>
                            <a:cs typeface="Calibri" charset="0"/>
                          </a:endParaRPr>
                        </a:p>
                      </a:txBody>
                      <a:tcPr marL="76200" marR="76200" marT="50800" marB="50800" anchor="ctr">
                        <a:lnL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1F3A6B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indent="0" algn="ctr">
                            <a:buNone/>
                          </a:pPr>
                          <a:r>
                            <a:rPr lang="en-US" sz="1200" b="1" dirty="0">
                              <a:solidFill>
                                <a:srgbClr val="FFFFFF"/>
                              </a:solidFill>
                              <a:latin typeface="Calibri" pitchFamily="34" charset="0"/>
                              <a:ea typeface="Calibri" pitchFamily="34" charset="-122"/>
                              <a:cs typeface="Calibri" pitchFamily="34" charset="-120"/>
                            </a:rPr>
                            <a:t>Result</a:t>
                          </a:r>
                          <a:endParaRPr lang="en-US" sz="1200" dirty="0">
                            <a:latin typeface="Calibri" charset="0"/>
                            <a:ea typeface="Calibri" charset="0"/>
                            <a:cs typeface="Calibri" charset="0"/>
                          </a:endParaRPr>
                        </a:p>
                      </a:txBody>
                      <a:tcPr marL="76200" marR="76200" marT="50800" marB="50800" anchor="ctr">
                        <a:lnL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1F3A6B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indent="0" algn="ctr">
                            <a:buNone/>
                          </a:pPr>
                          <a:r>
                            <a:rPr lang="en-US" sz="1200" b="1" dirty="0">
                              <a:solidFill>
                                <a:srgbClr val="FFFFFF"/>
                              </a:solidFill>
                              <a:latin typeface="Calibri" pitchFamily="34" charset="0"/>
                              <a:ea typeface="Calibri" pitchFamily="34" charset="-122"/>
                              <a:cs typeface="Calibri" pitchFamily="34" charset="-120"/>
                            </a:rPr>
                            <a:t>Code Reference</a:t>
                          </a:r>
                          <a:endParaRPr lang="en-US" sz="1200" dirty="0">
                            <a:latin typeface="Calibri" charset="0"/>
                            <a:ea typeface="Calibri" charset="0"/>
                            <a:cs typeface="Calibri" charset="0"/>
                          </a:endParaRPr>
                        </a:p>
                      </a:txBody>
                      <a:tcPr marL="76200" marR="76200" marT="50800" marB="50800" anchor="ctr">
                        <a:lnL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1F3A6B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indent="0" algn="ctr">
                            <a:buNone/>
                          </a:pPr>
                          <a:r>
                            <a:rPr lang="en-US" sz="1200" b="1" dirty="0">
                              <a:solidFill>
                                <a:srgbClr val="FFFFFF"/>
                              </a:solidFill>
                              <a:latin typeface="Calibri" pitchFamily="34" charset="0"/>
                              <a:ea typeface="Calibri" pitchFamily="34" charset="-122"/>
                              <a:cs typeface="Calibri" pitchFamily="34" charset="-120"/>
                            </a:rPr>
                            <a:t>Status</a:t>
                          </a:r>
                          <a:endParaRPr lang="en-US" sz="1200" dirty="0">
                            <a:latin typeface="Calibri" charset="0"/>
                            <a:ea typeface="Calibri" charset="0"/>
                            <a:cs typeface="Calibri" charset="0"/>
                          </a:endParaRPr>
                        </a:p>
                      </a:txBody>
                      <a:tcPr marL="76200" marR="76200" marT="50800" marB="50800" anchor="ctr">
                        <a:lnL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1F3A6B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36576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76200" marR="76200" marT="50800" marB="50800" anchor="ctr">
                        <a:lnL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198" t="-101667" r="-176087" b="-100333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0" indent="0" algn="l">
                            <a:buNone/>
                          </a:pPr>
                          <a:r>
                            <a:rPr lang="en-US" sz="1200" dirty="0">
                              <a:solidFill>
                                <a:srgbClr val="404040"/>
                              </a:solidFill>
                              <a:latin typeface="Calibri" pitchFamily="34" charset="0"/>
                              <a:ea typeface="Calibri" pitchFamily="34" charset="-122"/>
                              <a:cs typeface="Calibri" pitchFamily="34" charset="-120"/>
                            </a:rPr>
                            <a:t>0.792g,  SDC D</a:t>
                          </a:r>
                          <a:endParaRPr lang="en-US" sz="1200" dirty="0">
                            <a:latin typeface="Calibri" charset="0"/>
                            <a:ea typeface="Calibri" charset="0"/>
                            <a:cs typeface="Calibri" charset="0"/>
                          </a:endParaRPr>
                        </a:p>
                      </a:txBody>
                      <a:tcPr marL="76200" marR="76200" marT="50800" marB="50800" anchor="ctr">
                        <a:lnL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FFFFF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indent="0" algn="l">
                            <a:buNone/>
                          </a:pPr>
                          <a:r>
                            <a:rPr lang="en-US" sz="1200" dirty="0">
                              <a:solidFill>
                                <a:srgbClr val="404040"/>
                              </a:solidFill>
                              <a:latin typeface="Calibri" pitchFamily="34" charset="0"/>
                              <a:ea typeface="Calibri" pitchFamily="34" charset="-122"/>
                              <a:cs typeface="Calibri" pitchFamily="34" charset="-120"/>
                            </a:rPr>
                            <a:t>ASCE 7-22 §11.4</a:t>
                          </a:r>
                          <a:endParaRPr lang="en-US" sz="1200" dirty="0">
                            <a:latin typeface="Calibri" charset="0"/>
                            <a:ea typeface="Calibri" charset="0"/>
                            <a:cs typeface="Calibri" charset="0"/>
                          </a:endParaRPr>
                        </a:p>
                      </a:txBody>
                      <a:tcPr marL="76200" marR="76200" marT="50800" marB="50800" anchor="ctr">
                        <a:lnL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FFFFF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indent="0" algn="l">
                            <a:buNone/>
                          </a:pPr>
                          <a:r>
                            <a:rPr lang="en-US" sz="1200" dirty="0">
                              <a:solidFill>
                                <a:srgbClr val="404040"/>
                              </a:solidFill>
                              <a:latin typeface="Calibri" pitchFamily="34" charset="0"/>
                              <a:ea typeface="Calibri" pitchFamily="34" charset="-122"/>
                              <a:cs typeface="Calibri" pitchFamily="34" charset="-120"/>
                            </a:rPr>
                            <a:t>✓</a:t>
                          </a:r>
                          <a:endParaRPr lang="en-US" sz="1200" dirty="0">
                            <a:latin typeface="Calibri" charset="0"/>
                            <a:ea typeface="Calibri" charset="0"/>
                            <a:cs typeface="Calibri" charset="0"/>
                          </a:endParaRPr>
                        </a:p>
                      </a:txBody>
                      <a:tcPr marL="76200" marR="76200" marT="50800" marB="50800" anchor="ctr">
                        <a:lnL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FFFFF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36576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76200" marR="76200" marT="50800" marB="50800" anchor="ctr">
                        <a:lnL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198" t="-201667" r="-176087" b="-90333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0" indent="0" algn="l">
                            <a:buNone/>
                          </a:pPr>
                          <a:r>
                            <a:rPr lang="en-US" sz="1200" dirty="0">
                              <a:solidFill>
                                <a:srgbClr val="404040"/>
                              </a:solidFill>
                              <a:latin typeface="Calibri" pitchFamily="34" charset="0"/>
                              <a:ea typeface="Calibri" pitchFamily="34" charset="-122"/>
                              <a:cs typeface="Calibri" pitchFamily="34" charset="-120"/>
                            </a:rPr>
                            <a:t>238 lbf</a:t>
                          </a:r>
                          <a:endParaRPr lang="en-US" sz="1200" dirty="0">
                            <a:latin typeface="Calibri" charset="0"/>
                            <a:ea typeface="Calibri" charset="0"/>
                            <a:cs typeface="Calibri" charset="0"/>
                          </a:endParaRPr>
                        </a:p>
                      </a:txBody>
                      <a:tcPr marL="76200" marR="76200" marT="50800" marB="50800" anchor="ctr">
                        <a:lnL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0F4FA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indent="0" algn="l">
                            <a:buNone/>
                          </a:pPr>
                          <a:r>
                            <a:rPr lang="en-US" sz="1200" dirty="0">
                              <a:solidFill>
                                <a:srgbClr val="404040"/>
                              </a:solidFill>
                              <a:latin typeface="Calibri" pitchFamily="34" charset="0"/>
                              <a:ea typeface="Calibri" pitchFamily="34" charset="-122"/>
                              <a:cs typeface="Calibri" pitchFamily="34" charset="-120"/>
                            </a:rPr>
                            <a:t>§13.3.1</a:t>
                          </a:r>
                          <a:endParaRPr lang="en-US" sz="1200" dirty="0">
                            <a:latin typeface="Calibri" charset="0"/>
                            <a:ea typeface="Calibri" charset="0"/>
                            <a:cs typeface="Calibri" charset="0"/>
                          </a:endParaRPr>
                        </a:p>
                      </a:txBody>
                      <a:tcPr marL="76200" marR="76200" marT="50800" marB="50800" anchor="ctr">
                        <a:lnL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0F4FA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indent="0" algn="l">
                            <a:buNone/>
                          </a:pPr>
                          <a:r>
                            <a:rPr lang="en-US" sz="1200" dirty="0">
                              <a:solidFill>
                                <a:srgbClr val="404040"/>
                              </a:solidFill>
                              <a:latin typeface="Calibri" pitchFamily="34" charset="0"/>
                              <a:ea typeface="Calibri" pitchFamily="34" charset="-122"/>
                              <a:cs typeface="Calibri" pitchFamily="34" charset="-120"/>
                            </a:rPr>
                            <a:t>✓ Controls</a:t>
                          </a:r>
                          <a:endParaRPr lang="en-US" sz="1200" dirty="0">
                            <a:latin typeface="Calibri" charset="0"/>
                            <a:ea typeface="Calibri" charset="0"/>
                            <a:cs typeface="Calibri" charset="0"/>
                          </a:endParaRPr>
                        </a:p>
                      </a:txBody>
                      <a:tcPr marL="76200" marR="76200" marT="50800" marB="50800" anchor="ctr">
                        <a:lnL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0F4FA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36576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76200" marR="76200" marT="50800" marB="50800" anchor="ctr">
                        <a:lnL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198" t="-301667" r="-176087" b="-80333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0" indent="0" algn="l">
                            <a:buNone/>
                          </a:pPr>
                          <a:r>
                            <a:rPr lang="en-US" sz="1200" dirty="0">
                              <a:solidFill>
                                <a:srgbClr val="404040"/>
                              </a:solidFill>
                              <a:latin typeface="Calibri" pitchFamily="34" charset="0"/>
                              <a:ea typeface="Calibri" pitchFamily="34" charset="-122"/>
                              <a:cs typeface="Calibri" pitchFamily="34" charset="-120"/>
                            </a:rPr>
                            <a:t>178 / 950 lbf</a:t>
                          </a:r>
                          <a:endParaRPr lang="en-US" sz="1200" dirty="0">
                            <a:latin typeface="Calibri" charset="0"/>
                            <a:ea typeface="Calibri" charset="0"/>
                            <a:cs typeface="Calibri" charset="0"/>
                          </a:endParaRPr>
                        </a:p>
                      </a:txBody>
                      <a:tcPr marL="76200" marR="76200" marT="50800" marB="50800" anchor="ctr">
                        <a:lnL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FFFFF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indent="0" algn="l">
                            <a:buNone/>
                          </a:pPr>
                          <a:r>
                            <a:rPr lang="en-US" sz="1200" dirty="0">
                              <a:solidFill>
                                <a:srgbClr val="404040"/>
                              </a:solidFill>
                              <a:latin typeface="Calibri" pitchFamily="34" charset="0"/>
                              <a:ea typeface="Calibri" pitchFamily="34" charset="-122"/>
                              <a:cs typeface="Calibri" pitchFamily="34" charset="-120"/>
                            </a:rPr>
                            <a:t>Eqs. 13.3-3/4</a:t>
                          </a:r>
                          <a:endParaRPr lang="en-US" sz="1200" dirty="0">
                            <a:latin typeface="Calibri" charset="0"/>
                            <a:ea typeface="Calibri" charset="0"/>
                            <a:cs typeface="Calibri" charset="0"/>
                          </a:endParaRPr>
                        </a:p>
                      </a:txBody>
                      <a:tcPr marL="76200" marR="76200" marT="50800" marB="50800" anchor="ctr">
                        <a:lnL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FFFFF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indent="0" algn="l">
                            <a:buNone/>
                          </a:pPr>
                          <a:r>
                            <a:rPr lang="en-US" sz="1200" dirty="0">
                              <a:solidFill>
                                <a:srgbClr val="404040"/>
                              </a:solidFill>
                              <a:latin typeface="Calibri" pitchFamily="34" charset="0"/>
                              <a:ea typeface="Calibri" pitchFamily="34" charset="-122"/>
                              <a:cs typeface="Calibri" pitchFamily="34" charset="-120"/>
                            </a:rPr>
                            <a:t>✓ In range</a:t>
                          </a:r>
                          <a:endParaRPr lang="en-US" sz="1200" dirty="0">
                            <a:latin typeface="Calibri" charset="0"/>
                            <a:ea typeface="Calibri" charset="0"/>
                            <a:cs typeface="Calibri" charset="0"/>
                          </a:endParaRPr>
                        </a:p>
                      </a:txBody>
                      <a:tcPr marL="76200" marR="76200" marT="50800" marB="50800" anchor="ctr">
                        <a:lnL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FFFFF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  <a:tr h="36576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76200" marR="76200" marT="50800" marB="50800" anchor="ctr">
                        <a:lnL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198" t="-401667" r="-176087" b="-70333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0" indent="0" algn="l">
                            <a:buNone/>
                          </a:pPr>
                          <a:r>
                            <a:rPr lang="en-US" sz="1200" dirty="0">
                              <a:solidFill>
                                <a:srgbClr val="404040"/>
                              </a:solidFill>
                              <a:latin typeface="Calibri" pitchFamily="34" charset="0"/>
                              <a:ea typeface="Calibri" pitchFamily="34" charset="-122"/>
                              <a:cs typeface="Calibri" pitchFamily="34" charset="-120"/>
                            </a:rPr>
                            <a:t>79.2 lbf (upward)</a:t>
                          </a:r>
                          <a:endParaRPr lang="en-US" sz="1200" dirty="0">
                            <a:latin typeface="Calibri" charset="0"/>
                            <a:ea typeface="Calibri" charset="0"/>
                            <a:cs typeface="Calibri" charset="0"/>
                          </a:endParaRPr>
                        </a:p>
                      </a:txBody>
                      <a:tcPr marL="76200" marR="76200" marT="50800" marB="50800" anchor="ctr">
                        <a:lnL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0F4FA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indent="0" algn="l">
                            <a:buNone/>
                          </a:pPr>
                          <a:r>
                            <a:rPr lang="en-US" sz="1200" dirty="0">
                              <a:solidFill>
                                <a:srgbClr val="404040"/>
                              </a:solidFill>
                              <a:latin typeface="Calibri" pitchFamily="34" charset="0"/>
                              <a:ea typeface="Calibri" pitchFamily="34" charset="-122"/>
                              <a:cs typeface="Calibri" pitchFamily="34" charset="-120"/>
                            </a:rPr>
                            <a:t>§12.4.2</a:t>
                          </a:r>
                          <a:endParaRPr lang="en-US" sz="1200" dirty="0">
                            <a:latin typeface="Calibri" charset="0"/>
                            <a:ea typeface="Calibri" charset="0"/>
                            <a:cs typeface="Calibri" charset="0"/>
                          </a:endParaRPr>
                        </a:p>
                      </a:txBody>
                      <a:tcPr marL="76200" marR="76200" marT="50800" marB="50800" anchor="ctr">
                        <a:lnL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0F4FA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indent="0" algn="l">
                            <a:buNone/>
                          </a:pPr>
                          <a:r>
                            <a:rPr lang="en-US" sz="1200" dirty="0">
                              <a:solidFill>
                                <a:srgbClr val="404040"/>
                              </a:solidFill>
                              <a:latin typeface="Calibri" pitchFamily="34" charset="0"/>
                              <a:ea typeface="Calibri" pitchFamily="34" charset="-122"/>
                              <a:cs typeface="Calibri" pitchFamily="34" charset="-120"/>
                            </a:rPr>
                            <a:t>✓ Applied</a:t>
                          </a:r>
                          <a:endParaRPr lang="en-US" sz="1200" dirty="0">
                            <a:latin typeface="Calibri" charset="0"/>
                            <a:ea typeface="Calibri" charset="0"/>
                            <a:cs typeface="Calibri" charset="0"/>
                          </a:endParaRPr>
                        </a:p>
                      </a:txBody>
                      <a:tcPr marL="76200" marR="76200" marT="50800" marB="50800" anchor="ctr">
                        <a:lnL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0F4FA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4"/>
                      </a:ext>
                    </a:extLst>
                  </a:tr>
                  <a:tr h="36576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76200" marR="76200" marT="50800" marB="50800" anchor="ctr">
                        <a:lnL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198" t="-501667" r="-176087" b="-60333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0" indent="0" algn="l">
                            <a:buNone/>
                          </a:pPr>
                          <a:r>
                            <a:rPr lang="en-US" sz="1200" dirty="0">
                              <a:solidFill>
                                <a:srgbClr val="404040"/>
                              </a:solidFill>
                              <a:latin typeface="Calibri" pitchFamily="34" charset="0"/>
                              <a:ea typeface="Calibri" pitchFamily="34" charset="-122"/>
                              <a:cs typeface="Calibri" pitchFamily="34" charset="-120"/>
                            </a:rPr>
                            <a:t>8,568 lbf·in</a:t>
                          </a:r>
                          <a:endParaRPr lang="en-US" sz="1200" dirty="0">
                            <a:latin typeface="Calibri" charset="0"/>
                            <a:ea typeface="Calibri" charset="0"/>
                            <a:cs typeface="Calibri" charset="0"/>
                          </a:endParaRPr>
                        </a:p>
                      </a:txBody>
                      <a:tcPr marL="76200" marR="76200" marT="50800" marB="50800" anchor="ctr">
                        <a:lnL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FFFFF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indent="0" algn="l">
                            <a:buNone/>
                          </a:pPr>
                          <a:r>
                            <a:rPr lang="en-US" sz="1200" dirty="0">
                              <a:solidFill>
                                <a:srgbClr val="404040"/>
                              </a:solidFill>
                              <a:latin typeface="Calibri" pitchFamily="34" charset="0"/>
                              <a:ea typeface="Calibri" pitchFamily="34" charset="-122"/>
                              <a:cs typeface="Calibri" pitchFamily="34" charset="-120"/>
                            </a:rPr>
                            <a:t>Statics</a:t>
                          </a:r>
                          <a:endParaRPr lang="en-US" sz="1200" dirty="0">
                            <a:latin typeface="Calibri" charset="0"/>
                            <a:ea typeface="Calibri" charset="0"/>
                            <a:cs typeface="Calibri" charset="0"/>
                          </a:endParaRPr>
                        </a:p>
                      </a:txBody>
                      <a:tcPr marL="76200" marR="76200" marT="50800" marB="50800" anchor="ctr">
                        <a:lnL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FFFFF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indent="0" algn="l">
                            <a:buNone/>
                          </a:pPr>
                          <a:r>
                            <a:rPr lang="en-US" sz="1200" dirty="0">
                              <a:solidFill>
                                <a:srgbClr val="404040"/>
                              </a:solidFill>
                              <a:latin typeface="Calibri" pitchFamily="34" charset="0"/>
                              <a:ea typeface="Calibri" pitchFamily="34" charset="-122"/>
                              <a:cs typeface="Calibri" pitchFamily="34" charset="-120"/>
                            </a:rPr>
                            <a:t>✓</a:t>
                          </a:r>
                          <a:endParaRPr lang="en-US" sz="1200" dirty="0">
                            <a:latin typeface="Calibri" charset="0"/>
                            <a:ea typeface="Calibri" charset="0"/>
                            <a:cs typeface="Calibri" charset="0"/>
                          </a:endParaRPr>
                        </a:p>
                      </a:txBody>
                      <a:tcPr marL="76200" marR="76200" marT="50800" marB="50800" anchor="ctr">
                        <a:lnL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FFFFF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5"/>
                      </a:ext>
                    </a:extLst>
                  </a:tr>
                  <a:tr h="36576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76200" marR="76200" marT="50800" marB="50800" anchor="ctr">
                        <a:lnL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198" t="-601667" r="-176087" b="-50333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0" indent="0" algn="l">
                            <a:buNone/>
                          </a:pPr>
                          <a:r>
                            <a:rPr lang="en-US" sz="1200" dirty="0">
                              <a:solidFill>
                                <a:srgbClr val="404040"/>
                              </a:solidFill>
                              <a:latin typeface="Calibri" pitchFamily="34" charset="0"/>
                              <a:ea typeface="Calibri" pitchFamily="34" charset="-122"/>
                              <a:cs typeface="Calibri" pitchFamily="34" charset="-120"/>
                            </a:rPr>
                            <a:t>734 lbf</a:t>
                          </a:r>
                          <a:endParaRPr lang="en-US" sz="1200" dirty="0">
                            <a:latin typeface="Calibri" charset="0"/>
                            <a:ea typeface="Calibri" charset="0"/>
                            <a:cs typeface="Calibri" charset="0"/>
                          </a:endParaRPr>
                        </a:p>
                      </a:txBody>
                      <a:tcPr marL="76200" marR="76200" marT="50800" marB="50800" anchor="ctr">
                        <a:lnL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0F4FA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indent="0" algn="l">
                            <a:buNone/>
                          </a:pPr>
                          <a:r>
                            <a:rPr lang="en-US" sz="1200" dirty="0">
                              <a:solidFill>
                                <a:srgbClr val="404040"/>
                              </a:solidFill>
                              <a:latin typeface="Calibri" pitchFamily="34" charset="0"/>
                              <a:ea typeface="Calibri" pitchFamily="34" charset="-122"/>
                              <a:cs typeface="Calibri" pitchFamily="34" charset="-120"/>
                            </a:rPr>
                            <a:t>Combined loading</a:t>
                          </a:r>
                          <a:endParaRPr lang="en-US" sz="1200" dirty="0">
                            <a:latin typeface="Calibri" charset="0"/>
                            <a:ea typeface="Calibri" charset="0"/>
                            <a:cs typeface="Calibri" charset="0"/>
                          </a:endParaRPr>
                        </a:p>
                      </a:txBody>
                      <a:tcPr marL="76200" marR="76200" marT="50800" marB="50800" anchor="ctr">
                        <a:lnL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0F4FA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indent="0" algn="l">
                            <a:buNone/>
                          </a:pPr>
                          <a:r>
                            <a:rPr lang="en-US" sz="1200" dirty="0">
                              <a:solidFill>
                                <a:srgbClr val="404040"/>
                              </a:solidFill>
                              <a:latin typeface="Calibri" pitchFamily="34" charset="0"/>
                              <a:ea typeface="Calibri" pitchFamily="34" charset="-122"/>
                              <a:cs typeface="Calibri" pitchFamily="34" charset="-120"/>
                            </a:rPr>
                            <a:t>✓</a:t>
                          </a:r>
                          <a:endParaRPr lang="en-US" sz="1200" dirty="0">
                            <a:latin typeface="Calibri" charset="0"/>
                            <a:ea typeface="Calibri" charset="0"/>
                            <a:cs typeface="Calibri" charset="0"/>
                          </a:endParaRPr>
                        </a:p>
                      </a:txBody>
                      <a:tcPr marL="76200" marR="76200" marT="50800" marB="50800" anchor="ctr">
                        <a:lnL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0F4FA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6"/>
                      </a:ext>
                    </a:extLst>
                  </a:tr>
                  <a:tr h="36576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76200" marR="76200" marT="50800" marB="50800" anchor="ctr">
                        <a:lnL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198" t="-701667" r="-176087" b="-40333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0" indent="0" algn="l">
                            <a:buNone/>
                          </a:pPr>
                          <a:r>
                            <a:rPr lang="en-US" sz="1200" dirty="0">
                              <a:solidFill>
                                <a:srgbClr val="404040"/>
                              </a:solidFill>
                              <a:latin typeface="Calibri" pitchFamily="34" charset="0"/>
                              <a:ea typeface="Calibri" pitchFamily="34" charset="-122"/>
                              <a:cs typeface="Calibri" pitchFamily="34" charset="-120"/>
                            </a:rPr>
                            <a:t>59.5 lbf</a:t>
                          </a:r>
                          <a:endParaRPr lang="en-US" sz="1200" dirty="0">
                            <a:latin typeface="Calibri" charset="0"/>
                            <a:ea typeface="Calibri" charset="0"/>
                            <a:cs typeface="Calibri" charset="0"/>
                          </a:endParaRPr>
                        </a:p>
                      </a:txBody>
                      <a:tcPr marL="76200" marR="76200" marT="50800" marB="50800" anchor="ctr">
                        <a:lnL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FFFFF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indent="0" algn="l">
                            <a:buNone/>
                          </a:pPr>
                          <a:r>
                            <a:rPr lang="en-US" sz="1200" dirty="0">
                              <a:solidFill>
                                <a:srgbClr val="404040"/>
                              </a:solidFill>
                              <a:latin typeface="Calibri" pitchFamily="34" charset="0"/>
                              <a:ea typeface="Calibri" pitchFamily="34" charset="-122"/>
                              <a:cs typeface="Calibri" pitchFamily="34" charset="-120"/>
                            </a:rPr>
                            <a:t>Uniform distribution</a:t>
                          </a:r>
                          <a:endParaRPr lang="en-US" sz="1200" dirty="0">
                            <a:latin typeface="Calibri" charset="0"/>
                            <a:ea typeface="Calibri" charset="0"/>
                            <a:cs typeface="Calibri" charset="0"/>
                          </a:endParaRPr>
                        </a:p>
                      </a:txBody>
                      <a:tcPr marL="76200" marR="76200" marT="50800" marB="50800" anchor="ctr">
                        <a:lnL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FFFFF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indent="0" algn="l">
                            <a:buNone/>
                          </a:pPr>
                          <a:r>
                            <a:rPr lang="en-US" sz="1200" dirty="0">
                              <a:solidFill>
                                <a:srgbClr val="404040"/>
                              </a:solidFill>
                              <a:latin typeface="Calibri" pitchFamily="34" charset="0"/>
                              <a:ea typeface="Calibri" pitchFamily="34" charset="-122"/>
                              <a:cs typeface="Calibri" pitchFamily="34" charset="-120"/>
                            </a:rPr>
                            <a:t>✓</a:t>
                          </a:r>
                          <a:endParaRPr lang="en-US" sz="1200" dirty="0">
                            <a:latin typeface="Calibri" charset="0"/>
                            <a:ea typeface="Calibri" charset="0"/>
                            <a:cs typeface="Calibri" charset="0"/>
                          </a:endParaRPr>
                        </a:p>
                      </a:txBody>
                      <a:tcPr marL="76200" marR="76200" marT="50800" marB="50800" anchor="ctr">
                        <a:lnL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FFFFF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7"/>
                      </a:ext>
                    </a:extLst>
                  </a:tr>
                  <a:tr h="36576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76200" marR="76200" marT="50800" marB="50800" anchor="ctr">
                        <a:lnL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198" t="-801667" r="-176087" b="-30333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0" indent="0" algn="l">
                            <a:buNone/>
                          </a:pPr>
                          <a:r>
                            <a:rPr lang="en-US" sz="1200" dirty="0">
                              <a:solidFill>
                                <a:srgbClr val="404040"/>
                              </a:solidFill>
                              <a:latin typeface="Calibri" pitchFamily="34" charset="0"/>
                              <a:ea typeface="Calibri" pitchFamily="34" charset="-122"/>
                              <a:cs typeface="Calibri" pitchFamily="34" charset="-120"/>
                            </a:rPr>
                            <a:t>5,200 lbf</a:t>
                          </a:r>
                          <a:endParaRPr lang="en-US" sz="1200" dirty="0">
                            <a:latin typeface="Calibri" charset="0"/>
                            <a:ea typeface="Calibri" charset="0"/>
                            <a:cs typeface="Calibri" charset="0"/>
                          </a:endParaRPr>
                        </a:p>
                      </a:txBody>
                      <a:tcPr marL="76200" marR="76200" marT="50800" marB="50800" anchor="ctr">
                        <a:lnL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0F4FA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indent="0" algn="l">
                            <a:buNone/>
                          </a:pPr>
                          <a:r>
                            <a:rPr lang="en-US" sz="1200" dirty="0">
                              <a:solidFill>
                                <a:srgbClr val="404040"/>
                              </a:solidFill>
                              <a:latin typeface="Calibri" pitchFamily="34" charset="0"/>
                              <a:ea typeface="Calibri" pitchFamily="34" charset="-122"/>
                              <a:cs typeface="Calibri" pitchFamily="34" charset="-120"/>
                            </a:rPr>
                            <a:t>ACI 318-19 §17.6.3</a:t>
                          </a:r>
                          <a:endParaRPr lang="en-US" sz="1200" dirty="0">
                            <a:latin typeface="Calibri" charset="0"/>
                            <a:ea typeface="Calibri" charset="0"/>
                            <a:cs typeface="Calibri" charset="0"/>
                          </a:endParaRPr>
                        </a:p>
                      </a:txBody>
                      <a:tcPr marL="76200" marR="76200" marT="50800" marB="50800" anchor="ctr">
                        <a:lnL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0F4FA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indent="0" algn="l">
                            <a:buNone/>
                          </a:pPr>
                          <a:r>
                            <a:rPr lang="en-US" sz="1200" dirty="0">
                              <a:solidFill>
                                <a:srgbClr val="404040"/>
                              </a:solidFill>
                              <a:latin typeface="Calibri" pitchFamily="34" charset="0"/>
                              <a:ea typeface="Calibri" pitchFamily="34" charset="-122"/>
                              <a:cs typeface="Calibri" pitchFamily="34" charset="-120"/>
                            </a:rPr>
                            <a:t>✓</a:t>
                          </a:r>
                          <a:endParaRPr lang="en-US" sz="1200" dirty="0">
                            <a:latin typeface="Calibri" charset="0"/>
                            <a:ea typeface="Calibri" charset="0"/>
                            <a:cs typeface="Calibri" charset="0"/>
                          </a:endParaRPr>
                        </a:p>
                      </a:txBody>
                      <a:tcPr marL="76200" marR="76200" marT="50800" marB="50800" anchor="ctr">
                        <a:lnL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0F4FA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8"/>
                      </a:ext>
                    </a:extLst>
                  </a:tr>
                  <a:tr h="36576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76200" marR="76200" marT="50800" marB="50800" anchor="ctr">
                        <a:lnL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198" t="-901667" r="-176087" b="-20333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0" indent="0" algn="l">
                            <a:buNone/>
                          </a:pPr>
                          <a:r>
                            <a:rPr lang="en-US" sz="1200" dirty="0">
                              <a:solidFill>
                                <a:srgbClr val="404040"/>
                              </a:solidFill>
                              <a:latin typeface="Calibri" pitchFamily="34" charset="0"/>
                              <a:ea typeface="Calibri" pitchFamily="34" charset="-122"/>
                              <a:cs typeface="Calibri" pitchFamily="34" charset="-120"/>
                            </a:rPr>
                            <a:t>4,100 lbf</a:t>
                          </a:r>
                          <a:endParaRPr lang="en-US" sz="1200" dirty="0">
                            <a:latin typeface="Calibri" charset="0"/>
                            <a:ea typeface="Calibri" charset="0"/>
                            <a:cs typeface="Calibri" charset="0"/>
                          </a:endParaRPr>
                        </a:p>
                      </a:txBody>
                      <a:tcPr marL="76200" marR="76200" marT="50800" marB="50800" anchor="ctr">
                        <a:lnL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FFFFF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indent="0" algn="l">
                            <a:buNone/>
                          </a:pPr>
                          <a:r>
                            <a:rPr lang="en-US" sz="1200" dirty="0">
                              <a:solidFill>
                                <a:srgbClr val="404040"/>
                              </a:solidFill>
                              <a:latin typeface="Calibri" pitchFamily="34" charset="0"/>
                              <a:ea typeface="Calibri" pitchFamily="34" charset="-122"/>
                              <a:cs typeface="Calibri" pitchFamily="34" charset="-120"/>
                            </a:rPr>
                            <a:t>ACI 318-19 §17.7.1</a:t>
                          </a:r>
                          <a:endParaRPr lang="en-US" sz="1200" dirty="0">
                            <a:latin typeface="Calibri" charset="0"/>
                            <a:ea typeface="Calibri" charset="0"/>
                            <a:cs typeface="Calibri" charset="0"/>
                          </a:endParaRPr>
                        </a:p>
                      </a:txBody>
                      <a:tcPr marL="76200" marR="76200" marT="50800" marB="50800" anchor="ctr">
                        <a:lnL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FFFFF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indent="0" algn="l">
                            <a:buNone/>
                          </a:pPr>
                          <a:r>
                            <a:rPr lang="en-US" sz="1200" dirty="0">
                              <a:solidFill>
                                <a:srgbClr val="404040"/>
                              </a:solidFill>
                              <a:latin typeface="Calibri" pitchFamily="34" charset="0"/>
                              <a:ea typeface="Calibri" pitchFamily="34" charset="-122"/>
                              <a:cs typeface="Calibri" pitchFamily="34" charset="-120"/>
                            </a:rPr>
                            <a:t>✓</a:t>
                          </a:r>
                          <a:endParaRPr lang="en-US" sz="1200" dirty="0">
                            <a:latin typeface="Calibri" charset="0"/>
                            <a:ea typeface="Calibri" charset="0"/>
                            <a:cs typeface="Calibri" charset="0"/>
                          </a:endParaRPr>
                        </a:p>
                      </a:txBody>
                      <a:tcPr marL="76200" marR="76200" marT="50800" marB="50800" anchor="ctr">
                        <a:lnL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FFFFF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9"/>
                      </a:ext>
                    </a:extLst>
                  </a:tr>
                  <a:tr h="365760">
                    <a:tc>
                      <a:txBody>
                        <a:bodyPr/>
                        <a:lstStyle/>
                        <a:p>
                          <a:pPr marL="0" indent="0" algn="l">
                            <a:buNone/>
                          </a:pPr>
                          <a:r>
                            <a:rPr lang="en-US" sz="1200" dirty="0">
                              <a:solidFill>
                                <a:srgbClr val="404040"/>
                              </a:solidFill>
                              <a:latin typeface="Calibri" pitchFamily="34" charset="0"/>
                              <a:ea typeface="Calibri" pitchFamily="34" charset="-122"/>
                              <a:cs typeface="Calibri" pitchFamily="34" charset="-120"/>
                            </a:rPr>
                            <a:t>Interaction ratio</a:t>
                          </a:r>
                          <a:endParaRPr lang="en-US" sz="1200" dirty="0">
                            <a:latin typeface="Calibri" charset="0"/>
                            <a:ea typeface="Calibri" charset="0"/>
                            <a:cs typeface="Calibri" charset="0"/>
                          </a:endParaRPr>
                        </a:p>
                      </a:txBody>
                      <a:tcPr marL="76200" marR="76200" marT="50800" marB="50800" anchor="ctr">
                        <a:lnL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0F4FA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indent="0" algn="l">
                            <a:buNone/>
                          </a:pPr>
                          <a:r>
                            <a:rPr lang="en-US" sz="1200" dirty="0">
                              <a:solidFill>
                                <a:srgbClr val="404040"/>
                              </a:solidFill>
                              <a:latin typeface="Calibri" pitchFamily="34" charset="0"/>
                              <a:ea typeface="Calibri" pitchFamily="34" charset="-122"/>
                              <a:cs typeface="Calibri" pitchFamily="34" charset="-120"/>
                            </a:rPr>
                            <a:t>0.156 ≤ 1.2</a:t>
                          </a:r>
                          <a:endParaRPr lang="en-US" sz="1200" dirty="0">
                            <a:latin typeface="Calibri" charset="0"/>
                            <a:ea typeface="Calibri" charset="0"/>
                            <a:cs typeface="Calibri" charset="0"/>
                          </a:endParaRPr>
                        </a:p>
                      </a:txBody>
                      <a:tcPr marL="76200" marR="76200" marT="50800" marB="50800" anchor="ctr">
                        <a:lnL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0F4FA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indent="0" algn="l">
                            <a:buNone/>
                          </a:pPr>
                          <a:r>
                            <a:rPr lang="en-US" sz="1200" dirty="0">
                              <a:solidFill>
                                <a:srgbClr val="404040"/>
                              </a:solidFill>
                              <a:latin typeface="Calibri" pitchFamily="34" charset="0"/>
                              <a:ea typeface="Calibri" pitchFamily="34" charset="-122"/>
                              <a:cs typeface="Calibri" pitchFamily="34" charset="-120"/>
                            </a:rPr>
                            <a:t>ACI 318-19 §17.8.3</a:t>
                          </a:r>
                          <a:endParaRPr lang="en-US" sz="1200" dirty="0">
                            <a:latin typeface="Calibri" charset="0"/>
                            <a:ea typeface="Calibri" charset="0"/>
                            <a:cs typeface="Calibri" charset="0"/>
                          </a:endParaRPr>
                        </a:p>
                      </a:txBody>
                      <a:tcPr marL="76200" marR="76200" marT="50800" marB="50800" anchor="ctr">
                        <a:lnL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0F4FA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indent="0" algn="l">
                            <a:buNone/>
                          </a:pPr>
                          <a:r>
                            <a:rPr lang="en-US" sz="1200" dirty="0">
                              <a:solidFill>
                                <a:srgbClr val="404040"/>
                              </a:solidFill>
                              <a:latin typeface="Calibri" pitchFamily="34" charset="0"/>
                              <a:ea typeface="Calibri" pitchFamily="34" charset="-122"/>
                              <a:cs typeface="Calibri" pitchFamily="34" charset="-120"/>
                            </a:rPr>
                            <a:t>✓ PASS</a:t>
                          </a:r>
                          <a:endParaRPr lang="en-US" sz="1200" dirty="0">
                            <a:latin typeface="Calibri" charset="0"/>
                            <a:ea typeface="Calibri" charset="0"/>
                            <a:cs typeface="Calibri" charset="0"/>
                          </a:endParaRPr>
                        </a:p>
                      </a:txBody>
                      <a:tcPr marL="76200" marR="76200" marT="50800" marB="50800" anchor="ctr">
                        <a:lnL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0F4FA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10"/>
                      </a:ext>
                    </a:extLst>
                  </a:tr>
                  <a:tr h="365760">
                    <a:tc>
                      <a:txBody>
                        <a:bodyPr/>
                        <a:lstStyle/>
                        <a:p>
                          <a:pPr marL="0" indent="0" algn="l">
                            <a:buNone/>
                          </a:pPr>
                          <a:r>
                            <a:rPr lang="en-US" sz="1200" dirty="0">
                              <a:solidFill>
                                <a:srgbClr val="404040"/>
                              </a:solidFill>
                              <a:latin typeface="Calibri" pitchFamily="34" charset="0"/>
                              <a:ea typeface="Calibri" pitchFamily="34" charset="-122"/>
                              <a:cs typeface="Calibri" pitchFamily="34" charset="-120"/>
                            </a:rPr>
                            <a:t>SDC D ductility (Option A)</a:t>
                          </a:r>
                          <a:endParaRPr lang="en-US" sz="1200" dirty="0">
                            <a:latin typeface="Calibri" charset="0"/>
                            <a:ea typeface="Calibri" charset="0"/>
                            <a:cs typeface="Calibri" charset="0"/>
                          </a:endParaRPr>
                        </a:p>
                      </a:txBody>
                      <a:tcPr marL="76200" marR="76200" marT="50800" marB="50800" anchor="ctr">
                        <a:lnL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FFFFF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76200" marR="76200" marT="50800" marB="50800" anchor="ctr">
                        <a:lnL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138525" t="-1101667" r="-143443" b="-333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0" indent="0" algn="l">
                            <a:buNone/>
                          </a:pPr>
                          <a:r>
                            <a:rPr lang="en-US" sz="1200" dirty="0">
                              <a:solidFill>
                                <a:srgbClr val="404040"/>
                              </a:solidFill>
                              <a:latin typeface="Calibri" pitchFamily="34" charset="0"/>
                              <a:ea typeface="Calibri" pitchFamily="34" charset="-122"/>
                              <a:cs typeface="Calibri" pitchFamily="34" charset="-120"/>
                            </a:rPr>
                            <a:t>ACI 318-19 §17.10</a:t>
                          </a:r>
                          <a:endParaRPr lang="en-US" sz="1200" dirty="0">
                            <a:latin typeface="Calibri" charset="0"/>
                            <a:ea typeface="Calibri" charset="0"/>
                            <a:cs typeface="Calibri" charset="0"/>
                          </a:endParaRPr>
                        </a:p>
                      </a:txBody>
                      <a:tcPr marL="76200" marR="76200" marT="50800" marB="50800" anchor="ctr">
                        <a:lnL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FFFFF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indent="0" algn="l">
                            <a:buNone/>
                          </a:pPr>
                          <a:r>
                            <a:rPr lang="en-US" sz="1200" dirty="0">
                              <a:solidFill>
                                <a:srgbClr val="404040"/>
                              </a:solidFill>
                              <a:latin typeface="Calibri" pitchFamily="34" charset="0"/>
                              <a:ea typeface="Calibri" pitchFamily="34" charset="-122"/>
                              <a:cs typeface="Calibri" pitchFamily="34" charset="-120"/>
                            </a:rPr>
                            <a:t>✓ PASS</a:t>
                          </a:r>
                          <a:endParaRPr lang="en-US" sz="1200" dirty="0">
                            <a:latin typeface="Calibri" charset="0"/>
                            <a:ea typeface="Calibri" charset="0"/>
                            <a:cs typeface="Calibri" charset="0"/>
                          </a:endParaRPr>
                        </a:p>
                      </a:txBody>
                      <a:tcPr marL="76200" marR="76200" marT="50800" marB="50800" anchor="ctr">
                        <a:lnL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FFFFF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11"/>
                      </a:ext>
                    </a:extLst>
                  </a:tr>
                </a:tbl>
              </a:graphicData>
            </a:graphic>
          </p:graphicFrame>
        </mc:Fallback>
      </mc:AlternateContent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7830545-BA2F-A25E-C8E2-FC52DDA782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>
            <a:extLst>
              <a:ext uri="{FF2B5EF4-FFF2-40B4-BE49-F238E27FC236}">
                <a16:creationId xmlns:a16="http://schemas.microsoft.com/office/drawing/2014/main" id="{835D4DDC-5E7F-CDF1-9B02-04561E10B85D}"/>
              </a:ext>
            </a:extLst>
          </p:cNvPr>
          <p:cNvSpPr/>
          <p:nvPr/>
        </p:nvSpPr>
        <p:spPr>
          <a:xfrm>
            <a:off x="6217920" y="164592"/>
            <a:ext cx="27432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2000" b="1" dirty="0">
                <a:solidFill>
                  <a:srgbClr val="1F3A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Vibrationdata</a:t>
            </a:r>
            <a:endParaRPr lang="en-US" sz="2000" dirty="0"/>
          </a:p>
        </p:txBody>
      </p:sp>
      <p:sp>
        <p:nvSpPr>
          <p:cNvPr id="3" name="Text 1">
            <a:extLst>
              <a:ext uri="{FF2B5EF4-FFF2-40B4-BE49-F238E27FC236}">
                <a16:creationId xmlns:a16="http://schemas.microsoft.com/office/drawing/2014/main" id="{DB9CDE5E-6E66-7A70-F628-FA4BD30E99EB}"/>
              </a:ext>
            </a:extLst>
          </p:cNvPr>
          <p:cNvSpPr/>
          <p:nvPr/>
        </p:nvSpPr>
        <p:spPr>
          <a:xfrm>
            <a:off x="256032" y="164592"/>
            <a:ext cx="50292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600" b="1" dirty="0">
                <a:solidFill>
                  <a:srgbClr val="1F3A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Worked Example — Summary of Results (cont)</a:t>
            </a:r>
            <a:endParaRPr lang="en-US" sz="1600" dirty="0"/>
          </a:p>
        </p:txBody>
      </p:sp>
      <p:sp>
        <p:nvSpPr>
          <p:cNvPr id="4" name="Shape 2">
            <a:extLst>
              <a:ext uri="{FF2B5EF4-FFF2-40B4-BE49-F238E27FC236}">
                <a16:creationId xmlns:a16="http://schemas.microsoft.com/office/drawing/2014/main" id="{73FA9F8D-2F19-F215-0FC9-4E2A0A405A8E}"/>
              </a:ext>
            </a:extLst>
          </p:cNvPr>
          <p:cNvSpPr/>
          <p:nvPr/>
        </p:nvSpPr>
        <p:spPr>
          <a:xfrm>
            <a:off x="0" y="566928"/>
            <a:ext cx="9144000" cy="0"/>
          </a:xfrm>
          <a:prstGeom prst="line">
            <a:avLst/>
          </a:prstGeom>
          <a:noFill/>
          <a:ln w="22860">
            <a:solidFill>
              <a:srgbClr val="1F3A6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Text 3">
            <a:extLst>
              <a:ext uri="{FF2B5EF4-FFF2-40B4-BE49-F238E27FC236}">
                <a16:creationId xmlns:a16="http://schemas.microsoft.com/office/drawing/2014/main" id="{06600158-E055-01D2-CFFD-70AB188ADE0E}"/>
              </a:ext>
            </a:extLst>
          </p:cNvPr>
          <p:cNvSpPr/>
          <p:nvPr/>
        </p:nvSpPr>
        <p:spPr>
          <a:xfrm>
            <a:off x="8503920" y="4846320"/>
            <a:ext cx="4572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17</a:t>
            </a:r>
            <a:endParaRPr lang="en-US" sz="1000" dirty="0"/>
          </a:p>
        </p:txBody>
      </p:sp>
      <p:sp>
        <p:nvSpPr>
          <p:cNvPr id="7" name="Text 4">
            <a:extLst>
              <a:ext uri="{FF2B5EF4-FFF2-40B4-BE49-F238E27FC236}">
                <a16:creationId xmlns:a16="http://schemas.microsoft.com/office/drawing/2014/main" id="{145620A4-7CD5-03D7-F06A-61135FD16346}"/>
              </a:ext>
            </a:extLst>
          </p:cNvPr>
          <p:cNvSpPr/>
          <p:nvPr/>
        </p:nvSpPr>
        <p:spPr>
          <a:xfrm>
            <a:off x="602330" y="1237963"/>
            <a:ext cx="5615590" cy="38404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190500" indent="-190500">
              <a:spcBef>
                <a:spcPts val="1200"/>
              </a:spcBef>
              <a:spcAft>
                <a:spcPts val="600"/>
              </a:spcAft>
              <a:buClr>
                <a:srgbClr val="006699"/>
              </a:buClr>
              <a:buSzPct val="80000"/>
              <a:buChar char="•"/>
            </a:pPr>
            <a:r>
              <a:rPr lang="en-US" sz="1250" dirty="0">
                <a:solidFill>
                  <a:srgbClr val="404040"/>
                </a:solidFill>
                <a:ea typeface="Calibri" pitchFamily="34" charset="-122"/>
                <a:cs typeface="Calibri" pitchFamily="34" charset="-120"/>
              </a:rPr>
              <a:t>The controlling failure mode is pullout (tension) and steel fracture (shear) — both are non-brittle or ductile for cast-in anchors</a:t>
            </a:r>
            <a:endParaRPr lang="en-US" sz="1250" dirty="0"/>
          </a:p>
          <a:p>
            <a:pPr marL="190500" indent="-190500">
              <a:spcBef>
                <a:spcPts val="1200"/>
              </a:spcBef>
              <a:spcAft>
                <a:spcPts val="600"/>
              </a:spcAft>
              <a:buClr>
                <a:srgbClr val="006699"/>
              </a:buClr>
              <a:buSzPct val="80000"/>
              <a:buChar char="•"/>
            </a:pPr>
            <a:r>
              <a:rPr lang="en-US" sz="1250" dirty="0">
                <a:solidFill>
                  <a:srgbClr val="404040"/>
                </a:solidFill>
                <a:ea typeface="Calibri" pitchFamily="34" charset="-122"/>
                <a:cs typeface="Calibri" pitchFamily="34" charset="-120"/>
              </a:rPr>
              <a:t>The combined interaction ratio of 0.156 indicates the ½" anchors are substantially adequate; a smaller rod diameter could be explored if construction permits</a:t>
            </a:r>
            <a:endParaRPr lang="en-US" sz="1250" dirty="0"/>
          </a:p>
        </p:txBody>
      </p:sp>
    </p:spTree>
    <p:extLst>
      <p:ext uri="{BB962C8B-B14F-4D97-AF65-F5344CB8AC3E}">
        <p14:creationId xmlns:p14="http://schemas.microsoft.com/office/powerpoint/2010/main" val="269675149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217920" y="164592"/>
            <a:ext cx="27432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2000" b="1" dirty="0">
                <a:solidFill>
                  <a:srgbClr val="1F3A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Vibrationdata</a:t>
            </a:r>
            <a:endParaRPr lang="en-US" sz="2000" dirty="0"/>
          </a:p>
        </p:txBody>
      </p:sp>
      <p:sp>
        <p:nvSpPr>
          <p:cNvPr id="3" name="Text 1"/>
          <p:cNvSpPr/>
          <p:nvPr/>
        </p:nvSpPr>
        <p:spPr>
          <a:xfrm>
            <a:off x="256032" y="164592"/>
            <a:ext cx="5961888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600" b="1" dirty="0">
                <a:solidFill>
                  <a:srgbClr val="1F3A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Design Checklist — ASCE 7-22 Seismic Anchor Bolt Analysis</a:t>
            </a:r>
            <a:endParaRPr lang="en-US" sz="1600" dirty="0"/>
          </a:p>
        </p:txBody>
      </p:sp>
      <p:sp>
        <p:nvSpPr>
          <p:cNvPr id="4" name="Shape 2"/>
          <p:cNvSpPr/>
          <p:nvPr/>
        </p:nvSpPr>
        <p:spPr>
          <a:xfrm>
            <a:off x="0" y="566928"/>
            <a:ext cx="9144000" cy="0"/>
          </a:xfrm>
          <a:prstGeom prst="line">
            <a:avLst/>
          </a:prstGeom>
          <a:noFill/>
          <a:ln w="22860">
            <a:solidFill>
              <a:srgbClr val="1F3A6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8503920" y="4846320"/>
            <a:ext cx="4572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18</a:t>
            </a:r>
            <a:endParaRPr lang="en-US" sz="10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 4"/>
              <p:cNvSpPr/>
              <p:nvPr/>
            </p:nvSpPr>
            <p:spPr>
              <a:xfrm>
                <a:off x="516761" y="1331753"/>
                <a:ext cx="8503920" cy="1805730"/>
              </a:xfrm>
              <a:prstGeom prst="rect">
                <a:avLst/>
              </a:prstGeom>
              <a:noFill/>
              <a:ln/>
            </p:spPr>
            <p:txBody>
              <a:bodyPr wrap="square" rtlCol="0" anchor="t"/>
              <a:lstStyle/>
              <a:p>
                <a:pPr marL="190500" indent="-190500">
                  <a:spcBef>
                    <a:spcPts val="600"/>
                  </a:spcBef>
                  <a:spcAft>
                    <a:spcPts val="600"/>
                  </a:spcAft>
                  <a:buClr>
                    <a:srgbClr val="006699"/>
                  </a:buClr>
                  <a:buSzPct val="80000"/>
                  <a:buChar char="•"/>
                </a:pPr>
                <a:r>
                  <a:rPr lang="en-US" sz="1250" dirty="0">
                    <a:solidFill>
                      <a:srgbClr val="404040"/>
                    </a:solidFill>
                    <a:latin typeface="Calibri" pitchFamily="34" charset="0"/>
                    <a:ea typeface="Calibri" pitchFamily="34" charset="-122"/>
                    <a:cs typeface="Calibri" pitchFamily="34" charset="-120"/>
                  </a:rPr>
                  <a:t>Obtain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200" i="1">
                            <a:solidFill>
                              <a:srgbClr val="404040"/>
                            </a:solidFill>
                            <a:latin typeface="Cambria Math" panose="02040503050406030204" pitchFamily="18" charset="0"/>
                            <a:ea typeface="Calibri" pitchFamily="34" charset="-122"/>
                            <a:cs typeface="Calibri" pitchFamily="34" charset="-12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sz="1200" i="1">
                            <a:solidFill>
                              <a:srgbClr val="404040"/>
                            </a:solidFill>
                            <a:latin typeface="Cambria Math" panose="02040503050406030204" pitchFamily="18" charset="0"/>
                            <a:ea typeface="Calibri" pitchFamily="34" charset="-122"/>
                            <a:cs typeface="Calibri" pitchFamily="34" charset="-120"/>
                          </a:rPr>
                          <m:t>S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US" sz="1200" i="1">
                            <a:solidFill>
                              <a:srgbClr val="404040"/>
                            </a:solidFill>
                            <a:latin typeface="Cambria Math" panose="02040503050406030204" pitchFamily="18" charset="0"/>
                            <a:ea typeface="Calibri" pitchFamily="34" charset="-122"/>
                            <a:cs typeface="Calibri" pitchFamily="34" charset="-120"/>
                          </a:rPr>
                          <m:t>DS</m:t>
                        </m:r>
                      </m:sub>
                    </m:sSub>
                  </m:oMath>
                </a14:m>
                <a:r>
                  <a:rPr lang="en-US" sz="1250" dirty="0">
                    <a:solidFill>
                      <a:srgbClr val="404040"/>
                    </a:solidFill>
                    <a:latin typeface="Calibri" pitchFamily="34" charset="0"/>
                    <a:ea typeface="Calibri" pitchFamily="34" charset="-122"/>
                    <a:cs typeface="Calibri" pitchFamily="34" charset="-120"/>
                  </a:rPr>
                  <a:t> and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200" i="1">
                            <a:solidFill>
                              <a:srgbClr val="404040"/>
                            </a:solidFill>
                            <a:latin typeface="Cambria Math" panose="02040503050406030204" pitchFamily="18" charset="0"/>
                            <a:ea typeface="Calibri" pitchFamily="34" charset="-122"/>
                            <a:cs typeface="Calibri" pitchFamily="34" charset="-12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sz="1200" i="1">
                            <a:solidFill>
                              <a:srgbClr val="404040"/>
                            </a:solidFill>
                            <a:latin typeface="Cambria Math" panose="02040503050406030204" pitchFamily="18" charset="0"/>
                            <a:ea typeface="Calibri" pitchFamily="34" charset="-122"/>
                            <a:cs typeface="Calibri" pitchFamily="34" charset="-120"/>
                          </a:rPr>
                          <m:t>S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US" sz="1200" i="1">
                            <a:solidFill>
                              <a:srgbClr val="404040"/>
                            </a:solidFill>
                            <a:latin typeface="Cambria Math" panose="02040503050406030204" pitchFamily="18" charset="0"/>
                            <a:ea typeface="Calibri" pitchFamily="34" charset="-122"/>
                            <a:cs typeface="Calibri" pitchFamily="34" charset="-120"/>
                          </a:rPr>
                          <m:t>D</m:t>
                        </m:r>
                        <m:r>
                          <a:rPr lang="en-US" sz="1200" i="1">
                            <a:solidFill>
                              <a:srgbClr val="404040"/>
                            </a:solidFill>
                            <a:latin typeface="Cambria Math" panose="02040503050406030204" pitchFamily="18" charset="0"/>
                            <a:ea typeface="Calibri" pitchFamily="34" charset="-122"/>
                            <a:cs typeface="Calibri" pitchFamily="34" charset="-12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sz="1250" dirty="0">
                    <a:solidFill>
                      <a:srgbClr val="404040"/>
                    </a:solidFill>
                    <a:latin typeface="Calibri" pitchFamily="34" charset="0"/>
                    <a:ea typeface="Calibri" pitchFamily="34" charset="-122"/>
                    <a:cs typeface="Calibri" pitchFamily="34" charset="-120"/>
                  </a:rPr>
                  <a:t> from USGS Design Maps for the specific site latitude/longitude</a:t>
                </a:r>
                <a:endParaRPr lang="en-US" sz="1250" dirty="0"/>
              </a:p>
              <a:p>
                <a:pPr marL="190500" indent="-190500">
                  <a:spcBef>
                    <a:spcPts val="600"/>
                  </a:spcBef>
                  <a:spcAft>
                    <a:spcPts val="600"/>
                  </a:spcAft>
                  <a:buClr>
                    <a:srgbClr val="006699"/>
                  </a:buClr>
                  <a:buSzPct val="80000"/>
                  <a:buChar char="•"/>
                </a:pPr>
                <a:r>
                  <a:rPr lang="en-US" sz="1250" dirty="0">
                    <a:solidFill>
                      <a:srgbClr val="404040"/>
                    </a:solidFill>
                    <a:latin typeface="Calibri" pitchFamily="34" charset="0"/>
                    <a:ea typeface="Calibri" pitchFamily="34" charset="-122"/>
                    <a:cs typeface="Calibri" pitchFamily="34" charset="-120"/>
                  </a:rPr>
                  <a:t>Confirm Site Class from geotechnical report; default to Site Class D if data unavailable</a:t>
                </a:r>
                <a:endParaRPr lang="en-US" sz="1250" dirty="0"/>
              </a:p>
              <a:p>
                <a:pPr marL="190500" indent="-190500">
                  <a:spcBef>
                    <a:spcPts val="600"/>
                  </a:spcBef>
                  <a:spcAft>
                    <a:spcPts val="600"/>
                  </a:spcAft>
                  <a:buClr>
                    <a:srgbClr val="006699"/>
                  </a:buClr>
                  <a:buSzPct val="80000"/>
                  <a:buChar char="•"/>
                </a:pPr>
                <a:r>
                  <a:rPr lang="en-US" sz="1250" dirty="0">
                    <a:solidFill>
                      <a:srgbClr val="404040"/>
                    </a:solidFill>
                    <a:latin typeface="Calibri" pitchFamily="34" charset="0"/>
                    <a:ea typeface="Calibri" pitchFamily="34" charset="-122"/>
                    <a:cs typeface="Calibri" pitchFamily="34" charset="-120"/>
                  </a:rPr>
                  <a:t>Determine Risk Category (I–IV) and SDC from ASCE 7-22 Tables 11.6-1/2</a:t>
                </a:r>
                <a:endParaRPr lang="en-US" sz="1250" dirty="0"/>
              </a:p>
              <a:p>
                <a:pPr marL="190500" indent="-190500">
                  <a:spcBef>
                    <a:spcPts val="600"/>
                  </a:spcBef>
                  <a:spcAft>
                    <a:spcPts val="600"/>
                  </a:spcAft>
                  <a:buClr>
                    <a:srgbClr val="006699"/>
                  </a:buClr>
                  <a:buSzPct val="80000"/>
                  <a:buChar char="•"/>
                </a:pPr>
                <a:r>
                  <a:rPr lang="en-US" sz="1250" dirty="0">
                    <a:solidFill>
                      <a:srgbClr val="404040"/>
                    </a:solidFill>
                    <a:latin typeface="Calibri" pitchFamily="34" charset="0"/>
                    <a:ea typeface="Calibri" pitchFamily="34" charset="-122"/>
                    <a:cs typeface="Calibri" pitchFamily="34" charset="-120"/>
                  </a:rPr>
                  <a:t>Select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250" i="1">
                            <a:solidFill>
                              <a:srgbClr val="404040"/>
                            </a:solidFill>
                            <a:latin typeface="Cambria Math" panose="02040503050406030204" pitchFamily="18" charset="0"/>
                            <a:ea typeface="Calibri" pitchFamily="34" charset="-122"/>
                            <a:cs typeface="Calibri" pitchFamily="34" charset="-120"/>
                          </a:rPr>
                        </m:ctrlPr>
                      </m:sSubPr>
                      <m:e>
                        <m:r>
                          <a:rPr lang="en-US" sz="1250" b="0" i="1" smtClean="0">
                            <a:solidFill>
                              <a:srgbClr val="404040"/>
                            </a:solidFill>
                            <a:latin typeface="Cambria Math" panose="02040503050406030204" pitchFamily="18" charset="0"/>
                            <a:ea typeface="Calibri" pitchFamily="34" charset="-122"/>
                            <a:cs typeface="Calibri" pitchFamily="34" charset="-120"/>
                          </a:rPr>
                          <m:t> </m:t>
                        </m:r>
                        <m:r>
                          <m:rPr>
                            <m:sty m:val="p"/>
                          </m:rPr>
                          <a:rPr lang="en-US" sz="1250" i="1">
                            <a:solidFill>
                              <a:srgbClr val="404040"/>
                            </a:solidFill>
                            <a:latin typeface="Cambria Math" panose="02040503050406030204" pitchFamily="18" charset="0"/>
                            <a:ea typeface="Calibri" pitchFamily="34" charset="-122"/>
                            <a:cs typeface="Calibri" pitchFamily="34" charset="-120"/>
                          </a:rPr>
                          <m:t>a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US" sz="1250" i="1">
                            <a:solidFill>
                              <a:srgbClr val="404040"/>
                            </a:solidFill>
                            <a:latin typeface="Cambria Math" panose="02040503050406030204" pitchFamily="18" charset="0"/>
                            <a:ea typeface="Calibri" pitchFamily="34" charset="-122"/>
                            <a:cs typeface="Calibri" pitchFamily="34" charset="-120"/>
                          </a:rPr>
                          <m:t>p</m:t>
                        </m:r>
                      </m:sub>
                    </m:sSub>
                  </m:oMath>
                </a14:m>
                <a:r>
                  <a:rPr lang="en-US" sz="1250" dirty="0">
                    <a:solidFill>
                      <a:srgbClr val="404040"/>
                    </a:solidFill>
                    <a:latin typeface="Calibri" pitchFamily="34" charset="0"/>
                    <a:ea typeface="Calibri" pitchFamily="34" charset="-122"/>
                    <a:cs typeface="Calibri" pitchFamily="34" charset="-120"/>
                  </a:rPr>
                  <a:t> and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250" i="1">
                            <a:solidFill>
                              <a:srgbClr val="404040"/>
                            </a:solidFill>
                            <a:latin typeface="Cambria Math" panose="02040503050406030204" pitchFamily="18" charset="0"/>
                            <a:ea typeface="Calibri" pitchFamily="34" charset="-122"/>
                            <a:cs typeface="Calibri" pitchFamily="34" charset="-12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sz="1250" b="0" i="1" smtClean="0">
                            <a:solidFill>
                              <a:srgbClr val="404040"/>
                            </a:solidFill>
                            <a:latin typeface="Cambria Math" panose="02040503050406030204" pitchFamily="18" charset="0"/>
                            <a:ea typeface="Calibri" pitchFamily="34" charset="-122"/>
                            <a:cs typeface="Calibri" pitchFamily="34" charset="-120"/>
                          </a:rPr>
                          <m:t>R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US" sz="1250" i="1">
                            <a:solidFill>
                              <a:srgbClr val="404040"/>
                            </a:solidFill>
                            <a:latin typeface="Cambria Math" panose="02040503050406030204" pitchFamily="18" charset="0"/>
                            <a:ea typeface="Calibri" pitchFamily="34" charset="-122"/>
                            <a:cs typeface="Calibri" pitchFamily="34" charset="-120"/>
                          </a:rPr>
                          <m:t>p</m:t>
                        </m:r>
                      </m:sub>
                    </m:sSub>
                  </m:oMath>
                </a14:m>
                <a:r>
                  <a:rPr lang="en-US" sz="1250" dirty="0">
                    <a:solidFill>
                      <a:srgbClr val="404040"/>
                    </a:solidFill>
                    <a:latin typeface="Calibri" pitchFamily="34" charset="0"/>
                    <a:ea typeface="Calibri" pitchFamily="34" charset="-122"/>
                    <a:cs typeface="Calibri" pitchFamily="34" charset="-120"/>
                  </a:rPr>
                  <a:t>  from Tables 13.5-1/2 for the specific component type</a:t>
                </a:r>
                <a:endParaRPr lang="en-US" sz="1250" dirty="0"/>
              </a:p>
              <a:p>
                <a:pPr marL="190500" indent="-190500">
                  <a:spcBef>
                    <a:spcPts val="600"/>
                  </a:spcBef>
                  <a:spcAft>
                    <a:spcPts val="600"/>
                  </a:spcAft>
                  <a:buClr>
                    <a:srgbClr val="006699"/>
                  </a:buClr>
                  <a:buSzPct val="80000"/>
                  <a:buChar char="•"/>
                </a:pPr>
                <a:r>
                  <a:rPr lang="en-US" sz="1250" dirty="0">
                    <a:solidFill>
                      <a:srgbClr val="404040"/>
                    </a:solidFill>
                    <a:latin typeface="Calibri" pitchFamily="34" charset="0"/>
                    <a:ea typeface="Calibri" pitchFamily="34" charset="-122"/>
                    <a:cs typeface="Calibri" pitchFamily="34" charset="-120"/>
                  </a:rPr>
                  <a:t>Set </a:t>
                </a:r>
                <a14:m>
                  <m:oMath xmlns:m="http://schemas.openxmlformats.org/officeDocument/2006/math">
                    <m:r>
                      <a:rPr lang="en-US" sz="1250" b="0" i="0" smtClean="0">
                        <a:solidFill>
                          <a:srgbClr val="404040"/>
                        </a:solidFill>
                        <a:latin typeface="Cambria Math" panose="02040503050406030204" pitchFamily="18" charset="0"/>
                        <a:ea typeface="Calibri" pitchFamily="34" charset="-122"/>
                        <a:cs typeface="Calibri" pitchFamily="34" charset="-120"/>
                      </a:rPr>
                      <m:t> </m:t>
                    </m:r>
                    <m:sSub>
                      <m:sSubPr>
                        <m:ctrlPr>
                          <a:rPr lang="en-US" sz="1250" i="1">
                            <a:solidFill>
                              <a:srgbClr val="404040"/>
                            </a:solidFill>
                            <a:latin typeface="Cambria Math" panose="02040503050406030204" pitchFamily="18" charset="0"/>
                            <a:ea typeface="Calibri" pitchFamily="34" charset="-122"/>
                            <a:cs typeface="Calibri" pitchFamily="34" charset="-12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sz="1250" b="0" i="1" smtClean="0">
                            <a:solidFill>
                              <a:srgbClr val="404040"/>
                            </a:solidFill>
                            <a:latin typeface="Cambria Math" panose="02040503050406030204" pitchFamily="18" charset="0"/>
                            <a:ea typeface="Calibri" pitchFamily="34" charset="-122"/>
                            <a:cs typeface="Calibri" pitchFamily="34" charset="-120"/>
                          </a:rPr>
                          <m:t>I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US" sz="1250" i="1">
                            <a:solidFill>
                              <a:srgbClr val="404040"/>
                            </a:solidFill>
                            <a:latin typeface="Cambria Math" panose="02040503050406030204" pitchFamily="18" charset="0"/>
                            <a:ea typeface="Calibri" pitchFamily="34" charset="-122"/>
                            <a:cs typeface="Calibri" pitchFamily="34" charset="-120"/>
                          </a:rPr>
                          <m:t>p</m:t>
                        </m:r>
                      </m:sub>
                    </m:sSub>
                  </m:oMath>
                </a14:m>
                <a:r>
                  <a:rPr lang="en-US" sz="1250" dirty="0">
                    <a:solidFill>
                      <a:srgbClr val="404040"/>
                    </a:solidFill>
                    <a:latin typeface="Calibri" pitchFamily="34" charset="0"/>
                    <a:ea typeface="Calibri" pitchFamily="34" charset="-122"/>
                    <a:cs typeface="Calibri" pitchFamily="34" charset="-120"/>
                  </a:rPr>
                  <a:t>  = 1.5 for essential, hazardous, or life-safety components</a:t>
                </a:r>
                <a:endParaRPr lang="en-US" sz="1250" dirty="0"/>
              </a:p>
              <a:p>
                <a:pPr marL="190500" indent="-190500">
                  <a:spcBef>
                    <a:spcPts val="600"/>
                  </a:spcBef>
                  <a:spcAft>
                    <a:spcPts val="600"/>
                  </a:spcAft>
                  <a:buClr>
                    <a:srgbClr val="006699"/>
                  </a:buClr>
                  <a:buSzPct val="80000"/>
                  <a:buChar char="•"/>
                </a:pPr>
                <a:r>
                  <a:rPr lang="en-US" sz="1250" dirty="0">
                    <a:solidFill>
                      <a:srgbClr val="404040"/>
                    </a:solidFill>
                    <a:latin typeface="Calibri" pitchFamily="34" charset="0"/>
                    <a:ea typeface="Calibri" pitchFamily="34" charset="-122"/>
                    <a:cs typeface="Calibri" pitchFamily="34" charset="-120"/>
                  </a:rPr>
                  <a:t>Compute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250" i="1">
                            <a:solidFill>
                              <a:srgbClr val="404040"/>
                            </a:solidFill>
                            <a:latin typeface="Cambria Math" panose="02040503050406030204" pitchFamily="18" charset="0"/>
                            <a:ea typeface="Calibri" pitchFamily="34" charset="-122"/>
                            <a:cs typeface="Calibri" pitchFamily="34" charset="-12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sz="1250" b="0" i="1" smtClean="0">
                            <a:solidFill>
                              <a:srgbClr val="404040"/>
                            </a:solidFill>
                            <a:latin typeface="Cambria Math" panose="02040503050406030204" pitchFamily="18" charset="0"/>
                            <a:ea typeface="Calibri" pitchFamily="34" charset="-122"/>
                            <a:cs typeface="Calibri" pitchFamily="34" charset="-120"/>
                          </a:rPr>
                          <m:t>F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US" sz="1250" i="1">
                            <a:solidFill>
                              <a:srgbClr val="404040"/>
                            </a:solidFill>
                            <a:latin typeface="Cambria Math" panose="02040503050406030204" pitchFamily="18" charset="0"/>
                            <a:ea typeface="Calibri" pitchFamily="34" charset="-122"/>
                            <a:cs typeface="Calibri" pitchFamily="34" charset="-120"/>
                          </a:rPr>
                          <m:t>p</m:t>
                        </m:r>
                      </m:sub>
                    </m:sSub>
                  </m:oMath>
                </a14:m>
                <a:r>
                  <a:rPr lang="en-US" sz="1250" dirty="0">
                    <a:solidFill>
                      <a:srgbClr val="404040"/>
                    </a:solidFill>
                    <a:latin typeface="Calibri" pitchFamily="34" charset="0"/>
                    <a:ea typeface="Calibri" pitchFamily="34" charset="-122"/>
                    <a:cs typeface="Calibri" pitchFamily="34" charset="-120"/>
                  </a:rPr>
                  <a:t>  (Eq. 13.3-1) and verify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250" i="1">
                            <a:solidFill>
                              <a:srgbClr val="404040"/>
                            </a:solidFill>
                            <a:latin typeface="Cambria Math" panose="02040503050406030204" pitchFamily="18" charset="0"/>
                            <a:ea typeface="Calibri" pitchFamily="34" charset="-122"/>
                            <a:cs typeface="Calibri" pitchFamily="34" charset="-12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sz="1250" i="1">
                            <a:solidFill>
                              <a:srgbClr val="404040"/>
                            </a:solidFill>
                            <a:latin typeface="Cambria Math" panose="02040503050406030204" pitchFamily="18" charset="0"/>
                            <a:ea typeface="Calibri" pitchFamily="34" charset="-122"/>
                            <a:cs typeface="Calibri" pitchFamily="34" charset="-120"/>
                          </a:rPr>
                          <m:t>F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US" sz="1250" i="1">
                            <a:solidFill>
                              <a:srgbClr val="404040"/>
                            </a:solidFill>
                            <a:latin typeface="Cambria Math" panose="02040503050406030204" pitchFamily="18" charset="0"/>
                            <a:ea typeface="Calibri" pitchFamily="34" charset="-122"/>
                            <a:cs typeface="Calibri" pitchFamily="34" charset="-120"/>
                          </a:rPr>
                          <m:t>p</m:t>
                        </m:r>
                        <m:r>
                          <a:rPr lang="en-US" sz="1250" b="0" i="1" smtClean="0">
                            <a:solidFill>
                              <a:srgbClr val="404040"/>
                            </a:solidFill>
                            <a:latin typeface="Cambria Math" panose="02040503050406030204" pitchFamily="18" charset="0"/>
                            <a:ea typeface="Calibri" pitchFamily="34" charset="-122"/>
                            <a:cs typeface="Calibri" pitchFamily="34" charset="-120"/>
                          </a:rPr>
                          <m:t>,   </m:t>
                        </m:r>
                        <m:r>
                          <m:rPr>
                            <m:sty m:val="p"/>
                          </m:rPr>
                          <a:rPr lang="en-US" sz="1250" b="0" i="1" smtClean="0">
                            <a:solidFill>
                              <a:srgbClr val="404040"/>
                            </a:solidFill>
                            <a:latin typeface="Cambria Math" panose="02040503050406030204" pitchFamily="18" charset="0"/>
                            <a:ea typeface="Calibri" pitchFamily="34" charset="-122"/>
                            <a:cs typeface="Calibri" pitchFamily="34" charset="-120"/>
                          </a:rPr>
                          <m:t>min</m:t>
                        </m:r>
                      </m:sub>
                    </m:sSub>
                  </m:oMath>
                </a14:m>
                <a:r>
                  <a:rPr lang="en-US" sz="1250" dirty="0">
                    <a:solidFill>
                      <a:srgbClr val="404040"/>
                    </a:solidFill>
                    <a:latin typeface="Calibri" pitchFamily="34" charset="0"/>
                    <a:ea typeface="Calibri" pitchFamily="34" charset="-122"/>
                    <a:cs typeface="Calibri" pitchFamily="34" charset="-120"/>
                  </a:rPr>
                  <a:t> and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250" i="1">
                            <a:solidFill>
                              <a:srgbClr val="404040"/>
                            </a:solidFill>
                            <a:latin typeface="Cambria Math" panose="02040503050406030204" pitchFamily="18" charset="0"/>
                            <a:ea typeface="Calibri" pitchFamily="34" charset="-122"/>
                            <a:cs typeface="Calibri" pitchFamily="34" charset="-12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sz="1250" i="1">
                            <a:solidFill>
                              <a:srgbClr val="404040"/>
                            </a:solidFill>
                            <a:latin typeface="Cambria Math" panose="02040503050406030204" pitchFamily="18" charset="0"/>
                            <a:ea typeface="Calibri" pitchFamily="34" charset="-122"/>
                            <a:cs typeface="Calibri" pitchFamily="34" charset="-120"/>
                          </a:rPr>
                          <m:t>F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US" sz="1250" i="1">
                            <a:solidFill>
                              <a:srgbClr val="404040"/>
                            </a:solidFill>
                            <a:latin typeface="Cambria Math" panose="02040503050406030204" pitchFamily="18" charset="0"/>
                            <a:ea typeface="Calibri" pitchFamily="34" charset="-122"/>
                            <a:cs typeface="Calibri" pitchFamily="34" charset="-120"/>
                          </a:rPr>
                          <m:t>p</m:t>
                        </m:r>
                        <m:r>
                          <a:rPr lang="en-US" sz="1250" i="1">
                            <a:solidFill>
                              <a:srgbClr val="404040"/>
                            </a:solidFill>
                            <a:latin typeface="Cambria Math" panose="02040503050406030204" pitchFamily="18" charset="0"/>
                            <a:ea typeface="Calibri" pitchFamily="34" charset="-122"/>
                            <a:cs typeface="Calibri" pitchFamily="34" charset="-120"/>
                          </a:rPr>
                          <m:t>,   </m:t>
                        </m:r>
                        <m:r>
                          <m:rPr>
                            <m:sty m:val="p"/>
                          </m:rPr>
                          <a:rPr lang="en-US" sz="1250" i="1">
                            <a:solidFill>
                              <a:srgbClr val="404040"/>
                            </a:solidFill>
                            <a:latin typeface="Cambria Math" panose="02040503050406030204" pitchFamily="18" charset="0"/>
                            <a:ea typeface="Calibri" pitchFamily="34" charset="-122"/>
                            <a:cs typeface="Calibri" pitchFamily="34" charset="-120"/>
                          </a:rPr>
                          <m:t>max</m:t>
                        </m:r>
                      </m:sub>
                    </m:sSub>
                  </m:oMath>
                </a14:m>
                <a:r>
                  <a:rPr lang="en-US" sz="1250" dirty="0">
                    <a:solidFill>
                      <a:srgbClr val="404040"/>
                    </a:solidFill>
                    <a:latin typeface="Calibri" pitchFamily="34" charset="0"/>
                    <a:ea typeface="Calibri" pitchFamily="34" charset="-122"/>
                    <a:cs typeface="Calibri" pitchFamily="34" charset="-120"/>
                  </a:rPr>
                  <a:t> limits</a:t>
                </a:r>
                <a:endParaRPr lang="en-US" sz="1250" dirty="0"/>
              </a:p>
              <a:p>
                <a:pPr marL="190500" indent="-190500">
                  <a:spcBef>
                    <a:spcPts val="600"/>
                  </a:spcBef>
                  <a:spcAft>
                    <a:spcPts val="600"/>
                  </a:spcAft>
                  <a:buClr>
                    <a:srgbClr val="006699"/>
                  </a:buClr>
                  <a:buSzPct val="80000"/>
                  <a:buChar char="•"/>
                </a:pPr>
                <a:r>
                  <a:rPr lang="en-US" sz="1250" dirty="0">
                    <a:solidFill>
                      <a:srgbClr val="404040"/>
                    </a:solidFill>
                    <a:latin typeface="Calibri" pitchFamily="34" charset="0"/>
                    <a:ea typeface="Calibri" pitchFamily="34" charset="-122"/>
                    <a:cs typeface="Calibri" pitchFamily="34" charset="-120"/>
                  </a:rPr>
                  <a:t>Apply vertical seismic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25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250" b="0" i="0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m:rPr>
                            <m:sty m:val="p"/>
                          </m:rPr>
                          <a:rPr lang="en-US" sz="1250">
                            <a:latin typeface="Cambria Math" panose="02040503050406030204" pitchFamily="18" charset="0"/>
                          </a:rPr>
                          <m:t>E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US" sz="1250">
                            <a:latin typeface="Cambria Math" panose="02040503050406030204" pitchFamily="18" charset="0"/>
                          </a:rPr>
                          <m:t>v</m:t>
                        </m:r>
                      </m:sub>
                    </m:sSub>
                    <m:r>
                      <a:rPr lang="en-US" sz="1250">
                        <a:latin typeface="Cambria Math" panose="02040503050406030204" pitchFamily="18" charset="0"/>
                      </a:rPr>
                      <m:t>=±0.2 </m:t>
                    </m:r>
                    <m:sSub>
                      <m:sSubPr>
                        <m:ctrlPr>
                          <a:rPr lang="en-US" sz="125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sz="1250">
                            <a:latin typeface="Cambria Math" panose="02040503050406030204" pitchFamily="18" charset="0"/>
                          </a:rPr>
                          <m:t>S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US" sz="1250">
                            <a:latin typeface="Cambria Math" panose="02040503050406030204" pitchFamily="18" charset="0"/>
                          </a:rPr>
                          <m:t>DS</m:t>
                        </m:r>
                      </m:sub>
                    </m:sSub>
                    <m:r>
                      <a:rPr lang="en-US" sz="1250">
                        <a:latin typeface="Cambria Math" panose="02040503050406030204" pitchFamily="18" charset="0"/>
                      </a:rPr>
                      <m:t> </m:t>
                    </m:r>
                    <m:sSub>
                      <m:sSubPr>
                        <m:ctrlPr>
                          <a:rPr lang="en-US" sz="125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sz="1250">
                            <a:latin typeface="Cambria Math" panose="02040503050406030204" pitchFamily="18" charset="0"/>
                          </a:rPr>
                          <m:t>W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US" sz="1250">
                            <a:latin typeface="Cambria Math" panose="02040503050406030204" pitchFamily="18" charset="0"/>
                          </a:rPr>
                          <m:t>p</m:t>
                        </m:r>
                      </m:sub>
                    </m:sSub>
                    <m:r>
                      <a:rPr lang="en-US" sz="1250" b="0" i="1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1250" dirty="0">
                    <a:solidFill>
                      <a:srgbClr val="404040"/>
                    </a:solidFill>
                    <a:latin typeface="Calibri" pitchFamily="34" charset="0"/>
                    <a:ea typeface="Calibri" pitchFamily="34" charset="-122"/>
                    <a:cs typeface="Calibri" pitchFamily="34" charset="-120"/>
                  </a:rPr>
                  <a:t>   to anchor tension demands</a:t>
                </a:r>
                <a:endParaRPr lang="en-US" sz="1250" dirty="0"/>
              </a:p>
            </p:txBody>
          </p:sp>
        </mc:Choice>
        <mc:Fallback xmlns="">
          <p:sp>
            <p:nvSpPr>
              <p:cNvPr id="6" name="Text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6761" y="1331753"/>
                <a:ext cx="8503920" cy="1805730"/>
              </a:xfrm>
              <a:prstGeom prst="rect">
                <a:avLst/>
              </a:prstGeom>
              <a:blipFill>
                <a:blip r:embed="rId3"/>
                <a:stretch>
                  <a:fillRect b="-35354"/>
                </a:stretch>
              </a:blipFill>
              <a:ln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217920" y="164592"/>
            <a:ext cx="27432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2000" b="1" dirty="0">
                <a:solidFill>
                  <a:srgbClr val="1F3A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Vibrationdata</a:t>
            </a:r>
            <a:endParaRPr lang="en-US" sz="2000" dirty="0"/>
          </a:p>
        </p:txBody>
      </p:sp>
      <p:sp>
        <p:nvSpPr>
          <p:cNvPr id="3" name="Text 1"/>
          <p:cNvSpPr/>
          <p:nvPr/>
        </p:nvSpPr>
        <p:spPr>
          <a:xfrm>
            <a:off x="256032" y="164592"/>
            <a:ext cx="50292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600" b="1" dirty="0">
                <a:solidFill>
                  <a:srgbClr val="1F3A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Regulatory Framework</a:t>
            </a:r>
            <a:endParaRPr lang="en-US" sz="1600" dirty="0"/>
          </a:p>
        </p:txBody>
      </p:sp>
      <p:sp>
        <p:nvSpPr>
          <p:cNvPr id="4" name="Shape 2"/>
          <p:cNvSpPr/>
          <p:nvPr/>
        </p:nvSpPr>
        <p:spPr>
          <a:xfrm>
            <a:off x="0" y="566928"/>
            <a:ext cx="9144000" cy="0"/>
          </a:xfrm>
          <a:prstGeom prst="line">
            <a:avLst/>
          </a:prstGeom>
          <a:noFill/>
          <a:ln w="22860">
            <a:solidFill>
              <a:srgbClr val="1F3A6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8503920" y="4846320"/>
            <a:ext cx="4572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1000" dirty="0"/>
          </a:p>
        </p:txBody>
      </p:sp>
      <p:sp>
        <p:nvSpPr>
          <p:cNvPr id="6" name="Text 4"/>
          <p:cNvSpPr/>
          <p:nvPr/>
        </p:nvSpPr>
        <p:spPr>
          <a:xfrm>
            <a:off x="365760" y="937470"/>
            <a:ext cx="8503920" cy="344158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190500" indent="-190500">
              <a:spcAft>
                <a:spcPts val="400"/>
              </a:spcAft>
              <a:buClr>
                <a:srgbClr val="006699"/>
              </a:buClr>
              <a:buSzPct val="80000"/>
              <a:buChar char="•"/>
            </a:pPr>
            <a:r>
              <a:rPr lang="en-US" sz="1300" dirty="0">
                <a:solidFill>
                  <a:srgbClr val="4040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ASCE 7-22 is the primary loading standard adopted by IBC 2021</a:t>
            </a:r>
            <a:endParaRPr lang="en-US" sz="1300" dirty="0"/>
          </a:p>
          <a:p>
            <a:pPr marL="635000" lvl="1" indent="-317500">
              <a:spcAft>
                <a:spcPts val="400"/>
              </a:spcAft>
              <a:buClr>
                <a:srgbClr val="006699"/>
              </a:buClr>
              <a:buSzPct val="80000"/>
              <a:buChar char="•"/>
            </a:pPr>
            <a:r>
              <a:rPr lang="en-US" sz="1300" dirty="0">
                <a:solidFill>
                  <a:srgbClr val="4040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Chapter 11: Seismic ground motion values and site classification</a:t>
            </a:r>
            <a:endParaRPr lang="en-US" sz="1300" dirty="0"/>
          </a:p>
          <a:p>
            <a:pPr marL="635000" lvl="1" indent="-317500">
              <a:spcAft>
                <a:spcPts val="400"/>
              </a:spcAft>
              <a:buClr>
                <a:srgbClr val="006699"/>
              </a:buClr>
              <a:buSzPct val="80000"/>
              <a:buChar char="•"/>
            </a:pPr>
            <a:r>
              <a:rPr lang="en-US" sz="1300" dirty="0">
                <a:solidFill>
                  <a:srgbClr val="4040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Chapter 12: Seismic design requirements for building structures</a:t>
            </a:r>
            <a:endParaRPr lang="en-US" sz="1300" dirty="0"/>
          </a:p>
          <a:p>
            <a:pPr marL="635000" lvl="1" indent="-317500">
              <a:spcAft>
                <a:spcPts val="400"/>
              </a:spcAft>
              <a:buClr>
                <a:srgbClr val="006699"/>
              </a:buClr>
              <a:buSzPct val="80000"/>
              <a:buChar char="•"/>
            </a:pPr>
            <a:r>
              <a:rPr lang="en-US" sz="1300" dirty="0">
                <a:solidFill>
                  <a:srgbClr val="4040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Chapter 13: Seismic design of nonstructural components</a:t>
            </a:r>
            <a:endParaRPr lang="en-US" sz="1300" dirty="0"/>
          </a:p>
          <a:p>
            <a:pPr marL="635000" lvl="1" indent="-317500">
              <a:spcAft>
                <a:spcPts val="400"/>
              </a:spcAft>
              <a:buClr>
                <a:srgbClr val="006699"/>
              </a:buClr>
              <a:buSzPct val="80000"/>
              <a:buChar char="•"/>
            </a:pPr>
            <a:r>
              <a:rPr lang="en-US" sz="1300" dirty="0">
                <a:solidFill>
                  <a:srgbClr val="4040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Chapter 15: Nonbuilding structures (equipment skids, tanks, frames)</a:t>
            </a:r>
            <a:endParaRPr lang="en-US" sz="1300" dirty="0"/>
          </a:p>
          <a:p>
            <a:pPr marL="190500" indent="-190500">
              <a:spcAft>
                <a:spcPts val="400"/>
              </a:spcAft>
              <a:buClr>
                <a:srgbClr val="006699"/>
              </a:buClr>
              <a:buSzPct val="80000"/>
              <a:buChar char="•"/>
            </a:pPr>
            <a:r>
              <a:rPr lang="en-US" sz="1300" dirty="0">
                <a:solidFill>
                  <a:srgbClr val="4040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ACI 318-19 Chapter 17 governs all anchor design to concrete</a:t>
            </a:r>
            <a:endParaRPr lang="en-US" sz="1300" dirty="0"/>
          </a:p>
          <a:p>
            <a:pPr marL="635000" lvl="1" indent="-317500">
              <a:spcAft>
                <a:spcPts val="400"/>
              </a:spcAft>
              <a:buClr>
                <a:srgbClr val="006699"/>
              </a:buClr>
              <a:buSzPct val="80000"/>
              <a:buChar char="•"/>
            </a:pPr>
            <a:r>
              <a:rPr lang="en-US" sz="1300" dirty="0">
                <a:solidFill>
                  <a:srgbClr val="4040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Steel failure modes: tension fracture (§17.6.1), shear fracture (§17.7.1)</a:t>
            </a:r>
            <a:endParaRPr lang="en-US" sz="1300" dirty="0"/>
          </a:p>
          <a:p>
            <a:pPr marL="635000" lvl="1" indent="-317500">
              <a:spcAft>
                <a:spcPts val="400"/>
              </a:spcAft>
              <a:buClr>
                <a:srgbClr val="006699"/>
              </a:buClr>
              <a:buSzPct val="80000"/>
              <a:buChar char="•"/>
            </a:pPr>
            <a:r>
              <a:rPr lang="en-US" sz="1300" dirty="0">
                <a:solidFill>
                  <a:srgbClr val="4040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Concrete failure modes: breakout (§17.6.2), pullout (§17.6.3), pryout (§17.7.3)</a:t>
            </a:r>
            <a:endParaRPr lang="en-US" sz="1300" dirty="0"/>
          </a:p>
          <a:p>
            <a:pPr marL="635000" lvl="1" indent="-317500">
              <a:spcAft>
                <a:spcPts val="400"/>
              </a:spcAft>
              <a:buClr>
                <a:srgbClr val="006699"/>
              </a:buClr>
              <a:buSzPct val="80000"/>
              <a:buChar char="•"/>
            </a:pPr>
            <a:r>
              <a:rPr lang="en-US" sz="1300" dirty="0">
                <a:solidFill>
                  <a:srgbClr val="4040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Combined tension + shear interaction check (§17.8)</a:t>
            </a:r>
            <a:endParaRPr lang="en-US" sz="1300" dirty="0"/>
          </a:p>
          <a:p>
            <a:pPr marL="190500" indent="-190500">
              <a:spcAft>
                <a:spcPts val="400"/>
              </a:spcAft>
              <a:buClr>
                <a:srgbClr val="006699"/>
              </a:buClr>
              <a:buSzPct val="80000"/>
              <a:buChar char="•"/>
            </a:pPr>
            <a:r>
              <a:rPr lang="en-US" sz="1300" dirty="0">
                <a:solidFill>
                  <a:srgbClr val="4040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Post-installed anchor qualification standards:</a:t>
            </a:r>
            <a:endParaRPr lang="en-US" sz="1300" dirty="0"/>
          </a:p>
          <a:p>
            <a:pPr marL="635000" lvl="1" indent="-317500">
              <a:spcAft>
                <a:spcPts val="400"/>
              </a:spcAft>
              <a:buClr>
                <a:srgbClr val="006699"/>
              </a:buClr>
              <a:buSzPct val="80000"/>
              <a:buChar char="•"/>
            </a:pPr>
            <a:r>
              <a:rPr lang="en-US" sz="1300" dirty="0">
                <a:solidFill>
                  <a:srgbClr val="4040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ICC-ES AC193: mechanical (expansion) anchors — Seismic Category 1 required for SDC C–F</a:t>
            </a:r>
            <a:endParaRPr lang="en-US" sz="1300" dirty="0"/>
          </a:p>
          <a:p>
            <a:pPr marL="635000" lvl="1" indent="-317500">
              <a:spcAft>
                <a:spcPts val="400"/>
              </a:spcAft>
              <a:buClr>
                <a:srgbClr val="006699"/>
              </a:buClr>
              <a:buSzPct val="80000"/>
              <a:buChar char="•"/>
            </a:pPr>
            <a:r>
              <a:rPr lang="en-US" sz="1300" dirty="0">
                <a:solidFill>
                  <a:srgbClr val="4040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ICC-ES AC308: adhesive anchors — temperature and sustained-load knockdown apply</a:t>
            </a:r>
            <a:endParaRPr lang="en-US" sz="1300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EDAFB81-7A59-432D-3064-098C740AAC4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>
            <a:extLst>
              <a:ext uri="{FF2B5EF4-FFF2-40B4-BE49-F238E27FC236}">
                <a16:creationId xmlns:a16="http://schemas.microsoft.com/office/drawing/2014/main" id="{24F4DC84-E279-BD6C-215A-62534D2972CC}"/>
              </a:ext>
            </a:extLst>
          </p:cNvPr>
          <p:cNvSpPr/>
          <p:nvPr/>
        </p:nvSpPr>
        <p:spPr>
          <a:xfrm>
            <a:off x="6217920" y="164592"/>
            <a:ext cx="27432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2000" b="1" dirty="0">
                <a:solidFill>
                  <a:srgbClr val="1F3A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Vibrationdata</a:t>
            </a:r>
            <a:endParaRPr lang="en-US" sz="2000" dirty="0"/>
          </a:p>
        </p:txBody>
      </p:sp>
      <p:sp>
        <p:nvSpPr>
          <p:cNvPr id="3" name="Text 1">
            <a:extLst>
              <a:ext uri="{FF2B5EF4-FFF2-40B4-BE49-F238E27FC236}">
                <a16:creationId xmlns:a16="http://schemas.microsoft.com/office/drawing/2014/main" id="{0D93B602-6D46-39DD-EF0D-8EA5184646F4}"/>
              </a:ext>
            </a:extLst>
          </p:cNvPr>
          <p:cNvSpPr/>
          <p:nvPr/>
        </p:nvSpPr>
        <p:spPr>
          <a:xfrm>
            <a:off x="256032" y="164592"/>
            <a:ext cx="6077656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600" b="1" dirty="0">
                <a:solidFill>
                  <a:srgbClr val="1F3A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Design Checklist — ASCE 7-22 Seismic Anchor Bolt Analysis</a:t>
            </a:r>
            <a:endParaRPr lang="en-US" sz="1600" dirty="0"/>
          </a:p>
        </p:txBody>
      </p:sp>
      <p:sp>
        <p:nvSpPr>
          <p:cNvPr id="4" name="Shape 2">
            <a:extLst>
              <a:ext uri="{FF2B5EF4-FFF2-40B4-BE49-F238E27FC236}">
                <a16:creationId xmlns:a16="http://schemas.microsoft.com/office/drawing/2014/main" id="{7A350CAE-63A8-B49B-6783-E3DB2EF916DC}"/>
              </a:ext>
            </a:extLst>
          </p:cNvPr>
          <p:cNvSpPr/>
          <p:nvPr/>
        </p:nvSpPr>
        <p:spPr>
          <a:xfrm>
            <a:off x="0" y="566928"/>
            <a:ext cx="9144000" cy="0"/>
          </a:xfrm>
          <a:prstGeom prst="line">
            <a:avLst/>
          </a:prstGeom>
          <a:noFill/>
          <a:ln w="22860">
            <a:solidFill>
              <a:srgbClr val="1F3A6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Text 3">
            <a:extLst>
              <a:ext uri="{FF2B5EF4-FFF2-40B4-BE49-F238E27FC236}">
                <a16:creationId xmlns:a16="http://schemas.microsoft.com/office/drawing/2014/main" id="{A1F5274F-D316-78A9-11A6-8142E1166ADC}"/>
              </a:ext>
            </a:extLst>
          </p:cNvPr>
          <p:cNvSpPr/>
          <p:nvPr/>
        </p:nvSpPr>
        <p:spPr>
          <a:xfrm>
            <a:off x="8503920" y="4846320"/>
            <a:ext cx="4572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18</a:t>
            </a:r>
            <a:endParaRPr lang="en-US" sz="10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 4">
                <a:extLst>
                  <a:ext uri="{FF2B5EF4-FFF2-40B4-BE49-F238E27FC236}">
                    <a16:creationId xmlns:a16="http://schemas.microsoft.com/office/drawing/2014/main" id="{3CDC7F17-3BE8-F5A4-0FA6-5FE9F08D502E}"/>
                  </a:ext>
                </a:extLst>
              </p:cNvPr>
              <p:cNvSpPr/>
              <p:nvPr/>
            </p:nvSpPr>
            <p:spPr>
              <a:xfrm>
                <a:off x="516761" y="1189140"/>
                <a:ext cx="8503920" cy="2627849"/>
              </a:xfrm>
              <a:prstGeom prst="rect">
                <a:avLst/>
              </a:prstGeom>
              <a:noFill/>
              <a:ln/>
            </p:spPr>
            <p:txBody>
              <a:bodyPr wrap="square" rtlCol="0" anchor="t"/>
              <a:lstStyle/>
              <a:p>
                <a:pPr marL="190500" indent="-190500">
                  <a:spcBef>
                    <a:spcPts val="800"/>
                  </a:spcBef>
                  <a:spcAft>
                    <a:spcPts val="800"/>
                  </a:spcAft>
                  <a:buClr>
                    <a:srgbClr val="006699"/>
                  </a:buClr>
                  <a:buSzPct val="80000"/>
                  <a:buChar char="•"/>
                </a:pPr>
                <a:r>
                  <a:rPr lang="en-US" sz="1250" dirty="0">
                    <a:solidFill>
                      <a:srgbClr val="404040"/>
                    </a:solidFill>
                    <a:latin typeface="Calibri" pitchFamily="34" charset="0"/>
                    <a:ea typeface="Calibri" pitchFamily="34" charset="-122"/>
                    <a:cs typeface="Calibri" pitchFamily="34" charset="-120"/>
                  </a:rPr>
                  <a:t>Perform overturning moment analysis; use shortest bolt pattern span for maximum tension</a:t>
                </a:r>
                <a:endParaRPr lang="en-US" sz="1250" dirty="0"/>
              </a:p>
              <a:p>
                <a:pPr marL="190500" indent="-190500">
                  <a:spcBef>
                    <a:spcPts val="800"/>
                  </a:spcBef>
                  <a:spcAft>
                    <a:spcPts val="800"/>
                  </a:spcAft>
                  <a:buClr>
                    <a:srgbClr val="006699"/>
                  </a:buClr>
                  <a:buSzPct val="80000"/>
                  <a:buChar char="•"/>
                </a:pPr>
                <a:r>
                  <a:rPr lang="en-US" sz="1250" dirty="0">
                    <a:solidFill>
                      <a:srgbClr val="404040"/>
                    </a:solidFill>
                    <a:latin typeface="Calibri" pitchFamily="34" charset="0"/>
                    <a:ea typeface="Calibri" pitchFamily="34" charset="-122"/>
                    <a:cs typeface="Calibri" pitchFamily="34" charset="-120"/>
                  </a:rPr>
                  <a:t>Compute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250" i="1" smtClean="0">
                            <a:solidFill>
                              <a:srgbClr val="404040"/>
                            </a:solidFill>
                            <a:latin typeface="Cambria Math" panose="02040503050406030204" pitchFamily="18" charset="0"/>
                            <a:ea typeface="Calibri" pitchFamily="34" charset="-122"/>
                            <a:cs typeface="Calibri" pitchFamily="34" charset="-12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sz="1250" b="0" i="1" smtClean="0">
                            <a:solidFill>
                              <a:srgbClr val="404040"/>
                            </a:solidFill>
                            <a:latin typeface="Cambria Math" panose="02040503050406030204" pitchFamily="18" charset="0"/>
                            <a:ea typeface="Calibri" pitchFamily="34" charset="-122"/>
                            <a:cs typeface="Calibri" pitchFamily="34" charset="-120"/>
                          </a:rPr>
                          <m:t>N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US" sz="1250" b="0" i="1" smtClean="0">
                            <a:solidFill>
                              <a:srgbClr val="404040"/>
                            </a:solidFill>
                            <a:latin typeface="Cambria Math" panose="02040503050406030204" pitchFamily="18" charset="0"/>
                            <a:ea typeface="Calibri" pitchFamily="34" charset="-122"/>
                            <a:cs typeface="Calibri" pitchFamily="34" charset="-120"/>
                          </a:rPr>
                          <m:t>ua</m:t>
                        </m:r>
                      </m:sub>
                    </m:sSub>
                  </m:oMath>
                </a14:m>
                <a:r>
                  <a:rPr lang="en-US" sz="1250" dirty="0">
                    <a:solidFill>
                      <a:srgbClr val="404040"/>
                    </a:solidFill>
                    <a:latin typeface="Calibri" pitchFamily="34" charset="0"/>
                    <a:ea typeface="Calibri" pitchFamily="34" charset="-122"/>
                    <a:cs typeface="Calibri" pitchFamily="34" charset="-120"/>
                  </a:rPr>
                  <a:t> and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250" i="1">
                            <a:solidFill>
                              <a:srgbClr val="404040"/>
                            </a:solidFill>
                            <a:latin typeface="Cambria Math" panose="02040503050406030204" pitchFamily="18" charset="0"/>
                            <a:ea typeface="Calibri" pitchFamily="34" charset="-122"/>
                            <a:cs typeface="Calibri" pitchFamily="34" charset="-12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sz="1250" b="0" i="1" smtClean="0">
                            <a:solidFill>
                              <a:srgbClr val="404040"/>
                            </a:solidFill>
                            <a:latin typeface="Cambria Math" panose="02040503050406030204" pitchFamily="18" charset="0"/>
                            <a:ea typeface="Calibri" pitchFamily="34" charset="-122"/>
                            <a:cs typeface="Calibri" pitchFamily="34" charset="-120"/>
                          </a:rPr>
                          <m:t>V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US" sz="1250" i="1">
                            <a:solidFill>
                              <a:srgbClr val="404040"/>
                            </a:solidFill>
                            <a:latin typeface="Cambria Math" panose="02040503050406030204" pitchFamily="18" charset="0"/>
                            <a:ea typeface="Calibri" pitchFamily="34" charset="-122"/>
                            <a:cs typeface="Calibri" pitchFamily="34" charset="-120"/>
                          </a:rPr>
                          <m:t>ua</m:t>
                        </m:r>
                      </m:sub>
                    </m:sSub>
                  </m:oMath>
                </a14:m>
                <a:r>
                  <a:rPr lang="en-US" sz="1250" dirty="0">
                    <a:solidFill>
                      <a:srgbClr val="404040"/>
                    </a:solidFill>
                    <a:latin typeface="Calibri" pitchFamily="34" charset="0"/>
                    <a:ea typeface="Calibri" pitchFamily="34" charset="-122"/>
                    <a:cs typeface="Calibri" pitchFamily="34" charset="-120"/>
                  </a:rPr>
                  <a:t> per anchor — both must be treated simultaneously</a:t>
                </a:r>
                <a:endParaRPr lang="en-US" sz="1250" dirty="0"/>
              </a:p>
              <a:p>
                <a:pPr marL="190500" indent="-190500">
                  <a:spcBef>
                    <a:spcPts val="800"/>
                  </a:spcBef>
                  <a:spcAft>
                    <a:spcPts val="800"/>
                  </a:spcAft>
                  <a:buClr>
                    <a:srgbClr val="006699"/>
                  </a:buClr>
                  <a:buSzPct val="80000"/>
                  <a:buFontTx/>
                  <a:buChar char="•"/>
                </a:pPr>
                <a:r>
                  <a:rPr lang="en-US" sz="1250" dirty="0">
                    <a:solidFill>
                      <a:srgbClr val="404040"/>
                    </a:solidFill>
                    <a:latin typeface="Calibri" pitchFamily="34" charset="0"/>
                    <a:ea typeface="Calibri" pitchFamily="34" charset="-122"/>
                    <a:cs typeface="Calibri" pitchFamily="34" charset="-120"/>
                  </a:rPr>
                  <a:t>Calculate all ACI 318-19 §17 failure mode capacities: </a:t>
                </a:r>
                <a14:m>
                  <m:oMath xmlns:m="http://schemas.openxmlformats.org/officeDocument/2006/math">
                    <m:r>
                      <a:rPr lang="en-US" sz="1350" b="0" i="0" smtClean="0">
                        <a:latin typeface="Cambria Math" panose="02040503050406030204" pitchFamily="18" charset="0"/>
                      </a:rPr>
                      <m:t>  </m:t>
                    </m:r>
                    <m:r>
                      <m:rPr>
                        <m:sty m:val="p"/>
                      </m:rPr>
                      <a:rPr lang="en-US" sz="1350" i="0">
                        <a:latin typeface="Cambria Math" panose="02040503050406030204" pitchFamily="18" charset="0"/>
                      </a:rPr>
                      <m:t>ϕ</m:t>
                    </m:r>
                    <m:sSub>
                      <m:sSubPr>
                        <m:ctrlPr>
                          <a:rPr lang="en-US" sz="135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sz="1350" i="0">
                            <a:latin typeface="Cambria Math" panose="02040503050406030204" pitchFamily="18" charset="0"/>
                          </a:rPr>
                          <m:t>N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US" sz="1350" i="0">
                            <a:latin typeface="Cambria Math" panose="02040503050406030204" pitchFamily="18" charset="0"/>
                          </a:rPr>
                          <m:t>sa</m:t>
                        </m:r>
                      </m:sub>
                    </m:sSub>
                    <m:r>
                      <a:rPr lang="en-US" sz="1350" i="0">
                        <a:latin typeface="Cambria Math" panose="02040503050406030204" pitchFamily="18" charset="0"/>
                      </a:rPr>
                      <m:t>, </m:t>
                    </m:r>
                    <m:r>
                      <m:rPr>
                        <m:sty m:val="p"/>
                      </m:rPr>
                      <a:rPr lang="en-US" sz="1350" i="0">
                        <a:latin typeface="Cambria Math" panose="02040503050406030204" pitchFamily="18" charset="0"/>
                      </a:rPr>
                      <m:t>ϕ</m:t>
                    </m:r>
                    <m:sSub>
                      <m:sSubPr>
                        <m:ctrlPr>
                          <a:rPr lang="en-US" sz="135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sz="1350" i="0">
                            <a:latin typeface="Cambria Math" panose="02040503050406030204" pitchFamily="18" charset="0"/>
                          </a:rPr>
                          <m:t>N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US" sz="1350" i="0">
                            <a:latin typeface="Cambria Math" panose="02040503050406030204" pitchFamily="18" charset="0"/>
                          </a:rPr>
                          <m:t>cbg</m:t>
                        </m:r>
                      </m:sub>
                    </m:sSub>
                    <m:r>
                      <a:rPr lang="en-US" sz="1350" i="0">
                        <a:latin typeface="Cambria Math" panose="02040503050406030204" pitchFamily="18" charset="0"/>
                      </a:rPr>
                      <m:t>, </m:t>
                    </m:r>
                    <m:r>
                      <m:rPr>
                        <m:sty m:val="p"/>
                      </m:rPr>
                      <a:rPr lang="en-US" sz="1350" i="0">
                        <a:latin typeface="Cambria Math" panose="02040503050406030204" pitchFamily="18" charset="0"/>
                      </a:rPr>
                      <m:t>ϕ</m:t>
                    </m:r>
                    <m:sSub>
                      <m:sSubPr>
                        <m:ctrlPr>
                          <a:rPr lang="en-US" sz="135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sz="1350" i="0">
                            <a:latin typeface="Cambria Math" panose="02040503050406030204" pitchFamily="18" charset="0"/>
                          </a:rPr>
                          <m:t>N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US" sz="1350" i="0">
                            <a:latin typeface="Cambria Math" panose="02040503050406030204" pitchFamily="18" charset="0"/>
                          </a:rPr>
                          <m:t>pn</m:t>
                        </m:r>
                      </m:sub>
                    </m:sSub>
                    <m:r>
                      <a:rPr lang="en-US" sz="1350" i="0">
                        <a:latin typeface="Cambria Math" panose="02040503050406030204" pitchFamily="18" charset="0"/>
                      </a:rPr>
                      <m:t>, </m:t>
                    </m:r>
                    <m:r>
                      <m:rPr>
                        <m:sty m:val="p"/>
                      </m:rPr>
                      <a:rPr lang="en-US" sz="1350" i="0">
                        <a:latin typeface="Cambria Math" panose="02040503050406030204" pitchFamily="18" charset="0"/>
                      </a:rPr>
                      <m:t>ϕ</m:t>
                    </m:r>
                    <m:sSub>
                      <m:sSubPr>
                        <m:ctrlPr>
                          <a:rPr lang="en-US" sz="135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sz="1350" i="0">
                            <a:latin typeface="Cambria Math" panose="02040503050406030204" pitchFamily="18" charset="0"/>
                          </a:rPr>
                          <m:t>V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US" sz="1350" i="0">
                            <a:latin typeface="Cambria Math" panose="02040503050406030204" pitchFamily="18" charset="0"/>
                          </a:rPr>
                          <m:t>sa</m:t>
                        </m:r>
                      </m:sub>
                    </m:sSub>
                    <m:r>
                      <a:rPr lang="en-US" sz="1350" i="0">
                        <a:latin typeface="Cambria Math" panose="02040503050406030204" pitchFamily="18" charset="0"/>
                      </a:rPr>
                      <m:t>, </m:t>
                    </m:r>
                    <m:r>
                      <m:rPr>
                        <m:sty m:val="p"/>
                      </m:rPr>
                      <a:rPr lang="en-US" sz="1350" i="0">
                        <a:latin typeface="Cambria Math" panose="02040503050406030204" pitchFamily="18" charset="0"/>
                      </a:rPr>
                      <m:t>ϕ</m:t>
                    </m:r>
                    <m:sSub>
                      <m:sSubPr>
                        <m:ctrlPr>
                          <a:rPr lang="en-US" sz="135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sz="1350" i="0">
                            <a:latin typeface="Cambria Math" panose="02040503050406030204" pitchFamily="18" charset="0"/>
                          </a:rPr>
                          <m:t>V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US" sz="1350" i="0">
                            <a:latin typeface="Cambria Math" panose="02040503050406030204" pitchFamily="18" charset="0"/>
                          </a:rPr>
                          <m:t>cpg</m:t>
                        </m:r>
                      </m:sub>
                    </m:sSub>
                  </m:oMath>
                </a14:m>
                <a:endParaRPr lang="en-US" sz="1250" dirty="0"/>
              </a:p>
              <a:p>
                <a:pPr marL="190500" indent="-190500">
                  <a:spcBef>
                    <a:spcPts val="800"/>
                  </a:spcBef>
                  <a:spcAft>
                    <a:spcPts val="800"/>
                  </a:spcAft>
                  <a:buClr>
                    <a:srgbClr val="006699"/>
                  </a:buClr>
                  <a:buSzPct val="80000"/>
                  <a:buFontTx/>
                  <a:buChar char="•"/>
                </a:pPr>
                <a:r>
                  <a:rPr lang="en-US" sz="1250" dirty="0">
                    <a:solidFill>
                      <a:srgbClr val="404040"/>
                    </a:solidFill>
                    <a:latin typeface="Calibri" pitchFamily="34" charset="0"/>
                    <a:ea typeface="Calibri" pitchFamily="34" charset="-122"/>
                    <a:cs typeface="Calibri" pitchFamily="34" charset="-120"/>
                  </a:rPr>
                  <a:t>Apply §17.8.3 interaction check</a:t>
                </a:r>
                <a:r>
                  <a:rPr lang="en-US" sz="1300" dirty="0">
                    <a:solidFill>
                      <a:srgbClr val="404040"/>
                    </a:solidFill>
                    <a:latin typeface="Calibri" pitchFamily="34" charset="0"/>
                    <a:ea typeface="Calibri" pitchFamily="34" charset="-122"/>
                    <a:cs typeface="Calibri" pitchFamily="34" charset="-120"/>
                  </a:rPr>
                  <a:t>:    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135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sz="135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350" i="1">
                                <a:latin typeface="Cambria Math" panose="02040503050406030204" pitchFamily="18" charset="0"/>
                              </a:rPr>
                              <m:t>𝑁</m:t>
                            </m:r>
                          </m:e>
                          <m:sub>
                            <m:r>
                              <a:rPr lang="en-US" sz="1350" i="1">
                                <a:latin typeface="Cambria Math" panose="02040503050406030204" pitchFamily="18" charset="0"/>
                              </a:rPr>
                              <m:t>𝑢𝑎</m:t>
                            </m:r>
                          </m:sub>
                        </m:sSub>
                      </m:num>
                      <m:den>
                        <m:r>
                          <a:rPr lang="en-US" sz="1350" i="1">
                            <a:latin typeface="Cambria Math" panose="02040503050406030204" pitchFamily="18" charset="0"/>
                          </a:rPr>
                          <m:t>𝜙</m:t>
                        </m:r>
                        <m:sSub>
                          <m:sSubPr>
                            <m:ctrlPr>
                              <a:rPr lang="en-US" sz="135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350" i="1">
                                <a:latin typeface="Cambria Math" panose="02040503050406030204" pitchFamily="18" charset="0"/>
                              </a:rPr>
                              <m:t>𝑁</m:t>
                            </m:r>
                          </m:e>
                          <m:sub>
                            <m:r>
                              <a:rPr lang="en-US" sz="1350" i="1">
                                <a:latin typeface="Cambria Math" panose="02040503050406030204" pitchFamily="18" charset="0"/>
                              </a:rPr>
                              <m:t>𝑛</m:t>
                            </m:r>
                          </m:sub>
                        </m:sSub>
                      </m:den>
                    </m:f>
                    <m:r>
                      <a:rPr lang="en-US" sz="1350" i="1">
                        <a:latin typeface="Cambria Math" panose="02040503050406030204" pitchFamily="18" charset="0"/>
                      </a:rPr>
                      <m:t>+</m:t>
                    </m:r>
                    <m:f>
                      <m:fPr>
                        <m:ctrlPr>
                          <a:rPr lang="en-US" sz="135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sz="135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350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sz="1350" i="1">
                                <a:latin typeface="Cambria Math" panose="02040503050406030204" pitchFamily="18" charset="0"/>
                              </a:rPr>
                              <m:t>𝑢𝑎</m:t>
                            </m:r>
                          </m:sub>
                        </m:sSub>
                      </m:num>
                      <m:den>
                        <m:r>
                          <a:rPr lang="en-US" sz="1350" i="1">
                            <a:latin typeface="Cambria Math" panose="02040503050406030204" pitchFamily="18" charset="0"/>
                          </a:rPr>
                          <m:t>𝜙</m:t>
                        </m:r>
                        <m:sSub>
                          <m:sSubPr>
                            <m:ctrlPr>
                              <a:rPr lang="en-US" sz="135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350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sz="1350" i="1">
                                <a:latin typeface="Cambria Math" panose="02040503050406030204" pitchFamily="18" charset="0"/>
                              </a:rPr>
                              <m:t>𝑛</m:t>
                            </m:r>
                          </m:sub>
                        </m:sSub>
                      </m:den>
                    </m:f>
                    <m:r>
                      <a:rPr lang="en-US" sz="1350" i="1">
                        <a:latin typeface="Cambria Math" panose="02040503050406030204" pitchFamily="18" charset="0"/>
                      </a:rPr>
                      <m:t>≤1.2</m:t>
                    </m:r>
                  </m:oMath>
                </a14:m>
                <a:endParaRPr lang="en-US" sz="1250" dirty="0"/>
              </a:p>
              <a:p>
                <a:pPr marL="190500" indent="-190500">
                  <a:spcBef>
                    <a:spcPts val="800"/>
                  </a:spcBef>
                  <a:spcAft>
                    <a:spcPts val="800"/>
                  </a:spcAft>
                  <a:buClr>
                    <a:srgbClr val="006699"/>
                  </a:buClr>
                  <a:buSzPct val="80000"/>
                  <a:buFontTx/>
                  <a:buChar char="•"/>
                </a:pPr>
                <a:r>
                  <a:rPr lang="en-US" sz="1250" dirty="0">
                    <a:solidFill>
                      <a:srgbClr val="404040"/>
                    </a:solidFill>
                    <a:latin typeface="Calibri" pitchFamily="34" charset="0"/>
                    <a:ea typeface="Calibri" pitchFamily="34" charset="-122"/>
                    <a:cs typeface="Calibri" pitchFamily="34" charset="-120"/>
                  </a:rPr>
                  <a:t>Verify SDC D ductility path per ACI §17.10 (Option A preferred; Option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1350" i="0">
                        <a:latin typeface="Cambria Math" panose="02040503050406030204" pitchFamily="18" charset="0"/>
                      </a:rPr>
                      <m:t>C</m:t>
                    </m:r>
                    <m:r>
                      <a:rPr lang="en-US" sz="1350" i="0">
                        <a:latin typeface="Cambria Math" panose="02040503050406030204" pitchFamily="18" charset="0"/>
                      </a:rPr>
                      <m:t>→</m:t>
                    </m:r>
                    <m:sSub>
                      <m:sSubPr>
                        <m:ctrlPr>
                          <a:rPr lang="en-US" sz="135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sz="1350" i="0">
                            <a:latin typeface="Cambria Math" panose="02040503050406030204" pitchFamily="18" charset="0"/>
                          </a:rPr>
                          <m:t>Ω</m:t>
                        </m:r>
                      </m:e>
                      <m:sub>
                        <m:r>
                          <a:rPr lang="en-US" sz="1350" i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lang="en-US" sz="1350" i="0">
                        <a:latin typeface="Cambria Math" panose="02040503050406030204" pitchFamily="18" charset="0"/>
                      </a:rPr>
                      <m:t>=2.0</m:t>
                    </m:r>
                  </m:oMath>
                </a14:m>
                <a:r>
                  <a:rPr lang="en-US" sz="1350" dirty="0"/>
                  <a:t> </a:t>
                </a:r>
                <a:r>
                  <a:rPr lang="en-US" sz="1250" dirty="0">
                    <a:solidFill>
                      <a:srgbClr val="404040"/>
                    </a:solidFill>
                    <a:latin typeface="Calibri" pitchFamily="34" charset="0"/>
                    <a:ea typeface="Calibri" pitchFamily="34" charset="-122"/>
                    <a:cs typeface="Calibri" pitchFamily="34" charset="-120"/>
                  </a:rPr>
                  <a:t>)</a:t>
                </a:r>
                <a:endParaRPr lang="en-US" sz="1250" dirty="0"/>
              </a:p>
              <a:p>
                <a:pPr marL="190500" indent="-190500">
                  <a:spcBef>
                    <a:spcPts val="800"/>
                  </a:spcBef>
                  <a:spcAft>
                    <a:spcPts val="800"/>
                  </a:spcAft>
                  <a:buClr>
                    <a:srgbClr val="006699"/>
                  </a:buClr>
                  <a:buSzPct val="80000"/>
                  <a:buChar char="•"/>
                </a:pPr>
                <a:r>
                  <a:rPr lang="en-US" sz="1250" dirty="0">
                    <a:solidFill>
                      <a:srgbClr val="404040"/>
                    </a:solidFill>
                    <a:latin typeface="Calibri" pitchFamily="34" charset="0"/>
                    <a:ea typeface="Calibri" pitchFamily="34" charset="-122"/>
                    <a:cs typeface="Calibri" pitchFamily="34" charset="-120"/>
                  </a:rPr>
                  <a:t>For post-installed anchors: confirm ICC-ES seismic category; apply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25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250" b="0" i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</m:t>
                        </m:r>
                        <m:r>
                          <m:rPr>
                            <m:sty m:val="p"/>
                          </m:rPr>
                          <a:rPr lang="en-US" sz="1250" i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Ψ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US" sz="1250" i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c</m:t>
                        </m:r>
                        <m:r>
                          <a:rPr lang="en-US" sz="1250" i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,</m:t>
                        </m:r>
                        <m:r>
                          <m:rPr>
                            <m:sty m:val="p"/>
                          </m:rPr>
                          <a:rPr lang="en-US" sz="1250" i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N</m:t>
                        </m:r>
                      </m:sub>
                    </m:sSub>
                    <m:r>
                      <a:rPr lang="en-US" sz="1250" i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=1.0</m:t>
                    </m:r>
                  </m:oMath>
                </a14:m>
                <a:r>
                  <a:rPr lang="en-US" sz="1250" dirty="0">
                    <a:solidFill>
                      <a:srgbClr val="404040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  <a:cs typeface="Calibri" pitchFamily="34" charset="-120"/>
                  </a:rPr>
                  <a:t> </a:t>
                </a:r>
                <a:r>
                  <a:rPr lang="en-US" sz="1250" dirty="0">
                    <a:solidFill>
                      <a:srgbClr val="404040"/>
                    </a:solidFill>
                    <a:latin typeface="Calibri" pitchFamily="34" charset="0"/>
                    <a:ea typeface="Calibri" pitchFamily="34" charset="-122"/>
                    <a:cs typeface="Calibri" pitchFamily="34" charset="-120"/>
                  </a:rPr>
                  <a:t>(cracked)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25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25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</m:t>
                        </m:r>
                        <m:r>
                          <m:rPr>
                            <m:sty m:val="p"/>
                          </m:rPr>
                          <a:rPr lang="en-US" sz="125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Ψ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US" sz="125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c</m:t>
                        </m:r>
                        <m:r>
                          <m:rPr>
                            <m:sty m:val="p"/>
                          </m:rPr>
                          <a:rPr lang="en-US" sz="1250" b="0" i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p</m:t>
                        </m:r>
                        <m:r>
                          <a:rPr lang="en-US" sz="125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,</m:t>
                        </m:r>
                        <m:r>
                          <m:rPr>
                            <m:sty m:val="p"/>
                          </m:rPr>
                          <a:rPr lang="en-US" sz="125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N</m:t>
                        </m:r>
                      </m:sub>
                    </m:sSub>
                  </m:oMath>
                </a14:m>
                <a:endParaRPr lang="en-US" sz="1250" dirty="0"/>
              </a:p>
              <a:p>
                <a:pPr marL="190500" indent="-190500">
                  <a:spcBef>
                    <a:spcPts val="800"/>
                  </a:spcBef>
                  <a:spcAft>
                    <a:spcPts val="800"/>
                  </a:spcAft>
                  <a:buClr>
                    <a:srgbClr val="006699"/>
                  </a:buClr>
                  <a:buSzPct val="80000"/>
                  <a:buChar char="•"/>
                </a:pPr>
                <a:r>
                  <a:rPr lang="en-US" sz="1250" dirty="0">
                    <a:solidFill>
                      <a:srgbClr val="404040"/>
                    </a:solidFill>
                    <a:latin typeface="Calibri" pitchFamily="34" charset="0"/>
                    <a:ea typeface="Calibri" pitchFamily="34" charset="-122"/>
                    <a:cs typeface="Calibri" pitchFamily="34" charset="-120"/>
                  </a:rPr>
                  <a:t>Check edge distance: if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3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300" b="0" i="0" smtClean="0">
                            <a:latin typeface="Cambria Math" panose="02040503050406030204" pitchFamily="18" charset="0"/>
                          </a:rPr>
                          <m:t>  </m:t>
                        </m:r>
                        <m:r>
                          <m:rPr>
                            <m:sty m:val="p"/>
                          </m:rPr>
                          <a:rPr lang="en-US" sz="1300" i="0">
                            <a:latin typeface="Cambria Math" panose="02040503050406030204" pitchFamily="18" charset="0"/>
                          </a:rPr>
                          <m:t>c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US" sz="1300" i="0">
                            <a:latin typeface="Cambria Math" panose="02040503050406030204" pitchFamily="18" charset="0"/>
                          </a:rPr>
                          <m:t>a</m:t>
                        </m:r>
                        <m:r>
                          <a:rPr lang="en-US" sz="1300" i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m:rPr>
                            <m:sty m:val="p"/>
                          </m:rPr>
                          <a:rPr lang="en-US" sz="1300" i="0">
                            <a:latin typeface="Cambria Math" panose="02040503050406030204" pitchFamily="18" charset="0"/>
                          </a:rPr>
                          <m:t>min</m:t>
                        </m:r>
                      </m:sub>
                    </m:sSub>
                    <m:r>
                      <a:rPr lang="en-US" sz="1300" i="0">
                        <a:latin typeface="Cambria Math" panose="02040503050406030204" pitchFamily="18" charset="0"/>
                      </a:rPr>
                      <m:t>&lt;1.5 </m:t>
                    </m:r>
                    <m:sSub>
                      <m:sSubPr>
                        <m:ctrlPr>
                          <a:rPr lang="en-US" sz="13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sz="1300" i="0">
                            <a:latin typeface="Cambria Math" panose="02040503050406030204" pitchFamily="18" charset="0"/>
                          </a:rPr>
                          <m:t>h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US" sz="1300" i="0">
                            <a:latin typeface="Cambria Math" panose="02040503050406030204" pitchFamily="18" charset="0"/>
                          </a:rPr>
                          <m:t>ef</m:t>
                        </m:r>
                      </m:sub>
                    </m:sSub>
                  </m:oMath>
                </a14:m>
                <a:r>
                  <a:rPr lang="en-US" sz="1300" dirty="0">
                    <a:solidFill>
                      <a:srgbClr val="404040"/>
                    </a:solidFill>
                    <a:latin typeface="Calibri" pitchFamily="34" charset="0"/>
                    <a:ea typeface="Calibri" pitchFamily="34" charset="-122"/>
                    <a:cs typeface="Calibri" pitchFamily="34" charset="-120"/>
                  </a:rPr>
                  <a:t>   </a:t>
                </a:r>
                <a:r>
                  <a:rPr lang="en-US" sz="1250" dirty="0">
                    <a:solidFill>
                      <a:srgbClr val="404040"/>
                    </a:solidFill>
                    <a:latin typeface="Calibri" pitchFamily="34" charset="0"/>
                    <a:ea typeface="Calibri" pitchFamily="34" charset="-122"/>
                    <a:cs typeface="Calibri" pitchFamily="34" charset="-120"/>
                  </a:rPr>
                  <a:t>apply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25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25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</m:t>
                        </m:r>
                        <m:r>
                          <m:rPr>
                            <m:sty m:val="p"/>
                          </m:rPr>
                          <a:rPr lang="en-US" sz="125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Ψ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US" sz="1250" b="0" i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ed</m:t>
                        </m:r>
                        <m:r>
                          <a:rPr lang="en-US" sz="125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,</m:t>
                        </m:r>
                        <m:r>
                          <m:rPr>
                            <m:sty m:val="p"/>
                          </m:rPr>
                          <a:rPr lang="en-US" sz="125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N</m:t>
                        </m:r>
                      </m:sub>
                    </m:sSub>
                  </m:oMath>
                </a14:m>
                <a:r>
                  <a:rPr lang="en-US" sz="1250" dirty="0">
                    <a:solidFill>
                      <a:srgbClr val="404040"/>
                    </a:solidFill>
                    <a:latin typeface="Calibri" pitchFamily="34" charset="0"/>
                    <a:ea typeface="Calibri" pitchFamily="34" charset="-122"/>
                    <a:cs typeface="Calibri" pitchFamily="34" charset="-120"/>
                  </a:rPr>
                  <a:t> reduction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25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25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</m:t>
                        </m:r>
                        <m:r>
                          <m:rPr>
                            <m:sty m:val="p"/>
                          </m:rPr>
                          <a:rPr lang="en-US" sz="125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Ψ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US" sz="125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c</m:t>
                        </m:r>
                        <m:r>
                          <a:rPr lang="en-US" sz="125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,</m:t>
                        </m:r>
                        <m:r>
                          <m:rPr>
                            <m:sty m:val="p"/>
                          </m:rPr>
                          <a:rPr lang="en-US" sz="125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N</m:t>
                        </m:r>
                      </m:sub>
                    </m:sSub>
                    <m:r>
                      <a:rPr lang="en-US" sz="125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=1.0</m:t>
                    </m:r>
                  </m:oMath>
                </a14:m>
                <a:r>
                  <a:rPr lang="en-US" sz="1250" dirty="0">
                    <a:solidFill>
                      <a:srgbClr val="404040"/>
                    </a:solidFill>
                    <a:latin typeface="Calibri" pitchFamily="34" charset="0"/>
                    <a:ea typeface="Calibri" pitchFamily="34" charset="-122"/>
                    <a:cs typeface="Calibri" pitchFamily="34" charset="-120"/>
                  </a:rPr>
                  <a:t>  to breakout capacity</a:t>
                </a:r>
                <a:endParaRPr lang="en-US" sz="1250" dirty="0"/>
              </a:p>
            </p:txBody>
          </p:sp>
        </mc:Choice>
        <mc:Fallback xmlns="">
          <p:sp>
            <p:nvSpPr>
              <p:cNvPr id="6" name="Text 4">
                <a:extLst>
                  <a:ext uri="{FF2B5EF4-FFF2-40B4-BE49-F238E27FC236}">
                    <a16:creationId xmlns:a16="http://schemas.microsoft.com/office/drawing/2014/main" id="{3CDC7F17-3BE8-F5A4-0FA6-5FE9F08D502E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6761" y="1189140"/>
                <a:ext cx="8503920" cy="2627849"/>
              </a:xfrm>
              <a:prstGeom prst="rect">
                <a:avLst/>
              </a:prstGeom>
              <a:blipFill>
                <a:blip r:embed="rId3"/>
                <a:stretch>
                  <a:fillRect t="-232" b="-13225"/>
                </a:stretch>
              </a:blipFill>
              <a:ln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735195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217920" y="164592"/>
            <a:ext cx="27432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2000" b="1" dirty="0">
                <a:solidFill>
                  <a:srgbClr val="1F3A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Vibrationdata</a:t>
            </a:r>
            <a:endParaRPr lang="en-US" sz="2000" dirty="0"/>
          </a:p>
        </p:txBody>
      </p:sp>
      <p:sp>
        <p:nvSpPr>
          <p:cNvPr id="3" name="Text 1"/>
          <p:cNvSpPr/>
          <p:nvPr/>
        </p:nvSpPr>
        <p:spPr>
          <a:xfrm>
            <a:off x="256032" y="164592"/>
            <a:ext cx="50292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600" b="1" dirty="0">
                <a:solidFill>
                  <a:srgbClr val="1F3A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Site Seismic Hazard — ASCE 7-22 §11.4</a:t>
            </a:r>
            <a:endParaRPr lang="en-US" sz="1600" dirty="0"/>
          </a:p>
        </p:txBody>
      </p:sp>
      <p:sp>
        <p:nvSpPr>
          <p:cNvPr id="4" name="Shape 2"/>
          <p:cNvSpPr/>
          <p:nvPr/>
        </p:nvSpPr>
        <p:spPr>
          <a:xfrm>
            <a:off x="0" y="566928"/>
            <a:ext cx="9144000" cy="0"/>
          </a:xfrm>
          <a:prstGeom prst="line">
            <a:avLst/>
          </a:prstGeom>
          <a:noFill/>
          <a:ln w="22860">
            <a:solidFill>
              <a:srgbClr val="1F3A6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8503920" y="4846320"/>
            <a:ext cx="4572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10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6" name="Text 4"/>
              <p:cNvSpPr/>
              <p:nvPr/>
            </p:nvSpPr>
            <p:spPr>
              <a:xfrm>
                <a:off x="407704" y="796430"/>
                <a:ext cx="7620561" cy="3550640"/>
              </a:xfrm>
              <a:prstGeom prst="rect">
                <a:avLst/>
              </a:prstGeom>
              <a:noFill/>
              <a:ln/>
            </p:spPr>
            <p:txBody>
              <a:bodyPr wrap="square" rtlCol="0" anchor="t"/>
              <a:lstStyle/>
              <a:p>
                <a:pPr marL="190500" indent="-190500">
                  <a:spcBef>
                    <a:spcPts val="500"/>
                  </a:spcBef>
                  <a:spcAft>
                    <a:spcPts val="500"/>
                  </a:spcAft>
                  <a:buClr>
                    <a:srgbClr val="006699"/>
                  </a:buClr>
                  <a:buSzPct val="80000"/>
                  <a:buChar char="•"/>
                </a:pPr>
                <a:r>
                  <a:rPr lang="en-US" sz="1300" dirty="0">
                    <a:solidFill>
                      <a:srgbClr val="404040"/>
                    </a:solidFill>
                    <a:latin typeface="Calibri" pitchFamily="34" charset="0"/>
                    <a:ea typeface="Calibri" pitchFamily="34" charset="-122"/>
                    <a:cs typeface="Calibri" pitchFamily="34" charset="-120"/>
                  </a:rPr>
                  <a:t>MCER spectral accelerations from USGS Seismic Hazard Maps:</a:t>
                </a:r>
                <a:endParaRPr lang="en-US" sz="1300" dirty="0"/>
              </a:p>
              <a:p>
                <a:pPr marL="635000" lvl="1" indent="-317500">
                  <a:spcBef>
                    <a:spcPts val="500"/>
                  </a:spcBef>
                  <a:spcAft>
                    <a:spcPts val="500"/>
                  </a:spcAft>
                  <a:buClr>
                    <a:srgbClr val="006699"/>
                  </a:buClr>
                  <a:buSzPct val="80000"/>
                  <a:buChar char="•"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sz="1300" i="1" smtClean="0">
                            <a:solidFill>
                              <a:srgbClr val="404040"/>
                            </a:solidFill>
                            <a:latin typeface="Cambria Math" panose="02040503050406030204" pitchFamily="18" charset="0"/>
                            <a:ea typeface="Calibri" pitchFamily="34" charset="-122"/>
                            <a:cs typeface="Calibri" pitchFamily="34" charset="-12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sz="1300" b="0" i="1" smtClean="0">
                            <a:solidFill>
                              <a:srgbClr val="404040"/>
                            </a:solidFill>
                            <a:latin typeface="Cambria Math" panose="02040503050406030204" pitchFamily="18" charset="0"/>
                            <a:ea typeface="Calibri" pitchFamily="34" charset="-122"/>
                            <a:cs typeface="Calibri" pitchFamily="34" charset="-120"/>
                          </a:rPr>
                          <m:t>S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US" sz="1300" b="0" i="1" smtClean="0">
                            <a:solidFill>
                              <a:srgbClr val="404040"/>
                            </a:solidFill>
                            <a:latin typeface="Cambria Math" panose="02040503050406030204" pitchFamily="18" charset="0"/>
                            <a:ea typeface="Calibri" pitchFamily="34" charset="-122"/>
                            <a:cs typeface="Calibri" pitchFamily="34" charset="-120"/>
                          </a:rPr>
                          <m:t>S</m:t>
                        </m:r>
                      </m:sub>
                    </m:sSub>
                  </m:oMath>
                </a14:m>
                <a:r>
                  <a:rPr lang="en-US" sz="1300" dirty="0">
                    <a:solidFill>
                      <a:srgbClr val="404040"/>
                    </a:solidFill>
                    <a:latin typeface="Calibri" pitchFamily="34" charset="0"/>
                    <a:ea typeface="Calibri" pitchFamily="34" charset="-122"/>
                    <a:cs typeface="Calibri" pitchFamily="34" charset="-120"/>
                  </a:rPr>
                  <a:t>= short-period MCER (2% in 50 yr)</a:t>
                </a:r>
                <a:endParaRPr lang="en-US" sz="1300" dirty="0"/>
              </a:p>
              <a:p>
                <a:pPr marL="635000" lvl="1" indent="-317500">
                  <a:spcBef>
                    <a:spcPts val="500"/>
                  </a:spcBef>
                  <a:spcAft>
                    <a:spcPts val="500"/>
                  </a:spcAft>
                  <a:buClr>
                    <a:srgbClr val="006699"/>
                  </a:buClr>
                  <a:buSzPct val="80000"/>
                  <a:buChar char="•"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sz="1300" i="1">
                            <a:solidFill>
                              <a:srgbClr val="404040"/>
                            </a:solidFill>
                            <a:latin typeface="Cambria Math" panose="02040503050406030204" pitchFamily="18" charset="0"/>
                            <a:ea typeface="Calibri" pitchFamily="34" charset="-122"/>
                            <a:cs typeface="Calibri" pitchFamily="34" charset="-12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sz="1300" i="1">
                            <a:solidFill>
                              <a:srgbClr val="404040"/>
                            </a:solidFill>
                            <a:latin typeface="Cambria Math" panose="02040503050406030204" pitchFamily="18" charset="0"/>
                            <a:ea typeface="Calibri" pitchFamily="34" charset="-122"/>
                            <a:cs typeface="Calibri" pitchFamily="34" charset="-120"/>
                          </a:rPr>
                          <m:t>S</m:t>
                        </m:r>
                      </m:e>
                      <m:sub>
                        <m:r>
                          <a:rPr lang="en-US" sz="1300" b="0" i="1" smtClean="0">
                            <a:solidFill>
                              <a:srgbClr val="404040"/>
                            </a:solidFill>
                            <a:latin typeface="Cambria Math" panose="02040503050406030204" pitchFamily="18" charset="0"/>
                            <a:ea typeface="Calibri" pitchFamily="34" charset="-122"/>
                            <a:cs typeface="Calibri" pitchFamily="34" charset="-120"/>
                          </a:rPr>
                          <m:t>1</m:t>
                        </m:r>
                      </m:sub>
                    </m:sSub>
                    <m:r>
                      <a:rPr lang="en-US" sz="1300" i="1">
                        <a:solidFill>
                          <a:srgbClr val="404040"/>
                        </a:solidFill>
                        <a:latin typeface="Cambria Math" panose="02040503050406030204" pitchFamily="18" charset="0"/>
                        <a:ea typeface="Calibri" pitchFamily="34" charset="-122"/>
                        <a:cs typeface="Calibri" pitchFamily="34" charset="-120"/>
                      </a:rPr>
                      <m:t> </m:t>
                    </m:r>
                  </m:oMath>
                </a14:m>
                <a:r>
                  <a:rPr lang="en-US" sz="1300" dirty="0">
                    <a:solidFill>
                      <a:srgbClr val="404040"/>
                    </a:solidFill>
                    <a:latin typeface="Calibri" pitchFamily="34" charset="0"/>
                    <a:ea typeface="Calibri" pitchFamily="34" charset="-122"/>
                    <a:cs typeface="Calibri" pitchFamily="34" charset="-120"/>
                  </a:rPr>
                  <a:t>= 1-second MCER</a:t>
                </a:r>
                <a:endParaRPr lang="en-US" sz="1300" dirty="0"/>
              </a:p>
              <a:p>
                <a:pPr marL="190500" indent="-190500">
                  <a:spcBef>
                    <a:spcPts val="500"/>
                  </a:spcBef>
                  <a:spcAft>
                    <a:spcPts val="500"/>
                  </a:spcAft>
                  <a:buClr>
                    <a:srgbClr val="006699"/>
                  </a:buClr>
                  <a:buSzPct val="80000"/>
                  <a:buChar char="•"/>
                </a:pPr>
                <a:r>
                  <a:rPr lang="en-US" sz="1300" dirty="0">
                    <a:solidFill>
                      <a:srgbClr val="404040"/>
                    </a:solidFill>
                    <a:latin typeface="Calibri" pitchFamily="34" charset="0"/>
                    <a:ea typeface="Calibri" pitchFamily="34" charset="-122"/>
                    <a:cs typeface="Calibri" pitchFamily="34" charset="-120"/>
                  </a:rPr>
                  <a:t>Site coefficients (Tables 11.4-1 and 11.4-2) for Site Classes A–F:</a:t>
                </a:r>
                <a:endParaRPr lang="en-US" sz="1300" dirty="0"/>
              </a:p>
              <a:p>
                <a:pPr marL="635000" lvl="1" indent="-317500">
                  <a:spcBef>
                    <a:spcPts val="500"/>
                  </a:spcBef>
                  <a:spcAft>
                    <a:spcPts val="500"/>
                  </a:spcAft>
                  <a:buClr>
                    <a:srgbClr val="006699"/>
                  </a:buClr>
                  <a:buSzPct val="80000"/>
                  <a:buChar char="•"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sz="1300" i="1" smtClean="0">
                            <a:solidFill>
                              <a:srgbClr val="404040"/>
                            </a:solidFill>
                            <a:latin typeface="Cambria Math" panose="02040503050406030204" pitchFamily="18" charset="0"/>
                            <a:ea typeface="Calibri" pitchFamily="34" charset="-122"/>
                            <a:cs typeface="Calibri" pitchFamily="34" charset="-12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sz="1300" b="0" i="1" smtClean="0">
                            <a:solidFill>
                              <a:srgbClr val="404040"/>
                            </a:solidFill>
                            <a:latin typeface="Cambria Math" panose="02040503050406030204" pitchFamily="18" charset="0"/>
                            <a:ea typeface="Calibri" pitchFamily="34" charset="-122"/>
                            <a:cs typeface="Calibri" pitchFamily="34" charset="-120"/>
                          </a:rPr>
                          <m:t>F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US" sz="1300" b="0" i="1" smtClean="0">
                            <a:solidFill>
                              <a:srgbClr val="404040"/>
                            </a:solidFill>
                            <a:latin typeface="Cambria Math" panose="02040503050406030204" pitchFamily="18" charset="0"/>
                            <a:ea typeface="Calibri" pitchFamily="34" charset="-122"/>
                            <a:cs typeface="Calibri" pitchFamily="34" charset="-120"/>
                          </a:rPr>
                          <m:t>a</m:t>
                        </m:r>
                      </m:sub>
                    </m:sSub>
                  </m:oMath>
                </a14:m>
                <a:r>
                  <a:rPr lang="en-US" sz="1300" dirty="0">
                    <a:solidFill>
                      <a:srgbClr val="404040"/>
                    </a:solidFill>
                    <a:latin typeface="Calibri" pitchFamily="34" charset="0"/>
                    <a:ea typeface="Calibri" pitchFamily="34" charset="-122"/>
                    <a:cs typeface="Calibri" pitchFamily="34" charset="-120"/>
                  </a:rPr>
                  <a:t> applied to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300" i="1">
                            <a:solidFill>
                              <a:srgbClr val="404040"/>
                            </a:solidFill>
                            <a:latin typeface="Cambria Math" panose="02040503050406030204" pitchFamily="18" charset="0"/>
                            <a:ea typeface="Calibri" pitchFamily="34" charset="-122"/>
                            <a:cs typeface="Calibri" pitchFamily="34" charset="-12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sz="1300" i="1">
                            <a:solidFill>
                              <a:srgbClr val="404040"/>
                            </a:solidFill>
                            <a:latin typeface="Cambria Math" panose="02040503050406030204" pitchFamily="18" charset="0"/>
                            <a:ea typeface="Calibri" pitchFamily="34" charset="-122"/>
                            <a:cs typeface="Calibri" pitchFamily="34" charset="-120"/>
                          </a:rPr>
                          <m:t>S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US" sz="1300" i="1">
                            <a:solidFill>
                              <a:srgbClr val="404040"/>
                            </a:solidFill>
                            <a:latin typeface="Cambria Math" panose="02040503050406030204" pitchFamily="18" charset="0"/>
                            <a:ea typeface="Calibri" pitchFamily="34" charset="-122"/>
                            <a:cs typeface="Calibri" pitchFamily="34" charset="-120"/>
                          </a:rPr>
                          <m:t>S</m:t>
                        </m:r>
                      </m:sub>
                    </m:sSub>
                  </m:oMath>
                </a14:m>
                <a:r>
                  <a:rPr lang="en-US" sz="1300" dirty="0">
                    <a:solidFill>
                      <a:srgbClr val="404040"/>
                    </a:solidFill>
                    <a:latin typeface="Calibri" pitchFamily="34" charset="0"/>
                    <a:ea typeface="Calibri" pitchFamily="34" charset="-122"/>
                    <a:cs typeface="Calibri" pitchFamily="34" charset="-120"/>
                  </a:rPr>
                  <a:t>;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300" i="1">
                            <a:solidFill>
                              <a:srgbClr val="404040"/>
                            </a:solidFill>
                            <a:latin typeface="Cambria Math" panose="02040503050406030204" pitchFamily="18" charset="0"/>
                            <a:ea typeface="Calibri" pitchFamily="34" charset="-122"/>
                            <a:cs typeface="Calibri" pitchFamily="34" charset="-120"/>
                          </a:rPr>
                        </m:ctrlPr>
                      </m:sSubPr>
                      <m:e>
                        <m:r>
                          <a:rPr lang="en-US" sz="1300" b="0" i="1" smtClean="0">
                            <a:solidFill>
                              <a:srgbClr val="404040"/>
                            </a:solidFill>
                            <a:latin typeface="Cambria Math" panose="02040503050406030204" pitchFamily="18" charset="0"/>
                            <a:ea typeface="Calibri" pitchFamily="34" charset="-122"/>
                            <a:cs typeface="Calibri" pitchFamily="34" charset="-120"/>
                          </a:rPr>
                          <m:t> </m:t>
                        </m:r>
                        <m:r>
                          <m:rPr>
                            <m:sty m:val="p"/>
                          </m:rPr>
                          <a:rPr lang="en-US" sz="1300" i="1">
                            <a:solidFill>
                              <a:srgbClr val="404040"/>
                            </a:solidFill>
                            <a:latin typeface="Cambria Math" panose="02040503050406030204" pitchFamily="18" charset="0"/>
                            <a:ea typeface="Calibri" pitchFamily="34" charset="-122"/>
                            <a:cs typeface="Calibri" pitchFamily="34" charset="-120"/>
                          </a:rPr>
                          <m:t>F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US" sz="1300" b="0" i="1" smtClean="0">
                            <a:solidFill>
                              <a:srgbClr val="404040"/>
                            </a:solidFill>
                            <a:latin typeface="Cambria Math" panose="02040503050406030204" pitchFamily="18" charset="0"/>
                            <a:ea typeface="Calibri" pitchFamily="34" charset="-122"/>
                            <a:cs typeface="Calibri" pitchFamily="34" charset="-120"/>
                          </a:rPr>
                          <m:t>v</m:t>
                        </m:r>
                      </m:sub>
                    </m:sSub>
                  </m:oMath>
                </a14:m>
                <a:r>
                  <a:rPr lang="en-US" sz="1300" dirty="0">
                    <a:solidFill>
                      <a:srgbClr val="404040"/>
                    </a:solidFill>
                    <a:latin typeface="Calibri" pitchFamily="34" charset="0"/>
                    <a:ea typeface="Calibri" pitchFamily="34" charset="-122"/>
                    <a:cs typeface="Calibri" pitchFamily="34" charset="-120"/>
                  </a:rPr>
                  <a:t> applied to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300" i="1">
                            <a:solidFill>
                              <a:srgbClr val="404040"/>
                            </a:solidFill>
                            <a:latin typeface="Cambria Math" panose="02040503050406030204" pitchFamily="18" charset="0"/>
                            <a:ea typeface="Calibri" pitchFamily="34" charset="-122"/>
                            <a:cs typeface="Calibri" pitchFamily="34" charset="-12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sz="1300" i="1">
                            <a:solidFill>
                              <a:srgbClr val="404040"/>
                            </a:solidFill>
                            <a:latin typeface="Cambria Math" panose="02040503050406030204" pitchFamily="18" charset="0"/>
                            <a:ea typeface="Calibri" pitchFamily="34" charset="-122"/>
                            <a:cs typeface="Calibri" pitchFamily="34" charset="-120"/>
                          </a:rPr>
                          <m:t>S</m:t>
                        </m:r>
                      </m:e>
                      <m:sub>
                        <m:r>
                          <a:rPr lang="en-US" sz="1300" i="1">
                            <a:solidFill>
                              <a:srgbClr val="404040"/>
                            </a:solidFill>
                            <a:latin typeface="Cambria Math" panose="02040503050406030204" pitchFamily="18" charset="0"/>
                            <a:ea typeface="Calibri" pitchFamily="34" charset="-122"/>
                            <a:cs typeface="Calibri" pitchFamily="34" charset="-120"/>
                          </a:rPr>
                          <m:t>1</m:t>
                        </m:r>
                      </m:sub>
                    </m:sSub>
                    <m:r>
                      <a:rPr lang="en-US" sz="1300" i="1">
                        <a:solidFill>
                          <a:srgbClr val="404040"/>
                        </a:solidFill>
                        <a:latin typeface="Cambria Math" panose="02040503050406030204" pitchFamily="18" charset="0"/>
                        <a:ea typeface="Calibri" pitchFamily="34" charset="-122"/>
                        <a:cs typeface="Calibri" pitchFamily="34" charset="-120"/>
                      </a:rPr>
                      <m:t> </m:t>
                    </m:r>
                  </m:oMath>
                </a14:m>
                <a:endParaRPr lang="en-US" sz="1300" dirty="0"/>
              </a:p>
              <a:p>
                <a:pPr marL="635000" lvl="1" indent="-317500">
                  <a:spcBef>
                    <a:spcPts val="500"/>
                  </a:spcBef>
                  <a:spcAft>
                    <a:spcPts val="500"/>
                  </a:spcAft>
                  <a:buClr>
                    <a:srgbClr val="006699"/>
                  </a:buClr>
                  <a:buSzPct val="80000"/>
                  <a:buChar char="•"/>
                </a:pPr>
                <a:r>
                  <a:rPr lang="en-US" sz="1300" dirty="0">
                    <a:solidFill>
                      <a:srgbClr val="404040"/>
                    </a:solidFill>
                    <a:latin typeface="Calibri" pitchFamily="34" charset="0"/>
                    <a:ea typeface="Calibri" pitchFamily="34" charset="-122"/>
                    <a:cs typeface="Calibri" pitchFamily="34" charset="-120"/>
                  </a:rPr>
                  <a:t>Site Class D (stiff soil) is the default when subsurface data are unavailable</a:t>
                </a:r>
                <a:endParaRPr lang="en-US" sz="1300" dirty="0"/>
              </a:p>
              <a:p>
                <a:pPr marL="190500" indent="-190500">
                  <a:spcBef>
                    <a:spcPts val="500"/>
                  </a:spcBef>
                  <a:spcAft>
                    <a:spcPts val="500"/>
                  </a:spcAft>
                  <a:buClr>
                    <a:srgbClr val="006699"/>
                  </a:buClr>
                  <a:buSzPct val="80000"/>
                  <a:buChar char="•"/>
                </a:pPr>
                <a:r>
                  <a:rPr lang="en-US" sz="1300" dirty="0">
                    <a:solidFill>
                      <a:srgbClr val="404040"/>
                    </a:solidFill>
                    <a:latin typeface="Calibri" pitchFamily="34" charset="0"/>
                    <a:ea typeface="Calibri" pitchFamily="34" charset="-122"/>
                    <a:cs typeface="Calibri" pitchFamily="34" charset="-120"/>
                  </a:rPr>
                  <a:t>MCER adjusted for site class:</a:t>
                </a:r>
                <a:endParaRPr lang="en-US" sz="1300" dirty="0"/>
              </a:p>
              <a:p>
                <a:pPr marL="635000" lvl="1" indent="-317500">
                  <a:spcBef>
                    <a:spcPts val="500"/>
                  </a:spcBef>
                  <a:spcAft>
                    <a:spcPts val="500"/>
                  </a:spcAft>
                  <a:buClr>
                    <a:srgbClr val="006699"/>
                  </a:buClr>
                  <a:buSzPct val="80000"/>
                  <a:buFontTx/>
                  <a:buChar char="•"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sz="13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sz="1300" i="0">
                            <a:latin typeface="Cambria Math" panose="02040503050406030204" pitchFamily="18" charset="0"/>
                          </a:rPr>
                          <m:t>S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US" sz="1300" i="0">
                            <a:latin typeface="Cambria Math" panose="02040503050406030204" pitchFamily="18" charset="0"/>
                          </a:rPr>
                          <m:t>MS</m:t>
                        </m:r>
                      </m:sub>
                    </m:sSub>
                    <m:r>
                      <a:rPr lang="en-US" sz="1300" i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sz="13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sz="1300" i="0">
                            <a:latin typeface="Cambria Math" panose="02040503050406030204" pitchFamily="18" charset="0"/>
                          </a:rPr>
                          <m:t>F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US" sz="1300" i="0">
                            <a:latin typeface="Cambria Math" panose="02040503050406030204" pitchFamily="18" charset="0"/>
                          </a:rPr>
                          <m:t>a</m:t>
                        </m:r>
                      </m:sub>
                    </m:sSub>
                    <m:sSub>
                      <m:sSubPr>
                        <m:ctrlPr>
                          <a:rPr lang="en-US" sz="13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sz="1300" i="0">
                            <a:latin typeface="Cambria Math" panose="02040503050406030204" pitchFamily="18" charset="0"/>
                          </a:rPr>
                          <m:t>S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US" sz="1300" i="0">
                            <a:latin typeface="Cambria Math" panose="02040503050406030204" pitchFamily="18" charset="0"/>
                          </a:rPr>
                          <m:t>s</m:t>
                        </m:r>
                      </m:sub>
                    </m:sSub>
                    <m:r>
                      <a:rPr lang="en-US" sz="1300" b="0" i="0" smtClean="0">
                        <a:latin typeface="Cambria Math" panose="02040503050406030204" pitchFamily="18" charset="0"/>
                      </a:rPr>
                      <m:t>    </m:t>
                    </m:r>
                    <m:r>
                      <m:rPr>
                        <m:sty m:val="p"/>
                      </m:rPr>
                      <a:rPr lang="en-US" sz="1300" b="0" i="0" smtClean="0">
                        <a:latin typeface="Cambria Math" panose="02040503050406030204" pitchFamily="18" charset="0"/>
                      </a:rPr>
                      <m:t>and</m:t>
                    </m:r>
                    <m:r>
                      <a:rPr lang="en-US" sz="1300" b="0" i="0" smtClean="0">
                        <a:latin typeface="Cambria Math" panose="02040503050406030204" pitchFamily="18" charset="0"/>
                      </a:rPr>
                      <m:t>    </m:t>
                    </m:r>
                    <m:sSub>
                      <m:sSubPr>
                        <m:ctrlPr>
                          <a:rPr lang="en-US" sz="13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sz="1300" i="0">
                            <a:latin typeface="Cambria Math" panose="02040503050406030204" pitchFamily="18" charset="0"/>
                          </a:rPr>
                          <m:t>S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US" sz="1300" i="0">
                            <a:latin typeface="Cambria Math" panose="02040503050406030204" pitchFamily="18" charset="0"/>
                          </a:rPr>
                          <m:t>M</m:t>
                        </m:r>
                        <m:r>
                          <a:rPr lang="en-US" sz="1300" i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sz="1300" i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sz="13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sz="1300" i="0">
                            <a:latin typeface="Cambria Math" panose="02040503050406030204" pitchFamily="18" charset="0"/>
                          </a:rPr>
                          <m:t>F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US" sz="1300" i="0">
                            <a:latin typeface="Cambria Math" panose="02040503050406030204" pitchFamily="18" charset="0"/>
                          </a:rPr>
                          <m:t>v</m:t>
                        </m:r>
                      </m:sub>
                    </m:sSub>
                    <m:sSub>
                      <m:sSubPr>
                        <m:ctrlPr>
                          <a:rPr lang="en-US" sz="13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sz="1300" i="0">
                            <a:latin typeface="Cambria Math" panose="02040503050406030204" pitchFamily="18" charset="0"/>
                          </a:rPr>
                          <m:t>S</m:t>
                        </m:r>
                      </m:e>
                      <m:sub>
                        <m:r>
                          <a:rPr lang="en-US" sz="1300" i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endParaRPr lang="en-US" sz="1300" dirty="0"/>
              </a:p>
              <a:p>
                <a:pPr marL="190500" indent="-190500">
                  <a:spcBef>
                    <a:spcPts val="500"/>
                  </a:spcBef>
                  <a:spcAft>
                    <a:spcPts val="500"/>
                  </a:spcAft>
                  <a:buClr>
                    <a:srgbClr val="006699"/>
                  </a:buClr>
                  <a:buSzPct val="80000"/>
                  <a:buChar char="•"/>
                </a:pPr>
                <a:r>
                  <a:rPr lang="en-US" sz="1300" dirty="0">
                    <a:solidFill>
                      <a:srgbClr val="404040"/>
                    </a:solidFill>
                    <a:latin typeface="Calibri" pitchFamily="34" charset="0"/>
                    <a:ea typeface="Calibri" pitchFamily="34" charset="-122"/>
                    <a:cs typeface="Calibri" pitchFamily="34" charset="-120"/>
                  </a:rPr>
                  <a:t>Design-level spectral accelerations (2/3 of MCER):</a:t>
                </a:r>
                <a:endParaRPr lang="en-US" sz="1300" dirty="0"/>
              </a:p>
              <a:p>
                <a:pPr marL="635000" lvl="1" indent="-317500">
                  <a:spcBef>
                    <a:spcPts val="500"/>
                  </a:spcBef>
                  <a:spcAft>
                    <a:spcPts val="500"/>
                  </a:spcAft>
                  <a:buClr>
                    <a:srgbClr val="006699"/>
                  </a:buClr>
                  <a:buSzPct val="80000"/>
                  <a:buFontTx/>
                  <a:buChar char="•"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sz="13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sz="1300" i="0">
                            <a:latin typeface="Cambria Math" panose="02040503050406030204" pitchFamily="18" charset="0"/>
                          </a:rPr>
                          <m:t>S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US" sz="1300" i="0">
                            <a:latin typeface="Cambria Math" panose="02040503050406030204" pitchFamily="18" charset="0"/>
                          </a:rPr>
                          <m:t>DS</m:t>
                        </m:r>
                      </m:sub>
                    </m:sSub>
                    <m:r>
                      <a:rPr lang="en-US" sz="1300" i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13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1300" i="0">
                            <a:latin typeface="Cambria Math" panose="02040503050406030204" pitchFamily="18" charset="0"/>
                          </a:rPr>
                          <m:t>2</m:t>
                        </m:r>
                      </m:num>
                      <m:den>
                        <m:r>
                          <a:rPr lang="en-US" sz="1300" i="0"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  <m:sSub>
                      <m:sSubPr>
                        <m:ctrlPr>
                          <a:rPr lang="en-US" sz="13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sz="1300" i="0">
                            <a:latin typeface="Cambria Math" panose="02040503050406030204" pitchFamily="18" charset="0"/>
                          </a:rPr>
                          <m:t>S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US" sz="1300" i="0">
                            <a:latin typeface="Cambria Math" panose="02040503050406030204" pitchFamily="18" charset="0"/>
                          </a:rPr>
                          <m:t>MS</m:t>
                        </m:r>
                      </m:sub>
                    </m:sSub>
                  </m:oMath>
                </a14:m>
                <a:r>
                  <a:rPr lang="en-US" sz="1300" dirty="0"/>
                  <a:t>     and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3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sz="1300" i="0">
                            <a:latin typeface="Cambria Math" panose="02040503050406030204" pitchFamily="18" charset="0"/>
                          </a:rPr>
                          <m:t>S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US" sz="1300" i="0">
                            <a:latin typeface="Cambria Math" panose="02040503050406030204" pitchFamily="18" charset="0"/>
                          </a:rPr>
                          <m:t>D</m:t>
                        </m:r>
                        <m:r>
                          <a:rPr lang="en-US" sz="1300" i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sz="1300" i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13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1300" i="0">
                            <a:latin typeface="Cambria Math" panose="02040503050406030204" pitchFamily="18" charset="0"/>
                          </a:rPr>
                          <m:t>2</m:t>
                        </m:r>
                      </m:num>
                      <m:den>
                        <m:r>
                          <a:rPr lang="en-US" sz="1300" i="0"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  <m:sSub>
                      <m:sSubPr>
                        <m:ctrlPr>
                          <a:rPr lang="en-US" sz="13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sz="1300" i="0">
                            <a:latin typeface="Cambria Math" panose="02040503050406030204" pitchFamily="18" charset="0"/>
                          </a:rPr>
                          <m:t>S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US" sz="1300" i="0">
                            <a:latin typeface="Cambria Math" panose="02040503050406030204" pitchFamily="18" charset="0"/>
                          </a:rPr>
                          <m:t>M</m:t>
                        </m:r>
                        <m:r>
                          <a:rPr lang="en-US" sz="1300" i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endParaRPr lang="en-US" sz="1300" dirty="0"/>
              </a:p>
              <a:p>
                <a:pPr marL="190500" indent="-190500">
                  <a:spcBef>
                    <a:spcPts val="500"/>
                  </a:spcBef>
                  <a:spcAft>
                    <a:spcPts val="500"/>
                  </a:spcAft>
                  <a:buClr>
                    <a:srgbClr val="006699"/>
                  </a:buClr>
                  <a:buSzPct val="80000"/>
                  <a:buChar char="•"/>
                </a:pPr>
                <a:r>
                  <a:rPr lang="en-US" sz="1300" dirty="0">
                    <a:solidFill>
                      <a:srgbClr val="404040"/>
                    </a:solidFill>
                    <a:latin typeface="Calibri" pitchFamily="34" charset="0"/>
                    <a:ea typeface="Calibri" pitchFamily="34" charset="-122"/>
                    <a:cs typeface="Calibri" pitchFamily="34" charset="-120"/>
                  </a:rPr>
                  <a:t>Seismic Design Category (SDC) determined from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300" i="1">
                            <a:solidFill>
                              <a:srgbClr val="404040"/>
                            </a:solidFill>
                            <a:latin typeface="Cambria Math" panose="02040503050406030204" pitchFamily="18" charset="0"/>
                            <a:ea typeface="Calibri" pitchFamily="34" charset="-122"/>
                            <a:cs typeface="Calibri" pitchFamily="34" charset="-12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sz="1300" i="1">
                            <a:solidFill>
                              <a:srgbClr val="404040"/>
                            </a:solidFill>
                            <a:latin typeface="Cambria Math" panose="02040503050406030204" pitchFamily="18" charset="0"/>
                            <a:ea typeface="Calibri" pitchFamily="34" charset="-122"/>
                            <a:cs typeface="Calibri" pitchFamily="34" charset="-120"/>
                          </a:rPr>
                          <m:t>S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US" sz="1300" i="1">
                            <a:solidFill>
                              <a:srgbClr val="404040"/>
                            </a:solidFill>
                            <a:latin typeface="Cambria Math" panose="02040503050406030204" pitchFamily="18" charset="0"/>
                            <a:ea typeface="Calibri" pitchFamily="34" charset="-122"/>
                            <a:cs typeface="Calibri" pitchFamily="34" charset="-120"/>
                          </a:rPr>
                          <m:t>DS</m:t>
                        </m:r>
                      </m:sub>
                    </m:sSub>
                  </m:oMath>
                </a14:m>
                <a:r>
                  <a:rPr lang="en-US" sz="1300" dirty="0">
                    <a:solidFill>
                      <a:srgbClr val="404040"/>
                    </a:solidFill>
                    <a:latin typeface="Calibri" pitchFamily="34" charset="0"/>
                    <a:ea typeface="Calibri" pitchFamily="34" charset="-122"/>
                    <a:cs typeface="Calibri" pitchFamily="34" charset="-120"/>
                  </a:rPr>
                  <a:t>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300" i="1">
                            <a:solidFill>
                              <a:srgbClr val="404040"/>
                            </a:solidFill>
                            <a:latin typeface="Cambria Math" panose="02040503050406030204" pitchFamily="18" charset="0"/>
                            <a:ea typeface="Calibri" pitchFamily="34" charset="-122"/>
                            <a:cs typeface="Calibri" pitchFamily="34" charset="-12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sz="1300" i="1">
                            <a:solidFill>
                              <a:srgbClr val="404040"/>
                            </a:solidFill>
                            <a:latin typeface="Cambria Math" panose="02040503050406030204" pitchFamily="18" charset="0"/>
                            <a:ea typeface="Calibri" pitchFamily="34" charset="-122"/>
                            <a:cs typeface="Calibri" pitchFamily="34" charset="-120"/>
                          </a:rPr>
                          <m:t>S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US" sz="1300" i="1">
                            <a:solidFill>
                              <a:srgbClr val="404040"/>
                            </a:solidFill>
                            <a:latin typeface="Cambria Math" panose="02040503050406030204" pitchFamily="18" charset="0"/>
                            <a:ea typeface="Calibri" pitchFamily="34" charset="-122"/>
                            <a:cs typeface="Calibri" pitchFamily="34" charset="-120"/>
                          </a:rPr>
                          <m:t>D</m:t>
                        </m:r>
                        <m:r>
                          <a:rPr lang="en-US" sz="1300" i="1">
                            <a:solidFill>
                              <a:srgbClr val="404040"/>
                            </a:solidFill>
                            <a:latin typeface="Cambria Math" panose="02040503050406030204" pitchFamily="18" charset="0"/>
                            <a:ea typeface="Calibri" pitchFamily="34" charset="-122"/>
                            <a:cs typeface="Calibri" pitchFamily="34" charset="-12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sz="1300" dirty="0">
                    <a:solidFill>
                      <a:srgbClr val="404040"/>
                    </a:solidFill>
                    <a:latin typeface="Calibri" pitchFamily="34" charset="0"/>
                    <a:ea typeface="Calibri" pitchFamily="34" charset="-122"/>
                    <a:cs typeface="Calibri" pitchFamily="34" charset="-120"/>
                  </a:rPr>
                  <a:t>, and Risk Category (Tables 11.6-1/2)</a:t>
                </a:r>
                <a:endParaRPr lang="en-US" sz="1300" dirty="0"/>
              </a:p>
            </p:txBody>
          </p:sp>
        </mc:Choice>
        <mc:Fallback>
          <p:sp>
            <p:nvSpPr>
              <p:cNvPr id="6" name="Text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7704" y="796430"/>
                <a:ext cx="7620561" cy="3550640"/>
              </a:xfrm>
              <a:prstGeom prst="rect">
                <a:avLst/>
              </a:prstGeom>
              <a:blipFill>
                <a:blip r:embed="rId3"/>
                <a:stretch>
                  <a:fillRect t="-172" b="-3608"/>
                </a:stretch>
              </a:blipFill>
              <a:ln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B3B2CEE-F9BD-92C1-4DD3-16046626B23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>
            <a:extLst>
              <a:ext uri="{FF2B5EF4-FFF2-40B4-BE49-F238E27FC236}">
                <a16:creationId xmlns:a16="http://schemas.microsoft.com/office/drawing/2014/main" id="{61395FE7-9649-D708-0316-C966E41C4D59}"/>
              </a:ext>
            </a:extLst>
          </p:cNvPr>
          <p:cNvSpPr/>
          <p:nvPr/>
        </p:nvSpPr>
        <p:spPr>
          <a:xfrm>
            <a:off x="6217920" y="164592"/>
            <a:ext cx="27432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2000" b="1" dirty="0">
                <a:solidFill>
                  <a:srgbClr val="1F3A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Vibrationdata</a:t>
            </a:r>
            <a:endParaRPr lang="en-US" sz="2000" dirty="0"/>
          </a:p>
        </p:txBody>
      </p:sp>
      <p:sp>
        <p:nvSpPr>
          <p:cNvPr id="3" name="Text 1">
            <a:extLst>
              <a:ext uri="{FF2B5EF4-FFF2-40B4-BE49-F238E27FC236}">
                <a16:creationId xmlns:a16="http://schemas.microsoft.com/office/drawing/2014/main" id="{392619DE-EE02-410A-CBFF-1D46467BFDAE}"/>
              </a:ext>
            </a:extLst>
          </p:cNvPr>
          <p:cNvSpPr/>
          <p:nvPr/>
        </p:nvSpPr>
        <p:spPr>
          <a:xfrm>
            <a:off x="256032" y="164592"/>
            <a:ext cx="50292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600" b="1" dirty="0">
                <a:solidFill>
                  <a:srgbClr val="1F3A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Site Seismic Hazard — ASCE 7-22 §11.4</a:t>
            </a:r>
            <a:endParaRPr lang="en-US" sz="1600" dirty="0"/>
          </a:p>
        </p:txBody>
      </p:sp>
      <p:sp>
        <p:nvSpPr>
          <p:cNvPr id="4" name="Shape 2">
            <a:extLst>
              <a:ext uri="{FF2B5EF4-FFF2-40B4-BE49-F238E27FC236}">
                <a16:creationId xmlns:a16="http://schemas.microsoft.com/office/drawing/2014/main" id="{303A4562-7AEB-356F-CD33-D28BE5069EF0}"/>
              </a:ext>
            </a:extLst>
          </p:cNvPr>
          <p:cNvSpPr/>
          <p:nvPr/>
        </p:nvSpPr>
        <p:spPr>
          <a:xfrm>
            <a:off x="0" y="566928"/>
            <a:ext cx="9144000" cy="0"/>
          </a:xfrm>
          <a:prstGeom prst="line">
            <a:avLst/>
          </a:prstGeom>
          <a:noFill/>
          <a:ln w="22860">
            <a:solidFill>
              <a:srgbClr val="1F3A6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Text 3">
            <a:extLst>
              <a:ext uri="{FF2B5EF4-FFF2-40B4-BE49-F238E27FC236}">
                <a16:creationId xmlns:a16="http://schemas.microsoft.com/office/drawing/2014/main" id="{79F66D0A-C6AA-B470-0E55-F56A789602B7}"/>
              </a:ext>
            </a:extLst>
          </p:cNvPr>
          <p:cNvSpPr/>
          <p:nvPr/>
        </p:nvSpPr>
        <p:spPr>
          <a:xfrm>
            <a:off x="8503920" y="4846320"/>
            <a:ext cx="4572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10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 5">
                <a:extLst>
                  <a:ext uri="{FF2B5EF4-FFF2-40B4-BE49-F238E27FC236}">
                    <a16:creationId xmlns:a16="http://schemas.microsoft.com/office/drawing/2014/main" id="{104EC04A-AB35-F40E-B513-6F676D370FDB}"/>
                  </a:ext>
                </a:extLst>
              </p:cNvPr>
              <p:cNvSpPr/>
              <p:nvPr/>
            </p:nvSpPr>
            <p:spPr>
              <a:xfrm>
                <a:off x="753332" y="859536"/>
                <a:ext cx="3246120" cy="292608"/>
              </a:xfrm>
              <a:prstGeom prst="rect">
                <a:avLst/>
              </a:prstGeom>
              <a:noFill/>
              <a:ln/>
            </p:spPr>
            <p:txBody>
              <a:bodyPr wrap="square" rtlCol="0" anchor="ctr"/>
              <a:lstStyle/>
              <a:p>
                <a:r>
                  <a:rPr lang="en-US" sz="1200" b="1" dirty="0">
                    <a:solidFill>
                      <a:srgbClr val="1F3A6B"/>
                    </a:solidFill>
                    <a:latin typeface="Calibri" pitchFamily="34" charset="0"/>
                    <a:ea typeface="Calibri" pitchFamily="34" charset="-122"/>
                    <a:cs typeface="Calibri" pitchFamily="34" charset="-120"/>
                  </a:rPr>
                  <a:t>SDC from</a:t>
                </a:r>
                <a:r>
                  <a:rPr lang="en-US" sz="1200" b="1" dirty="0">
                    <a:solidFill>
                      <a:srgbClr val="1F3A6B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  <a:cs typeface="Calibri" pitchFamily="34" charset="-12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200" b="1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200" b="1" i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𝐒</m:t>
                        </m:r>
                      </m:e>
                      <m:sub>
                        <m:r>
                          <a:rPr lang="en-US" sz="1200" b="1" i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𝐃𝐒</m:t>
                        </m:r>
                      </m:sub>
                    </m:sSub>
                  </m:oMath>
                </a14:m>
                <a:r>
                  <a:rPr lang="en-US" sz="1200" b="1" dirty="0">
                    <a:solidFill>
                      <a:srgbClr val="1F3A6B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  <a:cs typeface="Calibri" pitchFamily="34" charset="-120"/>
                  </a:rPr>
                  <a:t> </a:t>
                </a:r>
                <a:r>
                  <a:rPr lang="en-US" sz="1200" b="1" dirty="0">
                    <a:solidFill>
                      <a:srgbClr val="1F3A6B"/>
                    </a:solidFill>
                    <a:latin typeface="Calibri" pitchFamily="34" charset="0"/>
                    <a:ea typeface="Calibri" pitchFamily="34" charset="-122"/>
                    <a:cs typeface="Calibri" pitchFamily="34" charset="-120"/>
                  </a:rPr>
                  <a:t>(Risk Cat. I/II):</a:t>
                </a:r>
                <a:endParaRPr lang="en-US" sz="1200" dirty="0"/>
              </a:p>
            </p:txBody>
          </p:sp>
        </mc:Choice>
        <mc:Fallback xmlns="">
          <p:sp>
            <p:nvSpPr>
              <p:cNvPr id="7" name="Text 5">
                <a:extLst>
                  <a:ext uri="{FF2B5EF4-FFF2-40B4-BE49-F238E27FC236}">
                    <a16:creationId xmlns:a16="http://schemas.microsoft.com/office/drawing/2014/main" id="{104EC04A-AB35-F40E-B513-6F676D370FDB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3332" y="859536"/>
                <a:ext cx="3246120" cy="292608"/>
              </a:xfrm>
              <a:prstGeom prst="rect">
                <a:avLst/>
              </a:prstGeom>
              <a:blipFill>
                <a:blip r:embed="rId3"/>
                <a:stretch>
                  <a:fillRect l="-188" b="-14583"/>
                </a:stretch>
              </a:blipFill>
              <a:ln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8" name="Table 0">
                <a:extLst>
                  <a:ext uri="{FF2B5EF4-FFF2-40B4-BE49-F238E27FC236}">
                    <a16:creationId xmlns:a16="http://schemas.microsoft.com/office/drawing/2014/main" id="{A5DEAB45-D0E6-8C60-3847-546D2FD99CCA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954475832"/>
                  </p:ext>
                </p:extLst>
              </p:nvPr>
            </p:nvGraphicFramePr>
            <p:xfrm>
              <a:off x="652664" y="1657350"/>
              <a:ext cx="2283483" cy="1828800"/>
            </p:xfrm>
            <a:graphic>
              <a:graphicData uri="http://schemas.openxmlformats.org/drawingml/2006/table">
                <a:tbl>
                  <a:tblPr/>
                  <a:tblGrid>
                    <a:gridCol w="1350793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932690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</a:tblGrid>
                  <a:tr h="365760">
                    <a:tc>
                      <a:txBody>
                        <a:bodyPr/>
                        <a:lstStyle/>
                        <a:p>
                          <a:pPr marL="0" indent="0" algn="ctr">
                            <a:buNone/>
                          </a:pPr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1200" b="1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200" b="1" i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𝐒</m:t>
                                  </m:r>
                                </m:e>
                                <m:sub>
                                  <m:r>
                                    <a:rPr lang="en-US" sz="1200" b="1" i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𝐃𝐒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1200" b="1" dirty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Calibri" pitchFamily="34" charset="-120"/>
                            </a:rPr>
                            <a:t> </a:t>
                          </a:r>
                          <a:r>
                            <a:rPr lang="en-US" sz="1200" b="1" dirty="0">
                              <a:solidFill>
                                <a:schemeClr val="bg1"/>
                              </a:solidFill>
                              <a:latin typeface="Calibri" pitchFamily="34" charset="0"/>
                              <a:ea typeface="Calibri" pitchFamily="34" charset="-122"/>
                              <a:cs typeface="Calibri" pitchFamily="34" charset="-120"/>
                            </a:rPr>
                            <a:t> </a:t>
                          </a:r>
                          <a:r>
                            <a:rPr lang="en-US" sz="1200" b="1" dirty="0">
                              <a:solidFill>
                                <a:srgbClr val="FFFFFF"/>
                              </a:solidFill>
                              <a:latin typeface="Calibri" pitchFamily="34" charset="0"/>
                              <a:ea typeface="Calibri" pitchFamily="34" charset="-122"/>
                              <a:cs typeface="Calibri" pitchFamily="34" charset="-120"/>
                            </a:rPr>
                            <a:t>Range</a:t>
                          </a:r>
                          <a:endParaRPr lang="en-US" sz="1200" dirty="0">
                            <a:latin typeface="Calibri" charset="0"/>
                            <a:ea typeface="Calibri" charset="0"/>
                            <a:cs typeface="Calibri" charset="0"/>
                          </a:endParaRPr>
                        </a:p>
                      </a:txBody>
                      <a:tcPr marL="76200" marR="76200" marT="50800" marB="50800" anchor="ctr">
                        <a:lnL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1F3A6B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indent="0" algn="ctr">
                            <a:buNone/>
                          </a:pPr>
                          <a:r>
                            <a:rPr lang="en-US" sz="1200" b="1" dirty="0">
                              <a:solidFill>
                                <a:srgbClr val="FFFFFF"/>
                              </a:solidFill>
                              <a:latin typeface="Calibri" pitchFamily="34" charset="0"/>
                              <a:ea typeface="Calibri" pitchFamily="34" charset="-122"/>
                              <a:cs typeface="Calibri" pitchFamily="34" charset="-120"/>
                            </a:rPr>
                            <a:t>SDC</a:t>
                          </a:r>
                          <a:endParaRPr lang="en-US" sz="1200" dirty="0">
                            <a:latin typeface="Calibri" charset="0"/>
                            <a:ea typeface="Calibri" charset="0"/>
                            <a:cs typeface="Calibri" charset="0"/>
                          </a:endParaRPr>
                        </a:p>
                      </a:txBody>
                      <a:tcPr marL="76200" marR="76200" marT="50800" marB="50800" anchor="ctr">
                        <a:lnL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1F3A6B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365760">
                    <a:tc>
                      <a:txBody>
                        <a:bodyPr/>
                        <a:lstStyle/>
                        <a:p>
                          <a:pPr marL="0" indent="0" algn="ctr">
                            <a:buNone/>
                          </a:pPr>
                          <a:r>
                            <a:rPr lang="en-US" sz="1200" dirty="0">
                              <a:solidFill>
                                <a:srgbClr val="404040"/>
                              </a:solidFill>
                              <a:latin typeface="Calibri" pitchFamily="34" charset="0"/>
                              <a:ea typeface="Calibri" pitchFamily="34" charset="-122"/>
                              <a:cs typeface="Calibri" pitchFamily="34" charset="-120"/>
                            </a:rPr>
                            <a:t>&lt; 0.167g</a:t>
                          </a:r>
                          <a:endParaRPr lang="en-US" sz="1200" dirty="0">
                            <a:latin typeface="Calibri" charset="0"/>
                            <a:ea typeface="Calibri" charset="0"/>
                            <a:cs typeface="Calibri" charset="0"/>
                          </a:endParaRPr>
                        </a:p>
                      </a:txBody>
                      <a:tcPr marL="76200" marR="76200" marT="50800" marB="50800" anchor="ctr">
                        <a:lnL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FFFFF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indent="0" algn="ctr">
                            <a:buNone/>
                          </a:pPr>
                          <a:r>
                            <a:rPr lang="en-US" sz="1200" dirty="0">
                              <a:solidFill>
                                <a:srgbClr val="404040"/>
                              </a:solidFill>
                              <a:latin typeface="Calibri" pitchFamily="34" charset="0"/>
                              <a:ea typeface="Calibri" pitchFamily="34" charset="-122"/>
                              <a:cs typeface="Calibri" pitchFamily="34" charset="-120"/>
                            </a:rPr>
                            <a:t>A</a:t>
                          </a:r>
                          <a:endParaRPr lang="en-US" sz="1200" dirty="0">
                            <a:latin typeface="Calibri" charset="0"/>
                            <a:ea typeface="Calibri" charset="0"/>
                            <a:cs typeface="Calibri" charset="0"/>
                          </a:endParaRPr>
                        </a:p>
                      </a:txBody>
                      <a:tcPr marL="76200" marR="76200" marT="50800" marB="50800" anchor="ctr">
                        <a:lnL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FFFFF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365760">
                    <a:tc>
                      <a:txBody>
                        <a:bodyPr/>
                        <a:lstStyle/>
                        <a:p>
                          <a:pPr marL="0" indent="0" algn="ctr">
                            <a:buNone/>
                          </a:pPr>
                          <a:r>
                            <a:rPr lang="en-US" sz="1200" dirty="0">
                              <a:solidFill>
                                <a:srgbClr val="404040"/>
                              </a:solidFill>
                              <a:latin typeface="Calibri" pitchFamily="34" charset="0"/>
                              <a:ea typeface="Calibri" pitchFamily="34" charset="-122"/>
                              <a:cs typeface="Calibri" pitchFamily="34" charset="-120"/>
                            </a:rPr>
                            <a:t>0.167 – 0.33g</a:t>
                          </a:r>
                          <a:endParaRPr lang="en-US" sz="1200" dirty="0">
                            <a:latin typeface="Calibri" charset="0"/>
                            <a:ea typeface="Calibri" charset="0"/>
                            <a:cs typeface="Calibri" charset="0"/>
                          </a:endParaRPr>
                        </a:p>
                      </a:txBody>
                      <a:tcPr marL="76200" marR="76200" marT="50800" marB="50800" anchor="ctr">
                        <a:lnL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0F4FA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indent="0" algn="ctr">
                            <a:buNone/>
                          </a:pPr>
                          <a:r>
                            <a:rPr lang="en-US" sz="1200" dirty="0">
                              <a:solidFill>
                                <a:srgbClr val="404040"/>
                              </a:solidFill>
                              <a:latin typeface="Calibri" pitchFamily="34" charset="0"/>
                              <a:ea typeface="Calibri" pitchFamily="34" charset="-122"/>
                              <a:cs typeface="Calibri" pitchFamily="34" charset="-120"/>
                            </a:rPr>
                            <a:t>B</a:t>
                          </a:r>
                          <a:endParaRPr lang="en-US" sz="1200" dirty="0">
                            <a:latin typeface="Calibri" charset="0"/>
                            <a:ea typeface="Calibri" charset="0"/>
                            <a:cs typeface="Calibri" charset="0"/>
                          </a:endParaRPr>
                        </a:p>
                      </a:txBody>
                      <a:tcPr marL="76200" marR="76200" marT="50800" marB="50800" anchor="ctr">
                        <a:lnL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0F4FA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365760">
                    <a:tc>
                      <a:txBody>
                        <a:bodyPr/>
                        <a:lstStyle/>
                        <a:p>
                          <a:pPr marL="0" indent="0" algn="ctr">
                            <a:buNone/>
                          </a:pPr>
                          <a:r>
                            <a:rPr lang="en-US" sz="1200" dirty="0">
                              <a:solidFill>
                                <a:srgbClr val="404040"/>
                              </a:solidFill>
                              <a:latin typeface="Calibri" pitchFamily="34" charset="0"/>
                              <a:ea typeface="Calibri" pitchFamily="34" charset="-122"/>
                              <a:cs typeface="Calibri" pitchFamily="34" charset="-120"/>
                            </a:rPr>
                            <a:t>0.33 – 0.50g</a:t>
                          </a:r>
                          <a:endParaRPr lang="en-US" sz="1200" dirty="0">
                            <a:latin typeface="Calibri" charset="0"/>
                            <a:ea typeface="Calibri" charset="0"/>
                            <a:cs typeface="Calibri" charset="0"/>
                          </a:endParaRPr>
                        </a:p>
                      </a:txBody>
                      <a:tcPr marL="76200" marR="76200" marT="50800" marB="50800" anchor="ctr">
                        <a:lnL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FFFFF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indent="0" algn="ctr">
                            <a:buNone/>
                          </a:pPr>
                          <a:r>
                            <a:rPr lang="en-US" sz="1200" dirty="0">
                              <a:solidFill>
                                <a:srgbClr val="404040"/>
                              </a:solidFill>
                              <a:latin typeface="Calibri" pitchFamily="34" charset="0"/>
                              <a:ea typeface="Calibri" pitchFamily="34" charset="-122"/>
                              <a:cs typeface="Calibri" pitchFamily="34" charset="-120"/>
                            </a:rPr>
                            <a:t>C</a:t>
                          </a:r>
                          <a:endParaRPr lang="en-US" sz="1200" dirty="0">
                            <a:latin typeface="Calibri" charset="0"/>
                            <a:ea typeface="Calibri" charset="0"/>
                            <a:cs typeface="Calibri" charset="0"/>
                          </a:endParaRPr>
                        </a:p>
                      </a:txBody>
                      <a:tcPr marL="76200" marR="76200" marT="50800" marB="50800" anchor="ctr">
                        <a:lnL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FFFFF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  <a:tr h="365760">
                    <a:tc>
                      <a:txBody>
                        <a:bodyPr/>
                        <a:lstStyle/>
                        <a:p>
                          <a:pPr marL="0" indent="0" algn="ctr">
                            <a:buNone/>
                          </a:pPr>
                          <a:r>
                            <a:rPr lang="en-US" sz="1200" dirty="0">
                              <a:solidFill>
                                <a:srgbClr val="404040"/>
                              </a:solidFill>
                              <a:latin typeface="Calibri" pitchFamily="34" charset="0"/>
                              <a:ea typeface="Calibri" pitchFamily="34" charset="-122"/>
                              <a:cs typeface="Calibri" pitchFamily="34" charset="-120"/>
                            </a:rPr>
                            <a:t>&gt; 0.50g</a:t>
                          </a:r>
                          <a:endParaRPr lang="en-US" sz="1200" dirty="0">
                            <a:latin typeface="Calibri" charset="0"/>
                            <a:ea typeface="Calibri" charset="0"/>
                            <a:cs typeface="Calibri" charset="0"/>
                          </a:endParaRPr>
                        </a:p>
                      </a:txBody>
                      <a:tcPr marL="76200" marR="76200" marT="50800" marB="50800" anchor="ctr">
                        <a:lnL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0F4FA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indent="0" algn="ctr">
                            <a:buNone/>
                          </a:pPr>
                          <a:r>
                            <a:rPr lang="en-US" sz="1200" dirty="0">
                              <a:solidFill>
                                <a:srgbClr val="404040"/>
                              </a:solidFill>
                              <a:latin typeface="Calibri" pitchFamily="34" charset="0"/>
                              <a:ea typeface="Calibri" pitchFamily="34" charset="-122"/>
                              <a:cs typeface="Calibri" pitchFamily="34" charset="-120"/>
                            </a:rPr>
                            <a:t>D</a:t>
                          </a:r>
                          <a:endParaRPr lang="en-US" sz="1200" dirty="0">
                            <a:latin typeface="Calibri" charset="0"/>
                            <a:ea typeface="Calibri" charset="0"/>
                            <a:cs typeface="Calibri" charset="0"/>
                          </a:endParaRPr>
                        </a:p>
                      </a:txBody>
                      <a:tcPr marL="76200" marR="76200" marT="50800" marB="50800" anchor="ctr">
                        <a:lnL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0F4FA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4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8" name="Table 0">
                <a:extLst>
                  <a:ext uri="{FF2B5EF4-FFF2-40B4-BE49-F238E27FC236}">
                    <a16:creationId xmlns:a16="http://schemas.microsoft.com/office/drawing/2014/main" id="{A5DEAB45-D0E6-8C60-3847-546D2FD99CCA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954475832"/>
                  </p:ext>
                </p:extLst>
              </p:nvPr>
            </p:nvGraphicFramePr>
            <p:xfrm>
              <a:off x="652664" y="1657350"/>
              <a:ext cx="2283483" cy="1828800"/>
            </p:xfrm>
            <a:graphic>
              <a:graphicData uri="http://schemas.openxmlformats.org/drawingml/2006/table">
                <a:tbl>
                  <a:tblPr/>
                  <a:tblGrid>
                    <a:gridCol w="1350793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932690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</a:tblGrid>
                  <a:tr h="36576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76200" marR="76200" marT="50800" marB="50800" anchor="ctr">
                        <a:lnL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4"/>
                          <a:stretch>
                            <a:fillRect l="-450" r="-69369" b="-40333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0" indent="0" algn="ctr">
                            <a:buNone/>
                          </a:pPr>
                          <a:r>
                            <a:rPr lang="en-US" sz="1200" b="1" dirty="0">
                              <a:solidFill>
                                <a:srgbClr val="FFFFFF"/>
                              </a:solidFill>
                              <a:latin typeface="Calibri" pitchFamily="34" charset="0"/>
                              <a:ea typeface="Calibri" pitchFamily="34" charset="-122"/>
                              <a:cs typeface="Calibri" pitchFamily="34" charset="-120"/>
                            </a:rPr>
                            <a:t>SDC</a:t>
                          </a:r>
                          <a:endParaRPr lang="en-US" sz="1200" dirty="0">
                            <a:latin typeface="Calibri" charset="0"/>
                            <a:ea typeface="Calibri" charset="0"/>
                            <a:cs typeface="Calibri" charset="0"/>
                          </a:endParaRPr>
                        </a:p>
                      </a:txBody>
                      <a:tcPr marL="76200" marR="76200" marT="50800" marB="50800" anchor="ctr">
                        <a:lnL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1F3A6B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365760">
                    <a:tc>
                      <a:txBody>
                        <a:bodyPr/>
                        <a:lstStyle/>
                        <a:p>
                          <a:pPr marL="0" indent="0" algn="ctr">
                            <a:buNone/>
                          </a:pPr>
                          <a:r>
                            <a:rPr lang="en-US" sz="1200" dirty="0">
                              <a:solidFill>
                                <a:srgbClr val="404040"/>
                              </a:solidFill>
                              <a:latin typeface="Calibri" pitchFamily="34" charset="0"/>
                              <a:ea typeface="Calibri" pitchFamily="34" charset="-122"/>
                              <a:cs typeface="Calibri" pitchFamily="34" charset="-120"/>
                            </a:rPr>
                            <a:t>&lt; 0.167g</a:t>
                          </a:r>
                          <a:endParaRPr lang="en-US" sz="1200" dirty="0">
                            <a:latin typeface="Calibri" charset="0"/>
                            <a:ea typeface="Calibri" charset="0"/>
                            <a:cs typeface="Calibri" charset="0"/>
                          </a:endParaRPr>
                        </a:p>
                      </a:txBody>
                      <a:tcPr marL="76200" marR="76200" marT="50800" marB="50800" anchor="ctr">
                        <a:lnL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FFFFF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indent="0" algn="ctr">
                            <a:buNone/>
                          </a:pPr>
                          <a:r>
                            <a:rPr lang="en-US" sz="1200" dirty="0">
                              <a:solidFill>
                                <a:srgbClr val="404040"/>
                              </a:solidFill>
                              <a:latin typeface="Calibri" pitchFamily="34" charset="0"/>
                              <a:ea typeface="Calibri" pitchFamily="34" charset="-122"/>
                              <a:cs typeface="Calibri" pitchFamily="34" charset="-120"/>
                            </a:rPr>
                            <a:t>A</a:t>
                          </a:r>
                          <a:endParaRPr lang="en-US" sz="1200" dirty="0">
                            <a:latin typeface="Calibri" charset="0"/>
                            <a:ea typeface="Calibri" charset="0"/>
                            <a:cs typeface="Calibri" charset="0"/>
                          </a:endParaRPr>
                        </a:p>
                      </a:txBody>
                      <a:tcPr marL="76200" marR="76200" marT="50800" marB="50800" anchor="ctr">
                        <a:lnL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FFFFF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365760">
                    <a:tc>
                      <a:txBody>
                        <a:bodyPr/>
                        <a:lstStyle/>
                        <a:p>
                          <a:pPr marL="0" indent="0" algn="ctr">
                            <a:buNone/>
                          </a:pPr>
                          <a:r>
                            <a:rPr lang="en-US" sz="1200" dirty="0">
                              <a:solidFill>
                                <a:srgbClr val="404040"/>
                              </a:solidFill>
                              <a:latin typeface="Calibri" pitchFamily="34" charset="0"/>
                              <a:ea typeface="Calibri" pitchFamily="34" charset="-122"/>
                              <a:cs typeface="Calibri" pitchFamily="34" charset="-120"/>
                            </a:rPr>
                            <a:t>0.167 – 0.33g</a:t>
                          </a:r>
                          <a:endParaRPr lang="en-US" sz="1200" dirty="0">
                            <a:latin typeface="Calibri" charset="0"/>
                            <a:ea typeface="Calibri" charset="0"/>
                            <a:cs typeface="Calibri" charset="0"/>
                          </a:endParaRPr>
                        </a:p>
                      </a:txBody>
                      <a:tcPr marL="76200" marR="76200" marT="50800" marB="50800" anchor="ctr">
                        <a:lnL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0F4FA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indent="0" algn="ctr">
                            <a:buNone/>
                          </a:pPr>
                          <a:r>
                            <a:rPr lang="en-US" sz="1200" dirty="0">
                              <a:solidFill>
                                <a:srgbClr val="404040"/>
                              </a:solidFill>
                              <a:latin typeface="Calibri" pitchFamily="34" charset="0"/>
                              <a:ea typeface="Calibri" pitchFamily="34" charset="-122"/>
                              <a:cs typeface="Calibri" pitchFamily="34" charset="-120"/>
                            </a:rPr>
                            <a:t>B</a:t>
                          </a:r>
                          <a:endParaRPr lang="en-US" sz="1200" dirty="0">
                            <a:latin typeface="Calibri" charset="0"/>
                            <a:ea typeface="Calibri" charset="0"/>
                            <a:cs typeface="Calibri" charset="0"/>
                          </a:endParaRPr>
                        </a:p>
                      </a:txBody>
                      <a:tcPr marL="76200" marR="76200" marT="50800" marB="50800" anchor="ctr">
                        <a:lnL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0F4FA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365760">
                    <a:tc>
                      <a:txBody>
                        <a:bodyPr/>
                        <a:lstStyle/>
                        <a:p>
                          <a:pPr marL="0" indent="0" algn="ctr">
                            <a:buNone/>
                          </a:pPr>
                          <a:r>
                            <a:rPr lang="en-US" sz="1200" dirty="0">
                              <a:solidFill>
                                <a:srgbClr val="404040"/>
                              </a:solidFill>
                              <a:latin typeface="Calibri" pitchFamily="34" charset="0"/>
                              <a:ea typeface="Calibri" pitchFamily="34" charset="-122"/>
                              <a:cs typeface="Calibri" pitchFamily="34" charset="-120"/>
                            </a:rPr>
                            <a:t>0.33 – 0.50g</a:t>
                          </a:r>
                          <a:endParaRPr lang="en-US" sz="1200" dirty="0">
                            <a:latin typeface="Calibri" charset="0"/>
                            <a:ea typeface="Calibri" charset="0"/>
                            <a:cs typeface="Calibri" charset="0"/>
                          </a:endParaRPr>
                        </a:p>
                      </a:txBody>
                      <a:tcPr marL="76200" marR="76200" marT="50800" marB="50800" anchor="ctr">
                        <a:lnL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FFFFF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indent="0" algn="ctr">
                            <a:buNone/>
                          </a:pPr>
                          <a:r>
                            <a:rPr lang="en-US" sz="1200" dirty="0">
                              <a:solidFill>
                                <a:srgbClr val="404040"/>
                              </a:solidFill>
                              <a:latin typeface="Calibri" pitchFamily="34" charset="0"/>
                              <a:ea typeface="Calibri" pitchFamily="34" charset="-122"/>
                              <a:cs typeface="Calibri" pitchFamily="34" charset="-120"/>
                            </a:rPr>
                            <a:t>C</a:t>
                          </a:r>
                          <a:endParaRPr lang="en-US" sz="1200" dirty="0">
                            <a:latin typeface="Calibri" charset="0"/>
                            <a:ea typeface="Calibri" charset="0"/>
                            <a:cs typeface="Calibri" charset="0"/>
                          </a:endParaRPr>
                        </a:p>
                      </a:txBody>
                      <a:tcPr marL="76200" marR="76200" marT="50800" marB="50800" anchor="ctr">
                        <a:lnL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FFFFF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  <a:tr h="365760">
                    <a:tc>
                      <a:txBody>
                        <a:bodyPr/>
                        <a:lstStyle/>
                        <a:p>
                          <a:pPr marL="0" indent="0" algn="ctr">
                            <a:buNone/>
                          </a:pPr>
                          <a:r>
                            <a:rPr lang="en-US" sz="1200" dirty="0">
                              <a:solidFill>
                                <a:srgbClr val="404040"/>
                              </a:solidFill>
                              <a:latin typeface="Calibri" pitchFamily="34" charset="0"/>
                              <a:ea typeface="Calibri" pitchFamily="34" charset="-122"/>
                              <a:cs typeface="Calibri" pitchFamily="34" charset="-120"/>
                            </a:rPr>
                            <a:t>&gt; 0.50g</a:t>
                          </a:r>
                          <a:endParaRPr lang="en-US" sz="1200" dirty="0">
                            <a:latin typeface="Calibri" charset="0"/>
                            <a:ea typeface="Calibri" charset="0"/>
                            <a:cs typeface="Calibri" charset="0"/>
                          </a:endParaRPr>
                        </a:p>
                      </a:txBody>
                      <a:tcPr marL="76200" marR="76200" marT="50800" marB="50800" anchor="ctr">
                        <a:lnL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0F4FA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indent="0" algn="ctr">
                            <a:buNone/>
                          </a:pPr>
                          <a:r>
                            <a:rPr lang="en-US" sz="1200" dirty="0">
                              <a:solidFill>
                                <a:srgbClr val="404040"/>
                              </a:solidFill>
                              <a:latin typeface="Calibri" pitchFamily="34" charset="0"/>
                              <a:ea typeface="Calibri" pitchFamily="34" charset="-122"/>
                              <a:cs typeface="Calibri" pitchFamily="34" charset="-120"/>
                            </a:rPr>
                            <a:t>D</a:t>
                          </a:r>
                          <a:endParaRPr lang="en-US" sz="1200" dirty="0">
                            <a:latin typeface="Calibri" charset="0"/>
                            <a:ea typeface="Calibri" charset="0"/>
                            <a:cs typeface="Calibri" charset="0"/>
                          </a:endParaRPr>
                        </a:p>
                      </a:txBody>
                      <a:tcPr marL="76200" marR="76200" marT="50800" marB="50800" anchor="ctr">
                        <a:lnL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0F4FA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4"/>
                      </a:ext>
                    </a:extLst>
                  </a:tr>
                </a:tbl>
              </a:graphicData>
            </a:graphic>
          </p:graphicFrame>
        </mc:Fallback>
      </mc:AlternateContent>
      <p:sp>
        <p:nvSpPr>
          <p:cNvPr id="9" name="Text 6">
            <a:extLst>
              <a:ext uri="{FF2B5EF4-FFF2-40B4-BE49-F238E27FC236}">
                <a16:creationId xmlns:a16="http://schemas.microsoft.com/office/drawing/2014/main" id="{17C5A47D-1044-9F79-4744-8DC2AF871033}"/>
              </a:ext>
            </a:extLst>
          </p:cNvPr>
          <p:cNvSpPr/>
          <p:nvPr/>
        </p:nvSpPr>
        <p:spPr>
          <a:xfrm>
            <a:off x="4251541" y="1033859"/>
            <a:ext cx="32461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1F3A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Vandenberg SFB example:</a:t>
            </a:r>
            <a:endParaRPr lang="en-US" sz="11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 7">
                <a:extLst>
                  <a:ext uri="{FF2B5EF4-FFF2-40B4-BE49-F238E27FC236}">
                    <a16:creationId xmlns:a16="http://schemas.microsoft.com/office/drawing/2014/main" id="{413D2190-69A7-8648-CDF3-3719BCED0E24}"/>
                  </a:ext>
                </a:extLst>
              </p:cNvPr>
              <p:cNvSpPr/>
              <p:nvPr/>
            </p:nvSpPr>
            <p:spPr>
              <a:xfrm>
                <a:off x="4251540" y="1565910"/>
                <a:ext cx="3449553" cy="2011680"/>
              </a:xfrm>
              <a:prstGeom prst="rect">
                <a:avLst/>
              </a:prstGeom>
              <a:noFill/>
              <a:ln/>
            </p:spPr>
            <p:txBody>
              <a:bodyPr wrap="square" rtlCol="0" anchor="t"/>
              <a:lstStyle/>
              <a:p>
                <a:pPr marL="190500" indent="-190500">
                  <a:spcBef>
                    <a:spcPts val="500"/>
                  </a:spcBef>
                  <a:spcAft>
                    <a:spcPts val="500"/>
                  </a:spcAft>
                  <a:buClr>
                    <a:srgbClr val="006699"/>
                  </a:buClr>
                  <a:buSzPct val="80000"/>
                  <a:buChar char="•"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sz="1200" i="1">
                            <a:solidFill>
                              <a:srgbClr val="404040"/>
                            </a:solidFill>
                            <a:latin typeface="Cambria Math" panose="02040503050406030204" pitchFamily="18" charset="0"/>
                            <a:ea typeface="Calibri" pitchFamily="34" charset="-122"/>
                            <a:cs typeface="Calibri" pitchFamily="34" charset="-12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sz="1200" i="1">
                            <a:solidFill>
                              <a:srgbClr val="404040"/>
                            </a:solidFill>
                            <a:latin typeface="Cambria Math" panose="02040503050406030204" pitchFamily="18" charset="0"/>
                            <a:ea typeface="Calibri" pitchFamily="34" charset="-122"/>
                            <a:cs typeface="Calibri" pitchFamily="34" charset="-120"/>
                          </a:rPr>
                          <m:t>S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US" sz="1200" i="1">
                            <a:solidFill>
                              <a:srgbClr val="404040"/>
                            </a:solidFill>
                            <a:latin typeface="Cambria Math" panose="02040503050406030204" pitchFamily="18" charset="0"/>
                            <a:ea typeface="Calibri" pitchFamily="34" charset="-122"/>
                            <a:cs typeface="Calibri" pitchFamily="34" charset="-120"/>
                          </a:rPr>
                          <m:t>DS</m:t>
                        </m:r>
                      </m:sub>
                    </m:sSub>
                  </m:oMath>
                </a14:m>
                <a:r>
                  <a:rPr lang="en-US" sz="1150" dirty="0">
                    <a:solidFill>
                      <a:srgbClr val="404040"/>
                    </a:solidFill>
                    <a:latin typeface="Calibri" pitchFamily="34" charset="0"/>
                    <a:ea typeface="Calibri" pitchFamily="34" charset="-122"/>
                    <a:cs typeface="Calibri" pitchFamily="34" charset="-120"/>
                  </a:rPr>
                  <a:t> = 0.792g</a:t>
                </a:r>
                <a:endParaRPr lang="en-US" sz="1150" dirty="0"/>
              </a:p>
              <a:p>
                <a:pPr marL="190500" indent="-190500">
                  <a:spcBef>
                    <a:spcPts val="500"/>
                  </a:spcBef>
                  <a:spcAft>
                    <a:spcPts val="500"/>
                  </a:spcAft>
                  <a:buClr>
                    <a:srgbClr val="006699"/>
                  </a:buClr>
                  <a:buSzPct val="80000"/>
                  <a:buChar char="•"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sz="1200" i="1">
                            <a:solidFill>
                              <a:srgbClr val="404040"/>
                            </a:solidFill>
                            <a:latin typeface="Cambria Math" panose="02040503050406030204" pitchFamily="18" charset="0"/>
                            <a:ea typeface="Calibri" pitchFamily="34" charset="-122"/>
                            <a:cs typeface="Calibri" pitchFamily="34" charset="-12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sz="1200" i="1">
                            <a:solidFill>
                              <a:srgbClr val="404040"/>
                            </a:solidFill>
                            <a:latin typeface="Cambria Math" panose="02040503050406030204" pitchFamily="18" charset="0"/>
                            <a:ea typeface="Calibri" pitchFamily="34" charset="-122"/>
                            <a:cs typeface="Calibri" pitchFamily="34" charset="-120"/>
                          </a:rPr>
                          <m:t>S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US" sz="1200" i="1">
                            <a:solidFill>
                              <a:srgbClr val="404040"/>
                            </a:solidFill>
                            <a:latin typeface="Cambria Math" panose="02040503050406030204" pitchFamily="18" charset="0"/>
                            <a:ea typeface="Calibri" pitchFamily="34" charset="-122"/>
                            <a:cs typeface="Calibri" pitchFamily="34" charset="-120"/>
                          </a:rPr>
                          <m:t>D</m:t>
                        </m:r>
                        <m:r>
                          <a:rPr lang="en-US" sz="1200" i="1">
                            <a:solidFill>
                              <a:srgbClr val="404040"/>
                            </a:solidFill>
                            <a:latin typeface="Cambria Math" panose="02040503050406030204" pitchFamily="18" charset="0"/>
                            <a:ea typeface="Calibri" pitchFamily="34" charset="-122"/>
                            <a:cs typeface="Calibri" pitchFamily="34" charset="-12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sz="1150" dirty="0">
                    <a:solidFill>
                      <a:srgbClr val="404040"/>
                    </a:solidFill>
                    <a:latin typeface="Calibri" pitchFamily="34" charset="0"/>
                    <a:ea typeface="Calibri" pitchFamily="34" charset="-122"/>
                    <a:cs typeface="Calibri" pitchFamily="34" charset="-120"/>
                  </a:rPr>
                  <a:t> = 0.390g</a:t>
                </a:r>
                <a:endParaRPr lang="en-US" sz="1150" dirty="0"/>
              </a:p>
              <a:p>
                <a:pPr marL="190500" indent="-190500">
                  <a:spcBef>
                    <a:spcPts val="500"/>
                  </a:spcBef>
                  <a:spcAft>
                    <a:spcPts val="500"/>
                  </a:spcAft>
                  <a:buClr>
                    <a:srgbClr val="006699"/>
                  </a:buClr>
                  <a:buSzPct val="80000"/>
                  <a:buChar char="•"/>
                </a:pPr>
                <a:r>
                  <a:rPr lang="en-US" sz="1150" dirty="0">
                    <a:solidFill>
                      <a:srgbClr val="404040"/>
                    </a:solidFill>
                    <a:latin typeface="Calibri" pitchFamily="34" charset="0"/>
                    <a:ea typeface="Calibri" pitchFamily="34" charset="-122"/>
                    <a:cs typeface="Calibri" pitchFamily="34" charset="-120"/>
                  </a:rPr>
                  <a:t>Site Class D</a:t>
                </a:r>
                <a:endParaRPr lang="en-US" sz="1150" dirty="0"/>
              </a:p>
              <a:p>
                <a:pPr marL="190500" indent="-190500">
                  <a:spcBef>
                    <a:spcPts val="500"/>
                  </a:spcBef>
                  <a:spcAft>
                    <a:spcPts val="500"/>
                  </a:spcAft>
                  <a:buClr>
                    <a:srgbClr val="006699"/>
                  </a:buClr>
                  <a:buSzPct val="80000"/>
                  <a:buChar char="•"/>
                </a:pPr>
                <a:r>
                  <a:rPr lang="en-US" sz="1150" dirty="0">
                    <a:solidFill>
                      <a:srgbClr val="404040"/>
                    </a:solidFill>
                    <a:latin typeface="Calibri" pitchFamily="34" charset="0"/>
                    <a:ea typeface="Calibri" pitchFamily="34" charset="-122"/>
                    <a:cs typeface="Calibri" pitchFamily="34" charset="-120"/>
                  </a:rPr>
                  <a:t>SDC D (Risk Cat. I/II/III)</a:t>
                </a:r>
                <a:endParaRPr lang="en-US" sz="1150" dirty="0"/>
              </a:p>
              <a:p>
                <a:pPr marL="190500" indent="-190500">
                  <a:spcBef>
                    <a:spcPts val="500"/>
                  </a:spcBef>
                  <a:spcAft>
                    <a:spcPts val="500"/>
                  </a:spcAft>
                  <a:buClr>
                    <a:srgbClr val="006699"/>
                  </a:buClr>
                  <a:buSzPct val="80000"/>
                  <a:buChar char="•"/>
                </a:pPr>
                <a:r>
                  <a:rPr lang="en-US" sz="1150" dirty="0">
                    <a:solidFill>
                      <a:srgbClr val="404040"/>
                    </a:solidFill>
                    <a:latin typeface="Calibri" pitchFamily="34" charset="0"/>
                    <a:ea typeface="Calibri" pitchFamily="34" charset="-122"/>
                    <a:cs typeface="Calibri" pitchFamily="34" charset="-120"/>
                  </a:rPr>
                  <a:t>Always use USGS Design Maps tool for site lat/lon</a:t>
                </a:r>
                <a:endParaRPr lang="en-US" sz="1150" dirty="0"/>
              </a:p>
            </p:txBody>
          </p:sp>
        </mc:Choice>
        <mc:Fallback xmlns="">
          <p:sp>
            <p:nvSpPr>
              <p:cNvPr id="10" name="Text 7">
                <a:extLst>
                  <a:ext uri="{FF2B5EF4-FFF2-40B4-BE49-F238E27FC236}">
                    <a16:creationId xmlns:a16="http://schemas.microsoft.com/office/drawing/2014/main" id="{413D2190-69A7-8648-CDF3-3719BCED0E24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51540" y="1565910"/>
                <a:ext cx="3449553" cy="2011680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  <a:ln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6058851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217920" y="164592"/>
            <a:ext cx="27432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2000" b="1" dirty="0">
                <a:solidFill>
                  <a:srgbClr val="1F3A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Vibrationdata</a:t>
            </a:r>
            <a:endParaRPr lang="en-US" sz="2000" dirty="0"/>
          </a:p>
        </p:txBody>
      </p:sp>
      <p:sp>
        <p:nvSpPr>
          <p:cNvPr id="3" name="Text 1"/>
          <p:cNvSpPr/>
          <p:nvPr/>
        </p:nvSpPr>
        <p:spPr>
          <a:xfrm>
            <a:off x="256032" y="164592"/>
            <a:ext cx="50292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600" b="1" dirty="0">
                <a:solidFill>
                  <a:srgbClr val="1F3A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Chapter 13 — Nonstructural Component Force</a:t>
            </a:r>
            <a:endParaRPr lang="en-US" sz="1600" dirty="0"/>
          </a:p>
        </p:txBody>
      </p:sp>
      <p:sp>
        <p:nvSpPr>
          <p:cNvPr id="4" name="Shape 2"/>
          <p:cNvSpPr/>
          <p:nvPr/>
        </p:nvSpPr>
        <p:spPr>
          <a:xfrm>
            <a:off x="0" y="566928"/>
            <a:ext cx="9144000" cy="0"/>
          </a:xfrm>
          <a:prstGeom prst="line">
            <a:avLst/>
          </a:prstGeom>
          <a:noFill/>
          <a:ln w="22860">
            <a:solidFill>
              <a:srgbClr val="1F3A6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8503920" y="4846320"/>
            <a:ext cx="4572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</a:t>
            </a:r>
            <a:endParaRPr lang="en-US" sz="10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 5"/>
              <p:cNvSpPr/>
              <p:nvPr/>
            </p:nvSpPr>
            <p:spPr>
              <a:xfrm>
                <a:off x="713065" y="969264"/>
                <a:ext cx="5757364" cy="566928"/>
              </a:xfrm>
              <a:prstGeom prst="rect">
                <a:avLst/>
              </a:prstGeom>
              <a:noFill/>
              <a:ln/>
            </p:spPr>
            <p:txBody>
              <a:bodyPr wrap="square"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35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n-US" sz="1350" i="0">
                              <a:latin typeface="Cambria Math" panose="02040503050406030204" pitchFamily="18" charset="0"/>
                            </a:rPr>
                            <m:t>F</m:t>
                          </m:r>
                        </m:e>
                        <m:sub>
                          <m:r>
                            <m:rPr>
                              <m:sty m:val="p"/>
                            </m:rPr>
                            <a:rPr lang="en-US" sz="1350" i="0">
                              <a:latin typeface="Cambria Math" panose="02040503050406030204" pitchFamily="18" charset="0"/>
                            </a:rPr>
                            <m:t>p</m:t>
                          </m:r>
                        </m:sub>
                      </m:sSub>
                      <m:r>
                        <a:rPr lang="en-US" sz="1350" i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135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350" i="0">
                              <a:latin typeface="Cambria Math" panose="02040503050406030204" pitchFamily="18" charset="0"/>
                            </a:rPr>
                            <m:t>0.4 </m:t>
                          </m:r>
                          <m:sSub>
                            <m:sSubPr>
                              <m:ctrlPr>
                                <a:rPr lang="en-US" sz="135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 sz="1350" i="0">
                                  <a:latin typeface="Cambria Math" panose="02040503050406030204" pitchFamily="18" charset="0"/>
                                </a:rPr>
                                <m:t>a</m:t>
                              </m:r>
                            </m:e>
                            <m:sub>
                              <m:r>
                                <m:rPr>
                                  <m:sty m:val="p"/>
                                </m:rPr>
                                <a:rPr lang="en-US" sz="1350" i="0">
                                  <a:latin typeface="Cambria Math" panose="02040503050406030204" pitchFamily="18" charset="0"/>
                                </a:rPr>
                                <m:t>p</m:t>
                              </m:r>
                            </m:sub>
                          </m:sSub>
                          <m:r>
                            <a:rPr lang="en-US" sz="1350" i="0">
                              <a:latin typeface="Cambria Math" panose="02040503050406030204" pitchFamily="18" charset="0"/>
                            </a:rPr>
                            <m:t> </m:t>
                          </m:r>
                          <m:sSub>
                            <m:sSubPr>
                              <m:ctrlPr>
                                <a:rPr lang="en-US" sz="135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 sz="1350" i="0">
                                  <a:latin typeface="Cambria Math" panose="02040503050406030204" pitchFamily="18" charset="0"/>
                                </a:rPr>
                                <m:t>S</m:t>
                              </m:r>
                            </m:e>
                            <m:sub>
                              <m:r>
                                <m:rPr>
                                  <m:sty m:val="p"/>
                                </m:rPr>
                                <a:rPr lang="en-US" sz="1350" i="0">
                                  <a:latin typeface="Cambria Math" panose="02040503050406030204" pitchFamily="18" charset="0"/>
                                </a:rPr>
                                <m:t>DS</m:t>
                              </m:r>
                            </m:sub>
                          </m:sSub>
                          <m:r>
                            <a:rPr lang="en-US" sz="1350" i="0">
                              <a:latin typeface="Cambria Math" panose="02040503050406030204" pitchFamily="18" charset="0"/>
                            </a:rPr>
                            <m:t> </m:t>
                          </m:r>
                          <m:sSub>
                            <m:sSubPr>
                              <m:ctrlPr>
                                <a:rPr lang="en-US" sz="135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 sz="1350" i="0">
                                  <a:latin typeface="Cambria Math" panose="02040503050406030204" pitchFamily="18" charset="0"/>
                                </a:rPr>
                                <m:t>W</m:t>
                              </m:r>
                            </m:e>
                            <m:sub>
                              <m:r>
                                <m:rPr>
                                  <m:sty m:val="p"/>
                                </m:rPr>
                                <a:rPr lang="en-US" sz="1350" i="0">
                                  <a:latin typeface="Cambria Math" panose="02040503050406030204" pitchFamily="18" charset="0"/>
                                </a:rPr>
                                <m:t>p</m:t>
                              </m:r>
                            </m:sub>
                          </m:sSub>
                          <m:d>
                            <m:dPr>
                              <m:ctrlPr>
                                <a:rPr lang="en-US" sz="135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1350" i="0">
                                  <a:latin typeface="Cambria Math" panose="02040503050406030204" pitchFamily="18" charset="0"/>
                                </a:rPr>
                                <m:t>1+</m:t>
                              </m:r>
                              <m:f>
                                <m:fPr>
                                  <m:ctrlPr>
                                    <a:rPr lang="en-US" sz="135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1350" i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  <m:r>
                                    <m:rPr>
                                      <m:sty m:val="p"/>
                                    </m:rPr>
                                    <a:rPr lang="en-US" sz="1350" i="0">
                                      <a:latin typeface="Cambria Math" panose="02040503050406030204" pitchFamily="18" charset="0"/>
                                    </a:rPr>
                                    <m:t>z</m:t>
                                  </m:r>
                                </m:num>
                                <m:den>
                                  <m:r>
                                    <m:rPr>
                                      <m:sty m:val="p"/>
                                    </m:rPr>
                                    <a:rPr lang="en-US" sz="1350" i="0">
                                      <a:latin typeface="Cambria Math" panose="02040503050406030204" pitchFamily="18" charset="0"/>
                                    </a:rPr>
                                    <m:t>h</m:t>
                                  </m:r>
                                </m:den>
                              </m:f>
                            </m:e>
                          </m:d>
                        </m:num>
                        <m:den>
                          <m:sSub>
                            <m:sSubPr>
                              <m:ctrlPr>
                                <a:rPr lang="en-US" sz="135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 sz="1350" i="0">
                                  <a:latin typeface="Cambria Math" panose="02040503050406030204" pitchFamily="18" charset="0"/>
                                </a:rPr>
                                <m:t>R</m:t>
                              </m:r>
                            </m:e>
                            <m:sub>
                              <m:r>
                                <m:rPr>
                                  <m:sty m:val="p"/>
                                </m:rPr>
                                <a:rPr lang="en-US" sz="1350" i="0">
                                  <a:latin typeface="Cambria Math" panose="02040503050406030204" pitchFamily="18" charset="0"/>
                                </a:rPr>
                                <m:t>p</m:t>
                              </m:r>
                            </m:sub>
                          </m:sSub>
                          <m:r>
                            <a:rPr lang="en-US" sz="1350" i="0">
                              <a:latin typeface="Cambria Math" panose="02040503050406030204" pitchFamily="18" charset="0"/>
                            </a:rPr>
                            <m:t>/</m:t>
                          </m:r>
                          <m:sSub>
                            <m:sSubPr>
                              <m:ctrlPr>
                                <a:rPr lang="en-US" sz="135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 sz="1350" i="0">
                                  <a:latin typeface="Cambria Math" panose="02040503050406030204" pitchFamily="18" charset="0"/>
                                </a:rPr>
                                <m:t>I</m:t>
                              </m:r>
                            </m:e>
                            <m:sub>
                              <m:r>
                                <m:rPr>
                                  <m:sty m:val="p"/>
                                </m:rPr>
                                <a:rPr lang="en-US" sz="1350" i="0">
                                  <a:latin typeface="Cambria Math" panose="02040503050406030204" pitchFamily="18" charset="0"/>
                                </a:rPr>
                                <m:t>p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n-US" sz="1350" dirty="0"/>
              </a:p>
              <a:p>
                <a:pPr marL="0" indent="0" algn="ctr">
                  <a:buNone/>
                </a:pPr>
                <a:endParaRPr lang="en-US" sz="1400" dirty="0"/>
              </a:p>
            </p:txBody>
          </p:sp>
        </mc:Choice>
        <mc:Fallback xmlns="">
          <p:sp>
            <p:nvSpPr>
              <p:cNvPr id="7" name="Text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3065" y="969264"/>
                <a:ext cx="5757364" cy="566928"/>
              </a:xfrm>
              <a:prstGeom prst="rect">
                <a:avLst/>
              </a:prstGeom>
              <a:blipFill>
                <a:blip r:embed="rId3"/>
                <a:stretch>
                  <a:fillRect t="-16129"/>
                </a:stretch>
              </a:blipFill>
              <a:ln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8" name="Table 0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110555813"/>
                  </p:ext>
                </p:extLst>
              </p:nvPr>
            </p:nvGraphicFramePr>
            <p:xfrm>
              <a:off x="788566" y="1788112"/>
              <a:ext cx="6325298" cy="2560320"/>
            </p:xfrm>
            <a:graphic>
              <a:graphicData uri="http://schemas.openxmlformats.org/drawingml/2006/table">
                <a:tbl>
                  <a:tblPr/>
                  <a:tblGrid>
                    <a:gridCol w="801799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2402795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  <a:gridCol w="3120704">
                      <a:extLst>
                        <a:ext uri="{9D8B030D-6E8A-4147-A177-3AD203B41FA5}">
                          <a16:colId xmlns:a16="http://schemas.microsoft.com/office/drawing/2014/main" val="20002"/>
                        </a:ext>
                      </a:extLst>
                    </a:gridCol>
                  </a:tblGrid>
                  <a:tr h="365760">
                    <a:tc>
                      <a:txBody>
                        <a:bodyPr/>
                        <a:lstStyle/>
                        <a:p>
                          <a:pPr marL="0" indent="0" algn="ctr">
                            <a:buNone/>
                          </a:pPr>
                          <a:r>
                            <a:rPr lang="en-US" sz="1200" b="1" dirty="0">
                              <a:solidFill>
                                <a:srgbClr val="FFFFFF"/>
                              </a:solidFill>
                              <a:latin typeface="Calibri" pitchFamily="34" charset="0"/>
                              <a:ea typeface="Calibri" pitchFamily="34" charset="-122"/>
                              <a:cs typeface="Calibri" pitchFamily="34" charset="-120"/>
                            </a:rPr>
                            <a:t>Symbol</a:t>
                          </a:r>
                          <a:endParaRPr lang="en-US" sz="1200" dirty="0">
                            <a:latin typeface="Calibri" charset="0"/>
                            <a:ea typeface="Calibri" charset="0"/>
                            <a:cs typeface="Calibri" charset="0"/>
                          </a:endParaRPr>
                        </a:p>
                      </a:txBody>
                      <a:tcPr marL="76200" marR="76200" marT="50800" marB="50800" anchor="ctr">
                        <a:lnL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1F3A6B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indent="0" algn="ctr">
                            <a:buNone/>
                          </a:pPr>
                          <a:r>
                            <a:rPr lang="en-US" sz="1200" b="1" dirty="0">
                              <a:solidFill>
                                <a:srgbClr val="FFFFFF"/>
                              </a:solidFill>
                              <a:latin typeface="Calibri" pitchFamily="34" charset="0"/>
                              <a:ea typeface="Calibri" pitchFamily="34" charset="-122"/>
                              <a:cs typeface="Calibri" pitchFamily="34" charset="-120"/>
                            </a:rPr>
                            <a:t>Description</a:t>
                          </a:r>
                          <a:endParaRPr lang="en-US" sz="1200" dirty="0">
                            <a:latin typeface="Calibri" charset="0"/>
                            <a:ea typeface="Calibri" charset="0"/>
                            <a:cs typeface="Calibri" charset="0"/>
                          </a:endParaRPr>
                        </a:p>
                      </a:txBody>
                      <a:tcPr marL="76200" marR="76200" marT="50800" marB="50800" anchor="ctr">
                        <a:lnL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1F3A6B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indent="0" algn="ctr">
                            <a:buNone/>
                          </a:pPr>
                          <a:r>
                            <a:rPr lang="en-US" sz="1200" b="1" dirty="0">
                              <a:solidFill>
                                <a:srgbClr val="FFFFFF"/>
                              </a:solidFill>
                              <a:latin typeface="Calibri" pitchFamily="34" charset="0"/>
                              <a:ea typeface="Calibri" pitchFamily="34" charset="-122"/>
                              <a:cs typeface="Calibri" pitchFamily="34" charset="-120"/>
                            </a:rPr>
                            <a:t>Typical Values</a:t>
                          </a:r>
                          <a:endParaRPr lang="en-US" sz="1200" dirty="0">
                            <a:latin typeface="Calibri" charset="0"/>
                            <a:ea typeface="Calibri" charset="0"/>
                            <a:cs typeface="Calibri" charset="0"/>
                          </a:endParaRPr>
                        </a:p>
                      </a:txBody>
                      <a:tcPr marL="76200" marR="76200" marT="50800" marB="50800" anchor="ctr">
                        <a:lnL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1F3A6B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365760">
                    <a:tc>
                      <a:txBody>
                        <a:bodyPr/>
                        <a:lstStyle/>
                        <a:p>
                          <a:pPr marL="0" indent="0" algn="ctr">
                            <a:buNone/>
                          </a:pPr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1200" i="1" smtClean="0">
                                      <a:solidFill>
                                        <a:srgbClr val="404040"/>
                                      </a:solidFill>
                                      <a:latin typeface="Cambria Math" panose="02040503050406030204" pitchFamily="18" charset="0"/>
                                      <a:ea typeface="Calibri" pitchFamily="34" charset="-122"/>
                                      <a:cs typeface="Calibri" pitchFamily="34" charset="-120"/>
                                    </a:rPr>
                                  </m:ctrlPr>
                                </m:sSubPr>
                                <m:e>
                                  <m:r>
                                    <m:rPr>
                                      <m:sty m:val="p"/>
                                    </m:rPr>
                                    <a:rPr lang="en-US" sz="1200" b="0" i="1" smtClean="0">
                                      <a:solidFill>
                                        <a:srgbClr val="404040"/>
                                      </a:solidFill>
                                      <a:latin typeface="Cambria Math" panose="02040503050406030204" pitchFamily="18" charset="0"/>
                                      <a:ea typeface="Calibri" pitchFamily="34" charset="-122"/>
                                      <a:cs typeface="Calibri" pitchFamily="34" charset="-120"/>
                                    </a:rPr>
                                    <m:t>a</m:t>
                                  </m:r>
                                </m:e>
                                <m:sub>
                                  <m:r>
                                    <m:rPr>
                                      <m:sty m:val="p"/>
                                    </m:rPr>
                                    <a:rPr lang="en-US" sz="1200" b="0" i="1" smtClean="0">
                                      <a:solidFill>
                                        <a:srgbClr val="404040"/>
                                      </a:solidFill>
                                      <a:latin typeface="Cambria Math" panose="02040503050406030204" pitchFamily="18" charset="0"/>
                                      <a:ea typeface="Calibri" pitchFamily="34" charset="-122"/>
                                      <a:cs typeface="Calibri" pitchFamily="34" charset="-120"/>
                                    </a:rPr>
                                    <m:t>p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1200" dirty="0">
                              <a:solidFill>
                                <a:srgbClr val="404040"/>
                              </a:solidFill>
                              <a:latin typeface="Calibri" pitchFamily="34" charset="0"/>
                              <a:ea typeface="Calibri" pitchFamily="34" charset="-122"/>
                              <a:cs typeface="Calibri" pitchFamily="34" charset="-120"/>
                            </a:rPr>
                            <a:t> </a:t>
                          </a:r>
                          <a:endParaRPr lang="en-US" sz="1200" dirty="0">
                            <a:latin typeface="Calibri" charset="0"/>
                            <a:ea typeface="Calibri" charset="0"/>
                            <a:cs typeface="Calibri" charset="0"/>
                          </a:endParaRPr>
                        </a:p>
                      </a:txBody>
                      <a:tcPr marL="76200" marR="76200" marT="50800" marB="50800" anchor="ctr">
                        <a:lnL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FFFFF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indent="0" algn="l">
                            <a:buNone/>
                          </a:pPr>
                          <a:r>
                            <a:rPr lang="en-US" sz="1200" dirty="0">
                              <a:solidFill>
                                <a:srgbClr val="404040"/>
                              </a:solidFill>
                              <a:latin typeface="Calibri" pitchFamily="34" charset="0"/>
                              <a:ea typeface="Calibri" pitchFamily="34" charset="-122"/>
                              <a:cs typeface="Calibri" pitchFamily="34" charset="-120"/>
                            </a:rPr>
                            <a:t>Component amplification factor</a:t>
                          </a:r>
                          <a:endParaRPr lang="en-US" sz="1200" dirty="0">
                            <a:latin typeface="Calibri" charset="0"/>
                            <a:ea typeface="Calibri" charset="0"/>
                            <a:cs typeface="Calibri" charset="0"/>
                          </a:endParaRPr>
                        </a:p>
                      </a:txBody>
                      <a:tcPr marL="76200" marR="76200" marT="50800" marB="50800" anchor="ctr">
                        <a:lnL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FFFFF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indent="0" algn="l">
                            <a:buNone/>
                          </a:pPr>
                          <a:r>
                            <a:rPr lang="en-US" sz="1200" dirty="0">
                              <a:solidFill>
                                <a:srgbClr val="404040"/>
                              </a:solidFill>
                              <a:latin typeface="Calibri" pitchFamily="34" charset="0"/>
                              <a:ea typeface="Calibri" pitchFamily="34" charset="-122"/>
                              <a:cs typeface="Calibri" pitchFamily="34" charset="-120"/>
                            </a:rPr>
                            <a:t>1.0 (rigid, </a:t>
                          </a:r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1200" i="1" smtClean="0">
                                      <a:solidFill>
                                        <a:srgbClr val="404040"/>
                                      </a:solidFill>
                                      <a:latin typeface="Cambria Math" panose="02040503050406030204" pitchFamily="18" charset="0"/>
                                      <a:ea typeface="Calibri" pitchFamily="34" charset="-122"/>
                                      <a:cs typeface="Calibri" pitchFamily="34" charset="-120"/>
                                    </a:rPr>
                                  </m:ctrlPr>
                                </m:sSubPr>
                                <m:e>
                                  <m:r>
                                    <m:rPr>
                                      <m:sty m:val="p"/>
                                    </m:rPr>
                                    <a:rPr lang="en-US" sz="1200" b="0" i="1" smtClean="0">
                                      <a:solidFill>
                                        <a:srgbClr val="404040"/>
                                      </a:solidFill>
                                      <a:latin typeface="Cambria Math" panose="02040503050406030204" pitchFamily="18" charset="0"/>
                                      <a:ea typeface="Calibri" pitchFamily="34" charset="-122"/>
                                      <a:cs typeface="Calibri" pitchFamily="34" charset="-120"/>
                                    </a:rPr>
                                    <m:t>f</m:t>
                                  </m:r>
                                </m:e>
                                <m:sub>
                                  <m:r>
                                    <m:rPr>
                                      <m:sty m:val="p"/>
                                    </m:rPr>
                                    <a:rPr lang="en-US" sz="1200" b="0" i="1" smtClean="0">
                                      <a:solidFill>
                                        <a:srgbClr val="404040"/>
                                      </a:solidFill>
                                      <a:latin typeface="Cambria Math" panose="02040503050406030204" pitchFamily="18" charset="0"/>
                                      <a:ea typeface="Calibri" pitchFamily="34" charset="-122"/>
                                      <a:cs typeface="Calibri" pitchFamily="34" charset="-120"/>
                                    </a:rPr>
                                    <m:t>n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1200" dirty="0">
                              <a:solidFill>
                                <a:srgbClr val="404040"/>
                              </a:solidFill>
                              <a:latin typeface="Calibri" pitchFamily="34" charset="0"/>
                              <a:ea typeface="Calibri" pitchFamily="34" charset="-122"/>
                              <a:cs typeface="Calibri" pitchFamily="34" charset="-120"/>
                            </a:rPr>
                            <a:t> &gt; 16.7 Hz)  or  2.5 (flexible)</a:t>
                          </a:r>
                          <a:endParaRPr lang="en-US" sz="1200" dirty="0">
                            <a:latin typeface="Calibri" charset="0"/>
                            <a:ea typeface="Calibri" charset="0"/>
                            <a:cs typeface="Calibri" charset="0"/>
                          </a:endParaRPr>
                        </a:p>
                      </a:txBody>
                      <a:tcPr marL="76200" marR="76200" marT="50800" marB="50800" anchor="ctr">
                        <a:lnL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FFFFF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365760">
                    <a:tc>
                      <a:txBody>
                        <a:bodyPr/>
                        <a:lstStyle/>
                        <a:p>
                          <a:pPr marL="0" indent="0" algn="ctr">
                            <a:buNone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sz="1200" i="1" smtClean="0">
                                        <a:solidFill>
                                          <a:srgbClr val="404040"/>
                                        </a:solidFill>
                                        <a:latin typeface="Cambria Math" panose="02040503050406030204" pitchFamily="18" charset="0"/>
                                        <a:ea typeface="Calibri" pitchFamily="34" charset="-122"/>
                                        <a:cs typeface="Calibri" pitchFamily="34" charset="-120"/>
                                      </a:rPr>
                                    </m:ctrlPr>
                                  </m:sSubPr>
                                  <m:e>
                                    <m:r>
                                      <m:rPr>
                                        <m:sty m:val="p"/>
                                      </m:rPr>
                                      <a:rPr lang="en-US" sz="1200" b="0" i="1" smtClean="0">
                                        <a:solidFill>
                                          <a:srgbClr val="404040"/>
                                        </a:solidFill>
                                        <a:latin typeface="Cambria Math" panose="02040503050406030204" pitchFamily="18" charset="0"/>
                                        <a:ea typeface="Calibri" pitchFamily="34" charset="-122"/>
                                        <a:cs typeface="Calibri" pitchFamily="34" charset="-120"/>
                                      </a:rPr>
                                      <m:t>S</m:t>
                                    </m:r>
                                  </m:e>
                                  <m:sub>
                                    <m:r>
                                      <m:rPr>
                                        <m:sty m:val="p"/>
                                      </m:rPr>
                                      <a:rPr lang="en-US" sz="1200" b="0" i="1" smtClean="0">
                                        <a:solidFill>
                                          <a:srgbClr val="404040"/>
                                        </a:solidFill>
                                        <a:latin typeface="Cambria Math" panose="02040503050406030204" pitchFamily="18" charset="0"/>
                                        <a:ea typeface="Calibri" pitchFamily="34" charset="-122"/>
                                        <a:cs typeface="Calibri" pitchFamily="34" charset="-120"/>
                                      </a:rPr>
                                      <m:t>DS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US" sz="1200" dirty="0">
                            <a:latin typeface="Calibri" charset="0"/>
                            <a:ea typeface="Calibri" charset="0"/>
                            <a:cs typeface="Calibri" charset="0"/>
                          </a:endParaRPr>
                        </a:p>
                      </a:txBody>
                      <a:tcPr marL="76200" marR="76200" marT="50800" marB="50800" anchor="ctr">
                        <a:lnL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0F4FA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indent="0" algn="l">
                            <a:buNone/>
                          </a:pPr>
                          <a:r>
                            <a:rPr lang="en-US" sz="1200" dirty="0">
                              <a:solidFill>
                                <a:srgbClr val="404040"/>
                              </a:solidFill>
                              <a:latin typeface="Calibri" pitchFamily="34" charset="0"/>
                              <a:ea typeface="Calibri" pitchFamily="34" charset="-122"/>
                              <a:cs typeface="Calibri" pitchFamily="34" charset="-120"/>
                            </a:rPr>
                            <a:t>Design spectral acc., short period</a:t>
                          </a:r>
                          <a:endParaRPr lang="en-US" sz="1200" dirty="0">
                            <a:latin typeface="Calibri" charset="0"/>
                            <a:ea typeface="Calibri" charset="0"/>
                            <a:cs typeface="Calibri" charset="0"/>
                          </a:endParaRPr>
                        </a:p>
                      </a:txBody>
                      <a:tcPr marL="76200" marR="76200" marT="50800" marB="50800" anchor="ctr">
                        <a:lnL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0F4FA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indent="0" algn="l">
                            <a:buNone/>
                          </a:pPr>
                          <a:r>
                            <a:rPr lang="en-US" sz="1200" dirty="0">
                              <a:solidFill>
                                <a:srgbClr val="404040"/>
                              </a:solidFill>
                              <a:latin typeface="Calibri" pitchFamily="34" charset="0"/>
                              <a:ea typeface="Calibri" pitchFamily="34" charset="-122"/>
                              <a:cs typeface="Calibri" pitchFamily="34" charset="-120"/>
                            </a:rPr>
                            <a:t>Site-specific from USGS</a:t>
                          </a:r>
                          <a:endParaRPr lang="en-US" sz="1200" dirty="0">
                            <a:latin typeface="Calibri" charset="0"/>
                            <a:ea typeface="Calibri" charset="0"/>
                            <a:cs typeface="Calibri" charset="0"/>
                          </a:endParaRPr>
                        </a:p>
                      </a:txBody>
                      <a:tcPr marL="76200" marR="76200" marT="50800" marB="50800" anchor="ctr">
                        <a:lnL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0F4FA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365760">
                    <a:tc>
                      <a:txBody>
                        <a:bodyPr/>
                        <a:lstStyle/>
                        <a:p>
                          <a:pPr marL="0" indent="0" algn="ctr">
                            <a:buNone/>
                          </a:pPr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1200" i="1" smtClean="0">
                                      <a:solidFill>
                                        <a:srgbClr val="404040"/>
                                      </a:solidFill>
                                      <a:latin typeface="Cambria Math" panose="02040503050406030204" pitchFamily="18" charset="0"/>
                                      <a:ea typeface="Calibri" pitchFamily="34" charset="-122"/>
                                      <a:cs typeface="Calibri" pitchFamily="34" charset="-120"/>
                                    </a:rPr>
                                  </m:ctrlPr>
                                </m:sSubPr>
                                <m:e>
                                  <m:r>
                                    <m:rPr>
                                      <m:sty m:val="p"/>
                                    </m:rPr>
                                    <a:rPr lang="en-US" sz="1200" b="0" i="1" smtClean="0">
                                      <a:solidFill>
                                        <a:srgbClr val="404040"/>
                                      </a:solidFill>
                                      <a:latin typeface="Cambria Math" panose="02040503050406030204" pitchFamily="18" charset="0"/>
                                      <a:ea typeface="Calibri" pitchFamily="34" charset="-122"/>
                                      <a:cs typeface="Calibri" pitchFamily="34" charset="-120"/>
                                    </a:rPr>
                                    <m:t>W</m:t>
                                  </m:r>
                                </m:e>
                                <m:sub>
                                  <m:r>
                                    <m:rPr>
                                      <m:sty m:val="p"/>
                                    </m:rPr>
                                    <a:rPr lang="en-US" sz="1200" b="0" i="1" smtClean="0">
                                      <a:solidFill>
                                        <a:srgbClr val="404040"/>
                                      </a:solidFill>
                                      <a:latin typeface="Cambria Math" panose="02040503050406030204" pitchFamily="18" charset="0"/>
                                      <a:ea typeface="Calibri" pitchFamily="34" charset="-122"/>
                                      <a:cs typeface="Calibri" pitchFamily="34" charset="-120"/>
                                    </a:rPr>
                                    <m:t>p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1200" dirty="0">
                              <a:solidFill>
                                <a:srgbClr val="404040"/>
                              </a:solidFill>
                              <a:latin typeface="Calibri" pitchFamily="34" charset="0"/>
                              <a:ea typeface="Calibri" pitchFamily="34" charset="-122"/>
                              <a:cs typeface="Calibri" pitchFamily="34" charset="-120"/>
                            </a:rPr>
                            <a:t> </a:t>
                          </a:r>
                          <a:endParaRPr lang="en-US" sz="1200" dirty="0">
                            <a:latin typeface="Calibri" charset="0"/>
                            <a:ea typeface="Calibri" charset="0"/>
                            <a:cs typeface="Calibri" charset="0"/>
                          </a:endParaRPr>
                        </a:p>
                      </a:txBody>
                      <a:tcPr marL="76200" marR="76200" marT="50800" marB="50800" anchor="ctr">
                        <a:lnL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FFFFF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indent="0" algn="l">
                            <a:buNone/>
                          </a:pPr>
                          <a:r>
                            <a:rPr lang="en-US" sz="1200" dirty="0">
                              <a:solidFill>
                                <a:srgbClr val="404040"/>
                              </a:solidFill>
                              <a:latin typeface="Calibri" pitchFamily="34" charset="0"/>
                              <a:ea typeface="Calibri" pitchFamily="34" charset="-122"/>
                              <a:cs typeface="Calibri" pitchFamily="34" charset="-120"/>
                            </a:rPr>
                            <a:t>Component operating weight (lbf)</a:t>
                          </a:r>
                          <a:endParaRPr lang="en-US" sz="1200" dirty="0">
                            <a:latin typeface="Calibri" charset="0"/>
                            <a:ea typeface="Calibri" charset="0"/>
                            <a:cs typeface="Calibri" charset="0"/>
                          </a:endParaRPr>
                        </a:p>
                      </a:txBody>
                      <a:tcPr marL="76200" marR="76200" marT="50800" marB="50800" anchor="ctr">
                        <a:lnL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FFFFF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indent="0" algn="l">
                            <a:buNone/>
                          </a:pPr>
                          <a:r>
                            <a:rPr lang="en-US" sz="1200" dirty="0">
                              <a:solidFill>
                                <a:srgbClr val="404040"/>
                              </a:solidFill>
                              <a:latin typeface="Calibri" pitchFamily="34" charset="0"/>
                              <a:ea typeface="Calibri" pitchFamily="34" charset="-122"/>
                              <a:cs typeface="Calibri" pitchFamily="34" charset="-120"/>
                            </a:rPr>
                            <a:t>Use maximum operating weight</a:t>
                          </a:r>
                          <a:endParaRPr lang="en-US" sz="1200" dirty="0">
                            <a:latin typeface="Calibri" charset="0"/>
                            <a:ea typeface="Calibri" charset="0"/>
                            <a:cs typeface="Calibri" charset="0"/>
                          </a:endParaRPr>
                        </a:p>
                      </a:txBody>
                      <a:tcPr marL="76200" marR="76200" marT="50800" marB="50800" anchor="ctr">
                        <a:lnL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FFFFF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  <a:tr h="365760">
                    <a:tc>
                      <a:txBody>
                        <a:bodyPr/>
                        <a:lstStyle/>
                        <a:p>
                          <a:pPr marL="0" indent="0" algn="ctr">
                            <a:buNone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type m:val="lin"/>
                                    <m:ctrlPr>
                                      <a:rPr lang="en-US" sz="1200" i="1" smtClean="0">
                                        <a:solidFill>
                                          <a:srgbClr val="404040"/>
                                        </a:solidFill>
                                        <a:latin typeface="Cambria Math" panose="02040503050406030204" pitchFamily="18" charset="0"/>
                                        <a:ea typeface="Calibri" pitchFamily="34" charset="-122"/>
                                        <a:cs typeface="Calibri" pitchFamily="34" charset="-120"/>
                                      </a:rPr>
                                    </m:ctrlPr>
                                  </m:fPr>
                                  <m:num>
                                    <m:r>
                                      <m:rPr>
                                        <m:sty m:val="p"/>
                                      </m:rPr>
                                      <a:rPr lang="en-US" sz="1200" b="0" i="1" smtClean="0">
                                        <a:solidFill>
                                          <a:srgbClr val="404040"/>
                                        </a:solidFill>
                                        <a:latin typeface="Cambria Math" panose="02040503050406030204" pitchFamily="18" charset="0"/>
                                        <a:ea typeface="Calibri" pitchFamily="34" charset="-122"/>
                                        <a:cs typeface="Calibri" pitchFamily="34" charset="-120"/>
                                      </a:rPr>
                                      <m:t>z</m:t>
                                    </m:r>
                                  </m:num>
                                  <m:den>
                                    <m:r>
                                      <m:rPr>
                                        <m:sty m:val="p"/>
                                      </m:rPr>
                                      <a:rPr lang="en-US" sz="1200" b="0" i="1" smtClean="0">
                                        <a:solidFill>
                                          <a:srgbClr val="404040"/>
                                        </a:solidFill>
                                        <a:latin typeface="Cambria Math" panose="02040503050406030204" pitchFamily="18" charset="0"/>
                                        <a:ea typeface="Calibri" pitchFamily="34" charset="-122"/>
                                        <a:cs typeface="Calibri" pitchFamily="34" charset="-120"/>
                                      </a:rPr>
                                      <m:t>h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US" sz="1200" dirty="0">
                            <a:latin typeface="Calibri" charset="0"/>
                            <a:ea typeface="Calibri" charset="0"/>
                            <a:cs typeface="Calibri" charset="0"/>
                          </a:endParaRPr>
                        </a:p>
                      </a:txBody>
                      <a:tcPr marL="76200" marR="76200" marT="50800" marB="50800" anchor="ctr">
                        <a:lnL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0F4FA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indent="0" algn="l">
                            <a:buNone/>
                          </a:pPr>
                          <a:r>
                            <a:rPr lang="en-US" sz="1200" dirty="0">
                              <a:solidFill>
                                <a:srgbClr val="404040"/>
                              </a:solidFill>
                              <a:latin typeface="Calibri" pitchFamily="34" charset="0"/>
                              <a:ea typeface="Calibri" pitchFamily="34" charset="-122"/>
                              <a:cs typeface="Calibri" pitchFamily="34" charset="-120"/>
                            </a:rPr>
                            <a:t>Height ratio (attachment / avg. roof)</a:t>
                          </a:r>
                          <a:endParaRPr lang="en-US" sz="1200" dirty="0">
                            <a:latin typeface="Calibri" charset="0"/>
                            <a:ea typeface="Calibri" charset="0"/>
                            <a:cs typeface="Calibri" charset="0"/>
                          </a:endParaRPr>
                        </a:p>
                      </a:txBody>
                      <a:tcPr marL="76200" marR="76200" marT="50800" marB="50800" anchor="ctr">
                        <a:lnL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0F4FA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indent="0" algn="l">
                            <a:buNone/>
                          </a:pPr>
                          <a:r>
                            <a:rPr lang="en-US" sz="1200" dirty="0">
                              <a:solidFill>
                                <a:srgbClr val="404040"/>
                              </a:solidFill>
                              <a:latin typeface="Calibri" pitchFamily="34" charset="0"/>
                              <a:ea typeface="Calibri" pitchFamily="34" charset="-122"/>
                              <a:cs typeface="Calibri" pitchFamily="34" charset="-120"/>
                            </a:rPr>
                            <a:t>0 at grade; 1.0 at roof level</a:t>
                          </a:r>
                          <a:endParaRPr lang="en-US" sz="1200" dirty="0">
                            <a:latin typeface="Calibri" charset="0"/>
                            <a:ea typeface="Calibri" charset="0"/>
                            <a:cs typeface="Calibri" charset="0"/>
                          </a:endParaRPr>
                        </a:p>
                      </a:txBody>
                      <a:tcPr marL="76200" marR="76200" marT="50800" marB="50800" anchor="ctr">
                        <a:lnL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0F4FA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4"/>
                      </a:ext>
                    </a:extLst>
                  </a:tr>
                  <a:tr h="365760">
                    <a:tc>
                      <a:txBody>
                        <a:bodyPr/>
                        <a:lstStyle/>
                        <a:p>
                          <a:pPr marL="0" indent="0" algn="ctr">
                            <a:buNone/>
                          </a:pPr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1200" i="1" smtClean="0">
                                      <a:solidFill>
                                        <a:srgbClr val="404040"/>
                                      </a:solidFill>
                                      <a:latin typeface="Cambria Math" panose="02040503050406030204" pitchFamily="18" charset="0"/>
                                      <a:ea typeface="Calibri" pitchFamily="34" charset="-122"/>
                                      <a:cs typeface="Calibri" pitchFamily="34" charset="-120"/>
                                    </a:rPr>
                                  </m:ctrlPr>
                                </m:sSubPr>
                                <m:e>
                                  <m:r>
                                    <m:rPr>
                                      <m:sty m:val="p"/>
                                    </m:rPr>
                                    <a:rPr lang="en-US" sz="1200" b="0" i="1" smtClean="0">
                                      <a:solidFill>
                                        <a:srgbClr val="404040"/>
                                      </a:solidFill>
                                      <a:latin typeface="Cambria Math" panose="02040503050406030204" pitchFamily="18" charset="0"/>
                                      <a:ea typeface="Calibri" pitchFamily="34" charset="-122"/>
                                      <a:cs typeface="Calibri" pitchFamily="34" charset="-120"/>
                                    </a:rPr>
                                    <m:t>R</m:t>
                                  </m:r>
                                </m:e>
                                <m:sub>
                                  <m:r>
                                    <m:rPr>
                                      <m:sty m:val="p"/>
                                    </m:rPr>
                                    <a:rPr lang="en-US" sz="1200" b="0" i="1" smtClean="0">
                                      <a:solidFill>
                                        <a:srgbClr val="404040"/>
                                      </a:solidFill>
                                      <a:latin typeface="Cambria Math" panose="02040503050406030204" pitchFamily="18" charset="0"/>
                                      <a:ea typeface="Calibri" pitchFamily="34" charset="-122"/>
                                      <a:cs typeface="Calibri" pitchFamily="34" charset="-120"/>
                                    </a:rPr>
                                    <m:t>p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1200" dirty="0">
                              <a:solidFill>
                                <a:srgbClr val="404040"/>
                              </a:solidFill>
                              <a:latin typeface="Calibri" pitchFamily="34" charset="0"/>
                              <a:ea typeface="Calibri" pitchFamily="34" charset="-122"/>
                              <a:cs typeface="Calibri" pitchFamily="34" charset="-120"/>
                            </a:rPr>
                            <a:t> </a:t>
                          </a:r>
                          <a:endParaRPr lang="en-US" sz="1200" dirty="0">
                            <a:latin typeface="Calibri" charset="0"/>
                            <a:ea typeface="Calibri" charset="0"/>
                            <a:cs typeface="Calibri" charset="0"/>
                          </a:endParaRPr>
                        </a:p>
                      </a:txBody>
                      <a:tcPr marL="76200" marR="76200" marT="50800" marB="50800" anchor="ctr">
                        <a:lnL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FFFFF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indent="0" algn="l">
                            <a:buNone/>
                          </a:pPr>
                          <a:r>
                            <a:rPr lang="en-US" sz="1200" dirty="0">
                              <a:solidFill>
                                <a:srgbClr val="404040"/>
                              </a:solidFill>
                              <a:latin typeface="Calibri" pitchFamily="34" charset="0"/>
                              <a:ea typeface="Calibri" pitchFamily="34" charset="-122"/>
                              <a:cs typeface="Calibri" pitchFamily="34" charset="-120"/>
                            </a:rPr>
                            <a:t>Response modification factor</a:t>
                          </a:r>
                          <a:endParaRPr lang="en-US" sz="1200" dirty="0">
                            <a:latin typeface="Calibri" charset="0"/>
                            <a:ea typeface="Calibri" charset="0"/>
                            <a:cs typeface="Calibri" charset="0"/>
                          </a:endParaRPr>
                        </a:p>
                      </a:txBody>
                      <a:tcPr marL="76200" marR="76200" marT="50800" marB="50800" anchor="ctr">
                        <a:lnL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FFFFF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indent="0" algn="l">
                            <a:buNone/>
                          </a:pPr>
                          <a:r>
                            <a:rPr lang="en-US" sz="1200" dirty="0">
                              <a:solidFill>
                                <a:srgbClr val="404040"/>
                              </a:solidFill>
                              <a:latin typeface="Calibri" pitchFamily="34" charset="0"/>
                              <a:ea typeface="Calibri" pitchFamily="34" charset="-122"/>
                              <a:cs typeface="Calibri" pitchFamily="34" charset="-120"/>
                            </a:rPr>
                            <a:t>1.5 to 12.0 — see Table 13.5-1</a:t>
                          </a:r>
                          <a:endParaRPr lang="en-US" sz="1200" dirty="0">
                            <a:latin typeface="Calibri" charset="0"/>
                            <a:ea typeface="Calibri" charset="0"/>
                            <a:cs typeface="Calibri" charset="0"/>
                          </a:endParaRPr>
                        </a:p>
                      </a:txBody>
                      <a:tcPr marL="76200" marR="76200" marT="50800" marB="50800" anchor="ctr">
                        <a:lnL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FFFFF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5"/>
                      </a:ext>
                    </a:extLst>
                  </a:tr>
                  <a:tr h="365760">
                    <a:tc>
                      <a:txBody>
                        <a:bodyPr/>
                        <a:lstStyle/>
                        <a:p>
                          <a:pPr marL="0" indent="0" algn="ctr">
                            <a:buNone/>
                          </a:pPr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1200" i="1" smtClean="0">
                                      <a:solidFill>
                                        <a:srgbClr val="404040"/>
                                      </a:solidFill>
                                      <a:latin typeface="Cambria Math" panose="02040503050406030204" pitchFamily="18" charset="0"/>
                                      <a:ea typeface="Calibri" pitchFamily="34" charset="-122"/>
                                      <a:cs typeface="Calibri" pitchFamily="34" charset="-120"/>
                                    </a:rPr>
                                  </m:ctrlPr>
                                </m:sSubPr>
                                <m:e>
                                  <m:r>
                                    <m:rPr>
                                      <m:sty m:val="p"/>
                                    </m:rPr>
                                    <a:rPr lang="en-US" sz="1200" b="0" i="1" smtClean="0">
                                      <a:solidFill>
                                        <a:srgbClr val="404040"/>
                                      </a:solidFill>
                                      <a:latin typeface="Cambria Math" panose="02040503050406030204" pitchFamily="18" charset="0"/>
                                      <a:ea typeface="Calibri" pitchFamily="34" charset="-122"/>
                                      <a:cs typeface="Calibri" pitchFamily="34" charset="-120"/>
                                    </a:rPr>
                                    <m:t>I</m:t>
                                  </m:r>
                                </m:e>
                                <m:sub>
                                  <m:r>
                                    <m:rPr>
                                      <m:sty m:val="p"/>
                                    </m:rPr>
                                    <a:rPr lang="en-US" sz="1200" b="0" i="1" smtClean="0">
                                      <a:solidFill>
                                        <a:srgbClr val="404040"/>
                                      </a:solidFill>
                                      <a:latin typeface="Cambria Math" panose="02040503050406030204" pitchFamily="18" charset="0"/>
                                      <a:ea typeface="Calibri" pitchFamily="34" charset="-122"/>
                                      <a:cs typeface="Calibri" pitchFamily="34" charset="-120"/>
                                    </a:rPr>
                                    <m:t>p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1200" dirty="0">
                              <a:solidFill>
                                <a:srgbClr val="404040"/>
                              </a:solidFill>
                              <a:latin typeface="Calibri" pitchFamily="34" charset="0"/>
                              <a:ea typeface="Calibri" pitchFamily="34" charset="-122"/>
                              <a:cs typeface="Calibri" pitchFamily="34" charset="-120"/>
                            </a:rPr>
                            <a:t> </a:t>
                          </a:r>
                          <a:endParaRPr lang="en-US" sz="1200" dirty="0">
                            <a:latin typeface="Calibri" charset="0"/>
                            <a:ea typeface="Calibri" charset="0"/>
                            <a:cs typeface="Calibri" charset="0"/>
                          </a:endParaRPr>
                        </a:p>
                      </a:txBody>
                      <a:tcPr marL="76200" marR="76200" marT="50800" marB="50800" anchor="ctr">
                        <a:lnL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0F4FA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indent="0" algn="l">
                            <a:buNone/>
                          </a:pPr>
                          <a:r>
                            <a:rPr lang="en-US" sz="1200" dirty="0">
                              <a:solidFill>
                                <a:srgbClr val="404040"/>
                              </a:solidFill>
                              <a:latin typeface="Calibri" pitchFamily="34" charset="0"/>
                              <a:ea typeface="Calibri" pitchFamily="34" charset="-122"/>
                              <a:cs typeface="Calibri" pitchFamily="34" charset="-120"/>
                            </a:rPr>
                            <a:t>Component importance factor</a:t>
                          </a:r>
                          <a:endParaRPr lang="en-US" sz="1200" dirty="0">
                            <a:latin typeface="Calibri" charset="0"/>
                            <a:ea typeface="Calibri" charset="0"/>
                            <a:cs typeface="Calibri" charset="0"/>
                          </a:endParaRPr>
                        </a:p>
                      </a:txBody>
                      <a:tcPr marL="76200" marR="76200" marT="50800" marB="50800" anchor="ctr">
                        <a:lnL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0F4FA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indent="0" algn="l">
                            <a:buNone/>
                          </a:pPr>
                          <a:r>
                            <a:rPr lang="en-US" sz="1200" dirty="0">
                              <a:solidFill>
                                <a:srgbClr val="404040"/>
                              </a:solidFill>
                              <a:latin typeface="Calibri" pitchFamily="34" charset="0"/>
                              <a:ea typeface="Calibri" pitchFamily="34" charset="-122"/>
                              <a:cs typeface="Calibri" pitchFamily="34" charset="-120"/>
                            </a:rPr>
                            <a:t>1.0 (standard)  or  1.5 (essential)</a:t>
                          </a:r>
                          <a:endParaRPr lang="en-US" sz="1200" dirty="0">
                            <a:latin typeface="Calibri" charset="0"/>
                            <a:ea typeface="Calibri" charset="0"/>
                            <a:cs typeface="Calibri" charset="0"/>
                          </a:endParaRPr>
                        </a:p>
                      </a:txBody>
                      <a:tcPr marL="76200" marR="76200" marT="50800" marB="50800" anchor="ctr">
                        <a:lnL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0F4FA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6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8" name="Table 0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110555813"/>
                  </p:ext>
                </p:extLst>
              </p:nvPr>
            </p:nvGraphicFramePr>
            <p:xfrm>
              <a:off x="788566" y="1788112"/>
              <a:ext cx="6325298" cy="2560320"/>
            </p:xfrm>
            <a:graphic>
              <a:graphicData uri="http://schemas.openxmlformats.org/drawingml/2006/table">
                <a:tbl>
                  <a:tblPr/>
                  <a:tblGrid>
                    <a:gridCol w="801799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2402795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  <a:gridCol w="3120704">
                      <a:extLst>
                        <a:ext uri="{9D8B030D-6E8A-4147-A177-3AD203B41FA5}">
                          <a16:colId xmlns:a16="http://schemas.microsoft.com/office/drawing/2014/main" val="20002"/>
                        </a:ext>
                      </a:extLst>
                    </a:gridCol>
                  </a:tblGrid>
                  <a:tr h="365760">
                    <a:tc>
                      <a:txBody>
                        <a:bodyPr/>
                        <a:lstStyle/>
                        <a:p>
                          <a:pPr marL="0" indent="0" algn="ctr">
                            <a:buNone/>
                          </a:pPr>
                          <a:r>
                            <a:rPr lang="en-US" sz="1200" b="1" dirty="0">
                              <a:solidFill>
                                <a:srgbClr val="FFFFFF"/>
                              </a:solidFill>
                              <a:latin typeface="Calibri" pitchFamily="34" charset="0"/>
                              <a:ea typeface="Calibri" pitchFamily="34" charset="-122"/>
                              <a:cs typeface="Calibri" pitchFamily="34" charset="-120"/>
                            </a:rPr>
                            <a:t>Symbol</a:t>
                          </a:r>
                          <a:endParaRPr lang="en-US" sz="1200" dirty="0">
                            <a:latin typeface="Calibri" charset="0"/>
                            <a:ea typeface="Calibri" charset="0"/>
                            <a:cs typeface="Calibri" charset="0"/>
                          </a:endParaRPr>
                        </a:p>
                      </a:txBody>
                      <a:tcPr marL="76200" marR="76200" marT="50800" marB="50800" anchor="ctr">
                        <a:lnL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1F3A6B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indent="0" algn="ctr">
                            <a:buNone/>
                          </a:pPr>
                          <a:r>
                            <a:rPr lang="en-US" sz="1200" b="1" dirty="0">
                              <a:solidFill>
                                <a:srgbClr val="FFFFFF"/>
                              </a:solidFill>
                              <a:latin typeface="Calibri" pitchFamily="34" charset="0"/>
                              <a:ea typeface="Calibri" pitchFamily="34" charset="-122"/>
                              <a:cs typeface="Calibri" pitchFamily="34" charset="-120"/>
                            </a:rPr>
                            <a:t>Description</a:t>
                          </a:r>
                          <a:endParaRPr lang="en-US" sz="1200" dirty="0">
                            <a:latin typeface="Calibri" charset="0"/>
                            <a:ea typeface="Calibri" charset="0"/>
                            <a:cs typeface="Calibri" charset="0"/>
                          </a:endParaRPr>
                        </a:p>
                      </a:txBody>
                      <a:tcPr marL="76200" marR="76200" marT="50800" marB="50800" anchor="ctr">
                        <a:lnL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1F3A6B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indent="0" algn="ctr">
                            <a:buNone/>
                          </a:pPr>
                          <a:r>
                            <a:rPr lang="en-US" sz="1200" b="1" dirty="0">
                              <a:solidFill>
                                <a:srgbClr val="FFFFFF"/>
                              </a:solidFill>
                              <a:latin typeface="Calibri" pitchFamily="34" charset="0"/>
                              <a:ea typeface="Calibri" pitchFamily="34" charset="-122"/>
                              <a:cs typeface="Calibri" pitchFamily="34" charset="-120"/>
                            </a:rPr>
                            <a:t>Typical Values</a:t>
                          </a:r>
                          <a:endParaRPr lang="en-US" sz="1200" dirty="0">
                            <a:latin typeface="Calibri" charset="0"/>
                            <a:ea typeface="Calibri" charset="0"/>
                            <a:cs typeface="Calibri" charset="0"/>
                          </a:endParaRPr>
                        </a:p>
                      </a:txBody>
                      <a:tcPr marL="76200" marR="76200" marT="50800" marB="50800" anchor="ctr">
                        <a:lnL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1F3A6B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36576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76200" marR="76200" marT="50800" marB="50800" anchor="ctr">
                        <a:lnL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4"/>
                          <a:stretch>
                            <a:fillRect l="-758" t="-101667" r="-687879" b="-50333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0" indent="0" algn="l">
                            <a:buNone/>
                          </a:pPr>
                          <a:r>
                            <a:rPr lang="en-US" sz="1200" dirty="0">
                              <a:solidFill>
                                <a:srgbClr val="404040"/>
                              </a:solidFill>
                              <a:latin typeface="Calibri" pitchFamily="34" charset="0"/>
                              <a:ea typeface="Calibri" pitchFamily="34" charset="-122"/>
                              <a:cs typeface="Calibri" pitchFamily="34" charset="-120"/>
                            </a:rPr>
                            <a:t>Component amplification factor</a:t>
                          </a:r>
                          <a:endParaRPr lang="en-US" sz="1200" dirty="0">
                            <a:latin typeface="Calibri" charset="0"/>
                            <a:ea typeface="Calibri" charset="0"/>
                            <a:cs typeface="Calibri" charset="0"/>
                          </a:endParaRPr>
                        </a:p>
                      </a:txBody>
                      <a:tcPr marL="76200" marR="76200" marT="50800" marB="50800" anchor="ctr">
                        <a:lnL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FFFFF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76200" marR="76200" marT="50800" marB="50800" anchor="ctr">
                        <a:lnL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4"/>
                          <a:stretch>
                            <a:fillRect l="-102930" t="-101667" r="-391" b="-503333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36576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76200" marR="76200" marT="50800" marB="50800" anchor="ctr">
                        <a:lnL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4"/>
                          <a:stretch>
                            <a:fillRect l="-758" t="-201667" r="-687879" b="-40333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0" indent="0" algn="l">
                            <a:buNone/>
                          </a:pPr>
                          <a:r>
                            <a:rPr lang="en-US" sz="1200" dirty="0">
                              <a:solidFill>
                                <a:srgbClr val="404040"/>
                              </a:solidFill>
                              <a:latin typeface="Calibri" pitchFamily="34" charset="0"/>
                              <a:ea typeface="Calibri" pitchFamily="34" charset="-122"/>
                              <a:cs typeface="Calibri" pitchFamily="34" charset="-120"/>
                            </a:rPr>
                            <a:t>Design spectral acc., short period</a:t>
                          </a:r>
                          <a:endParaRPr lang="en-US" sz="1200" dirty="0">
                            <a:latin typeface="Calibri" charset="0"/>
                            <a:ea typeface="Calibri" charset="0"/>
                            <a:cs typeface="Calibri" charset="0"/>
                          </a:endParaRPr>
                        </a:p>
                      </a:txBody>
                      <a:tcPr marL="76200" marR="76200" marT="50800" marB="50800" anchor="ctr">
                        <a:lnL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0F4FA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indent="0" algn="l">
                            <a:buNone/>
                          </a:pPr>
                          <a:r>
                            <a:rPr lang="en-US" sz="1200" dirty="0">
                              <a:solidFill>
                                <a:srgbClr val="404040"/>
                              </a:solidFill>
                              <a:latin typeface="Calibri" pitchFamily="34" charset="0"/>
                              <a:ea typeface="Calibri" pitchFamily="34" charset="-122"/>
                              <a:cs typeface="Calibri" pitchFamily="34" charset="-120"/>
                            </a:rPr>
                            <a:t>Site-specific from USGS</a:t>
                          </a:r>
                          <a:endParaRPr lang="en-US" sz="1200" dirty="0">
                            <a:latin typeface="Calibri" charset="0"/>
                            <a:ea typeface="Calibri" charset="0"/>
                            <a:cs typeface="Calibri" charset="0"/>
                          </a:endParaRPr>
                        </a:p>
                      </a:txBody>
                      <a:tcPr marL="76200" marR="76200" marT="50800" marB="50800" anchor="ctr">
                        <a:lnL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0F4FA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36576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76200" marR="76200" marT="50800" marB="50800" anchor="ctr">
                        <a:lnL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4"/>
                          <a:stretch>
                            <a:fillRect l="-758" t="-296721" r="-687879" b="-29672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0" indent="0" algn="l">
                            <a:buNone/>
                          </a:pPr>
                          <a:r>
                            <a:rPr lang="en-US" sz="1200" dirty="0">
                              <a:solidFill>
                                <a:srgbClr val="404040"/>
                              </a:solidFill>
                              <a:latin typeface="Calibri" pitchFamily="34" charset="0"/>
                              <a:ea typeface="Calibri" pitchFamily="34" charset="-122"/>
                              <a:cs typeface="Calibri" pitchFamily="34" charset="-120"/>
                            </a:rPr>
                            <a:t>Component operating weight (lbf)</a:t>
                          </a:r>
                          <a:endParaRPr lang="en-US" sz="1200" dirty="0">
                            <a:latin typeface="Calibri" charset="0"/>
                            <a:ea typeface="Calibri" charset="0"/>
                            <a:cs typeface="Calibri" charset="0"/>
                          </a:endParaRPr>
                        </a:p>
                      </a:txBody>
                      <a:tcPr marL="76200" marR="76200" marT="50800" marB="50800" anchor="ctr">
                        <a:lnL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FFFFF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indent="0" algn="l">
                            <a:buNone/>
                          </a:pPr>
                          <a:r>
                            <a:rPr lang="en-US" sz="1200" dirty="0">
                              <a:solidFill>
                                <a:srgbClr val="404040"/>
                              </a:solidFill>
                              <a:latin typeface="Calibri" pitchFamily="34" charset="0"/>
                              <a:ea typeface="Calibri" pitchFamily="34" charset="-122"/>
                              <a:cs typeface="Calibri" pitchFamily="34" charset="-120"/>
                            </a:rPr>
                            <a:t>Use maximum operating weight</a:t>
                          </a:r>
                          <a:endParaRPr lang="en-US" sz="1200" dirty="0">
                            <a:latin typeface="Calibri" charset="0"/>
                            <a:ea typeface="Calibri" charset="0"/>
                            <a:cs typeface="Calibri" charset="0"/>
                          </a:endParaRPr>
                        </a:p>
                      </a:txBody>
                      <a:tcPr marL="76200" marR="76200" marT="50800" marB="50800" anchor="ctr">
                        <a:lnL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FFFFF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  <a:tr h="36576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76200" marR="76200" marT="50800" marB="50800" anchor="ctr">
                        <a:lnL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4"/>
                          <a:stretch>
                            <a:fillRect l="-758" t="-403333" r="-687879" b="-2016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0" indent="0" algn="l">
                            <a:buNone/>
                          </a:pPr>
                          <a:r>
                            <a:rPr lang="en-US" sz="1200" dirty="0">
                              <a:solidFill>
                                <a:srgbClr val="404040"/>
                              </a:solidFill>
                              <a:latin typeface="Calibri" pitchFamily="34" charset="0"/>
                              <a:ea typeface="Calibri" pitchFamily="34" charset="-122"/>
                              <a:cs typeface="Calibri" pitchFamily="34" charset="-120"/>
                            </a:rPr>
                            <a:t>Height ratio (attachment / avg. roof)</a:t>
                          </a:r>
                          <a:endParaRPr lang="en-US" sz="1200" dirty="0">
                            <a:latin typeface="Calibri" charset="0"/>
                            <a:ea typeface="Calibri" charset="0"/>
                            <a:cs typeface="Calibri" charset="0"/>
                          </a:endParaRPr>
                        </a:p>
                      </a:txBody>
                      <a:tcPr marL="76200" marR="76200" marT="50800" marB="50800" anchor="ctr">
                        <a:lnL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0F4FA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indent="0" algn="l">
                            <a:buNone/>
                          </a:pPr>
                          <a:r>
                            <a:rPr lang="en-US" sz="1200" dirty="0">
                              <a:solidFill>
                                <a:srgbClr val="404040"/>
                              </a:solidFill>
                              <a:latin typeface="Calibri" pitchFamily="34" charset="0"/>
                              <a:ea typeface="Calibri" pitchFamily="34" charset="-122"/>
                              <a:cs typeface="Calibri" pitchFamily="34" charset="-120"/>
                            </a:rPr>
                            <a:t>0 at grade; 1.0 at roof level</a:t>
                          </a:r>
                          <a:endParaRPr lang="en-US" sz="1200" dirty="0">
                            <a:latin typeface="Calibri" charset="0"/>
                            <a:ea typeface="Calibri" charset="0"/>
                            <a:cs typeface="Calibri" charset="0"/>
                          </a:endParaRPr>
                        </a:p>
                      </a:txBody>
                      <a:tcPr marL="76200" marR="76200" marT="50800" marB="50800" anchor="ctr">
                        <a:lnL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0F4FA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4"/>
                      </a:ext>
                    </a:extLst>
                  </a:tr>
                  <a:tr h="36576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76200" marR="76200" marT="50800" marB="50800" anchor="ctr">
                        <a:lnL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4"/>
                          <a:stretch>
                            <a:fillRect l="-758" t="-503333" r="-687879" b="-1016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0" indent="0" algn="l">
                            <a:buNone/>
                          </a:pPr>
                          <a:r>
                            <a:rPr lang="en-US" sz="1200" dirty="0">
                              <a:solidFill>
                                <a:srgbClr val="404040"/>
                              </a:solidFill>
                              <a:latin typeface="Calibri" pitchFamily="34" charset="0"/>
                              <a:ea typeface="Calibri" pitchFamily="34" charset="-122"/>
                              <a:cs typeface="Calibri" pitchFamily="34" charset="-120"/>
                            </a:rPr>
                            <a:t>Response modification factor</a:t>
                          </a:r>
                          <a:endParaRPr lang="en-US" sz="1200" dirty="0">
                            <a:latin typeface="Calibri" charset="0"/>
                            <a:ea typeface="Calibri" charset="0"/>
                            <a:cs typeface="Calibri" charset="0"/>
                          </a:endParaRPr>
                        </a:p>
                      </a:txBody>
                      <a:tcPr marL="76200" marR="76200" marT="50800" marB="50800" anchor="ctr">
                        <a:lnL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FFFFF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indent="0" algn="l">
                            <a:buNone/>
                          </a:pPr>
                          <a:r>
                            <a:rPr lang="en-US" sz="1200" dirty="0">
                              <a:solidFill>
                                <a:srgbClr val="404040"/>
                              </a:solidFill>
                              <a:latin typeface="Calibri" pitchFamily="34" charset="0"/>
                              <a:ea typeface="Calibri" pitchFamily="34" charset="-122"/>
                              <a:cs typeface="Calibri" pitchFamily="34" charset="-120"/>
                            </a:rPr>
                            <a:t>1.5 to 12.0 — see Table 13.5-1</a:t>
                          </a:r>
                          <a:endParaRPr lang="en-US" sz="1200" dirty="0">
                            <a:latin typeface="Calibri" charset="0"/>
                            <a:ea typeface="Calibri" charset="0"/>
                            <a:cs typeface="Calibri" charset="0"/>
                          </a:endParaRPr>
                        </a:p>
                      </a:txBody>
                      <a:tcPr marL="76200" marR="76200" marT="50800" marB="50800" anchor="ctr">
                        <a:lnL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FFFFF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5"/>
                      </a:ext>
                    </a:extLst>
                  </a:tr>
                  <a:tr h="36576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76200" marR="76200" marT="50800" marB="50800" anchor="ctr">
                        <a:lnL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4"/>
                          <a:stretch>
                            <a:fillRect l="-758" t="-603333" r="-687879" b="-16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0" indent="0" algn="l">
                            <a:buNone/>
                          </a:pPr>
                          <a:r>
                            <a:rPr lang="en-US" sz="1200" dirty="0">
                              <a:solidFill>
                                <a:srgbClr val="404040"/>
                              </a:solidFill>
                              <a:latin typeface="Calibri" pitchFamily="34" charset="0"/>
                              <a:ea typeface="Calibri" pitchFamily="34" charset="-122"/>
                              <a:cs typeface="Calibri" pitchFamily="34" charset="-120"/>
                            </a:rPr>
                            <a:t>Component importance factor</a:t>
                          </a:r>
                          <a:endParaRPr lang="en-US" sz="1200" dirty="0">
                            <a:latin typeface="Calibri" charset="0"/>
                            <a:ea typeface="Calibri" charset="0"/>
                            <a:cs typeface="Calibri" charset="0"/>
                          </a:endParaRPr>
                        </a:p>
                      </a:txBody>
                      <a:tcPr marL="76200" marR="76200" marT="50800" marB="50800" anchor="ctr">
                        <a:lnL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0F4FA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indent="0" algn="l">
                            <a:buNone/>
                          </a:pPr>
                          <a:r>
                            <a:rPr lang="en-US" sz="1200" dirty="0">
                              <a:solidFill>
                                <a:srgbClr val="404040"/>
                              </a:solidFill>
                              <a:latin typeface="Calibri" pitchFamily="34" charset="0"/>
                              <a:ea typeface="Calibri" pitchFamily="34" charset="-122"/>
                              <a:cs typeface="Calibri" pitchFamily="34" charset="-120"/>
                            </a:rPr>
                            <a:t>1.0 (standard)  or  1.5 (essential)</a:t>
                          </a:r>
                          <a:endParaRPr lang="en-US" sz="1200" dirty="0">
                            <a:latin typeface="Calibri" charset="0"/>
                            <a:ea typeface="Calibri" charset="0"/>
                            <a:cs typeface="Calibri" charset="0"/>
                          </a:endParaRPr>
                        </a:p>
                      </a:txBody>
                      <a:tcPr marL="76200" marR="76200" marT="50800" marB="50800" anchor="ctr">
                        <a:lnL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CCCCC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0F4FA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6"/>
                      </a:ext>
                    </a:extLst>
                  </a:tr>
                </a:tbl>
              </a:graphicData>
            </a:graphic>
          </p:graphicFrame>
        </mc:Fallback>
      </mc:AlternateContent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5C308DA-30BF-F50F-88D7-8D1C88FA9EB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>
            <a:extLst>
              <a:ext uri="{FF2B5EF4-FFF2-40B4-BE49-F238E27FC236}">
                <a16:creationId xmlns:a16="http://schemas.microsoft.com/office/drawing/2014/main" id="{9864D23F-08E1-7B06-1DBC-E09011B1027C}"/>
              </a:ext>
            </a:extLst>
          </p:cNvPr>
          <p:cNvSpPr/>
          <p:nvPr/>
        </p:nvSpPr>
        <p:spPr>
          <a:xfrm>
            <a:off x="6217920" y="164592"/>
            <a:ext cx="27432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2000" b="1" dirty="0">
                <a:solidFill>
                  <a:srgbClr val="1F3A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Vibrationdata</a:t>
            </a:r>
            <a:endParaRPr lang="en-US" sz="2000" dirty="0"/>
          </a:p>
        </p:txBody>
      </p:sp>
      <p:sp>
        <p:nvSpPr>
          <p:cNvPr id="3" name="Text 1">
            <a:extLst>
              <a:ext uri="{FF2B5EF4-FFF2-40B4-BE49-F238E27FC236}">
                <a16:creationId xmlns:a16="http://schemas.microsoft.com/office/drawing/2014/main" id="{1CF13952-A41E-AD78-0EA6-11C428306192}"/>
              </a:ext>
            </a:extLst>
          </p:cNvPr>
          <p:cNvSpPr/>
          <p:nvPr/>
        </p:nvSpPr>
        <p:spPr>
          <a:xfrm>
            <a:off x="256032" y="164592"/>
            <a:ext cx="50292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600" b="1" dirty="0">
                <a:solidFill>
                  <a:srgbClr val="1F3A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Chapter 13 — Nonstructural Component Force (cont)</a:t>
            </a:r>
            <a:endParaRPr lang="en-US" sz="1600" dirty="0"/>
          </a:p>
        </p:txBody>
      </p:sp>
      <p:sp>
        <p:nvSpPr>
          <p:cNvPr id="4" name="Shape 2">
            <a:extLst>
              <a:ext uri="{FF2B5EF4-FFF2-40B4-BE49-F238E27FC236}">
                <a16:creationId xmlns:a16="http://schemas.microsoft.com/office/drawing/2014/main" id="{9CCA3D70-2239-98ED-E30B-10A83FA4A3B3}"/>
              </a:ext>
            </a:extLst>
          </p:cNvPr>
          <p:cNvSpPr/>
          <p:nvPr/>
        </p:nvSpPr>
        <p:spPr>
          <a:xfrm>
            <a:off x="0" y="566928"/>
            <a:ext cx="9144000" cy="0"/>
          </a:xfrm>
          <a:prstGeom prst="line">
            <a:avLst/>
          </a:prstGeom>
          <a:noFill/>
          <a:ln w="22860">
            <a:solidFill>
              <a:srgbClr val="1F3A6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Text 3">
            <a:extLst>
              <a:ext uri="{FF2B5EF4-FFF2-40B4-BE49-F238E27FC236}">
                <a16:creationId xmlns:a16="http://schemas.microsoft.com/office/drawing/2014/main" id="{4FE19BD5-892B-F158-366B-3F1EC8200EDD}"/>
              </a:ext>
            </a:extLst>
          </p:cNvPr>
          <p:cNvSpPr/>
          <p:nvPr/>
        </p:nvSpPr>
        <p:spPr>
          <a:xfrm>
            <a:off x="8503920" y="4846320"/>
            <a:ext cx="4572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</a:t>
            </a:r>
            <a:endParaRPr lang="en-US" sz="1000" dirty="0"/>
          </a:p>
        </p:txBody>
      </p:sp>
      <p:sp>
        <p:nvSpPr>
          <p:cNvPr id="9" name="Text 6">
            <a:extLst>
              <a:ext uri="{FF2B5EF4-FFF2-40B4-BE49-F238E27FC236}">
                <a16:creationId xmlns:a16="http://schemas.microsoft.com/office/drawing/2014/main" id="{0E6E6393-7F79-355B-6398-01329F22A025}"/>
              </a:ext>
            </a:extLst>
          </p:cNvPr>
          <p:cNvSpPr/>
          <p:nvPr/>
        </p:nvSpPr>
        <p:spPr>
          <a:xfrm>
            <a:off x="457200" y="1271604"/>
            <a:ext cx="850392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F3A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Limits (Eqs. 13.3-3 and 13.3-4):</a:t>
            </a:r>
            <a:endParaRPr lang="en-US" sz="12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 7">
                <a:extLst>
                  <a:ext uri="{FF2B5EF4-FFF2-40B4-BE49-F238E27FC236}">
                    <a16:creationId xmlns:a16="http://schemas.microsoft.com/office/drawing/2014/main" id="{DCF8D43B-31F5-689C-E478-CAFB49FFBDE2}"/>
                  </a:ext>
                </a:extLst>
              </p:cNvPr>
              <p:cNvSpPr/>
              <p:nvPr/>
            </p:nvSpPr>
            <p:spPr>
              <a:xfrm>
                <a:off x="457200" y="1920660"/>
                <a:ext cx="8503920" cy="914400"/>
              </a:xfrm>
              <a:prstGeom prst="rect">
                <a:avLst/>
              </a:prstGeom>
              <a:noFill/>
              <a:ln/>
            </p:spPr>
            <p:txBody>
              <a:bodyPr wrap="square" rtlCol="0" anchor="t"/>
              <a:lstStyle/>
              <a:p>
                <a:pPr marL="190500" indent="-190500">
                  <a:spcBef>
                    <a:spcPts val="900"/>
                  </a:spcBef>
                  <a:spcAft>
                    <a:spcPts val="900"/>
                  </a:spcAft>
                  <a:buClr>
                    <a:srgbClr val="006699"/>
                  </a:buClr>
                  <a:buSzPct val="80000"/>
                  <a:buFontTx/>
                  <a:buChar char="•"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sz="13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sz="1300" i="0">
                            <a:latin typeface="Cambria Math" panose="02040503050406030204" pitchFamily="18" charset="0"/>
                          </a:rPr>
                          <m:t>F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US" sz="1300" i="0">
                            <a:latin typeface="Cambria Math" panose="02040503050406030204" pitchFamily="18" charset="0"/>
                          </a:rPr>
                          <m:t>p</m:t>
                        </m:r>
                        <m:r>
                          <a:rPr lang="en-US" sz="1300" i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m:rPr>
                            <m:sty m:val="p"/>
                          </m:rPr>
                          <a:rPr lang="en-US" sz="1300" i="0">
                            <a:latin typeface="Cambria Math" panose="02040503050406030204" pitchFamily="18" charset="0"/>
                          </a:rPr>
                          <m:t>min</m:t>
                        </m:r>
                      </m:sub>
                    </m:sSub>
                    <m:r>
                      <a:rPr lang="en-US" sz="1300" i="0">
                        <a:latin typeface="Cambria Math" panose="02040503050406030204" pitchFamily="18" charset="0"/>
                      </a:rPr>
                      <m:t>=0.3 </m:t>
                    </m:r>
                    <m:sSub>
                      <m:sSubPr>
                        <m:ctrlPr>
                          <a:rPr lang="en-US" sz="13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sz="1300" i="0">
                            <a:latin typeface="Cambria Math" panose="02040503050406030204" pitchFamily="18" charset="0"/>
                          </a:rPr>
                          <m:t>S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US" sz="1300" i="0">
                            <a:latin typeface="Cambria Math" panose="02040503050406030204" pitchFamily="18" charset="0"/>
                          </a:rPr>
                          <m:t>DS</m:t>
                        </m:r>
                      </m:sub>
                    </m:sSub>
                    <m:r>
                      <a:rPr lang="en-US" sz="1300" i="0">
                        <a:latin typeface="Cambria Math" panose="02040503050406030204" pitchFamily="18" charset="0"/>
                      </a:rPr>
                      <m:t> </m:t>
                    </m:r>
                    <m:sSub>
                      <m:sSubPr>
                        <m:ctrlPr>
                          <a:rPr lang="en-US" sz="13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sz="1300" i="0">
                            <a:latin typeface="Cambria Math" panose="02040503050406030204" pitchFamily="18" charset="0"/>
                          </a:rPr>
                          <m:t>I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US" sz="1300" i="0">
                            <a:latin typeface="Cambria Math" panose="02040503050406030204" pitchFamily="18" charset="0"/>
                          </a:rPr>
                          <m:t>p</m:t>
                        </m:r>
                      </m:sub>
                    </m:sSub>
                    <m:r>
                      <a:rPr lang="en-US" sz="1300" i="0">
                        <a:latin typeface="Cambria Math" panose="02040503050406030204" pitchFamily="18" charset="0"/>
                      </a:rPr>
                      <m:t> </m:t>
                    </m:r>
                    <m:sSub>
                      <m:sSubPr>
                        <m:ctrlPr>
                          <a:rPr lang="en-US" sz="13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sz="1300" i="0">
                            <a:latin typeface="Cambria Math" panose="02040503050406030204" pitchFamily="18" charset="0"/>
                          </a:rPr>
                          <m:t>W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US" sz="1300" i="0">
                            <a:latin typeface="Cambria Math" panose="02040503050406030204" pitchFamily="18" charset="0"/>
                          </a:rPr>
                          <m:t>p</m:t>
                        </m:r>
                      </m:sub>
                    </m:sSub>
                  </m:oMath>
                </a14:m>
                <a:r>
                  <a:rPr lang="en-US" sz="1300" dirty="0"/>
                  <a:t>     </a:t>
                </a:r>
                <a:r>
                  <a:rPr lang="en-US" sz="1200" dirty="0">
                    <a:solidFill>
                      <a:srgbClr val="404040"/>
                    </a:solidFill>
                    <a:latin typeface="Calibri" pitchFamily="34" charset="0"/>
                    <a:ea typeface="Calibri" pitchFamily="34" charset="-122"/>
                    <a:cs typeface="Calibri" pitchFamily="34" charset="-120"/>
                  </a:rPr>
                  <a:t>(lower bound — must not be less than this)</a:t>
                </a:r>
                <a:endParaRPr lang="en-US" sz="1200" dirty="0"/>
              </a:p>
              <a:p>
                <a:pPr marL="190500" indent="-190500">
                  <a:spcBef>
                    <a:spcPts val="900"/>
                  </a:spcBef>
                  <a:spcAft>
                    <a:spcPts val="900"/>
                  </a:spcAft>
                  <a:buClr>
                    <a:srgbClr val="006699"/>
                  </a:buClr>
                  <a:buSzPct val="80000"/>
                  <a:buFontTx/>
                  <a:buChar char="•"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sz="13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sz="1300" i="0">
                            <a:latin typeface="Cambria Math" panose="02040503050406030204" pitchFamily="18" charset="0"/>
                          </a:rPr>
                          <m:t>F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US" sz="1300" i="0">
                            <a:latin typeface="Cambria Math" panose="02040503050406030204" pitchFamily="18" charset="0"/>
                          </a:rPr>
                          <m:t>p</m:t>
                        </m:r>
                        <m:r>
                          <a:rPr lang="en-US" sz="1300" i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m:rPr>
                            <m:sty m:val="p"/>
                          </m:rPr>
                          <a:rPr lang="en-US" sz="1300" i="0">
                            <a:latin typeface="Cambria Math" panose="02040503050406030204" pitchFamily="18" charset="0"/>
                          </a:rPr>
                          <m:t>max</m:t>
                        </m:r>
                      </m:sub>
                    </m:sSub>
                    <m:r>
                      <a:rPr lang="en-US" sz="1300" i="0">
                        <a:latin typeface="Cambria Math" panose="02040503050406030204" pitchFamily="18" charset="0"/>
                      </a:rPr>
                      <m:t>=1.6 </m:t>
                    </m:r>
                    <m:sSub>
                      <m:sSubPr>
                        <m:ctrlPr>
                          <a:rPr lang="en-US" sz="13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sz="1300" i="0">
                            <a:latin typeface="Cambria Math" panose="02040503050406030204" pitchFamily="18" charset="0"/>
                          </a:rPr>
                          <m:t>S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US" sz="1300" i="0">
                            <a:latin typeface="Cambria Math" panose="02040503050406030204" pitchFamily="18" charset="0"/>
                          </a:rPr>
                          <m:t>DS</m:t>
                        </m:r>
                      </m:sub>
                    </m:sSub>
                    <m:r>
                      <a:rPr lang="en-US" sz="1300" i="0">
                        <a:latin typeface="Cambria Math" panose="02040503050406030204" pitchFamily="18" charset="0"/>
                      </a:rPr>
                      <m:t> </m:t>
                    </m:r>
                    <m:sSub>
                      <m:sSubPr>
                        <m:ctrlPr>
                          <a:rPr lang="en-US" sz="13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sz="1300" i="0">
                            <a:latin typeface="Cambria Math" panose="02040503050406030204" pitchFamily="18" charset="0"/>
                          </a:rPr>
                          <m:t>I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US" sz="1300" i="0">
                            <a:latin typeface="Cambria Math" panose="02040503050406030204" pitchFamily="18" charset="0"/>
                          </a:rPr>
                          <m:t>p</m:t>
                        </m:r>
                      </m:sub>
                    </m:sSub>
                    <m:r>
                      <a:rPr lang="en-US" sz="1300" i="0">
                        <a:latin typeface="Cambria Math" panose="02040503050406030204" pitchFamily="18" charset="0"/>
                      </a:rPr>
                      <m:t> </m:t>
                    </m:r>
                    <m:sSub>
                      <m:sSubPr>
                        <m:ctrlPr>
                          <a:rPr lang="en-US" sz="13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sz="1300" i="0">
                            <a:latin typeface="Cambria Math" panose="02040503050406030204" pitchFamily="18" charset="0"/>
                          </a:rPr>
                          <m:t>W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US" sz="1300" i="0">
                            <a:latin typeface="Cambria Math" panose="02040503050406030204" pitchFamily="18" charset="0"/>
                          </a:rPr>
                          <m:t>p</m:t>
                        </m:r>
                      </m:sub>
                    </m:sSub>
                  </m:oMath>
                </a14:m>
                <a:r>
                  <a:rPr lang="en-US" sz="1300" dirty="0"/>
                  <a:t>    </a:t>
                </a:r>
                <a:r>
                  <a:rPr lang="en-US" sz="1200" dirty="0">
                    <a:solidFill>
                      <a:srgbClr val="404040"/>
                    </a:solidFill>
                    <a:latin typeface="Calibri" pitchFamily="34" charset="0"/>
                    <a:ea typeface="Calibri" pitchFamily="34" charset="-122"/>
                    <a:cs typeface="Calibri" pitchFamily="34" charset="-120"/>
                  </a:rPr>
                  <a:t>(upper bound — governs at roof with flexible component)</a:t>
                </a:r>
                <a:endParaRPr lang="en-US" sz="1200" dirty="0"/>
              </a:p>
              <a:p>
                <a:pPr marL="190500" indent="-190500">
                  <a:spcBef>
                    <a:spcPts val="900"/>
                  </a:spcBef>
                  <a:spcAft>
                    <a:spcPts val="900"/>
                  </a:spcAft>
                  <a:buClr>
                    <a:srgbClr val="006699"/>
                  </a:buClr>
                  <a:buSzPct val="80000"/>
                  <a:buFontTx/>
                  <a:buChar char="•"/>
                </a:pPr>
                <a:r>
                  <a:rPr lang="en-US" sz="1200" dirty="0">
                    <a:solidFill>
                      <a:srgbClr val="404040"/>
                    </a:solidFill>
                    <a:latin typeface="Calibri" pitchFamily="34" charset="0"/>
                    <a:ea typeface="Calibri" pitchFamily="34" charset="-122"/>
                    <a:cs typeface="Calibri" pitchFamily="34" charset="-120"/>
                  </a:rPr>
                  <a:t>Vertical seismic: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3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sz="1300" i="0">
                            <a:latin typeface="Cambria Math" panose="02040503050406030204" pitchFamily="18" charset="0"/>
                          </a:rPr>
                          <m:t>E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US" sz="1300" i="0">
                            <a:latin typeface="Cambria Math" panose="02040503050406030204" pitchFamily="18" charset="0"/>
                          </a:rPr>
                          <m:t>v</m:t>
                        </m:r>
                      </m:sub>
                    </m:sSub>
                    <m:r>
                      <a:rPr lang="en-US" sz="1300" i="0">
                        <a:latin typeface="Cambria Math" panose="02040503050406030204" pitchFamily="18" charset="0"/>
                      </a:rPr>
                      <m:t>=±0.2 </m:t>
                    </m:r>
                    <m:sSub>
                      <m:sSubPr>
                        <m:ctrlPr>
                          <a:rPr lang="en-US" sz="13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sz="1300" i="0">
                            <a:latin typeface="Cambria Math" panose="02040503050406030204" pitchFamily="18" charset="0"/>
                          </a:rPr>
                          <m:t>S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US" sz="1300" i="0">
                            <a:latin typeface="Cambria Math" panose="02040503050406030204" pitchFamily="18" charset="0"/>
                          </a:rPr>
                          <m:t>DS</m:t>
                        </m:r>
                      </m:sub>
                    </m:sSub>
                    <m:r>
                      <a:rPr lang="en-US" sz="1300" i="0">
                        <a:latin typeface="Cambria Math" panose="02040503050406030204" pitchFamily="18" charset="0"/>
                      </a:rPr>
                      <m:t> </m:t>
                    </m:r>
                    <m:sSub>
                      <m:sSubPr>
                        <m:ctrlPr>
                          <a:rPr lang="en-US" sz="13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sz="1300" i="0">
                            <a:latin typeface="Cambria Math" panose="02040503050406030204" pitchFamily="18" charset="0"/>
                          </a:rPr>
                          <m:t>W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US" sz="1300" i="0">
                            <a:latin typeface="Cambria Math" panose="02040503050406030204" pitchFamily="18" charset="0"/>
                          </a:rPr>
                          <m:t>p</m:t>
                        </m:r>
                      </m:sub>
                    </m:sSub>
                  </m:oMath>
                </a14:m>
                <a:r>
                  <a:rPr lang="en-US" sz="1300" dirty="0"/>
                  <a:t>    </a:t>
                </a:r>
                <a:r>
                  <a:rPr lang="en-US" sz="1200" dirty="0">
                    <a:solidFill>
                      <a:srgbClr val="404040"/>
                    </a:solidFill>
                    <a:latin typeface="Calibri" pitchFamily="34" charset="0"/>
                    <a:ea typeface="Calibri" pitchFamily="34" charset="-122"/>
                    <a:cs typeface="Calibri" pitchFamily="34" charset="-120"/>
                  </a:rPr>
                  <a:t>(§12.4.2) — applied upward for maximum anchor tension</a:t>
                </a:r>
                <a:endParaRPr lang="en-US" sz="1200" dirty="0"/>
              </a:p>
            </p:txBody>
          </p:sp>
        </mc:Choice>
        <mc:Fallback xmlns="">
          <p:sp>
            <p:nvSpPr>
              <p:cNvPr id="10" name="Text 7">
                <a:extLst>
                  <a:ext uri="{FF2B5EF4-FFF2-40B4-BE49-F238E27FC236}">
                    <a16:creationId xmlns:a16="http://schemas.microsoft.com/office/drawing/2014/main" id="{DCF8D43B-31F5-689C-E478-CAFB49FFBDE2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7200" y="1920660"/>
                <a:ext cx="8503920" cy="914400"/>
              </a:xfrm>
              <a:prstGeom prst="rect">
                <a:avLst/>
              </a:prstGeom>
              <a:blipFill>
                <a:blip r:embed="rId3"/>
                <a:stretch>
                  <a:fillRect b="-34667"/>
                </a:stretch>
              </a:blipFill>
              <a:ln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33980295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551ACEF-A60E-360B-6539-2B29D98E671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>
            <a:extLst>
              <a:ext uri="{FF2B5EF4-FFF2-40B4-BE49-F238E27FC236}">
                <a16:creationId xmlns:a16="http://schemas.microsoft.com/office/drawing/2014/main" id="{3806DE67-D462-7E9B-0B28-12CED79F3F92}"/>
              </a:ext>
            </a:extLst>
          </p:cNvPr>
          <p:cNvSpPr/>
          <p:nvPr/>
        </p:nvSpPr>
        <p:spPr>
          <a:xfrm>
            <a:off x="6217920" y="164592"/>
            <a:ext cx="27432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2000" b="1" dirty="0">
                <a:solidFill>
                  <a:srgbClr val="1F3A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Vibrationdata</a:t>
            </a:r>
            <a:endParaRPr lang="en-US" sz="2000" dirty="0"/>
          </a:p>
        </p:txBody>
      </p:sp>
      <p:sp>
        <p:nvSpPr>
          <p:cNvPr id="3" name="Text 1">
            <a:extLst>
              <a:ext uri="{FF2B5EF4-FFF2-40B4-BE49-F238E27FC236}">
                <a16:creationId xmlns:a16="http://schemas.microsoft.com/office/drawing/2014/main" id="{B8FD7B02-2B06-A603-4279-79F800AD5DEE}"/>
              </a:ext>
            </a:extLst>
          </p:cNvPr>
          <p:cNvSpPr/>
          <p:nvPr/>
        </p:nvSpPr>
        <p:spPr>
          <a:xfrm>
            <a:off x="256031" y="164592"/>
            <a:ext cx="5716929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600" b="1" dirty="0">
                <a:solidFill>
                  <a:srgbClr val="1F3A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Anchor System Design Strengths for Tension, ACI Notation</a:t>
            </a:r>
            <a:endParaRPr lang="en-US" sz="1600" dirty="0"/>
          </a:p>
        </p:txBody>
      </p:sp>
      <p:sp>
        <p:nvSpPr>
          <p:cNvPr id="4" name="Shape 2">
            <a:extLst>
              <a:ext uri="{FF2B5EF4-FFF2-40B4-BE49-F238E27FC236}">
                <a16:creationId xmlns:a16="http://schemas.microsoft.com/office/drawing/2014/main" id="{2461D4DD-692D-2F48-7C26-6C9BEFB88E57}"/>
              </a:ext>
            </a:extLst>
          </p:cNvPr>
          <p:cNvSpPr/>
          <p:nvPr/>
        </p:nvSpPr>
        <p:spPr>
          <a:xfrm>
            <a:off x="0" y="566928"/>
            <a:ext cx="9144000" cy="0"/>
          </a:xfrm>
          <a:prstGeom prst="line">
            <a:avLst/>
          </a:prstGeom>
          <a:noFill/>
          <a:ln w="22860">
            <a:solidFill>
              <a:srgbClr val="1F3A6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Text 3">
            <a:extLst>
              <a:ext uri="{FF2B5EF4-FFF2-40B4-BE49-F238E27FC236}">
                <a16:creationId xmlns:a16="http://schemas.microsoft.com/office/drawing/2014/main" id="{B926E54B-29DF-9C4A-257E-71A7AF8142E4}"/>
              </a:ext>
            </a:extLst>
          </p:cNvPr>
          <p:cNvSpPr/>
          <p:nvPr/>
        </p:nvSpPr>
        <p:spPr>
          <a:xfrm>
            <a:off x="8503920" y="4846320"/>
            <a:ext cx="4572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16</a:t>
            </a:r>
            <a:endParaRPr lang="en-US" sz="10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70688B24-FE70-F24A-03DA-9F814A380EE9}"/>
                  </a:ext>
                </a:extLst>
              </p:cNvPr>
              <p:cNvSpPr txBox="1"/>
              <p:nvPr/>
            </p:nvSpPr>
            <p:spPr>
              <a:xfrm>
                <a:off x="796954" y="1006587"/>
                <a:ext cx="6593747" cy="297331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endParaRPr lang="en-US" sz="1300" dirty="0"/>
              </a:p>
              <a:p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1200">
                        <a:latin typeface="Cambria Math" panose="02040503050406030204" pitchFamily="18" charset="0"/>
                      </a:rPr>
                      <m:t>ϕ</m:t>
                    </m:r>
                    <m:sSub>
                      <m:sSubPr>
                        <m:ctrlPr>
                          <a:rPr lang="en-US" sz="12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sz="1200">
                            <a:latin typeface="Cambria Math" panose="02040503050406030204" pitchFamily="18" charset="0"/>
                          </a:rPr>
                          <m:t>N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US" sz="1200">
                            <a:latin typeface="Cambria Math" panose="02040503050406030204" pitchFamily="18" charset="0"/>
                          </a:rPr>
                          <m:t>sa</m:t>
                        </m:r>
                      </m:sub>
                    </m:sSub>
                  </m:oMath>
                </a14:m>
                <a:r>
                  <a:rPr lang="en-US" sz="1300" dirty="0"/>
                  <a:t> = design steel strength of the anchor in tension </a:t>
                </a:r>
              </a:p>
              <a:p>
                <a:pPr lvl="1"/>
                <a:r>
                  <a:rPr lang="en-US" sz="1300" dirty="0"/>
                  <a:t>  Failure mode: anchor steel yields or fractures </a:t>
                </a:r>
              </a:p>
              <a:p>
                <a:pPr lvl="1"/>
                <a:br>
                  <a:rPr lang="en-US" sz="1300" dirty="0"/>
                </a:br>
                <a:endParaRPr lang="en-US" sz="1300" b="1" dirty="0"/>
              </a:p>
              <a:p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1200">
                        <a:latin typeface="Cambria Math" panose="02040503050406030204" pitchFamily="18" charset="0"/>
                      </a:rPr>
                      <m:t>ϕ</m:t>
                    </m:r>
                    <m:sSub>
                      <m:sSubPr>
                        <m:ctrlPr>
                          <a:rPr lang="en-US" sz="12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sz="1200">
                            <a:latin typeface="Cambria Math" panose="02040503050406030204" pitchFamily="18" charset="0"/>
                          </a:rPr>
                          <m:t>N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US" sz="1200">
                            <a:latin typeface="Cambria Math" panose="02040503050406030204" pitchFamily="18" charset="0"/>
                          </a:rPr>
                          <m:t>cbg</m:t>
                        </m:r>
                      </m:sub>
                    </m:sSub>
                  </m:oMath>
                </a14:m>
                <a:r>
                  <a:rPr lang="en-US" sz="1300" dirty="0"/>
                  <a:t> = design concrete breakout strength in tension </a:t>
                </a:r>
              </a:p>
              <a:p>
                <a:pPr lvl="1"/>
                <a:r>
                  <a:rPr lang="en-US" sz="1300" dirty="0"/>
                  <a:t>  Failure mode: concrete cone pulls out of the base material </a:t>
                </a:r>
              </a:p>
              <a:p>
                <a:pPr lvl="1"/>
                <a:br>
                  <a:rPr lang="en-US" sz="1300" dirty="0"/>
                </a:br>
                <a:endParaRPr lang="en-US" sz="1300" b="1" dirty="0"/>
              </a:p>
              <a:p>
                <a:endParaRPr lang="en-US" sz="1300" b="1" dirty="0"/>
              </a:p>
              <a:p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1200">
                        <a:latin typeface="Cambria Math" panose="02040503050406030204" pitchFamily="18" charset="0"/>
                      </a:rPr>
                      <m:t>ϕ</m:t>
                    </m:r>
                    <m:sSub>
                      <m:sSubPr>
                        <m:ctrlPr>
                          <a:rPr lang="en-US" sz="12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sz="1200">
                            <a:latin typeface="Cambria Math" panose="02040503050406030204" pitchFamily="18" charset="0"/>
                          </a:rPr>
                          <m:t>N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US" sz="1200">
                            <a:latin typeface="Cambria Math" panose="02040503050406030204" pitchFamily="18" charset="0"/>
                          </a:rPr>
                          <m:t>pn</m:t>
                        </m:r>
                      </m:sub>
                    </m:sSub>
                  </m:oMath>
                </a14:m>
                <a:r>
                  <a:rPr lang="en-US" sz="1300" dirty="0"/>
                  <a:t> = design pullout strength in tension </a:t>
                </a:r>
              </a:p>
              <a:p>
                <a:pPr lvl="1"/>
                <a:r>
                  <a:rPr lang="en-US" sz="1300" dirty="0"/>
                  <a:t>  Failure mode: anchor head, hook, or bearing surface pulls out of the concrete </a:t>
                </a:r>
              </a:p>
              <a:p>
                <a:pPr lvl="1"/>
                <a:br>
                  <a:rPr lang="en-US" sz="1300" dirty="0"/>
                </a:br>
                <a:endParaRPr lang="en-US" dirty="0"/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70688B24-FE70-F24A-03DA-9F814A380EE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6954" y="1006587"/>
                <a:ext cx="6593747" cy="2973314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41560381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217920" y="164592"/>
            <a:ext cx="27432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2000" b="1" dirty="0">
                <a:solidFill>
                  <a:srgbClr val="1F3A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Vibrationdata</a:t>
            </a:r>
            <a:endParaRPr lang="en-US" sz="2000" dirty="0"/>
          </a:p>
        </p:txBody>
      </p:sp>
      <p:sp>
        <p:nvSpPr>
          <p:cNvPr id="3" name="Text 1"/>
          <p:cNvSpPr/>
          <p:nvPr/>
        </p:nvSpPr>
        <p:spPr>
          <a:xfrm>
            <a:off x="256032" y="164592"/>
            <a:ext cx="50292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600" b="1" dirty="0">
                <a:solidFill>
                  <a:srgbClr val="1F3A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Multiaxial Anchor Stress — Combined Tension and Shear</a:t>
            </a:r>
            <a:endParaRPr lang="en-US" sz="1600" dirty="0"/>
          </a:p>
        </p:txBody>
      </p:sp>
      <p:sp>
        <p:nvSpPr>
          <p:cNvPr id="4" name="Shape 2"/>
          <p:cNvSpPr/>
          <p:nvPr/>
        </p:nvSpPr>
        <p:spPr>
          <a:xfrm>
            <a:off x="0" y="566928"/>
            <a:ext cx="9144000" cy="0"/>
          </a:xfrm>
          <a:prstGeom prst="line">
            <a:avLst/>
          </a:prstGeom>
          <a:noFill/>
          <a:ln w="22860">
            <a:solidFill>
              <a:srgbClr val="1F3A6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8503920" y="4846320"/>
            <a:ext cx="4572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</a:t>
            </a:r>
            <a:endParaRPr lang="en-US" sz="10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 4"/>
              <p:cNvSpPr/>
              <p:nvPr/>
            </p:nvSpPr>
            <p:spPr>
              <a:xfrm>
                <a:off x="365760" y="713232"/>
                <a:ext cx="5029200" cy="4343400"/>
              </a:xfrm>
              <a:prstGeom prst="rect">
                <a:avLst/>
              </a:prstGeom>
              <a:noFill/>
              <a:ln/>
            </p:spPr>
            <p:txBody>
              <a:bodyPr wrap="square" rtlCol="0" anchor="t"/>
              <a:lstStyle/>
              <a:p>
                <a:pPr marL="190500" indent="-190500">
                  <a:spcBef>
                    <a:spcPts val="300"/>
                  </a:spcBef>
                  <a:spcAft>
                    <a:spcPts val="400"/>
                  </a:spcAft>
                  <a:buClr>
                    <a:srgbClr val="336699"/>
                  </a:buClr>
                  <a:buSzPct val="80000"/>
                  <a:buChar char="•"/>
                </a:pPr>
                <a:r>
                  <a:rPr lang="en-US" sz="1250" dirty="0">
                    <a:solidFill>
                      <a:srgbClr val="404040"/>
                    </a:solidFill>
                    <a:latin typeface="Calibri" pitchFamily="34" charset="0"/>
                    <a:ea typeface="Calibri" pitchFamily="34" charset="-122"/>
                    <a:cs typeface="Calibri" pitchFamily="34" charset="-120"/>
                  </a:rPr>
                  <a:t>A single seismic event produces simultaneous lateral force AND overturning moment</a:t>
                </a:r>
                <a:endParaRPr lang="en-US" sz="1250" dirty="0"/>
              </a:p>
              <a:p>
                <a:pPr marL="190500" indent="-190500">
                  <a:spcBef>
                    <a:spcPts val="300"/>
                  </a:spcBef>
                  <a:spcAft>
                    <a:spcPts val="400"/>
                  </a:spcAft>
                  <a:buClr>
                    <a:srgbClr val="336699"/>
                  </a:buClr>
                  <a:buSzPct val="80000"/>
                  <a:buChar char="•"/>
                </a:pPr>
                <a:r>
                  <a:rPr lang="en-US" sz="1250" dirty="0">
                    <a:solidFill>
                      <a:srgbClr val="404040"/>
                    </a:solidFill>
                    <a:latin typeface="Calibri" pitchFamily="34" charset="0"/>
                    <a:ea typeface="Calibri" pitchFamily="34" charset="-122"/>
                    <a:cs typeface="Calibri" pitchFamily="34" charset="-120"/>
                  </a:rPr>
                  <a:t>The lateral force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250" i="1" smtClean="0">
                            <a:solidFill>
                              <a:srgbClr val="404040"/>
                            </a:solidFill>
                            <a:latin typeface="Cambria Math" panose="02040503050406030204" pitchFamily="18" charset="0"/>
                            <a:ea typeface="Calibri" pitchFamily="34" charset="-122"/>
                            <a:cs typeface="Calibri" pitchFamily="34" charset="-12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sz="1250" b="0" i="1" smtClean="0">
                            <a:solidFill>
                              <a:srgbClr val="404040"/>
                            </a:solidFill>
                            <a:latin typeface="Cambria Math" panose="02040503050406030204" pitchFamily="18" charset="0"/>
                            <a:ea typeface="Calibri" pitchFamily="34" charset="-122"/>
                            <a:cs typeface="Calibri" pitchFamily="34" charset="-120"/>
                          </a:rPr>
                          <m:t>F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US" sz="1250" b="0" i="1" smtClean="0">
                            <a:solidFill>
                              <a:srgbClr val="404040"/>
                            </a:solidFill>
                            <a:latin typeface="Cambria Math" panose="02040503050406030204" pitchFamily="18" charset="0"/>
                            <a:ea typeface="Calibri" pitchFamily="34" charset="-122"/>
                            <a:cs typeface="Calibri" pitchFamily="34" charset="-120"/>
                          </a:rPr>
                          <m:t>p</m:t>
                        </m:r>
                      </m:sub>
                    </m:sSub>
                  </m:oMath>
                </a14:m>
                <a:r>
                  <a:rPr lang="en-US" sz="1250" dirty="0">
                    <a:solidFill>
                      <a:srgbClr val="404040"/>
                    </a:solidFill>
                    <a:latin typeface="Calibri" pitchFamily="34" charset="0"/>
                    <a:ea typeface="Calibri" pitchFamily="34" charset="-122"/>
                    <a:cs typeface="Calibri" pitchFamily="34" charset="-120"/>
                  </a:rPr>
                  <a:t> acts at the component CG, generating:</a:t>
                </a:r>
                <a:endParaRPr lang="en-US" sz="1250" dirty="0"/>
              </a:p>
              <a:p>
                <a:pPr marL="635000" lvl="1" indent="-317500">
                  <a:spcBef>
                    <a:spcPts val="300"/>
                  </a:spcBef>
                  <a:spcAft>
                    <a:spcPts val="400"/>
                  </a:spcAft>
                  <a:buClr>
                    <a:srgbClr val="336699"/>
                  </a:buClr>
                  <a:buSzPct val="80000"/>
                  <a:buChar char="•"/>
                </a:pPr>
                <a:r>
                  <a:rPr lang="en-US" sz="1250" dirty="0">
                    <a:solidFill>
                      <a:srgbClr val="404040"/>
                    </a:solidFill>
                    <a:latin typeface="Calibri" pitchFamily="34" charset="0"/>
                    <a:ea typeface="Calibri" pitchFamily="34" charset="-122"/>
                    <a:cs typeface="Calibri" pitchFamily="34" charset="-120"/>
                  </a:rPr>
                  <a:t>Base shear → resolved into shear 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250" i="1">
                            <a:solidFill>
                              <a:srgbClr val="404040"/>
                            </a:solidFill>
                            <a:latin typeface="Cambria Math" panose="02040503050406030204" pitchFamily="18" charset="0"/>
                            <a:ea typeface="Calibri" pitchFamily="34" charset="-122"/>
                            <a:cs typeface="Calibri" pitchFamily="34" charset="-12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sz="1250" b="0" i="1" smtClean="0">
                            <a:solidFill>
                              <a:srgbClr val="404040"/>
                            </a:solidFill>
                            <a:latin typeface="Cambria Math" panose="02040503050406030204" pitchFamily="18" charset="0"/>
                            <a:ea typeface="Calibri" pitchFamily="34" charset="-122"/>
                            <a:cs typeface="Calibri" pitchFamily="34" charset="-120"/>
                          </a:rPr>
                          <m:t>V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US" sz="1250" b="0" i="1" smtClean="0">
                            <a:solidFill>
                              <a:srgbClr val="404040"/>
                            </a:solidFill>
                            <a:latin typeface="Cambria Math" panose="02040503050406030204" pitchFamily="18" charset="0"/>
                            <a:ea typeface="Calibri" pitchFamily="34" charset="-122"/>
                            <a:cs typeface="Calibri" pitchFamily="34" charset="-120"/>
                          </a:rPr>
                          <m:t>ua</m:t>
                        </m:r>
                      </m:sub>
                    </m:sSub>
                  </m:oMath>
                </a14:m>
                <a:r>
                  <a:rPr lang="en-US" sz="1250" dirty="0">
                    <a:solidFill>
                      <a:srgbClr val="404040"/>
                    </a:solidFill>
                    <a:latin typeface="Calibri" pitchFamily="34" charset="0"/>
                    <a:ea typeface="Calibri" pitchFamily="34" charset="-122"/>
                    <a:cs typeface="Calibri" pitchFamily="34" charset="-120"/>
                  </a:rPr>
                  <a:t>) on every anchor bolt</a:t>
                </a:r>
                <a:endParaRPr lang="en-US" sz="1250" dirty="0"/>
              </a:p>
              <a:p>
                <a:pPr marL="635000" lvl="1" indent="-317500">
                  <a:spcBef>
                    <a:spcPts val="300"/>
                  </a:spcBef>
                  <a:spcAft>
                    <a:spcPts val="400"/>
                  </a:spcAft>
                  <a:buClr>
                    <a:srgbClr val="336699"/>
                  </a:buClr>
                  <a:buSzPct val="80000"/>
                  <a:buChar char="•"/>
                </a:pPr>
                <a:r>
                  <a:rPr lang="en-US" sz="1250" dirty="0">
                    <a:solidFill>
                      <a:srgbClr val="404040"/>
                    </a:solidFill>
                    <a:latin typeface="Calibri" pitchFamily="34" charset="0"/>
                    <a:ea typeface="Calibri" pitchFamily="34" charset="-122"/>
                    <a:cs typeface="Calibri" pitchFamily="34" charset="-120"/>
                  </a:rPr>
                  <a:t>Overturning moment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250" i="1" smtClean="0">
                            <a:solidFill>
                              <a:srgbClr val="404040"/>
                            </a:solidFill>
                            <a:latin typeface="Cambria Math" panose="02040503050406030204" pitchFamily="18" charset="0"/>
                            <a:ea typeface="Calibri" pitchFamily="34" charset="-122"/>
                            <a:cs typeface="Calibri" pitchFamily="34" charset="-120"/>
                          </a:rPr>
                        </m:ctrlPr>
                      </m:sSubPr>
                      <m:e>
                        <m:r>
                          <a:rPr lang="en-US" sz="1250" b="0" i="0" smtClean="0">
                            <a:solidFill>
                              <a:srgbClr val="404040"/>
                            </a:solidFill>
                            <a:latin typeface="Cambria Math" panose="02040503050406030204" pitchFamily="18" charset="0"/>
                            <a:ea typeface="Calibri" pitchFamily="34" charset="-122"/>
                            <a:cs typeface="Calibri" pitchFamily="34" charset="-120"/>
                          </a:rPr>
                          <m:t> </m:t>
                        </m:r>
                        <m:r>
                          <m:rPr>
                            <m:sty m:val="p"/>
                          </m:rPr>
                          <a:rPr lang="en-US" sz="1250" i="0">
                            <a:solidFill>
                              <a:srgbClr val="404040"/>
                            </a:solidFill>
                            <a:latin typeface="Cambria Math" panose="02040503050406030204" pitchFamily="18" charset="0"/>
                            <a:ea typeface="Calibri" pitchFamily="34" charset="-122"/>
                            <a:cs typeface="Calibri" pitchFamily="34" charset="-120"/>
                          </a:rPr>
                          <m:t>M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US" sz="1250" i="0">
                            <a:solidFill>
                              <a:srgbClr val="404040"/>
                            </a:solidFill>
                            <a:latin typeface="Cambria Math" panose="02040503050406030204" pitchFamily="18" charset="0"/>
                            <a:ea typeface="Calibri" pitchFamily="34" charset="-122"/>
                            <a:cs typeface="Calibri" pitchFamily="34" charset="-120"/>
                          </a:rPr>
                          <m:t>ot</m:t>
                        </m:r>
                      </m:sub>
                    </m:sSub>
                    <m:r>
                      <a:rPr lang="en-US" sz="1250" i="0">
                        <a:solidFill>
                          <a:srgbClr val="404040"/>
                        </a:solidFill>
                        <a:latin typeface="Cambria Math" panose="02040503050406030204" pitchFamily="18" charset="0"/>
                        <a:ea typeface="Calibri" pitchFamily="34" charset="-122"/>
                        <a:cs typeface="Calibri" pitchFamily="34" charset="-120"/>
                      </a:rPr>
                      <m:t>=</m:t>
                    </m:r>
                    <m:sSub>
                      <m:sSubPr>
                        <m:ctrlPr>
                          <a:rPr lang="en-US" sz="1250" i="1">
                            <a:solidFill>
                              <a:srgbClr val="404040"/>
                            </a:solidFill>
                            <a:latin typeface="Cambria Math" panose="02040503050406030204" pitchFamily="18" charset="0"/>
                            <a:ea typeface="Calibri" pitchFamily="34" charset="-122"/>
                            <a:cs typeface="Calibri" pitchFamily="34" charset="-12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sz="1250" i="0">
                            <a:solidFill>
                              <a:srgbClr val="404040"/>
                            </a:solidFill>
                            <a:latin typeface="Cambria Math" panose="02040503050406030204" pitchFamily="18" charset="0"/>
                            <a:ea typeface="Calibri" pitchFamily="34" charset="-122"/>
                            <a:cs typeface="Calibri" pitchFamily="34" charset="-120"/>
                          </a:rPr>
                          <m:t>F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US" sz="1250" i="0">
                            <a:solidFill>
                              <a:srgbClr val="404040"/>
                            </a:solidFill>
                            <a:latin typeface="Cambria Math" panose="02040503050406030204" pitchFamily="18" charset="0"/>
                            <a:ea typeface="Calibri" pitchFamily="34" charset="-122"/>
                            <a:cs typeface="Calibri" pitchFamily="34" charset="-120"/>
                          </a:rPr>
                          <m:t>p</m:t>
                        </m:r>
                      </m:sub>
                    </m:sSub>
                    <m:r>
                      <a:rPr lang="en-US" sz="1250" i="0">
                        <a:solidFill>
                          <a:srgbClr val="404040"/>
                        </a:solidFill>
                        <a:latin typeface="Cambria Math" panose="02040503050406030204" pitchFamily="18" charset="0"/>
                        <a:ea typeface="Calibri" pitchFamily="34" charset="-122"/>
                        <a:cs typeface="Calibri" pitchFamily="34" charset="-120"/>
                      </a:rPr>
                      <m:t> </m:t>
                    </m:r>
                    <m:sSub>
                      <m:sSubPr>
                        <m:ctrlPr>
                          <a:rPr lang="en-US" sz="1250" i="1">
                            <a:solidFill>
                              <a:srgbClr val="404040"/>
                            </a:solidFill>
                            <a:latin typeface="Cambria Math" panose="02040503050406030204" pitchFamily="18" charset="0"/>
                            <a:ea typeface="Calibri" pitchFamily="34" charset="-122"/>
                            <a:cs typeface="Calibri" pitchFamily="34" charset="-12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sz="1250" i="0">
                            <a:solidFill>
                              <a:srgbClr val="404040"/>
                            </a:solidFill>
                            <a:latin typeface="Cambria Math" panose="02040503050406030204" pitchFamily="18" charset="0"/>
                            <a:ea typeface="Calibri" pitchFamily="34" charset="-122"/>
                            <a:cs typeface="Calibri" pitchFamily="34" charset="-120"/>
                          </a:rPr>
                          <m:t>h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US" sz="1250" i="0">
                            <a:solidFill>
                              <a:srgbClr val="404040"/>
                            </a:solidFill>
                            <a:latin typeface="Cambria Math" panose="02040503050406030204" pitchFamily="18" charset="0"/>
                            <a:ea typeface="Calibri" pitchFamily="34" charset="-122"/>
                            <a:cs typeface="Calibri" pitchFamily="34" charset="-120"/>
                          </a:rPr>
                          <m:t>cg</m:t>
                        </m:r>
                      </m:sub>
                    </m:sSub>
                  </m:oMath>
                </a14:m>
                <a:r>
                  <a:rPr lang="en-US" sz="1250" dirty="0">
                    <a:solidFill>
                      <a:srgbClr val="404040"/>
                    </a:solidFill>
                    <a:latin typeface="Calibri" pitchFamily="34" charset="0"/>
                    <a:ea typeface="Calibri" pitchFamily="34" charset="-122"/>
                    <a:cs typeface="Calibri" pitchFamily="34" charset="-120"/>
                  </a:rPr>
                  <a:t> → resolved into tension 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250" i="1">
                            <a:solidFill>
                              <a:srgbClr val="404040"/>
                            </a:solidFill>
                            <a:latin typeface="Cambria Math" panose="02040503050406030204" pitchFamily="18" charset="0"/>
                            <a:ea typeface="Calibri" pitchFamily="34" charset="-122"/>
                            <a:cs typeface="Calibri" pitchFamily="34" charset="-12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sz="1250" i="1">
                            <a:solidFill>
                              <a:srgbClr val="404040"/>
                            </a:solidFill>
                            <a:latin typeface="Cambria Math" panose="02040503050406030204" pitchFamily="18" charset="0"/>
                            <a:ea typeface="Calibri" pitchFamily="34" charset="-122"/>
                            <a:cs typeface="Calibri" pitchFamily="34" charset="-120"/>
                          </a:rPr>
                          <m:t>V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US" sz="1250" i="1">
                            <a:solidFill>
                              <a:srgbClr val="404040"/>
                            </a:solidFill>
                            <a:latin typeface="Cambria Math" panose="02040503050406030204" pitchFamily="18" charset="0"/>
                            <a:ea typeface="Calibri" pitchFamily="34" charset="-122"/>
                            <a:cs typeface="Calibri" pitchFamily="34" charset="-120"/>
                          </a:rPr>
                          <m:t>ua</m:t>
                        </m:r>
                      </m:sub>
                    </m:sSub>
                  </m:oMath>
                </a14:m>
                <a:r>
                  <a:rPr lang="en-US" sz="1250" dirty="0">
                    <a:solidFill>
                      <a:srgbClr val="404040"/>
                    </a:solidFill>
                    <a:latin typeface="Calibri" pitchFamily="34" charset="0"/>
                    <a:ea typeface="Calibri" pitchFamily="34" charset="-122"/>
                    <a:cs typeface="Calibri" pitchFamily="34" charset="-120"/>
                  </a:rPr>
                  <a:t>) on the windward anchors</a:t>
                </a:r>
                <a:endParaRPr lang="en-US" sz="1250" dirty="0"/>
              </a:p>
              <a:p>
                <a:pPr marL="190500" indent="-190500">
                  <a:spcBef>
                    <a:spcPts val="300"/>
                  </a:spcBef>
                  <a:spcAft>
                    <a:spcPts val="400"/>
                  </a:spcAft>
                  <a:buClr>
                    <a:srgbClr val="336699"/>
                  </a:buClr>
                  <a:buSzPct val="80000"/>
                  <a:buChar char="•"/>
                </a:pPr>
                <a:r>
                  <a:rPr lang="en-US" sz="1250" dirty="0">
                    <a:solidFill>
                      <a:srgbClr val="404040"/>
                    </a:solidFill>
                    <a:latin typeface="Calibri" pitchFamily="34" charset="0"/>
                    <a:ea typeface="Calibri" pitchFamily="34" charset="-122"/>
                    <a:cs typeface="Calibri" pitchFamily="34" charset="-120"/>
                  </a:rPr>
                  <a:t>Both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250" i="1">
                            <a:solidFill>
                              <a:srgbClr val="404040"/>
                            </a:solidFill>
                            <a:latin typeface="Cambria Math" panose="02040503050406030204" pitchFamily="18" charset="0"/>
                            <a:ea typeface="Calibri" pitchFamily="34" charset="-122"/>
                            <a:cs typeface="Calibri" pitchFamily="34" charset="-12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sz="1250" i="1">
                            <a:solidFill>
                              <a:srgbClr val="404040"/>
                            </a:solidFill>
                            <a:latin typeface="Cambria Math" panose="02040503050406030204" pitchFamily="18" charset="0"/>
                            <a:ea typeface="Calibri" pitchFamily="34" charset="-122"/>
                            <a:cs typeface="Calibri" pitchFamily="34" charset="-120"/>
                          </a:rPr>
                          <m:t>V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US" sz="1250" i="1">
                            <a:solidFill>
                              <a:srgbClr val="404040"/>
                            </a:solidFill>
                            <a:latin typeface="Cambria Math" panose="02040503050406030204" pitchFamily="18" charset="0"/>
                            <a:ea typeface="Calibri" pitchFamily="34" charset="-122"/>
                            <a:cs typeface="Calibri" pitchFamily="34" charset="-120"/>
                          </a:rPr>
                          <m:t>ua</m:t>
                        </m:r>
                      </m:sub>
                    </m:sSub>
                  </m:oMath>
                </a14:m>
                <a:r>
                  <a:rPr lang="en-US" sz="1250" dirty="0">
                    <a:solidFill>
                      <a:srgbClr val="404040"/>
                    </a:solidFill>
                    <a:latin typeface="Calibri" pitchFamily="34" charset="0"/>
                    <a:ea typeface="Calibri" pitchFamily="34" charset="-122"/>
                    <a:cs typeface="Calibri" pitchFamily="34" charset="-120"/>
                  </a:rPr>
                  <a:t> and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250" i="1">
                            <a:solidFill>
                              <a:srgbClr val="404040"/>
                            </a:solidFill>
                            <a:latin typeface="Cambria Math" panose="02040503050406030204" pitchFamily="18" charset="0"/>
                            <a:ea typeface="Calibri" pitchFamily="34" charset="-122"/>
                            <a:cs typeface="Calibri" pitchFamily="34" charset="-12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sz="1250" b="0" i="1" smtClean="0">
                            <a:solidFill>
                              <a:srgbClr val="404040"/>
                            </a:solidFill>
                            <a:latin typeface="Cambria Math" panose="02040503050406030204" pitchFamily="18" charset="0"/>
                            <a:ea typeface="Calibri" pitchFamily="34" charset="-122"/>
                            <a:cs typeface="Calibri" pitchFamily="34" charset="-120"/>
                          </a:rPr>
                          <m:t>N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US" sz="1250" i="1">
                            <a:solidFill>
                              <a:srgbClr val="404040"/>
                            </a:solidFill>
                            <a:latin typeface="Cambria Math" panose="02040503050406030204" pitchFamily="18" charset="0"/>
                            <a:ea typeface="Calibri" pitchFamily="34" charset="-122"/>
                            <a:cs typeface="Calibri" pitchFamily="34" charset="-120"/>
                          </a:rPr>
                          <m:t>ua</m:t>
                        </m:r>
                      </m:sub>
                    </m:sSub>
                  </m:oMath>
                </a14:m>
                <a:r>
                  <a:rPr lang="en-US" sz="1250" dirty="0">
                    <a:solidFill>
                      <a:srgbClr val="404040"/>
                    </a:solidFill>
                    <a:latin typeface="Calibri" pitchFamily="34" charset="0"/>
                    <a:ea typeface="Calibri" pitchFamily="34" charset="-122"/>
                    <a:cs typeface="Calibri" pitchFamily="34" charset="-120"/>
                  </a:rPr>
                  <a:t> reach their peak at the same instant — unlike pyrotechnic shock, seismic is a static-equivalent load; axes are not independent</a:t>
                </a:r>
                <a:endParaRPr lang="en-US" sz="1250" dirty="0"/>
              </a:p>
              <a:p>
                <a:pPr marL="190500" indent="-190500">
                  <a:spcBef>
                    <a:spcPts val="300"/>
                  </a:spcBef>
                  <a:spcAft>
                    <a:spcPts val="400"/>
                  </a:spcAft>
                  <a:buClr>
                    <a:srgbClr val="336699"/>
                  </a:buClr>
                  <a:buSzPct val="80000"/>
                  <a:buChar char="•"/>
                </a:pPr>
                <a:r>
                  <a:rPr lang="en-US" sz="1250" dirty="0">
                    <a:solidFill>
                      <a:srgbClr val="404040"/>
                    </a:solidFill>
                    <a:latin typeface="Calibri" pitchFamily="34" charset="0"/>
                    <a:ea typeface="Calibri" pitchFamily="34" charset="-122"/>
                    <a:cs typeface="Calibri" pitchFamily="34" charset="-120"/>
                  </a:rPr>
                  <a:t>The anchor cross-section therefore carries combined stress:</a:t>
                </a:r>
                <a:endParaRPr lang="en-US" sz="1250" dirty="0"/>
              </a:p>
              <a:p>
                <a:pPr marL="635000" lvl="1" indent="-317500">
                  <a:spcBef>
                    <a:spcPts val="300"/>
                  </a:spcBef>
                  <a:spcAft>
                    <a:spcPts val="400"/>
                  </a:spcAft>
                  <a:buClr>
                    <a:srgbClr val="336699"/>
                  </a:buClr>
                  <a:buSzPct val="80000"/>
                  <a:buFontTx/>
                  <a:buChar char="•"/>
                </a:pPr>
                <a:r>
                  <a:rPr lang="en-US" sz="1250" dirty="0">
                    <a:solidFill>
                      <a:srgbClr val="404040"/>
                    </a:solidFill>
                    <a:latin typeface="Calibri" pitchFamily="34" charset="0"/>
                    <a:ea typeface="Calibri" pitchFamily="34" charset="-122"/>
                    <a:cs typeface="Calibri" pitchFamily="34" charset="-120"/>
                  </a:rPr>
                  <a:t>Tensile stress</a:t>
                </a:r>
                <a:r>
                  <a:rPr lang="en-US" sz="1250" dirty="0"/>
                  <a:t> </a:t>
                </a:r>
                <a:r>
                  <a:rPr lang="en-US" sz="1250" dirty="0">
                    <a:solidFill>
                      <a:srgbClr val="404040"/>
                    </a:solidFill>
                    <a:latin typeface="Calibri" pitchFamily="34" charset="0"/>
                    <a:ea typeface="Calibri" pitchFamily="34" charset="-122"/>
                    <a:cs typeface="Calibri" pitchFamily="34" charset="-120"/>
                  </a:rPr>
                  <a:t>in the bolt threaded</a:t>
                </a:r>
                <a14:m>
                  <m:oMath xmlns:m="http://schemas.openxmlformats.org/officeDocument/2006/math">
                    <m:r>
                      <a:rPr lang="en-US" sz="1250" b="0" i="0" smtClean="0">
                        <a:latin typeface="Cambria Math" panose="02040503050406030204" pitchFamily="18" charset="0"/>
                      </a:rPr>
                      <m:t>  </m:t>
                    </m:r>
                    <m:r>
                      <m:rPr>
                        <m:sty m:val="p"/>
                      </m:rPr>
                      <a:rPr lang="en-US" sz="1250">
                        <a:latin typeface="Cambria Math" panose="02040503050406030204" pitchFamily="18" charset="0"/>
                      </a:rPr>
                      <m:t>σ</m:t>
                    </m:r>
                    <m:r>
                      <a:rPr lang="en-US" sz="1250" b="0" i="0" smtClean="0">
                        <a:latin typeface="Cambria Math" panose="02040503050406030204" pitchFamily="18" charset="0"/>
                      </a:rPr>
                      <m:t>= </m:t>
                    </m:r>
                    <m:f>
                      <m:fPr>
                        <m:type m:val="lin"/>
                        <m:ctrlPr>
                          <a:rPr lang="en-US" sz="125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sz="125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 sz="1250">
                                <a:latin typeface="Cambria Math" panose="02040503050406030204" pitchFamily="18" charset="0"/>
                              </a:rPr>
                              <m:t>N</m:t>
                            </m:r>
                          </m:e>
                          <m:sub>
                            <m:r>
                              <m:rPr>
                                <m:sty m:val="p"/>
                              </m:rPr>
                              <a:rPr lang="en-US" sz="1250">
                                <a:latin typeface="Cambria Math" panose="02040503050406030204" pitchFamily="18" charset="0"/>
                              </a:rPr>
                              <m:t>ua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en-US" sz="125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 sz="1250">
                                <a:latin typeface="Cambria Math" panose="02040503050406030204" pitchFamily="18" charset="0"/>
                              </a:rPr>
                              <m:t>A</m:t>
                            </m:r>
                          </m:e>
                          <m:sub>
                            <m:r>
                              <m:rPr>
                                <m:sty m:val="p"/>
                              </m:rPr>
                              <a:rPr lang="en-US" sz="1250">
                                <a:latin typeface="Cambria Math" panose="02040503050406030204" pitchFamily="18" charset="0"/>
                              </a:rPr>
                              <m:t>se</m:t>
                            </m:r>
                          </m:sub>
                        </m:sSub>
                      </m:den>
                    </m:f>
                  </m:oMath>
                </a14:m>
                <a:r>
                  <a:rPr lang="en-US" sz="1250" dirty="0">
                    <a:solidFill>
                      <a:srgbClr val="404040"/>
                    </a:solidFill>
                    <a:latin typeface="Calibri" pitchFamily="34" charset="0"/>
                    <a:ea typeface="Calibri" pitchFamily="34" charset="-122"/>
                    <a:cs typeface="Calibri" pitchFamily="34" charset="-120"/>
                  </a:rPr>
                  <a:t> section</a:t>
                </a:r>
                <a:endParaRPr lang="en-US" sz="1250" dirty="0"/>
              </a:p>
              <a:p>
                <a:pPr marL="635000" lvl="1" indent="-317500">
                  <a:spcBef>
                    <a:spcPts val="300"/>
                  </a:spcBef>
                  <a:spcAft>
                    <a:spcPts val="400"/>
                  </a:spcAft>
                  <a:buClr>
                    <a:srgbClr val="336699"/>
                  </a:buClr>
                  <a:buSzPct val="80000"/>
                  <a:buFontTx/>
                  <a:buChar char="•"/>
                </a:pPr>
                <a:r>
                  <a:rPr lang="en-US" sz="1250" dirty="0">
                    <a:solidFill>
                      <a:srgbClr val="404040"/>
                    </a:solidFill>
                    <a:latin typeface="Calibri" pitchFamily="34" charset="0"/>
                    <a:ea typeface="Calibri" pitchFamily="34" charset="-122"/>
                    <a:cs typeface="Calibri" pitchFamily="34" charset="-120"/>
                  </a:rPr>
                  <a:t>Shear stress </a:t>
                </a:r>
                <a14:m>
                  <m:oMath xmlns:m="http://schemas.openxmlformats.org/officeDocument/2006/math">
                    <m:r>
                      <a:rPr lang="en-US" sz="1250" b="0" i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sz="1250" i="0">
                        <a:latin typeface="Cambria Math" panose="02040503050406030204" pitchFamily="18" charset="0"/>
                      </a:rPr>
                      <m:t>τ</m:t>
                    </m:r>
                    <m:r>
                      <a:rPr lang="en-US" sz="1250" i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type m:val="lin"/>
                        <m:ctrlPr>
                          <a:rPr lang="en-US" sz="125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sz="125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 sz="1250" i="0">
                                <a:latin typeface="Cambria Math" panose="02040503050406030204" pitchFamily="18" charset="0"/>
                              </a:rPr>
                              <m:t>V</m:t>
                            </m:r>
                          </m:e>
                          <m:sub>
                            <m:r>
                              <m:rPr>
                                <m:sty m:val="p"/>
                              </m:rPr>
                              <a:rPr lang="en-US" sz="1250" i="0">
                                <a:latin typeface="Cambria Math" panose="02040503050406030204" pitchFamily="18" charset="0"/>
                              </a:rPr>
                              <m:t>ua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en-US" sz="125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 sz="1250" i="0">
                                <a:latin typeface="Cambria Math" panose="02040503050406030204" pitchFamily="18" charset="0"/>
                              </a:rPr>
                              <m:t>A</m:t>
                            </m:r>
                          </m:e>
                          <m:sub>
                            <m:r>
                              <m:rPr>
                                <m:sty m:val="p"/>
                              </m:rPr>
                              <a:rPr lang="en-US" sz="1250" i="0">
                                <a:latin typeface="Cambria Math" panose="02040503050406030204" pitchFamily="18" charset="0"/>
                              </a:rPr>
                              <m:t>se</m:t>
                            </m:r>
                          </m:sub>
                        </m:sSub>
                      </m:den>
                    </m:f>
                  </m:oMath>
                </a14:m>
                <a:r>
                  <a:rPr lang="en-US" sz="1250" dirty="0"/>
                  <a:t>  </a:t>
                </a:r>
                <a:r>
                  <a:rPr lang="en-US" sz="1250" dirty="0">
                    <a:solidFill>
                      <a:srgbClr val="404040"/>
                    </a:solidFill>
                    <a:latin typeface="Calibri" pitchFamily="34" charset="0"/>
                    <a:ea typeface="Calibri" pitchFamily="34" charset="-122"/>
                    <a:cs typeface="Calibri" pitchFamily="34" charset="-120"/>
                  </a:rPr>
                  <a:t>in the bolt shank</a:t>
                </a:r>
                <a:endParaRPr lang="en-US" sz="1250" dirty="0"/>
              </a:p>
              <a:p>
                <a:pPr marL="190500" indent="-190500">
                  <a:spcBef>
                    <a:spcPts val="300"/>
                  </a:spcBef>
                  <a:spcAft>
                    <a:spcPts val="400"/>
                  </a:spcAft>
                  <a:buClr>
                    <a:srgbClr val="336699"/>
                  </a:buClr>
                  <a:buSzPct val="80000"/>
                  <a:buChar char="•"/>
                </a:pPr>
                <a:r>
                  <a:rPr lang="en-US" sz="1250" dirty="0">
                    <a:solidFill>
                      <a:srgbClr val="404040"/>
                    </a:solidFill>
                    <a:latin typeface="Calibri" pitchFamily="34" charset="0"/>
                    <a:ea typeface="Calibri" pitchFamily="34" charset="-122"/>
                    <a:cs typeface="Calibri" pitchFamily="34" charset="-120"/>
                  </a:rPr>
                  <a:t>These stresses interact — the combined state reduces capacity below each uniaxial limit</a:t>
                </a:r>
                <a:endParaRPr lang="en-US" sz="1250" dirty="0"/>
              </a:p>
              <a:p>
                <a:pPr marL="190500" indent="-190500">
                  <a:spcBef>
                    <a:spcPts val="300"/>
                  </a:spcBef>
                  <a:spcAft>
                    <a:spcPts val="400"/>
                  </a:spcAft>
                  <a:buClr>
                    <a:srgbClr val="336699"/>
                  </a:buClr>
                  <a:buSzPct val="80000"/>
                  <a:buFontTx/>
                  <a:buChar char="•"/>
                </a:pPr>
                <a:r>
                  <a:rPr lang="en-US" sz="1250" dirty="0">
                    <a:solidFill>
                      <a:srgbClr val="404040"/>
                    </a:solidFill>
                    <a:latin typeface="Calibri" pitchFamily="34" charset="0"/>
                    <a:ea typeface="Calibri" pitchFamily="34" charset="-122"/>
                    <a:cs typeface="Calibri" pitchFamily="34" charset="-120"/>
                  </a:rPr>
                  <a:t>Vertical seismic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25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250" b="0" i="0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m:rPr>
                            <m:sty m:val="p"/>
                          </m:rPr>
                          <a:rPr lang="en-US" sz="1250" i="0">
                            <a:latin typeface="Cambria Math" panose="02040503050406030204" pitchFamily="18" charset="0"/>
                          </a:rPr>
                          <m:t>E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US" sz="1250" i="0">
                            <a:latin typeface="Cambria Math" panose="02040503050406030204" pitchFamily="18" charset="0"/>
                          </a:rPr>
                          <m:t>v</m:t>
                        </m:r>
                      </m:sub>
                    </m:sSub>
                    <m:r>
                      <a:rPr lang="en-US" sz="1250" i="0">
                        <a:latin typeface="Cambria Math" panose="02040503050406030204" pitchFamily="18" charset="0"/>
                      </a:rPr>
                      <m:t>=0.2 </m:t>
                    </m:r>
                    <m:sSub>
                      <m:sSubPr>
                        <m:ctrlPr>
                          <a:rPr lang="en-US" sz="125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sz="1250" i="0">
                            <a:latin typeface="Cambria Math" panose="02040503050406030204" pitchFamily="18" charset="0"/>
                          </a:rPr>
                          <m:t>S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US" sz="1250" i="0">
                            <a:latin typeface="Cambria Math" panose="02040503050406030204" pitchFamily="18" charset="0"/>
                          </a:rPr>
                          <m:t>DS</m:t>
                        </m:r>
                      </m:sub>
                    </m:sSub>
                    <m:r>
                      <a:rPr lang="en-US" sz="1250" i="0">
                        <a:latin typeface="Cambria Math" panose="02040503050406030204" pitchFamily="18" charset="0"/>
                      </a:rPr>
                      <m:t> </m:t>
                    </m:r>
                    <m:sSub>
                      <m:sSubPr>
                        <m:ctrlPr>
                          <a:rPr lang="en-US" sz="125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sz="1250" i="0">
                            <a:latin typeface="Cambria Math" panose="02040503050406030204" pitchFamily="18" charset="0"/>
                          </a:rPr>
                          <m:t>W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US" sz="1250" i="0">
                            <a:latin typeface="Cambria Math" panose="02040503050406030204" pitchFamily="18" charset="0"/>
                          </a:rPr>
                          <m:t>p</m:t>
                        </m:r>
                      </m:sub>
                    </m:sSub>
                  </m:oMath>
                </a14:m>
                <a:r>
                  <a:rPr lang="en-US" sz="1250" dirty="0"/>
                  <a:t>   </a:t>
                </a:r>
                <a:r>
                  <a:rPr lang="en-US" sz="1250" dirty="0">
                    <a:solidFill>
                      <a:srgbClr val="404040"/>
                    </a:solidFill>
                    <a:latin typeface="Calibri" pitchFamily="34" charset="0"/>
                    <a:ea typeface="Calibri" pitchFamily="34" charset="-122"/>
                    <a:cs typeface="Calibri" pitchFamily="34" charset="-120"/>
                  </a:rPr>
                  <a:t>adds an upward force component that further increases net anchor tension</a:t>
                </a:r>
                <a:endParaRPr lang="en-US" sz="1250" dirty="0"/>
              </a:p>
            </p:txBody>
          </p:sp>
        </mc:Choice>
        <mc:Fallback xmlns="">
          <p:sp>
            <p:nvSpPr>
              <p:cNvPr id="6" name="Text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5760" y="713232"/>
                <a:ext cx="5029200" cy="4343400"/>
              </a:xfrm>
              <a:prstGeom prst="rect">
                <a:avLst/>
              </a:prstGeom>
              <a:blipFill>
                <a:blip r:embed="rId3"/>
                <a:stretch>
                  <a:fillRect t="-140"/>
                </a:stretch>
              </a:blipFill>
              <a:ln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Shape 5"/>
          <p:cNvSpPr/>
          <p:nvPr/>
        </p:nvSpPr>
        <p:spPr>
          <a:xfrm>
            <a:off x="5943600" y="804672"/>
            <a:ext cx="2468880" cy="1920240"/>
          </a:xfrm>
          <a:prstGeom prst="rect">
            <a:avLst/>
          </a:prstGeom>
          <a:solidFill>
            <a:srgbClr val="EAF1FB"/>
          </a:solidFill>
          <a:ln w="12700">
            <a:solidFill>
              <a:srgbClr val="1F3A6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 6"/>
              <p:cNvSpPr/>
              <p:nvPr/>
            </p:nvSpPr>
            <p:spPr>
              <a:xfrm>
                <a:off x="5943600" y="804672"/>
                <a:ext cx="2168554" cy="731520"/>
              </a:xfrm>
              <a:prstGeom prst="rect">
                <a:avLst/>
              </a:prstGeom>
              <a:noFill/>
              <a:ln/>
            </p:spPr>
            <p:txBody>
              <a:bodyPr wrap="square" rtlCol="0" anchor="ctr"/>
              <a:lstStyle/>
              <a:p>
                <a:pPr marL="0" indent="0" algn="ctr">
                  <a:buNone/>
                </a:pPr>
                <a:r>
                  <a:rPr lang="en-US" sz="1200" b="1" dirty="0">
                    <a:solidFill>
                      <a:srgbClr val="1F3A6B"/>
                    </a:solidFill>
                    <a:latin typeface="Calibri" pitchFamily="34" charset="0"/>
                    <a:ea typeface="Calibri" pitchFamily="34" charset="-122"/>
                    <a:cs typeface="Calibri" pitchFamily="34" charset="-120"/>
                  </a:rPr>
                  <a:t>Equipment</a:t>
                </a:r>
                <a:endParaRPr lang="en-US" sz="1200" dirty="0"/>
              </a:p>
              <a:p>
                <a:pPr marL="0" indent="0" algn="ctr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200" b="1" i="1" smtClean="0">
                              <a:solidFill>
                                <a:srgbClr val="003366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200" b="1" i="0" smtClean="0">
                              <a:solidFill>
                                <a:srgbClr val="003366"/>
                              </a:solidFill>
                              <a:latin typeface="Cambria Math" panose="02040503050406030204" pitchFamily="18" charset="0"/>
                            </a:rPr>
                            <m:t>𝐖</m:t>
                          </m:r>
                        </m:e>
                        <m:sub>
                          <m:r>
                            <a:rPr lang="en-US" sz="1200" b="1" i="0" smtClean="0">
                              <a:solidFill>
                                <a:srgbClr val="003366"/>
                              </a:solidFill>
                              <a:latin typeface="Cambria Math" panose="02040503050406030204" pitchFamily="18" charset="0"/>
                            </a:rPr>
                            <m:t>𝐩</m:t>
                          </m:r>
                        </m:sub>
                      </m:sSub>
                    </m:oMath>
                  </m:oMathPara>
                </a14:m>
                <a:endParaRPr lang="en-US" sz="1200" b="1" dirty="0"/>
              </a:p>
            </p:txBody>
          </p:sp>
        </mc:Choice>
        <mc:Fallback xmlns="">
          <p:sp>
            <p:nvSpPr>
              <p:cNvPr id="8" name="Text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43600" y="804672"/>
                <a:ext cx="2168554" cy="73152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  <a:ln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Shape 7"/>
          <p:cNvSpPr/>
          <p:nvPr/>
        </p:nvSpPr>
        <p:spPr>
          <a:xfrm>
            <a:off x="7104888" y="1600200"/>
            <a:ext cx="128016" cy="128016"/>
          </a:xfrm>
          <a:prstGeom prst="ellipse">
            <a:avLst/>
          </a:prstGeom>
          <a:solidFill>
            <a:srgbClr val="CC0000"/>
          </a:solidFill>
          <a:ln w="12700">
            <a:solidFill>
              <a:srgbClr val="CC000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Text 8"/>
          <p:cNvSpPr/>
          <p:nvPr/>
        </p:nvSpPr>
        <p:spPr>
          <a:xfrm>
            <a:off x="7003339" y="1797006"/>
            <a:ext cx="4572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CC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CG</a:t>
            </a:r>
            <a:endParaRPr lang="en-US" sz="1000" dirty="0"/>
          </a:p>
        </p:txBody>
      </p:sp>
      <p:sp>
        <p:nvSpPr>
          <p:cNvPr id="11" name="Shape 9"/>
          <p:cNvSpPr/>
          <p:nvPr/>
        </p:nvSpPr>
        <p:spPr>
          <a:xfrm>
            <a:off x="5715000" y="1664208"/>
            <a:ext cx="0" cy="1078992"/>
          </a:xfrm>
          <a:prstGeom prst="line">
            <a:avLst/>
          </a:prstGeom>
          <a:noFill/>
          <a:ln w="12700">
            <a:solidFill>
              <a:srgbClr val="88888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 10"/>
              <p:cNvSpPr/>
              <p:nvPr/>
            </p:nvSpPr>
            <p:spPr>
              <a:xfrm>
                <a:off x="5376672" y="2011680"/>
                <a:ext cx="411480" cy="228600"/>
              </a:xfrm>
              <a:prstGeom prst="rect">
                <a:avLst/>
              </a:prstGeom>
              <a:noFill/>
              <a:ln/>
            </p:spPr>
            <p:txBody>
              <a:bodyPr wrap="square" rtlCol="0" anchor="ctr"/>
              <a:lstStyle/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0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n-US" sz="1000" b="0" i="1" smtClean="0">
                              <a:latin typeface="Cambria Math" panose="02040503050406030204" pitchFamily="18" charset="0"/>
                            </a:rPr>
                            <m:t>h</m:t>
                          </m:r>
                        </m:e>
                        <m:sub>
                          <m:r>
                            <m:rPr>
                              <m:sty m:val="p"/>
                            </m:rPr>
                            <a:rPr lang="en-US" sz="1000" b="0" i="1" smtClean="0">
                              <a:latin typeface="Cambria Math" panose="02040503050406030204" pitchFamily="18" charset="0"/>
                            </a:rPr>
                            <m:t>cg</m:t>
                          </m:r>
                        </m:sub>
                      </m:sSub>
                    </m:oMath>
                  </m:oMathPara>
                </a14:m>
                <a:endParaRPr lang="en-US" sz="1000" dirty="0"/>
              </a:p>
            </p:txBody>
          </p:sp>
        </mc:Choice>
        <mc:Fallback xmlns="">
          <p:sp>
            <p:nvSpPr>
              <p:cNvPr id="12" name="Text 1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76672" y="2011680"/>
                <a:ext cx="411480" cy="228600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  <a:ln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Shape 11"/>
          <p:cNvSpPr/>
          <p:nvPr/>
        </p:nvSpPr>
        <p:spPr>
          <a:xfrm>
            <a:off x="7231939" y="1689459"/>
            <a:ext cx="457200" cy="0"/>
          </a:xfrm>
          <a:prstGeom prst="line">
            <a:avLst/>
          </a:prstGeom>
          <a:noFill/>
          <a:ln w="31750">
            <a:solidFill>
              <a:srgbClr val="CC0000"/>
            </a:solidFill>
            <a:prstDash val="solid"/>
            <a:headEnd type="triangle" w="med" len="med"/>
            <a:tailEnd type="none" w="med" len="med"/>
          </a:ln>
        </p:spPr>
        <p:txBody>
          <a:bodyPr/>
          <a:lstStyle/>
          <a:p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 12"/>
              <p:cNvSpPr/>
              <p:nvPr/>
            </p:nvSpPr>
            <p:spPr>
              <a:xfrm>
                <a:off x="7351776" y="1444816"/>
                <a:ext cx="1005840" cy="237744"/>
              </a:xfrm>
              <a:prstGeom prst="rect">
                <a:avLst/>
              </a:prstGeom>
              <a:noFill/>
              <a:ln/>
            </p:spPr>
            <p:txBody>
              <a:bodyPr wrap="square" rtlCol="0" anchor="ctr"/>
              <a:lstStyle/>
              <a:p>
                <a:pPr marL="0" indent="0" algn="ctr">
                  <a:buNone/>
                </a:pPr>
                <a:r>
                  <a:rPr lang="en-US" sz="1100" b="1" dirty="0">
                    <a:solidFill>
                      <a:srgbClr val="C00000"/>
                    </a:solidFill>
                  </a:rPr>
                  <a:t>Inertial Force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1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100" b="1" i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𝐅</m:t>
                        </m:r>
                      </m:e>
                      <m:sub>
                        <m:r>
                          <a:rPr lang="en-US" sz="1100" b="1" i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𝐩</m:t>
                        </m:r>
                      </m:sub>
                    </m:sSub>
                  </m:oMath>
                </a14:m>
                <a:r>
                  <a:rPr lang="en-US" sz="1100" b="1" dirty="0">
                    <a:solidFill>
                      <a:srgbClr val="C00000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  </a:t>
                </a:r>
              </a:p>
            </p:txBody>
          </p:sp>
        </mc:Choice>
        <mc:Fallback xmlns="">
          <p:sp>
            <p:nvSpPr>
              <p:cNvPr id="14" name="Text 1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51776" y="1444816"/>
                <a:ext cx="1005840" cy="237744"/>
              </a:xfrm>
              <a:prstGeom prst="rect">
                <a:avLst/>
              </a:prstGeom>
              <a:blipFill>
                <a:blip r:embed="rId6"/>
                <a:stretch>
                  <a:fillRect t="-46154" r="-6061" b="-41026"/>
                </a:stretch>
              </a:blipFill>
              <a:ln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 13"/>
              <p:cNvSpPr/>
              <p:nvPr/>
            </p:nvSpPr>
            <p:spPr>
              <a:xfrm>
                <a:off x="5775569" y="2912280"/>
                <a:ext cx="2926080" cy="256032"/>
              </a:xfrm>
              <a:prstGeom prst="rect">
                <a:avLst/>
              </a:prstGeom>
              <a:noFill/>
              <a:ln/>
            </p:spPr>
            <p:txBody>
              <a:bodyPr wrap="square"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000" i="1">
                              <a:solidFill>
                                <a:srgbClr val="404040"/>
                              </a:solidFill>
                              <a:latin typeface="Cambria Math" panose="02040503050406030204" pitchFamily="18" charset="0"/>
                              <a:ea typeface="Calibri" pitchFamily="34" charset="-122"/>
                              <a:cs typeface="Calibri" pitchFamily="34" charset="-120"/>
                            </a:rPr>
                          </m:ctrlPr>
                        </m:sSubPr>
                        <m:e>
                          <m:r>
                            <a:rPr lang="en-US" sz="1000">
                              <a:solidFill>
                                <a:srgbClr val="404040"/>
                              </a:solidFill>
                              <a:latin typeface="Cambria Math" panose="02040503050406030204" pitchFamily="18" charset="0"/>
                              <a:ea typeface="Calibri" pitchFamily="34" charset="-122"/>
                              <a:cs typeface="Calibri" pitchFamily="34" charset="-12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sz="1000">
                              <a:solidFill>
                                <a:srgbClr val="404040"/>
                              </a:solidFill>
                              <a:latin typeface="Cambria Math" panose="02040503050406030204" pitchFamily="18" charset="0"/>
                              <a:ea typeface="Calibri" pitchFamily="34" charset="-122"/>
                              <a:cs typeface="Calibri" pitchFamily="34" charset="-120"/>
                            </a:rPr>
                            <m:t>M</m:t>
                          </m:r>
                        </m:e>
                        <m:sub>
                          <m:r>
                            <m:rPr>
                              <m:sty m:val="p"/>
                            </m:rPr>
                            <a:rPr lang="en-US" sz="1000">
                              <a:solidFill>
                                <a:srgbClr val="404040"/>
                              </a:solidFill>
                              <a:latin typeface="Cambria Math" panose="02040503050406030204" pitchFamily="18" charset="0"/>
                              <a:ea typeface="Calibri" pitchFamily="34" charset="-122"/>
                              <a:cs typeface="Calibri" pitchFamily="34" charset="-120"/>
                            </a:rPr>
                            <m:t>ot</m:t>
                          </m:r>
                        </m:sub>
                      </m:sSub>
                      <m:r>
                        <a:rPr lang="en-US" sz="1000">
                          <a:solidFill>
                            <a:srgbClr val="404040"/>
                          </a:solidFill>
                          <a:latin typeface="Cambria Math" panose="02040503050406030204" pitchFamily="18" charset="0"/>
                          <a:ea typeface="Calibri" pitchFamily="34" charset="-122"/>
                          <a:cs typeface="Calibri" pitchFamily="34" charset="-120"/>
                        </a:rPr>
                        <m:t>=</m:t>
                      </m:r>
                      <m:sSub>
                        <m:sSubPr>
                          <m:ctrlPr>
                            <a:rPr lang="en-US" sz="1000" i="1">
                              <a:solidFill>
                                <a:srgbClr val="404040"/>
                              </a:solidFill>
                              <a:latin typeface="Cambria Math" panose="02040503050406030204" pitchFamily="18" charset="0"/>
                              <a:ea typeface="Calibri" pitchFamily="34" charset="-122"/>
                              <a:cs typeface="Calibri" pitchFamily="34" charset="-12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n-US" sz="1000">
                              <a:solidFill>
                                <a:srgbClr val="404040"/>
                              </a:solidFill>
                              <a:latin typeface="Cambria Math" panose="02040503050406030204" pitchFamily="18" charset="0"/>
                              <a:ea typeface="Calibri" pitchFamily="34" charset="-122"/>
                              <a:cs typeface="Calibri" pitchFamily="34" charset="-120"/>
                            </a:rPr>
                            <m:t>F</m:t>
                          </m:r>
                        </m:e>
                        <m:sub>
                          <m:r>
                            <m:rPr>
                              <m:sty m:val="p"/>
                            </m:rPr>
                            <a:rPr lang="en-US" sz="1000">
                              <a:solidFill>
                                <a:srgbClr val="404040"/>
                              </a:solidFill>
                              <a:latin typeface="Cambria Math" panose="02040503050406030204" pitchFamily="18" charset="0"/>
                              <a:ea typeface="Calibri" pitchFamily="34" charset="-122"/>
                              <a:cs typeface="Calibri" pitchFamily="34" charset="-120"/>
                            </a:rPr>
                            <m:t>p</m:t>
                          </m:r>
                        </m:sub>
                      </m:sSub>
                      <m:r>
                        <a:rPr lang="en-US" sz="1000">
                          <a:solidFill>
                            <a:srgbClr val="404040"/>
                          </a:solidFill>
                          <a:latin typeface="Cambria Math" panose="02040503050406030204" pitchFamily="18" charset="0"/>
                          <a:ea typeface="Calibri" pitchFamily="34" charset="-122"/>
                          <a:cs typeface="Calibri" pitchFamily="34" charset="-120"/>
                        </a:rPr>
                        <m:t> </m:t>
                      </m:r>
                      <m:sSub>
                        <m:sSubPr>
                          <m:ctrlPr>
                            <a:rPr lang="en-US" sz="1000" i="1">
                              <a:solidFill>
                                <a:srgbClr val="404040"/>
                              </a:solidFill>
                              <a:latin typeface="Cambria Math" panose="02040503050406030204" pitchFamily="18" charset="0"/>
                              <a:ea typeface="Calibri" pitchFamily="34" charset="-122"/>
                              <a:cs typeface="Calibri" pitchFamily="34" charset="-12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n-US" sz="1000">
                              <a:solidFill>
                                <a:srgbClr val="404040"/>
                              </a:solidFill>
                              <a:latin typeface="Cambria Math" panose="02040503050406030204" pitchFamily="18" charset="0"/>
                              <a:ea typeface="Calibri" pitchFamily="34" charset="-122"/>
                              <a:cs typeface="Calibri" pitchFamily="34" charset="-120"/>
                            </a:rPr>
                            <m:t>h</m:t>
                          </m:r>
                        </m:e>
                        <m:sub>
                          <m:r>
                            <m:rPr>
                              <m:sty m:val="p"/>
                            </m:rPr>
                            <a:rPr lang="en-US" sz="1000">
                              <a:solidFill>
                                <a:srgbClr val="404040"/>
                              </a:solidFill>
                              <a:latin typeface="Cambria Math" panose="02040503050406030204" pitchFamily="18" charset="0"/>
                              <a:ea typeface="Calibri" pitchFamily="34" charset="-122"/>
                              <a:cs typeface="Calibri" pitchFamily="34" charset="-120"/>
                            </a:rPr>
                            <m:t>cg</m:t>
                          </m:r>
                        </m:sub>
                      </m:sSub>
                    </m:oMath>
                  </m:oMathPara>
                </a14:m>
                <a:endParaRPr lang="en-US" sz="1000" dirty="0"/>
              </a:p>
            </p:txBody>
          </p:sp>
        </mc:Choice>
        <mc:Fallback xmlns="">
          <p:sp>
            <p:nvSpPr>
              <p:cNvPr id="15" name="Text 1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75569" y="2912280"/>
                <a:ext cx="2926080" cy="256032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  <a:ln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Shape 14"/>
          <p:cNvSpPr/>
          <p:nvPr/>
        </p:nvSpPr>
        <p:spPr>
          <a:xfrm>
            <a:off x="5669280" y="2743200"/>
            <a:ext cx="3017520" cy="201168"/>
          </a:xfrm>
          <a:prstGeom prst="rect">
            <a:avLst/>
          </a:prstGeom>
          <a:solidFill>
            <a:srgbClr val="AAAAAA"/>
          </a:solidFill>
          <a:ln w="12700">
            <a:solidFill>
              <a:srgbClr val="88888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7" name="Shape 15"/>
          <p:cNvSpPr/>
          <p:nvPr/>
        </p:nvSpPr>
        <p:spPr>
          <a:xfrm>
            <a:off x="5943600" y="2944368"/>
            <a:ext cx="182880" cy="182880"/>
          </a:xfrm>
          <a:prstGeom prst="ellipse">
            <a:avLst/>
          </a:prstGeom>
          <a:solidFill>
            <a:srgbClr val="CC0000"/>
          </a:solidFill>
          <a:ln w="12700">
            <a:solidFill>
              <a:srgbClr val="CC000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 16"/>
              <p:cNvSpPr/>
              <p:nvPr/>
            </p:nvSpPr>
            <p:spPr>
              <a:xfrm>
                <a:off x="5257800" y="2994660"/>
                <a:ext cx="731520" cy="411480"/>
              </a:xfrm>
              <a:prstGeom prst="rect">
                <a:avLst/>
              </a:prstGeom>
              <a:noFill/>
              <a:ln/>
            </p:spPr>
            <p:txBody>
              <a:bodyPr wrap="square"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00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n-US" sz="100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N</m:t>
                          </m:r>
                        </m:e>
                        <m:sub>
                          <m:r>
                            <m:rPr>
                              <m:sty m:val="p"/>
                            </m:rPr>
                            <a:rPr lang="en-US" sz="100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ua</m:t>
                          </m:r>
                        </m:sub>
                      </m:sSub>
                    </m:oMath>
                  </m:oMathPara>
                </a14:m>
                <a:endParaRPr lang="en-US" sz="1000" dirty="0">
                  <a:solidFill>
                    <a:srgbClr val="C00000"/>
                  </a:solidFill>
                </a:endParaRPr>
              </a:p>
              <a:p>
                <a:pPr marL="0" indent="0" algn="ctr">
                  <a:buNone/>
                </a:pPr>
                <a:r>
                  <a:rPr lang="en-US" sz="1000" dirty="0">
                    <a:solidFill>
                      <a:srgbClr val="C00000"/>
                    </a:solidFill>
                    <a:latin typeface="Calibri" pitchFamily="34" charset="0"/>
                    <a:ea typeface="Calibri" pitchFamily="34" charset="-122"/>
                    <a:cs typeface="Calibri" pitchFamily="34" charset="-120"/>
                  </a:rPr>
                  <a:t>(tension</a:t>
                </a:r>
                <a:r>
                  <a:rPr lang="en-US" sz="1000" dirty="0">
                    <a:solidFill>
                      <a:srgbClr val="CC0000"/>
                    </a:solidFill>
                    <a:latin typeface="Calibri" pitchFamily="34" charset="0"/>
                    <a:ea typeface="Calibri" pitchFamily="34" charset="-122"/>
                    <a:cs typeface="Calibri" pitchFamily="34" charset="-120"/>
                  </a:rPr>
                  <a:t>)</a:t>
                </a:r>
                <a:endParaRPr lang="en-US" sz="1000" dirty="0"/>
              </a:p>
            </p:txBody>
          </p:sp>
        </mc:Choice>
        <mc:Fallback xmlns="">
          <p:sp>
            <p:nvSpPr>
              <p:cNvPr id="18" name="Text 1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57800" y="2994660"/>
                <a:ext cx="731520" cy="411480"/>
              </a:xfrm>
              <a:prstGeom prst="rect">
                <a:avLst/>
              </a:prstGeom>
              <a:blipFill>
                <a:blip r:embed="rId8"/>
                <a:stretch>
                  <a:fillRect b="-7353"/>
                </a:stretch>
              </a:blipFill>
              <a:ln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9" name="Shape 17"/>
          <p:cNvSpPr/>
          <p:nvPr/>
        </p:nvSpPr>
        <p:spPr>
          <a:xfrm>
            <a:off x="8229600" y="2944368"/>
            <a:ext cx="182880" cy="182880"/>
          </a:xfrm>
          <a:prstGeom prst="ellipse">
            <a:avLst/>
          </a:prstGeom>
          <a:solidFill>
            <a:srgbClr val="1F3A6B"/>
          </a:solidFill>
          <a:ln w="12700">
            <a:solidFill>
              <a:srgbClr val="1F3A6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0" name="Text 18"/>
          <p:cNvSpPr/>
          <p:nvPr/>
        </p:nvSpPr>
        <p:spPr>
          <a:xfrm>
            <a:off x="7946136" y="3227454"/>
            <a:ext cx="932688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1F3A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(compression)</a:t>
            </a:r>
            <a:endParaRPr lang="en-US" sz="1000" dirty="0"/>
          </a:p>
        </p:txBody>
      </p:sp>
      <p:sp>
        <p:nvSpPr>
          <p:cNvPr id="21" name="Shape 19"/>
          <p:cNvSpPr/>
          <p:nvPr/>
        </p:nvSpPr>
        <p:spPr>
          <a:xfrm>
            <a:off x="5943600" y="3200400"/>
            <a:ext cx="2286000" cy="0"/>
          </a:xfrm>
          <a:prstGeom prst="line">
            <a:avLst/>
          </a:prstGeom>
          <a:noFill/>
          <a:ln w="25400">
            <a:solidFill>
              <a:srgbClr val="CC6600"/>
            </a:solidFill>
            <a:prstDash val="solid"/>
            <a:headEnd type="none" w="med" len="med"/>
            <a:tailEnd type="triangle" w="med" len="med"/>
          </a:ln>
        </p:spPr>
        <p:txBody>
          <a:bodyPr/>
          <a:lstStyle/>
          <a:p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 20"/>
              <p:cNvSpPr/>
              <p:nvPr/>
            </p:nvSpPr>
            <p:spPr>
              <a:xfrm>
                <a:off x="6158484" y="3287184"/>
                <a:ext cx="1490472" cy="256032"/>
              </a:xfrm>
              <a:prstGeom prst="rect">
                <a:avLst/>
              </a:prstGeom>
              <a:noFill/>
              <a:ln/>
            </p:spPr>
            <p:txBody>
              <a:bodyPr wrap="square" rtlCol="0" anchor="ctr"/>
              <a:lstStyle/>
              <a:p>
                <a:pPr algn="ctr"/>
                <a14:m>
                  <m:oMath xmlns:m="http://schemas.openxmlformats.org/officeDocument/2006/math">
                    <m:sSub>
                      <m:sSubPr>
                        <m:ctrlPr>
                          <a:rPr lang="en-US" sz="1000" i="1" smtClean="0">
                            <a:solidFill>
                              <a:schemeClr val="accent2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libri" pitchFamily="34" charset="-122"/>
                            <a:cs typeface="Calibri" pitchFamily="34" charset="-12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sz="1000" i="1">
                            <a:solidFill>
                              <a:schemeClr val="accent2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libri" pitchFamily="34" charset="-122"/>
                            <a:cs typeface="Calibri" pitchFamily="34" charset="-120"/>
                          </a:rPr>
                          <m:t>V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US" sz="1000" i="1">
                            <a:solidFill>
                              <a:schemeClr val="accent2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libri" pitchFamily="34" charset="-122"/>
                            <a:cs typeface="Calibri" pitchFamily="34" charset="-120"/>
                          </a:rPr>
                          <m:t>ua</m:t>
                        </m:r>
                      </m:sub>
                    </m:sSub>
                  </m:oMath>
                </a14:m>
                <a:r>
                  <a:rPr lang="en-US" sz="1000" dirty="0">
                    <a:solidFill>
                      <a:schemeClr val="accent2">
                        <a:lumMod val="75000"/>
                      </a:schemeClr>
                    </a:solidFill>
                    <a:latin typeface="Calibri" pitchFamily="34" charset="0"/>
                    <a:ea typeface="Calibri" pitchFamily="34" charset="-122"/>
                    <a:cs typeface="Calibri" pitchFamily="34" charset="-120"/>
                  </a:rPr>
                  <a:t> (shear, all anchors)</a:t>
                </a:r>
                <a:endParaRPr lang="en-US" sz="1000" dirty="0"/>
              </a:p>
            </p:txBody>
          </p:sp>
        </mc:Choice>
        <mc:Fallback xmlns="">
          <p:sp>
            <p:nvSpPr>
              <p:cNvPr id="22" name="Text 2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58484" y="3287184"/>
                <a:ext cx="1490472" cy="256032"/>
              </a:xfrm>
              <a:prstGeom prst="rect">
                <a:avLst/>
              </a:prstGeom>
              <a:blipFill>
                <a:blip r:embed="rId9"/>
                <a:stretch>
                  <a:fillRect b="-14286"/>
                </a:stretch>
              </a:blipFill>
              <a:ln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3" name="Shape 21"/>
          <p:cNvSpPr/>
          <p:nvPr/>
        </p:nvSpPr>
        <p:spPr>
          <a:xfrm>
            <a:off x="5669280" y="3749040"/>
            <a:ext cx="3246120" cy="1234440"/>
          </a:xfrm>
          <a:prstGeom prst="rect">
            <a:avLst/>
          </a:prstGeom>
          <a:solidFill>
            <a:srgbClr val="FFF8E1"/>
          </a:solidFill>
          <a:ln w="12700">
            <a:solidFill>
              <a:srgbClr val="C8960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4" name="Text 22"/>
          <p:cNvSpPr/>
          <p:nvPr/>
        </p:nvSpPr>
        <p:spPr>
          <a:xfrm>
            <a:off x="5806440" y="3794760"/>
            <a:ext cx="2971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1F3A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Anchor stress state:</a:t>
            </a:r>
            <a:endParaRPr lang="en-US" sz="11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 23"/>
              <p:cNvSpPr/>
              <p:nvPr/>
            </p:nvSpPr>
            <p:spPr>
              <a:xfrm>
                <a:off x="5806440" y="4041648"/>
                <a:ext cx="2971800" cy="914400"/>
              </a:xfrm>
              <a:prstGeom prst="rect">
                <a:avLst/>
              </a:prstGeom>
              <a:noFill/>
              <a:ln/>
            </p:spPr>
            <p:txBody>
              <a:bodyPr wrap="square" rtlCol="0" anchor="t"/>
              <a:lstStyle/>
              <a:p>
                <a:pPr marL="190500" indent="-190500">
                  <a:spcAft>
                    <a:spcPts val="400"/>
                  </a:spcAft>
                  <a:buClr>
                    <a:srgbClr val="336699"/>
                  </a:buClr>
                  <a:buSzPct val="80000"/>
                  <a:buChar char="•"/>
                </a:pP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1050">
                        <a:latin typeface="Cambria Math" panose="02040503050406030204" pitchFamily="18" charset="0"/>
                      </a:rPr>
                      <m:t>σ</m:t>
                    </m:r>
                    <m:r>
                      <a:rPr lang="en-US" sz="1050">
                        <a:latin typeface="Cambria Math" panose="02040503050406030204" pitchFamily="18" charset="0"/>
                      </a:rPr>
                      <m:t>= </m:t>
                    </m:r>
                    <m:f>
                      <m:fPr>
                        <m:type m:val="lin"/>
                        <m:ctrlPr>
                          <a:rPr lang="en-US" sz="105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sz="105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 sz="1050">
                                <a:latin typeface="Cambria Math" panose="02040503050406030204" pitchFamily="18" charset="0"/>
                              </a:rPr>
                              <m:t>N</m:t>
                            </m:r>
                          </m:e>
                          <m:sub>
                            <m:r>
                              <m:rPr>
                                <m:sty m:val="p"/>
                              </m:rPr>
                              <a:rPr lang="en-US" sz="1050">
                                <a:latin typeface="Cambria Math" panose="02040503050406030204" pitchFamily="18" charset="0"/>
                              </a:rPr>
                              <m:t>ua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en-US" sz="105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 sz="1050">
                                <a:latin typeface="Cambria Math" panose="02040503050406030204" pitchFamily="18" charset="0"/>
                              </a:rPr>
                              <m:t>A</m:t>
                            </m:r>
                          </m:e>
                          <m:sub>
                            <m:r>
                              <m:rPr>
                                <m:sty m:val="p"/>
                              </m:rPr>
                              <a:rPr lang="en-US" sz="1050">
                                <a:latin typeface="Cambria Math" panose="02040503050406030204" pitchFamily="18" charset="0"/>
                              </a:rPr>
                              <m:t>se</m:t>
                            </m:r>
                          </m:sub>
                        </m:sSub>
                      </m:den>
                    </m:f>
                  </m:oMath>
                </a14:m>
                <a:r>
                  <a:rPr lang="en-US" sz="1050" dirty="0">
                    <a:solidFill>
                      <a:srgbClr val="404040"/>
                    </a:solidFill>
                    <a:latin typeface="Calibri" pitchFamily="34" charset="0"/>
                    <a:ea typeface="Calibri" pitchFamily="34" charset="-122"/>
                    <a:cs typeface="Calibri" pitchFamily="34" charset="-120"/>
                  </a:rPr>
                  <a:t>   (tension)</a:t>
                </a:r>
                <a:endParaRPr lang="en-US" sz="1050" dirty="0"/>
              </a:p>
              <a:p>
                <a:pPr marL="190500" indent="-190500">
                  <a:spcAft>
                    <a:spcPts val="400"/>
                  </a:spcAft>
                  <a:buClr>
                    <a:srgbClr val="336699"/>
                  </a:buClr>
                  <a:buSzPct val="80000"/>
                  <a:buChar char="•"/>
                </a:pP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1050">
                        <a:latin typeface="Cambria Math" panose="02040503050406030204" pitchFamily="18" charset="0"/>
                      </a:rPr>
                      <m:t>τ</m:t>
                    </m:r>
                    <m:r>
                      <a:rPr lang="en-US" sz="105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type m:val="lin"/>
                        <m:ctrlPr>
                          <a:rPr lang="en-US" sz="105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sz="105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 sz="1050">
                                <a:latin typeface="Cambria Math" panose="02040503050406030204" pitchFamily="18" charset="0"/>
                              </a:rPr>
                              <m:t>V</m:t>
                            </m:r>
                          </m:e>
                          <m:sub>
                            <m:r>
                              <m:rPr>
                                <m:sty m:val="p"/>
                              </m:rPr>
                              <a:rPr lang="en-US" sz="1050">
                                <a:latin typeface="Cambria Math" panose="02040503050406030204" pitchFamily="18" charset="0"/>
                              </a:rPr>
                              <m:t>ua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en-US" sz="105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 sz="1050">
                                <a:latin typeface="Cambria Math" panose="02040503050406030204" pitchFamily="18" charset="0"/>
                              </a:rPr>
                              <m:t>A</m:t>
                            </m:r>
                          </m:e>
                          <m:sub>
                            <m:r>
                              <m:rPr>
                                <m:sty m:val="p"/>
                              </m:rPr>
                              <a:rPr lang="en-US" sz="1050">
                                <a:latin typeface="Cambria Math" panose="02040503050406030204" pitchFamily="18" charset="0"/>
                              </a:rPr>
                              <m:t>se</m:t>
                            </m:r>
                          </m:sub>
                        </m:sSub>
                      </m:den>
                    </m:f>
                  </m:oMath>
                </a14:m>
                <a:r>
                  <a:rPr lang="en-US" sz="1050" dirty="0">
                    <a:solidFill>
                      <a:srgbClr val="404040"/>
                    </a:solidFill>
                    <a:latin typeface="Calibri" pitchFamily="34" charset="0"/>
                    <a:ea typeface="Calibri" pitchFamily="34" charset="-122"/>
                    <a:cs typeface="Calibri" pitchFamily="34" charset="-120"/>
                  </a:rPr>
                  <a:t>   (shear)</a:t>
                </a:r>
                <a:endParaRPr lang="en-US" sz="1050" dirty="0"/>
              </a:p>
              <a:p>
                <a:pPr marL="190500" indent="-190500">
                  <a:spcAft>
                    <a:spcPts val="400"/>
                  </a:spcAft>
                  <a:buClr>
                    <a:srgbClr val="336699"/>
                  </a:buClr>
                  <a:buSzPct val="80000"/>
                  <a:buChar char="•"/>
                </a:pPr>
                <a:r>
                  <a:rPr lang="en-US" sz="1050" dirty="0">
                    <a:solidFill>
                      <a:srgbClr val="404040"/>
                    </a:solidFill>
                    <a:latin typeface="Calibri" pitchFamily="34" charset="0"/>
                    <a:ea typeface="Calibri" pitchFamily="34" charset="-122"/>
                    <a:cs typeface="Calibri" pitchFamily="34" charset="-120"/>
                  </a:rPr>
                  <a:t>Both act simultaneously</a:t>
                </a:r>
                <a:endParaRPr lang="en-US" sz="1050" dirty="0"/>
              </a:p>
              <a:p>
                <a:pPr marL="190500" indent="-190500">
                  <a:spcAft>
                    <a:spcPts val="400"/>
                  </a:spcAft>
                  <a:buClr>
                    <a:srgbClr val="336699"/>
                  </a:buClr>
                  <a:buSzPct val="80000"/>
                  <a:buChar char="•"/>
                </a:pPr>
                <a:r>
                  <a:rPr lang="en-US" sz="1050" dirty="0">
                    <a:solidFill>
                      <a:srgbClr val="404040"/>
                    </a:solidFill>
                    <a:latin typeface="Calibri" pitchFamily="34" charset="0"/>
                    <a:ea typeface="Calibri" pitchFamily="34" charset="-122"/>
                    <a:cs typeface="Calibri" pitchFamily="34" charset="-120"/>
                  </a:rPr>
                  <a:t>Interaction check required</a:t>
                </a:r>
                <a:endParaRPr lang="en-US" sz="1050" dirty="0"/>
              </a:p>
            </p:txBody>
          </p:sp>
        </mc:Choice>
        <mc:Fallback xmlns="">
          <p:sp>
            <p:nvSpPr>
              <p:cNvPr id="25" name="Text 2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06440" y="4041648"/>
                <a:ext cx="2971800" cy="914400"/>
              </a:xfrm>
              <a:prstGeom prst="rect">
                <a:avLst/>
              </a:prstGeom>
              <a:blipFill>
                <a:blip r:embed="rId10"/>
                <a:stretch>
                  <a:fillRect t="-26000" b="-667"/>
                </a:stretch>
              </a:blipFill>
              <a:ln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1B5CFEDC-5553-3FA3-9A7A-5A3B1C49FAE5}"/>
              </a:ext>
            </a:extLst>
          </p:cNvPr>
          <p:cNvCxnSpPr>
            <a:cxnSpLocks/>
            <a:stCxn id="11" idx="0"/>
          </p:cNvCxnSpPr>
          <p:nvPr/>
        </p:nvCxnSpPr>
        <p:spPr>
          <a:xfrm>
            <a:off x="5715000" y="1664208"/>
            <a:ext cx="1188720" cy="0"/>
          </a:xfrm>
          <a:prstGeom prst="line">
            <a:avLst/>
          </a:prstGeom>
          <a:ln w="19050" cap="flat" cmpd="sng" algn="ctr">
            <a:solidFill>
              <a:schemeClr val="dk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1426</TotalTime>
  <Words>3435</Words>
  <Application>Microsoft Office PowerPoint</Application>
  <PresentationFormat>On-screen Show (16:9)</PresentationFormat>
  <Paragraphs>592</Paragraphs>
  <Slides>30</Slides>
  <Notes>30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4" baseType="lpstr">
      <vt:lpstr>Arial</vt:lpstr>
      <vt:lpstr>Calibri</vt:lpstr>
      <vt:lpstr>Cambria Math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ASCE 7-22 Seismic Anchor Bolt Design</dc:title>
  <dc:subject>PptxGenJS Presentation</dc:subject>
  <dc:creator>Tom Irvine</dc:creator>
  <cp:lastModifiedBy>Tom Irvine</cp:lastModifiedBy>
  <cp:revision>1</cp:revision>
  <dcterms:created xsi:type="dcterms:W3CDTF">2026-06-12T19:20:37Z</dcterms:created>
  <dcterms:modified xsi:type="dcterms:W3CDTF">2026-06-13T23:49:54Z</dcterms:modified>
</cp:coreProperties>
</file>