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2.xml" ContentType="application/vnd.openxmlformats-officedocument.presentationml.tags+xml"/>
  <Override PartName="/ppt/notesSlides/notesSlide57.xml" ContentType="application/vnd.openxmlformats-officedocument.presentationml.notesSlide+xml"/>
  <Override PartName="/ppt/tags/tag3.xml" ContentType="application/vnd.openxmlformats-officedocument.presentationml.tags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9" r:id="rId1"/>
    <p:sldMasterId id="2147483712" r:id="rId2"/>
  </p:sldMasterIdLst>
  <p:notesMasterIdLst>
    <p:notesMasterId r:id="rId61"/>
  </p:notesMasterIdLst>
  <p:handoutMasterIdLst>
    <p:handoutMasterId r:id="rId62"/>
  </p:handoutMasterIdLst>
  <p:sldIdLst>
    <p:sldId id="256" r:id="rId3"/>
    <p:sldId id="257" r:id="rId4"/>
    <p:sldId id="392" r:id="rId5"/>
    <p:sldId id="357" r:id="rId6"/>
    <p:sldId id="358" r:id="rId7"/>
    <p:sldId id="359" r:id="rId8"/>
    <p:sldId id="360" r:id="rId9"/>
    <p:sldId id="361" r:id="rId10"/>
    <p:sldId id="362" r:id="rId11"/>
    <p:sldId id="399" r:id="rId12"/>
    <p:sldId id="400" r:id="rId13"/>
    <p:sldId id="414" r:id="rId14"/>
    <p:sldId id="462" r:id="rId15"/>
    <p:sldId id="364" r:id="rId16"/>
    <p:sldId id="413" r:id="rId17"/>
    <p:sldId id="406" r:id="rId18"/>
    <p:sldId id="407" r:id="rId19"/>
    <p:sldId id="606" r:id="rId20"/>
    <p:sldId id="410" r:id="rId21"/>
    <p:sldId id="411" r:id="rId22"/>
    <p:sldId id="583" r:id="rId23"/>
    <p:sldId id="607" r:id="rId24"/>
    <p:sldId id="584" r:id="rId25"/>
    <p:sldId id="585" r:id="rId26"/>
    <p:sldId id="596" r:id="rId27"/>
    <p:sldId id="600" r:id="rId28"/>
    <p:sldId id="602" r:id="rId29"/>
    <p:sldId id="601" r:id="rId30"/>
    <p:sldId id="597" r:id="rId31"/>
    <p:sldId id="598" r:id="rId32"/>
    <p:sldId id="412" r:id="rId33"/>
    <p:sldId id="404" r:id="rId34"/>
    <p:sldId id="403" r:id="rId35"/>
    <p:sldId id="569" r:id="rId36"/>
    <p:sldId id="570" r:id="rId37"/>
    <p:sldId id="571" r:id="rId38"/>
    <p:sldId id="376" r:id="rId39"/>
    <p:sldId id="393" r:id="rId40"/>
    <p:sldId id="377" r:id="rId41"/>
    <p:sldId id="394" r:id="rId42"/>
    <p:sldId id="608" r:id="rId43"/>
    <p:sldId id="395" r:id="rId44"/>
    <p:sldId id="397" r:id="rId45"/>
    <p:sldId id="586" r:id="rId46"/>
    <p:sldId id="587" r:id="rId47"/>
    <p:sldId id="588" r:id="rId48"/>
    <p:sldId id="589" r:id="rId49"/>
    <p:sldId id="580" r:id="rId50"/>
    <p:sldId id="592" r:id="rId51"/>
    <p:sldId id="593" r:id="rId52"/>
    <p:sldId id="594" r:id="rId53"/>
    <p:sldId id="595" r:id="rId54"/>
    <p:sldId id="581" r:id="rId55"/>
    <p:sldId id="603" r:id="rId56"/>
    <p:sldId id="604" r:id="rId57"/>
    <p:sldId id="579" r:id="rId58"/>
    <p:sldId id="567" r:id="rId59"/>
    <p:sldId id="568" r:id="rId6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99"/>
    <a:srgbClr val="006666"/>
    <a:srgbClr val="3366CC"/>
    <a:srgbClr val="0066CC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12199-0B36-45F8-AF4F-7B32BF320538}" v="4" dt="2026-05-17T21:59:07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9" autoAdjust="0"/>
    <p:restoredTop sz="94607" autoAdjust="0"/>
  </p:normalViewPr>
  <p:slideViewPr>
    <p:cSldViewPr>
      <p:cViewPr varScale="1">
        <p:scale>
          <a:sx n="95" d="100"/>
          <a:sy n="95" d="100"/>
        </p:scale>
        <p:origin x="1104" y="90"/>
      </p:cViewPr>
      <p:guideLst>
        <p:guide orient="horz" pos="235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custSel addSld modSld">
      <pc:chgData name="Tom Irvine" userId="262373fcfcd015cf" providerId="LiveId" clId="{3C89AC9C-B2C6-431B-938B-B7A22FB5427C}" dt="2026-05-17T22:20:27.965" v="164" actId="14100"/>
      <pc:docMkLst>
        <pc:docMk/>
      </pc:docMkLst>
      <pc:sldChg chg="addSp delSp modSp mod">
        <pc:chgData name="Tom Irvine" userId="262373fcfcd015cf" providerId="LiveId" clId="{3C89AC9C-B2C6-431B-938B-B7A22FB5427C}" dt="2026-05-17T22:01:32.660" v="162" actId="255"/>
        <pc:sldMkLst>
          <pc:docMk/>
          <pc:sldMk cId="300437110" sldId="580"/>
        </pc:sldMkLst>
        <pc:spChg chg="add mod">
          <ac:chgData name="Tom Irvine" userId="262373fcfcd015cf" providerId="LiveId" clId="{3C89AC9C-B2C6-431B-938B-B7A22FB5427C}" dt="2026-05-17T22:01:32.660" v="162" actId="255"/>
          <ac:spMkLst>
            <pc:docMk/>
            <pc:sldMk cId="300437110" sldId="580"/>
            <ac:spMk id="6" creationId="{B2573A9F-E29F-6F55-96EC-C9C177D1BF0D}"/>
          </ac:spMkLst>
        </pc:spChg>
        <pc:picChg chg="mod">
          <ac:chgData name="Tom Irvine" userId="262373fcfcd015cf" providerId="LiveId" clId="{3C89AC9C-B2C6-431B-938B-B7A22FB5427C}" dt="2026-05-17T21:58:43.266" v="30" actId="1076"/>
          <ac:picMkLst>
            <pc:docMk/>
            <pc:sldMk cId="300437110" sldId="580"/>
            <ac:picMk id="3" creationId="{388F86D4-35E8-B2B9-AC8A-A57CBAADBDA1}"/>
          </ac:picMkLst>
        </pc:picChg>
        <pc:picChg chg="add del mod">
          <ac:chgData name="Tom Irvine" userId="262373fcfcd015cf" providerId="LiveId" clId="{3C89AC9C-B2C6-431B-938B-B7A22FB5427C}" dt="2026-05-17T22:01:01.791" v="157" actId="21"/>
          <ac:picMkLst>
            <pc:docMk/>
            <pc:sldMk cId="300437110" sldId="580"/>
            <ac:picMk id="5" creationId="{AAEF97FC-2666-370B-01C8-2EC3C71D0A95}"/>
          </ac:picMkLst>
        </pc:picChg>
      </pc:sldChg>
      <pc:sldChg chg="addSp delSp modSp mod">
        <pc:chgData name="Tom Irvine" userId="262373fcfcd015cf" providerId="LiveId" clId="{3C89AC9C-B2C6-431B-938B-B7A22FB5427C}" dt="2026-05-16T15:15:51.373" v="1"/>
        <pc:sldMkLst>
          <pc:docMk/>
          <pc:sldMk cId="3424547663" sldId="583"/>
        </pc:sldMkLst>
        <pc:picChg chg="add mod">
          <ac:chgData name="Tom Irvine" userId="262373fcfcd015cf" providerId="LiveId" clId="{3C89AC9C-B2C6-431B-938B-B7A22FB5427C}" dt="2026-05-16T15:15:51.373" v="1"/>
          <ac:picMkLst>
            <pc:docMk/>
            <pc:sldMk cId="3424547663" sldId="583"/>
            <ac:picMk id="2" creationId="{0A5C5FCB-7D2B-C54E-2550-71C0C885CFD9}"/>
          </ac:picMkLst>
        </pc:picChg>
        <pc:picChg chg="del">
          <ac:chgData name="Tom Irvine" userId="262373fcfcd015cf" providerId="LiveId" clId="{3C89AC9C-B2C6-431B-938B-B7A22FB5427C}" dt="2026-05-16T15:15:07.120" v="0" actId="21"/>
          <ac:picMkLst>
            <pc:docMk/>
            <pc:sldMk cId="3424547663" sldId="583"/>
            <ac:picMk id="7" creationId="{0A5C5FCB-7D2B-C54E-2550-71C0C885CFD9}"/>
          </ac:picMkLst>
        </pc:picChg>
      </pc:sldChg>
      <pc:sldChg chg="addSp delSp modSp mod">
        <pc:chgData name="Tom Irvine" userId="262373fcfcd015cf" providerId="LiveId" clId="{3C89AC9C-B2C6-431B-938B-B7A22FB5427C}" dt="2026-05-16T15:18:14.332" v="14" actId="1076"/>
        <pc:sldMkLst>
          <pc:docMk/>
          <pc:sldMk cId="3997969731" sldId="584"/>
        </pc:sldMkLst>
        <pc:picChg chg="add mod">
          <ac:chgData name="Tom Irvine" userId="262373fcfcd015cf" providerId="LiveId" clId="{3C89AC9C-B2C6-431B-938B-B7A22FB5427C}" dt="2026-05-16T15:18:14.332" v="14" actId="1076"/>
          <ac:picMkLst>
            <pc:docMk/>
            <pc:sldMk cId="3997969731" sldId="584"/>
            <ac:picMk id="3" creationId="{45D44D9A-B4DA-10DC-6EAA-E36C36C4B995}"/>
          </ac:picMkLst>
        </pc:picChg>
        <pc:picChg chg="del">
          <ac:chgData name="Tom Irvine" userId="262373fcfcd015cf" providerId="LiveId" clId="{3C89AC9C-B2C6-431B-938B-B7A22FB5427C}" dt="2026-05-16T15:16:12.630" v="4" actId="21"/>
          <ac:picMkLst>
            <pc:docMk/>
            <pc:sldMk cId="3997969731" sldId="584"/>
            <ac:picMk id="6" creationId="{967CAC32-5AFE-F9CF-ACDD-81AC2790168B}"/>
          </ac:picMkLst>
        </pc:picChg>
      </pc:sldChg>
      <pc:sldChg chg="modSp mod">
        <pc:chgData name="Tom Irvine" userId="262373fcfcd015cf" providerId="LiveId" clId="{3C89AC9C-B2C6-431B-938B-B7A22FB5427C}" dt="2026-05-17T22:20:27.965" v="164" actId="14100"/>
        <pc:sldMkLst>
          <pc:docMk/>
          <pc:sldMk cId="2942314312" sldId="592"/>
        </pc:sldMkLst>
        <pc:picChg chg="mod">
          <ac:chgData name="Tom Irvine" userId="262373fcfcd015cf" providerId="LiveId" clId="{3C89AC9C-B2C6-431B-938B-B7A22FB5427C}" dt="2026-05-17T22:20:27.965" v="164" actId="14100"/>
          <ac:picMkLst>
            <pc:docMk/>
            <pc:sldMk cId="2942314312" sldId="592"/>
            <ac:picMk id="5" creationId="{021C0A57-2609-BD36-15C4-FD5ADC6E637B}"/>
          </ac:picMkLst>
        </pc:picChg>
      </pc:sldChg>
      <pc:sldChg chg="addSp delSp modSp mod">
        <pc:chgData name="Tom Irvine" userId="262373fcfcd015cf" providerId="LiveId" clId="{3C89AC9C-B2C6-431B-938B-B7A22FB5427C}" dt="2026-05-16T15:20:25.804" v="18" actId="1076"/>
        <pc:sldMkLst>
          <pc:docMk/>
          <pc:sldMk cId="466595889" sldId="596"/>
        </pc:sldMkLst>
        <pc:picChg chg="del">
          <ac:chgData name="Tom Irvine" userId="262373fcfcd015cf" providerId="LiveId" clId="{3C89AC9C-B2C6-431B-938B-B7A22FB5427C}" dt="2026-05-16T15:19:58.276" v="15" actId="21"/>
          <ac:picMkLst>
            <pc:docMk/>
            <pc:sldMk cId="466595889" sldId="596"/>
            <ac:picMk id="3" creationId="{C9EFECBE-F239-7813-D3A0-0C8ECC645D90}"/>
          </ac:picMkLst>
        </pc:picChg>
        <pc:picChg chg="add mod">
          <ac:chgData name="Tom Irvine" userId="262373fcfcd015cf" providerId="LiveId" clId="{3C89AC9C-B2C6-431B-938B-B7A22FB5427C}" dt="2026-05-16T15:20:25.804" v="18" actId="1076"/>
          <ac:picMkLst>
            <pc:docMk/>
            <pc:sldMk cId="466595889" sldId="596"/>
            <ac:picMk id="5" creationId="{E9AFFAD1-6AF9-EB4D-2C5A-3F708097A893}"/>
          </ac:picMkLst>
        </pc:picChg>
      </pc:sldChg>
      <pc:sldChg chg="addSp delSp modSp add mod">
        <pc:chgData name="Tom Irvine" userId="262373fcfcd015cf" providerId="LiveId" clId="{3C89AC9C-B2C6-431B-938B-B7A22FB5427C}" dt="2026-05-16T15:17:21.371" v="11" actId="1582"/>
        <pc:sldMkLst>
          <pc:docMk/>
          <pc:sldMk cId="1143814966" sldId="607"/>
        </pc:sldMkLst>
        <pc:spChg chg="add mod">
          <ac:chgData name="Tom Irvine" userId="262373fcfcd015cf" providerId="LiveId" clId="{3C89AC9C-B2C6-431B-938B-B7A22FB5427C}" dt="2026-05-16T15:17:21.371" v="11" actId="1582"/>
          <ac:spMkLst>
            <pc:docMk/>
            <pc:sldMk cId="1143814966" sldId="607"/>
            <ac:spMk id="5" creationId="{77166D61-A2AD-4502-2F65-2E7D15B9EE2A}"/>
          </ac:spMkLst>
        </pc:spChg>
        <pc:picChg chg="add mod">
          <ac:chgData name="Tom Irvine" userId="262373fcfcd015cf" providerId="LiveId" clId="{3C89AC9C-B2C6-431B-938B-B7A22FB5427C}" dt="2026-05-16T15:16:56.661" v="7" actId="1076"/>
          <ac:picMkLst>
            <pc:docMk/>
            <pc:sldMk cId="1143814966" sldId="607"/>
            <ac:picMk id="3" creationId="{FA628766-06F4-04CE-98B8-345D97CD0C4F}"/>
          </ac:picMkLst>
        </pc:picChg>
        <pc:picChg chg="del">
          <ac:chgData name="Tom Irvine" userId="262373fcfcd015cf" providerId="LiveId" clId="{3C89AC9C-B2C6-431B-938B-B7A22FB5427C}" dt="2026-05-16T15:16:10.506" v="3" actId="21"/>
          <ac:picMkLst>
            <pc:docMk/>
            <pc:sldMk cId="1143814966" sldId="607"/>
            <ac:picMk id="6" creationId="{26F658E9-DF48-0FF4-3F0A-9FEB32EE7FF1}"/>
          </ac:picMkLst>
        </pc:picChg>
      </pc:sldChg>
      <pc:sldChg chg="addSp delSp modSp add mod">
        <pc:chgData name="Tom Irvine" userId="262373fcfcd015cf" providerId="LiveId" clId="{3C89AC9C-B2C6-431B-938B-B7A22FB5427C}" dt="2026-05-17T14:03:17.352" v="25" actId="22"/>
        <pc:sldMkLst>
          <pc:docMk/>
          <pc:sldMk cId="1165299150" sldId="608"/>
        </pc:sldMkLst>
        <pc:picChg chg="add del mod">
          <ac:chgData name="Tom Irvine" userId="262373fcfcd015cf" providerId="LiveId" clId="{3C89AC9C-B2C6-431B-938B-B7A22FB5427C}" dt="2026-05-17T14:02:35.725" v="24" actId="21"/>
          <ac:picMkLst>
            <pc:docMk/>
            <pc:sldMk cId="1165299150" sldId="608"/>
            <ac:picMk id="3" creationId="{81531B52-9C30-B2FF-F7FC-FB1A4C3A2EE7}"/>
          </ac:picMkLst>
        </pc:picChg>
        <pc:picChg chg="del">
          <ac:chgData name="Tom Irvine" userId="262373fcfcd015cf" providerId="LiveId" clId="{3C89AC9C-B2C6-431B-938B-B7A22FB5427C}" dt="2026-05-17T13:59:17.232" v="20" actId="21"/>
          <ac:picMkLst>
            <pc:docMk/>
            <pc:sldMk cId="1165299150" sldId="608"/>
            <ac:picMk id="5" creationId="{5E494D33-8EAD-A66C-C172-E7D3949FC275}"/>
          </ac:picMkLst>
        </pc:picChg>
        <pc:picChg chg="add">
          <ac:chgData name="Tom Irvine" userId="262373fcfcd015cf" providerId="LiveId" clId="{3C89AC9C-B2C6-431B-938B-B7A22FB5427C}" dt="2026-05-17T14:03:17.352" v="25" actId="22"/>
          <ac:picMkLst>
            <pc:docMk/>
            <pc:sldMk cId="1165299150" sldId="608"/>
            <ac:picMk id="7" creationId="{D867758E-9843-BF2B-02B7-0CE2D08AB72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CB7BE8-049D-465B-B8E1-1E9FEE646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016B2E-0CF6-44A8-8FB4-BFE8367E2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6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7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26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15354AA-D5F4-CCD2-987C-ACBC8C2A8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B4CD7-34F8-47A7-9F23-CE520DCF27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2F15319-30AC-E3B6-7A95-75764F25C6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2038FEC-B1EA-E3B2-FEBD-F10490D84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76262-3CA5-A498-F5C6-28C989433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4A65AC4-D596-D352-B861-2DF79E644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370999A-5A2C-4E2C-B229-2BF587DC1FF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5BD72B9-6BD4-13D4-3EA3-37B6FEF22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CD42821E-FDAF-020C-586D-2C6A3ADA8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792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6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3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1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9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8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7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2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473E6-ECA6-EAF0-E366-8F4AB73AE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0F9B3-033A-8845-C78D-873B44BCC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B7A7F-0391-DC72-7104-BBA32D5E7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6936D-227E-392D-E1BE-D8EEB943D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48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1E16A-8541-0179-CDFB-F24547D47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F4D2BA-8BCE-E0A3-6996-73E0513D4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F6A87-81FF-B90D-E894-B1DBBCC6D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FAAF7-B899-8652-ECF8-4DC9F2B5E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58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E798-A5E0-DA40-1986-8381AFFFA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42AAD-81A0-2F78-5032-5D3C4D4DA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206BF-2ECC-28D6-C43E-3F80ADED2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D5D17-8E1B-FE79-5F67-638FE18FE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65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8444-62F7-43BC-4D58-815E68E70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BEB78-B465-C839-DF12-BAF223B05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8B8B6-73F5-28F1-B75B-AA68F2196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2ABD5-0CB5-4264-94BA-F02AA1BAC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8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3915-C696-2D3C-CF2D-646C51218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6BD8D-AD70-E4F5-8A7D-ABC1544B9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4E8C01-7D2E-C75A-0246-3FE41F3E4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66F2E-2795-999B-EE99-F1F4C30C5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55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E1F08-7AF6-E227-25B6-F3E031317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5461C-A2A1-553C-8EDF-9050EAAA8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E1F42-847A-6DCA-DDE7-724D2BFA0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E1B73-3A07-D0C1-4A22-605F1DEC4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52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6E51C-299A-86E9-ED7E-8393FF324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184919-121E-3E05-67DD-C969A0FAF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DED671-7FE5-59E2-16FB-EFC0811B2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89436-F551-205F-7768-33F8E350A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1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D0D02-44FC-689E-ADC3-F4B41629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6863F2-1CAC-AE22-E231-FDEC1F7C6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4B04C-6C74-711C-27AE-205DA42FF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54215-536B-E4DB-06EE-821176BEE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03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EF8C3-DD9B-7B5E-FE9E-4F0CFA59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671BF-C97C-9B0A-6136-51468F814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0DADC2-75E9-DDB6-40C5-21C946C71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956B0-BDDA-651C-8DD7-9D97387D6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8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04195-AD98-05A7-84DD-06FFEF047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7AC028-68E1-E21F-33E3-07EE5BC49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FD201-F0E4-28AF-8F29-0C99FB765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93565-1C14-5537-1E1C-175FA9A01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4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251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64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923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D5E17-62B3-9E25-E548-15191A7B9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0EA27-2D17-2A26-81B8-F318B6CC3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93227-7836-8724-FB82-4DEB17E6C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4013C-DA3A-2368-B440-74AD4226F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734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1E3FD-37A4-18FE-33F2-D233DBDE8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CCEFC0-71C8-512C-853A-B56FD7B9A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99586-E340-AFA9-07CA-4BB9C2C38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459E0-5E84-B916-109F-BE2012810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7475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51ACC-BE6E-545D-A215-AE48A101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417FD7-499F-5AF5-3EC4-AB9D10E33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3E826-CA66-6236-9F08-87EE2120B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FE1E0-08C4-AFE8-6672-2EFFBBAA4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6158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2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559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2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587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3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E68E8-9C27-1D30-18DF-3FD7FDEA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1083D-FDE2-CA32-AD7D-A8BEBC188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90EC6-AE1E-F46C-5C30-1D7F97B27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8980D-662E-8F3B-A7AE-2F8966228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685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97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00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260D2-F2AF-8EFA-2532-AD4430D03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81CFF-7AC6-27DC-C4EF-C00877050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BAE00-16AA-5124-65A2-7A087621B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80C4C-2278-396F-DD70-5D7169BBB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01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1D1E8-8C42-8A69-786F-1730335D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5D66E-DA0C-2136-15B4-2A371C43A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022E85-5DD4-7B0D-1A1F-A30850853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94A00-ECB6-AC1B-8ACC-9263E8D2C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24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48A68-5414-7A52-0079-F0D575298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09798-ECEF-924C-42A3-56D9185D74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2971A0-13ED-8785-C6CD-DE5B7D919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AB853-8F60-2D66-8A9A-C5681EF73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428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D6DA1-6F86-BBE5-F358-543593F44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AB90C-A322-4A95-CC36-D637A8F4D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89117-5BB4-BC90-B9C7-76AB7F94A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A3A16-90A3-C6C6-0F8C-BEE7F20E1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354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7CC48-93D5-2A48-6540-2A9A59DD1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58B4E-44AF-A174-976D-2AC7E6D9B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BFE36-B49B-5DA8-BB42-EAA144D56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8EB5E-8141-8B6D-3500-035ED5CBB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71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EEB3-0C4B-2C1B-7C65-DC4FB2DC3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C6627-5A66-28F1-FD57-FDF71A2AF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AFA097-1FE6-5F57-4E0C-7EA52C553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CEF6C-54BF-4262-7C08-3A65ED665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4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98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97EF1-A528-6149-A30F-D82660F08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8B35F-9E2C-35CA-8971-AB38FFF39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0301AD-F2B7-0363-9FB9-341C2072A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18752-06FF-34C5-8F20-8C737DBE6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81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7B2DA-C66C-754E-AEE7-24797ECBC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01829-0AE1-7E03-018C-BD65FF27F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AC20D-4832-0DE4-DFE8-D79B7C90F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94B5D-1B97-BBF2-A9A1-5B2373314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234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24CFE-576A-E1F3-21C7-00BF2EBB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1A8D63-090E-7C80-181B-BC780F1EF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7C2A3-FCB2-0578-1C98-361F59D62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A519-2957-9754-B2FE-6198F2F4C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46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6E5BF-2AED-004F-63D1-068A39A2F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D3EAA1-8FC8-F57D-A8A3-749028D4C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72E87-C434-4C8B-6555-ECE8E5397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DEA75-9CCF-0D4B-02F2-0FC170A97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253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1BA26-2329-D658-404E-B5D27E7D8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11061-3DA3-F1E0-6F81-4E0249D2F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225D7-4B6A-04E8-582C-DA3A9DCCB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23B32-CA97-B501-64F6-F3F1E6811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820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F16D9-39D8-5F98-F733-44AA4467A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9A0ECB-81F5-AE88-3E6C-5ADFD5559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EE791-D80C-B7C9-C733-6017FC238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6059B-D7DF-92BB-F44A-51FBB45E3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498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500AF-8C23-6DF7-7C1B-819E5CA09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121DE9-6ACB-5E02-FC32-1ABA6D72F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D2BEC-3C13-3F79-73DE-7643B003D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6E354-1090-EC7C-6824-2A64ED31D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56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6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52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5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E3043EC3-CCCF-2977-C7F4-F5E252BFD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7179D81-48C5-7EDB-F4BA-9CBB7A7E9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EF0FE06C-0055-9C21-103A-1DBDAEEBA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86EEA-2A71-4AEF-A6C1-CF70055E5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97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FB7C6C0B-62D8-FCDA-F0BB-2E3ECE63B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FFB254F7-F336-D9A7-5E4D-70A7670ED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3C047669-E7FC-E98E-A112-69DC27896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4746B-D30E-4DA0-A661-C69CD6A59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7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3BEDA9C-CB0A-1F47-6476-5EDCED5E8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47690DE-4538-56F0-0A0F-5950AB9EC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241667A0-8759-3003-CC75-A7A3E7D38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7A394-3A82-40F4-98E9-520CA7C39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57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F00B478C-B499-05DA-CF3B-2A5EADB24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3F9C557-DE0A-F644-FA46-35AC0E76B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3EBE487E-D3B0-2DC4-2B2A-51BFE2564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595D4-3587-44AF-8ADB-A8DE3EF28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2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8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2">
            <a:extLst>
              <a:ext uri="{FF2B5EF4-FFF2-40B4-BE49-F238E27FC236}">
                <a16:creationId xmlns:a16="http://schemas.microsoft.com/office/drawing/2014/main" id="{A4035A48-B696-E8AD-3DE9-1D166D6FFE70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743200" y="427038"/>
            <a:ext cx="6399213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D1959A-364E-583E-3C43-FB39C0A2344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37868E-814B-89D3-E8FB-D55F4A6B5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0D91A83-B875-D41F-A92E-9A1CD4558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A5F322-9FE3-436A-B21C-9FE473A00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41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9F48CFC-4DB3-AED9-3903-A347696DA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12FF6D3D-6AA8-931D-26A2-29F9C8789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08982A7E-61FF-CDC7-14AC-0A958C838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1F7E6-3678-4AAA-A3D5-36AB406AF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1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97420A3-6023-7A94-1114-AFDCBD99D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4FA5B7F4-A64F-E94B-5576-B0BE8ECE0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77F7E6A1-497B-EE8A-0887-C7E31052C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7C604-4ECA-44CB-8489-E47E844C6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91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0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51836D2-DDC3-21DB-204D-B4DBA7E67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EF9514E-127D-50D3-67BE-537E3C628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8A3830A0-A014-4EC7-18E2-3039B78ED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E8B54-8513-4179-BC52-853EDD247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41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444BB9A9-8C2D-66DE-6E94-35ED8C5B5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B9BB0DE4-FB77-BD6F-FDE9-9715A72B6E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>
            <a:extLst>
              <a:ext uri="{FF2B5EF4-FFF2-40B4-BE49-F238E27FC236}">
                <a16:creationId xmlns:a16="http://schemas.microsoft.com/office/drawing/2014/main" id="{5E1E819E-83DF-F6F5-9A20-B228A0FF1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2C2ED-A029-466F-8942-B62DF905A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6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FDA7A330-8426-2B69-E302-A7FA3046B5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365EF31D-6E2B-5FCE-EF0E-E4318357B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8EBFB0C7-CE73-C449-8C45-E3197BAC6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432B-0B68-42F2-8A7C-721B41099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04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AB822219-F08A-2434-5699-297472891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6254958E-149D-D877-460A-83AD5F597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>
            <a:extLst>
              <a:ext uri="{FF2B5EF4-FFF2-40B4-BE49-F238E27FC236}">
                <a16:creationId xmlns:a16="http://schemas.microsoft.com/office/drawing/2014/main" id="{CF85BD51-DAF5-7FA9-A614-7580359E1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02FC3-5245-4C42-B79B-8C9914672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48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0089764-537F-4C54-83BE-B754A5236A51}" type="datetime1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5/17/2026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84842E-5D5F-47DB-8A50-E3874C6A648E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09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>
            <a:extLst>
              <a:ext uri="{FF2B5EF4-FFF2-40B4-BE49-F238E27FC236}">
                <a16:creationId xmlns:a16="http://schemas.microsoft.com/office/drawing/2014/main" id="{93803839-96BF-7B34-FC75-98D1248B4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Rectangle 1029">
            <a:extLst>
              <a:ext uri="{FF2B5EF4-FFF2-40B4-BE49-F238E27FC236}">
                <a16:creationId xmlns:a16="http://schemas.microsoft.com/office/drawing/2014/main" id="{11CE1C47-E1BD-4159-79C0-BBB4A5C92C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1030">
            <a:extLst>
              <a:ext uri="{FF2B5EF4-FFF2-40B4-BE49-F238E27FC236}">
                <a16:creationId xmlns:a16="http://schemas.microsoft.com/office/drawing/2014/main" id="{0212F516-D512-7299-F125-5DAB7CB754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1031">
            <a:extLst>
              <a:ext uri="{FF2B5EF4-FFF2-40B4-BE49-F238E27FC236}">
                <a16:creationId xmlns:a16="http://schemas.microsoft.com/office/drawing/2014/main" id="{1FB52278-F3DD-BA4F-8DCD-BC881E107B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8539D3E7-03B0-4368-AB1E-95839BD75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9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50000"/>
        <a:buFont typeface="Monotype Sorts" pitchFamily="2" charset="2"/>
        <a:defRPr kumimoji="1" sz="16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75000"/>
        <a:buFont typeface="Monotype Sorts" pitchFamily="2" charset="2"/>
        <a:defRPr kumimoji="1" sz="1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Monotype Sorts" pitchFamily="2" charset="2"/>
        <a:defRPr kumimoji="1"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6.png"/><Relationship Id="rId4" Type="http://schemas.openxmlformats.org/officeDocument/2006/relationships/image" Target="../media/image5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38400" y="3810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E542C2E-05F6-61F3-E676-F4DB1399B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2400" b="1" i="0" u="none" strike="noStrike" kern="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Multi-degree-of-freedom System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Shock Response Spectrum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br>
              <a:rPr kumimoji="1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1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Revision 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600" b="1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 Development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205CC525-16BD-8889-F56B-12B53FE46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023" y="1547298"/>
                <a:ext cx="4529138" cy="3763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</a:pPr>
                <a:r>
                  <a:rPr lang="en-US" sz="1400" dirty="0">
                    <a:latin typeface="Calibri" pitchFamily="34" charset="0"/>
                    <a:cs typeface="Arial" pitchFamily="34" charset="0"/>
                  </a:rPr>
                  <a:t>The solution and its derivatives are</a:t>
                </a:r>
              </a:p>
              <a:p>
                <a:pPr marL="742950" lvl="1" indent="-285750" eaLnBrk="1" hangingPunct="1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itchFamily="34" charset="0"/>
                  <a:cs typeface="Arial" pitchFamily="34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</m:acc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</m:e>
                      </m:acc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jω</m:t>
                      </m:r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̄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endParaRPr lang="en-US" sz="1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̈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</m:e>
                      </m:acc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 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̄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 eaLnBrk="1" hangingPunct="1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742950" lvl="1" indent="-285750" eaLnBrk="1" hangingPunct="1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285750" lvl="0" indent="-285750" eaLnBrk="1" hangingPunct="1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itchFamily="34" charset="0"/>
                    <a:cs typeface="Arial" pitchFamily="34" charset="0"/>
                  </a:rPr>
                  <a:t>Substitute into the homogeneous equation of motion</a:t>
                </a:r>
              </a:p>
              <a:p>
                <a:pPr marL="285750" lvl="0" indent="-285750" eaLnBrk="1" hangingPunct="1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itchFamily="34" charset="0"/>
                  <a:cs typeface="Arial" pitchFamily="34" charset="0"/>
                </a:endParaRPr>
              </a:p>
              <a:p>
                <a:pPr algn="ctr"/>
                <a:r>
                  <a:rPr lang="en-US" sz="1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acc>
                      </m:e>
                    </m:acc>
                    <m:r>
                      <a:rPr lang="en-US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1400" dirty="0"/>
              </a:p>
              <a:p>
                <a:pPr algn="ctr"/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̄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acc>
                        <m:accPr>
                          <m:chr m:val="̄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  <a:p>
                <a:pPr algn="ctr"/>
                <a:endParaRPr lang="en-US" sz="14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  <m:acc>
                      <m:accPr>
                        <m:chr m:val="̄"/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func>
                      <m:func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jωt</m:t>
                            </m:r>
                          </m:e>
                        </m:d>
                      </m:e>
                    </m:func>
                    <m:r>
                      <a:rPr 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̄"/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1400" dirty="0">
                    <a:latin typeface="Calibri" pitchFamily="34" charset="0"/>
                    <a:cs typeface="Arial" pitchFamily="34" charset="0"/>
                  </a:rPr>
                  <a:t> </a:t>
                </a:r>
              </a:p>
              <a:p>
                <a:pPr marL="742950" lvl="1" indent="-285750" eaLnBrk="1" hangingPunct="1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205CC525-16BD-8889-F56B-12B53FE46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0023" y="1547298"/>
                <a:ext cx="4529138" cy="37634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10">
            <a:extLst>
              <a:ext uri="{FF2B5EF4-FFF2-40B4-BE49-F238E27FC236}">
                <a16:creationId xmlns:a16="http://schemas.microsoft.com/office/drawing/2014/main" id="{391186B8-1051-8E4F-82A2-B06493B72294}"/>
              </a:ext>
            </a:extLst>
          </p:cNvPr>
          <p:cNvSpPr txBox="1"/>
          <p:nvPr/>
        </p:nvSpPr>
        <p:spPr bwMode="auto">
          <a:xfrm>
            <a:off x="1905000" y="4800600"/>
            <a:ext cx="3443288" cy="381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50F2B7E2-4270-D32D-50F2-62931F88E5AA}"/>
              </a:ext>
            </a:extLst>
          </p:cNvPr>
          <p:cNvSpPr txBox="1"/>
          <p:nvPr/>
        </p:nvSpPr>
        <p:spPr bwMode="auto">
          <a:xfrm>
            <a:off x="2200929" y="5607615"/>
            <a:ext cx="2525712" cy="381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CB1FA-0851-2ED2-C035-38FC73A38B48}"/>
              </a:ext>
            </a:extLst>
          </p:cNvPr>
          <p:cNvSpPr txBox="1"/>
          <p:nvPr/>
        </p:nvSpPr>
        <p:spPr>
          <a:xfrm>
            <a:off x="2136034" y="4067963"/>
            <a:ext cx="3602831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450" dirty="0">
              <a:latin typeface="+mn-lt"/>
            </a:endParaRPr>
          </a:p>
          <a:p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114165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Generalized Eigenvalue Problem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>
                <a:extLst>
                  <a:ext uri="{FF2B5EF4-FFF2-40B4-BE49-F238E27FC236}">
                    <a16:creationId xmlns:a16="http://schemas.microsoft.com/office/drawing/2014/main" id="{D6A477FC-1251-9321-5FB3-CB19A68EA62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14400" y="1675040"/>
                <a:ext cx="5638800" cy="27826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tabLst>
                    <a:tab pos="228600" algn="l"/>
                  </a:tabLst>
                  <a:defRPr/>
                </a:pPr>
                <a:r>
                  <a:rPr lang="en-US" sz="1400" dirty="0"/>
                  <a:t>Eigenvalues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 are calculated via</a:t>
                </a:r>
              </a:p>
              <a:p>
                <a:pPr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tabLst>
                    <a:tab pos="228600" algn="l"/>
                  </a:tabLst>
                  <a:defRPr/>
                </a:pPr>
                <a:endParaRPr lang="en-US" sz="1400" dirty="0"/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d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 =0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endParaRPr lang="en-US" sz="1400" dirty="0">
                  <a:latin typeface="Calibri" pitchFamily="34" charset="0"/>
                </a:endParaRPr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r>
                  <a:rPr lang="en-US" sz="1400" dirty="0"/>
                  <a:t>		where  </a:t>
                </a:r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endParaRPr kumimoji="1" lang="en-US" sz="1400" kern="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r>
                  <a:rPr kumimoji="1" lang="en-US" sz="1400" kern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			K</a:t>
                </a:r>
                <a:r>
                  <a:rPr kumimoji="1" lang="en-US" sz="140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sz="1400" kern="0" dirty="0"/>
                  <a:t>   is the global stiffness matrix</a:t>
                </a:r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r>
                  <a:rPr kumimoji="1" lang="en-US" sz="1400" kern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			M</a:t>
                </a:r>
                <a:r>
                  <a:rPr kumimoji="1" lang="en-US" sz="1400" kern="0" dirty="0"/>
                  <a:t>    is the global mass matrix</a:t>
                </a:r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r>
                  <a:rPr kumimoji="1" lang="en-US" sz="140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kumimoji="1" lang="el-GR" sz="140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kumimoji="1" lang="en-US" sz="1400" kern="0" dirty="0">
                    <a:latin typeface="Calibri" pitchFamily="34" charset="0"/>
                  </a:rPr>
                  <a:t>   is the angular natural frequency (rad/sec)</a:t>
                </a:r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endParaRPr kumimoji="1" lang="en-US" sz="1400" kern="0" dirty="0">
                  <a:latin typeface="Calibri" pitchFamily="34" charset="0"/>
                </a:endParaRPr>
              </a:p>
              <a:p>
                <a:pPr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tabLst>
                    <a:tab pos="228600" algn="l"/>
                  </a:tabLst>
                  <a:defRPr/>
                </a:pPr>
                <a:r>
                  <a:rPr kumimoji="1" lang="en-US" sz="1400" kern="0" dirty="0">
                    <a:latin typeface="Calibri" pitchFamily="34" charset="0"/>
                  </a:rPr>
                  <a:t>There is a natural frequency for each degree-of-freedom</a:t>
                </a:r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endParaRPr lang="en-US" sz="1400" dirty="0"/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endParaRPr kumimoji="1" lang="en-US" sz="1400" kern="0" dirty="0"/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endParaRPr kumimoji="1" lang="en-US" sz="1400" kern="0" dirty="0"/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endParaRPr lang="en-US" sz="1400" dirty="0"/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endParaRPr lang="en-US" sz="145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5">
                <a:extLst>
                  <a:ext uri="{FF2B5EF4-FFF2-40B4-BE49-F238E27FC236}">
                    <a16:creationId xmlns:a16="http://schemas.microsoft.com/office/drawing/2014/main" id="{D6A477FC-1251-9321-5FB3-CB19A68E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75040"/>
                <a:ext cx="5638800" cy="2782661"/>
              </a:xfrm>
              <a:prstGeom prst="rect">
                <a:avLst/>
              </a:prstGeom>
              <a:blipFill>
                <a:blip r:embed="rId3"/>
                <a:stretch>
                  <a:fillRect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1">
            <a:extLst>
              <a:ext uri="{FF2B5EF4-FFF2-40B4-BE49-F238E27FC236}">
                <a16:creationId xmlns:a16="http://schemas.microsoft.com/office/drawing/2014/main" id="{361978CF-B856-C489-7686-989F0DBC1995}"/>
              </a:ext>
            </a:extLst>
          </p:cNvPr>
          <p:cNvSpPr txBox="1"/>
          <p:nvPr/>
        </p:nvSpPr>
        <p:spPr bwMode="auto">
          <a:xfrm>
            <a:off x="1862138" y="2116138"/>
            <a:ext cx="2181225" cy="4572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8AA66-92D9-4174-1EC1-9399C2ADBC55}"/>
              </a:ext>
            </a:extLst>
          </p:cNvPr>
          <p:cNvSpPr txBox="1"/>
          <p:nvPr/>
        </p:nvSpPr>
        <p:spPr>
          <a:xfrm>
            <a:off x="1295400" y="2971035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latin typeface="+mn-lt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A4E973A-F2B5-E545-F7A6-B93E71251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38511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1" lang="en-US" sz="1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60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B81A95E8-165A-B524-D102-873C6535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411B71-A248-4AB3-90B1-8578CB82DC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4AD6C5F-BADA-F7FF-8F1D-3B3AAA45C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7" y="1905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72A4174C-054F-A7D4-EB88-765702F64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7096" y="266700"/>
            <a:ext cx="3048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/>
              <a:t>Solve for Eigenvalues</a:t>
            </a:r>
          </a:p>
        </p:txBody>
      </p:sp>
      <p:sp>
        <p:nvSpPr>
          <p:cNvPr id="13317" name="Line 8">
            <a:extLst>
              <a:ext uri="{FF2B5EF4-FFF2-40B4-BE49-F238E27FC236}">
                <a16:creationId xmlns:a16="http://schemas.microsoft.com/office/drawing/2014/main" id="{DDB88A1D-7881-2F17-23A1-F5642CBB8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14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8" name="Rectangle 13">
            <a:extLst>
              <a:ext uri="{FF2B5EF4-FFF2-40B4-BE49-F238E27FC236}">
                <a16:creationId xmlns:a16="http://schemas.microsoft.com/office/drawing/2014/main" id="{DFC8E3DC-2D61-3677-E8A1-5B40C99F7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4F4795E8-2063-B0ED-CBB1-D521A61CCA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2350" y="1304926"/>
                <a:ext cx="575945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tabLst/>
                  <a:defRPr/>
                </a:pPr>
                <a:r>
                  <a:rPr kumimoji="1" lang="en-US" sz="1450" b="0" i="0" u="none" strike="noStrike" kern="0" cap="none" spc="0" normalizeH="0" baseline="0" noProof="1">
                    <a:ln>
                      <a:noFill/>
                    </a:ln>
                    <a:solidFill>
                      <a:srgbClr val="01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anose="020B0604020202020204" pitchFamily="34" charset="0"/>
                  </a:rPr>
                  <a:t>Find the</a:t>
                </a:r>
                <a:r>
                  <a:rPr kumimoji="0" lang="en-US" sz="14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anose="020B0604020202020204" pitchFamily="34" charset="0"/>
                  </a:rPr>
                  <a:t> eigenvalues by setting the determinant equal to zero</a:t>
                </a: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tabLst/>
                  <a:defRPr/>
                </a:pPr>
                <a:endParaRPr lang="en-US" sz="1450" dirty="0">
                  <a:solidFill>
                    <a:srgbClr val="000000"/>
                  </a:solidFill>
                  <a:latin typeface="Calibri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det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14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45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5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145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14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</m:t>
                        </m:r>
                        <m:r>
                          <m:rPr>
                            <m:sty m:val="p"/>
                          </m:rPr>
                          <a:rPr lang="en-US" sz="14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5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4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14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sz="1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45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sz="145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m</m:t>
                                          </m:r>
                                        </m:e>
                                        <m:sub>
                                          <m: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45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45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m</m:t>
                                          </m:r>
                                        </m:e>
                                        <m:sub>
                                          <m:r>
                                            <a:rPr lang="en-US" sz="145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  <m:r>
                          <a:rPr lang="en-US" sz="1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US" sz="145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d>
                                          <m:dPr>
                                            <m:ctrlPr>
                                              <a:rPr lang="en-US" sz="145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5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45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k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5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5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45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k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5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145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45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ω</m:t>
                                            </m:r>
                                          </m:e>
                                          <m:sup>
                                            <m: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lang="en-US" sz="145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b>
                                            <m: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45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5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k</m:t>
                                            </m:r>
                                          </m:e>
                                          <m:sub>
                                            <m: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45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5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k</m:t>
                                            </m:r>
                                          </m:e>
                                          <m:sub>
                                            <m: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145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k</m:t>
                                            </m:r>
                                          </m:e>
                                          <m:sub>
                                            <m: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145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45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ω</m:t>
                                            </m:r>
                                          </m:e>
                                          <m:sup>
                                            <m: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lang="en-US" sz="145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b>
                                            <m:r>
                                              <a:rPr lang="en-US" sz="145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4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45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45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5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71450" lvl="0" indent="-171450">
                  <a:spcBef>
                    <a:spcPct val="15000"/>
                  </a:spcBef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defRPr/>
                </a:pPr>
                <a:r>
                  <a:rPr kumimoji="1" lang="en-US" sz="1450" kern="0" noProof="1">
                    <a:solidFill>
                      <a:srgbClr val="010000"/>
                    </a:solidFill>
                    <a:latin typeface="Calibri" pitchFamily="34" charset="0"/>
                    <a:cs typeface="Arial" panose="020B0604020202020204" pitchFamily="34" charset="0"/>
                  </a:rPr>
                  <a:t>The roots  </a:t>
                </a:r>
                <a:r>
                  <a:rPr kumimoji="1" lang="el-GR" sz="1450" kern="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ω</a:t>
                </a:r>
                <a:r>
                  <a:rPr kumimoji="1" lang="en-US" sz="1450" kern="0" baseline="-2500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kumimoji="1" lang="en-US" sz="1450" kern="0" baseline="3000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1" lang="en-US" sz="1450" kern="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kumimoji="1" lang="en-US" sz="1450" kern="0" noProof="1">
                    <a:solidFill>
                      <a:srgbClr val="010000"/>
                    </a:solidFill>
                    <a:latin typeface="Calibri" pitchFamily="34" charset="0"/>
                    <a:cs typeface="Arial" panose="020B0604020202020204" pitchFamily="34" charset="0"/>
                  </a:rPr>
                  <a:t>and  </a:t>
                </a:r>
                <a:r>
                  <a:rPr kumimoji="1" lang="el-GR" sz="1450" kern="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ω</a:t>
                </a:r>
                <a:r>
                  <a:rPr kumimoji="1" lang="en-US" sz="1450" kern="0" baseline="-2500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1" lang="en-US" sz="1450" kern="0" baseline="3000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1" lang="en-US" sz="1450" kern="0" noProof="1">
                    <a:solidFill>
                      <a:srgbClr val="010000"/>
                    </a:solidFill>
                    <a:latin typeface="Calibri" pitchFamily="34" charset="0"/>
                    <a:cs typeface="Arial" panose="020B0604020202020204" pitchFamily="34" charset="0"/>
                  </a:rPr>
                  <a:t>  are the squares of the angular natural frequencies (rad/sec)</a:t>
                </a:r>
              </a:p>
              <a:p>
                <a:pPr marL="171450" lvl="0" indent="-171450">
                  <a:spcBef>
                    <a:spcPct val="15000"/>
                  </a:spcBef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defRPr/>
                </a:pPr>
                <a:endParaRPr kumimoji="1" lang="en-US" sz="1450" kern="0" noProof="1">
                  <a:solidFill>
                    <a:srgbClr val="010000"/>
                  </a:solidFill>
                  <a:latin typeface="Calibri" pitchFamily="34" charset="0"/>
                  <a:cs typeface="Arial" panose="020B0604020202020204" pitchFamily="34" charset="0"/>
                </a:endParaRPr>
              </a:p>
              <a:p>
                <a:pPr marL="171450" lvl="0" indent="-171450">
                  <a:spcBef>
                    <a:spcPct val="15000"/>
                  </a:spcBef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defRPr/>
                </a:pPr>
                <a:r>
                  <a:rPr kumimoji="1" lang="en-US" sz="1450" kern="0" noProof="1">
                    <a:solidFill>
                      <a:srgbClr val="010000"/>
                    </a:solidFill>
                    <a:latin typeface="Calibri" pitchFamily="34" charset="0"/>
                    <a:cs typeface="Arial" panose="020B0604020202020204" pitchFamily="34" charset="0"/>
                  </a:rPr>
                  <a:t>Polynomial solutions are available for up to 4-dof systems</a:t>
                </a:r>
                <a:br>
                  <a:rPr kumimoji="1" lang="en-US" sz="1450" kern="0" noProof="1">
                    <a:solidFill>
                      <a:srgbClr val="010000"/>
                    </a:solidFill>
                    <a:latin typeface="Calibri" pitchFamily="34" charset="0"/>
                    <a:cs typeface="Arial" panose="020B0604020202020204" pitchFamily="34" charset="0"/>
                  </a:rPr>
                </a:br>
                <a:endParaRPr kumimoji="1" lang="en-US" sz="1450" kern="0" noProof="1">
                  <a:solidFill>
                    <a:srgbClr val="010000"/>
                  </a:solidFill>
                  <a:latin typeface="Calibri" pitchFamily="34" charset="0"/>
                  <a:cs typeface="Arial" panose="020B0604020202020204" pitchFamily="34" charset="0"/>
                </a:endParaRPr>
              </a:p>
              <a:p>
                <a:pPr marL="171450" lvl="0" indent="-171450">
                  <a:spcBef>
                    <a:spcPct val="15000"/>
                  </a:spcBef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defRPr/>
                </a:pPr>
                <a:r>
                  <a:rPr kumimoji="1" lang="en-US" sz="1450" kern="0" noProof="1">
                    <a:solidFill>
                      <a:srgbClr val="010000"/>
                    </a:solidFill>
                    <a:latin typeface="Calibri" pitchFamily="34" charset="0"/>
                    <a:cs typeface="Arial" panose="020B0604020202020204" pitchFamily="34" charset="0"/>
                  </a:rPr>
                  <a:t>Numerical methods are used for higher dof systems</a:t>
                </a:r>
                <a:endParaRPr lang="en-US" sz="1450" dirty="0">
                  <a:solidFill>
                    <a:srgbClr val="000000"/>
                  </a:solidFill>
                  <a:latin typeface="Calibri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4F4795E8-2063-B0ED-CBB1-D521A61CC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350" y="1304926"/>
                <a:ext cx="5759450" cy="533400"/>
              </a:xfrm>
              <a:prstGeom prst="rect">
                <a:avLst/>
              </a:prstGeom>
              <a:blipFill>
                <a:blip r:embed="rId3"/>
                <a:stretch>
                  <a:fillRect t="-2273" b="-85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" name="Rectangle 3">
            <a:extLst>
              <a:ext uri="{FF2B5EF4-FFF2-40B4-BE49-F238E27FC236}">
                <a16:creationId xmlns:a16="http://schemas.microsoft.com/office/drawing/2014/main" id="{D09CCFBF-3E48-FE5D-1940-09C43F2A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2" name="Rectangle 5">
            <a:extLst>
              <a:ext uri="{FF2B5EF4-FFF2-40B4-BE49-F238E27FC236}">
                <a16:creationId xmlns:a16="http://schemas.microsoft.com/office/drawing/2014/main" id="{D26B78CE-C20E-2DA5-0B6C-339C91538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6" name="Rectangle 9">
            <a:extLst>
              <a:ext uri="{FF2B5EF4-FFF2-40B4-BE49-F238E27FC236}">
                <a16:creationId xmlns:a16="http://schemas.microsoft.com/office/drawing/2014/main" id="{E6AAF5F2-EABB-9CED-F9FF-C3EE9149C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4879F29-937D-EA9E-0618-196553D2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4876800"/>
            <a:ext cx="7404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D06DF-5299-3048-2885-F54040F97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28FD3620-FEAA-F2C3-F5F2-A1BCEA3F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FBBE596-7535-42B7-8084-6CF59364EF18}" type="slidenum">
              <a:rPr lang="en-US" altLang="en-US" sz="1400">
                <a:solidFill>
                  <a:schemeClr val="bg2"/>
                </a:solidFill>
              </a:rPr>
              <a:pPr/>
              <a:t>13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BAD27FDA-9DAD-C2FC-8A44-A92E51D7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7" y="457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12293" name="Line 6">
            <a:extLst>
              <a:ext uri="{FF2B5EF4-FFF2-40B4-BE49-F238E27FC236}">
                <a16:creationId xmlns:a16="http://schemas.microsoft.com/office/drawing/2014/main" id="{A1905580-365A-8FFA-3352-975816C5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398A71-F30E-C69F-7F8F-BF53299C95D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838200"/>
            <a:ext cx="4419600" cy="76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kumimoji="1" lang="en-US" sz="2100" b="1" kern="0" dirty="0">
              <a:solidFill>
                <a:srgbClr val="0099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A1C2FD-4AED-C8AF-2D87-297DCC0D6D5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533400"/>
            <a:ext cx="4419600" cy="76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kumimoji="1" lang="en-US" sz="2100" b="1" kern="0" dirty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Generalized Eigenvalue</a:t>
            </a:r>
          </a:p>
        </p:txBody>
      </p:sp>
      <p:sp>
        <p:nvSpPr>
          <p:cNvPr id="12296" name="TextBox 12">
            <a:extLst>
              <a:ext uri="{FF2B5EF4-FFF2-40B4-BE49-F238E27FC236}">
                <a16:creationId xmlns:a16="http://schemas.microsoft.com/office/drawing/2014/main" id="{5F3295D7-ECDE-9E68-F86D-302CEE27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" y="1506047"/>
            <a:ext cx="8123238" cy="403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Numerical methods</a:t>
            </a:r>
          </a:p>
          <a:p>
            <a:endParaRPr lang="en-US" altLang="en-US" sz="1350" dirty="0">
              <a:latin typeface="Calibri" panose="020F050202020403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Cholesky reduction (most common in structural dynamics)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QZ (Generalized Schur decomposition)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Iterative methods (large sparse systems)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Lanczos method (symmetric problems)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Arnoldi method (non-symmetric problems)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Shift-and-invert methods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Rayleigh quotient–based methods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Householder reduction → tridiagonal (symmetric case) or </a:t>
            </a:r>
            <a:r>
              <a:rPr lang="en-US" sz="13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Hessenberg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(general case)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 algorithm </a:t>
            </a:r>
            <a:endParaRPr lang="en-US" altLang="en-US" sz="13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18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Matlab uses public domain </a:t>
            </a:r>
            <a:r>
              <a:rPr lang="en-US" altLang="en-US" sz="1400" dirty="0" err="1">
                <a:latin typeface="Calibri" panose="020F0502020204030204" pitchFamily="34" charset="0"/>
              </a:rPr>
              <a:t>Lapack</a:t>
            </a:r>
            <a:r>
              <a:rPr lang="en-US" altLang="en-US" sz="1400" dirty="0">
                <a:latin typeface="Calibri" panose="020F0502020204030204" pitchFamily="34" charset="0"/>
              </a:rPr>
              <a:t> numerical library:    https://www.netlib.org/lapack/</a:t>
            </a:r>
          </a:p>
          <a:p>
            <a:endParaRPr lang="en-US" altLang="en-US" sz="1800" dirty="0">
              <a:latin typeface="Calibri" panose="020F0502020204030204" pitchFamily="34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27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Generalized Eigenvalue Problem (cont)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8C5622B4-154D-FD11-7984-51C26E9BC45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03663" y="1637212"/>
                <a:ext cx="5867400" cy="2971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tabLst>
                    <a:tab pos="228600" algn="l"/>
                  </a:tabLst>
                  <a:defRPr/>
                </a:pPr>
                <a:r>
                  <a:rPr lang="en-US" sz="1450" dirty="0"/>
                  <a:t>Calculate eigenvectors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14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endParaRPr lang="en-US" sz="1450" dirty="0">
                  <a:solidFill>
                    <a:srgbClr val="000000"/>
                  </a:solidFill>
                </a:endParaRPr>
              </a:p>
              <a:p>
                <a:pPr marL="228600" indent="-22860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tabLst>
                    <a:tab pos="228600" algn="l"/>
                  </a:tabLst>
                  <a:defRPr/>
                </a:pPr>
                <a:endParaRPr lang="en-US" sz="1450" dirty="0"/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d>
                      <m:acc>
                        <m:accPr>
                          <m:chr m:val="̄"/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4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1450" dirty="0">
                  <a:solidFill>
                    <a:srgbClr val="000000"/>
                  </a:solidFill>
                </a:endParaRPr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endParaRPr lang="en-US" sz="1450" dirty="0"/>
              </a:p>
              <a:p>
                <a:pPr marL="228600" lvl="0" indent="-228600" eaLnBrk="0" hangingPunct="0">
                  <a:spcBef>
                    <a:spcPct val="15000"/>
                  </a:spcBef>
                  <a:buClr>
                    <a:srgbClr val="003399"/>
                  </a:buClr>
                  <a:buSzPct val="85000"/>
                  <a:tabLst>
                    <a:tab pos="228600" algn="l"/>
                  </a:tabLst>
                  <a:defRPr/>
                </a:pPr>
                <a:r>
                  <a:rPr kumimoji="1" lang="en-US" sz="1450" kern="0" dirty="0"/>
                  <a:t>The eigenvectors describe the relative displacements of the degrees-of-freedom for each mode</a:t>
                </a:r>
              </a:p>
              <a:p>
                <a:pPr marL="228600" lvl="0" indent="-228600" eaLnBrk="0" hangingPunct="0">
                  <a:spcBef>
                    <a:spcPct val="15000"/>
                  </a:spcBef>
                  <a:buClr>
                    <a:srgbClr val="003399"/>
                  </a:buClr>
                  <a:buSzPct val="85000"/>
                  <a:tabLst>
                    <a:tab pos="228600" algn="l"/>
                  </a:tabLst>
                  <a:defRPr/>
                </a:pPr>
                <a:endParaRPr kumimoji="1" lang="en-US" sz="1450" kern="0" dirty="0"/>
              </a:p>
              <a:p>
                <a:pPr marL="228600" indent="-228600">
                  <a:spcBef>
                    <a:spcPct val="15000"/>
                  </a:spcBef>
                  <a:buClr>
                    <a:srgbClr val="003399"/>
                  </a:buClr>
                  <a:buSzPct val="85000"/>
                  <a:tabLst>
                    <a:tab pos="228600" algn="l"/>
                  </a:tabLst>
                  <a:defRPr/>
                </a:pPr>
                <a:r>
                  <a:rPr kumimoji="1" lang="en-US" sz="1450" kern="0" dirty="0"/>
                  <a:t>The overall motion of the system is a superposition of the individual modes for the case of free vibration  (aka modal superposition)</a:t>
                </a:r>
              </a:p>
              <a:p>
                <a:pPr marL="228600" indent="-228600">
                  <a:spcBef>
                    <a:spcPct val="15000"/>
                  </a:spcBef>
                  <a:buClr>
                    <a:srgbClr val="003399"/>
                  </a:buClr>
                  <a:buSzPct val="85000"/>
                  <a:tabLst>
                    <a:tab pos="228600" algn="l"/>
                  </a:tabLst>
                  <a:defRPr/>
                </a:pPr>
                <a:endParaRPr kumimoji="1" lang="en-US" sz="1450" kern="0" dirty="0"/>
              </a:p>
              <a:p>
                <a:pPr marL="228600" lvl="0" indent="-228600">
                  <a:spcBef>
                    <a:spcPct val="15000"/>
                  </a:spcBef>
                  <a:buClr>
                    <a:srgbClr val="003399"/>
                  </a:buClr>
                  <a:buSzPct val="85000"/>
                  <a:tabLst>
                    <a:tab pos="228600" algn="l"/>
                  </a:tabLst>
                  <a:defRPr/>
                </a:pPr>
                <a:r>
                  <a:rPr kumimoji="1" lang="en-US" sz="1450" kern="0" dirty="0"/>
                  <a:t>There is a corresponding mode shape for each natural frequency</a:t>
                </a:r>
              </a:p>
              <a:p>
                <a:pPr marL="0" indent="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buNone/>
                  <a:tabLst>
                    <a:tab pos="228600" algn="l"/>
                  </a:tabLst>
                  <a:defRPr/>
                </a:pPr>
                <a:endParaRPr lang="en-US" sz="15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8C5622B4-154D-FD11-7984-51C26E9BC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63" y="1637212"/>
                <a:ext cx="5867400" cy="2971799"/>
              </a:xfrm>
              <a:prstGeom prst="rect">
                <a:avLst/>
              </a:prstGeom>
              <a:blipFill>
                <a:blip r:embed="rId3"/>
                <a:stretch>
                  <a:fillRect l="-104" t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5">
            <a:extLst>
              <a:ext uri="{FF2B5EF4-FFF2-40B4-BE49-F238E27FC236}">
                <a16:creationId xmlns:a16="http://schemas.microsoft.com/office/drawing/2014/main" id="{963E0F86-E8D8-E66B-3027-3325A005E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74086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15000"/>
              </a:spcBef>
              <a:buClr>
                <a:srgbClr val="003399"/>
              </a:buClr>
              <a:buSzPct val="90000"/>
              <a:tabLst>
                <a:tab pos="228600" algn="l"/>
              </a:tabLst>
              <a:defRPr/>
            </a:pPr>
            <a:endParaRPr kumimoji="1" lang="en-US" sz="2000" kern="0" dirty="0">
              <a:solidFill>
                <a:schemeClr val="bg2"/>
              </a:solidFill>
              <a:latin typeface="Calibri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Monotype Sorts" pitchFamily="2" charset="2"/>
              <a:buNone/>
              <a:tabLst>
                <a:tab pos="228600" algn="l"/>
              </a:tabLst>
              <a:defRPr/>
            </a:pP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F5E368D-1D5E-EC48-EDFC-33EB79B7A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91001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Monotype Sorts" pitchFamily="2" charset="2"/>
              <a:buNone/>
              <a:tabLst>
                <a:tab pos="228600" algn="l"/>
              </a:tabLst>
              <a:defRPr/>
            </a:pP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35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Eigenvector Relationship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Object 1">
            <a:extLst>
              <a:ext uri="{FF2B5EF4-FFF2-40B4-BE49-F238E27FC236}">
                <a16:creationId xmlns:a16="http://schemas.microsoft.com/office/drawing/2014/main" id="{5AF84C44-D2AF-FDF8-D442-ABC92F5E9DD2}"/>
              </a:ext>
            </a:extLst>
          </p:cNvPr>
          <p:cNvSpPr txBox="1"/>
          <p:nvPr/>
        </p:nvSpPr>
        <p:spPr bwMode="auto">
          <a:xfrm>
            <a:off x="2455515" y="4419936"/>
            <a:ext cx="2590800" cy="4318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E0B5039-11A6-121A-E62D-EEDF9306A811}"/>
              </a:ext>
            </a:extLst>
          </p:cNvPr>
          <p:cNvSpPr txBox="1"/>
          <p:nvPr/>
        </p:nvSpPr>
        <p:spPr bwMode="auto">
          <a:xfrm>
            <a:off x="2424818" y="5454643"/>
            <a:ext cx="4846320" cy="57966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sz="1500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03C39C4-12B6-89DC-A57C-49E8407D8967}"/>
              </a:ext>
            </a:extLst>
          </p:cNvPr>
          <p:cNvSpPr txBox="1"/>
          <p:nvPr/>
        </p:nvSpPr>
        <p:spPr bwMode="auto">
          <a:xfrm>
            <a:off x="2482850" y="2027238"/>
            <a:ext cx="1327150" cy="6096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0734AF-2D06-D200-8BE2-FEC6508CFA56}"/>
                  </a:ext>
                </a:extLst>
              </p:cNvPr>
              <p:cNvSpPr txBox="1"/>
              <p:nvPr/>
            </p:nvSpPr>
            <p:spPr>
              <a:xfrm>
                <a:off x="838200" y="1209820"/>
                <a:ext cx="5486400" cy="5538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Form matrix from eigenvectors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4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Each eigenvector has an arbitrary scale factor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But mass-normalize the eigenvectors such that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acc>
                          <m:accPr>
                            <m:chr m:val="̂"/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acc>
                      <m:accPr>
                        <m:chr m:val="̂"/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1400" dirty="0"/>
                  <a:t>      </a:t>
                </a:r>
                <a:r>
                  <a:rPr lang="en-US" sz="1400" dirty="0">
                    <a:latin typeface="Calibri" pitchFamily="34" charset="0"/>
                  </a:rPr>
                  <a:t>(identity matrix)</a:t>
                </a:r>
                <a:endParaRPr lang="en-US" sz="14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itchFamily="34" charset="0"/>
                  </a:rPr>
                  <a:t>Then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acc>
                      <m:accPr>
                        <m:chr m:val="̂"/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400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 dirty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 dirty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     </a:t>
                </a:r>
                <a:r>
                  <a:rPr lang="en-US" sz="1400" dirty="0">
                    <a:latin typeface="Calibri" pitchFamily="34" charset="0"/>
                  </a:rPr>
                  <a:t>(diagonal matrix of eigenvalues)</a:t>
                </a: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itchFamily="34" charset="0"/>
                  </a:rPr>
                  <a:t>Generalized mass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acc>
                          <m:accPr>
                            <m:chr m:val="̂"/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acc>
                      <m:accPr>
                        <m:chr m:val="̂"/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itchFamily="34" charset="0"/>
                  </a:rPr>
                  <a:t>Generalized stiffness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acc>
                      <m:accPr>
                        <m:chr m:val="̂"/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endParaRPr lang="en-US" sz="14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0734AF-2D06-D200-8BE2-FEC6508CF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09820"/>
                <a:ext cx="5486400" cy="5538119"/>
              </a:xfrm>
              <a:prstGeom prst="rect">
                <a:avLst/>
              </a:prstGeom>
              <a:blipFill>
                <a:blip r:embed="rId3"/>
                <a:stretch>
                  <a:fillRect t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0E51B53-7B4B-BFF4-9620-A6E7694B4C71}"/>
              </a:ext>
            </a:extLst>
          </p:cNvPr>
          <p:cNvSpPr txBox="1"/>
          <p:nvPr/>
        </p:nvSpPr>
        <p:spPr>
          <a:xfrm>
            <a:off x="5715000" y="1446456"/>
            <a:ext cx="2438400" cy="14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 1 is mode 1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 2 is mode 2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Row 1 is dof 1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Row 2 is dof 2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8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Decouple Equation of Motion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E03F27D3-4BC6-E6A5-4743-8B0AAFCBD804}"/>
              </a:ext>
            </a:extLst>
          </p:cNvPr>
          <p:cNvSpPr txBox="1"/>
          <p:nvPr/>
        </p:nvSpPr>
        <p:spPr bwMode="auto">
          <a:xfrm>
            <a:off x="2743200" y="1885950"/>
            <a:ext cx="898525" cy="381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9A75D4-C5C4-116C-FF92-E56A86C3A88A}"/>
                  </a:ext>
                </a:extLst>
              </p:cNvPr>
              <p:cNvSpPr txBox="1"/>
              <p:nvPr/>
            </p:nvSpPr>
            <p:spPr>
              <a:xfrm>
                <a:off x="1034143" y="1129115"/>
                <a:ext cx="6553200" cy="506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Coupled equation of motion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50" dirty="0">
                    <a:latin typeface="Calibri" pitchFamily="34" charset="0"/>
                  </a:rPr>
                  <a:t>	</a:t>
                </a:r>
                <a:r>
                  <a:rPr lang="en-US" sz="145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5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145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4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5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acc>
                      </m:e>
                    </m:acc>
                    <m:r>
                      <a:rPr lang="en-US" sz="145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45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145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sz="145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Define a modal displacement coordinate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14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</m:oMath>
                </a14:m>
                <a:r>
                  <a:rPr lang="en-US" sz="1450" dirty="0">
                    <a:latin typeface="Calibri" pitchFamily="34" charset="0"/>
                  </a:rPr>
                  <a:t>      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50" dirty="0">
                    <a:latin typeface="Calibri" pitchFamily="34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14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sz="145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sz="145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</m:t>
                    </m:r>
                    <m:acc>
                      <m:accPr>
                        <m:chr m:val="̄"/>
                        <m:ctrlPr>
                          <a:rPr lang="en-US" sz="1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</m:oMath>
                </a14:m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Substitute into the equation of motion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50" dirty="0">
                    <a:latin typeface="Calibri" pitchFamily="34" charset="0"/>
                  </a:rPr>
                  <a:t>	</a:t>
                </a:r>
                <a:r>
                  <a:rPr lang="en-US" sz="145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5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45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145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4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50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acc>
                      </m:e>
                    </m:acc>
                    <m:r>
                      <a:rPr lang="en-US" sz="145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en-US" sz="145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145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145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  <m:r>
                      <a:rPr lang="en-US" sz="145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 err="1">
                    <a:latin typeface="Calibri" pitchFamily="34" charset="0"/>
                  </a:rPr>
                  <a:t>Premultiply</a:t>
                </a:r>
                <a:r>
                  <a:rPr lang="en-US" sz="1450" dirty="0">
                    <a:latin typeface="Calibri" pitchFamily="34" charset="0"/>
                  </a:rPr>
                  <a:t> by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5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sz="145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1450" dirty="0">
                    <a:latin typeface="Calibri" pitchFamily="34" charset="0"/>
                  </a:rPr>
                  <a:t>    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50" dirty="0">
                    <a:latin typeface="Calibri" pitchFamily="34" charset="0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4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5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  <m:r>
                          <a:rPr lang="en-US" sz="145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145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45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145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4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50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acc>
                      </m:e>
                    </m:acc>
                    <m:r>
                      <a:rPr lang="en-US" sz="145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4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5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  <m:r>
                          <a:rPr lang="en-US" sz="145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145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145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145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  <m:r>
                      <a:rPr lang="en-US" sz="145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4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5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  <m:r>
                          <a:rPr lang="en-US" sz="145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Orthogonality relationships yields  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50" dirty="0">
                    <a:latin typeface="Calibri" pitchFamily="34" charset="0"/>
                  </a:rPr>
                  <a:t>	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5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I</m:t>
                    </m:r>
                    <m:r>
                      <a:rPr lang="en-US" sz="14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45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45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5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</m:acc>
                      </m:e>
                    </m:acc>
                    <m:r>
                      <a:rPr lang="en-US" sz="14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145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450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50" b="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45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</m:acc>
                    <m:r>
                      <a:rPr lang="en-US" sz="14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14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45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5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Q</m:t>
                            </m:r>
                          </m:e>
                        </m:acc>
                        <m:r>
                          <a:rPr lang="en-US" sz="145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45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145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9A75D4-C5C4-116C-FF92-E56A86C3A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43" y="1129115"/>
                <a:ext cx="6553200" cy="5063374"/>
              </a:xfrm>
              <a:prstGeom prst="rect">
                <a:avLst/>
              </a:prstGeom>
              <a:blipFill>
                <a:blip r:embed="rId3"/>
                <a:stretch>
                  <a:fillRect t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72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 Equations of Motion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5F571A-04DA-6E67-C4FC-0D0F28432614}"/>
                  </a:ext>
                </a:extLst>
              </p:cNvPr>
              <p:cNvSpPr txBox="1"/>
              <p:nvPr/>
            </p:nvSpPr>
            <p:spPr>
              <a:xfrm>
                <a:off x="838200" y="1287795"/>
                <a:ext cx="7391400" cy="457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The equation of motion becomes</a:t>
                </a: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5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5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5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5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4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45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5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45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5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45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14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145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5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4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45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5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5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5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5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5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5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5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5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4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5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sz="14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45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45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endParaRPr lang="en-US" sz="1450" dirty="0">
                  <a:latin typeface="Calibri" pitchFamily="34" charset="0"/>
                </a:endParaRP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Now add damping matrix</a:t>
                </a: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5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5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45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acc>
                                  <m:accPr>
                                    <m:chr m:val="̈"/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14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acc>
                                  <m:accPr>
                                    <m:chr m:val="̈"/>
                                    <m:ctrlPr>
                                      <a:rPr lang="en-US" sz="145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50" dirty="0">
                  <a:latin typeface="Calibri" pitchFamily="34" charset="0"/>
                </a:endParaRP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5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50" i="1" dirty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4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50" dirty="0">
                    <a:latin typeface="Calibri" pitchFamily="34" charset="0"/>
                  </a:rPr>
                  <a:t> is the modal damping for mode </a:t>
                </a:r>
                <a:r>
                  <a:rPr lang="en-US" sz="1450" dirty="0">
                    <a:cs typeface="Times New Roman" pitchFamily="18" charset="0"/>
                  </a:rPr>
                  <a:t>i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50" dirty="0">
                  <a:latin typeface="Calibri" pitchFamily="34" charset="0"/>
                  <a:cs typeface="Times New Roman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acc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̄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lvl="2"/>
                <a:endParaRPr lang="en-US" sz="1600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</m:e>
                      </m:acc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̄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en-US" sz="1600" dirty="0"/>
              </a:p>
              <a:p>
                <a:pPr lvl="2"/>
                <a:endParaRPr lang="en-US" sz="1600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̈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</m:e>
                      </m:acc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̄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̈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en-US" sz="145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5F571A-04DA-6E67-C4FC-0D0F28432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795"/>
                <a:ext cx="7391400" cy="4572727"/>
              </a:xfrm>
              <a:prstGeom prst="rect">
                <a:avLst/>
              </a:prstGeom>
              <a:blipFill>
                <a:blip r:embed="rId3"/>
                <a:stretch>
                  <a:fillRect t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65E3DD0D-6B7C-D518-E069-700C1C645DD9}"/>
                  </a:ext>
                </a:extLst>
              </p:cNvPr>
              <p:cNvSpPr txBox="1"/>
              <p:nvPr/>
            </p:nvSpPr>
            <p:spPr bwMode="auto">
              <a:xfrm>
                <a:off x="4396740" y="4495800"/>
                <a:ext cx="2171700" cy="808327"/>
              </a:xfrm>
              <a:prstGeom prst="rect">
                <a:avLst/>
              </a:prstGeom>
              <a:noFill/>
            </p:spPr>
            <p:txBody>
              <a:bodyPr>
                <a:normAutofit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65E3DD0D-6B7C-D518-E069-700C1C645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6740" y="4495800"/>
                <a:ext cx="2171700" cy="808327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63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52932-8332-1A4F-A3BD-48F814F9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7361B-7479-E0BA-36EF-8BEECE41D770}"/>
              </a:ext>
            </a:extLst>
          </p:cNvPr>
          <p:cNvSpPr txBox="1"/>
          <p:nvPr/>
        </p:nvSpPr>
        <p:spPr>
          <a:xfrm>
            <a:off x="745264" y="152400"/>
            <a:ext cx="53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Candidate Methods, Time Domain Seismic Response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8B4F2E-6EAD-D9BA-5524-F93A590F3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37752"/>
              </p:ext>
            </p:extLst>
          </p:nvPr>
        </p:nvGraphicFramePr>
        <p:xfrm>
          <a:off x="573676" y="914400"/>
          <a:ext cx="7996647" cy="4823898"/>
        </p:xfrm>
        <a:graphic>
          <a:graphicData uri="http://schemas.openxmlformats.org/drawingml/2006/table">
            <a:tbl>
              <a:tblPr/>
              <a:tblGrid>
                <a:gridCol w="1102724">
                  <a:extLst>
                    <a:ext uri="{9D8B030D-6E8A-4147-A177-3AD203B41FA5}">
                      <a16:colId xmlns:a16="http://schemas.microsoft.com/office/drawing/2014/main" val="27651926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07116014"/>
                    </a:ext>
                  </a:extLst>
                </a:gridCol>
                <a:gridCol w="990339">
                  <a:extLst>
                    <a:ext uri="{9D8B030D-6E8A-4147-A177-3AD203B41FA5}">
                      <a16:colId xmlns:a16="http://schemas.microsoft.com/office/drawing/2014/main" val="931508711"/>
                    </a:ext>
                  </a:extLst>
                </a:gridCol>
                <a:gridCol w="950583">
                  <a:extLst>
                    <a:ext uri="{9D8B030D-6E8A-4147-A177-3AD203B41FA5}">
                      <a16:colId xmlns:a16="http://schemas.microsoft.com/office/drawing/2014/main" val="79789655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1375507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534539664"/>
                    </a:ext>
                  </a:extLst>
                </a:gridCol>
              </a:tblGrid>
              <a:tr h="2365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>
                          <a:solidFill>
                            <a:srgbClr val="3D3D3A"/>
                          </a:solidFill>
                          <a:effectLst/>
                        </a:rPr>
                        <a:t>Method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>
                          <a:solidFill>
                            <a:srgbClr val="3D3D3A"/>
                          </a:solidFill>
                          <a:effectLst/>
                        </a:rPr>
                        <a:t>Stability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>
                          <a:solidFill>
                            <a:srgbClr val="3D3D3A"/>
                          </a:solidFill>
                          <a:effectLst/>
                        </a:rPr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>
                          <a:solidFill>
                            <a:srgbClr val="3D3D3A"/>
                          </a:solidFill>
                          <a:effectLst/>
                        </a:rPr>
                        <a:t>Nonlinear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>
                          <a:solidFill>
                            <a:srgbClr val="3D3D3A"/>
                          </a:solidFill>
                          <a:effectLst/>
                        </a:rPr>
                        <a:t>Cost/step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 b="0" dirty="0">
                          <a:solidFill>
                            <a:srgbClr val="3D3D3A"/>
                          </a:solidFill>
                          <a:effectLst/>
                        </a:rPr>
                        <a:t>Notes for earthquake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895081"/>
                  </a:ext>
                </a:extLst>
              </a:tr>
              <a:tr h="6935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>
                          <a:effectLst/>
                        </a:rPr>
                        <a:t>Laplace transform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effectLst/>
                        </a:rPr>
                        <a:t>Exact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effectLst/>
                        </a:rPr>
                        <a:t>Exact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solidFill>
                            <a:srgbClr val="7F2C28"/>
                          </a:solidFill>
                          <a:effectLst/>
                        </a:rPr>
                        <a:t>No</a:t>
                      </a:r>
                      <a:endParaRPr lang="en-US" sz="13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effectLst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 dirty="0">
                          <a:solidFill>
                            <a:srgbClr val="3D3D3A"/>
                          </a:solidFill>
                          <a:effectLst/>
                        </a:rPr>
                        <a:t>Requires closed-form forcing. Recorded accelerograms have none — disqualifying.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795911"/>
                  </a:ext>
                </a:extLst>
              </a:tr>
              <a:tr h="6935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>
                          <a:effectLst/>
                        </a:rPr>
                        <a:t>Runge-Kutta (RK4)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effectLst/>
                        </a:rPr>
                        <a:t>Conditional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effectLst/>
                        </a:rPr>
                        <a:t>4th order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solidFill>
                            <a:srgbClr val="265B19"/>
                          </a:solidFill>
                          <a:effectLst/>
                        </a:rPr>
                        <a:t>Yes</a:t>
                      </a:r>
                      <a:endParaRPr lang="en-US" sz="13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effectLst/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 dirty="0">
                          <a:solidFill>
                            <a:srgbClr val="3D3D3A"/>
                          </a:solidFill>
                          <a:effectLst/>
                        </a:rPr>
                        <a:t>Unstable for stiff MDOF systems. Non-</a:t>
                      </a:r>
                      <a:r>
                        <a:rPr lang="en-US" sz="1300" dirty="0" err="1">
                          <a:solidFill>
                            <a:srgbClr val="3D3D3A"/>
                          </a:solidFill>
                          <a:effectLst/>
                        </a:rPr>
                        <a:t>symplectic</a:t>
                      </a:r>
                      <a:r>
                        <a:rPr lang="en-US" sz="1300" dirty="0">
                          <a:solidFill>
                            <a:srgbClr val="3D3D3A"/>
                          </a:solidFill>
                          <a:effectLst/>
                        </a:rPr>
                        <a:t> — energy drift over long records.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449546"/>
                  </a:ext>
                </a:extLst>
              </a:tr>
              <a:tr h="6935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>
                          <a:effectLst/>
                        </a:rPr>
                        <a:t>Central 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effectLst/>
                        </a:rPr>
                        <a:t>Conditional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effectLst/>
                        </a:rPr>
                        <a:t>2nd order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solidFill>
                            <a:srgbClr val="265B19"/>
                          </a:solidFill>
                          <a:effectLst/>
                        </a:rPr>
                        <a:t>Yes</a:t>
                      </a:r>
                      <a:endParaRPr lang="en-US" sz="13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effectLst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solidFill>
                            <a:srgbClr val="3D3D3A"/>
                          </a:solidFill>
                          <a:effectLst/>
                        </a:rPr>
                        <a:t>Explicit workhorse for highly nonlinear problems (LS-DYNA). Δt limited by highest mode.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722595"/>
                  </a:ext>
                </a:extLst>
              </a:tr>
              <a:tr h="7575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>
                          <a:effectLst/>
                        </a:rPr>
                        <a:t>Newmark-</a:t>
                      </a:r>
                      <a:r>
                        <a:rPr lang="el-GR" sz="1300" b="0" dirty="0">
                          <a:effectLst/>
                        </a:rPr>
                        <a:t>β (γ=½, β=¼)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265B19"/>
                          </a:solidFill>
                          <a:effectLst/>
                        </a:rPr>
                        <a:t>Unconditional</a:t>
                      </a:r>
                      <a:endParaRPr lang="en-US" sz="13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effectLst/>
                        </a:rPr>
                        <a:t>2nd order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solidFill>
                            <a:srgbClr val="265B19"/>
                          </a:solidFill>
                          <a:effectLst/>
                        </a:rPr>
                        <a:t>Yes</a:t>
                      </a:r>
                      <a:endParaRPr lang="en-US" sz="13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effectLst/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 dirty="0">
                          <a:solidFill>
                            <a:srgbClr val="3D3D3A"/>
                          </a:solidFill>
                          <a:effectLst/>
                        </a:rPr>
                        <a:t>Workhorse for nonlinear time-history. Iterates cleanly through yielding and hysteresis.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851560"/>
                  </a:ext>
                </a:extLst>
              </a:tr>
              <a:tr h="8216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>
                          <a:effectLst/>
                        </a:rPr>
                        <a:t>HHT-</a:t>
                      </a:r>
                      <a:r>
                        <a:rPr lang="el-GR" sz="1300" b="0" dirty="0">
                          <a:effectLst/>
                        </a:rPr>
                        <a:t>α / </a:t>
                      </a:r>
                      <a:r>
                        <a:rPr lang="en-US" sz="1300" b="0" dirty="0">
                          <a:effectLst/>
                        </a:rPr>
                        <a:t>generalized-</a:t>
                      </a:r>
                      <a:r>
                        <a:rPr lang="el-GR" sz="1300" b="0" dirty="0">
                          <a:effectLst/>
                        </a:rPr>
                        <a:t>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solidFill>
                            <a:srgbClr val="265B19"/>
                          </a:solidFill>
                          <a:effectLst/>
                        </a:rPr>
                        <a:t>Unconditional</a:t>
                      </a:r>
                      <a:endParaRPr lang="en-US" sz="13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effectLst/>
                        </a:rPr>
                        <a:t>2nd order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solidFill>
                            <a:srgbClr val="265B19"/>
                          </a:solidFill>
                          <a:effectLst/>
                        </a:rPr>
                        <a:t>Yes</a:t>
                      </a:r>
                      <a:endParaRPr lang="en-US" sz="13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effectLst/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 dirty="0">
                          <a:solidFill>
                            <a:srgbClr val="3D3D3A"/>
                          </a:solidFill>
                          <a:effectLst/>
                        </a:rPr>
                        <a:t>Adds tunable numerical damping for spurious high-frequency modes. Common in modern FE codes.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17100"/>
                  </a:ext>
                </a:extLst>
              </a:tr>
              <a:tr h="6295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>
                          <a:solidFill>
                            <a:srgbClr val="3266AD"/>
                          </a:solidFill>
                          <a:effectLst/>
                        </a:rPr>
                        <a:t>Digital recursive filter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3266AD"/>
                          </a:solidFill>
                          <a:effectLst/>
                        </a:rPr>
                        <a:t>Excellent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solidFill>
                            <a:srgbClr val="3266AD"/>
                          </a:solidFill>
                          <a:effectLst/>
                        </a:rPr>
                        <a:t>Machine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>
                          <a:solidFill>
                            <a:srgbClr val="3266AD"/>
                          </a:solidFill>
                          <a:effectLst/>
                        </a:rPr>
                        <a:t>Linear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>
                          <a:solidFill>
                            <a:srgbClr val="3266AD"/>
                          </a:solidFill>
                          <a:effectLst/>
                        </a:rPr>
                        <a:t>Very 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 dirty="0">
                          <a:solidFill>
                            <a:srgbClr val="3266AD"/>
                          </a:solidFill>
                          <a:effectLst/>
                        </a:rPr>
                        <a:t>Closed-form recursion under piecewise-linear forcing at constant </a:t>
                      </a:r>
                      <a:r>
                        <a:rPr lang="en-US" sz="1300" dirty="0" err="1">
                          <a:solidFill>
                            <a:srgbClr val="3266AD"/>
                          </a:solidFill>
                          <a:effectLst/>
                        </a:rPr>
                        <a:t>Δt</a:t>
                      </a:r>
                      <a:r>
                        <a:rPr lang="en-US" sz="1300" dirty="0">
                          <a:solidFill>
                            <a:srgbClr val="3266AD"/>
                          </a:solidFill>
                          <a:effectLst/>
                        </a:rPr>
                        <a:t>.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6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32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Factors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0C72DA-BF72-CCC0-5109-AF566A595598}"/>
              </a:ext>
            </a:extLst>
          </p:cNvPr>
          <p:cNvSpPr txBox="1">
            <a:spLocks noChangeArrowheads="1"/>
          </p:cNvSpPr>
          <p:nvPr/>
        </p:nvSpPr>
        <p:spPr>
          <a:xfrm>
            <a:off x="764177" y="1421486"/>
            <a:ext cx="7772400" cy="830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Participation factors and effective modal mass values can be calculated from the eigenvectors and mass matrix</a:t>
            </a: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endParaRPr lang="en-US" sz="56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These factors represent how “excitable” each mode is for base excitation</a:t>
            </a: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endParaRPr lang="en-US" sz="56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Please read:</a:t>
            </a: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endParaRPr lang="en-US" sz="56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https://blog.vibrationdata.com/2026/02/07/effective-modal-mass-and-modal-participation-factors/</a:t>
            </a: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endParaRPr lang="en-US" sz="18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SzPct val="90000"/>
              <a:tabLst>
                <a:tab pos="228600" algn="l"/>
              </a:tabLst>
              <a:defRPr/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9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C8C71-5F06-D759-C6FE-CABE07F1B43E}"/>
              </a:ext>
            </a:extLst>
          </p:cNvPr>
          <p:cNvSpPr txBox="1"/>
          <p:nvPr/>
        </p:nvSpPr>
        <p:spPr>
          <a:xfrm>
            <a:off x="762000" y="1630834"/>
            <a:ext cx="758047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kern="1200" dirty="0">
                <a:solidFill>
                  <a:srgbClr val="000000"/>
                </a:solidFill>
                <a:latin typeface="Calibri" panose="020F0502020204030204" pitchFamily="34" charset="0"/>
              </a:rPr>
              <a:t>The Shock Response Spectrum (SRS</a:t>
            </a:r>
            <a:r>
              <a:rPr lang="en-US" sz="145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sz="1450" kern="1200" dirty="0">
                <a:solidFill>
                  <a:srgbClr val="000000"/>
                </a:solidFill>
                <a:latin typeface="Calibri" panose="020F0502020204030204" pitchFamily="34" charset="0"/>
              </a:rPr>
              <a:t> can be extended to multi-degree-of-freedom systems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kern="1200" dirty="0">
                <a:solidFill>
                  <a:srgbClr val="000000"/>
                </a:solidFill>
                <a:latin typeface="Calibri" panose="020F0502020204030204" pitchFamily="34" charset="0"/>
              </a:rPr>
              <a:t>There are two options each requires a starting normal modes analysis</a:t>
            </a:r>
          </a:p>
          <a:p>
            <a:endParaRPr lang="en-US" sz="145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50" kern="1200" dirty="0">
                <a:solidFill>
                  <a:srgbClr val="000000"/>
                </a:solidFill>
                <a:latin typeface="Calibri" panose="020F0502020204030204" pitchFamily="34" charset="0"/>
              </a:rPr>
              <a:t>Modal transient analysis using synthesized waveform</a:t>
            </a:r>
          </a:p>
          <a:p>
            <a:pPr marL="800100" lvl="1" indent="-342900">
              <a:buFont typeface="+mj-lt"/>
              <a:buAutoNum type="arabicPeriod"/>
            </a:pPr>
            <a:endParaRPr lang="en-US" sz="145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50" kern="1200" dirty="0">
                <a:solidFill>
                  <a:srgbClr val="000000"/>
                </a:solidFill>
                <a:latin typeface="Calibri" panose="020F0502020204030204" pitchFamily="34" charset="0"/>
              </a:rPr>
              <a:t>Approximation techniques using participation factors and normal modes (modal combination methods)</a:t>
            </a:r>
          </a:p>
          <a:p>
            <a:endParaRPr lang="en-US" sz="1450" dirty="0"/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 method is called Modal Response Spectrum Analysis (MRSA) in earthquake engineering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dynamic analysis method used in seismic design, including procedures referenced in ASCE 7-22 Chapter 12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method assume linearity</a:t>
            </a:r>
          </a:p>
          <a:p>
            <a:pPr marL="342900" indent="-34290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C05EB276-810A-D71C-93B9-5A1973442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2A81C-2BFD-FE3B-D75A-A8CF6C18D64E}"/>
              </a:ext>
            </a:extLst>
          </p:cNvPr>
          <p:cNvSpPr txBox="1"/>
          <p:nvPr/>
        </p:nvSpPr>
        <p:spPr>
          <a:xfrm>
            <a:off x="762000" y="381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7361AC8F-1FB2-2BA8-96E4-945AD90D5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1430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Factors for Example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5C517-E687-9B70-88B8-D00D93A2E8AA}"/>
              </a:ext>
            </a:extLst>
          </p:cNvPr>
          <p:cNvSpPr txBox="1"/>
          <p:nvPr/>
        </p:nvSpPr>
        <p:spPr>
          <a:xfrm>
            <a:off x="1499105" y="2897615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 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62481D7-8E2A-7377-CBC3-3349E2DA8784}"/>
              </a:ext>
            </a:extLst>
          </p:cNvPr>
          <p:cNvSpPr txBox="1"/>
          <p:nvPr/>
        </p:nvSpPr>
        <p:spPr bwMode="auto">
          <a:xfrm>
            <a:off x="2138362" y="5320706"/>
            <a:ext cx="2433638" cy="6858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D51D18-2603-8344-AEC2-E8C7CA7702BA}"/>
                  </a:ext>
                </a:extLst>
              </p:cNvPr>
              <p:cNvSpPr txBox="1"/>
              <p:nvPr/>
            </p:nvSpPr>
            <p:spPr>
              <a:xfrm>
                <a:off x="719138" y="1599593"/>
                <a:ext cx="7391400" cy="46428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The expanded equation of motion is</a:t>
                </a:r>
              </a:p>
              <a:p>
                <a:endParaRPr lang="en-US" sz="145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145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5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5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45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acc>
                                  <m:accPr>
                                    <m:chr m:val="̈"/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i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145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4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acc>
                                  <m:accPr>
                                    <m:chr m:val="̈"/>
                                    <m:ctrlPr>
                                      <a:rPr lang="en-US" sz="145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50" dirty="0"/>
              </a:p>
              <a:p>
                <a:endParaRPr lang="en-US" sz="1450" dirty="0"/>
              </a:p>
              <a:p>
                <a:endParaRPr lang="en-US" sz="1450" dirty="0"/>
              </a:p>
              <a:p>
                <a:pPr marL="0" lvl="1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50" b="0" i="0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el-GR" sz="145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4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50" dirty="0">
                    <a:latin typeface="Calibri" pitchFamily="34" charset="0"/>
                  </a:rPr>
                  <a:t> is the participation factor for mode </a:t>
                </a:r>
                <a:r>
                  <a:rPr lang="en-US" sz="1450" dirty="0">
                    <a:cs typeface="Times New Roman" pitchFamily="18" charset="0"/>
                  </a:rPr>
                  <a:t>i</a:t>
                </a:r>
              </a:p>
              <a:p>
                <a:pPr lvl="1"/>
                <a:endParaRPr lang="en-US" sz="1450" dirty="0">
                  <a:latin typeface="Calibri" pitchFamily="34" charset="0"/>
                  <a:cs typeface="Times New Roman" pitchFamily="18" charset="0"/>
                </a:endParaRPr>
              </a:p>
              <a:p>
                <a:pPr lvl="1"/>
                <a:endParaRPr lang="en-US" sz="145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145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14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50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450" dirty="0"/>
                  <a:t> </a:t>
                </a:r>
                <a14:m>
                  <m:oMath xmlns:m="http://schemas.openxmlformats.org/officeDocument/2006/math">
                    <m:r>
                      <a:rPr lang="en-US" sz="1450">
                        <a:latin typeface="Cambria Math" panose="02040503050406030204" pitchFamily="18" charset="0"/>
                      </a:rPr>
                      <m:t>+ 2</m:t>
                    </m:r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4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50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450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sz="1450">
                            <a:latin typeface="Cambria Math" panose="02040503050406030204" pitchFamily="18" charset="0"/>
                          </a:rPr>
                          <m:t>  2</m:t>
                        </m:r>
                      </m:sup>
                    </m:sSubSup>
                  </m:oMath>
                </a14:m>
                <a:r>
                  <a:rPr lang="en-US" sz="14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45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5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45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5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endParaRPr lang="en-US" sz="1450" dirty="0"/>
              </a:p>
              <a:p>
                <a:pPr lvl="1"/>
                <a:endParaRPr lang="en-US" sz="1450" dirty="0"/>
              </a:p>
              <a:p>
                <a:pPr lvl="1"/>
                <a:endParaRPr lang="en-US" sz="1450" dirty="0"/>
              </a:p>
              <a:p>
                <a:pPr marL="287338" lvl="1" indent="-287338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For the two-dof example in this unit</a:t>
                </a:r>
              </a:p>
              <a:p>
                <a:pPr lvl="1"/>
                <a:endParaRPr lang="en-US" sz="1450" dirty="0">
                  <a:latin typeface="Calibri" pitchFamily="34" charset="0"/>
                </a:endParaRPr>
              </a:p>
              <a:p>
                <a:pPr lvl="1"/>
                <a:endParaRPr lang="en-US" sz="1450" dirty="0">
                  <a:latin typeface="Calibri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45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= </m:t>
                    </m:r>
                    <m:d>
                      <m:dPr>
                        <m:begChr m:val="["/>
                        <m:endChr m:val="]"/>
                        <m:ctrlPr>
                          <a:rPr lang="en-US" sz="1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5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5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5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5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45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begChr m:val="["/>
                        <m:endChr m:val="]"/>
                        <m:ctrlPr>
                          <a:rPr lang="en-US" sz="1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45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450" dirty="0">
                    <a:latin typeface="Calibri" pitchFamily="34" charset="0"/>
                  </a:rPr>
                  <a:t> </a:t>
                </a:r>
              </a:p>
              <a:p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D51D18-2603-8344-AEC2-E8C7CA770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8" y="1599593"/>
                <a:ext cx="7391400" cy="4642809"/>
              </a:xfrm>
              <a:prstGeom prst="rect">
                <a:avLst/>
              </a:prstGeom>
              <a:blipFill>
                <a:blip r:embed="rId3"/>
                <a:stretch>
                  <a:fillRect t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964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AB030-AE0B-4BF2-29AF-8B25CA29C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E6EE0-D6D3-FD86-B417-1B8230C5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C5FCB-7D2B-C54E-2550-71C0C885C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0" y="786113"/>
            <a:ext cx="8539069" cy="49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47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17547-79D5-5624-E685-542AFC2ED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41665-B47E-55E1-B090-5CF64742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28766-06F4-04CE-98B8-345D97CD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5539"/>
            <a:ext cx="8772993" cy="604692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7166D61-A2AD-4502-2F65-2E7D15B9EE2A}"/>
              </a:ext>
            </a:extLst>
          </p:cNvPr>
          <p:cNvSpPr/>
          <p:nvPr/>
        </p:nvSpPr>
        <p:spPr>
          <a:xfrm>
            <a:off x="3048000" y="4495800"/>
            <a:ext cx="1371600" cy="457200"/>
          </a:xfrm>
          <a:prstGeom prst="ellipse">
            <a:avLst/>
          </a:prstGeom>
          <a:noFill/>
          <a:ln w="9525">
            <a:solidFill>
              <a:srgbClr val="33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4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2178C-D663-F5A1-5546-34BADDAC3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283B4-01C6-E294-A7F2-14C79CC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44D9A-B4DA-10DC-6EAA-E36C36C4B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2" y="408774"/>
            <a:ext cx="8781635" cy="60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69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CE4E2-0F74-40F1-8433-66E65C843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8D4CF-6A3F-116F-8AB6-45F6059F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A75A9-F4BC-22F4-09BC-2DC8B09DB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A9DD9-5731-E02A-D4C0-315123394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110B0-CEA0-066F-890F-7FA7F08C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FFAD1-6AF9-EB4D-2C5A-3F708097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4" y="685800"/>
            <a:ext cx="8908472" cy="51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5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67797-390B-D129-FBD7-C4551BF98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F6D0F-5B7E-CEC1-1BBC-000E2CAC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F83D8-7FFA-46EE-135E-B757E1F2A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75" y="678052"/>
            <a:ext cx="8235649" cy="55018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A89AA6-D85E-6E66-34EE-256086BC6F77}"/>
              </a:ext>
            </a:extLst>
          </p:cNvPr>
          <p:cNvSpPr txBox="1"/>
          <p:nvPr/>
        </p:nvSpPr>
        <p:spPr>
          <a:xfrm>
            <a:off x="6719047" y="3962400"/>
            <a:ext cx="1801906" cy="507831"/>
          </a:xfrm>
          <a:prstGeom prst="rect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Q=10 is the same </a:t>
            </a:r>
            <a:b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5% damping</a:t>
            </a:r>
          </a:p>
        </p:txBody>
      </p:sp>
    </p:spTree>
    <p:extLst>
      <p:ext uri="{BB962C8B-B14F-4D97-AF65-F5344CB8AC3E}">
        <p14:creationId xmlns:p14="http://schemas.microsoft.com/office/powerpoint/2010/main" val="3149946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41D07-5B93-662A-FFDA-D236B05C4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05999-A2E5-2272-60FE-A48F388C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7D8EC-4FA8-A4A7-FBAF-C795E6355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85" y="381000"/>
            <a:ext cx="8686229" cy="579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01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CA6C5-1236-8B7A-BA75-3F59ACB8D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D8C7B-FD62-070F-F99E-205FEA5B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45C59-5533-4309-3FE7-9FB53B243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499"/>
            <a:ext cx="8840873" cy="5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4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1494D-D66F-E365-846C-5C4C89ED0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35A9F-8490-2C11-4198-3F7F8AC7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DD14C-99BD-5FA4-92C6-DDB80BBAB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668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6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C05EB276-810A-D71C-93B9-5A1973442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2A81C-2BFD-FE3B-D75A-A8CF6C18D64E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</a:t>
            </a:r>
            <a:r>
              <a:rPr lang="en-US" sz="2100" b="1" dirty="0" err="1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System Subjected to Base Excitation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7361AC8F-1FB2-2BA8-96E4-945AD90D5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 descr="two_dof_base.jpg">
            <a:extLst>
              <a:ext uri="{FF2B5EF4-FFF2-40B4-BE49-F238E27FC236}">
                <a16:creationId xmlns:a16="http://schemas.microsoft.com/office/drawing/2014/main" id="{B062B61A-A0CA-D3BC-35BE-742E95C5B9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99872"/>
            <a:ext cx="2514600" cy="3789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01EFB-05DC-AB08-4222-ABE0DD24B6E3}"/>
              </a:ext>
            </a:extLst>
          </p:cNvPr>
          <p:cNvSpPr txBox="1"/>
          <p:nvPr/>
        </p:nvSpPr>
        <p:spPr>
          <a:xfrm>
            <a:off x="4648200" y="2362200"/>
            <a:ext cx="3843338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itchFamily="34" charset="0"/>
              </a:rPr>
              <a:t>Damping will be applied as modal damping</a:t>
            </a:r>
          </a:p>
        </p:txBody>
      </p:sp>
    </p:spTree>
    <p:extLst>
      <p:ext uri="{BB962C8B-B14F-4D97-AF65-F5344CB8AC3E}">
        <p14:creationId xmlns:p14="http://schemas.microsoft.com/office/powerpoint/2010/main" val="540361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59EEE-7439-3376-987A-B86F68CE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B55D0-8C00-BE11-698F-5CCE97D1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FD488-F400-10AF-5E12-29EFA2EBF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53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7510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MDOF Estimation for SRS, Modal Combination Methods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4EF674-52FC-4048-74B9-0C2B20375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70956"/>
              </p:ext>
            </p:extLst>
          </p:nvPr>
        </p:nvGraphicFramePr>
        <p:xfrm>
          <a:off x="664369" y="1297161"/>
          <a:ext cx="7815262" cy="472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262">
                  <a:extLst>
                    <a:ext uri="{9D8B030D-6E8A-4147-A177-3AD203B41FA5}">
                      <a16:colId xmlns:a16="http://schemas.microsoft.com/office/drawing/2014/main" val="26192519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0012849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440037714"/>
                    </a:ext>
                  </a:extLst>
                </a:gridCol>
              </a:tblGrid>
              <a:tr h="4483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02805"/>
                  </a:ext>
                </a:extLst>
              </a:tr>
              <a:tr h="7001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ABSSUM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absolute sum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Highly conservative upper-bound combination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948949"/>
                  </a:ext>
                </a:extLst>
              </a:tr>
              <a:tr h="9948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SRSS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1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square-root-of-the-sum-of-the-squares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Standard for systems with well-separated modal frequencies (</a:t>
                      </a:r>
                      <a:r>
                        <a:rPr lang="en-US" sz="1400" dirty="0" err="1"/>
                        <a:t>Δf</a:t>
                      </a:r>
                      <a:r>
                        <a:rPr lang="en-US" sz="1400" dirty="0"/>
                        <a:t>/f &gt; 0.2). Appropriate for simple, lightly coupled MDOF structures.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3266595"/>
                  </a:ext>
                </a:extLst>
              </a:tr>
              <a:tr h="12896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CQC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Complete Quadratic Combination </a:t>
                      </a:r>
                      <a:endParaRPr kumimoji="1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Preferred for closely spaced </a:t>
                      </a:r>
                      <a:r>
                        <a:rPr lang="en-US" sz="1400"/>
                        <a:t>modal frequencies </a:t>
                      </a:r>
                      <a:r>
                        <a:rPr lang="en-US" sz="1400" dirty="0"/>
                        <a:t>or moderate damping (ξ ≈ 0.02–0.10). Recommended by ASCE 7 and IEEE 344 for seismic or dynamic response analyses.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66097"/>
                  </a:ext>
                </a:extLst>
              </a:tr>
              <a:tr h="12896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NRL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1" lang="en-US" sz="1400" kern="0" dirty="0">
                          <a:solidFill>
                            <a:prstClr val="black"/>
                          </a:solidFill>
                          <a:latin typeface="+mn-lt"/>
                        </a:rPr>
                        <a:t>Naval Research Laboratory method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Used in shock qualification standards (e.g., MIL-STD-810H, MIL-STD-1540). Suitable when empirical data or coupling information is available for transient or SRS testing.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7742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205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ABSSUM Method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29460-CB29-1B01-1D76-8FC3F9813A2F}"/>
              </a:ext>
            </a:extLst>
          </p:cNvPr>
          <p:cNvSpPr txBox="1"/>
          <p:nvPr/>
        </p:nvSpPr>
        <p:spPr>
          <a:xfrm>
            <a:off x="4280418" y="2987477"/>
            <a:ext cx="4065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Pick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values directly </a:t>
            </a:r>
            <a:r>
              <a:rPr lang="en-US" sz="1500" i="1" dirty="0">
                <a:solidFill>
                  <a:prstClr val="black"/>
                </a:solidFill>
                <a:latin typeface="Calibri" pitchFamily="34" charset="0"/>
              </a:rPr>
              <a:t>from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Relative Displacement SRS curve for mode j’s natural frequency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E09F5B-049A-A38B-3FAC-77185821D756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9000" y="3129703"/>
            <a:ext cx="609600" cy="21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AD835-841C-2F1E-2E20-B4ED1A44E270}"/>
                  </a:ext>
                </a:extLst>
              </p:cNvPr>
              <p:cNvSpPr txBox="1"/>
              <p:nvPr/>
            </p:nvSpPr>
            <p:spPr>
              <a:xfrm>
                <a:off x="609600" y="2117418"/>
                <a:ext cx="4572000" cy="684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z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sub>
                      </m:sSub>
                      <m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≤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j</m:t>
                          </m:r>
                          <m: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= 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η</m:t>
                                          </m:r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AD835-841C-2F1E-2E20-B4ED1A44E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17418"/>
                <a:ext cx="4572000" cy="684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7BDD8A70-FB4B-5E91-3272-9EA88459B00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38200" y="1135017"/>
                <a:ext cx="7239000" cy="121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ts val="22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tabLst>
                    <a:tab pos="228600" algn="l"/>
                  </a:tabLst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Conservative assumption that all modal peaks may occur simultaneously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ts val="22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tabLst>
                    <a:tab pos="228600" algn="l"/>
                  </a:tabLst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Calibri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  <m:r>
                                  <a:rPr lang="en-US" sz="1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Calibri" pitchFamily="34" charset="0"/>
                  </a:rPr>
                  <a:t> be the maximum relative displacement for coordinate or dof </a:t>
                </a:r>
                <a:r>
                  <a:rPr lang="en-US" sz="15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7BDD8A70-FB4B-5E91-3272-9EA88459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35017"/>
                <a:ext cx="7239000" cy="1219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529615-5F4D-E583-EE27-125483847BF2}"/>
                  </a:ext>
                </a:extLst>
              </p:cNvPr>
              <p:cNvSpPr txBox="1"/>
              <p:nvPr/>
            </p:nvSpPr>
            <p:spPr>
              <a:xfrm>
                <a:off x="1087016" y="3989292"/>
                <a:ext cx="3962400" cy="684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z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sub>
                      </m:sSub>
                      <m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≤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j</m:t>
                          </m:r>
                          <m: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= 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3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13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3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3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D</m:t>
                                          </m:r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529615-5F4D-E583-EE27-125483847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16" y="3989292"/>
                <a:ext cx="3962400" cy="684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DCBBAC-59AA-A16F-D406-C3A4CC6EC4D1}"/>
                  </a:ext>
                </a:extLst>
              </p:cNvPr>
              <p:cNvSpPr txBox="1"/>
              <p:nvPr/>
            </p:nvSpPr>
            <p:spPr>
              <a:xfrm>
                <a:off x="826633" y="5034993"/>
                <a:ext cx="7577138" cy="1553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q</m:t>
                            </m:r>
                          </m:e>
                        </m:acc>
                      </m:e>
                      <m:sub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i</m:t>
                        </m:r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j</m:t>
                        </m:r>
                      </m:sub>
                    </m:sSub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is the mass-normalized eigenvector coefficient for coordinate 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mode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j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15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16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the participation factor for mode </a:t>
                </a:r>
                <a:r>
                  <a:rPr lang="en-US" sz="16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j</a:t>
                </a:r>
                <a:endParaRPr lang="en-US" sz="16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These equations are valid for relative displacement, pseudo velocity and absolute acceleration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DCBBAC-59AA-A16F-D406-C3A4CC6EC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33" y="5034993"/>
                <a:ext cx="7577138" cy="1553759"/>
              </a:xfrm>
              <a:prstGeom prst="rect">
                <a:avLst/>
              </a:prstGeom>
              <a:blipFill>
                <a:blip r:embed="rId6"/>
                <a:stretch>
                  <a:fillRect l="-80" b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C1E086-54E8-9A4B-8E60-925E0CFAA304}"/>
                  </a:ext>
                </a:extLst>
              </p:cNvPr>
              <p:cNvSpPr txBox="1"/>
              <p:nvPr/>
            </p:nvSpPr>
            <p:spPr>
              <a:xfrm>
                <a:off x="1760035" y="3106748"/>
                <a:ext cx="2855167" cy="352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sz="1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3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13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  <m:r>
                                  <a:rPr kumimoji="0" lang="en-US" sz="13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13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0" 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3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3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3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13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3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1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13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C1E086-54E8-9A4B-8E60-925E0CFAA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35" y="3106748"/>
                <a:ext cx="2855167" cy="352404"/>
              </a:xfrm>
              <a:prstGeom prst="rect">
                <a:avLst/>
              </a:prstGeom>
              <a:blipFill>
                <a:blip r:embed="rId7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77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SRSS Method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54065-AB1E-2028-6F6D-AF006E6C77CC}"/>
              </a:ext>
            </a:extLst>
          </p:cNvPr>
          <p:cNvSpPr txBox="1"/>
          <p:nvPr/>
        </p:nvSpPr>
        <p:spPr>
          <a:xfrm>
            <a:off x="914400" y="4672002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These equations are valid for relative displacement, pseudo velocity and absolute acceleration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1AABB-B832-6008-7F42-240436A482CF}"/>
              </a:ext>
            </a:extLst>
          </p:cNvPr>
          <p:cNvSpPr txBox="1"/>
          <p:nvPr/>
        </p:nvSpPr>
        <p:spPr>
          <a:xfrm>
            <a:off x="5181600" y="2657306"/>
            <a:ext cx="3200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Pick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values directly off of Relative Displacement SRS curve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2015FA-69CE-06A8-86F1-2C96CF822189}"/>
              </a:ext>
            </a:extLst>
          </p:cNvPr>
          <p:cNvCxnSpPr/>
          <p:nvPr/>
        </p:nvCxnSpPr>
        <p:spPr bwMode="auto">
          <a:xfrm flipH="1">
            <a:off x="4572000" y="2885906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B3C545-8B15-4827-76C0-A0749A14C3A8}"/>
                  </a:ext>
                </a:extLst>
              </p:cNvPr>
              <p:cNvSpPr txBox="1"/>
              <p:nvPr/>
            </p:nvSpPr>
            <p:spPr>
              <a:xfrm>
                <a:off x="1333500" y="1577341"/>
                <a:ext cx="3429000" cy="870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z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sub>
                      </m:sSub>
                      <m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≈</m:t>
                      </m:r>
                      <m:rad>
                        <m:radPr>
                          <m:degHide m:val="on"/>
                          <m:ctrlP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j</m:t>
                              </m:r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 </m:t>
                              </m:r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N</m:t>
                              </m:r>
                            </m:sup>
                            <m:e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0" lang="en-US" sz="13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13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q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i</m:t>
                                          </m:r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  <m: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kumimoji="0" lang="en-US" sz="13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sz="13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η</m:t>
                                                  </m:r>
                                                  <m: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j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max</m:t>
                                          </m:r>
                                        </m:sub>
                                      </m:sSub>
                                      <m: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B3C545-8B15-4827-76C0-A0749A14C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577341"/>
                <a:ext cx="3429000" cy="870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EE6D90-9FE1-E286-B8FB-5E30F077386D}"/>
                  </a:ext>
                </a:extLst>
              </p:cNvPr>
              <p:cNvSpPr txBox="1"/>
              <p:nvPr/>
            </p:nvSpPr>
            <p:spPr>
              <a:xfrm>
                <a:off x="1181100" y="3252715"/>
                <a:ext cx="3733800" cy="870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z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sub>
                      </m:sSub>
                      <m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≈</m:t>
                      </m:r>
                      <m:rad>
                        <m:radPr>
                          <m:degHide m:val="on"/>
                          <m:ctrlP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j</m:t>
                              </m:r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 </m:t>
                              </m:r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N</m:t>
                              </m:r>
                            </m:sup>
                            <m:e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0" lang="en-US" sz="13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13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q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i</m:t>
                                          </m:r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j</m:t>
                                          </m:r>
                                          <m:r>
                                            <a:rPr kumimoji="0" lang="en-US" sz="1300" b="0" i="0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3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3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en-US" sz="13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3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3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ctrlPr>
                                                <a:rPr kumimoji="0" lang="en-US" sz="13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sz="13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D</m:t>
                                                  </m:r>
                                                  <m: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j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max</m:t>
                                          </m:r>
                                        </m:sub>
                                      </m:sSub>
                                      <m: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EE6D90-9FE1-E286-B8FB-5E30F0773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3252715"/>
                <a:ext cx="3733800" cy="8706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860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7422E-04F0-DF0A-506C-CCC8E5263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7A1A8888-14F5-89E2-11CB-B623470CC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11A7C-206E-8E06-563C-2EFDACC8B2D2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CQC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Method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DDDC78CB-ECF2-9C70-FE31-08E062E51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560593-DB6A-C2A9-9D0C-110120ADC466}"/>
                  </a:ext>
                </a:extLst>
              </p:cNvPr>
              <p:cNvSpPr txBox="1"/>
              <p:nvPr/>
            </p:nvSpPr>
            <p:spPr>
              <a:xfrm>
                <a:off x="652462" y="1121815"/>
                <a:ext cx="8034338" cy="521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1) 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Participation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Factor</m:t>
                      </m:r>
                    </m:oMath>
                  </m:oMathPara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mode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mass-normalized eigenvectors, </a:t>
                </a:r>
              </a:p>
              <a:p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𝑀𝑟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𝑀𝑟</m:t>
                      </m:r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2) Modal coordinate peak (from a response spectrum)</a:t>
                </a:r>
                <a:b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</m:d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denote the SDOF peak (for the chosen response type)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</m:d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base excitation, the peak of the modal coordinate is</a:t>
                </a:r>
                <a:b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</m:d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Notes on spectrum choice and conversions (for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):</a:t>
                </a:r>
              </a:p>
              <a:p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ω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psa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 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 </m:t>
                      </m:r>
                      <m:r>
                        <m:rPr>
                          <m:nor/>
                        </m:rPr>
                        <a:rPr lang="en-US" sz="1400"/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𝑝𝑠𝑒𝑢𝑑𝑜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𝑎𝑐𝑐𝑒𝑙</m:t>
                      </m:r>
                      <m:r>
                        <m:rPr>
                          <m:nor/>
                        </m:rPr>
                        <a:rPr lang="en-US" sz="1400"/>
                        <m:t>)</m:t>
                      </m:r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So, for example, if your spectrum is pseudo-acceleration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psa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but you want relative displacement peaks,</a:t>
                </a:r>
              </a:p>
              <a:p>
                <a:b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 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i="1">
                                <a:latin typeface="Cambria Math" panose="02040503050406030204" pitchFamily="18" charset="0"/>
                              </a:rPr>
                              <m:t>psa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 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560593-DB6A-C2A9-9D0C-110120ADC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" y="1121815"/>
                <a:ext cx="8034338" cy="5214376"/>
              </a:xfrm>
              <a:prstGeom prst="rect">
                <a:avLst/>
              </a:prstGeom>
              <a:blipFill>
                <a:blip r:embed="rId3"/>
                <a:stretch>
                  <a:fillRect l="-379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367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132EC-0A9D-ED28-12C5-BFA46BB28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4E3F0-15DA-229F-CA7E-F6D0E0D7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4136EC2-0A18-58D8-EABD-42F72725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64DBD-1650-4511-C0E1-9DD26D589AE1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CQC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Method (cont)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07AF5177-AAD1-BBF5-D990-D6EBFE535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3A43F6-8662-9D28-62D9-5A37C9CC9059}"/>
                  </a:ext>
                </a:extLst>
              </p:cNvPr>
              <p:cNvSpPr txBox="1"/>
              <p:nvPr/>
            </p:nvSpPr>
            <p:spPr>
              <a:xfrm>
                <a:off x="751795" y="1138835"/>
                <a:ext cx="7586662" cy="5147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3) </m:t>
                      </m:r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Modal</m:t>
                      </m:r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contribution</m:t>
                      </m:r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at</m:t>
                      </m:r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physical</m:t>
                      </m:r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DOF</m:t>
                      </m:r>
                    </m:oMath>
                  </m:oMathPara>
                </a14:m>
                <a:endParaRPr/>
              </a:p>
              <a:p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400" dirty="0">
                    <a:latin typeface="+mn-lt"/>
                  </a:rPr>
                  <a:t>If the physical response at DOF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+mn-lt"/>
                  </a:rPr>
                  <a:t>is the same response type as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400" dirty="0">
                    <a:latin typeface="+mn-lt"/>
                  </a:rPr>
                  <a:t>(e.g., displacement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 sz="1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ar-AE" sz="1400" dirty="0">
                    <a:latin typeface="+mn-lt"/>
                  </a:rPr>
                  <a:t>, </a:t>
                </a:r>
                <a:r>
                  <a:rPr lang="en-US" sz="1400" dirty="0">
                    <a:latin typeface="+mn-lt"/>
                  </a:rPr>
                  <a:t>velocity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 sz="1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ar-AE" sz="1400" dirty="0">
                    <a:latin typeface="+mn-lt"/>
                  </a:rPr>
                  <a:t>, </a:t>
                </a:r>
                <a:r>
                  <a:rPr lang="en-US" sz="1400" dirty="0">
                    <a:latin typeface="+mn-lt"/>
                  </a:rPr>
                  <a:t>acceleration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1400" dirty="0">
                    <a:latin typeface="+mn-lt"/>
                  </a:rPr>
                  <a:t>the modal peak contribution (envelope) at DOF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+mn-lt"/>
                  </a:rPr>
                  <a:t>from mode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+mn-lt"/>
                  </a:rPr>
                  <a:t> is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</m:d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br>
                  <a:rPr lang="en-US" sz="1400" dirty="0">
                    <a:latin typeface="+mn-lt"/>
                  </a:rPr>
                </a:br>
                <a:r>
                  <a:rPr lang="en-US" sz="1400" dirty="0">
                    <a:latin typeface="+mn-lt"/>
                  </a:rPr>
                  <a:t>(Using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+mn-lt"/>
                  </a:rPr>
                  <a:t>is standard for peak envelopes; if you are combining signed quantities, retain the sign.)</a:t>
                </a:r>
                <a:br>
                  <a:rPr lang="en-US" sz="1400" dirty="0">
                    <a:latin typeface="+mn-lt"/>
                  </a:rPr>
                </a:br>
                <a:endParaRPr lang="en-US" sz="1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CQC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modal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correlation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coefficient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equal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damping</m:t>
                    </m:r>
                    <m:r>
                      <m:rPr>
                        <m:nor/>
                      </m:rPr>
                      <a:rPr lang="en-US" sz="160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Let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 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ξ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nor/>
                      </m:rPr>
                      <a:rPr lang="en-US" sz="1400"/>
                      <m:t>damping</m:t>
                    </m:r>
                    <m:r>
                      <m:rPr>
                        <m:nor/>
                      </m:rPr>
                      <a:rPr lang="en-US" sz="1400"/>
                      <m:t> </m:t>
                    </m:r>
                    <m:r>
                      <m:rPr>
                        <m:nor/>
                      </m:rPr>
                      <a:rPr lang="en-US" sz="1400"/>
                      <m:t>ratio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b="1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Der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Kiureghian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/ 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Chopra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form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is</m:t>
                      </m:r>
                    </m:oMath>
                  </m:oMathPara>
                </a14:m>
                <a:b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endParaRPr lang="en-US" sz="14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3A43F6-8662-9D28-62D9-5A37C9CC9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95" y="1138835"/>
                <a:ext cx="7586662" cy="5147243"/>
              </a:xfrm>
              <a:prstGeom prst="rect">
                <a:avLst/>
              </a:prstGeom>
              <a:blipFill>
                <a:blip r:embed="rId3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088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A3DBB-AF3B-097C-06E0-589772CD4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87196-F7FE-F904-7C6C-EF276B67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BB2F2B0B-C984-5992-B4C1-A230CA87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70BFE-2E59-C9BD-1FCC-450845EA91C4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CQC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Method (cont)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14BDA69F-55AD-2AA3-6B6A-DED03C773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BBDC7B-384A-6E2F-1181-4EA83F309BF7}"/>
                  </a:ext>
                </a:extLst>
              </p:cNvPr>
              <p:cNvSpPr txBox="1"/>
              <p:nvPr/>
            </p:nvSpPr>
            <p:spPr>
              <a:xfrm>
                <a:off x="785949" y="1414955"/>
                <a:ext cx="6705600" cy="4685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336699"/>
                  </a:buClr>
                  <a:buSzPct val="80000"/>
                </a:pPr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5) CQC combination at each DOF</a:t>
                </a:r>
              </a:p>
              <a:p>
                <a:pPr>
                  <a:buClr>
                    <a:srgbClr val="336699"/>
                  </a:buClr>
                  <a:buSzPct val="80000"/>
                </a:pP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each DOF</a:t>
                </a:r>
                <a:r>
                  <a:rPr lang="en-US" sz="1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the combined peak is</a:t>
                </a:r>
              </a:p>
              <a:p>
                <a:pPr>
                  <a:buClr>
                    <a:srgbClr val="336699"/>
                  </a:buClr>
                  <a:buSzPct val="80000"/>
                </a:pP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ϕ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𝑘𝑖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ξ</m:t>
                                          </m:r>
                                        </m:e>
                                      </m:d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ϕ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𝑘𝑗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ξ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Small ρ (≈0–0.1) ⇒ modes are well separated in frequency (for your damping), so SRSS is nearly adequate</a:t>
                </a: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Larger ρ (→1) ⇒ modes are closely spaced; CQC is needed because cross-terms matter</a:t>
                </a: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CQC (Complete Quadratic Combination) method </a:t>
                </a:r>
                <a:r>
                  <a:rPr lang="en-US" sz="14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can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yield results slightly greater than the ABSSUM (absolute sum) method for very closely spaced modes, although this is rare and limited to extreme correlation cases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BBDC7B-384A-6E2F-1181-4EA83F309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49" y="1414955"/>
                <a:ext cx="6705600" cy="4685385"/>
              </a:xfrm>
              <a:prstGeom prst="rect">
                <a:avLst/>
              </a:prstGeom>
              <a:blipFill>
                <a:blip r:embed="rId3"/>
                <a:stretch>
                  <a:fillRect l="-818" t="-650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38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A3F30BDC-C578-816D-AE38-8480BECA7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E23F3-D87A-4334-C9F4-57E380B8348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 4-dof Shear Building Model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49A55B26-86DC-192F-6DA4-327096B6B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7BA11-C01C-7C8F-1863-20B394F1A04A}"/>
              </a:ext>
            </a:extLst>
          </p:cNvPr>
          <p:cNvSpPr txBox="1"/>
          <p:nvPr/>
        </p:nvSpPr>
        <p:spPr>
          <a:xfrm>
            <a:off x="3657600" y="4470155"/>
            <a:ext cx="30480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damping for all modes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itchFamily="34" charset="0"/>
              </a:rPr>
              <a:t>Perform normal modes analysis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4B1484-E731-59B1-8372-0662454BB0CA}"/>
              </a:ext>
            </a:extLst>
          </p:cNvPr>
          <p:cNvGrpSpPr/>
          <p:nvPr/>
        </p:nvGrpSpPr>
        <p:grpSpPr>
          <a:xfrm>
            <a:off x="719138" y="1647825"/>
            <a:ext cx="1619250" cy="3562350"/>
            <a:chOff x="719138" y="1647825"/>
            <a:chExt cx="1619250" cy="3562350"/>
          </a:xfrm>
        </p:grpSpPr>
        <p:sp>
          <p:nvSpPr>
            <p:cNvPr id="14" name="Text Box 24">
              <a:extLst>
                <a:ext uri="{FF2B5EF4-FFF2-40B4-BE49-F238E27FC236}">
                  <a16:creationId xmlns:a16="http://schemas.microsoft.com/office/drawing/2014/main" id="{3C0DC32E-0276-99CE-05EB-B66C2F3CC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088" y="3914775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3">
              <a:extLst>
                <a:ext uri="{FF2B5EF4-FFF2-40B4-BE49-F238E27FC236}">
                  <a16:creationId xmlns:a16="http://schemas.microsoft.com/office/drawing/2014/main" id="{93016B98-00AF-25EE-3D3D-3DC1D1547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613" y="3124200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2A668FE9-8156-C40F-FDDC-AA477DAC0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413" y="2324100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1BD9DD00-22A4-123A-E3C2-765D313CF8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328420" y="4333558"/>
              <a:ext cx="358775" cy="300355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">
              <a:extLst>
                <a:ext uri="{FF2B5EF4-FFF2-40B4-BE49-F238E27FC236}">
                  <a16:creationId xmlns:a16="http://schemas.microsoft.com/office/drawing/2014/main" id="{EA5FF135-4C4E-DB3F-14B3-3613BCFEF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013" y="4305300"/>
              <a:ext cx="523875" cy="351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6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a,</a:t>
              </a:r>
              <a:r>
                <a:rPr kumimoji="0" lang="en-US" sz="14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FB71A8B5-6C22-BA27-E18F-B2483FA97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063" y="3486150"/>
              <a:ext cx="523240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6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a,</a:t>
              </a:r>
              <a:r>
                <a:rPr kumimoji="0" lang="en-US" sz="14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7BA806A-861E-153A-EBEB-ACC761BF67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319213" y="2690077"/>
              <a:ext cx="358775" cy="300355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07D5D216-1C55-3448-8955-AC4253FABA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309370" y="3504883"/>
              <a:ext cx="358775" cy="300355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EF7BA6-8BED-C753-4834-CBB51B942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38" y="4257675"/>
              <a:ext cx="593725" cy="432435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845F903-22B0-F30A-CC56-598BD2F1E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63" y="4705350"/>
              <a:ext cx="107344" cy="394338"/>
              <a:chOff x="-19" y="0"/>
              <a:chExt cx="20048" cy="19999"/>
            </a:xfrm>
          </p:grpSpPr>
          <p:cxnSp>
            <p:nvCxnSpPr>
              <p:cNvPr id="75" name="Line 10">
                <a:extLst>
                  <a:ext uri="{FF2B5EF4-FFF2-40B4-BE49-F238E27FC236}">
                    <a16:creationId xmlns:a16="http://schemas.microsoft.com/office/drawing/2014/main" id="{223D9C6A-1F03-7635-EC43-2640FE6A54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0"/>
                <a:ext cx="144" cy="21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Line 11">
                <a:extLst>
                  <a:ext uri="{FF2B5EF4-FFF2-40B4-BE49-F238E27FC236}">
                    <a16:creationId xmlns:a16="http://schemas.microsoft.com/office/drawing/2014/main" id="{E66635CA-A826-BBB8-9C09-B5D8366A7AC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853" y="18316"/>
                <a:ext cx="144" cy="16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Line 12">
                <a:extLst>
                  <a:ext uri="{FF2B5EF4-FFF2-40B4-BE49-F238E27FC236}">
                    <a16:creationId xmlns:a16="http://schemas.microsoft.com/office/drawing/2014/main" id="{C61EEFAC-0AC5-8831-F0FB-35830025D9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805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Line 13">
                <a:extLst>
                  <a:ext uri="{FF2B5EF4-FFF2-40B4-BE49-F238E27FC236}">
                    <a16:creationId xmlns:a16="http://schemas.microsoft.com/office/drawing/2014/main" id="{15DE780D-8A3B-BE59-3AB6-09373D2018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77" y="12556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Line 14">
                <a:extLst>
                  <a:ext uri="{FF2B5EF4-FFF2-40B4-BE49-F238E27FC236}">
                    <a16:creationId xmlns:a16="http://schemas.microsoft.com/office/drawing/2014/main" id="{A1784E62-E2BE-F3B3-D0F0-D69DEE8D89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3301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Line 15">
                <a:extLst>
                  <a:ext uri="{FF2B5EF4-FFF2-40B4-BE49-F238E27FC236}">
                    <a16:creationId xmlns:a16="http://schemas.microsoft.com/office/drawing/2014/main" id="{F7FAD1CE-46ED-9753-3913-798FE1C629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14787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Line 16">
                <a:extLst>
                  <a:ext uri="{FF2B5EF4-FFF2-40B4-BE49-F238E27FC236}">
                    <a16:creationId xmlns:a16="http://schemas.microsoft.com/office/drawing/2014/main" id="{436418DC-B13A-7AD0-94AA-C9B78784F4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5825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Line 17">
                <a:extLst>
                  <a:ext uri="{FF2B5EF4-FFF2-40B4-BE49-F238E27FC236}">
                    <a16:creationId xmlns:a16="http://schemas.microsoft.com/office/drawing/2014/main" id="{44C54E3C-D1B3-BE4A-A972-3A133B81F1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19" y="1038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Line 18">
                <a:extLst>
                  <a:ext uri="{FF2B5EF4-FFF2-40B4-BE49-F238E27FC236}">
                    <a16:creationId xmlns:a16="http://schemas.microsoft.com/office/drawing/2014/main" id="{A1EAB742-EB6D-37B6-CDCE-52A4657FAE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853" y="17053"/>
                <a:ext cx="8080" cy="8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Line 19">
                <a:extLst>
                  <a:ext uri="{FF2B5EF4-FFF2-40B4-BE49-F238E27FC236}">
                    <a16:creationId xmlns:a16="http://schemas.microsoft.com/office/drawing/2014/main" id="{E8CEA4A6-5705-2627-9491-3BD723F289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2071"/>
                <a:ext cx="8064" cy="1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0F9150-29C6-73A2-0F3F-6F6E29C0E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738" y="4371975"/>
              <a:ext cx="400685" cy="233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1890C9D-D30E-B74D-CA74-4D5E5C512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63" y="3895725"/>
              <a:ext cx="97175" cy="377821"/>
              <a:chOff x="-19" y="0"/>
              <a:chExt cx="20048" cy="19999"/>
            </a:xfrm>
          </p:grpSpPr>
          <p:cxnSp>
            <p:nvCxnSpPr>
              <p:cNvPr id="65" name="Line 22">
                <a:extLst>
                  <a:ext uri="{FF2B5EF4-FFF2-40B4-BE49-F238E27FC236}">
                    <a16:creationId xmlns:a16="http://schemas.microsoft.com/office/drawing/2014/main" id="{ED86CAF7-B252-6B56-4863-939A782753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0"/>
                <a:ext cx="144" cy="21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Line 23">
                <a:extLst>
                  <a:ext uri="{FF2B5EF4-FFF2-40B4-BE49-F238E27FC236}">
                    <a16:creationId xmlns:a16="http://schemas.microsoft.com/office/drawing/2014/main" id="{254BDD97-6653-932F-ED3F-B9EA8B6608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853" y="18316"/>
                <a:ext cx="144" cy="16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Line 24">
                <a:extLst>
                  <a:ext uri="{FF2B5EF4-FFF2-40B4-BE49-F238E27FC236}">
                    <a16:creationId xmlns:a16="http://schemas.microsoft.com/office/drawing/2014/main" id="{BC7209CF-6556-43D1-2F68-986D70062E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805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Line 25">
                <a:extLst>
                  <a:ext uri="{FF2B5EF4-FFF2-40B4-BE49-F238E27FC236}">
                    <a16:creationId xmlns:a16="http://schemas.microsoft.com/office/drawing/2014/main" id="{6E07C7D0-52CB-0807-A695-CEB55129A9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77" y="12556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Line 26">
                <a:extLst>
                  <a:ext uri="{FF2B5EF4-FFF2-40B4-BE49-F238E27FC236}">
                    <a16:creationId xmlns:a16="http://schemas.microsoft.com/office/drawing/2014/main" id="{39493DA1-9BDE-423D-6E1F-F93A8EA891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3301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Line 27">
                <a:extLst>
                  <a:ext uri="{FF2B5EF4-FFF2-40B4-BE49-F238E27FC236}">
                    <a16:creationId xmlns:a16="http://schemas.microsoft.com/office/drawing/2014/main" id="{ED52058F-900D-88A6-11E9-00F63E59AC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14787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Line 28">
                <a:extLst>
                  <a:ext uri="{FF2B5EF4-FFF2-40B4-BE49-F238E27FC236}">
                    <a16:creationId xmlns:a16="http://schemas.microsoft.com/office/drawing/2014/main" id="{5E2783FE-2EF5-1C88-A672-879907243D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5825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Line 29">
                <a:extLst>
                  <a:ext uri="{FF2B5EF4-FFF2-40B4-BE49-F238E27FC236}">
                    <a16:creationId xmlns:a16="http://schemas.microsoft.com/office/drawing/2014/main" id="{9405EF6C-61AD-28F6-0518-78331C5C5F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19" y="1038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Line 30">
                <a:extLst>
                  <a:ext uri="{FF2B5EF4-FFF2-40B4-BE49-F238E27FC236}">
                    <a16:creationId xmlns:a16="http://schemas.microsoft.com/office/drawing/2014/main" id="{1C271200-B5E1-B035-6478-BEC4BD3DBD7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853" y="17053"/>
                <a:ext cx="8080" cy="8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Line 31">
                <a:extLst>
                  <a:ext uri="{FF2B5EF4-FFF2-40B4-BE49-F238E27FC236}">
                    <a16:creationId xmlns:a16="http://schemas.microsoft.com/office/drawing/2014/main" id="{BE7C6E12-E0A1-618F-EA0C-91031DA005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2071"/>
                <a:ext cx="8064" cy="1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205BA9-140D-C0E4-D0B4-5152FDA95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448050"/>
              <a:ext cx="576580" cy="434975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A8534D-D61B-6868-D305-C1E226383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552825"/>
              <a:ext cx="401955" cy="233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72B9B40-8D6F-1D54-39E3-30024AAEC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63" y="3067050"/>
              <a:ext cx="97175" cy="376556"/>
              <a:chOff x="-19" y="0"/>
              <a:chExt cx="20048" cy="19999"/>
            </a:xfrm>
          </p:grpSpPr>
          <p:cxnSp>
            <p:nvCxnSpPr>
              <p:cNvPr id="55" name="Line 42">
                <a:extLst>
                  <a:ext uri="{FF2B5EF4-FFF2-40B4-BE49-F238E27FC236}">
                    <a16:creationId xmlns:a16="http://schemas.microsoft.com/office/drawing/2014/main" id="{E9C30319-B4CD-72D0-765A-B9658B6853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0"/>
                <a:ext cx="144" cy="21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Line 43">
                <a:extLst>
                  <a:ext uri="{FF2B5EF4-FFF2-40B4-BE49-F238E27FC236}">
                    <a16:creationId xmlns:a16="http://schemas.microsoft.com/office/drawing/2014/main" id="{202F623E-C8E7-D524-1001-0272E2F385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853" y="18316"/>
                <a:ext cx="144" cy="16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44">
                <a:extLst>
                  <a:ext uri="{FF2B5EF4-FFF2-40B4-BE49-F238E27FC236}">
                    <a16:creationId xmlns:a16="http://schemas.microsoft.com/office/drawing/2014/main" id="{8EE0E90B-F7C2-880B-0A06-C56C9A5DB3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805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Line 45">
                <a:extLst>
                  <a:ext uri="{FF2B5EF4-FFF2-40B4-BE49-F238E27FC236}">
                    <a16:creationId xmlns:a16="http://schemas.microsoft.com/office/drawing/2014/main" id="{DFB29C00-64FB-25F7-8722-AB93AA087B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77" y="12556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Line 46">
                <a:extLst>
                  <a:ext uri="{FF2B5EF4-FFF2-40B4-BE49-F238E27FC236}">
                    <a16:creationId xmlns:a16="http://schemas.microsoft.com/office/drawing/2014/main" id="{E3280EF2-E1F0-102F-45A4-D8C5BCCBF0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3301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47">
                <a:extLst>
                  <a:ext uri="{FF2B5EF4-FFF2-40B4-BE49-F238E27FC236}">
                    <a16:creationId xmlns:a16="http://schemas.microsoft.com/office/drawing/2014/main" id="{089FB830-FAC3-5D84-F3F3-854BBA39930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14787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Line 48">
                <a:extLst>
                  <a:ext uri="{FF2B5EF4-FFF2-40B4-BE49-F238E27FC236}">
                    <a16:creationId xmlns:a16="http://schemas.microsoft.com/office/drawing/2014/main" id="{40A81AC1-97F5-BA57-83D2-AA56BB89CA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5825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Line 49">
                <a:extLst>
                  <a:ext uri="{FF2B5EF4-FFF2-40B4-BE49-F238E27FC236}">
                    <a16:creationId xmlns:a16="http://schemas.microsoft.com/office/drawing/2014/main" id="{87118B9E-D9BE-DBFE-B038-E8D89788A1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19" y="1038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Line 50">
                <a:extLst>
                  <a:ext uri="{FF2B5EF4-FFF2-40B4-BE49-F238E27FC236}">
                    <a16:creationId xmlns:a16="http://schemas.microsoft.com/office/drawing/2014/main" id="{EB82F4C4-E7B0-B434-9891-1694C4BDA7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853" y="17053"/>
                <a:ext cx="8080" cy="8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Line 51">
                <a:extLst>
                  <a:ext uri="{FF2B5EF4-FFF2-40B4-BE49-F238E27FC236}">
                    <a16:creationId xmlns:a16="http://schemas.microsoft.com/office/drawing/2014/main" id="{661231F1-FAAF-EEE0-0CDC-C30EB6D06A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2071"/>
                <a:ext cx="8064" cy="1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E9CB0F9-F930-BEB2-1685-0166C7799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38" y="2638425"/>
              <a:ext cx="576580" cy="434975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20">
              <a:extLst>
                <a:ext uri="{FF2B5EF4-FFF2-40B4-BE49-F238E27FC236}">
                  <a16:creationId xmlns:a16="http://schemas.microsoft.com/office/drawing/2014/main" id="{19402D7F-E4DF-308B-47FF-8403CDAD4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063" y="2686050"/>
              <a:ext cx="485775" cy="34798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1">
              <a:extLst>
                <a:ext uri="{FF2B5EF4-FFF2-40B4-BE49-F238E27FC236}">
                  <a16:creationId xmlns:a16="http://schemas.microsoft.com/office/drawing/2014/main" id="{A480595D-AC34-8697-494E-B0EF1266A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13" y="3505200"/>
              <a:ext cx="485775" cy="334645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2">
              <a:extLst>
                <a:ext uri="{FF2B5EF4-FFF2-40B4-BE49-F238E27FC236}">
                  <a16:creationId xmlns:a16="http://schemas.microsoft.com/office/drawing/2014/main" id="{8991ED69-4D49-7AFC-265F-42535A18F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063" y="4333875"/>
              <a:ext cx="485775" cy="334645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45B6006A-51B1-1DAD-5FE6-16D39B60C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463" y="4705350"/>
              <a:ext cx="523875" cy="35052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87A7D077-7484-134A-1A00-C5E9FD9C0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363" y="2552700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8DC36566-960B-D5F7-3EFC-B0FF7D7AB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213" y="3305175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75369569-7ED1-4620-80B1-A75CDF5C1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838" y="4124325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A3AC9774-1EE6-CC96-2B70-C9FB450549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356678" y="1889978"/>
              <a:ext cx="358775" cy="300355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ED7397A-A54A-57DB-3DED-B72AB87B02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63" y="2257425"/>
              <a:ext cx="97175" cy="376556"/>
              <a:chOff x="-19" y="0"/>
              <a:chExt cx="20048" cy="19999"/>
            </a:xfrm>
          </p:grpSpPr>
          <p:cxnSp>
            <p:nvCxnSpPr>
              <p:cNvPr id="45" name="Line 42">
                <a:extLst>
                  <a:ext uri="{FF2B5EF4-FFF2-40B4-BE49-F238E27FC236}">
                    <a16:creationId xmlns:a16="http://schemas.microsoft.com/office/drawing/2014/main" id="{7EF1D5EF-DB9F-2D90-317E-319E240BFB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0"/>
                <a:ext cx="144" cy="21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Line 43">
                <a:extLst>
                  <a:ext uri="{FF2B5EF4-FFF2-40B4-BE49-F238E27FC236}">
                    <a16:creationId xmlns:a16="http://schemas.microsoft.com/office/drawing/2014/main" id="{05809E32-1293-5BCF-E29E-909AFD9B11E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853" y="18316"/>
                <a:ext cx="144" cy="16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Line 44">
                <a:extLst>
                  <a:ext uri="{FF2B5EF4-FFF2-40B4-BE49-F238E27FC236}">
                    <a16:creationId xmlns:a16="http://schemas.microsoft.com/office/drawing/2014/main" id="{7C4F7F2D-7D2C-EFBE-8647-4DBFC7EA8D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805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Line 45">
                <a:extLst>
                  <a:ext uri="{FF2B5EF4-FFF2-40B4-BE49-F238E27FC236}">
                    <a16:creationId xmlns:a16="http://schemas.microsoft.com/office/drawing/2014/main" id="{872CC36D-3CC1-7901-0A89-4AA9B53819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77" y="12556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Line 46">
                <a:extLst>
                  <a:ext uri="{FF2B5EF4-FFF2-40B4-BE49-F238E27FC236}">
                    <a16:creationId xmlns:a16="http://schemas.microsoft.com/office/drawing/2014/main" id="{57FC4E2C-830A-AFE4-66C6-49127AC95C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3301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47">
                <a:extLst>
                  <a:ext uri="{FF2B5EF4-FFF2-40B4-BE49-F238E27FC236}">
                    <a16:creationId xmlns:a16="http://schemas.microsoft.com/office/drawing/2014/main" id="{7A1A0AE7-7C81-6D01-5CAD-449F6FC6B9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14787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Line 48">
                <a:extLst>
                  <a:ext uri="{FF2B5EF4-FFF2-40B4-BE49-F238E27FC236}">
                    <a16:creationId xmlns:a16="http://schemas.microsoft.com/office/drawing/2014/main" id="{38C48615-57CE-B3D1-2F76-A3E36F1E6E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5825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Line 49">
                <a:extLst>
                  <a:ext uri="{FF2B5EF4-FFF2-40B4-BE49-F238E27FC236}">
                    <a16:creationId xmlns:a16="http://schemas.microsoft.com/office/drawing/2014/main" id="{F2ED097C-64CC-5038-7685-C80E7D2ADE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19" y="1038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Line 50">
                <a:extLst>
                  <a:ext uri="{FF2B5EF4-FFF2-40B4-BE49-F238E27FC236}">
                    <a16:creationId xmlns:a16="http://schemas.microsoft.com/office/drawing/2014/main" id="{5536A1BD-E7A5-F55A-6A12-B6C7D15CD0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853" y="17053"/>
                <a:ext cx="8080" cy="8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Line 51">
                <a:extLst>
                  <a:ext uri="{FF2B5EF4-FFF2-40B4-BE49-F238E27FC236}">
                    <a16:creationId xmlns:a16="http://schemas.microsoft.com/office/drawing/2014/main" id="{50CFE153-A85F-1878-A409-AC607C2E95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2071"/>
                <a:ext cx="8064" cy="1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221C9F2-2A41-1D69-AF1E-F119593D2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3" y="1857375"/>
              <a:ext cx="576580" cy="434975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Box 20">
              <a:extLst>
                <a:ext uri="{FF2B5EF4-FFF2-40B4-BE49-F238E27FC236}">
                  <a16:creationId xmlns:a16="http://schemas.microsoft.com/office/drawing/2014/main" id="{5FF1F1B3-241A-1F95-C6C1-5534A0D5D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13" y="1905000"/>
              <a:ext cx="485775" cy="34798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">
              <a:extLst>
                <a:ext uri="{FF2B5EF4-FFF2-40B4-BE49-F238E27FC236}">
                  <a16:creationId xmlns:a16="http://schemas.microsoft.com/office/drawing/2014/main" id="{185F2BBC-E49E-DD3B-F98E-BE3D389BA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888" y="1647825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EFB878E9-7518-BEEC-7426-4ED1ACE18E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394143" y="4846955"/>
              <a:ext cx="381952" cy="319758"/>
            </a:xfrm>
            <a:prstGeom prst="bentConnector3">
              <a:avLst>
                <a:gd name="adj1" fmla="val 1245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C21F2FF-CAED-BE65-9179-181B88842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5114925"/>
              <a:ext cx="866775" cy="95250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Box 29">
              <a:extLst>
                <a:ext uri="{FF2B5EF4-FFF2-40B4-BE49-F238E27FC236}">
                  <a16:creationId xmlns:a16="http://schemas.microsoft.com/office/drawing/2014/main" id="{DBBDE96C-CDFF-04A5-C35D-FDAA4FBC4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513" y="4648200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ӱ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A9B8FAF6-FA86-CCD5-B9E8-F3E23A3FE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52115"/>
              </p:ext>
            </p:extLst>
          </p:nvPr>
        </p:nvGraphicFramePr>
        <p:xfrm>
          <a:off x="3369469" y="2172116"/>
          <a:ext cx="4174331" cy="1485900"/>
        </p:xfrm>
        <a:graphic>
          <a:graphicData uri="http://schemas.openxmlformats.org/drawingml/2006/table">
            <a:tbl>
              <a:tblPr/>
              <a:tblGrid>
                <a:gridCol w="745331">
                  <a:extLst>
                    <a:ext uri="{9D8B030D-6E8A-4147-A177-3AD203B41FA5}">
                      <a16:colId xmlns:a16="http://schemas.microsoft.com/office/drawing/2014/main" val="253191907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38004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3123709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627133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Mass (lbm)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Stiffness (lbf/in)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Height (ft)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78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1.6e6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3.5e6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12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 dirty="0"/>
                        <a:t>1.6e6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3.2e6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90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1.6e6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2.8e6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94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1.4e6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2.4e6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3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58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E9F64-FC3A-68E7-76C9-9AB493060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01" y="762000"/>
            <a:ext cx="8742597" cy="51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35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DB32D-6ACC-9DDD-6A56-95DECB28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9" y="238524"/>
            <a:ext cx="8552381" cy="638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CB1E7B-304A-0ABE-7501-243CAD2ADFF7}"/>
              </a:ext>
            </a:extLst>
          </p:cNvPr>
          <p:cNvSpPr/>
          <p:nvPr/>
        </p:nvSpPr>
        <p:spPr>
          <a:xfrm>
            <a:off x="2895600" y="4495800"/>
            <a:ext cx="1447800" cy="457200"/>
          </a:xfrm>
          <a:prstGeom prst="ellipse">
            <a:avLst/>
          </a:prstGeom>
          <a:noFill/>
          <a:ln w="6350">
            <a:solidFill>
              <a:srgbClr val="33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6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Picture 1" descr="two_dof_base.jpg">
            <a:extLst>
              <a:ext uri="{FF2B5EF4-FFF2-40B4-BE49-F238E27FC236}">
                <a16:creationId xmlns:a16="http://schemas.microsoft.com/office/drawing/2014/main" id="{A9E4481B-CE79-E6EF-9E1C-DDABBA1715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6199" y="286526"/>
            <a:ext cx="1483000" cy="2235042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6979F3A9-2F1D-F398-3CA7-02BCCB6C0AB2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362199"/>
            <a:ext cx="3146107" cy="1681378"/>
            <a:chOff x="5230" y="10888"/>
            <a:chExt cx="5170" cy="2702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5EEEAC67-4436-B125-D440-D70C21676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" y="11197"/>
              <a:ext cx="1652" cy="127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F8DDF89C-7047-5BB8-E97F-6B7C8CBBC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5" y="11448"/>
              <a:ext cx="866" cy="7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821561B9-423A-60A6-B312-D75E83218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" y="12860"/>
              <a:ext cx="3187" cy="7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(x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-x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CABA01E8-5275-DAAA-CA10-5E0542111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0" y="10888"/>
              <a:ext cx="826" cy="7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6CBBF3F4-AD2E-CBF8-41E4-0CD26869F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6" y="12461"/>
              <a:ext cx="0" cy="104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D04F6020-4BFB-7DE4-6090-3C097806F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5" y="11002"/>
              <a:ext cx="0" cy="8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A5DFDBE7-D567-A1C7-FCD3-C8AAB3C32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2" y="11821"/>
              <a:ext cx="406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45E353FB-3F9B-D2E0-4E8A-B3E96051F84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133600"/>
            <a:ext cx="2971800" cy="2286000"/>
            <a:chOff x="3758" y="2670"/>
            <a:chExt cx="3334" cy="2351"/>
          </a:xfrm>
        </p:grpSpPr>
        <p:sp>
          <p:nvSpPr>
            <p:cNvPr id="13" name="Text Box 29">
              <a:extLst>
                <a:ext uri="{FF2B5EF4-FFF2-40B4-BE49-F238E27FC236}">
                  <a16:creationId xmlns:a16="http://schemas.microsoft.com/office/drawing/2014/main" id="{C3441111-D3A5-04CD-EAD8-C35B173DA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4" y="3543"/>
              <a:ext cx="728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30">
              <a:extLst>
                <a:ext uri="{FF2B5EF4-FFF2-40B4-BE49-F238E27FC236}">
                  <a16:creationId xmlns:a16="http://schemas.microsoft.com/office/drawing/2014/main" id="{42552A8F-DD30-B633-6237-61A396607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3482"/>
              <a:ext cx="870" cy="82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1">
              <a:extLst>
                <a:ext uri="{FF2B5EF4-FFF2-40B4-BE49-F238E27FC236}">
                  <a16:creationId xmlns:a16="http://schemas.microsoft.com/office/drawing/2014/main" id="{29FA5CDA-2708-6D0D-3275-67E765FFA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3718"/>
              <a:ext cx="533" cy="385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cs typeface="Arial" pitchFamily="34" charset="0"/>
                </a:rPr>
                <a:t> 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2">
              <a:extLst>
                <a:ext uri="{FF2B5EF4-FFF2-40B4-BE49-F238E27FC236}">
                  <a16:creationId xmlns:a16="http://schemas.microsoft.com/office/drawing/2014/main" id="{E1339C10-58FE-C901-AF5C-A4F20C0CF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4656"/>
              <a:ext cx="1249" cy="365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( 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- y )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33">
              <a:extLst>
                <a:ext uri="{FF2B5EF4-FFF2-40B4-BE49-F238E27FC236}">
                  <a16:creationId xmlns:a16="http://schemas.microsoft.com/office/drawing/2014/main" id="{02B5EFD2-2C7D-EFF7-CD4A-7EFFBD85B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" y="2728"/>
              <a:ext cx="1518" cy="4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k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2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( 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2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- 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8" name="Line 34">
              <a:extLst>
                <a:ext uri="{FF2B5EF4-FFF2-40B4-BE49-F238E27FC236}">
                  <a16:creationId xmlns:a16="http://schemas.microsoft.com/office/drawing/2014/main" id="{83C3EEB9-0E08-CEAD-F3CC-46F7D68BA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2" y="4306"/>
              <a:ext cx="0" cy="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5">
              <a:extLst>
                <a:ext uri="{FF2B5EF4-FFF2-40B4-BE49-F238E27FC236}">
                  <a16:creationId xmlns:a16="http://schemas.microsoft.com/office/drawing/2014/main" id="{E9150FB5-A3B3-7A0B-F067-1103796D2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8" y="2670"/>
              <a:ext cx="0" cy="7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6">
              <a:extLst>
                <a:ext uri="{FF2B5EF4-FFF2-40B4-BE49-F238E27FC236}">
                  <a16:creationId xmlns:a16="http://schemas.microsoft.com/office/drawing/2014/main" id="{D66EF660-3CA0-BB1B-B2D8-6E3D4AB72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3" y="3872"/>
              <a:ext cx="37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6461895E-DDEE-7303-6583-84E1C56792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0" y="3408"/>
              <a:ext cx="0" cy="4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C13C45-236C-E554-C701-466EA7BFDA0D}"/>
              </a:ext>
            </a:extLst>
          </p:cNvPr>
          <p:cNvSpPr txBox="1"/>
          <p:nvPr/>
        </p:nvSpPr>
        <p:spPr>
          <a:xfrm>
            <a:off x="719138" y="396388"/>
            <a:ext cx="2633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Free-Body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06E05D-BB86-7DD6-FAB3-9E9F50473106}"/>
                  </a:ext>
                </a:extLst>
              </p:cNvPr>
              <p:cNvSpPr txBox="1"/>
              <p:nvPr/>
            </p:nvSpPr>
            <p:spPr>
              <a:xfrm>
                <a:off x="1154552" y="4883443"/>
                <a:ext cx="2118906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06E05D-BB86-7DD6-FAB3-9E9F50473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52" y="4883443"/>
                <a:ext cx="2118906" cy="688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B8A86B-5BF6-CCD9-8858-AF2062F2F9B6}"/>
                  </a:ext>
                </a:extLst>
              </p:cNvPr>
              <p:cNvSpPr txBox="1"/>
              <p:nvPr/>
            </p:nvSpPr>
            <p:spPr>
              <a:xfrm>
                <a:off x="5191663" y="4899039"/>
                <a:ext cx="2118906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B8A86B-5BF6-CCD9-8858-AF2062F2F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663" y="4899039"/>
                <a:ext cx="2118906" cy="688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9AFED8-0ED9-3E9A-051F-6BF3FD57157A}"/>
                  </a:ext>
                </a:extLst>
              </p:cNvPr>
              <p:cNvSpPr txBox="1"/>
              <p:nvPr/>
            </p:nvSpPr>
            <p:spPr>
              <a:xfrm>
                <a:off x="5334000" y="5830841"/>
                <a:ext cx="2590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9AFED8-0ED9-3E9A-051F-6BF3FD571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830841"/>
                <a:ext cx="259080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A463B6-0BE7-59F0-6927-51CF0EEE91A1}"/>
                  </a:ext>
                </a:extLst>
              </p:cNvPr>
              <p:cNvSpPr txBox="1"/>
              <p:nvPr/>
            </p:nvSpPr>
            <p:spPr>
              <a:xfrm>
                <a:off x="1393700" y="5800451"/>
                <a:ext cx="32544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A463B6-0BE7-59F0-6927-51CF0EEE9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00" y="5800451"/>
                <a:ext cx="3254499" cy="338554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192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70881-8A54-EBF5-E33F-041C25B7C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3" y="257571"/>
            <a:ext cx="8533333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6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0E89F-7B24-3B99-89C3-1D625F80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66F1A-FDCE-6522-2D41-D0940C0E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7758E-9843-BF2B-02B7-0CE2D08AB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9" y="257571"/>
            <a:ext cx="8552381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99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D96D9-AC66-9E05-7E73-4EB8B7D17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032" y="990600"/>
            <a:ext cx="4800000" cy="3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4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C5EE7-73C1-B8D5-29AB-6FA195370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62" y="1219200"/>
            <a:ext cx="4895238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96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6C4A7-C9B0-FC02-2A84-2B09026E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0D5F1-F32C-B47F-8CD4-3A710E33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BCF97-9004-1205-C041-A9E03677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3" y="248047"/>
            <a:ext cx="8533333" cy="6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64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1CABD-29D8-C62C-7EE3-DC1650796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BDC1C-1A62-45B6-451B-2D7A903F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9DF36-A15E-90E0-89DC-79D89C177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9" y="248047"/>
            <a:ext cx="8552381" cy="6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5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A4B41-DFA5-7B9D-35A4-C9C927512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D7703-0086-8A5E-AB44-4C8A6A5F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927C8-FAE2-5152-1E52-31AE42968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3" y="248047"/>
            <a:ext cx="8533333" cy="6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12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B192F-5D8A-034A-E48B-6727A7F23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6F16F-9A4C-DEB8-737A-5AF8D7B5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47D39-17A8-19F2-F614-FAFDF59D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3" y="238524"/>
            <a:ext cx="8533333" cy="6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3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ACE88-AA2A-135D-AE14-78D710377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9ACCB-83E3-10A9-26A6-FAA08A48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F86D4-35E8-B2B9-AC8A-A57CBAADB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81" y="121452"/>
            <a:ext cx="8495238" cy="6361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73A9F-E29F-6F55-96EC-C9C177D1BF0D}"/>
              </a:ext>
            </a:extLst>
          </p:cNvPr>
          <p:cNvSpPr txBox="1"/>
          <p:nvPr/>
        </p:nvSpPr>
        <p:spPr>
          <a:xfrm>
            <a:off x="5486400" y="2985710"/>
            <a:ext cx="2819400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ASCE 7-22 allows 1.0% for Risk Category IV for general structures</a:t>
            </a:r>
          </a:p>
        </p:txBody>
      </p:sp>
    </p:spTree>
    <p:extLst>
      <p:ext uri="{BB962C8B-B14F-4D97-AF65-F5344CB8AC3E}">
        <p14:creationId xmlns:p14="http://schemas.microsoft.com/office/powerpoint/2010/main" val="300437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ACAA5-7E96-9983-C855-8A42E398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B3DB5-CE84-E555-8123-6BBB1EEB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ABAF-3FE1-E918-8D52-5DD12D84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7" y="257571"/>
            <a:ext cx="8514286" cy="6342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C0A57-2609-BD36-15C4-FD5ADC6E6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800600"/>
            <a:ext cx="213360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1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704B70-BDC8-89A1-3DEC-A58D2999A5EB}"/>
                  </a:ext>
                </a:extLst>
              </p:cNvPr>
              <p:cNvSpPr txBox="1"/>
              <p:nvPr/>
            </p:nvSpPr>
            <p:spPr>
              <a:xfrm>
                <a:off x="1136073" y="2103937"/>
                <a:ext cx="4724400" cy="151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Assemble the equations in matrix form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The equations are coupled via the stiffness matrix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5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5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4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4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5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5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5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5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5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145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704B70-BDC8-89A1-3DEC-A58D2999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73" y="2103937"/>
                <a:ext cx="4724400" cy="1512209"/>
              </a:xfrm>
              <a:prstGeom prst="rect">
                <a:avLst/>
              </a:prstGeom>
              <a:blipFill>
                <a:blip r:embed="rId3"/>
                <a:stretch>
                  <a:fillRect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8">
            <a:extLst>
              <a:ext uri="{FF2B5EF4-FFF2-40B4-BE49-F238E27FC236}">
                <a16:creationId xmlns:a16="http://schemas.microsoft.com/office/drawing/2014/main" id="{2308798A-CB0A-B72D-A650-D861ABECA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30668-F6F3-FBAE-0EA7-295FA47BD799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Equations of Motion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95531852-9256-4464-44EA-A586F099B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85AA76-2B2A-5DD1-9A32-3C44F84C3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60" y="1466067"/>
            <a:ext cx="1753740" cy="26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98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4923-C4FA-2456-7799-16ECD8F4B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17284-3D33-37D9-6BB9-6922FED2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41E78-AFDA-666A-D636-6C8A7C863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7" y="257571"/>
            <a:ext cx="8514286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95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8DF46-EA02-5206-D652-B87255C22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C5157-1FB5-B7E4-0987-C05C378A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C5501-6961-6D9C-402C-59DBEE7D1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7" y="267095"/>
            <a:ext cx="8514286" cy="6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00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0DDD3-8C5F-8B69-0675-0FD82F141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78311-84F2-D0DB-D132-B2F5FE62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B779A-308A-4970-F24F-7FD0306D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7" y="238524"/>
            <a:ext cx="8514286" cy="6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70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1BC14-794C-ACC5-7178-021D28682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74E4A-D956-96D9-2F61-FECBB173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0F89A-DC6F-A66F-5980-018BCBB0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382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59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B2B5A-CFCA-60D1-EBAF-55960B398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83614-2026-CEE2-2567-0FDBDED8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29A08-F0EA-92E8-A6C8-075DE278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586740"/>
            <a:ext cx="7105650" cy="5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929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7E7B2-25B5-8DF0-501C-E2B58EC47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22B29-4EBE-C591-9E36-4AC9D1F2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6FF6B-D977-A194-FC9A-8509EFF6C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7029450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188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5D4CC-6883-7C78-E970-4D6DF4929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F2E1D-757E-142B-BD63-7EC3C3FF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4BF9C-F848-BEC2-6EC4-4F8D1338B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4609"/>
            <a:ext cx="3962400" cy="6858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006699"/>
                </a:solidFill>
              </a:rPr>
              <a:t>Story Drift Comparison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F23A4F-85B1-A83D-67A9-D718915DE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07929"/>
              </p:ext>
            </p:extLst>
          </p:nvPr>
        </p:nvGraphicFramePr>
        <p:xfrm>
          <a:off x="1524000" y="1752600"/>
          <a:ext cx="4114800" cy="1737360"/>
        </p:xfrm>
        <a:graphic>
          <a:graphicData uri="http://schemas.openxmlformats.org/drawingml/2006/table">
            <a:tbl>
              <a:tblPr/>
              <a:tblGrid>
                <a:gridCol w="834082">
                  <a:extLst>
                    <a:ext uri="{9D8B030D-6E8A-4147-A177-3AD203B41FA5}">
                      <a16:colId xmlns:a16="http://schemas.microsoft.com/office/drawing/2014/main" val="3788883027"/>
                    </a:ext>
                  </a:extLst>
                </a:gridCol>
                <a:gridCol w="1375718">
                  <a:extLst>
                    <a:ext uri="{9D8B030D-6E8A-4147-A177-3AD203B41FA5}">
                      <a16:colId xmlns:a16="http://schemas.microsoft.com/office/drawing/2014/main" val="380927854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304354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MRSA CQC </a:t>
                      </a:r>
                    </a:p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Drift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Modal Transient </a:t>
                      </a:r>
                    </a:p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Drift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454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244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0.654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24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0.558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467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0.335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676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69B467-C2E4-7F87-F205-E9A2D11FE710}"/>
              </a:ext>
            </a:extLst>
          </p:cNvPr>
          <p:cNvSpPr txBox="1"/>
          <p:nvPr/>
        </p:nvSpPr>
        <p:spPr>
          <a:xfrm>
            <a:off x="990600" y="4362151"/>
            <a:ext cx="6019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Excellent agreement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+mj-lt"/>
              </a:rPr>
              <a:t>Parseval’s theorem explains why:  modal energy computed in frequency-domain methods can match the full time-domain transient response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952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685800"/>
            <a:ext cx="5562600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SRS Specification Q Concerns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676400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69620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shock response of a physical coordinate in a multiple-degree-of-freedom system can be approximated as the summation response of a series of single-degree-of-freedom systems 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(modal superposition)</a:t>
            </a: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method works best if the specification SRS has the same Q as the </a:t>
            </a:r>
            <a:r>
              <a:rPr 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component’s modes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goal is to use modal combination methods to avoid computation time for a full modal transient analysis</a:t>
            </a: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example, the specification is typically Q=10 but the structure may have modes with Q=20</a:t>
            </a: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higher Q yields a higher SRS, but there is no exact direct scaling method</a:t>
            </a: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conservative approach loosely based on Miles’ equation 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4088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C80E046D-B6DF-AAA5-1116-0FBF7537F58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D8A008D4-C2A4-466D-A60A-2D567D2995CE}" type="slidenum">
              <a:rPr lang="en-US" smtClean="0"/>
              <a:pPr eaLnBrk="1" hangingPunct="1">
                <a:defRPr/>
              </a:pPr>
              <a:t>58</a:t>
            </a:fld>
            <a:endParaRPr kumimoji="0"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F48D9CBF-8030-0B02-71B3-A15414E90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3175"/>
            <a:ext cx="80772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kumimoji="0" lang="en-US" altLang="en-US" sz="1700" b="1" dirty="0">
                <a:solidFill>
                  <a:srgbClr val="31859C"/>
                </a:solidFill>
                <a:cs typeface="Arial" panose="020B0604020202020204" pitchFamily="34" charset="0"/>
              </a:rPr>
              <a:t>Miles Equation for Base Input PSD Applied to Response Spectrum (RS)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2E70DA98-2628-9188-3EB9-C76F9F55A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361070"/>
                <a:ext cx="4519570" cy="4793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SzPct val="50000"/>
                  <a:buFont typeface="Monotype Sorts" pitchFamily="2" charset="2"/>
                  <a:buChar char="n"/>
                  <a:defRPr kumimoji="1" sz="16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Monotype Sorts" pitchFamily="2" charset="2"/>
                  <a:buChar char="u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Monotype Sorts" pitchFamily="2" charset="2"/>
                  <a:buChar char="F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100000"/>
                  <a:buChar char="•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100000"/>
                  <a:buChar char="–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SDOF system overall response acceleration to a base input PSD is</a:t>
                </a: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Clr>
                    <a:srgbClr val="336699"/>
                  </a:buClr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GRMS</m:t>
                          </m:r>
                        </m:sub>
                      </m:sSub>
                      <m:d>
                        <m:dPr>
                          <m:ctrlPr>
                            <a:rPr lang="en-US" sz="15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1500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500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a:rPr lang="en-US" sz="15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15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a:rPr lang="en-US" sz="15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altLang="en-US" sz="1500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Clr>
                    <a:srgbClr val="336699"/>
                  </a:buClr>
                  <a:buSzPct val="80000"/>
                  <a:buNone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Monotype Sorts" pitchFamily="2" charset="2"/>
                  <a:buNone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Monotype Sorts" pitchFamily="2" charset="2"/>
                  <a:buNone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Assumes PSD is constant from 0 to infinity Hz</a:t>
                </a:r>
                <a:br>
                  <a:rPr lang="en-US" alt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endPara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Can be used if PSD is constant within ± one octave of natural frequency</a:t>
                </a: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Miles’ equation can either over or under-predict GRMS response otherwise </a:t>
                </a:r>
              </a:p>
            </p:txBody>
          </p:sp>
        </mc:Choice>
        <mc:Fallback xmlns="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2E70DA98-2628-9188-3EB9-C76F9F55A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61070"/>
                <a:ext cx="4519570" cy="4793941"/>
              </a:xfrm>
              <a:prstGeom prst="rect">
                <a:avLst/>
              </a:prstGeom>
              <a:blipFill>
                <a:blip r:embed="rId4"/>
                <a:stretch>
                  <a:fillRect t="-127" b="-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2" name="TextBox 6">
            <a:extLst>
              <a:ext uri="{FF2B5EF4-FFF2-40B4-BE49-F238E27FC236}">
                <a16:creationId xmlns:a16="http://schemas.microsoft.com/office/drawing/2014/main" id="{E7BB4CF4-D14E-C9F6-7016-FD6106D3C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209800" cy="12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where</a:t>
            </a:r>
          </a:p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   </a:t>
            </a:r>
            <a:r>
              <a:rPr lang="en-US" altLang="en-US" sz="1400" dirty="0">
                <a:latin typeface="+mn-lt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f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</a:t>
            </a:r>
            <a:r>
              <a:rPr lang="en-US" altLang="en-US" sz="1400" dirty="0">
                <a:latin typeface="+mn-lt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= natural frequency</a:t>
            </a:r>
          </a:p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   </a:t>
            </a:r>
            <a:r>
              <a:rPr lang="en-US" altLang="en-US" sz="1400" dirty="0">
                <a:latin typeface="+mn-lt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</a:t>
            </a:r>
            <a:r>
              <a:rPr lang="en-US" altLang="en-US" sz="1400" dirty="0">
                <a:latin typeface="+mn-lt"/>
                <a:ea typeface="Cambria Math" panose="02040503050406030204" pitchFamily="18" charset="0"/>
                <a:cs typeface="Cambria Math" panose="02040503050406030204" pitchFamily="18" charset="0"/>
              </a:rPr>
              <a:t>  </a:t>
            </a: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= PSD level at 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f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</a:t>
            </a:r>
            <a:endParaRPr lang="en-US" altLang="en-US" sz="1400" dirty="0">
              <a:latin typeface="+mn-lt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    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Q</a:t>
            </a: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 = amplification factor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82CF96-D43B-661B-E847-C8119CDB0227}"/>
              </a:ext>
            </a:extLst>
          </p:cNvPr>
          <p:cNvCxnSpPr/>
          <p:nvPr/>
        </p:nvCxnSpPr>
        <p:spPr>
          <a:xfrm>
            <a:off x="5105400" y="1361070"/>
            <a:ext cx="0" cy="4995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A91BB1-3B51-06CF-CE5F-C565EA3C587B}"/>
                  </a:ext>
                </a:extLst>
              </p:cNvPr>
              <p:cNvSpPr txBox="1"/>
              <p:nvPr/>
            </p:nvSpPr>
            <p:spPr>
              <a:xfrm>
                <a:off x="5334000" y="1374353"/>
                <a:ext cx="3352797" cy="451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Make the conservative assumption that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RS</m:t>
                              </m:r>
                            </m:e>
                            <m: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RS</m:t>
                              </m:r>
                            </m:e>
                            <m: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RS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RS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14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00" dirty="0"/>
                  <a:t>	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Note that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Q</m:t>
                      </m:r>
                      <m:r>
                        <a:rPr lang="en-US" sz="17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type m:val="lin"/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ξ</m:t>
                                  </m:r>
                                </m:e>
                              </m:d>
                            </m:den>
                          </m:f>
                        </m:e>
                      </m:box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A91BB1-3B51-06CF-CE5F-C565EA3C5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374353"/>
                <a:ext cx="3352797" cy="4511491"/>
              </a:xfrm>
              <a:prstGeom prst="rect">
                <a:avLst/>
              </a:prstGeom>
              <a:blipFill>
                <a:blip r:embed="rId5"/>
                <a:stretch>
                  <a:fillRect t="-135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D0F15EF-60F8-E0B9-C40C-9B35BE9FC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A5BE1-150A-3305-FF13-199D33C2D42C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Displacement Substitution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995035BD-436E-1C2D-D841-52F6612DF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Object 1">
            <a:extLst>
              <a:ext uri="{FF2B5EF4-FFF2-40B4-BE49-F238E27FC236}">
                <a16:creationId xmlns:a16="http://schemas.microsoft.com/office/drawing/2014/main" id="{AC840216-097D-1F00-F361-CA4F7A98D5ED}"/>
              </a:ext>
            </a:extLst>
          </p:cNvPr>
          <p:cNvSpPr txBox="1"/>
          <p:nvPr/>
        </p:nvSpPr>
        <p:spPr bwMode="auto">
          <a:xfrm>
            <a:off x="1905000" y="2248888"/>
            <a:ext cx="1447800" cy="333375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endParaRPr lang="en-US" sz="160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9C07F58-83BA-E3F7-7E1C-5B561C7C1060}"/>
              </a:ext>
            </a:extLst>
          </p:cNvPr>
          <p:cNvSpPr txBox="1"/>
          <p:nvPr/>
        </p:nvSpPr>
        <p:spPr bwMode="auto">
          <a:xfrm>
            <a:off x="1905000" y="2849999"/>
            <a:ext cx="1447800" cy="33337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030E8C-96CB-71CE-3A7C-2769ACA1AEA9}"/>
                  </a:ext>
                </a:extLst>
              </p:cNvPr>
              <p:cNvSpPr txBox="1"/>
              <p:nvPr/>
            </p:nvSpPr>
            <p:spPr>
              <a:xfrm>
                <a:off x="762000" y="1504545"/>
                <a:ext cx="4648200" cy="431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Define relative displacement terms as follows</a:t>
                </a: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5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sSub>
                        <m:sSubPr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5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sz="1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</m:t>
                    </m:r>
                    <m:sSub>
                      <m:sSubPr>
                        <m:ctrlPr>
                          <a:rPr lang="en-US" sz="1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145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5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145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5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145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5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:endParaRPr lang="en-US" sz="1450" dirty="0">
                  <a:latin typeface="Calibri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400" dirty="0"/>
              </a:p>
              <a:p>
                <a:pPr>
                  <a:buClr>
                    <a:srgbClr val="336699"/>
                  </a:buClr>
                  <a:buSzPct val="80000"/>
                </a:pPr>
                <a:endParaRPr lang="en-US" sz="1400" dirty="0"/>
              </a:p>
              <a:p>
                <a:pPr>
                  <a:buClr>
                    <a:srgbClr val="336699"/>
                  </a:buClr>
                  <a:buSzPct val="80000"/>
                </a:pPr>
                <a:endParaRPr lang="en-US" sz="14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itchFamily="34" charset="0"/>
                  </a:rPr>
                  <a:t>The resulting equation of motion is</a:t>
                </a:r>
              </a:p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>
                  <a:latin typeface="Calibri" pitchFamily="34" charset="0"/>
                </a:endParaRPr>
              </a:p>
              <a:p>
                <a:pPr>
                  <a:buClr>
                    <a:srgbClr val="336699"/>
                  </a:buClr>
                  <a:buSzPct val="80000"/>
                </a:pPr>
                <a:endParaRPr lang="en-US" sz="1400" dirty="0"/>
              </a:p>
              <a:p>
                <a:pPr>
                  <a:buClr>
                    <a:srgbClr val="336699"/>
                  </a:buClr>
                  <a:buSzPct val="80000"/>
                </a:pPr>
                <a:endParaRPr lang="en-US" sz="145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030E8C-96CB-71CE-3A7C-2769ACA1A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04545"/>
                <a:ext cx="4648200" cy="4311245"/>
              </a:xfrm>
              <a:prstGeom prst="rect">
                <a:avLst/>
              </a:prstGeom>
              <a:blipFill>
                <a:blip r:embed="rId3"/>
                <a:stretch>
                  <a:fillRect t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79815A1-1E3C-2BAF-872A-95F0910C472F}"/>
              </a:ext>
            </a:extLst>
          </p:cNvPr>
          <p:cNvSpPr txBox="1"/>
          <p:nvPr/>
        </p:nvSpPr>
        <p:spPr>
          <a:xfrm>
            <a:off x="4876800" y="2161523"/>
            <a:ext cx="2743200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i="1" dirty="0"/>
              <a:t>This works for some simple systems.  Enforced acceleration method is required for other systems</a:t>
            </a:r>
            <a:r>
              <a:rPr lang="en-US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41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97B70B70-C231-19D5-0DE9-B69E2F1D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A65E0-B09C-EEE0-1AAF-724EF91395DD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Form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21BCA139-7BBD-99DE-879C-71DE0EB51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BE737-BA7D-5DDD-05AA-740B6B291E18}"/>
              </a:ext>
            </a:extLst>
          </p:cNvPr>
          <p:cNvSpPr txBox="1"/>
          <p:nvPr/>
        </p:nvSpPr>
        <p:spPr>
          <a:xfrm>
            <a:off x="2918012" y="2170927"/>
            <a:ext cx="1905000" cy="363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C94F16-C01A-E86C-AF58-A5E5FE69E4CF}"/>
                  </a:ext>
                </a:extLst>
              </p:cNvPr>
              <p:cNvSpPr txBox="1"/>
              <p:nvPr/>
            </p:nvSpPr>
            <p:spPr>
              <a:xfrm>
                <a:off x="990600" y="1600201"/>
                <a:ext cx="6367502" cy="287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itchFamily="34" charset="0"/>
                  </a:rPr>
                  <a:t>The equation of motion is</a:t>
                </a:r>
              </a:p>
              <a:p>
                <a:endParaRPr lang="en-US" sz="1450" dirty="0">
                  <a:latin typeface="Calibri" pitchFamily="34" charset="0"/>
                </a:endParaRPr>
              </a:p>
              <a:p>
                <a:endParaRPr lang="en-US" sz="1450" dirty="0">
                  <a:latin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5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145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̈"/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45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</m:e>
                      </m:acc>
                      <m:r>
                        <a:rPr lang="en-US" sz="145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45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145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5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acc>
                      <m:r>
                        <a:rPr lang="en-US" sz="145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5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acc>
                    </m:oMath>
                  </m:oMathPara>
                </a14:m>
                <a:endParaRPr lang="en-US" sz="1450" dirty="0">
                  <a:latin typeface="Calibri" pitchFamily="34" charset="0"/>
                </a:endParaRPr>
              </a:p>
              <a:p>
                <a:endParaRPr lang="en-US" sz="1450" dirty="0">
                  <a:latin typeface="Calibri" pitchFamily="34" charset="0"/>
                </a:endParaRPr>
              </a:p>
              <a:p>
                <a:r>
                  <a:rPr lang="en-US" sz="1450" dirty="0">
                    <a:latin typeface="Calibri" pitchFamily="34" charset="0"/>
                  </a:rPr>
                  <a:t>	where</a:t>
                </a:r>
              </a:p>
              <a:p>
                <a:endParaRPr lang="en-US" sz="1450" dirty="0">
                  <a:latin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0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sty m:val="p"/>
                        </m:rPr>
                        <a:rPr lang="en-US" sz="145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45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5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5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145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145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5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5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5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45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5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5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acc>
                      <m:r>
                        <a:rPr lang="en-US" sz="145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1450" dirty="0">
                  <a:latin typeface="Calibri" pitchFamily="34" charset="0"/>
                </a:endParaRPr>
              </a:p>
              <a:p>
                <a:endParaRPr lang="en-US" sz="1450" dirty="0">
                  <a:latin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5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acc>
                      <m:r>
                        <a:rPr lang="en-US" sz="145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 b="0" i="0" smtClean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50" b="0" i="0" smtClean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sz="14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145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C94F16-C01A-E86C-AF58-A5E5FE69E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00201"/>
                <a:ext cx="6367502" cy="2871940"/>
              </a:xfrm>
              <a:prstGeom prst="rect">
                <a:avLst/>
              </a:prstGeom>
              <a:blipFill>
                <a:blip r:embed="rId3"/>
                <a:stretch>
                  <a:fillRect t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28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2EEA9D37-C0CB-B088-7E16-E459B0FC4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3B684-072C-AD84-AEB7-4758035C8311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Decoupling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65F80E06-B32C-2D9F-4231-B47DB4041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AA0FF-0579-A62E-EC65-77896BA43EC0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1821597"/>
            <a:ext cx="5867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Decouple equation of motion using eigenvalues and eigenvectors</a:t>
            </a: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endParaRPr lang="en-US" sz="56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The natural frequencies are calculated from the eigenvalues</a:t>
            </a: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endParaRPr lang="en-US" sz="56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The eigenvectors are the “orthogonal normal modes”</a:t>
            </a: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endParaRPr lang="en-US" sz="56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Details given in accompanying reference papers</a:t>
            </a:r>
          </a:p>
          <a:p>
            <a:pPr marL="228600" indent="-228600" fontAlgn="auto">
              <a:spcAft>
                <a:spcPts val="0"/>
              </a:spcAft>
              <a:buSzPct val="85000"/>
              <a:tabLst>
                <a:tab pos="228600" algn="l"/>
              </a:tabLst>
              <a:defRPr/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8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0BC0181B-7C62-6F8C-881C-7B9CB03DB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0ED92-8A41-9A8F-101E-C18C9049D660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Solution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A3E468A2-2F31-A001-57D5-28F5039F0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F8234BE7-B87D-59B0-EA6B-90E1AF9686E4}"/>
              </a:ext>
            </a:extLst>
          </p:cNvPr>
          <p:cNvSpPr txBox="1"/>
          <p:nvPr/>
        </p:nvSpPr>
        <p:spPr bwMode="auto">
          <a:xfrm>
            <a:off x="2362200" y="3166043"/>
            <a:ext cx="1655763" cy="381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187E5774-F79F-3FA5-5C79-035DE7A70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1427493"/>
                <a:ext cx="7239000" cy="1417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lvl="0" indent="-285750" eaLnBrk="1" hangingPunct="1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Homogeneous problem: 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4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14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effectLst/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acc>
                      </m:e>
                    </m:acc>
                    <m:r>
                      <a:rPr lang="en-US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0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</a:pPr>
                <a:endParaRPr lang="en-US" sz="1400" dirty="0">
                  <a:latin typeface="Calibri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Seek a harmonic solution</a:t>
                </a:r>
                <a:r>
                  <a:rPr kumimoji="0" lang="en-US" sz="1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for the homogeneous (free vibration) problem </a:t>
                </a: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of the form</a:t>
                </a:r>
              </a:p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tabLst/>
                </a:pPr>
                <a:endParaRPr lang="en-US" sz="1450" dirty="0">
                  <a:latin typeface="Calibri" pitchFamily="34" charset="0"/>
                  <a:cs typeface="Arial" pitchFamily="34" charset="0"/>
                </a:endParaRPr>
              </a:p>
              <a:p>
                <a:pPr lvl="1" eaLnBrk="1" hangingPunct="1"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acc>
                      <m:r>
                        <a:rPr lang="en-US" sz="14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5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4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187E5774-F79F-3FA5-5C79-035DE7A70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427493"/>
                <a:ext cx="7239000" cy="1417119"/>
              </a:xfrm>
              <a:prstGeom prst="rect">
                <a:avLst/>
              </a:prstGeom>
              <a:blipFill>
                <a:blip r:embed="rId3"/>
                <a:stretch>
                  <a:fillRect b="-8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2C20015F-BC42-67FE-3B5B-32FAA4AB23BC}"/>
                  </a:ext>
                </a:extLst>
              </p:cNvPr>
              <p:cNvSpPr txBox="1"/>
              <p:nvPr/>
            </p:nvSpPr>
            <p:spPr bwMode="auto">
              <a:xfrm>
                <a:off x="2386149" y="4013389"/>
                <a:ext cx="4114800" cy="3810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1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  <a:p>
                <a:endParaRPr lang="en-US" sz="1400" dirty="0"/>
              </a:p>
              <a:p>
                <a:r>
                  <a:rPr lang="el-G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en-US" sz="1400" dirty="0">
                    <a:latin typeface="Calibri" pitchFamily="34" charset="0"/>
                  </a:rPr>
                  <a:t> = the angular natural frequency (rad/sec)</a:t>
                </a:r>
              </a:p>
              <a:p>
                <a:endParaRPr lang="en-US" sz="1400" dirty="0">
                  <a:latin typeface="Calibri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Calibri" pitchFamily="34" charset="0"/>
                  </a:rPr>
                  <a:t>= modal coordinate vector or eigenvector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2C20015F-BC42-67FE-3B5B-32FAA4AB2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6149" y="4013389"/>
                <a:ext cx="4114800" cy="381000"/>
              </a:xfrm>
              <a:prstGeom prst="rect">
                <a:avLst/>
              </a:prstGeom>
              <a:blipFill>
                <a:blip r:embed="rId4"/>
                <a:stretch>
                  <a:fillRect l="-444" b="-2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>
            <a:extLst>
              <a:ext uri="{FF2B5EF4-FFF2-40B4-BE49-F238E27FC236}">
                <a16:creationId xmlns:a16="http://schemas.microsoft.com/office/drawing/2014/main" id="{EE4BBE74-74CF-8903-47CA-E6D62DBB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594" y="3340872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269882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e\u1e_slide4.mp3"/>
  <p:tag name="PPSNARRATION" val="121,1678382384,C:\unit_22c\NA_Unit_22c_Damped_Sine_Synth_c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3\u13_4b.mp3"/>
  <p:tag name="PPSNARRATION" val="103,1126764742,C:\unit_13\NA_Unit_13_PP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E-9">
  <a:themeElements>
    <a:clrScheme name="6E-9 4">
      <a:dk1>
        <a:srgbClr val="000000"/>
      </a:dk1>
      <a:lt1>
        <a:srgbClr val="FFFFFF"/>
      </a:lt1>
      <a:dk2>
        <a:srgbClr val="000000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6E-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E-9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E-9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E-9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E-9 4">
        <a:dk1>
          <a:srgbClr val="000000"/>
        </a:dk1>
        <a:lt1>
          <a:srgbClr val="FFFFFF"/>
        </a:lt1>
        <a:dk2>
          <a:srgbClr val="000000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C:\WINDOWS\Desktop\Sec_234567.ppt</Template>
  <TotalTime>32610</TotalTime>
  <Words>2195</Words>
  <Application>Microsoft Office PowerPoint</Application>
  <PresentationFormat>On-screen Show (4:3)</PresentationFormat>
  <Paragraphs>627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Arial Black</vt:lpstr>
      <vt:lpstr>Calibri</vt:lpstr>
      <vt:lpstr>Cambria Math</vt:lpstr>
      <vt:lpstr>Helvetica</vt:lpstr>
      <vt:lpstr>Monotype Sorts</vt:lpstr>
      <vt:lpstr>Times New Roman</vt:lpstr>
      <vt:lpstr>Office Theme</vt:lpstr>
      <vt:lpstr>6E-9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Solve for Eigenvalues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Story Drift Comparison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6e</dc:title>
  <dc:creator>The Morgans</dc:creator>
  <cp:lastModifiedBy>Tom Irvine</cp:lastModifiedBy>
  <cp:revision>218</cp:revision>
  <dcterms:created xsi:type="dcterms:W3CDTF">2001-04-21T21:53:41Z</dcterms:created>
  <dcterms:modified xsi:type="dcterms:W3CDTF">2026-05-17T22:20:39Z</dcterms:modified>
</cp:coreProperties>
</file>