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sldIdLst>
    <p:sldId id="256" r:id="rId2"/>
    <p:sldId id="313" r:id="rId3"/>
    <p:sldId id="332" r:id="rId4"/>
    <p:sldId id="758" r:id="rId5"/>
    <p:sldId id="760" r:id="rId6"/>
    <p:sldId id="761" r:id="rId7"/>
    <p:sldId id="769" r:id="rId8"/>
    <p:sldId id="770" r:id="rId9"/>
    <p:sldId id="748" r:id="rId10"/>
    <p:sldId id="773" r:id="rId11"/>
    <p:sldId id="789" r:id="rId12"/>
    <p:sldId id="788" r:id="rId13"/>
    <p:sldId id="771" r:id="rId14"/>
    <p:sldId id="749" r:id="rId15"/>
    <p:sldId id="747" r:id="rId16"/>
    <p:sldId id="772" r:id="rId17"/>
    <p:sldId id="787" r:id="rId18"/>
    <p:sldId id="750" r:id="rId19"/>
    <p:sldId id="751" r:id="rId20"/>
    <p:sldId id="757" r:id="rId21"/>
    <p:sldId id="746" r:id="rId22"/>
    <p:sldId id="756" r:id="rId23"/>
    <p:sldId id="759" r:id="rId24"/>
    <p:sldId id="753" r:id="rId25"/>
    <p:sldId id="754" r:id="rId26"/>
    <p:sldId id="755" r:id="rId27"/>
    <p:sldId id="782" r:id="rId28"/>
    <p:sldId id="783" r:id="rId29"/>
    <p:sldId id="784" r:id="rId30"/>
    <p:sldId id="763" r:id="rId31"/>
    <p:sldId id="764" r:id="rId32"/>
    <p:sldId id="766" r:id="rId33"/>
    <p:sldId id="776" r:id="rId34"/>
    <p:sldId id="778" r:id="rId35"/>
    <p:sldId id="777" r:id="rId36"/>
    <p:sldId id="790" r:id="rId37"/>
    <p:sldId id="780" r:id="rId38"/>
    <p:sldId id="781" r:id="rId39"/>
    <p:sldId id="779" r:id="rId40"/>
    <p:sldId id="767" r:id="rId41"/>
    <p:sldId id="786" r:id="rId42"/>
    <p:sldId id="785" r:id="rId43"/>
    <p:sldId id="775" r:id="rId44"/>
    <p:sldId id="774"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0EAE0-7E0F-4831-9666-A7B589B07678}" v="12" dt="2026-05-18T19:07:52.924"/>
    <p1510:client id="{9C5F68FF-D927-4D1F-913B-7242FBAFC6F8}" v="1" dt="2026-05-18T19:14:49.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8" autoAdjust="0"/>
    <p:restoredTop sz="94227" autoAdjust="0"/>
  </p:normalViewPr>
  <p:slideViewPr>
    <p:cSldViewPr>
      <p:cViewPr varScale="1">
        <p:scale>
          <a:sx n="101" d="100"/>
          <a:sy n="101" d="100"/>
        </p:scale>
        <p:origin x="900" y="1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5/18/2026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E60C6-2A61-4562-BD48-2D6AD5E3D1D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1EC09-46E4-0E26-BE63-D50B2148BA14}"/>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80945110-1C5A-9312-83D9-0072B8A71D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2B560D62-B627-024B-53CC-6DDA29FC4C3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3F13256-4632-FFF6-1B9D-0D52FD9ED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1586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EEE08-A339-9837-2E96-684399FF0D9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3B27792-F9F2-9899-2250-34F789619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FE95CC57-CAAE-D3E8-F26D-27843AE86AC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F35A106E-B960-78D6-6417-82F3D20260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1907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FA576-BAC0-EA44-6403-8EB9D2D2304F}"/>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860B9E2B-4995-5D15-1B50-E54D6FF796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AD25A3E-1390-279F-F69E-931ADB0342A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8895AEAA-C8D4-EB95-0442-00531C0D4A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7805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8459-5923-CC9E-F7A9-09B814DD1412}"/>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C5BBD3A-FCCE-8D58-1FEC-C787B775E4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55A10129-B096-9AD8-31AD-156AAAD97B9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B8A259A-204C-C1CB-83C4-68680355FD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5880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546BF-0646-001D-BEA8-B37534F76F4E}"/>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1D13459B-7363-4445-0CB5-13ED02B5F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426F15A-87FE-1886-8D71-BC3EF3AB9C1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AC0AB1F-8BD0-2623-116F-C248ED406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8953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EC876-1975-B07F-8928-913F12A8631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FCB5CE2-73F5-D400-3668-5A9921C412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8D2E7B5-5690-1AE0-C34A-9B4F617880F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E07DBB9-D4A7-31CF-B4BE-CF7A11D768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370596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1FA5-7518-D23F-33A2-286040474442}"/>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6A8FFDB1-88FB-C4A5-905F-C1DD35C41D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E8A6341-1244-2294-B16A-B87B27D38E6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6BC8AEAB-096C-3206-F313-3A9179462C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9826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0B715-8957-B372-4944-CA1A7284692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FEC9BCF9-CC05-7EE3-4288-76284253E6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7F72A34E-BF0C-F94A-C1E6-EDE256D2EB5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02554FC-429D-71F6-4DE1-73D5FD5040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4135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91695-A306-CDA9-495A-EF8217164868}"/>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00FE51F5-2BFE-BC72-3C44-1B9780A853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689B8075-0804-E4E5-2571-0A6E2B0853F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5661214-D734-14DB-3567-04B66EAA37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3764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B67CF-BD60-1AC0-68EC-5A6E510CAAF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3BC45FB-3CC1-86D8-43B9-00699755CC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C4AC868B-E62F-5A67-91FA-D922959011E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828DA99-D979-2BE4-51A7-A4C3603CEB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0269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46D8C-BB20-8985-3E50-15B21B7486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01D9EC-3723-0FEC-8F60-70CAA5A30D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8DA06-9587-3628-CE09-C98E7F51314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0CE87CB-E9F8-8F18-23E4-97343B58B56B}"/>
              </a:ext>
            </a:extLst>
          </p:cNvPr>
          <p:cNvSpPr>
            <a:spLocks noGrp="1"/>
          </p:cNvSpPr>
          <p:nvPr>
            <p:ph type="sldNum" sz="quarter" idx="10"/>
          </p:nvPr>
        </p:nvSpPr>
        <p:spPr/>
        <p:txBody>
          <a:bodyPr/>
          <a:lstStyle/>
          <a:p>
            <a:fld id="{062E4E72-CE99-462A-B720-1E1B289BC4FA}" type="slidenum">
              <a:rPr lang="en-US" smtClean="0"/>
              <a:t>2</a:t>
            </a:fld>
            <a:endParaRPr lang="en-US" dirty="0"/>
          </a:p>
        </p:txBody>
      </p:sp>
    </p:spTree>
    <p:extLst>
      <p:ext uri="{BB962C8B-B14F-4D97-AF65-F5344CB8AC3E}">
        <p14:creationId xmlns:p14="http://schemas.microsoft.com/office/powerpoint/2010/main" val="2171149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6469F-0152-B41F-C317-6A9036E9C10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2D64D9B6-C1F6-D65C-CD0B-2997D0BB72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E48B5378-E7E8-BED2-B567-5235DB3CC8E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08BF4CC-8729-C244-0390-07B476F24F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48489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6A07D-E430-0567-B255-4B3A773593CC}"/>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CB40F9B9-3AE1-8445-B570-D8390FBD34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D7A41A52-D598-EBEE-17B0-7839A1CBCFE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DB02ED3-4746-0EF1-B1AC-98A4552108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8037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9B9-FA3E-41E1-1525-9A140EB1BF40}"/>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DAEA0EA7-48B4-4FE6-C6B6-B75B539C40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D7DFD8BC-DFFE-94D9-C675-FCD60D0DD89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2803BAB-2951-26B0-C6CD-04F0B086D0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7433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C83E7-00E0-8075-0FD6-9055D2357E54}"/>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AF99939-02E1-12EB-BEB0-E498354477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02D43440-E628-F269-20E1-929C886B0DF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DA44B23-323A-2EC9-5D42-F33C133B14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68093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5C7FD-AFBA-85E2-16F5-022E0A7E1C57}"/>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FA522532-C279-6677-D682-872BF96635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8B8BA077-7ACC-88AA-EA25-FB2881E3A194}"/>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68BCB36-9B12-D2C2-F8A7-917838F62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16670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5DDF57-35A0-E24A-9E1B-3BF120AB592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317F079E-C6FD-6466-DFAF-0FA10885E4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4E90F5F-F7FB-3417-3A6C-7E2941FD9F2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21C521F7-DBEA-3367-F261-E100CE00B2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36624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0E9E9-4DE4-9E89-DA36-796222F90849}"/>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92E5DB71-A27C-1F83-7C7E-E612E8372A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A64AA1A5-6E76-69A3-D6DF-3E20CB1965F6}"/>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C5B36EF-3543-7154-C9C3-BFEA855A57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99801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5FAB29-FC08-699C-A94A-D6C724B1F3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EE9D3-DFF9-0A52-8CFC-5CE2E63DB5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D117E-D23B-AAD1-BF5D-EB61485F3B2E}"/>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C07148E2-9CA2-880C-86D7-76BE0E62E8E3}"/>
              </a:ext>
            </a:extLst>
          </p:cNvPr>
          <p:cNvSpPr>
            <a:spLocks noGrp="1"/>
          </p:cNvSpPr>
          <p:nvPr>
            <p:ph type="sldNum" sz="quarter" idx="10"/>
          </p:nvPr>
        </p:nvSpPr>
        <p:spPr/>
        <p:txBody>
          <a:bodyPr/>
          <a:lstStyle/>
          <a:p>
            <a:fld id="{062E4E72-CE99-462A-B720-1E1B289BC4FA}" type="slidenum">
              <a:rPr lang="en-US" smtClean="0"/>
              <a:t>27</a:t>
            </a:fld>
            <a:endParaRPr lang="en-US" dirty="0"/>
          </a:p>
        </p:txBody>
      </p:sp>
    </p:spTree>
    <p:extLst>
      <p:ext uri="{BB962C8B-B14F-4D97-AF65-F5344CB8AC3E}">
        <p14:creationId xmlns:p14="http://schemas.microsoft.com/office/powerpoint/2010/main" val="1617034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A639D-F906-C246-474A-E6AC3A403F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CFB72B-26B1-A532-3C8A-27108B048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F1F8A-13B7-FA67-7108-B94635659BA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5FE9157B-DEB9-9011-721B-6B043FEB21AB}"/>
              </a:ext>
            </a:extLst>
          </p:cNvPr>
          <p:cNvSpPr>
            <a:spLocks noGrp="1"/>
          </p:cNvSpPr>
          <p:nvPr>
            <p:ph type="sldNum" sz="quarter" idx="10"/>
          </p:nvPr>
        </p:nvSpPr>
        <p:spPr/>
        <p:txBody>
          <a:bodyPr/>
          <a:lstStyle/>
          <a:p>
            <a:fld id="{062E4E72-CE99-462A-B720-1E1B289BC4FA}" type="slidenum">
              <a:rPr lang="en-US" smtClean="0"/>
              <a:t>28</a:t>
            </a:fld>
            <a:endParaRPr lang="en-US" dirty="0"/>
          </a:p>
        </p:txBody>
      </p:sp>
    </p:spTree>
    <p:extLst>
      <p:ext uri="{BB962C8B-B14F-4D97-AF65-F5344CB8AC3E}">
        <p14:creationId xmlns:p14="http://schemas.microsoft.com/office/powerpoint/2010/main" val="914515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61FB-38A0-6BDF-A3A3-8A14FB982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0B8C2-4987-74F8-325F-AF27D9D6F5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77D1F4-CFC4-0D22-8CE8-395F883A916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09586092-CD26-A04D-7FF4-DB0E01EEF776}"/>
              </a:ext>
            </a:extLst>
          </p:cNvPr>
          <p:cNvSpPr>
            <a:spLocks noGrp="1"/>
          </p:cNvSpPr>
          <p:nvPr>
            <p:ph type="sldNum" sz="quarter" idx="10"/>
          </p:nvPr>
        </p:nvSpPr>
        <p:spPr/>
        <p:txBody>
          <a:bodyPr/>
          <a:lstStyle/>
          <a:p>
            <a:fld id="{062E4E72-CE99-462A-B720-1E1B289BC4FA}" type="slidenum">
              <a:rPr lang="en-US" smtClean="0"/>
              <a:t>29</a:t>
            </a:fld>
            <a:endParaRPr lang="en-US" dirty="0"/>
          </a:p>
        </p:txBody>
      </p:sp>
    </p:spTree>
    <p:extLst>
      <p:ext uri="{BB962C8B-B14F-4D97-AF65-F5344CB8AC3E}">
        <p14:creationId xmlns:p14="http://schemas.microsoft.com/office/powerpoint/2010/main" val="1955235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562C8-F9FC-AD7D-11DE-D25395AD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ABCAD6-1AAA-A917-BB24-EFEEEAB8AA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96880B-4AFB-E460-8F8E-E8EFAEA2879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DA5F09FB-396C-6D4D-3D84-10C11176370C}"/>
              </a:ext>
            </a:extLst>
          </p:cNvPr>
          <p:cNvSpPr>
            <a:spLocks noGrp="1"/>
          </p:cNvSpPr>
          <p:nvPr>
            <p:ph type="sldNum" sz="quarter" idx="10"/>
          </p:nvPr>
        </p:nvSpPr>
        <p:spPr/>
        <p:txBody>
          <a:bodyPr/>
          <a:lstStyle/>
          <a:p>
            <a:fld id="{062E4E72-CE99-462A-B720-1E1B289BC4FA}" type="slidenum">
              <a:rPr lang="en-US" smtClean="0"/>
              <a:t>3</a:t>
            </a:fld>
            <a:endParaRPr lang="en-US" dirty="0"/>
          </a:p>
        </p:txBody>
      </p:sp>
    </p:spTree>
    <p:extLst>
      <p:ext uri="{BB962C8B-B14F-4D97-AF65-F5344CB8AC3E}">
        <p14:creationId xmlns:p14="http://schemas.microsoft.com/office/powerpoint/2010/main" val="3321634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D4ABD-1D3B-C059-B8B1-0BA4B8B71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961587-EA0C-5DEB-647B-BDEB2141A5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F1E7B-4CE5-723E-D3B1-F367BD29D46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39719A07-9A12-C04E-2CE3-E8B3F35D5853}"/>
              </a:ext>
            </a:extLst>
          </p:cNvPr>
          <p:cNvSpPr>
            <a:spLocks noGrp="1"/>
          </p:cNvSpPr>
          <p:nvPr>
            <p:ph type="sldNum" sz="quarter" idx="10"/>
          </p:nvPr>
        </p:nvSpPr>
        <p:spPr/>
        <p:txBody>
          <a:bodyPr/>
          <a:lstStyle/>
          <a:p>
            <a:fld id="{062E4E72-CE99-462A-B720-1E1B289BC4FA}" type="slidenum">
              <a:rPr lang="en-US" smtClean="0"/>
              <a:t>30</a:t>
            </a:fld>
            <a:endParaRPr lang="en-US" dirty="0"/>
          </a:p>
        </p:txBody>
      </p:sp>
    </p:spTree>
    <p:extLst>
      <p:ext uri="{BB962C8B-B14F-4D97-AF65-F5344CB8AC3E}">
        <p14:creationId xmlns:p14="http://schemas.microsoft.com/office/powerpoint/2010/main" val="2373600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6639-9FD9-9D4C-3B36-5B8F31C62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B0787-0ECD-302B-8A8B-31EDA8339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A4E712-6318-70AC-8A04-B6319B25A79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2FA18E32-583D-FEF8-EA23-F220AE6823BC}"/>
              </a:ext>
            </a:extLst>
          </p:cNvPr>
          <p:cNvSpPr>
            <a:spLocks noGrp="1"/>
          </p:cNvSpPr>
          <p:nvPr>
            <p:ph type="sldNum" sz="quarter" idx="10"/>
          </p:nvPr>
        </p:nvSpPr>
        <p:spPr/>
        <p:txBody>
          <a:bodyPr/>
          <a:lstStyle/>
          <a:p>
            <a:fld id="{062E4E72-CE99-462A-B720-1E1B289BC4FA}" type="slidenum">
              <a:rPr lang="en-US" smtClean="0"/>
              <a:t>31</a:t>
            </a:fld>
            <a:endParaRPr lang="en-US" dirty="0"/>
          </a:p>
        </p:txBody>
      </p:sp>
    </p:spTree>
    <p:extLst>
      <p:ext uri="{BB962C8B-B14F-4D97-AF65-F5344CB8AC3E}">
        <p14:creationId xmlns:p14="http://schemas.microsoft.com/office/powerpoint/2010/main" val="3512431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59571-E594-9F7A-6E36-ECFA2E4F5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E1259-17FF-A143-8823-BADA09F04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06282-D4A1-2B45-855B-AB794793B051}"/>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5A80395-372E-8F8B-51DE-14F453837CD8}"/>
              </a:ext>
            </a:extLst>
          </p:cNvPr>
          <p:cNvSpPr>
            <a:spLocks noGrp="1"/>
          </p:cNvSpPr>
          <p:nvPr>
            <p:ph type="sldNum" sz="quarter" idx="10"/>
          </p:nvPr>
        </p:nvSpPr>
        <p:spPr/>
        <p:txBody>
          <a:bodyPr/>
          <a:lstStyle/>
          <a:p>
            <a:fld id="{062E4E72-CE99-462A-B720-1E1B289BC4FA}" type="slidenum">
              <a:rPr lang="en-US" smtClean="0"/>
              <a:t>32</a:t>
            </a:fld>
            <a:endParaRPr lang="en-US" dirty="0"/>
          </a:p>
        </p:txBody>
      </p:sp>
    </p:spTree>
    <p:extLst>
      <p:ext uri="{BB962C8B-B14F-4D97-AF65-F5344CB8AC3E}">
        <p14:creationId xmlns:p14="http://schemas.microsoft.com/office/powerpoint/2010/main" val="1884376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3E85B-D735-595E-6791-EAA7B19FA1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75EFBD-1A68-7738-C549-3E14204FB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6E9AF4-9369-D8CA-3183-ED6379C82AC3}"/>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4928258A-804B-22AB-2FF2-3B8E3D2F16DB}"/>
              </a:ext>
            </a:extLst>
          </p:cNvPr>
          <p:cNvSpPr>
            <a:spLocks noGrp="1"/>
          </p:cNvSpPr>
          <p:nvPr>
            <p:ph type="sldNum" sz="quarter" idx="10"/>
          </p:nvPr>
        </p:nvSpPr>
        <p:spPr/>
        <p:txBody>
          <a:bodyPr/>
          <a:lstStyle/>
          <a:p>
            <a:fld id="{062E4E72-CE99-462A-B720-1E1B289BC4FA}" type="slidenum">
              <a:rPr lang="en-US" smtClean="0"/>
              <a:t>33</a:t>
            </a:fld>
            <a:endParaRPr lang="en-US" dirty="0"/>
          </a:p>
        </p:txBody>
      </p:sp>
    </p:spTree>
    <p:extLst>
      <p:ext uri="{BB962C8B-B14F-4D97-AF65-F5344CB8AC3E}">
        <p14:creationId xmlns:p14="http://schemas.microsoft.com/office/powerpoint/2010/main" val="14254948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BA4F5-1BE8-66BD-5256-5B4457750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F2B45-4F95-DB27-C934-26F0F2F2DA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FC7CF-964C-D071-9641-000ADD937AC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A9CB4CF9-5B1B-8A17-6EC6-92FBAD8DEDEF}"/>
              </a:ext>
            </a:extLst>
          </p:cNvPr>
          <p:cNvSpPr>
            <a:spLocks noGrp="1"/>
          </p:cNvSpPr>
          <p:nvPr>
            <p:ph type="sldNum" sz="quarter" idx="10"/>
          </p:nvPr>
        </p:nvSpPr>
        <p:spPr/>
        <p:txBody>
          <a:bodyPr/>
          <a:lstStyle/>
          <a:p>
            <a:fld id="{062E4E72-CE99-462A-B720-1E1B289BC4FA}" type="slidenum">
              <a:rPr lang="en-US" smtClean="0"/>
              <a:t>34</a:t>
            </a:fld>
            <a:endParaRPr lang="en-US" dirty="0"/>
          </a:p>
        </p:txBody>
      </p:sp>
    </p:spTree>
    <p:extLst>
      <p:ext uri="{BB962C8B-B14F-4D97-AF65-F5344CB8AC3E}">
        <p14:creationId xmlns:p14="http://schemas.microsoft.com/office/powerpoint/2010/main" val="768584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1C366-5E5F-A532-2EA5-190B2B0FE5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25EF4-AD0B-740C-D6BD-587273DE4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69510-8A26-A32B-C25E-A74528F2CF3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04D9B2-318A-DCE2-CC2C-CD694D827C2E}"/>
              </a:ext>
            </a:extLst>
          </p:cNvPr>
          <p:cNvSpPr>
            <a:spLocks noGrp="1"/>
          </p:cNvSpPr>
          <p:nvPr>
            <p:ph type="sldNum" sz="quarter" idx="10"/>
          </p:nvPr>
        </p:nvSpPr>
        <p:spPr/>
        <p:txBody>
          <a:bodyPr/>
          <a:lstStyle/>
          <a:p>
            <a:fld id="{062E4E72-CE99-462A-B720-1E1B289BC4FA}" type="slidenum">
              <a:rPr lang="en-US" smtClean="0"/>
              <a:t>35</a:t>
            </a:fld>
            <a:endParaRPr lang="en-US" dirty="0"/>
          </a:p>
        </p:txBody>
      </p:sp>
    </p:spTree>
    <p:extLst>
      <p:ext uri="{BB962C8B-B14F-4D97-AF65-F5344CB8AC3E}">
        <p14:creationId xmlns:p14="http://schemas.microsoft.com/office/powerpoint/2010/main" val="1541530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F96DB-2302-95BF-2B09-CCC1B01E3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E89C0-A269-0D0C-E584-B08A90140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B4597-FF87-FA78-8F05-07739239B5A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783A2575-11D7-6E58-8F14-BA3A9A6A0EBE}"/>
              </a:ext>
            </a:extLst>
          </p:cNvPr>
          <p:cNvSpPr>
            <a:spLocks noGrp="1"/>
          </p:cNvSpPr>
          <p:nvPr>
            <p:ph type="sldNum" sz="quarter" idx="10"/>
          </p:nvPr>
        </p:nvSpPr>
        <p:spPr/>
        <p:txBody>
          <a:bodyPr/>
          <a:lstStyle/>
          <a:p>
            <a:fld id="{062E4E72-CE99-462A-B720-1E1B289BC4FA}" type="slidenum">
              <a:rPr lang="en-US" smtClean="0"/>
              <a:t>36</a:t>
            </a:fld>
            <a:endParaRPr lang="en-US" dirty="0"/>
          </a:p>
        </p:txBody>
      </p:sp>
    </p:spTree>
    <p:extLst>
      <p:ext uri="{BB962C8B-B14F-4D97-AF65-F5344CB8AC3E}">
        <p14:creationId xmlns:p14="http://schemas.microsoft.com/office/powerpoint/2010/main" val="20424251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39F1-B948-656B-DE92-6FEC066F77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DA88D-8933-923D-2BCE-2D385E61EF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6F342-B5ED-72F4-AB04-49EEA92610F4}"/>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6B04D3F9-1B1F-1DF8-6FB0-774FDC770675}"/>
              </a:ext>
            </a:extLst>
          </p:cNvPr>
          <p:cNvSpPr>
            <a:spLocks noGrp="1"/>
          </p:cNvSpPr>
          <p:nvPr>
            <p:ph type="sldNum" sz="quarter" idx="10"/>
          </p:nvPr>
        </p:nvSpPr>
        <p:spPr/>
        <p:txBody>
          <a:bodyPr/>
          <a:lstStyle/>
          <a:p>
            <a:fld id="{062E4E72-CE99-462A-B720-1E1B289BC4FA}" type="slidenum">
              <a:rPr lang="en-US" smtClean="0"/>
              <a:t>37</a:t>
            </a:fld>
            <a:endParaRPr lang="en-US" dirty="0"/>
          </a:p>
        </p:txBody>
      </p:sp>
    </p:spTree>
    <p:extLst>
      <p:ext uri="{BB962C8B-B14F-4D97-AF65-F5344CB8AC3E}">
        <p14:creationId xmlns:p14="http://schemas.microsoft.com/office/powerpoint/2010/main" val="2988374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497E5-9766-0A45-24DF-5F493F2755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D1E8E-A379-4DE2-5E90-45C6CF968B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390A-D0DE-2DEC-7E60-6BC318C9A7C5}"/>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D793AC8-75BB-8BC4-9DB6-21DE732EE8AE}"/>
              </a:ext>
            </a:extLst>
          </p:cNvPr>
          <p:cNvSpPr>
            <a:spLocks noGrp="1"/>
          </p:cNvSpPr>
          <p:nvPr>
            <p:ph type="sldNum" sz="quarter" idx="10"/>
          </p:nvPr>
        </p:nvSpPr>
        <p:spPr/>
        <p:txBody>
          <a:bodyPr/>
          <a:lstStyle/>
          <a:p>
            <a:fld id="{062E4E72-CE99-462A-B720-1E1B289BC4FA}" type="slidenum">
              <a:rPr lang="en-US" smtClean="0"/>
              <a:t>38</a:t>
            </a:fld>
            <a:endParaRPr lang="en-US" dirty="0"/>
          </a:p>
        </p:txBody>
      </p:sp>
    </p:spTree>
    <p:extLst>
      <p:ext uri="{BB962C8B-B14F-4D97-AF65-F5344CB8AC3E}">
        <p14:creationId xmlns:p14="http://schemas.microsoft.com/office/powerpoint/2010/main" val="435658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4B45-5BFD-A70B-AD9B-F05CE730D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26F94-A6EF-6500-5FEA-EDC52EEF4A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351624-D43A-BC74-8419-26D08D95294F}"/>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FFC42DDA-E9A9-053D-B61B-63D0BA9B70DC}"/>
              </a:ext>
            </a:extLst>
          </p:cNvPr>
          <p:cNvSpPr>
            <a:spLocks noGrp="1"/>
          </p:cNvSpPr>
          <p:nvPr>
            <p:ph type="sldNum" sz="quarter" idx="10"/>
          </p:nvPr>
        </p:nvSpPr>
        <p:spPr/>
        <p:txBody>
          <a:bodyPr/>
          <a:lstStyle/>
          <a:p>
            <a:fld id="{062E4E72-CE99-462A-B720-1E1B289BC4FA}" type="slidenum">
              <a:rPr lang="en-US" smtClean="0"/>
              <a:t>39</a:t>
            </a:fld>
            <a:endParaRPr lang="en-US" dirty="0"/>
          </a:p>
        </p:txBody>
      </p:sp>
    </p:spTree>
    <p:extLst>
      <p:ext uri="{BB962C8B-B14F-4D97-AF65-F5344CB8AC3E}">
        <p14:creationId xmlns:p14="http://schemas.microsoft.com/office/powerpoint/2010/main" val="720408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52DCD-6947-4B8C-5EA6-DFD76838B1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1161E-F3AC-A317-60BE-6A44BF11F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E46EE-5540-AE25-D388-6513D9B7CD62}"/>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44817F3-CF60-655F-B919-4F336A2F1001}"/>
              </a:ext>
            </a:extLst>
          </p:cNvPr>
          <p:cNvSpPr>
            <a:spLocks noGrp="1"/>
          </p:cNvSpPr>
          <p:nvPr>
            <p:ph type="sldNum" sz="quarter" idx="10"/>
          </p:nvPr>
        </p:nvSpPr>
        <p:spPr/>
        <p:txBody>
          <a:bodyPr/>
          <a:lstStyle/>
          <a:p>
            <a:fld id="{062E4E72-CE99-462A-B720-1E1B289BC4FA}" type="slidenum">
              <a:rPr lang="en-US" smtClean="0"/>
              <a:t>4</a:t>
            </a:fld>
            <a:endParaRPr lang="en-US" dirty="0"/>
          </a:p>
        </p:txBody>
      </p:sp>
    </p:spTree>
    <p:extLst>
      <p:ext uri="{BB962C8B-B14F-4D97-AF65-F5344CB8AC3E}">
        <p14:creationId xmlns:p14="http://schemas.microsoft.com/office/powerpoint/2010/main" val="4184347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5E26E-66D1-7ADA-E533-84F741D67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0EB25-8E0C-D012-9C65-A7E4BF604B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56DBBF-F19F-146D-EBDC-842E3C0E81CC}"/>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720F572-9F78-2670-BEB8-AE0D16356F54}"/>
              </a:ext>
            </a:extLst>
          </p:cNvPr>
          <p:cNvSpPr>
            <a:spLocks noGrp="1"/>
          </p:cNvSpPr>
          <p:nvPr>
            <p:ph type="sldNum" sz="quarter" idx="10"/>
          </p:nvPr>
        </p:nvSpPr>
        <p:spPr/>
        <p:txBody>
          <a:bodyPr/>
          <a:lstStyle/>
          <a:p>
            <a:fld id="{062E4E72-CE99-462A-B720-1E1B289BC4FA}" type="slidenum">
              <a:rPr lang="en-US" smtClean="0"/>
              <a:t>40</a:t>
            </a:fld>
            <a:endParaRPr lang="en-US"/>
          </a:p>
        </p:txBody>
      </p:sp>
    </p:spTree>
    <p:extLst>
      <p:ext uri="{BB962C8B-B14F-4D97-AF65-F5344CB8AC3E}">
        <p14:creationId xmlns:p14="http://schemas.microsoft.com/office/powerpoint/2010/main" val="3709992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D49B4-B9CC-05D2-695C-62BE193FB1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6C455-06FD-19C4-4B34-D8DA4D95E4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D0733-26E0-389F-49EF-49105263C920}"/>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4CF2309-4729-BCF2-4A92-09F844EA0036}"/>
              </a:ext>
            </a:extLst>
          </p:cNvPr>
          <p:cNvSpPr>
            <a:spLocks noGrp="1"/>
          </p:cNvSpPr>
          <p:nvPr>
            <p:ph type="sldNum" sz="quarter" idx="10"/>
          </p:nvPr>
        </p:nvSpPr>
        <p:spPr/>
        <p:txBody>
          <a:bodyPr/>
          <a:lstStyle/>
          <a:p>
            <a:fld id="{062E4E72-CE99-462A-B720-1E1B289BC4FA}" type="slidenum">
              <a:rPr lang="en-US" smtClean="0"/>
              <a:t>41</a:t>
            </a:fld>
            <a:endParaRPr lang="en-US"/>
          </a:p>
        </p:txBody>
      </p:sp>
    </p:spTree>
    <p:extLst>
      <p:ext uri="{BB962C8B-B14F-4D97-AF65-F5344CB8AC3E}">
        <p14:creationId xmlns:p14="http://schemas.microsoft.com/office/powerpoint/2010/main" val="26466208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34E9C-011F-7B14-3A00-98BCC65EA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1B30E-F088-CB93-17E2-DFAD3E6FD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1B869-2DAF-7695-D972-5D27467B42D3}"/>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05420816-D443-BE93-43BE-76BBFD6DD29E}"/>
              </a:ext>
            </a:extLst>
          </p:cNvPr>
          <p:cNvSpPr>
            <a:spLocks noGrp="1"/>
          </p:cNvSpPr>
          <p:nvPr>
            <p:ph type="sldNum" sz="quarter" idx="10"/>
          </p:nvPr>
        </p:nvSpPr>
        <p:spPr/>
        <p:txBody>
          <a:bodyPr/>
          <a:lstStyle/>
          <a:p>
            <a:fld id="{062E4E72-CE99-462A-B720-1E1B289BC4FA}" type="slidenum">
              <a:rPr lang="en-US" smtClean="0"/>
              <a:t>42</a:t>
            </a:fld>
            <a:endParaRPr lang="en-US"/>
          </a:p>
        </p:txBody>
      </p:sp>
    </p:spTree>
    <p:extLst>
      <p:ext uri="{BB962C8B-B14F-4D97-AF65-F5344CB8AC3E}">
        <p14:creationId xmlns:p14="http://schemas.microsoft.com/office/powerpoint/2010/main" val="35794692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5178-4FFD-5DD2-D334-989CF4A19C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43A55-ECD5-5379-40ED-2C72AE250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CB26D4-53BF-EE7F-8E01-1255D3C5982F}"/>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6C3E607F-B192-15ED-5D59-0D5993D7D77D}"/>
              </a:ext>
            </a:extLst>
          </p:cNvPr>
          <p:cNvSpPr>
            <a:spLocks noGrp="1"/>
          </p:cNvSpPr>
          <p:nvPr>
            <p:ph type="sldNum" sz="quarter" idx="10"/>
          </p:nvPr>
        </p:nvSpPr>
        <p:spPr/>
        <p:txBody>
          <a:bodyPr/>
          <a:lstStyle/>
          <a:p>
            <a:fld id="{062E4E72-CE99-462A-B720-1E1B289BC4FA}" type="slidenum">
              <a:rPr lang="en-US" smtClean="0"/>
              <a:t>43</a:t>
            </a:fld>
            <a:endParaRPr lang="en-US"/>
          </a:p>
        </p:txBody>
      </p:sp>
    </p:spTree>
    <p:extLst>
      <p:ext uri="{BB962C8B-B14F-4D97-AF65-F5344CB8AC3E}">
        <p14:creationId xmlns:p14="http://schemas.microsoft.com/office/powerpoint/2010/main" val="16544455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9C52A-2185-EF36-91D5-6587A1CD38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4412E-A6BC-C9DE-4892-2183187C21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0EE65-6135-4653-739E-6F1D3A3A95F7}"/>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D5076E13-F68B-4B72-D463-A28F669431AD}"/>
              </a:ext>
            </a:extLst>
          </p:cNvPr>
          <p:cNvSpPr>
            <a:spLocks noGrp="1"/>
          </p:cNvSpPr>
          <p:nvPr>
            <p:ph type="sldNum" sz="quarter" idx="10"/>
          </p:nvPr>
        </p:nvSpPr>
        <p:spPr/>
        <p:txBody>
          <a:bodyPr/>
          <a:lstStyle/>
          <a:p>
            <a:fld id="{062E4E72-CE99-462A-B720-1E1B289BC4FA}" type="slidenum">
              <a:rPr lang="en-US" smtClean="0"/>
              <a:t>44</a:t>
            </a:fld>
            <a:endParaRPr lang="en-US"/>
          </a:p>
        </p:txBody>
      </p:sp>
    </p:spTree>
    <p:extLst>
      <p:ext uri="{BB962C8B-B14F-4D97-AF65-F5344CB8AC3E}">
        <p14:creationId xmlns:p14="http://schemas.microsoft.com/office/powerpoint/2010/main" val="2409162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2444E-6346-4C31-8636-6328DF910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2CA76-D7FF-FE84-2FCC-8D88E09C17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3FDA4-D4F6-6A93-5D3D-6B21D54E3B58}"/>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15627FA1-90D8-258A-9C1E-6AE65610DF7B}"/>
              </a:ext>
            </a:extLst>
          </p:cNvPr>
          <p:cNvSpPr>
            <a:spLocks noGrp="1"/>
          </p:cNvSpPr>
          <p:nvPr>
            <p:ph type="sldNum" sz="quarter" idx="10"/>
          </p:nvPr>
        </p:nvSpPr>
        <p:spPr/>
        <p:txBody>
          <a:bodyPr/>
          <a:lstStyle/>
          <a:p>
            <a:fld id="{062E4E72-CE99-462A-B720-1E1B289BC4FA}" type="slidenum">
              <a:rPr lang="en-US" smtClean="0"/>
              <a:t>5</a:t>
            </a:fld>
            <a:endParaRPr lang="en-US" dirty="0"/>
          </a:p>
        </p:txBody>
      </p:sp>
    </p:spTree>
    <p:extLst>
      <p:ext uri="{BB962C8B-B14F-4D97-AF65-F5344CB8AC3E}">
        <p14:creationId xmlns:p14="http://schemas.microsoft.com/office/powerpoint/2010/main" val="119991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3883-62CA-3B9D-1D34-FC7A620BA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D7F7C-9359-39CF-0E1F-23AD199C6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2A9C0-73AF-C0B5-C1FB-5758105DDDC9}"/>
              </a:ext>
            </a:extLst>
          </p:cNvPr>
          <p:cNvSpPr>
            <a:spLocks noGrp="1"/>
          </p:cNvSpPr>
          <p:nvPr>
            <p:ph type="body" idx="1"/>
          </p:nvPr>
        </p:nvSpPr>
        <p:spPr/>
        <p:txBody>
          <a:bodyPr>
            <a:normAutofit/>
          </a:bodyPr>
          <a:lstStyle/>
          <a:p>
            <a:endParaRPr lang="en-US" dirty="0"/>
          </a:p>
        </p:txBody>
      </p:sp>
      <p:sp>
        <p:nvSpPr>
          <p:cNvPr id="4" name="Slide Number Placeholder 3">
            <a:extLst>
              <a:ext uri="{FF2B5EF4-FFF2-40B4-BE49-F238E27FC236}">
                <a16:creationId xmlns:a16="http://schemas.microsoft.com/office/drawing/2014/main" id="{E0A0646D-F026-9A15-7EBC-C255333B8CEA}"/>
              </a:ext>
            </a:extLst>
          </p:cNvPr>
          <p:cNvSpPr>
            <a:spLocks noGrp="1"/>
          </p:cNvSpPr>
          <p:nvPr>
            <p:ph type="sldNum" sz="quarter" idx="10"/>
          </p:nvPr>
        </p:nvSpPr>
        <p:spPr/>
        <p:txBody>
          <a:bodyPr/>
          <a:lstStyle/>
          <a:p>
            <a:fld id="{062E4E72-CE99-462A-B720-1E1B289BC4FA}" type="slidenum">
              <a:rPr lang="en-US" smtClean="0"/>
              <a:t>6</a:t>
            </a:fld>
            <a:endParaRPr lang="en-US" dirty="0"/>
          </a:p>
        </p:txBody>
      </p:sp>
    </p:spTree>
    <p:extLst>
      <p:ext uri="{BB962C8B-B14F-4D97-AF65-F5344CB8AC3E}">
        <p14:creationId xmlns:p14="http://schemas.microsoft.com/office/powerpoint/2010/main" val="1775612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F4E8A-466A-6EA5-262C-B3F62957B90E}"/>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22A38774-97D4-E5DC-0049-32527A389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1763526A-DE17-EC59-5DEE-5F4F291370F2}"/>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6B4A156-3639-87B2-BF09-75C3ECC7C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0078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BAEE-E29F-DC3C-D90E-1A5EC551E98B}"/>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0933CB83-3097-E313-6DC1-B7B55397C2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B3DB27BE-CFF4-5C97-3AF3-CDEA1B06F718}"/>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64A49D4-AB1F-CE80-A038-942E081F7F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60902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97299-321B-B5E3-9EB8-D3CF1F50E9A1}"/>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7D135A7A-7AE8-5E47-4B68-FFB56CBD9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44E29D0-20D6-42A3-8FAC-E707C2342F80}"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B45E8FBC-EEC4-7892-7CF5-05CC76FA552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CB217E27-91C5-32B1-B5A0-D5694ACDBF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360431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userDrawn="1"/>
        </p:nvSpPr>
        <p:spPr>
          <a:xfrm>
            <a:off x="6248400" y="618309"/>
            <a:ext cx="2144370" cy="461665"/>
          </a:xfrm>
          <a:prstGeom prst="rect">
            <a:avLst/>
          </a:prstGeom>
        </p:spPr>
        <p:txBody>
          <a:bodyPr wrap="none">
            <a:spAutoFit/>
          </a:bodyPr>
          <a:lstStyle/>
          <a:p>
            <a:r>
              <a:rPr kumimoji="0" lang="en-US" sz="2400" b="1" dirty="0">
                <a:solidFill>
                  <a:srgbClr val="003399"/>
                </a:solidFill>
                <a:latin typeface="Arial" pitchFamily="34" charset="0"/>
                <a:cs typeface="Arial" pitchFamily="34" charset="0"/>
              </a:rPr>
              <a:t>Vibrationdata</a:t>
            </a: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206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AA0D6-F7DA-477A-9F33-2A99A73AE9F2}" type="datetime1">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A58414-C7DA-4A20-BA83-378325457251}" type="datetime1">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9BB1DB-BFE6-417A-9527-F12AB64AEF19}" type="datetime1">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5/18/2026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F8B78A-F45E-48A4-B637-73FE7D73D083}" type="datetime1">
              <a:rPr lang="en-US" smtClean="0"/>
              <a:pPr/>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0B78EE-90CE-41ED-B614-010AB857BACA}" type="datetime1">
              <a:rPr lang="en-US" smtClean="0"/>
              <a:pPr/>
              <a:t>5/18/2026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608EC8-265A-430B-88BB-81A15A759DA4}" type="datetime1">
              <a:rPr lang="en-US" smtClean="0"/>
              <a:pPr/>
              <a:t>5/18/2026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5/18/2026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5/18/2026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5/18/2026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5" name="Rectangle 3"/>
          <p:cNvSpPr txBox="1">
            <a:spLocks noChangeArrowheads="1"/>
          </p:cNvSpPr>
          <p:nvPr>
            <p:custDataLst>
              <p:tags r:id="rId2"/>
            </p:custDataLst>
          </p:nvPr>
        </p:nvSpPr>
        <p:spPr>
          <a:xfrm>
            <a:off x="1143000" y="20574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defRPr/>
            </a:pPr>
            <a:r>
              <a:rPr lang="en-US" sz="2000" b="1" dirty="0">
                <a:solidFill>
                  <a:srgbClr val="006699"/>
                </a:solidFill>
                <a:latin typeface="Arial" pitchFamily="34" charset="0"/>
                <a:cs typeface="Arial" pitchFamily="34" charset="0"/>
              </a:rPr>
              <a:t>Force Limiting &amp; PSD Notching </a:t>
            </a:r>
            <a:br>
              <a:rPr lang="en-US" sz="2000" b="1" dirty="0">
                <a:solidFill>
                  <a:srgbClr val="006699"/>
                </a:solidFill>
                <a:latin typeface="Arial" pitchFamily="34" charset="0"/>
                <a:cs typeface="Arial" pitchFamily="34" charset="0"/>
              </a:rPr>
            </a:br>
            <a:r>
              <a:rPr lang="en-US" sz="2000" b="1" dirty="0">
                <a:solidFill>
                  <a:srgbClr val="006699"/>
                </a:solidFill>
                <a:latin typeface="Arial" pitchFamily="34" charset="0"/>
                <a:cs typeface="Arial" pitchFamily="34" charset="0"/>
              </a:rPr>
              <a:t>for Shaker Tests</a:t>
            </a:r>
          </a:p>
          <a:p>
            <a:pPr>
              <a:lnSpc>
                <a:spcPts val="3800"/>
              </a:lnSpc>
              <a:spcBef>
                <a:spcPts val="300"/>
              </a:spcBef>
              <a:spcAft>
                <a:spcPts val="300"/>
              </a:spcAft>
              <a:defRPr/>
            </a:pPr>
            <a:r>
              <a:rPr lang="en-US" sz="1600" b="1" dirty="0">
                <a:solidFill>
                  <a:srgbClr val="006699"/>
                </a:solidFill>
                <a:latin typeface="Arial" pitchFamily="34" charset="0"/>
                <a:cs typeface="Arial" pitchFamily="34" charset="0"/>
              </a:rPr>
              <a:t>Revision C</a:t>
            </a:r>
            <a:br>
              <a:rPr lang="en-US" sz="2000" b="1" dirty="0">
                <a:solidFill>
                  <a:srgbClr val="006699"/>
                </a:solidFill>
                <a:latin typeface="Arial" pitchFamily="34" charset="0"/>
                <a:cs typeface="Arial" pitchFamily="34" charset="0"/>
              </a:rPr>
            </a:br>
            <a:endParaRPr lang="en-US" sz="2000" b="1" dirty="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1600" b="1" dirty="0">
                <a:solidFill>
                  <a:srgbClr val="006699"/>
                </a:solidFill>
                <a:latin typeface="Arial" pitchFamily="34" charset="0"/>
                <a:cs typeface="Arial" pitchFamily="34" charset="0"/>
              </a:rPr>
              <a:t>By Tom Irvine</a:t>
            </a:r>
          </a:p>
          <a:p>
            <a:pPr>
              <a:lnSpc>
                <a:spcPts val="3800"/>
              </a:lnSpc>
              <a:spcBef>
                <a:spcPts val="300"/>
              </a:spcBef>
              <a:spcAft>
                <a:spcPts val="300"/>
              </a:spcAft>
              <a:buFont typeface="Monotype Sorts" pitchFamily="2" charset="2"/>
              <a:buNone/>
              <a:defRPr/>
            </a:pPr>
            <a:endParaRPr lang="en-US" sz="1800" b="1" dirty="0">
              <a:solidFill>
                <a:srgbClr val="003366"/>
              </a:solidFill>
              <a:latin typeface="Arial" pitchFamily="34" charset="0"/>
              <a:cs typeface="Arial" pitchFamily="34"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val="384441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0985-3463-71B3-9E44-322DDED66AF3}"/>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0F04212-3CD9-CC50-EB50-4642E2027E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10</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702BED82-B06E-865D-EAB6-D1853589567D}"/>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Apparent &amp; Effective Mass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F25A285-1DA6-4746-ADA9-156B2EF6269B}"/>
                  </a:ext>
                </a:extLst>
              </p:cNvPr>
              <p:cNvGraphicFramePr>
                <a:graphicFrameLocks noGrp="1"/>
              </p:cNvGraphicFramePr>
              <p:nvPr>
                <p:extLst>
                  <p:ext uri="{D42A27DB-BD31-4B8C-83A1-F6EECF244321}">
                    <p14:modId xmlns:p14="http://schemas.microsoft.com/office/powerpoint/2010/main" val="3684841492"/>
                  </p:ext>
                </p:extLst>
              </p:nvPr>
            </p:nvGraphicFramePr>
            <p:xfrm>
              <a:off x="685800" y="1066800"/>
              <a:ext cx="7391399" cy="5308909"/>
            </p:xfrm>
            <a:graphic>
              <a:graphicData uri="http://schemas.openxmlformats.org/drawingml/2006/table">
                <a:tbl>
                  <a:tblPr>
                    <a:tableStyleId>{5C22544A-7EE6-4342-B048-85BDC9FD1C3A}</a:tableStyleId>
                  </a:tblPr>
                  <a:tblGrid>
                    <a:gridCol w="1415374">
                      <a:extLst>
                        <a:ext uri="{9D8B030D-6E8A-4147-A177-3AD203B41FA5}">
                          <a16:colId xmlns:a16="http://schemas.microsoft.com/office/drawing/2014/main" val="2746495483"/>
                        </a:ext>
                      </a:extLst>
                    </a:gridCol>
                    <a:gridCol w="2928026">
                      <a:extLst>
                        <a:ext uri="{9D8B030D-6E8A-4147-A177-3AD203B41FA5}">
                          <a16:colId xmlns:a16="http://schemas.microsoft.com/office/drawing/2014/main" val="893697245"/>
                        </a:ext>
                      </a:extLst>
                    </a:gridCol>
                    <a:gridCol w="3047999">
                      <a:extLst>
                        <a:ext uri="{9D8B030D-6E8A-4147-A177-3AD203B41FA5}">
                          <a16:colId xmlns:a16="http://schemas.microsoft.com/office/drawing/2014/main" val="418832717"/>
                        </a:ext>
                      </a:extLst>
                    </a:gridCol>
                  </a:tblGrid>
                  <a:tr h="366872">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Apparent Mass </a:t>
                          </a:r>
                        </a:p>
                        <a:p>
                          <a:pPr algn="ctr" fontAlgn="ctr">
                            <a:buNone/>
                          </a:pPr>
                          <a:r>
                            <a:rPr lang="en-US" sz="1250" u="none" strike="noStrike" dirty="0">
                              <a:effectLst/>
                            </a:rPr>
                            <a:t>(</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u="none" strike="noStrike" dirty="0">
                              <a:effectLst/>
                            </a:rPr>
                            <a:t>​)</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Effective Modal Mass </a:t>
                          </a:r>
                        </a:p>
                        <a:p>
                          <a:pPr algn="ctr" fontAlgn="ctr">
                            <a:buNone/>
                          </a:pPr>
                          <a:r>
                            <a:rPr lang="en-US" sz="1250" u="none" strike="noStrike" dirty="0">
                              <a:effectLst/>
                            </a:rPr>
                            <a:t>(</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b="0" i="1" smtClean="0">
                                      <a:latin typeface="Cambria Math" panose="02040503050406030204" pitchFamily="18" charset="0"/>
                                    </a:rPr>
                                    <m:t>𝑒𝑓𝑓</m:t>
                                  </m:r>
                                </m:sub>
                              </m:sSub>
                            </m:oMath>
                          </a14:m>
                          <a:r>
                            <a:rPr lang="en-US" sz="1250" u="none" strike="noStrike" dirty="0">
                              <a:effectLst/>
                            </a:rPr>
                            <a:t>)</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7195654"/>
                      </a:ext>
                    </a:extLst>
                  </a:tr>
                  <a:tr h="762803">
                    <a:tc>
                      <a:txBody>
                        <a:bodyPr/>
                        <a:lstStyle/>
                        <a:p>
                          <a:pPr algn="l" fontAlgn="ctr">
                            <a:buNone/>
                          </a:pPr>
                          <a:r>
                            <a:rPr lang="en-US" sz="1250" u="none" strike="noStrike" dirty="0">
                              <a:effectLst/>
                            </a:rPr>
                            <a:t>Definition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ratio of the transmitted force to the input acceleration.</a:t>
                          </a:r>
                        </a:p>
                        <a:p>
                          <a:pPr algn="l" fontAlgn="ctr">
                            <a:buNone/>
                          </a:pPr>
                          <a:endParaRPr lang="en-US" sz="1250" b="0" u="none" strike="noStrike" dirty="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50" b="0" dirty="0"/>
                            <a:t>Dynamic (frequency dependent)</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the shaker feels at that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portion of the total mass that participates in a specific vibration mode.</a:t>
                          </a:r>
                        </a:p>
                        <a:p>
                          <a:pPr algn="l" fontAlgn="ctr">
                            <a:buNone/>
                          </a:pPr>
                          <a:endParaRPr lang="en-US" sz="1250" b="0" u="none" strike="noStrike" dirty="0">
                            <a:effectLst/>
                            <a:latin typeface="+mn-lt"/>
                          </a:endParaRPr>
                        </a:p>
                        <a:p>
                          <a:pPr algn="l" fontAlgn="ctr">
                            <a:buNone/>
                          </a:pPr>
                          <a:r>
                            <a:rPr lang="en-US" sz="1250" b="0" dirty="0"/>
                            <a:t>Static participation.</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participates in the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64030"/>
                      </a:ext>
                    </a:extLst>
                  </a:tr>
                  <a:tr h="900834">
                    <a:tc>
                      <a:txBody>
                        <a:bodyPr/>
                        <a:lstStyle/>
                        <a:p>
                          <a:pPr algn="l" fontAlgn="ctr">
                            <a:buNone/>
                          </a:pPr>
                          <a:r>
                            <a:rPr lang="en-US" sz="1250" u="none" strike="noStrike" dirty="0">
                              <a:effectLst/>
                            </a:rPr>
                            <a:t>Frequency Dependence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Varies with frequency; acts as a rigid mass below resonance and decreases above it</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Typically treated as a static value for a specific mode or lumped local mass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683017"/>
                      </a:ext>
                    </a:extLst>
                  </a:tr>
                  <a:tr h="762803">
                    <a:tc>
                      <a:txBody>
                        <a:bodyPr/>
                        <a:lstStyle/>
                        <a:p>
                          <a:pPr algn="l" fontAlgn="ctr">
                            <a:buNone/>
                          </a:pPr>
                          <a:r>
                            <a:rPr lang="en-US" sz="1250" u="none" strike="noStrike" dirty="0">
                              <a:effectLst/>
                            </a:rPr>
                            <a:t>Primary Use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to calculate the "unnotched" force that a rigid shaker would apply</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in the semi-empirical formula to define the safe force limit </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oMath>
                          </a14:m>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7842144"/>
                      </a:ext>
                    </a:extLst>
                  </a:tr>
                  <a:tr h="969849">
                    <a:tc>
                      <a:txBody>
                        <a:bodyPr/>
                        <a:lstStyle/>
                        <a:p>
                          <a:pPr algn="l" fontAlgn="ctr">
                            <a:buNone/>
                          </a:pPr>
                          <a:r>
                            <a:rPr lang="en-US" sz="1250" u="none" strike="noStrike" dirty="0">
                              <a:effectLst/>
                            </a:rPr>
                            <a:t>How it is Determined</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Best measured via FRF (Frequency Response Function) since damping is hard to model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Often estimated as 50–100% of the local static mass or derived from FEA</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645868"/>
                      </a:ext>
                    </a:extLst>
                  </a:tr>
                  <a:tr h="762803">
                    <a:tc>
                      <a:txBody>
                        <a:bodyPr/>
                        <a:lstStyle/>
                        <a:p>
                          <a:pPr algn="l" fontAlgn="ctr">
                            <a:buNone/>
                          </a:pPr>
                          <a:r>
                            <a:rPr lang="en-US" sz="1250" u="none" strike="noStrike" dirty="0">
                              <a:effectLst/>
                            </a:rPr>
                            <a:t>Mathematical Relation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14:m>
                            <m:oMathPara xmlns:m="http://schemas.openxmlformats.org/officeDocument/2006/math">
                              <m:oMathParaPr>
                                <m:jc m:val="centerGroup"/>
                              </m:oMathParaPr>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r>
                                  <a:rPr lang="en-US" sz="1250" i="1" smtClean="0">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b="0" i="1" smtClean="0">
                                      <a:latin typeface="Cambria Math" panose="02040503050406030204" pitchFamily="18" charset="0"/>
                                    </a:rPr>
                                    <m:t>𝑒𝑓𝑓</m:t>
                                  </m:r>
                                </m:sub>
                              </m:sSub>
                            </m:oMath>
                          </a14:m>
                          <a:r>
                            <a:rPr lang="en-US" sz="1250" u="none" strike="noStrike" dirty="0">
                              <a:effectLst/>
                            </a:rPr>
                            <a:t> is a component used to approximate </a:t>
                          </a:r>
                          <a14:m>
                            <m:oMath xmlns:m="http://schemas.openxmlformats.org/officeDocument/2006/math">
                              <m:sSub>
                                <m:sSubPr>
                                  <m:ctrlPr>
                                    <a:rPr lang="en-US" sz="1250" i="1" smtClean="0">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u="none" strike="noStrike" dirty="0">
                              <a:effectLst/>
                            </a:rPr>
                            <a:t> near resonance</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830864"/>
                      </a:ext>
                    </a:extLst>
                  </a:tr>
                </a:tbl>
              </a:graphicData>
            </a:graphic>
          </p:graphicFrame>
        </mc:Choice>
        <mc:Fallback xmlns="">
          <p:graphicFrame>
            <p:nvGraphicFramePr>
              <p:cNvPr id="3" name="Table 2">
                <a:extLst>
                  <a:ext uri="{FF2B5EF4-FFF2-40B4-BE49-F238E27FC236}">
                    <a16:creationId xmlns:a16="http://schemas.microsoft.com/office/drawing/2014/main" id="{4F25A285-1DA6-4746-ADA9-156B2EF6269B}"/>
                  </a:ext>
                </a:extLst>
              </p:cNvPr>
              <p:cNvGraphicFramePr>
                <a:graphicFrameLocks noGrp="1"/>
              </p:cNvGraphicFramePr>
              <p:nvPr>
                <p:extLst>
                  <p:ext uri="{D42A27DB-BD31-4B8C-83A1-F6EECF244321}">
                    <p14:modId xmlns:p14="http://schemas.microsoft.com/office/powerpoint/2010/main" val="3684841492"/>
                  </p:ext>
                </p:extLst>
              </p:nvPr>
            </p:nvGraphicFramePr>
            <p:xfrm>
              <a:off x="685800" y="1066800"/>
              <a:ext cx="7391399" cy="5308909"/>
            </p:xfrm>
            <a:graphic>
              <a:graphicData uri="http://schemas.openxmlformats.org/drawingml/2006/table">
                <a:tbl>
                  <a:tblPr>
                    <a:tableStyleId>{5C22544A-7EE6-4342-B048-85BDC9FD1C3A}</a:tableStyleId>
                  </a:tblPr>
                  <a:tblGrid>
                    <a:gridCol w="1415374">
                      <a:extLst>
                        <a:ext uri="{9D8B030D-6E8A-4147-A177-3AD203B41FA5}">
                          <a16:colId xmlns:a16="http://schemas.microsoft.com/office/drawing/2014/main" val="2746495483"/>
                        </a:ext>
                      </a:extLst>
                    </a:gridCol>
                    <a:gridCol w="2928026">
                      <a:extLst>
                        <a:ext uri="{9D8B030D-6E8A-4147-A177-3AD203B41FA5}">
                          <a16:colId xmlns:a16="http://schemas.microsoft.com/office/drawing/2014/main" val="893697245"/>
                        </a:ext>
                      </a:extLst>
                    </a:gridCol>
                    <a:gridCol w="3047999">
                      <a:extLst>
                        <a:ext uri="{9D8B030D-6E8A-4147-A177-3AD203B41FA5}">
                          <a16:colId xmlns:a16="http://schemas.microsoft.com/office/drawing/2014/main" val="418832717"/>
                        </a:ext>
                      </a:extLst>
                    </a:gridCol>
                  </a:tblGrid>
                  <a:tr h="487680">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1" t="-2500" r="-104574" b="-99125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2500" r="-600" b="-991250"/>
                          </a:stretch>
                        </a:blipFill>
                      </a:tcPr>
                    </a:tc>
                    <a:extLst>
                      <a:ext uri="{0D108BD9-81ED-4DB2-BD59-A6C34878D82A}">
                        <a16:rowId xmlns:a16="http://schemas.microsoft.com/office/drawing/2014/main" val="3717195654"/>
                      </a:ext>
                    </a:extLst>
                  </a:tr>
                  <a:tr h="1424940">
                    <a:tc>
                      <a:txBody>
                        <a:bodyPr/>
                        <a:lstStyle/>
                        <a:p>
                          <a:pPr algn="l" fontAlgn="ctr">
                            <a:buNone/>
                          </a:pPr>
                          <a:r>
                            <a:rPr lang="en-US" sz="1250" u="none" strike="noStrike" dirty="0">
                              <a:effectLst/>
                            </a:rPr>
                            <a:t>Definition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ratio of the transmitted force to the input acceleration.</a:t>
                          </a:r>
                        </a:p>
                        <a:p>
                          <a:pPr algn="l" fontAlgn="ctr">
                            <a:buNone/>
                          </a:pPr>
                          <a:endParaRPr lang="en-US" sz="1250" b="0" u="none" strike="noStrike" dirty="0">
                            <a:effectLst/>
                            <a:latin typeface="+mn-l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50" b="0" dirty="0"/>
                            <a:t>Dynamic (frequency dependent)</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the shaker feels at that frequency.”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b="0" u="none" strike="noStrike" dirty="0">
                              <a:effectLst/>
                              <a:latin typeface="+mn-lt"/>
                            </a:rPr>
                            <a:t>The portion of the total mass that participates in a specific vibration mode.</a:t>
                          </a:r>
                        </a:p>
                        <a:p>
                          <a:pPr algn="l" fontAlgn="ctr">
                            <a:buNone/>
                          </a:pPr>
                          <a:endParaRPr lang="en-US" sz="1250" b="0" u="none" strike="noStrike" dirty="0">
                            <a:effectLst/>
                            <a:latin typeface="+mn-lt"/>
                          </a:endParaRPr>
                        </a:p>
                        <a:p>
                          <a:pPr algn="l" fontAlgn="ctr">
                            <a:buNone/>
                          </a:pPr>
                          <a:r>
                            <a:rPr lang="en-US" sz="1250" b="0" dirty="0"/>
                            <a:t>Static participation.</a:t>
                          </a:r>
                          <a:endParaRPr lang="en-US" sz="1250" b="0" u="none" strike="noStrike" dirty="0">
                            <a:effectLst/>
                            <a:latin typeface="+mn-lt"/>
                          </a:endParaRPr>
                        </a:p>
                        <a:p>
                          <a:pPr algn="l" fontAlgn="ctr">
                            <a:buNone/>
                          </a:pPr>
                          <a:endParaRPr lang="en-US" sz="1250" b="0" i="0" u="none" strike="noStrike" dirty="0">
                            <a:solidFill>
                              <a:srgbClr val="000000"/>
                            </a:solidFill>
                            <a:effectLst/>
                            <a:latin typeface="+mn-lt"/>
                          </a:endParaRPr>
                        </a:p>
                        <a:p>
                          <a:pPr algn="l" fontAlgn="ctr">
                            <a:buNone/>
                          </a:pPr>
                          <a:r>
                            <a:rPr lang="en-US" sz="1250" b="0" i="0" u="none" strike="noStrike" dirty="0">
                              <a:solidFill>
                                <a:srgbClr val="000000"/>
                              </a:solidFill>
                              <a:effectLst/>
                              <a:latin typeface="+mn-lt"/>
                            </a:rPr>
                            <a:t>“How much mass participates in the mode.”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2064030"/>
                      </a:ext>
                    </a:extLst>
                  </a:tr>
                  <a:tr h="900834">
                    <a:tc>
                      <a:txBody>
                        <a:bodyPr/>
                        <a:lstStyle/>
                        <a:p>
                          <a:pPr algn="l" fontAlgn="ctr">
                            <a:buNone/>
                          </a:pPr>
                          <a:r>
                            <a:rPr lang="en-US" sz="1250" u="none" strike="noStrike" dirty="0">
                              <a:effectLst/>
                            </a:rPr>
                            <a:t>Frequency Dependence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Varies with frequency; acts as a rigid mass below resonance and decreases above it</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Typically treated as a static value for a specific mode or lumped local mass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9683017"/>
                      </a:ext>
                    </a:extLst>
                  </a:tr>
                  <a:tr h="762803">
                    <a:tc>
                      <a:txBody>
                        <a:bodyPr/>
                        <a:lstStyle/>
                        <a:p>
                          <a:pPr algn="l" fontAlgn="ctr">
                            <a:buNone/>
                          </a:pPr>
                          <a:r>
                            <a:rPr lang="en-US" sz="1250" u="none" strike="noStrike" dirty="0">
                              <a:effectLst/>
                            </a:rPr>
                            <a:t>Primary Use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Used to calculate the "unnotched" force that a rigid shaker would apply</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371200" r="-600" b="-228800"/>
                          </a:stretch>
                        </a:blipFill>
                      </a:tcPr>
                    </a:tc>
                    <a:extLst>
                      <a:ext uri="{0D108BD9-81ED-4DB2-BD59-A6C34878D82A}">
                        <a16:rowId xmlns:a16="http://schemas.microsoft.com/office/drawing/2014/main" val="857842144"/>
                      </a:ext>
                    </a:extLst>
                  </a:tr>
                  <a:tr h="969849">
                    <a:tc>
                      <a:txBody>
                        <a:bodyPr/>
                        <a:lstStyle/>
                        <a:p>
                          <a:pPr algn="l" fontAlgn="ctr">
                            <a:buNone/>
                          </a:pPr>
                          <a:r>
                            <a:rPr lang="en-US" sz="1250" u="none" strike="noStrike" dirty="0">
                              <a:effectLst/>
                            </a:rPr>
                            <a:t>How it is Determined</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Best measured via FRF (Frequency Response Function) since damping is hard to model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Often estimated as 50–100% of the local static mass or derived from FEA</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7645868"/>
                      </a:ext>
                    </a:extLst>
                  </a:tr>
                  <a:tr h="762803">
                    <a:tc>
                      <a:txBody>
                        <a:bodyPr/>
                        <a:lstStyle/>
                        <a:p>
                          <a:pPr algn="l" fontAlgn="ctr">
                            <a:buNone/>
                          </a:pPr>
                          <a:r>
                            <a:rPr lang="en-US" sz="1250" u="none" strike="noStrike" dirty="0">
                              <a:effectLst/>
                            </a:rPr>
                            <a:t>Mathematical Relation</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48441" t="-598400" r="-104574" b="-1600"/>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42800" t="-598400" r="-600" b="-1600"/>
                          </a:stretch>
                        </a:blipFill>
                      </a:tcPr>
                    </a:tc>
                    <a:extLst>
                      <a:ext uri="{0D108BD9-81ED-4DB2-BD59-A6C34878D82A}">
                        <a16:rowId xmlns:a16="http://schemas.microsoft.com/office/drawing/2014/main" val="1158830864"/>
                      </a:ext>
                    </a:extLst>
                  </a:tr>
                </a:tbl>
              </a:graphicData>
            </a:graphic>
          </p:graphicFrame>
        </mc:Fallback>
      </mc:AlternateContent>
    </p:spTree>
    <p:extLst>
      <p:ext uri="{BB962C8B-B14F-4D97-AF65-F5344CB8AC3E}">
        <p14:creationId xmlns:p14="http://schemas.microsoft.com/office/powerpoint/2010/main" val="362257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ACF15-A973-CBB9-2C9E-5E62E11A3E9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0D277F91-69D8-2532-2ECB-E460F025FC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11</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FBFB7A-A8C9-3AF1-18C8-0EB7E4FD02AE}"/>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Forcing Limiting Constant C</a:t>
            </a:r>
          </a:p>
        </p:txBody>
      </p:sp>
      <p:graphicFrame>
        <p:nvGraphicFramePr>
          <p:cNvPr id="3" name="Table 2">
            <a:extLst>
              <a:ext uri="{FF2B5EF4-FFF2-40B4-BE49-F238E27FC236}">
                <a16:creationId xmlns:a16="http://schemas.microsoft.com/office/drawing/2014/main" id="{489A4408-9B40-741E-7DEE-9689A2DE428F}"/>
              </a:ext>
            </a:extLst>
          </p:cNvPr>
          <p:cNvGraphicFramePr>
            <a:graphicFrameLocks noGrp="1"/>
          </p:cNvGraphicFramePr>
          <p:nvPr>
            <p:extLst>
              <p:ext uri="{D42A27DB-BD31-4B8C-83A1-F6EECF244321}">
                <p14:modId xmlns:p14="http://schemas.microsoft.com/office/powerpoint/2010/main" val="3504611937"/>
              </p:ext>
            </p:extLst>
          </p:nvPr>
        </p:nvGraphicFramePr>
        <p:xfrm>
          <a:off x="685800" y="1524000"/>
          <a:ext cx="7467600" cy="2438400"/>
        </p:xfrm>
        <a:graphic>
          <a:graphicData uri="http://schemas.openxmlformats.org/drawingml/2006/table">
            <a:tbl>
              <a:tblPr/>
              <a:tblGrid>
                <a:gridCol w="2489200">
                  <a:extLst>
                    <a:ext uri="{9D8B030D-6E8A-4147-A177-3AD203B41FA5}">
                      <a16:colId xmlns:a16="http://schemas.microsoft.com/office/drawing/2014/main" val="1376953042"/>
                    </a:ext>
                  </a:extLst>
                </a:gridCol>
                <a:gridCol w="1778000">
                  <a:extLst>
                    <a:ext uri="{9D8B030D-6E8A-4147-A177-3AD203B41FA5}">
                      <a16:colId xmlns:a16="http://schemas.microsoft.com/office/drawing/2014/main" val="952890957"/>
                    </a:ext>
                  </a:extLst>
                </a:gridCol>
                <a:gridCol w="3200400">
                  <a:extLst>
                    <a:ext uri="{9D8B030D-6E8A-4147-A177-3AD203B41FA5}">
                      <a16:colId xmlns:a16="http://schemas.microsoft.com/office/drawing/2014/main" val="1336245316"/>
                    </a:ext>
                  </a:extLst>
                </a:gridCol>
              </a:tblGrid>
              <a:tr h="362968">
                <a:tc>
                  <a:txBody>
                    <a:bodyPr/>
                    <a:lstStyle/>
                    <a:p>
                      <a:pPr algn="ctr">
                        <a:buNone/>
                      </a:pPr>
                      <a:r>
                        <a:rPr lang="en-US" sz="1350" b="0">
                          <a:effectLst/>
                          <a:latin typeface="Calibri" panose="020F0502020204030204" pitchFamily="34" charset="0"/>
                          <a:ea typeface="Calibri" panose="020F0502020204030204" pitchFamily="34" charset="0"/>
                          <a:cs typeface="Calibri" panose="020F0502020204030204" pitchFamily="34" charset="0"/>
                        </a:rPr>
                        <a:t>Interface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50" b="0" dirty="0">
                          <a:effectLst/>
                          <a:latin typeface="Calibri" panose="020F0502020204030204" pitchFamily="34" charset="0"/>
                          <a:ea typeface="Calibri" panose="020F0502020204030204" pitchFamily="34" charset="0"/>
                          <a:cs typeface="Calibri" panose="020F0502020204030204" pitchFamily="34" charset="0"/>
                        </a:rPr>
                        <a:t>Recommended C</a:t>
                      </a:r>
                      <a:r>
                        <a:rPr lang="en-US" sz="1500" b="0" baseline="30000" dirty="0">
                          <a:effectLst/>
                          <a:latin typeface="Calibri" panose="020F0502020204030204" pitchFamily="34" charset="0"/>
                          <a:ea typeface="Calibri" panose="020F0502020204030204" pitchFamily="34" charset="0"/>
                          <a:cs typeface="Calibri" panose="020F050202020403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350" b="0" dirty="0">
                          <a:effectLst/>
                          <a:latin typeface="Calibri" panose="020F0502020204030204" pitchFamily="34" charset="0"/>
                          <a:ea typeface="Calibri" panose="020F0502020204030204" pitchFamily="34" charset="0"/>
                          <a:cs typeface="Calibri" panose="020F0502020204030204" pitchFamily="34" charset="0"/>
                        </a:rPr>
                        <a:t>Rationale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437168"/>
                  </a:ext>
                </a:extLst>
              </a:tr>
              <a:tr h="344354">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Circular Ring / Bolted Circle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1.25 – 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High symmetry and uniform load distribution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2992694"/>
                  </a:ext>
                </a:extLst>
              </a:tr>
              <a:tr h="577026">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Rectangular Plate / Bulkhead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Standard NASA baseline for general components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8190556"/>
                  </a:ext>
                </a:extLst>
              </a:tr>
              <a:tr h="577026">
                <a:tc>
                  <a:txBody>
                    <a:bodyPr/>
                    <a:lstStyle/>
                    <a:p>
                      <a:pPr algn="ct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Flexible Brackets / Standoffs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3.0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Low local impedance; higher force allowed before notching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0862240"/>
                  </a:ext>
                </a:extLst>
              </a:tr>
              <a:tr h="577026">
                <a:tc>
                  <a:txBody>
                    <a:bodyPr/>
                    <a:lstStyle/>
                    <a:p>
                      <a:pPr algn="ctr">
                        <a:buNone/>
                      </a:pPr>
                      <a:r>
                        <a:rPr lang="en-US" sz="1250" b="0">
                          <a:effectLst/>
                          <a:latin typeface="Calibri" panose="020F0502020204030204" pitchFamily="34" charset="0"/>
                          <a:ea typeface="Calibri" panose="020F0502020204030204" pitchFamily="34" charset="0"/>
                          <a:cs typeface="Calibri" panose="020F0502020204030204" pitchFamily="34" charset="0"/>
                        </a:rPr>
                        <a:t>Complex/Large Assemblies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&lt;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sz="1250" b="0" dirty="0">
                          <a:effectLst/>
                          <a:latin typeface="Calibri" panose="020F0502020204030204" pitchFamily="34" charset="0"/>
                          <a:ea typeface="Calibri" panose="020F0502020204030204" pitchFamily="34" charset="0"/>
                          <a:cs typeface="Calibri" panose="020F0502020204030204" pitchFamily="34" charset="0"/>
                        </a:rPr>
                        <a:t>Requires specific "Apparent Mass" measurements or flight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0105876"/>
                  </a:ext>
                </a:extLst>
              </a:tr>
            </a:tbl>
          </a:graphicData>
        </a:graphic>
      </p:graphicFrame>
    </p:spTree>
    <p:extLst>
      <p:ext uri="{BB962C8B-B14F-4D97-AF65-F5344CB8AC3E}">
        <p14:creationId xmlns:p14="http://schemas.microsoft.com/office/powerpoint/2010/main" val="62653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71D15-F2E5-0A29-8A54-45D89863C4A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7B8DF18-5303-58CC-567A-9494781F6C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12</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86AD0A4-FE48-2944-0ED5-57A8992DEE81}"/>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Modal Effective Mass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896CAAA-136E-221F-999F-36F43B8C6C48}"/>
                  </a:ext>
                </a:extLst>
              </p:cNvPr>
              <p:cNvSpPr txBox="1"/>
              <p:nvPr/>
            </p:nvSpPr>
            <p:spPr>
              <a:xfrm>
                <a:off x="685800" y="990600"/>
                <a:ext cx="6324600" cy="5062861"/>
              </a:xfrm>
              <a:prstGeom prst="rect">
                <a:avLst/>
              </a:prstGeom>
              <a:noFill/>
            </p:spPr>
            <p:txBody>
              <a:bodyPr wrap="square">
                <a:spAutoFit/>
              </a:bodyPr>
              <a:lstStyle/>
              <a:p>
                <a:pPr marL="285750" indent="-285750">
                  <a:spcBef>
                    <a:spcPts val="1200"/>
                  </a:spcBef>
                  <a:spcAft>
                    <a:spcPts val="600"/>
                  </a:spcAft>
                  <a:buClr>
                    <a:srgbClr val="006699"/>
                  </a:buClr>
                  <a:buSzPct val="80000"/>
                  <a:buFont typeface="Arial" panose="020B0604020202020204" pitchFamily="34" charset="0"/>
                  <a:buChar char="•"/>
                </a:pPr>
                <a:r>
                  <a:rPr lang="en-US" sz="1300" dirty="0"/>
                  <a:t>The participation factor is </a:t>
                </a:r>
              </a:p>
              <a:p>
                <a:pPr>
                  <a:spcBef>
                    <a:spcPts val="600"/>
                  </a:spcBef>
                  <a:spcAft>
                    <a:spcPts val="600"/>
                  </a:spcAft>
                  <a:buClr>
                    <a:srgbClr val="006699"/>
                  </a:buClr>
                  <a:buSzPct val="80000"/>
                </a:pPr>
                <a:r>
                  <a:rPr lang="en-US" sz="1300" dirty="0"/>
                  <a:t> </a:t>
                </a:r>
                <a14:m>
                  <m:oMath xmlns:m="http://schemas.openxmlformats.org/officeDocument/2006/math">
                    <m:r>
                      <a:rPr lang="en-US" sz="1300" b="0" i="0" smtClean="0">
                        <a:latin typeface="Cambria Math" panose="02040503050406030204" pitchFamily="18" charset="0"/>
                      </a:rPr>
                      <m:t>                         </m:t>
                    </m:r>
                    <m:sSub>
                      <m:sSubPr>
                        <m:ctrlPr>
                          <a:rPr lang="en-US" sz="1300" i="1">
                            <a:latin typeface="Cambria Math" panose="02040503050406030204" pitchFamily="18" charset="0"/>
                          </a:rPr>
                        </m:ctrlPr>
                      </m:sSubPr>
                      <m:e>
                        <m:r>
                          <a:rPr lang="az-Cyrl-AZ" sz="1300" i="1">
                            <a:latin typeface="Cambria Math" panose="02040503050406030204" pitchFamily="18" charset="0"/>
                          </a:rPr>
                          <m:t>г</m:t>
                        </m:r>
                      </m:e>
                      <m:sub>
                        <m:r>
                          <a:rPr lang="en-US" sz="1300" b="0" i="1" smtClean="0">
                            <a:latin typeface="Cambria Math" panose="02040503050406030204" pitchFamily="18" charset="0"/>
                          </a:rPr>
                          <m:t>𝑖</m:t>
                        </m:r>
                      </m:sub>
                    </m:sSub>
                    <m:r>
                      <a:rPr lang="en-US" sz="1300" i="1">
                        <a:latin typeface="Cambria Math" panose="02040503050406030204" pitchFamily="18" charset="0"/>
                      </a:rPr>
                      <m:t>=</m:t>
                    </m:r>
                    <m:sSubSup>
                      <m:sSubSupPr>
                        <m:ctrlPr>
                          <a:rPr lang="en-US" sz="1300" i="1">
                            <a:latin typeface="Cambria Math" panose="02040503050406030204" pitchFamily="18" charset="0"/>
                          </a:rPr>
                        </m:ctrlPr>
                      </m:sSubSupPr>
                      <m:e>
                        <m:r>
                          <m:rPr>
                            <m:sty m:val="p"/>
                          </m:rPr>
                          <a:rPr lang="el-GR" sz="1300" i="1">
                            <a:latin typeface="Cambria Math" panose="02040503050406030204" pitchFamily="18" charset="0"/>
                          </a:rPr>
                          <m:t>ϕ</m:t>
                        </m:r>
                      </m:e>
                      <m:sub>
                        <m:r>
                          <a:rPr lang="en-US" sz="1300" b="0" i="1" smtClean="0">
                            <a:latin typeface="Cambria Math" panose="02040503050406030204" pitchFamily="18" charset="0"/>
                          </a:rPr>
                          <m:t>𝑖</m:t>
                        </m:r>
                      </m:sub>
                      <m:sup>
                        <m:r>
                          <a:rPr lang="en-US" sz="1300" i="1">
                            <a:latin typeface="Cambria Math" panose="02040503050406030204" pitchFamily="18" charset="0"/>
                          </a:rPr>
                          <m:t>𝑇</m:t>
                        </m:r>
                      </m:sup>
                    </m:sSubSup>
                    <m:r>
                      <a:rPr lang="en-US" sz="1300" i="1">
                        <a:latin typeface="Cambria Math" panose="02040503050406030204" pitchFamily="18" charset="0"/>
                      </a:rPr>
                      <m:t> </m:t>
                    </m:r>
                    <m:r>
                      <a:rPr lang="en-US" sz="1300" i="1">
                        <a:latin typeface="Cambria Math" panose="02040503050406030204" pitchFamily="18" charset="0"/>
                      </a:rPr>
                      <m:t>𝑀</m:t>
                    </m:r>
                    <m:r>
                      <a:rPr lang="en-US" sz="1300" i="1">
                        <a:latin typeface="Cambria Math" panose="02040503050406030204" pitchFamily="18" charset="0"/>
                      </a:rPr>
                      <m:t> </m:t>
                    </m:r>
                    <m:r>
                      <a:rPr lang="en-US" sz="1300" i="1">
                        <a:latin typeface="Cambria Math" panose="02040503050406030204" pitchFamily="18" charset="0"/>
                      </a:rPr>
                      <m:t>𝑟</m:t>
                    </m:r>
                  </m:oMath>
                </a14:m>
                <a:endParaRPr lang="en-US" sz="1300" dirty="0"/>
              </a:p>
              <a:p>
                <a:pPr>
                  <a:spcBef>
                    <a:spcPts val="600"/>
                  </a:spcBef>
                  <a:spcAft>
                    <a:spcPts val="600"/>
                  </a:spcAft>
                  <a:buClr>
                    <a:srgbClr val="006699"/>
                  </a:buClr>
                  <a:buSzPct val="80000"/>
                </a:pPr>
                <a:r>
                  <a:rPr lang="en-US" sz="1300" dirty="0"/>
                  <a:t>             where</a:t>
                </a:r>
              </a:p>
              <a:p>
                <a:pPr>
                  <a:spcBef>
                    <a:spcPts val="600"/>
                  </a:spcBef>
                  <a:spcAft>
                    <a:spcPts val="600"/>
                  </a:spcAft>
                  <a:buClr>
                    <a:srgbClr val="006699"/>
                  </a:buClr>
                  <a:buSzPct val="80000"/>
                </a:pPr>
                <a:r>
                  <a:rPr lang="en-US" sz="1300" dirty="0"/>
                  <a:t> 	</a:t>
                </a:r>
                <a14:m>
                  <m:oMath xmlns:m="http://schemas.openxmlformats.org/officeDocument/2006/math">
                    <m:sSub>
                      <m:sSubPr>
                        <m:ctrlPr>
                          <a:rPr lang="en-US" sz="1300" b="0" i="1" smtClean="0">
                            <a:latin typeface="Cambria Math" panose="02040503050406030204" pitchFamily="18" charset="0"/>
                          </a:rPr>
                        </m:ctrlPr>
                      </m:sSubPr>
                      <m:e>
                        <m:r>
                          <m:rPr>
                            <m:sty m:val="p"/>
                          </m:rPr>
                          <a:rPr lang="el-GR" sz="1300" b="0" i="1" smtClean="0">
                            <a:latin typeface="Cambria Math" panose="02040503050406030204" pitchFamily="18" charset="0"/>
                          </a:rPr>
                          <m:t>ϕ</m:t>
                        </m:r>
                      </m:e>
                      <m:sub>
                        <m:r>
                          <a:rPr lang="en-US" sz="1300" b="0" i="1" smtClean="0">
                            <a:latin typeface="Cambria Math" panose="02040503050406030204" pitchFamily="18" charset="0"/>
                          </a:rPr>
                          <m:t>𝑖</m:t>
                        </m:r>
                      </m:sub>
                    </m:sSub>
                    <m:r>
                      <a:rPr lang="en-US" sz="1300" b="0" i="1" smtClean="0">
                        <a:latin typeface="Cambria Math" panose="02040503050406030204" pitchFamily="18" charset="0"/>
                      </a:rPr>
                      <m:t> </m:t>
                    </m:r>
                  </m:oMath>
                </a14:m>
                <a:r>
                  <a:rPr lang="en-US" sz="1300" dirty="0"/>
                  <a:t> is the mass-normalized eigenvector for mode </a:t>
                </a:r>
                <a14:m>
                  <m:oMath xmlns:m="http://schemas.openxmlformats.org/officeDocument/2006/math">
                    <m:r>
                      <a:rPr lang="en-US" sz="1300" b="0" i="1" smtClean="0">
                        <a:latin typeface="Cambria Math" panose="02040503050406030204" pitchFamily="18" charset="0"/>
                      </a:rPr>
                      <m:t>𝑖</m:t>
                    </m:r>
                  </m:oMath>
                </a14:m>
                <a:endParaRPr lang="en-US" sz="1300" b="0" dirty="0"/>
              </a:p>
              <a:p>
                <a:pPr>
                  <a:spcBef>
                    <a:spcPts val="600"/>
                  </a:spcBef>
                  <a:spcAft>
                    <a:spcPts val="600"/>
                  </a:spcAft>
                  <a:buClr>
                    <a:srgbClr val="006699"/>
                  </a:buClr>
                  <a:buSzPct val="80000"/>
                </a:pPr>
                <a:r>
                  <a:rPr lang="en-US" sz="1300" dirty="0"/>
                  <a:t>	 </a:t>
                </a:r>
                <a14:m>
                  <m:oMath xmlns:m="http://schemas.openxmlformats.org/officeDocument/2006/math">
                    <m:r>
                      <a:rPr lang="en-US" sz="1300" i="1">
                        <a:latin typeface="Cambria Math" panose="02040503050406030204" pitchFamily="18" charset="0"/>
                      </a:rPr>
                      <m:t>𝑀</m:t>
                    </m:r>
                  </m:oMath>
                </a14:m>
                <a:r>
                  <a:rPr lang="en-US" sz="1300" dirty="0"/>
                  <a:t>  is the mass matrix</a:t>
                </a:r>
              </a:p>
              <a:p>
                <a:pPr>
                  <a:spcBef>
                    <a:spcPts val="600"/>
                  </a:spcBef>
                  <a:spcAft>
                    <a:spcPts val="1200"/>
                  </a:spcAft>
                  <a:buClr>
                    <a:srgbClr val="006699"/>
                  </a:buClr>
                  <a:buSzPct val="80000"/>
                </a:pPr>
                <a:r>
                  <a:rPr lang="en-US" sz="1300" dirty="0"/>
                  <a:t>                         </a:t>
                </a:r>
                <a14:m>
                  <m:oMath xmlns:m="http://schemas.openxmlformats.org/officeDocument/2006/math">
                    <m:r>
                      <a:rPr lang="en-US" sz="1300" i="1">
                        <a:latin typeface="Cambria Math" panose="02040503050406030204" pitchFamily="18" charset="0"/>
                      </a:rPr>
                      <m:t>𝑟</m:t>
                    </m:r>
                  </m:oMath>
                </a14:m>
                <a:r>
                  <a:rPr lang="en-US" sz="1300" dirty="0"/>
                  <a:t>   is the influence vector </a:t>
                </a:r>
              </a:p>
              <a:p>
                <a:pPr marL="285750" indent="-285750">
                  <a:spcBef>
                    <a:spcPts val="600"/>
                  </a:spcBef>
                  <a:spcAft>
                    <a:spcPts val="600"/>
                  </a:spcAft>
                  <a:buClr>
                    <a:srgbClr val="006699"/>
                  </a:buClr>
                  <a:buSzPct val="80000"/>
                  <a:buFont typeface="Arial" panose="020B0604020202020204" pitchFamily="34" charset="0"/>
                  <a:buChar char="•"/>
                </a:pPr>
                <a:r>
                  <a:rPr lang="en-US" sz="1300" dirty="0"/>
                  <a:t>The influence vector is the rigid-body displacement vector for unit base motion in the excitation direction</a:t>
                </a:r>
              </a:p>
              <a:p>
                <a:pPr marL="285750" indent="-285750">
                  <a:spcBef>
                    <a:spcPts val="600"/>
                  </a:spcBef>
                  <a:spcAft>
                    <a:spcPts val="600"/>
                  </a:spcAft>
                  <a:buClr>
                    <a:srgbClr val="006699"/>
                  </a:buClr>
                  <a:buSzPct val="80000"/>
                  <a:buFont typeface="Arial" panose="020B0604020202020204" pitchFamily="34" charset="0"/>
                  <a:buChar char="•"/>
                </a:pPr>
                <a:r>
                  <a:rPr lang="en-US" sz="1300" dirty="0"/>
                  <a:t>The effective modal mass for a single mode is: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r>
                          <a:rPr lang="en-US" sz="1300" b="0" i="1" smtClean="0">
                            <a:latin typeface="Cambria Math" panose="02040503050406030204" pitchFamily="18" charset="0"/>
                          </a:rPr>
                          <m:t>, </m:t>
                        </m:r>
                        <m:r>
                          <a:rPr lang="en-US" sz="1300" b="0" i="1" smtClean="0">
                            <a:latin typeface="Cambria Math" panose="02040503050406030204" pitchFamily="18" charset="0"/>
                          </a:rPr>
                          <m:t>𝑖</m:t>
                        </m:r>
                      </m:sub>
                    </m:sSub>
                    <m:r>
                      <a:rPr lang="en-US" sz="1300" b="0" i="1" smtClean="0">
                        <a:latin typeface="Cambria Math" panose="02040503050406030204" pitchFamily="18" charset="0"/>
                      </a:rPr>
                      <m:t>  = </m:t>
                    </m:r>
                    <m:sSubSup>
                      <m:sSubSupPr>
                        <m:ctrlPr>
                          <a:rPr lang="en-US" sz="1300" i="1">
                            <a:latin typeface="Cambria Math" panose="02040503050406030204" pitchFamily="18" charset="0"/>
                          </a:rPr>
                        </m:ctrlPr>
                      </m:sSubSupPr>
                      <m:e>
                        <m:r>
                          <a:rPr lang="az-Cyrl-AZ" sz="1300" i="1">
                            <a:latin typeface="Cambria Math" panose="02040503050406030204" pitchFamily="18" charset="0"/>
                          </a:rPr>
                          <m:t>г</m:t>
                        </m:r>
                      </m:e>
                      <m:sub>
                        <m:r>
                          <a:rPr lang="en-US" sz="1300" i="1">
                            <a:latin typeface="Cambria Math" panose="02040503050406030204" pitchFamily="18" charset="0"/>
                          </a:rPr>
                          <m:t>𝑖</m:t>
                        </m:r>
                      </m:sub>
                      <m:sup>
                        <m:r>
                          <a:rPr lang="en-US" sz="1300" i="1">
                            <a:latin typeface="Cambria Math" panose="02040503050406030204" pitchFamily="18" charset="0"/>
                          </a:rPr>
                          <m:t> 2</m:t>
                        </m:r>
                      </m:sup>
                    </m:sSubSup>
                  </m:oMath>
                </a14:m>
                <a:endParaRPr lang="en-US" sz="1300" dirty="0"/>
              </a:p>
              <a:p>
                <a:pPr marL="285750" indent="-285750">
                  <a:spcBef>
                    <a:spcPts val="600"/>
                  </a:spcBef>
                  <a:spcAft>
                    <a:spcPts val="600"/>
                  </a:spcAft>
                  <a:buClr>
                    <a:srgbClr val="006699"/>
                  </a:buClr>
                  <a:buSzPct val="80000"/>
                  <a:buFont typeface="Arial" panose="020B0604020202020204" pitchFamily="34" charset="0"/>
                  <a:buChar char="•"/>
                </a:pPr>
                <a:r>
                  <a:rPr lang="en-US" sz="1300" dirty="0"/>
                  <a:t>The total effective modal mass is </a:t>
                </a:r>
              </a:p>
              <a:p>
                <a:pPr>
                  <a:spcBef>
                    <a:spcPts val="600"/>
                  </a:spcBef>
                  <a:spcAft>
                    <a:spcPts val="600"/>
                  </a:spcAft>
                  <a:buClr>
                    <a:srgbClr val="006699"/>
                  </a:buClr>
                  <a:buSzPct val="80000"/>
                </a:pPr>
                <a14:m>
                  <m:oMathPara xmlns:m="http://schemas.openxmlformats.org/officeDocument/2006/math">
                    <m:oMathParaPr>
                      <m:jc m:val="left"/>
                    </m:oMathParaPr>
                    <m:oMath xmlns:m="http://schemas.openxmlformats.org/officeDocument/2006/math">
                      <m:r>
                        <a:rPr lang="en-US" sz="1300" i="1">
                          <a:latin typeface="Cambria Math" panose="02040503050406030204" pitchFamily="18" charset="0"/>
                        </a:rPr>
                        <m:t>                         </m:t>
                      </m:r>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r>
                        <a:rPr lang="en-US" sz="1300" i="1">
                          <a:latin typeface="Cambria Math" panose="02040503050406030204" pitchFamily="18" charset="0"/>
                        </a:rPr>
                        <m:t>= </m:t>
                      </m:r>
                      <m:nary>
                        <m:naryPr>
                          <m:chr m:val="∑"/>
                          <m:supHide m:val="on"/>
                          <m:ctrlPr>
                            <a:rPr lang="en-US" sz="1300" i="1">
                              <a:latin typeface="Cambria Math" panose="02040503050406030204" pitchFamily="18" charset="0"/>
                            </a:rPr>
                          </m:ctrlPr>
                        </m:naryPr>
                        <m:sub>
                          <m:r>
                            <m:rPr>
                              <m:brk m:alnAt="7"/>
                            </m:rPr>
                            <a:rPr lang="en-US" sz="1300" i="1">
                              <a:latin typeface="Cambria Math" panose="02040503050406030204" pitchFamily="18" charset="0"/>
                            </a:rPr>
                            <m:t>𝑖</m:t>
                          </m:r>
                        </m:sub>
                        <m:sup/>
                        <m:e>
                          <m:r>
                            <a:rPr lang="en-US" sz="1300" i="1">
                              <a:latin typeface="Cambria Math" panose="02040503050406030204" pitchFamily="18" charset="0"/>
                            </a:rPr>
                            <m:t> </m:t>
                          </m:r>
                          <m:sSubSup>
                            <m:sSubSupPr>
                              <m:ctrlPr>
                                <a:rPr lang="en-US" sz="1300" i="1">
                                  <a:latin typeface="Cambria Math" panose="02040503050406030204" pitchFamily="18" charset="0"/>
                                </a:rPr>
                              </m:ctrlPr>
                            </m:sSubSupPr>
                            <m:e>
                              <m:r>
                                <a:rPr lang="az-Cyrl-AZ" sz="1300" i="1">
                                  <a:latin typeface="Cambria Math" panose="02040503050406030204" pitchFamily="18" charset="0"/>
                                </a:rPr>
                                <m:t>г</m:t>
                              </m:r>
                            </m:e>
                            <m:sub>
                              <m:r>
                                <a:rPr lang="en-US" sz="1300" i="1">
                                  <a:latin typeface="Cambria Math" panose="02040503050406030204" pitchFamily="18" charset="0"/>
                                </a:rPr>
                                <m:t>𝑖</m:t>
                              </m:r>
                            </m:sub>
                            <m:sup>
                              <m:r>
                                <a:rPr lang="en-US" sz="1300" i="1">
                                  <a:latin typeface="Cambria Math" panose="02040503050406030204" pitchFamily="18" charset="0"/>
                                </a:rPr>
                                <m:t> 2</m:t>
                              </m:r>
                            </m:sup>
                          </m:sSubSup>
                        </m:e>
                      </m:nary>
                    </m:oMath>
                  </m:oMathPara>
                </a14:m>
                <a:endParaRPr lang="en-US" sz="1300" dirty="0"/>
              </a:p>
              <a:p>
                <a:pPr marL="285750" indent="-285750">
                  <a:spcBef>
                    <a:spcPts val="600"/>
                  </a:spcBef>
                  <a:spcAft>
                    <a:spcPts val="600"/>
                  </a:spcAft>
                  <a:buClr>
                    <a:srgbClr val="006699"/>
                  </a:buClr>
                  <a:buSzPct val="80000"/>
                  <a:buFont typeface="Arial" panose="020B0604020202020204" pitchFamily="34" charset="0"/>
                  <a:buChar char="•"/>
                </a:pPr>
                <a:r>
                  <a:rPr lang="en-US" sz="1300" dirty="0"/>
                  <a:t>Computed from mode shapes and mass matrix</a:t>
                </a:r>
              </a:p>
              <a:p>
                <a:pPr marL="285750" indent="-285750">
                  <a:spcBef>
                    <a:spcPts val="600"/>
                  </a:spcBef>
                  <a:spcAft>
                    <a:spcPts val="600"/>
                  </a:spcAft>
                  <a:buClr>
                    <a:srgbClr val="006699"/>
                  </a:buClr>
                  <a:buSzPct val="80000"/>
                  <a:buFont typeface="Arial" panose="020B0604020202020204" pitchFamily="34" charset="0"/>
                  <a:buChar char="•"/>
                </a:pPr>
                <a:r>
                  <a:rPr lang="en-US" sz="1300" dirty="0"/>
                  <a:t>Includes contribution from all participating modes</a:t>
                </a:r>
              </a:p>
              <a:p>
                <a:pPr marL="285750" indent="-285750">
                  <a:spcBef>
                    <a:spcPts val="600"/>
                  </a:spcBef>
                  <a:spcAft>
                    <a:spcPts val="600"/>
                  </a:spcAft>
                  <a:buClr>
                    <a:srgbClr val="006699"/>
                  </a:buClr>
                  <a:buSzPct val="80000"/>
                  <a:buFont typeface="Arial" panose="020B0604020202020204" pitchFamily="34" charset="0"/>
                  <a:buChar char="•"/>
                </a:pPr>
                <a:r>
                  <a:rPr lang="en-US" sz="1300" dirty="0"/>
                  <a:t>Avoids arbitrary assumptions (e.g., “50–100% of mass”)</a:t>
                </a:r>
              </a:p>
            </p:txBody>
          </p:sp>
        </mc:Choice>
        <mc:Fallback xmlns="">
          <p:sp>
            <p:nvSpPr>
              <p:cNvPr id="7" name="TextBox 6">
                <a:extLst>
                  <a:ext uri="{FF2B5EF4-FFF2-40B4-BE49-F238E27FC236}">
                    <a16:creationId xmlns:a16="http://schemas.microsoft.com/office/drawing/2014/main" id="{5896CAAA-136E-221F-999F-36F43B8C6C48}"/>
                  </a:ext>
                </a:extLst>
              </p:cNvPr>
              <p:cNvSpPr txBox="1">
                <a:spLocks noRot="1" noChangeAspect="1" noMove="1" noResize="1" noEditPoints="1" noAdjustHandles="1" noChangeArrowheads="1" noChangeShapeType="1" noTextEdit="1"/>
              </p:cNvSpPr>
              <p:nvPr/>
            </p:nvSpPr>
            <p:spPr>
              <a:xfrm>
                <a:off x="685800" y="990600"/>
                <a:ext cx="6324600" cy="5062861"/>
              </a:xfrm>
              <a:prstGeom prst="rect">
                <a:avLst/>
              </a:prstGeom>
              <a:blipFill>
                <a:blip r:embed="rId3"/>
                <a:stretch>
                  <a:fillRect t="-120"/>
                </a:stretch>
              </a:blipFill>
            </p:spPr>
            <p:txBody>
              <a:bodyPr/>
              <a:lstStyle/>
              <a:p>
                <a:r>
                  <a:rPr lang="en-US">
                    <a:noFill/>
                  </a:rPr>
                  <a:t> </a:t>
                </a:r>
              </a:p>
            </p:txBody>
          </p:sp>
        </mc:Fallback>
      </mc:AlternateContent>
    </p:spTree>
    <p:extLst>
      <p:ext uri="{BB962C8B-B14F-4D97-AF65-F5344CB8AC3E}">
        <p14:creationId xmlns:p14="http://schemas.microsoft.com/office/powerpoint/2010/main" val="303713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E787-7150-24EF-3397-BE8EDAFF08B2}"/>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8CB3E649-DAD6-6B93-3756-835361E48E9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13</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3258A047-6FD4-EE75-4B80-0FE2F596C513}"/>
              </a:ext>
            </a:extLst>
          </p:cNvPr>
          <p:cNvSpPr/>
          <p:nvPr/>
        </p:nvSpPr>
        <p:spPr>
          <a:xfrm>
            <a:off x="457200" y="351252"/>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Force PSD Unnotched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F95F91-B126-3A68-DB4D-51982B58603D}"/>
                  </a:ext>
                </a:extLst>
              </p:cNvPr>
              <p:cNvSpPr txBox="1"/>
              <p:nvPr/>
            </p:nvSpPr>
            <p:spPr>
              <a:xfrm>
                <a:off x="609600" y="990600"/>
                <a:ext cx="7086600" cy="3068404"/>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250" dirty="0"/>
              </a:p>
              <a:p>
                <a:endParaRPr lang="en-US" sz="1250" i="1" dirty="0">
                  <a:latin typeface="Cambria Math" panose="02040503050406030204" pitchFamily="18" charset="0"/>
                </a:endParaRPr>
              </a:p>
              <a:p>
                <a:pPr marL="285750" indent="-285750">
                  <a:buClr>
                    <a:srgbClr val="006699"/>
                  </a:buClr>
                  <a:buSzPct val="80000"/>
                  <a:buFont typeface="Arial" panose="020B0604020202020204" pitchFamily="34" charset="0"/>
                  <a:buChar char="•"/>
                </a:pP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r>
                      <a:rPr lang="en-US" sz="1250" b="0" i="1" smtClean="0">
                        <a:latin typeface="Cambria Math" panose="02040503050406030204" pitchFamily="18" charset="0"/>
                      </a:rPr>
                      <m:t>  </m:t>
                    </m:r>
                  </m:oMath>
                </a14:m>
                <a:r>
                  <a:rPr lang="en-US" sz="1250" dirty="0"/>
                  <a:t>is the theoretical force measured at the interface if the shaker maintains the full, nominal acceleration specification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b="0" i="1" smtClean="0">
                            <a:latin typeface="Cambria Math" panose="02040503050406030204" pitchFamily="18" charset="0"/>
                          </a:rPr>
                          <m:t>𝐴𝐴</m:t>
                        </m:r>
                      </m:sub>
                    </m:sSub>
                  </m:oMath>
                </a14:m>
                <a:r>
                  <a:rPr lang="en-US" sz="1250" dirty="0"/>
                  <a:t> regardless of the specimen's resonance</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It is calculated by multiplying the input acceleration by the square of the Apparent Mass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At resonance, the apparent mass is very high, causing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oMath>
                </a14:m>
                <a:r>
                  <a:rPr lang="en-US" sz="1250" dirty="0"/>
                  <a:t> to show large peaks that often exceed structural design limits</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𝑢𝑛𝑛𝑜𝑡𝑐</m:t>
                        </m:r>
                        <m:r>
                          <a:rPr lang="en-US" sz="1250" i="1">
                            <a:latin typeface="Cambria Math" panose="02040503050406030204" pitchFamily="18" charset="0"/>
                          </a:rPr>
                          <m:t>h</m:t>
                        </m:r>
                        <m:r>
                          <a:rPr lang="en-US" sz="1250" i="1">
                            <a:latin typeface="Cambria Math" panose="02040503050406030204" pitchFamily="18" charset="0"/>
                          </a:rPr>
                          <m:t>𝑒𝑑</m:t>
                        </m:r>
                      </m:sub>
                    </m:sSub>
                  </m:oMath>
                </a14:m>
                <a:r>
                  <a:rPr lang="en-US" sz="1250" dirty="0"/>
                  <a:t> = </a:t>
                </a:r>
                <a14:m>
                  <m:oMath xmlns:m="http://schemas.openxmlformats.org/officeDocument/2006/math">
                    <m:sSup>
                      <m:sSupPr>
                        <m:ctrlPr>
                          <a:rPr lang="en-US" sz="1250" b="0" i="1" smtClean="0">
                            <a:latin typeface="Cambria Math" panose="02040503050406030204" pitchFamily="18" charset="0"/>
                          </a:rPr>
                        </m:ctrlPr>
                      </m:sSupPr>
                      <m:e>
                        <m:d>
                          <m:dPr>
                            <m:begChr m:val="|"/>
                            <m:endChr m:val="|"/>
                            <m:ctrlPr>
                              <a:rPr lang="en-US" sz="1250" i="1">
                                <a:latin typeface="Cambria Math" panose="02040503050406030204" pitchFamily="18" charset="0"/>
                              </a:rPr>
                            </m:ctrlPr>
                          </m:dPr>
                          <m:e>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e>
                        </m:d>
                      </m:e>
                      <m:sup>
                        <m:r>
                          <a:rPr lang="en-US" sz="1250" b="0" i="1" smtClean="0">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9AF95F91-B126-3A68-DB4D-51982B58603D}"/>
                  </a:ext>
                </a:extLst>
              </p:cNvPr>
              <p:cNvSpPr txBox="1">
                <a:spLocks noRot="1" noChangeAspect="1" noMove="1" noResize="1" noEditPoints="1" noAdjustHandles="1" noChangeArrowheads="1" noChangeShapeType="1" noTextEdit="1"/>
              </p:cNvSpPr>
              <p:nvPr/>
            </p:nvSpPr>
            <p:spPr>
              <a:xfrm>
                <a:off x="609600" y="990600"/>
                <a:ext cx="7086600" cy="3068404"/>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894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AE3BD-9752-4600-99DA-B499041CAE3A}"/>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1EF75B5-A37A-CE14-DC0F-4CF9C23A3F9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14</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F01810B1-21F7-AC04-5A61-633F6C0A501A}"/>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Force Limiting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8094D7-5C26-06AB-D894-F493044494A7}"/>
                  </a:ext>
                </a:extLst>
              </p:cNvPr>
              <p:cNvSpPr txBox="1"/>
              <p:nvPr/>
            </p:nvSpPr>
            <p:spPr>
              <a:xfrm>
                <a:off x="609600" y="1066800"/>
                <a:ext cx="6096000" cy="4722062"/>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The requirement for mass-tailoring in specifications like NASA GEVS arises from the need to correct the Mechanical Impedance mismatch between rigid laboratory shakers and flexible flight structures</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By implementing Force Limiting, test engineers can prevent over-testing at resonance frequencies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Predict a force limit using the semi-empirical formula from NASA-HDBK-7004C</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Force Power Spectral Density Limit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r>
                      <a:rPr lang="en-US" sz="1250" b="0" i="1" smtClean="0">
                        <a:latin typeface="Cambria Math" panose="02040503050406030204" pitchFamily="18" charset="0"/>
                      </a:rPr>
                      <m:t> </m:t>
                    </m:r>
                  </m:oMath>
                </a14:m>
                <a:r>
                  <a:rPr lang="en-US" sz="1250" dirty="0"/>
                  <a:t>is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d>
                      <m:dPr>
                        <m:ctrlPr>
                          <a:rPr lang="en-US" sz="1250" i="1">
                            <a:latin typeface="Cambria Math" panose="02040503050406030204" pitchFamily="18" charset="0"/>
                            <a:ea typeface="Cambria Math" panose="02040503050406030204" pitchFamily="18" charset="0"/>
                          </a:rPr>
                        </m:ctrlPr>
                      </m:dPr>
                      <m:e>
                        <m:r>
                          <a:rPr lang="en-US" sz="1250" b="0" i="1" smtClean="0">
                            <a:latin typeface="Cambria Math" panose="02040503050406030204" pitchFamily="18" charset="0"/>
                            <a:ea typeface="Cambria Math" panose="02040503050406030204" pitchFamily="18" charset="0"/>
                          </a:rPr>
                          <m:t>𝑓</m:t>
                        </m:r>
                      </m:e>
                    </m:d>
                    <m:r>
                      <a:rPr lang="en-US" sz="1250" i="1">
                        <a:latin typeface="Cambria Math" panose="02040503050406030204" pitchFamily="18" charset="0"/>
                        <a:ea typeface="Cambria Math" panose="02040503050406030204" pitchFamily="18" charset="0"/>
                      </a:rPr>
                      <m:t>=</m:t>
                    </m:r>
                    <m:sSup>
                      <m:sSupPr>
                        <m:ctrlPr>
                          <a:rPr lang="en-US" sz="1250" i="1">
                            <a:latin typeface="Cambria Math" panose="02040503050406030204" pitchFamily="18" charset="0"/>
                            <a:ea typeface="Cambria Math" panose="02040503050406030204" pitchFamily="18" charset="0"/>
                          </a:rPr>
                        </m:ctrlPr>
                      </m:sSupPr>
                      <m:e>
                        <m:r>
                          <a:rPr lang="en-US" sz="1250" i="1">
                            <a:latin typeface="Cambria Math" panose="02040503050406030204" pitchFamily="18" charset="0"/>
                            <a:ea typeface="Cambria Math" panose="02040503050406030204" pitchFamily="18" charset="0"/>
                          </a:rPr>
                          <m:t>𝐶</m:t>
                        </m:r>
                      </m:e>
                      <m:sup>
                        <m:r>
                          <a:rPr lang="en-US" sz="1250" i="1">
                            <a:latin typeface="Cambria Math" panose="02040503050406030204" pitchFamily="18" charset="0"/>
                            <a:ea typeface="Cambria Math" panose="02040503050406030204" pitchFamily="18" charset="0"/>
                          </a:rPr>
                          <m:t>2</m:t>
                        </m:r>
                      </m:sup>
                    </m:sSup>
                    <m:sSup>
                      <m:sSupPr>
                        <m:ctrlPr>
                          <a:rPr lang="en-US" sz="1250" i="1">
                            <a:latin typeface="Cambria Math" panose="02040503050406030204" pitchFamily="18" charset="0"/>
                            <a:ea typeface="Cambria Math" panose="02040503050406030204" pitchFamily="18" charset="0"/>
                          </a:rPr>
                        </m:ctrlPr>
                      </m:sSupPr>
                      <m:e>
                        <m:r>
                          <a:rPr lang="en-US" sz="1250" i="1" smtClean="0">
                            <a:latin typeface="Cambria Math" panose="02040503050406030204" pitchFamily="18" charset="0"/>
                            <a:ea typeface="Cambria Math" panose="02040503050406030204" pitchFamily="18" charset="0"/>
                          </a:rPr>
                          <m:t>𝑀</m:t>
                        </m:r>
                      </m:e>
                      <m:sup>
                        <m:r>
                          <a:rPr lang="en-US" sz="1250" i="1">
                            <a:latin typeface="Cambria Math" panose="02040503050406030204" pitchFamily="18" charset="0"/>
                            <a:ea typeface="Cambria Math" panose="02040503050406030204" pitchFamily="18" charset="0"/>
                          </a:rPr>
                          <m:t>2</m:t>
                        </m:r>
                      </m:sup>
                    </m:sSup>
                  </m:oMath>
                </a14:m>
                <a:r>
                  <a:rPr lang="en-US" sz="125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250" i="1">
                            <a:latin typeface="Cambria Math" panose="02040503050406030204" pitchFamily="18" charset="0"/>
                            <a:ea typeface="Cambria Math" panose="02040503050406030204" pitchFamily="18" charset="0"/>
                          </a:rPr>
                        </m:ctrlPr>
                      </m:sSubPr>
                      <m:e>
                        <m:r>
                          <a:rPr lang="en-US" sz="1250" i="1">
                            <a:latin typeface="Cambria Math" panose="02040503050406030204" pitchFamily="18" charset="0"/>
                            <a:ea typeface="Cambria Math" panose="02040503050406030204" pitchFamily="18" charset="0"/>
                          </a:rPr>
                          <m:t>𝑆</m:t>
                        </m:r>
                      </m:e>
                      <m:sub>
                        <m:r>
                          <a:rPr lang="en-US" sz="1250" i="1">
                            <a:latin typeface="Cambria Math" panose="02040503050406030204" pitchFamily="18" charset="0"/>
                            <a:ea typeface="Cambria Math" panose="02040503050406030204" pitchFamily="18" charset="0"/>
                          </a:rPr>
                          <m:t>𝐴𝐴</m:t>
                        </m:r>
                      </m:sub>
                    </m:sSub>
                    <m:d>
                      <m:dPr>
                        <m:ctrlPr>
                          <a:rPr lang="en-US" sz="1250" i="1">
                            <a:latin typeface="Cambria Math" panose="02040503050406030204" pitchFamily="18" charset="0"/>
                            <a:ea typeface="Cambria Math" panose="02040503050406030204" pitchFamily="18" charset="0"/>
                          </a:rPr>
                        </m:ctrlPr>
                      </m:dPr>
                      <m:e>
                        <m:r>
                          <a:rPr lang="en-US" sz="1250" b="0" i="1" smtClean="0">
                            <a:latin typeface="Cambria Math" panose="02040503050406030204" pitchFamily="18" charset="0"/>
                            <a:ea typeface="Cambria Math" panose="02040503050406030204" pitchFamily="18" charset="0"/>
                          </a:rPr>
                          <m:t>𝑓</m:t>
                        </m:r>
                      </m:e>
                    </m:d>
                  </m:oMath>
                </a14:m>
                <a:endParaRPr lang="en-US" sz="1250" dirty="0">
                  <a:latin typeface="Cambria Math" panose="02040503050406030204" pitchFamily="18" charset="0"/>
                  <a:ea typeface="Cambria Math" panose="02040503050406030204" pitchFamily="18" charset="0"/>
                </a:endParaRPr>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Take </a:t>
                </a:r>
                <a14:m>
                  <m:oMath xmlns:m="http://schemas.openxmlformats.org/officeDocument/2006/math">
                    <m:r>
                      <a:rPr lang="en-US" sz="1250" i="1">
                        <a:latin typeface="Cambria Math" panose="02040503050406030204" pitchFamily="18" charset="0"/>
                        <a:ea typeface="Cambria Math" panose="02040503050406030204" pitchFamily="18" charset="0"/>
                      </a:rPr>
                      <m:t>𝑀</m:t>
                    </m:r>
                    <m:r>
                      <a:rPr lang="en-US" sz="1250" i="1">
                        <a:latin typeface="Cambria Math" panose="02040503050406030204" pitchFamily="18" charset="0"/>
                        <a:ea typeface="Cambria Math" panose="02040503050406030204" pitchFamily="18" charset="0"/>
                      </a:rPr>
                      <m:t> </m:t>
                    </m:r>
                  </m:oMath>
                </a14:m>
                <a:r>
                  <a:rPr lang="en-US" sz="1250" dirty="0"/>
                  <a:t>as the total static mass for a conservatively high force limit, or use the effective mass for realism </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Measure interface forces using Force sensors</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Using a dual-control vibration system to notch the acceleration input when the force limit is reached</a:t>
                </a:r>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E8094D7-5C26-06AB-D894-F493044494A7}"/>
                  </a:ext>
                </a:extLst>
              </p:cNvPr>
              <p:cNvSpPr txBox="1">
                <a:spLocks noRot="1" noChangeAspect="1" noMove="1" noResize="1" noEditPoints="1" noAdjustHandles="1" noChangeArrowheads="1" noChangeShapeType="1" noTextEdit="1"/>
              </p:cNvSpPr>
              <p:nvPr/>
            </p:nvSpPr>
            <p:spPr>
              <a:xfrm>
                <a:off x="609600" y="1066800"/>
                <a:ext cx="6096000" cy="4722062"/>
              </a:xfrm>
              <a:prstGeom prst="rect">
                <a:avLst/>
              </a:prstGeom>
              <a:blipFill>
                <a:blip r:embed="rId3"/>
                <a:stretch>
                  <a:fillRect t="-129" r="-200"/>
                </a:stretch>
              </a:blipFill>
            </p:spPr>
            <p:txBody>
              <a:bodyPr/>
              <a:lstStyle/>
              <a:p>
                <a:r>
                  <a:rPr lang="en-US">
                    <a:noFill/>
                  </a:rPr>
                  <a:t> </a:t>
                </a:r>
              </a:p>
            </p:txBody>
          </p:sp>
        </mc:Fallback>
      </mc:AlternateContent>
    </p:spTree>
    <p:extLst>
      <p:ext uri="{BB962C8B-B14F-4D97-AF65-F5344CB8AC3E}">
        <p14:creationId xmlns:p14="http://schemas.microsoft.com/office/powerpoint/2010/main" val="199449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1F431-90D6-FB28-9473-F3BE20A5E5FC}"/>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16DF2CA-1419-CEE1-3064-9421A6A8C8D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15</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1DE86DDA-979D-9141-EA42-03E02F4281DC}"/>
              </a:ext>
            </a:extLst>
          </p:cNvPr>
          <p:cNvSpPr/>
          <p:nvPr/>
        </p:nvSpPr>
        <p:spPr>
          <a:xfrm>
            <a:off x="457200" y="351252"/>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Refined Force Limiting Equation</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CE26CD4-AE05-5E23-700B-BF2A9ED0FA88}"/>
                  </a:ext>
                </a:extLst>
              </p:cNvPr>
              <p:cNvSpPr txBox="1"/>
              <p:nvPr/>
            </p:nvSpPr>
            <p:spPr>
              <a:xfrm>
                <a:off x="609600" y="1122037"/>
                <a:ext cx="7086600" cy="292131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Force Power Spectral Density Limit </a:t>
                </a:r>
                <a14:m>
                  <m:oMath xmlns:m="http://schemas.openxmlformats.org/officeDocument/2006/math">
                    <m:sSub>
                      <m:sSubPr>
                        <m:ctrlPr>
                          <a:rPr lang="ar-AE" sz="1250" i="1">
                            <a:latin typeface="Cambria Math" panose="02040503050406030204" pitchFamily="18" charset="0"/>
                          </a:rPr>
                        </m:ctrlPr>
                      </m:sSubPr>
                      <m:e>
                        <m:r>
                          <m:rPr>
                            <m:sty m:val="p"/>
                          </m:rPr>
                          <a:rPr lang="ar-AE" sz="1250" i="0">
                            <a:latin typeface="Cambria Math" panose="02040503050406030204" pitchFamily="18" charset="0"/>
                          </a:rPr>
                          <m:t>S</m:t>
                        </m:r>
                      </m:e>
                      <m:sub>
                        <m:r>
                          <m:rPr>
                            <m:sty m:val="p"/>
                          </m:rPr>
                          <a:rPr lang="ar-AE" sz="1250" i="0">
                            <a:latin typeface="Cambria Math" panose="02040503050406030204" pitchFamily="18" charset="0"/>
                          </a:rPr>
                          <m:t>FF</m:t>
                        </m:r>
                        <m:r>
                          <a:rPr lang="en-US" sz="1250" b="0" i="1" smtClean="0">
                            <a:latin typeface="Cambria Math" panose="02040503050406030204" pitchFamily="18" charset="0"/>
                          </a:rPr>
                          <m:t>,   </m:t>
                        </m:r>
                        <m:r>
                          <a:rPr lang="en-US" sz="1250" b="0" i="1" smtClean="0">
                            <a:latin typeface="Cambria Math" panose="02040503050406030204" pitchFamily="18" charset="0"/>
                          </a:rPr>
                          <m:t>𝑙𝑖𝑚𝑖𝑡</m:t>
                        </m:r>
                      </m:sub>
                    </m:sSub>
                  </m:oMath>
                </a14:m>
                <a:r>
                  <a:rPr lang="en-US" sz="1250" dirty="0"/>
                  <a:t>  is</a:t>
                </a:r>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r>
                      <a:rPr lang="en-US" sz="1250" b="0" i="1" smtClean="0">
                        <a:latin typeface="Cambria Math" panose="02040503050406030204" pitchFamily="18" charset="0"/>
                      </a:rPr>
                      <m:t>(</m:t>
                    </m:r>
                    <m:r>
                      <a:rPr lang="en-US" sz="1250" b="0" i="1" smtClean="0">
                        <a:latin typeface="Cambria Math" panose="02040503050406030204" pitchFamily="18" charset="0"/>
                      </a:rPr>
                      <m:t>𝑓</m:t>
                    </m:r>
                    <m:r>
                      <a:rPr lang="en-US" sz="1250" b="0" i="1" smtClean="0">
                        <a:latin typeface="Cambria Math" panose="02040503050406030204" pitchFamily="18" charset="0"/>
                      </a:rPr>
                      <m:t>)=</m:t>
                    </m:r>
                    <m:d>
                      <m:dPr>
                        <m:begChr m:val="{"/>
                        <m:endChr m:val=""/>
                        <m:ctrlPr>
                          <a:rPr lang="en-US" sz="1250" i="1" smtClean="0">
                            <a:latin typeface="Cambria Math" panose="02040503050406030204" pitchFamily="18" charset="0"/>
                          </a:rPr>
                        </m:ctrlPr>
                      </m:dPr>
                      <m:e>
                        <m:m>
                          <m:mPr>
                            <m:mcs>
                              <m:mc>
                                <m:mcPr>
                                  <m:count m:val="1"/>
                                  <m:mcJc m:val="center"/>
                                </m:mcPr>
                              </m:mc>
                            </m:mcs>
                            <m:ctrlPr>
                              <a:rPr lang="en-US" sz="1250" i="1" smtClean="0">
                                <a:latin typeface="Cambria Math" panose="02040503050406030204" pitchFamily="18" charset="0"/>
                              </a:rPr>
                            </m:ctrlPr>
                          </m:mPr>
                          <m:mr>
                            <m:e>
                              <m:eqArr>
                                <m:eqArrPr>
                                  <m:ctrlPr>
                                    <a:rPr lang="en-US" sz="1250" i="1">
                                      <a:latin typeface="Cambria Math" panose="02040503050406030204" pitchFamily="18" charset="0"/>
                                    </a:rPr>
                                  </m:ctrlPr>
                                </m:eqArrPr>
                                <m:e>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r>
                                        <a:rPr lang="en-US" sz="1250" i="1">
                                          <a:latin typeface="Cambria Math" panose="02040503050406030204" pitchFamily="18" charset="0"/>
                                        </a:rPr>
                                        <m:t>𝑀</m:t>
                                      </m:r>
                                    </m:e>
                                    <m:sup>
                                      <m:r>
                                        <a:rPr lang="en-US" sz="1250" i="1">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       </m:t>
                                  </m:r>
                                  <m:r>
                                    <a:rPr lang="en-US" sz="1250" b="0" i="1" smtClean="0">
                                      <a:latin typeface="Cambria Math" panose="02040503050406030204" pitchFamily="18" charset="0"/>
                                    </a:rPr>
                                    <m:t>𝑓</m:t>
                                  </m:r>
                                  <m:r>
                                    <a:rPr lang="en-US" sz="1250" b="0" i="1" smtClean="0">
                                      <a:latin typeface="Cambria Math" panose="02040503050406030204" pitchFamily="18" charset="0"/>
                                    </a:rPr>
                                    <m:t>&lt; </m:t>
                                  </m:r>
                                  <m:sSub>
                                    <m:sSubPr>
                                      <m:ctrlPr>
                                        <a:rPr lang="en-US" sz="1250" b="0" i="1" smtClean="0">
                                          <a:latin typeface="Cambria Math" panose="02040503050406030204" pitchFamily="18" charset="0"/>
                                        </a:rPr>
                                      </m:ctrlPr>
                                    </m:sSubPr>
                                    <m:e>
                                      <m:r>
                                        <a:rPr lang="en-US" sz="1250" b="0" i="1" smtClean="0">
                                          <a:latin typeface="Cambria Math" panose="02040503050406030204" pitchFamily="18" charset="0"/>
                                        </a:rPr>
                                        <m:t>𝑓</m:t>
                                      </m:r>
                                    </m:e>
                                    <m:sub>
                                      <m:r>
                                        <a:rPr lang="en-US" sz="1250" b="0" i="1" smtClean="0">
                                          <a:latin typeface="Cambria Math" panose="02040503050406030204" pitchFamily="18" charset="0"/>
                                        </a:rPr>
                                        <m:t>𝑛</m:t>
                                      </m:r>
                                    </m:sub>
                                  </m:sSub>
                                </m:e>
                                <m:e>
                                  <m:r>
                                    <m:rPr>
                                      <m:lit/>
                                    </m:rPr>
                                    <a:rPr lang="en-US" sz="1250" b="0" i="1" smtClean="0">
                                      <a:latin typeface="Cambria Math" panose="02040503050406030204" pitchFamily="18" charset="0"/>
                                    </a:rPr>
                                    <m:t> </m:t>
                                  </m:r>
                                </m:e>
                              </m:eqArr>
                            </m:e>
                          </m:mr>
                          <m:mr>
                            <m:e>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r>
                                <m:rPr>
                                  <m:nor/>
                                </m:rPr>
                                <a:rPr lang="en-US" sz="1250" dirty="0"/>
                                <m:t> </m:t>
                              </m:r>
                              <m:sSub>
                                <m:sSubPr>
                                  <m:ctrlPr>
                                    <a:rPr lang="en-US" sz="1250" i="1">
                                      <a:latin typeface="Cambria Math" panose="02040503050406030204" pitchFamily="18" charset="0"/>
                                    </a:rPr>
                                  </m:ctrlPr>
                                </m:sSubPr>
                                <m:e>
                                  <m:sSup>
                                    <m:sSupPr>
                                      <m:ctrlPr>
                                        <a:rPr lang="en-US" sz="1250" i="1">
                                          <a:latin typeface="Cambria Math" panose="02040503050406030204" pitchFamily="18" charset="0"/>
                                        </a:rPr>
                                      </m:ctrlPr>
                                    </m:sSupPr>
                                    <m:e>
                                      <m:d>
                                        <m:dPr>
                                          <m:begChr m:val="|"/>
                                          <m:endChr m:val="|"/>
                                          <m:ctrlPr>
                                            <a:rPr lang="en-US" sz="1250" i="1">
                                              <a:latin typeface="Cambria Math" panose="02040503050406030204" pitchFamily="18" charset="0"/>
                                            </a:rPr>
                                          </m:ctrlPr>
                                        </m:dPr>
                                        <m:e>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e>
                                      </m:d>
                                    </m:e>
                                    <m:sup>
                                      <m:r>
                                        <a:rPr lang="en-US" sz="1250" i="1">
                                          <a:latin typeface="Cambria Math" panose="02040503050406030204" pitchFamily="18" charset="0"/>
                                        </a:rPr>
                                        <m:t>2</m:t>
                                      </m:r>
                                    </m:sup>
                                  </m:sSup>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r>
                                <a:rPr lang="en-US" sz="1250" i="1">
                                  <a:latin typeface="Cambria Math" panose="02040503050406030204" pitchFamily="18" charset="0"/>
                                </a:rPr>
                                <m:t>𝑓</m:t>
                              </m:r>
                              <m:r>
                                <a:rPr lang="en-US" sz="1250" i="1" smtClean="0">
                                  <a:latin typeface="Cambria Math" panose="02040503050406030204" pitchFamily="18" charset="0"/>
                                  <a:ea typeface="Cambria Math" panose="02040503050406030204" pitchFamily="18" charset="0"/>
                                </a:rPr>
                                <m:t>≥</m:t>
                              </m:r>
                              <m:r>
                                <a:rPr lang="en-US" sz="1250" i="1">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𝑓</m:t>
                                  </m:r>
                                </m:e>
                                <m:sub>
                                  <m:r>
                                    <a:rPr lang="en-US" sz="1250" i="1">
                                      <a:latin typeface="Cambria Math" panose="02040503050406030204" pitchFamily="18" charset="0"/>
                                    </a:rPr>
                                    <m:t>𝑛</m:t>
                                  </m:r>
                                </m:sub>
                              </m:sSub>
                            </m:e>
                          </m:mr>
                        </m:m>
                      </m:e>
                    </m:d>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endParaRPr lang="en-US" sz="1250" dirty="0"/>
              </a:p>
              <a:p>
                <a:pPr>
                  <a:buClr>
                    <a:srgbClr val="006699"/>
                  </a:buClr>
                  <a:buSzPct val="80000"/>
                </a:pPr>
                <a:r>
                  <a:rPr lang="en-US" sz="1250" dirty="0"/>
                  <a:t>                      where </a:t>
                </a:r>
                <a14:m>
                  <m:oMath xmlns:m="http://schemas.openxmlformats.org/officeDocument/2006/math">
                    <m:r>
                      <a:rPr lang="en-US" sz="1250" i="1">
                        <a:latin typeface="Cambria Math" panose="02040503050406030204" pitchFamily="18" charset="0"/>
                      </a:rPr>
                      <m:t>𝑓</m:t>
                    </m:r>
                    <m:r>
                      <a:rPr lang="en-US" sz="1250" i="1">
                        <a:latin typeface="Cambria Math" panose="02040503050406030204" pitchFamily="18" charset="0"/>
                      </a:rPr>
                      <m:t>  </m:t>
                    </m:r>
                  </m:oMath>
                </a14:m>
                <a:r>
                  <a:rPr lang="en-US" sz="1250" dirty="0"/>
                  <a:t>is the excitation frequency and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𝑓</m:t>
                        </m:r>
                      </m:e>
                      <m:sub>
                        <m:r>
                          <a:rPr lang="en-US" sz="1250" i="1">
                            <a:latin typeface="Cambria Math" panose="02040503050406030204" pitchFamily="18" charset="0"/>
                          </a:rPr>
                          <m:t>𝑛</m:t>
                        </m:r>
                      </m:sub>
                    </m:sSub>
                  </m:oMath>
                </a14:m>
                <a:r>
                  <a:rPr lang="en-US" sz="1250" dirty="0"/>
                  <a:t> is the natural frequency</a:t>
                </a:r>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endParaRPr lang="en-US" sz="12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CE26CD4-AE05-5E23-700B-BF2A9ED0FA88}"/>
                  </a:ext>
                </a:extLst>
              </p:cNvPr>
              <p:cNvSpPr txBox="1">
                <a:spLocks noRot="1" noChangeAspect="1" noMove="1" noResize="1" noEditPoints="1" noAdjustHandles="1" noChangeArrowheads="1" noChangeShapeType="1" noTextEdit="1"/>
              </p:cNvSpPr>
              <p:nvPr/>
            </p:nvSpPr>
            <p:spPr>
              <a:xfrm>
                <a:off x="609600" y="1122037"/>
                <a:ext cx="7086600" cy="292131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57338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A3353-1BC2-94E0-AE26-76066455BE0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980B666-2F73-D5AC-30F0-5A8C8683F98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16</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DE7A58A-C411-86AE-DA9A-FE064F18A084}"/>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Notched Acceleration PSD</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BBC127C-96DF-082F-7FB5-7F481571BE5C}"/>
                  </a:ext>
                </a:extLst>
              </p:cNvPr>
              <p:cNvSpPr txBox="1"/>
              <p:nvPr/>
            </p:nvSpPr>
            <p:spPr>
              <a:xfrm>
                <a:off x="609600" y="1066800"/>
                <a:ext cx="7010400" cy="3545651"/>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The resulting notched acceleration specification is</a:t>
                </a:r>
                <a:br>
                  <a:rPr lang="en-US" sz="1250" dirty="0"/>
                </a:br>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350" i="1" smtClean="0">
                              <a:latin typeface="Cambria Math" panose="02040503050406030204" pitchFamily="18" charset="0"/>
                            </a:rPr>
                          </m:ctrlPr>
                        </m:sSubPr>
                        <m:e>
                          <m:r>
                            <a:rPr lang="en-US" sz="1350" i="1">
                              <a:latin typeface="Cambria Math" panose="02040503050406030204" pitchFamily="18" charset="0"/>
                            </a:rPr>
                            <m:t>𝑆</m:t>
                          </m:r>
                        </m:e>
                        <m:sub>
                          <m:r>
                            <a:rPr lang="en-US" sz="1350" b="0" i="1" smtClean="0">
                              <a:latin typeface="Cambria Math" panose="02040503050406030204" pitchFamily="18" charset="0"/>
                            </a:rPr>
                            <m:t>𝐴𝐴</m:t>
                          </m:r>
                          <m:r>
                            <a:rPr lang="en-US" sz="1350" i="1">
                              <a:latin typeface="Cambria Math" panose="02040503050406030204" pitchFamily="18" charset="0"/>
                            </a:rPr>
                            <m:t>,   </m:t>
                          </m:r>
                          <m:r>
                            <a:rPr lang="en-US" sz="1350" b="0" i="1" smtClean="0">
                              <a:latin typeface="Cambria Math" panose="02040503050406030204" pitchFamily="18" charset="0"/>
                            </a:rPr>
                            <m:t>𝑛𝑜𝑡𝑐</m:t>
                          </m:r>
                          <m:r>
                            <a:rPr lang="en-US" sz="1350" b="0" i="1" smtClean="0">
                              <a:latin typeface="Cambria Math" panose="02040503050406030204" pitchFamily="18" charset="0"/>
                            </a:rPr>
                            <m:t>h</m:t>
                          </m:r>
                          <m:r>
                            <a:rPr lang="en-US" sz="1350" b="0" i="1" smtClean="0">
                              <a:latin typeface="Cambria Math" panose="02040503050406030204" pitchFamily="18" charset="0"/>
                            </a:rPr>
                            <m:t>𝑒𝑑</m:t>
                          </m:r>
                        </m:sub>
                      </m:sSub>
                      <m:d>
                        <m:dPr>
                          <m:ctrlPr>
                            <a:rPr lang="en-US" sz="1350" i="1">
                              <a:latin typeface="Cambria Math" panose="02040503050406030204" pitchFamily="18" charset="0"/>
                              <a:ea typeface="Cambria Math" panose="02040503050406030204" pitchFamily="18" charset="0"/>
                            </a:rPr>
                          </m:ctrlPr>
                        </m:dPr>
                        <m:e>
                          <m:r>
                            <a:rPr lang="en-US" sz="1350" b="0" i="1" smtClean="0">
                              <a:latin typeface="Cambria Math" panose="02040503050406030204" pitchFamily="18" charset="0"/>
                              <a:ea typeface="Cambria Math" panose="02040503050406030204" pitchFamily="18" charset="0"/>
                            </a:rPr>
                            <m:t>𝑓</m:t>
                          </m:r>
                        </m:e>
                      </m:d>
                      <m:r>
                        <a:rPr lang="en-US" sz="1350" i="1">
                          <a:latin typeface="Cambria Math" panose="02040503050406030204" pitchFamily="18" charset="0"/>
                          <a:ea typeface="Cambria Math" panose="02040503050406030204" pitchFamily="18" charset="0"/>
                        </a:rPr>
                        <m:t>=</m:t>
                      </m:r>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𝐴𝐴</m:t>
                          </m:r>
                          <m:r>
                            <a:rPr lang="en-US" sz="1350" i="1">
                              <a:latin typeface="Cambria Math" panose="02040503050406030204" pitchFamily="18" charset="0"/>
                            </a:rPr>
                            <m:t>,   </m:t>
                          </m:r>
                        </m:sub>
                      </m:sSub>
                      <m:d>
                        <m:dPr>
                          <m:ctrlPr>
                            <a:rPr lang="en-US" sz="1350" i="1">
                              <a:latin typeface="Cambria Math" panose="02040503050406030204" pitchFamily="18" charset="0"/>
                              <a:ea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𝑓</m:t>
                          </m:r>
                        </m:e>
                      </m:d>
                      <m:r>
                        <a:rPr lang="en-US" sz="1350" i="1">
                          <a:latin typeface="Cambria Math" panose="02040503050406030204" pitchFamily="18" charset="0"/>
                          <a:ea typeface="Cambria Math" panose="02040503050406030204" pitchFamily="18" charset="0"/>
                        </a:rPr>
                        <m:t>  ∙</m:t>
                      </m:r>
                      <m:r>
                        <a:rPr lang="en-US" sz="1350" i="1">
                          <a:latin typeface="Cambria Math" panose="02040503050406030204" pitchFamily="18" charset="0"/>
                          <a:ea typeface="Cambria Math" panose="02040503050406030204" pitchFamily="18" charset="0"/>
                        </a:rPr>
                        <m:t>𝑚𝑖𝑛</m:t>
                      </m:r>
                      <m:d>
                        <m:dPr>
                          <m:ctrlPr>
                            <a:rPr lang="en-US" sz="1350" i="1">
                              <a:latin typeface="Cambria Math" panose="02040503050406030204" pitchFamily="18" charset="0"/>
                              <a:ea typeface="Cambria Math" panose="02040503050406030204" pitchFamily="18" charset="0"/>
                            </a:rPr>
                          </m:ctrlPr>
                        </m:dPr>
                        <m:e>
                          <m:r>
                            <a:rPr lang="en-US" sz="1350" i="1">
                              <a:latin typeface="Cambria Math" panose="02040503050406030204" pitchFamily="18" charset="0"/>
                              <a:ea typeface="Cambria Math" panose="02040503050406030204" pitchFamily="18" charset="0"/>
                            </a:rPr>
                            <m:t>1</m:t>
                          </m:r>
                          <m:r>
                            <a:rPr lang="en-US" sz="1350" i="1">
                              <a:latin typeface="Cambria Math" panose="02040503050406030204" pitchFamily="18" charset="0"/>
                              <a:ea typeface="Cambria Math" panose="02040503050406030204" pitchFamily="18" charset="0"/>
                            </a:rPr>
                            <m:t>,  </m:t>
                          </m:r>
                          <m:f>
                            <m:fPr>
                              <m:ctrlPr>
                                <a:rPr lang="en-US" sz="1350" b="0" i="1" smtClean="0">
                                  <a:latin typeface="Cambria Math" panose="02040503050406030204" pitchFamily="18" charset="0"/>
                                  <a:ea typeface="Cambria Math" panose="02040503050406030204" pitchFamily="18" charset="0"/>
                                </a:rPr>
                              </m:ctrlPr>
                            </m:fPr>
                            <m:num>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𝐹𝐹</m:t>
                                  </m:r>
                                  <m:r>
                                    <a:rPr lang="en-US" sz="1350" i="1">
                                      <a:latin typeface="Cambria Math" panose="02040503050406030204" pitchFamily="18" charset="0"/>
                                    </a:rPr>
                                    <m:t>,   </m:t>
                                  </m:r>
                                  <m:r>
                                    <a:rPr lang="en-US" sz="1350" i="1">
                                      <a:latin typeface="Cambria Math" panose="02040503050406030204" pitchFamily="18" charset="0"/>
                                    </a:rPr>
                                    <m:t>𝑙𝑖𝑚𝑖𝑡</m:t>
                                  </m:r>
                                </m:sub>
                              </m:sSub>
                              <m:d>
                                <m:dPr>
                                  <m:ctrlPr>
                                    <a:rPr lang="en-US" sz="1350" i="1">
                                      <a:latin typeface="Cambria Math" panose="02040503050406030204" pitchFamily="18" charset="0"/>
                                    </a:rPr>
                                  </m:ctrlPr>
                                </m:dPr>
                                <m:e>
                                  <m:r>
                                    <a:rPr lang="en-US" sz="1350" i="1">
                                      <a:latin typeface="Cambria Math" panose="02040503050406030204" pitchFamily="18" charset="0"/>
                                    </a:rPr>
                                    <m:t>𝑓</m:t>
                                  </m:r>
                                </m:e>
                              </m:d>
                            </m:num>
                            <m:den>
                              <m:sSub>
                                <m:sSubPr>
                                  <m:ctrlPr>
                                    <a:rPr lang="en-US" sz="1350" i="1">
                                      <a:latin typeface="Cambria Math" panose="02040503050406030204" pitchFamily="18" charset="0"/>
                                    </a:rPr>
                                  </m:ctrlPr>
                                </m:sSubPr>
                                <m:e>
                                  <m:r>
                                    <a:rPr lang="en-US" sz="1350" i="1">
                                      <a:latin typeface="Cambria Math" panose="02040503050406030204" pitchFamily="18" charset="0"/>
                                    </a:rPr>
                                    <m:t>𝑆</m:t>
                                  </m:r>
                                </m:e>
                                <m:sub>
                                  <m:r>
                                    <a:rPr lang="en-US" sz="1350" i="1">
                                      <a:latin typeface="Cambria Math" panose="02040503050406030204" pitchFamily="18" charset="0"/>
                                    </a:rPr>
                                    <m:t>𝐹𝐹</m:t>
                                  </m:r>
                                  <m:r>
                                    <a:rPr lang="en-US" sz="1350" i="1">
                                      <a:latin typeface="Cambria Math" panose="02040503050406030204" pitchFamily="18" charset="0"/>
                                    </a:rPr>
                                    <m:t>,   </m:t>
                                  </m:r>
                                  <m:r>
                                    <a:rPr lang="en-US" sz="1350" b="0" i="1" smtClean="0">
                                      <a:latin typeface="Cambria Math" panose="02040503050406030204" pitchFamily="18" charset="0"/>
                                    </a:rPr>
                                    <m:t>𝑢𝑛𝑛𝑜𝑡𝑐</m:t>
                                  </m:r>
                                  <m:r>
                                    <a:rPr lang="en-US" sz="1350" b="0" i="1" smtClean="0">
                                      <a:latin typeface="Cambria Math" panose="02040503050406030204" pitchFamily="18" charset="0"/>
                                    </a:rPr>
                                    <m:t>h</m:t>
                                  </m:r>
                                  <m:r>
                                    <a:rPr lang="en-US" sz="1350" b="0" i="1" smtClean="0">
                                      <a:latin typeface="Cambria Math" panose="02040503050406030204" pitchFamily="18" charset="0"/>
                                    </a:rPr>
                                    <m:t>𝑒𝑑</m:t>
                                  </m:r>
                                </m:sub>
                              </m:sSub>
                              <m:d>
                                <m:dPr>
                                  <m:ctrlPr>
                                    <a:rPr lang="en-US" sz="1350" i="1">
                                      <a:latin typeface="Cambria Math" panose="02040503050406030204" pitchFamily="18" charset="0"/>
                                    </a:rPr>
                                  </m:ctrlPr>
                                </m:dPr>
                                <m:e>
                                  <m:r>
                                    <a:rPr lang="en-US" sz="1350" i="1">
                                      <a:latin typeface="Cambria Math" panose="02040503050406030204" pitchFamily="18" charset="0"/>
                                    </a:rPr>
                                    <m:t>𝑓</m:t>
                                  </m:r>
                                </m:e>
                              </m:d>
                            </m:den>
                          </m:f>
                        </m:e>
                      </m:d>
                    </m:oMath>
                  </m:oMathPara>
                </a14:m>
                <a:endParaRPr lang="en-US" sz="1350" dirty="0">
                  <a:ea typeface="Cambria Math" panose="02040503050406030204" pitchFamily="18" charset="0"/>
                </a:endParaRPr>
              </a:p>
              <a:p>
                <a:pPr>
                  <a:buClr>
                    <a:srgbClr val="006699"/>
                  </a:buClr>
                  <a:buSzPct val="80000"/>
                </a:pPr>
                <a:endParaRPr lang="en-US" sz="1350" dirty="0"/>
              </a:p>
              <a:p>
                <a:pPr>
                  <a:buClr>
                    <a:srgbClr val="006699"/>
                  </a:buClr>
                  <a:buSzPct val="80000"/>
                </a:pPr>
                <a:endParaRPr lang="en-US" sz="1350" b="1" dirty="0"/>
              </a:p>
              <a:p>
                <a:pPr marL="285750" indent="-285750">
                  <a:buClr>
                    <a:srgbClr val="006699"/>
                  </a:buClr>
                  <a:buSzPct val="80000"/>
                  <a:buFont typeface="Arial" panose="020B0604020202020204" pitchFamily="34" charset="0"/>
                  <a:buChar char="•"/>
                </a:pPr>
                <a:r>
                  <a:rPr lang="en-US" sz="1300" dirty="0"/>
                  <a:t>This is the result of a force-limited test</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In a real force limited vibration test, the shaker controller monitors both acceleration and force in real-time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The controller only "notches" (drops the power) when the measured force actually hits the </a:t>
                </a:r>
                <a14:m>
                  <m:oMath xmlns:m="http://schemas.openxmlformats.org/officeDocument/2006/math">
                    <m:sSub>
                      <m:sSubPr>
                        <m:ctrlPr>
                          <a:rPr lang="en-US" sz="1300" i="1">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oMath>
                </a14:m>
                <a:endParaRPr lang="en-US" sz="130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An accelerometer-only test is risky due to potential shifts of the test natural frequencies relative to the analytical ones, which may result in either over or under-tests at certain frequencies</a:t>
                </a:r>
              </a:p>
            </p:txBody>
          </p:sp>
        </mc:Choice>
        <mc:Fallback xmlns="">
          <p:sp>
            <p:nvSpPr>
              <p:cNvPr id="3" name="TextBox 2">
                <a:extLst>
                  <a:ext uri="{FF2B5EF4-FFF2-40B4-BE49-F238E27FC236}">
                    <a16:creationId xmlns:a16="http://schemas.microsoft.com/office/drawing/2014/main" id="{1BBC127C-96DF-082F-7FB5-7F481571BE5C}"/>
                  </a:ext>
                </a:extLst>
              </p:cNvPr>
              <p:cNvSpPr txBox="1">
                <a:spLocks noRot="1" noChangeAspect="1" noMove="1" noResize="1" noEditPoints="1" noAdjustHandles="1" noChangeArrowheads="1" noChangeShapeType="1" noTextEdit="1"/>
              </p:cNvSpPr>
              <p:nvPr/>
            </p:nvSpPr>
            <p:spPr>
              <a:xfrm>
                <a:off x="609600" y="1066800"/>
                <a:ext cx="7010400" cy="3545651"/>
              </a:xfrm>
              <a:prstGeom prst="rect">
                <a:avLst/>
              </a:prstGeom>
              <a:blipFill>
                <a:blip r:embed="rId3"/>
                <a:stretch>
                  <a:fillRect t="-172" r="-435" b="-344"/>
                </a:stretch>
              </a:blipFill>
            </p:spPr>
            <p:txBody>
              <a:bodyPr/>
              <a:lstStyle/>
              <a:p>
                <a:r>
                  <a:rPr lang="en-US">
                    <a:noFill/>
                  </a:rPr>
                  <a:t> </a:t>
                </a:r>
              </a:p>
            </p:txBody>
          </p:sp>
        </mc:Fallback>
      </mc:AlternateContent>
    </p:spTree>
    <p:extLst>
      <p:ext uri="{BB962C8B-B14F-4D97-AF65-F5344CB8AC3E}">
        <p14:creationId xmlns:p14="http://schemas.microsoft.com/office/powerpoint/2010/main" val="200850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0D77E-F696-52BA-8BB8-BF2C609C34B4}"/>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67AF17A-1227-B9D2-495D-122F5861EEC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17</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B3215743-B507-30DE-689B-0784AC7569FF}"/>
              </a:ext>
            </a:extLst>
          </p:cNvPr>
          <p:cNvSpPr/>
          <p:nvPr/>
        </p:nvSpPr>
        <p:spPr>
          <a:xfrm>
            <a:off x="457200" y="351252"/>
            <a:ext cx="5486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Notched Acceleration PSD (cont)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FC1CC6-0995-A0F4-C980-C47A845CB2F8}"/>
                  </a:ext>
                </a:extLst>
              </p:cNvPr>
              <p:cNvSpPr txBox="1"/>
              <p:nvPr/>
            </p:nvSpPr>
            <p:spPr>
              <a:xfrm>
                <a:off x="609600" y="1066800"/>
                <a:ext cx="7010400" cy="4978286"/>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Raw notched PSD may contain: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sharp corners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narrow dips </a:t>
                </a:r>
                <a:br>
                  <a:rPr lang="en-US" sz="1250" dirty="0"/>
                </a:br>
                <a:endParaRPr lang="en-US" sz="1250" dirty="0"/>
              </a:p>
              <a:p>
                <a:pPr marL="285750" indent="-285750">
                  <a:spcBef>
                    <a:spcPts val="300"/>
                  </a:spcBef>
                  <a:spcAft>
                    <a:spcPts val="300"/>
                  </a:spcAft>
                  <a:buClr>
                    <a:srgbClr val="006699"/>
                  </a:buClr>
                  <a:buSzPct val="80000"/>
                  <a:buFont typeface="Arial" panose="020B0604020202020204" pitchFamily="34" charset="0"/>
                  <a:buChar char="•"/>
                </a:pPr>
                <a:r>
                  <a:rPr lang="en-US" sz="1250" dirty="0"/>
                  <a:t>These can: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destabilize shaker control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be difficult to implement </a:t>
                </a:r>
              </a:p>
              <a:p>
                <a:pPr marL="285750" indent="-285750">
                  <a:spcBef>
                    <a:spcPts val="300"/>
                  </a:spcBef>
                  <a:spcAft>
                    <a:spcPts val="300"/>
                  </a:spcAft>
                  <a:buClr>
                    <a:srgbClr val="006699"/>
                  </a:buClr>
                  <a:buSzPct val="80000"/>
                  <a:buFont typeface="Arial" panose="020B0604020202020204" pitchFamily="34" charset="0"/>
                  <a:buChar char="•"/>
                </a:pPr>
                <a:endParaRPr lang="en-US" sz="1250" dirty="0"/>
              </a:p>
              <a:p>
                <a:pPr marL="285750" indent="-285750">
                  <a:spcBef>
                    <a:spcPts val="300"/>
                  </a:spcBef>
                  <a:spcAft>
                    <a:spcPts val="300"/>
                  </a:spcAft>
                  <a:buClr>
                    <a:srgbClr val="006699"/>
                  </a:buClr>
                  <a:buSzPct val="80000"/>
                  <a:buFont typeface="Arial" panose="020B0604020202020204" pitchFamily="34" charset="0"/>
                  <a:buChar char="•"/>
                </a:pPr>
                <a:r>
                  <a:rPr lang="en-US" sz="1250" dirty="0"/>
                  <a:t>Apply smoothing in log-frequency domain </a:t>
                </a:r>
              </a:p>
              <a:p>
                <a:pPr marL="285750" indent="-285750">
                  <a:spcBef>
                    <a:spcPts val="300"/>
                  </a:spcBef>
                  <a:spcAft>
                    <a:spcPts val="300"/>
                  </a:spcAft>
                  <a:buClr>
                    <a:srgbClr val="006699"/>
                  </a:buClr>
                  <a:buSzPct val="80000"/>
                  <a:buFont typeface="Arial" panose="020B0604020202020204" pitchFamily="34" charset="0"/>
                  <a:buChar char="•"/>
                </a:pPr>
                <a:r>
                  <a:rPr lang="en-US" sz="1250" dirty="0"/>
                  <a:t>Re-enforce: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acceleration limit </a:t>
                </a:r>
              </a:p>
              <a:p>
                <a:pPr marL="742950" lvl="1" indent="-285750">
                  <a:spcBef>
                    <a:spcPts val="200"/>
                  </a:spcBef>
                  <a:spcAft>
                    <a:spcPts val="200"/>
                  </a:spcAft>
                  <a:buClr>
                    <a:srgbClr val="006699"/>
                  </a:buClr>
                  <a:buSzPct val="80000"/>
                  <a:buFont typeface="Arial" panose="020B0604020202020204" pitchFamily="34" charset="0"/>
                  <a:buChar char="•"/>
                </a:pPr>
                <a:r>
                  <a:rPr lang="en-US" sz="1250" dirty="0"/>
                  <a:t>force limit</a:t>
                </a:r>
              </a:p>
              <a:p>
                <a:pPr>
                  <a:buClr>
                    <a:srgbClr val="006699"/>
                  </a:buClr>
                  <a:buSzPct val="80000"/>
                </a:pPr>
                <a:br>
                  <a:rPr lang="en-US" sz="1250" dirty="0"/>
                </a:br>
                <a:endParaRPr lang="en-US" sz="1250" dirty="0"/>
              </a:p>
              <a:p>
                <a:pPr marL="285750" indent="-285750">
                  <a:buClr>
                    <a:srgbClr val="006699"/>
                  </a:buClr>
                  <a:buSzPct val="80000"/>
                  <a:buFont typeface="Arial" panose="020B0604020202020204" pitchFamily="34" charset="0"/>
                  <a:buChar char="•"/>
                </a:pPr>
                <a14:m>
                  <m:oMath xmlns:m="http://schemas.openxmlformats.org/officeDocument/2006/math">
                    <m:func>
                      <m:funcPr>
                        <m:ctrlPr>
                          <a:rPr lang="en-US" sz="1250" b="0" i="1" smtClean="0">
                            <a:latin typeface="Cambria Math" panose="02040503050406030204" pitchFamily="18" charset="0"/>
                          </a:rPr>
                        </m:ctrlPr>
                      </m:funcPr>
                      <m:fName>
                        <m:r>
                          <m:rPr>
                            <m:sty m:val="p"/>
                          </m:rPr>
                          <a:rPr lang="en-US" sz="1250" b="0" i="0" smtClean="0">
                            <a:latin typeface="Cambria Math" panose="02040503050406030204" pitchFamily="18" charset="0"/>
                          </a:rPr>
                          <m:t>log</m:t>
                        </m:r>
                      </m:fName>
                      <m:e>
                        <m:sSub>
                          <m:sSubPr>
                            <m:ctrlPr>
                              <a:rPr lang="en-US" sz="1250" b="0" i="1" smtClean="0">
                                <a:latin typeface="Cambria Math" panose="02040503050406030204" pitchFamily="18" charset="0"/>
                              </a:rPr>
                            </m:ctrlPr>
                          </m:sSubPr>
                          <m:e>
                            <m:r>
                              <a:rPr lang="en-US" sz="1250" b="0" i="1" smtClean="0">
                                <a:latin typeface="Cambria Math" panose="02040503050406030204" pitchFamily="18" charset="0"/>
                              </a:rPr>
                              <m:t>𝑆</m:t>
                            </m:r>
                          </m:e>
                          <m:sub>
                            <m:r>
                              <a:rPr lang="en-US" sz="1250" b="0" i="1" smtClean="0">
                                <a:latin typeface="Cambria Math" panose="02040503050406030204" pitchFamily="18" charset="0"/>
                              </a:rPr>
                              <m:t>𝑠𝑚𝑜𝑜𝑡</m:t>
                            </m:r>
                            <m:r>
                              <a:rPr lang="en-US" sz="1250" b="0" i="1" smtClean="0">
                                <a:latin typeface="Cambria Math" panose="02040503050406030204" pitchFamily="18" charset="0"/>
                              </a:rPr>
                              <m:t>h</m:t>
                            </m:r>
                          </m:sub>
                        </m:sSub>
                        <m:r>
                          <a:rPr lang="en-US" sz="1250" b="0" i="1" smtClean="0">
                            <a:latin typeface="Cambria Math" panose="02040503050406030204" pitchFamily="18" charset="0"/>
                          </a:rPr>
                          <m:t>=</m:t>
                        </m:r>
                        <m:r>
                          <a:rPr lang="en-US" sz="1250" b="0" i="1" smtClean="0">
                            <a:latin typeface="Cambria Math" panose="02040503050406030204" pitchFamily="18" charset="0"/>
                          </a:rPr>
                          <m:t>𝑚𝑜𝑣𝑖𝑛𝑔</m:t>
                        </m:r>
                        <m:r>
                          <a:rPr lang="en-US" sz="1250" b="0" i="1" smtClean="0">
                            <a:latin typeface="Cambria Math" panose="02040503050406030204" pitchFamily="18" charset="0"/>
                          </a:rPr>
                          <m:t> </m:t>
                        </m:r>
                        <m:r>
                          <a:rPr lang="en-US" sz="1250" b="0" i="1" smtClean="0">
                            <a:latin typeface="Cambria Math" panose="02040503050406030204" pitchFamily="18" charset="0"/>
                          </a:rPr>
                          <m:t>𝑎𝑣𝑒𝑟𝑎𝑔𝑒</m:t>
                        </m:r>
                        <m:r>
                          <a:rPr lang="en-US" sz="1250" b="0" i="1" smtClean="0">
                            <a:latin typeface="Cambria Math" panose="02040503050406030204" pitchFamily="18" charset="0"/>
                          </a:rPr>
                          <m:t> </m:t>
                        </m:r>
                        <m:r>
                          <a:rPr lang="en-US" sz="1250" b="0" i="1" smtClean="0">
                            <a:latin typeface="Cambria Math" panose="02040503050406030204" pitchFamily="18" charset="0"/>
                          </a:rPr>
                          <m:t>𝑜𝑓</m:t>
                        </m:r>
                        <m:func>
                          <m:funcPr>
                            <m:ctrlPr>
                              <a:rPr lang="en-US" sz="1250" b="0" i="1" smtClean="0">
                                <a:latin typeface="Cambria Math" panose="02040503050406030204" pitchFamily="18" charset="0"/>
                              </a:rPr>
                            </m:ctrlPr>
                          </m:funcPr>
                          <m:fName>
                            <m:r>
                              <m:rPr>
                                <m:sty m:val="p"/>
                              </m:rPr>
                              <a:rPr lang="en-US" sz="1250" b="0" i="0" smtClean="0">
                                <a:latin typeface="Cambria Math" panose="02040503050406030204" pitchFamily="18" charset="0"/>
                              </a:rPr>
                              <m:t>log</m:t>
                            </m:r>
                          </m:fName>
                          <m:e>
                            <m:r>
                              <a:rPr lang="en-US" sz="1250" b="0" i="1" smtClean="0">
                                <a:latin typeface="Cambria Math" panose="02040503050406030204" pitchFamily="18" charset="0"/>
                              </a:rPr>
                              <m:t>𝑆</m:t>
                            </m:r>
                          </m:e>
                        </m:func>
                        <m:r>
                          <a:rPr lang="en-US" sz="1250" b="0" i="1" smtClean="0">
                            <a:latin typeface="Cambria Math" panose="02040503050406030204" pitchFamily="18" charset="0"/>
                          </a:rPr>
                          <m:t> </m:t>
                        </m:r>
                      </m:e>
                    </m:func>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This step is not in NASA explicitly, but it is absolutely required for a real test specification</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After smooth, ensure</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 xmlns:m="http://schemas.openxmlformats.org/officeDocument/2006/math">
                    <m:r>
                      <a:rPr lang="en-US" sz="1250" b="0" i="1" smtClean="0">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i="1">
                            <a:latin typeface="Cambria Math" panose="02040503050406030204" pitchFamily="18" charset="0"/>
                          </a:rPr>
                          <m:t>,   </m:t>
                        </m:r>
                        <m:r>
                          <a:rPr lang="en-US" sz="1250" b="0" i="1" smtClean="0">
                            <a:latin typeface="Cambria Math" panose="02040503050406030204" pitchFamily="18" charset="0"/>
                          </a:rPr>
                          <m:t>𝑠𝑚𝑜𝑜𝑡</m:t>
                        </m:r>
                        <m:r>
                          <a:rPr lang="en-US" sz="1250" b="0" i="1" smtClean="0">
                            <a:latin typeface="Cambria Math" panose="02040503050406030204" pitchFamily="18" charset="0"/>
                          </a:rPr>
                          <m:t>h</m:t>
                        </m:r>
                      </m:sub>
                    </m:sSub>
                    <m:d>
                      <m:dPr>
                        <m:ctrlPr>
                          <a:rPr lang="en-US" sz="1250" i="1">
                            <a:latin typeface="Cambria Math" panose="02040503050406030204" pitchFamily="18" charset="0"/>
                            <a:ea typeface="Cambria Math" panose="02040503050406030204" pitchFamily="18" charset="0"/>
                          </a:rPr>
                        </m:ctrlPr>
                      </m:dPr>
                      <m:e>
                        <m:r>
                          <a:rPr lang="en-US" sz="1250" i="1">
                            <a:latin typeface="Cambria Math" panose="02040503050406030204" pitchFamily="18" charset="0"/>
                            <a:ea typeface="Cambria Math" panose="02040503050406030204" pitchFamily="18" charset="0"/>
                          </a:rPr>
                          <m:t>𝑓</m:t>
                        </m:r>
                      </m:e>
                    </m:d>
                  </m:oMath>
                </a14:m>
                <a:r>
                  <a:rPr lang="en-US" sz="1250" dirty="0"/>
                  <a:t> </a:t>
                </a:r>
                <a14:m>
                  <m:oMath xmlns:m="http://schemas.openxmlformats.org/officeDocument/2006/math">
                    <m:r>
                      <a:rPr lang="en-US" sz="1250" b="0" i="0" dirty="0" smtClean="0">
                        <a:latin typeface="Cambria Math" panose="02040503050406030204" pitchFamily="18" charset="0"/>
                        <a:ea typeface="Cambria Math" panose="02040503050406030204" pitchFamily="18" charset="0"/>
                      </a:rPr>
                      <m:t> </m:t>
                    </m:r>
                    <m:r>
                      <a:rPr lang="en-US" sz="1250" i="1" dirty="0" smtClean="0">
                        <a:latin typeface="Cambria Math" panose="02040503050406030204" pitchFamily="18" charset="0"/>
                        <a:ea typeface="Cambria Math" panose="02040503050406030204" pitchFamily="18" charset="0"/>
                      </a:rPr>
                      <m:t>≤</m:t>
                    </m:r>
                  </m:oMath>
                </a14:m>
                <a:r>
                  <a:rPr lang="en-US" sz="1250" dirty="0"/>
                  <a:t>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i="1">
                            <a:latin typeface="Cambria Math" panose="02040503050406030204" pitchFamily="18" charset="0"/>
                          </a:rPr>
                          <m:t>,   </m:t>
                        </m:r>
                        <m:r>
                          <a:rPr lang="en-US" sz="1250" b="0" i="1" smtClean="0">
                            <a:latin typeface="Cambria Math" panose="02040503050406030204" pitchFamily="18" charset="0"/>
                          </a:rPr>
                          <m:t>𝑠𝑝𝑒𝑐𝑖𝑓𝑖𝑐𝑎𝑡𝑖𝑜𝑛</m:t>
                        </m:r>
                      </m:sub>
                    </m:sSub>
                    <m:d>
                      <m:dPr>
                        <m:ctrlPr>
                          <a:rPr lang="en-US" sz="1250" i="1">
                            <a:latin typeface="Cambria Math" panose="02040503050406030204" pitchFamily="18" charset="0"/>
                            <a:ea typeface="Cambria Math" panose="02040503050406030204" pitchFamily="18" charset="0"/>
                          </a:rPr>
                        </m:ctrlPr>
                      </m:dPr>
                      <m:e>
                        <m:r>
                          <a:rPr lang="en-US" sz="1250" i="1">
                            <a:latin typeface="Cambria Math" panose="02040503050406030204" pitchFamily="18" charset="0"/>
                            <a:ea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94FC1CC6-0995-A0F4-C980-C47A845CB2F8}"/>
                  </a:ext>
                </a:extLst>
              </p:cNvPr>
              <p:cNvSpPr txBox="1">
                <a:spLocks noRot="1" noChangeAspect="1" noMove="1" noResize="1" noEditPoints="1" noAdjustHandles="1" noChangeArrowheads="1" noChangeShapeType="1" noTextEdit="1"/>
              </p:cNvSpPr>
              <p:nvPr/>
            </p:nvSpPr>
            <p:spPr>
              <a:xfrm>
                <a:off x="609600" y="1066800"/>
                <a:ext cx="7010400" cy="4978286"/>
              </a:xfrm>
              <a:prstGeom prst="rect">
                <a:avLst/>
              </a:prstGeom>
              <a:blipFill>
                <a:blip r:embed="rId3"/>
                <a:stretch>
                  <a:fillRect t="-122"/>
                </a:stretch>
              </a:blipFill>
            </p:spPr>
            <p:txBody>
              <a:bodyPr/>
              <a:lstStyle/>
              <a:p>
                <a:r>
                  <a:rPr lang="en-US">
                    <a:noFill/>
                  </a:rPr>
                  <a:t> </a:t>
                </a:r>
              </a:p>
            </p:txBody>
          </p:sp>
        </mc:Fallback>
      </mc:AlternateContent>
    </p:spTree>
    <p:extLst>
      <p:ext uri="{BB962C8B-B14F-4D97-AF65-F5344CB8AC3E}">
        <p14:creationId xmlns:p14="http://schemas.microsoft.com/office/powerpoint/2010/main" val="631170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30C6-FE5F-D933-AB32-28696F42305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353CD6F-C12E-EAB8-A1FE-6FA0105F62B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18</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E96FAE0-4048-104D-5C6B-FEE97126AB51}"/>
              </a:ext>
            </a:extLst>
          </p:cNvPr>
          <p:cNvSpPr/>
          <p:nvPr/>
        </p:nvSpPr>
        <p:spPr>
          <a:xfrm>
            <a:off x="457200" y="351252"/>
            <a:ext cx="5029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Typical Values from NASA-HDBK-7005</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DBBB5B8A-BFEF-E64D-DBC1-81D0C5825F40}"/>
                  </a:ext>
                </a:extLst>
              </p:cNvPr>
              <p:cNvGraphicFramePr>
                <a:graphicFrameLocks noGrp="1"/>
              </p:cNvGraphicFramePr>
              <p:nvPr>
                <p:extLst>
                  <p:ext uri="{D42A27DB-BD31-4B8C-83A1-F6EECF244321}">
                    <p14:modId xmlns:p14="http://schemas.microsoft.com/office/powerpoint/2010/main" val="2158181952"/>
                  </p:ext>
                </p:extLst>
              </p:nvPr>
            </p:nvGraphicFramePr>
            <p:xfrm>
              <a:off x="914400" y="1438617"/>
              <a:ext cx="2590800" cy="1463040"/>
            </p:xfrm>
            <a:graphic>
              <a:graphicData uri="http://schemas.openxmlformats.org/drawingml/2006/table">
                <a:tbl>
                  <a:tblPr>
                    <a:tableStyleId>{5C22544A-7EE6-4342-B048-85BDC9FD1C3A}</a:tableStyleId>
                  </a:tblPr>
                  <a:tblGrid>
                    <a:gridCol w="947854">
                      <a:extLst>
                        <a:ext uri="{9D8B030D-6E8A-4147-A177-3AD203B41FA5}">
                          <a16:colId xmlns:a16="http://schemas.microsoft.com/office/drawing/2014/main" val="736943507"/>
                        </a:ext>
                      </a:extLst>
                    </a:gridCol>
                    <a:gridCol w="1642946">
                      <a:extLst>
                        <a:ext uri="{9D8B030D-6E8A-4147-A177-3AD203B41FA5}">
                          <a16:colId xmlns:a16="http://schemas.microsoft.com/office/drawing/2014/main" val="3715134741"/>
                        </a:ext>
                      </a:extLst>
                    </a:gridCol>
                  </a:tblGrid>
                  <a:tr h="365760">
                    <a:tc>
                      <a:txBody>
                        <a:bodyPr/>
                        <a:lstStyle/>
                        <a:p>
                          <a:pPr algn="ctr" fontAlgn="ctr">
                            <a:buNone/>
                          </a:pPr>
                          <a:r>
                            <a:rPr lang="en-US" sz="1100" u="none" strike="noStrike" dirty="0">
                              <a:effectLst/>
                            </a:rPr>
                            <a:t>Parameter</a:t>
                          </a:r>
                          <a:endParaRPr lang="en-US" sz="1100" b="1"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Typical Range</a:t>
                          </a:r>
                          <a:endParaRPr lang="en-US" sz="1100" b="1"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437224"/>
                      </a:ext>
                    </a:extLst>
                  </a:tr>
                  <a:tr h="365760">
                    <a:tc>
                      <a:txBody>
                        <a:bodyPr/>
                        <a:lstStyle/>
                        <a:p>
                          <a:pPr algn="ctr" fontAlgn="ctr">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rPr>
                                  <m:t>𝐶</m:t>
                                </m:r>
                              </m:oMath>
                            </m:oMathPara>
                          </a14:m>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0.7 – 1.5</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162139"/>
                      </a:ext>
                    </a:extLst>
                  </a:tr>
                  <a:tr h="365760">
                    <a:tc>
                      <a:txBody>
                        <a:bodyPr/>
                        <a:lstStyle/>
                        <a:p>
                          <a:pPr algn="ctr" fontAlgn="ctr">
                            <a:buNone/>
                          </a:pPr>
                          <a14:m>
                            <m:oMathPara xmlns:m="http://schemas.openxmlformats.org/officeDocument/2006/math">
                              <m:oMathParaPr>
                                <m:jc m:val="centerGroup"/>
                              </m:oMathParaPr>
                              <m:oMath xmlns:m="http://schemas.openxmlformats.org/officeDocument/2006/math">
                                <m:sSub>
                                  <m:sSubPr>
                                    <m:ctrlPr>
                                      <a:rPr lang="en-US" sz="1100" i="1" smtClean="0">
                                        <a:latin typeface="Cambria Math" panose="02040503050406030204" pitchFamily="18" charset="0"/>
                                      </a:rPr>
                                    </m:ctrlPr>
                                  </m:sSubPr>
                                  <m:e>
                                    <m:r>
                                      <a:rPr lang="en-US" sz="1100" b="0" i="1" smtClean="0">
                                        <a:latin typeface="Cambria Math" panose="02040503050406030204" pitchFamily="18" charset="0"/>
                                      </a:rPr>
                                      <m:t>𝑀</m:t>
                                    </m:r>
                                  </m:e>
                                  <m:sub>
                                    <m:r>
                                      <a:rPr lang="en-US" sz="1100" b="0" i="1" smtClean="0">
                                        <a:latin typeface="Cambria Math" panose="02040503050406030204" pitchFamily="18" charset="0"/>
                                      </a:rPr>
                                      <m:t>𝑒𝑓𝑓</m:t>
                                    </m:r>
                                  </m:sub>
                                </m:sSub>
                              </m:oMath>
                            </m:oMathPara>
                          </a14:m>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50–100% of local mass</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003208"/>
                      </a:ext>
                    </a:extLst>
                  </a:tr>
                  <a:tr h="365760">
                    <a:tc>
                      <a:txBody>
                        <a:bodyPr/>
                        <a:lstStyle/>
                        <a:p>
                          <a:pPr algn="ctr" fontAlgn="ctr">
                            <a:buNone/>
                          </a:pPr>
                          <a:r>
                            <a:rPr lang="en-US" sz="1100" u="none" strike="noStrike" dirty="0">
                              <a:effectLst/>
                            </a:rPr>
                            <a:t>Notch depth</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3–12 dB</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529788"/>
                      </a:ext>
                    </a:extLst>
                  </a:tr>
                </a:tbl>
              </a:graphicData>
            </a:graphic>
          </p:graphicFrame>
        </mc:Choice>
        <mc:Fallback xmlns="">
          <p:graphicFrame>
            <p:nvGraphicFramePr>
              <p:cNvPr id="4" name="Table 3">
                <a:extLst>
                  <a:ext uri="{FF2B5EF4-FFF2-40B4-BE49-F238E27FC236}">
                    <a16:creationId xmlns:a16="http://schemas.microsoft.com/office/drawing/2014/main" id="{DBBB5B8A-BFEF-E64D-DBC1-81D0C5825F40}"/>
                  </a:ext>
                </a:extLst>
              </p:cNvPr>
              <p:cNvGraphicFramePr>
                <a:graphicFrameLocks noGrp="1"/>
              </p:cNvGraphicFramePr>
              <p:nvPr>
                <p:extLst>
                  <p:ext uri="{D42A27DB-BD31-4B8C-83A1-F6EECF244321}">
                    <p14:modId xmlns:p14="http://schemas.microsoft.com/office/powerpoint/2010/main" val="2158181952"/>
                  </p:ext>
                </p:extLst>
              </p:nvPr>
            </p:nvGraphicFramePr>
            <p:xfrm>
              <a:off x="914400" y="1438617"/>
              <a:ext cx="2590800" cy="1463040"/>
            </p:xfrm>
            <a:graphic>
              <a:graphicData uri="http://schemas.openxmlformats.org/drawingml/2006/table">
                <a:tbl>
                  <a:tblPr>
                    <a:tableStyleId>{5C22544A-7EE6-4342-B048-85BDC9FD1C3A}</a:tableStyleId>
                  </a:tblPr>
                  <a:tblGrid>
                    <a:gridCol w="947854">
                      <a:extLst>
                        <a:ext uri="{9D8B030D-6E8A-4147-A177-3AD203B41FA5}">
                          <a16:colId xmlns:a16="http://schemas.microsoft.com/office/drawing/2014/main" val="736943507"/>
                        </a:ext>
                      </a:extLst>
                    </a:gridCol>
                    <a:gridCol w="1642946">
                      <a:extLst>
                        <a:ext uri="{9D8B030D-6E8A-4147-A177-3AD203B41FA5}">
                          <a16:colId xmlns:a16="http://schemas.microsoft.com/office/drawing/2014/main" val="3715134741"/>
                        </a:ext>
                      </a:extLst>
                    </a:gridCol>
                  </a:tblGrid>
                  <a:tr h="365760">
                    <a:tc>
                      <a:txBody>
                        <a:bodyPr/>
                        <a:lstStyle/>
                        <a:p>
                          <a:pPr algn="ctr" fontAlgn="ctr">
                            <a:buNone/>
                          </a:pPr>
                          <a:r>
                            <a:rPr lang="en-US" sz="1100" u="none" strike="noStrike">
                              <a:effectLst/>
                            </a:rPr>
                            <a:t>Parameter</a:t>
                          </a:r>
                          <a:endParaRPr lang="en-US" sz="11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a:effectLst/>
                            </a:rPr>
                            <a:t>Typical Range</a:t>
                          </a:r>
                          <a:endParaRPr lang="en-US" sz="1100" b="1"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8437224"/>
                      </a:ext>
                    </a:extLst>
                  </a:tr>
                  <a:tr h="365760">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90" t="-100000" r="-176129" b="-201639"/>
                          </a:stretch>
                        </a:blipFill>
                      </a:tcPr>
                    </a:tc>
                    <a:tc>
                      <a:txBody>
                        <a:bodyPr/>
                        <a:lstStyle/>
                        <a:p>
                          <a:pPr algn="ctr" fontAlgn="ctr">
                            <a:buNone/>
                          </a:pPr>
                          <a:r>
                            <a:rPr lang="en-US" sz="1100" u="none" strike="noStrike">
                              <a:effectLst/>
                            </a:rPr>
                            <a:t>0.7 – 1.5</a:t>
                          </a:r>
                          <a:endParaRPr lang="en-US" sz="1100" b="0"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8162139"/>
                      </a:ext>
                    </a:extLst>
                  </a:tr>
                  <a:tr h="365760">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290" t="-203333" r="-176129" b="-105000"/>
                          </a:stretch>
                        </a:blipFill>
                      </a:tcPr>
                    </a:tc>
                    <a:tc>
                      <a:txBody>
                        <a:bodyPr/>
                        <a:lstStyle/>
                        <a:p>
                          <a:pPr algn="ctr" fontAlgn="ctr">
                            <a:buNone/>
                          </a:pPr>
                          <a:r>
                            <a:rPr lang="en-US" sz="1100" u="none" strike="noStrike">
                              <a:effectLst/>
                            </a:rPr>
                            <a:t>50–100% of local mass</a:t>
                          </a:r>
                          <a:endParaRPr lang="en-US" sz="1100" b="0" i="0" u="none" strike="noStrike">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8003208"/>
                      </a:ext>
                    </a:extLst>
                  </a:tr>
                  <a:tr h="365760">
                    <a:tc>
                      <a:txBody>
                        <a:bodyPr/>
                        <a:lstStyle/>
                        <a:p>
                          <a:pPr algn="ctr" fontAlgn="ctr">
                            <a:buNone/>
                          </a:pPr>
                          <a:r>
                            <a:rPr lang="en-US" sz="1100" u="none" strike="noStrike" dirty="0">
                              <a:effectLst/>
                            </a:rPr>
                            <a:t>Notch depth</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100" u="none" strike="noStrike" dirty="0">
                              <a:effectLst/>
                            </a:rPr>
                            <a:t>3–12 dB</a:t>
                          </a:r>
                          <a:endParaRPr lang="en-US" sz="1100" b="0" i="0" u="none" strike="noStrike" dirty="0">
                            <a:solidFill>
                              <a:srgbClr val="000000"/>
                            </a:solidFill>
                            <a:effectLst/>
                            <a:latin typeface="Aptos Narrow" panose="020B00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9529788"/>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808E2BE-5CC6-6C24-7754-F6323839B96E}"/>
                  </a:ext>
                </a:extLst>
              </p:cNvPr>
              <p:cNvSpPr txBox="1"/>
              <p:nvPr/>
            </p:nvSpPr>
            <p:spPr>
              <a:xfrm>
                <a:off x="4122198" y="1600200"/>
                <a:ext cx="4572000" cy="677750"/>
              </a:xfrm>
              <a:prstGeom prst="rect">
                <a:avLst/>
              </a:prstGeom>
              <a:noFill/>
            </p:spPr>
            <p:txBody>
              <a:bodyPr wrap="square">
                <a:spAutoFit/>
              </a:bodyPr>
              <a:lstStyle/>
              <a:p>
                <a:pPr>
                  <a:spcBef>
                    <a:spcPts val="600"/>
                  </a:spcBef>
                  <a:spcAft>
                    <a:spcPts val="600"/>
                  </a:spcAft>
                </a:pPr>
                <a14:m>
                  <m:oMath xmlns:m="http://schemas.openxmlformats.org/officeDocument/2006/math">
                    <m:sSub>
                      <m:sSubPr>
                        <m:ctrlPr>
                          <a:rPr lang="en-US" sz="1300" i="1" smtClean="0">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r>
                      <a:rPr lang="en-US" sz="1300" b="0" i="1" smtClean="0">
                        <a:latin typeface="Cambria Math" panose="02040503050406030204" pitchFamily="18" charset="0"/>
                      </a:rPr>
                      <m:t>= </m:t>
                    </m:r>
                  </m:oMath>
                </a14:m>
                <a:r>
                  <a:rPr lang="en-US" sz="1300" dirty="0"/>
                  <a:t>“how much mass participates in the mode”</a:t>
                </a:r>
              </a:p>
              <a:p>
                <a:pPr>
                  <a:spcBef>
                    <a:spcPts val="600"/>
                  </a:spcBef>
                  <a:spcAft>
                    <a:spcPts val="600"/>
                  </a:spcAft>
                </a:pP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𝑎𝑝𝑝</m:t>
                        </m:r>
                      </m:sub>
                    </m:sSub>
                    <m:r>
                      <a:rPr lang="en-US" sz="1300" b="0" i="1" smtClean="0">
                        <a:latin typeface="Cambria Math" panose="02040503050406030204" pitchFamily="18" charset="0"/>
                      </a:rPr>
                      <m:t>= </m:t>
                    </m:r>
                  </m:oMath>
                </a14:m>
                <a:r>
                  <a:rPr lang="en-US" sz="1300" dirty="0"/>
                  <a:t>“how much mass the shaker </a:t>
                </a:r>
                <a:r>
                  <a:rPr lang="en-US" sz="1300" i="1" dirty="0"/>
                  <a:t>feels</a:t>
                </a:r>
                <a:r>
                  <a:rPr lang="en-US" sz="1300" dirty="0"/>
                  <a:t> at that frequency”</a:t>
                </a:r>
              </a:p>
            </p:txBody>
          </p:sp>
        </mc:Choice>
        <mc:Fallback xmlns="">
          <p:sp>
            <p:nvSpPr>
              <p:cNvPr id="7" name="TextBox 6">
                <a:extLst>
                  <a:ext uri="{FF2B5EF4-FFF2-40B4-BE49-F238E27FC236}">
                    <a16:creationId xmlns:a16="http://schemas.microsoft.com/office/drawing/2014/main" id="{6808E2BE-5CC6-6C24-7754-F6323839B96E}"/>
                  </a:ext>
                </a:extLst>
              </p:cNvPr>
              <p:cNvSpPr txBox="1">
                <a:spLocks noRot="1" noChangeAspect="1" noMove="1" noResize="1" noEditPoints="1" noAdjustHandles="1" noChangeArrowheads="1" noChangeShapeType="1" noTextEdit="1"/>
              </p:cNvSpPr>
              <p:nvPr/>
            </p:nvSpPr>
            <p:spPr>
              <a:xfrm>
                <a:off x="4122198" y="1600200"/>
                <a:ext cx="4572000" cy="677750"/>
              </a:xfrm>
              <a:prstGeom prst="rect">
                <a:avLst/>
              </a:prstGeom>
              <a:blipFill>
                <a:blip r:embed="rId4"/>
                <a:stretch>
                  <a:fillRect b="-45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67114115-DDA1-E242-24F9-FE07D3ACCC62}"/>
                  </a:ext>
                </a:extLst>
              </p:cNvPr>
              <p:cNvSpPr txBox="1"/>
              <p:nvPr/>
            </p:nvSpPr>
            <p:spPr>
              <a:xfrm>
                <a:off x="838200" y="3173396"/>
                <a:ext cx="5867400" cy="309533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Recall that the apparent mass is the force </a:t>
                </a: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divided by acceleration </a:t>
                </a:r>
                <a14:m>
                  <m:oMath xmlns:m="http://schemas.openxmlformats.org/officeDocument/2006/math">
                    <m:r>
                      <a:rPr lang="en-US" sz="1250" i="1">
                        <a:latin typeface="Cambria Math" panose="02040503050406030204" pitchFamily="18" charset="0"/>
                      </a:rPr>
                      <m:t>𝑎</m:t>
                    </m:r>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dirty="0"/>
              </a:p>
              <a:p>
                <a:pPr>
                  <a:buClr>
                    <a:srgbClr val="006699"/>
                  </a:buClr>
                  <a:buSzPct val="80000"/>
                </a:pPr>
                <a:endParaRPr lang="en-US" sz="1250" dirty="0"/>
              </a:p>
              <a:p>
                <a:pPr>
                  <a:buClr>
                    <a:srgbClr val="006699"/>
                  </a:buClr>
                  <a:buSzPct val="80000"/>
                </a:pPr>
                <a:endParaRPr lang="en-US" sz="1250" dirty="0"/>
              </a:p>
              <a:p>
                <a:pPr marL="285750" indent="-285750">
                  <a:spcBef>
                    <a:spcPts val="200"/>
                  </a:spcBef>
                  <a:spcAft>
                    <a:spcPts val="200"/>
                  </a:spcAft>
                  <a:buClr>
                    <a:srgbClr val="006699"/>
                  </a:buClr>
                  <a:buSzPct val="80000"/>
                  <a:buFont typeface="Arial" panose="020B0604020202020204" pitchFamily="34" charset="0"/>
                  <a:buChar char="•"/>
                </a:pPr>
                <a:r>
                  <a:rPr lang="en-US" sz="1250" dirty="0"/>
                  <a:t>The two mass parameters are related by</a:t>
                </a:r>
              </a:p>
              <a:p>
                <a:pPr marL="285750" indent="-285750">
                  <a:spcBef>
                    <a:spcPts val="200"/>
                  </a:spcBef>
                  <a:spcAft>
                    <a:spcPts val="200"/>
                  </a:spcAft>
                  <a:buClr>
                    <a:srgbClr val="006699"/>
                  </a:buClr>
                  <a:buSzPct val="80000"/>
                  <a:buFont typeface="Arial" panose="020B0604020202020204" pitchFamily="34" charset="0"/>
                  <a:buChar char="•"/>
                </a:pPr>
                <a:endParaRPr lang="en-US" sz="1250" dirty="0"/>
              </a:p>
              <a:p>
                <a:pPr>
                  <a:spcBef>
                    <a:spcPts val="200"/>
                  </a:spcBef>
                  <a:spcAft>
                    <a:spcPts val="200"/>
                  </a:spcAft>
                  <a:buClr>
                    <a:srgbClr val="006699"/>
                  </a:buClr>
                  <a:buSzPct val="80000"/>
                </a:pPr>
                <a14:m>
                  <m:oMath xmlns:m="http://schemas.openxmlformats.org/officeDocument/2006/math">
                    <m:r>
                      <a:rPr lang="en-US" sz="1500" b="0" i="1" smtClean="0">
                        <a:latin typeface="Cambria Math" panose="02040503050406030204" pitchFamily="18" charset="0"/>
                      </a:rPr>
                      <m:t>                                   </m:t>
                    </m:r>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𝑀</m:t>
                        </m:r>
                      </m:e>
                      <m:sub>
                        <m:r>
                          <a:rPr lang="en-US" sz="1500" i="1">
                            <a:latin typeface="Cambria Math" panose="02040503050406030204" pitchFamily="18" charset="0"/>
                            <a:ea typeface="Cambria Math" panose="02040503050406030204" pitchFamily="18" charset="0"/>
                          </a:rPr>
                          <m:t>𝑎𝑝𝑝</m:t>
                        </m:r>
                      </m:sub>
                    </m:sSub>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𝑓</m:t>
                        </m:r>
                      </m:e>
                    </m:d>
                    <m:r>
                      <a:rPr lang="en-US" sz="1500" i="1">
                        <a:latin typeface="Cambria Math" panose="02040503050406030204" pitchFamily="18" charset="0"/>
                        <a:ea typeface="Cambria Math" panose="02040503050406030204" pitchFamily="18" charset="0"/>
                      </a:rPr>
                      <m:t>∼</m:t>
                    </m:r>
                    <m:r>
                      <a:rPr lang="en-US" sz="1500" b="0" i="1" smtClean="0">
                        <a:latin typeface="Cambria Math" panose="02040503050406030204" pitchFamily="18" charset="0"/>
                        <a:ea typeface="Cambria Math" panose="02040503050406030204" pitchFamily="18" charset="0"/>
                      </a:rPr>
                      <m:t> </m:t>
                    </m:r>
                  </m:oMath>
                </a14:m>
                <a:r>
                  <a:rPr lang="en-US" sz="15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𝑀</m:t>
                        </m:r>
                      </m:e>
                      <m:sub>
                        <m:r>
                          <a:rPr lang="en-US" sz="1500" i="1">
                            <a:latin typeface="Cambria Math" panose="02040503050406030204" pitchFamily="18" charset="0"/>
                            <a:ea typeface="Cambria Math" panose="02040503050406030204" pitchFamily="18" charset="0"/>
                          </a:rPr>
                          <m:t>𝑒𝑓𝑓</m:t>
                        </m:r>
                      </m:sub>
                    </m:sSub>
                  </m:oMath>
                </a14:m>
                <a:r>
                  <a:rPr lang="en-US" sz="1500" dirty="0">
                    <a:latin typeface="Cambria Math" panose="02040503050406030204" pitchFamily="18" charset="0"/>
                    <a:ea typeface="Cambria Math" panose="02040503050406030204" pitchFamily="18" charset="0"/>
                  </a:rPr>
                  <a:t> </a:t>
                </a:r>
                <a14:m>
                  <m:oMath xmlns:m="http://schemas.openxmlformats.org/officeDocument/2006/math">
                    <m:d>
                      <m:dPr>
                        <m:begChr m:val="|"/>
                        <m:endChr m:val="|"/>
                        <m:ctrlPr>
                          <a:rPr lang="en-US" sz="1500" i="1" dirty="0" smtClean="0">
                            <a:latin typeface="Cambria Math" panose="02040503050406030204" pitchFamily="18" charset="0"/>
                            <a:ea typeface="Cambria Math" panose="02040503050406030204" pitchFamily="18" charset="0"/>
                          </a:rPr>
                        </m:ctrlPr>
                      </m:dPr>
                      <m:e>
                        <m:f>
                          <m:fPr>
                            <m:ctrlPr>
                              <a:rPr lang="en-US" sz="1500" i="1" dirty="0" smtClean="0">
                                <a:latin typeface="Cambria Math" panose="02040503050406030204" pitchFamily="18" charset="0"/>
                                <a:ea typeface="Cambria Math" panose="02040503050406030204" pitchFamily="18" charset="0"/>
                              </a:rPr>
                            </m:ctrlPr>
                          </m:fPr>
                          <m:num>
                            <m:r>
                              <a:rPr lang="en-US" sz="1500" b="0" i="1" dirty="0" smtClean="0">
                                <a:latin typeface="Cambria Math" panose="02040503050406030204" pitchFamily="18" charset="0"/>
                                <a:ea typeface="Cambria Math" panose="02040503050406030204" pitchFamily="18" charset="0"/>
                              </a:rPr>
                              <m:t>1</m:t>
                            </m:r>
                          </m:num>
                          <m:den>
                            <m:r>
                              <a:rPr lang="en-US" sz="1500" b="0" i="1" dirty="0" smtClean="0">
                                <a:latin typeface="Cambria Math" panose="02040503050406030204" pitchFamily="18" charset="0"/>
                                <a:ea typeface="Cambria Math" panose="02040503050406030204" pitchFamily="18" charset="0"/>
                              </a:rPr>
                              <m:t> 1−</m:t>
                            </m:r>
                            <m:sSup>
                              <m:sSupPr>
                                <m:ctrlPr>
                                  <a:rPr lang="en-US" sz="1500" b="0" i="1" dirty="0" smtClean="0">
                                    <a:latin typeface="Cambria Math" panose="02040503050406030204" pitchFamily="18" charset="0"/>
                                    <a:ea typeface="Cambria Math" panose="02040503050406030204" pitchFamily="18" charset="0"/>
                                  </a:rPr>
                                </m:ctrlPr>
                              </m:sSupPr>
                              <m:e>
                                <m:d>
                                  <m:dPr>
                                    <m:ctrlPr>
                                      <a:rPr lang="en-US" sz="1500" b="0" i="1" dirty="0" smtClean="0">
                                        <a:latin typeface="Cambria Math" panose="02040503050406030204" pitchFamily="18" charset="0"/>
                                        <a:ea typeface="Cambria Math" panose="02040503050406030204" pitchFamily="18" charset="0"/>
                                      </a:rPr>
                                    </m:ctrlPr>
                                  </m:dPr>
                                  <m:e>
                                    <m:f>
                                      <m:fPr>
                                        <m:type m:val="lin"/>
                                        <m:ctrlPr>
                                          <a:rPr lang="en-US" sz="1500" b="0" i="1" dirty="0" smtClean="0">
                                            <a:latin typeface="Cambria Math" panose="02040503050406030204" pitchFamily="18" charset="0"/>
                                            <a:ea typeface="Cambria Math" panose="02040503050406030204" pitchFamily="18" charset="0"/>
                                          </a:rPr>
                                        </m:ctrlPr>
                                      </m:fPr>
                                      <m:num>
                                        <m:r>
                                          <a:rPr lang="en-US" sz="1500" b="0" i="1" dirty="0" smtClean="0">
                                            <a:latin typeface="Cambria Math" panose="02040503050406030204" pitchFamily="18" charset="0"/>
                                            <a:ea typeface="Cambria Math" panose="02040503050406030204" pitchFamily="18" charset="0"/>
                                          </a:rPr>
                                          <m:t>𝑓</m:t>
                                        </m:r>
                                      </m:num>
                                      <m:den>
                                        <m:sSub>
                                          <m:sSubPr>
                                            <m:ctrlPr>
                                              <a:rPr lang="en-US" sz="1500" b="0" i="1" dirty="0" smtClean="0">
                                                <a:latin typeface="Cambria Math" panose="02040503050406030204" pitchFamily="18" charset="0"/>
                                                <a:ea typeface="Cambria Math" panose="02040503050406030204" pitchFamily="18" charset="0"/>
                                              </a:rPr>
                                            </m:ctrlPr>
                                          </m:sSubPr>
                                          <m:e>
                                            <m:r>
                                              <a:rPr lang="en-US" sz="1500" b="0" i="1" dirty="0" smtClean="0">
                                                <a:latin typeface="Cambria Math" panose="02040503050406030204" pitchFamily="18" charset="0"/>
                                                <a:ea typeface="Cambria Math" panose="02040503050406030204" pitchFamily="18" charset="0"/>
                                              </a:rPr>
                                              <m:t>𝑓</m:t>
                                            </m:r>
                                          </m:e>
                                          <m:sub>
                                            <m:r>
                                              <a:rPr lang="en-US" sz="1500" b="0" i="1" dirty="0" smtClean="0">
                                                <a:latin typeface="Cambria Math" panose="02040503050406030204" pitchFamily="18" charset="0"/>
                                                <a:ea typeface="Cambria Math" panose="02040503050406030204" pitchFamily="18" charset="0"/>
                                              </a:rPr>
                                              <m:t>𝑛</m:t>
                                            </m:r>
                                          </m:sub>
                                        </m:sSub>
                                      </m:den>
                                    </m:f>
                                  </m:e>
                                </m:d>
                              </m:e>
                              <m:sup>
                                <m:r>
                                  <a:rPr lang="en-US" sz="1500" b="0" i="1" dirty="0" smtClean="0">
                                    <a:latin typeface="Cambria Math" panose="02040503050406030204" pitchFamily="18" charset="0"/>
                                    <a:ea typeface="Cambria Math" panose="02040503050406030204" pitchFamily="18" charset="0"/>
                                  </a:rPr>
                                  <m:t>2 </m:t>
                                </m:r>
                              </m:sup>
                            </m:sSup>
                            <m:r>
                              <a:rPr lang="en-US" sz="1500" b="0" i="1" dirty="0" smtClean="0">
                                <a:latin typeface="Cambria Math" panose="02040503050406030204" pitchFamily="18" charset="0"/>
                                <a:ea typeface="Cambria Math" panose="02040503050406030204" pitchFamily="18" charset="0"/>
                              </a:rPr>
                              <m:t>+ </m:t>
                            </m:r>
                            <m:r>
                              <a:rPr lang="en-US" sz="1500" b="0" i="1" dirty="0" smtClean="0">
                                <a:latin typeface="Cambria Math" panose="02040503050406030204" pitchFamily="18" charset="0"/>
                                <a:ea typeface="Cambria Math" panose="02040503050406030204" pitchFamily="18" charset="0"/>
                              </a:rPr>
                              <m:t>𝑗</m:t>
                            </m:r>
                            <m:r>
                              <a:rPr lang="en-US" sz="1500" b="0" i="1" dirty="0" smtClean="0">
                                <a:latin typeface="Cambria Math" panose="02040503050406030204" pitchFamily="18" charset="0"/>
                                <a:ea typeface="Cambria Math" panose="02040503050406030204" pitchFamily="18" charset="0"/>
                              </a:rPr>
                              <m:t> </m:t>
                            </m:r>
                            <m:d>
                              <m:dPr>
                                <m:ctrlPr>
                                  <a:rPr lang="en-US" sz="1500" b="0" i="1" dirty="0" smtClean="0">
                                    <a:latin typeface="Cambria Math" panose="02040503050406030204" pitchFamily="18" charset="0"/>
                                    <a:ea typeface="Cambria Math" panose="02040503050406030204" pitchFamily="18" charset="0"/>
                                  </a:rPr>
                                </m:ctrlPr>
                              </m:dPr>
                              <m:e>
                                <m:f>
                                  <m:fPr>
                                    <m:type m:val="lin"/>
                                    <m:ctrlPr>
                                      <a:rPr lang="en-US" sz="1500" i="1" dirty="0">
                                        <a:latin typeface="Cambria Math" panose="02040503050406030204" pitchFamily="18" charset="0"/>
                                        <a:ea typeface="Cambria Math" panose="02040503050406030204" pitchFamily="18" charset="0"/>
                                      </a:rPr>
                                    </m:ctrlPr>
                                  </m:fPr>
                                  <m:num>
                                    <m:r>
                                      <a:rPr lang="en-US" sz="1500" b="0" i="1" dirty="0" smtClean="0">
                                        <a:latin typeface="Cambria Math" panose="02040503050406030204" pitchFamily="18" charset="0"/>
                                        <a:ea typeface="Cambria Math" panose="02040503050406030204" pitchFamily="18" charset="0"/>
                                      </a:rPr>
                                      <m:t>2 </m:t>
                                    </m:r>
                                    <m:r>
                                      <m:rPr>
                                        <m:sty m:val="p"/>
                                      </m:rPr>
                                      <a:rPr lang="el-GR" sz="1500" b="0" i="1" dirty="0" smtClean="0">
                                        <a:latin typeface="Cambria Math" panose="02040503050406030204" pitchFamily="18" charset="0"/>
                                        <a:ea typeface="Cambria Math" panose="02040503050406030204" pitchFamily="18" charset="0"/>
                                      </a:rPr>
                                      <m:t>ξ</m:t>
                                    </m:r>
                                    <m:r>
                                      <a:rPr lang="en-US" sz="1500" b="0" i="1" dirty="0" smtClean="0">
                                        <a:latin typeface="Cambria Math" panose="02040503050406030204" pitchFamily="18" charset="0"/>
                                        <a:ea typeface="Cambria Math" panose="02040503050406030204" pitchFamily="18" charset="0"/>
                                      </a:rPr>
                                      <m:t> </m:t>
                                    </m:r>
                                    <m:r>
                                      <a:rPr lang="en-US" sz="1500" i="1" dirty="0">
                                        <a:latin typeface="Cambria Math" panose="02040503050406030204" pitchFamily="18" charset="0"/>
                                        <a:ea typeface="Cambria Math" panose="02040503050406030204" pitchFamily="18" charset="0"/>
                                      </a:rPr>
                                      <m:t>𝑓</m:t>
                                    </m:r>
                                  </m:num>
                                  <m:den>
                                    <m:sSub>
                                      <m:sSubPr>
                                        <m:ctrlPr>
                                          <a:rPr lang="en-US" sz="1500" i="1" dirty="0">
                                            <a:latin typeface="Cambria Math" panose="02040503050406030204" pitchFamily="18" charset="0"/>
                                            <a:ea typeface="Cambria Math" panose="02040503050406030204" pitchFamily="18" charset="0"/>
                                          </a:rPr>
                                        </m:ctrlPr>
                                      </m:sSubPr>
                                      <m:e>
                                        <m:r>
                                          <a:rPr lang="en-US" sz="1500" i="1" dirty="0">
                                            <a:latin typeface="Cambria Math" panose="02040503050406030204" pitchFamily="18" charset="0"/>
                                            <a:ea typeface="Cambria Math" panose="02040503050406030204" pitchFamily="18" charset="0"/>
                                          </a:rPr>
                                          <m:t>𝑓</m:t>
                                        </m:r>
                                      </m:e>
                                      <m:sub>
                                        <m:r>
                                          <a:rPr lang="en-US" sz="1500" i="1" dirty="0">
                                            <a:latin typeface="Cambria Math" panose="02040503050406030204" pitchFamily="18" charset="0"/>
                                            <a:ea typeface="Cambria Math" panose="02040503050406030204" pitchFamily="18" charset="0"/>
                                          </a:rPr>
                                          <m:t>𝑛</m:t>
                                        </m:r>
                                      </m:sub>
                                    </m:sSub>
                                  </m:den>
                                </m:f>
                              </m:e>
                            </m:d>
                            <m:r>
                              <a:rPr lang="en-US" sz="1500" b="0" i="1" dirty="0" smtClean="0">
                                <a:latin typeface="Cambria Math" panose="02040503050406030204" pitchFamily="18" charset="0"/>
                                <a:ea typeface="Cambria Math" panose="02040503050406030204" pitchFamily="18" charset="0"/>
                              </a:rPr>
                              <m:t> </m:t>
                            </m:r>
                          </m:den>
                        </m:f>
                      </m:e>
                    </m:d>
                  </m:oMath>
                </a14:m>
                <a:br>
                  <a:rPr lang="en-US" sz="1250" dirty="0"/>
                </a:br>
                <a:endParaRPr lang="en-US" sz="1250" dirty="0"/>
              </a:p>
              <a:p>
                <a:pPr>
                  <a:spcBef>
                    <a:spcPts val="200"/>
                  </a:spcBef>
                  <a:spcAft>
                    <a:spcPts val="200"/>
                  </a:spcAft>
                  <a:buClr>
                    <a:srgbClr val="006699"/>
                  </a:buClr>
                  <a:buSzPct val="80000"/>
                </a:pPr>
                <a:r>
                  <a:rPr lang="en-US" sz="1250" dirty="0"/>
                  <a:t>	where </a:t>
                </a:r>
                <a14:m>
                  <m:oMath xmlns:m="http://schemas.openxmlformats.org/officeDocument/2006/math">
                    <m:r>
                      <a:rPr lang="en-US" sz="1250" b="0" i="0" dirty="0" smtClean="0">
                        <a:latin typeface="Cambria Math" panose="02040503050406030204" pitchFamily="18" charset="0"/>
                      </a:rPr>
                      <m:t>  </m:t>
                    </m:r>
                    <m:r>
                      <m:rPr>
                        <m:sty m:val="p"/>
                      </m:rPr>
                      <a:rPr lang="el-GR" sz="1250" i="1" dirty="0">
                        <a:latin typeface="Cambria Math" panose="02040503050406030204" pitchFamily="18" charset="0"/>
                      </a:rPr>
                      <m:t>ξ</m:t>
                    </m:r>
                  </m:oMath>
                </a14:m>
                <a:r>
                  <a:rPr lang="en-US" sz="1250" dirty="0"/>
                  <a:t>  is the viscous damping ratio and   </a:t>
                </a:r>
                <a14:m>
                  <m:oMath xmlns:m="http://schemas.openxmlformats.org/officeDocument/2006/math">
                    <m:r>
                      <a:rPr lang="en-US" sz="1250" i="1" dirty="0">
                        <a:latin typeface="Cambria Math" panose="02040503050406030204" pitchFamily="18" charset="0"/>
                      </a:rPr>
                      <m:t>𝑗</m:t>
                    </m:r>
                    <m:r>
                      <a:rPr lang="en-US" sz="1250" b="0" i="1" dirty="0" smtClean="0">
                        <a:latin typeface="Cambria Math" panose="02040503050406030204" pitchFamily="18" charset="0"/>
                      </a:rPr>
                      <m:t>= </m:t>
                    </m:r>
                    <m:rad>
                      <m:radPr>
                        <m:degHide m:val="on"/>
                        <m:ctrlPr>
                          <a:rPr lang="en-US" sz="1250" b="0" i="1" dirty="0" smtClean="0">
                            <a:latin typeface="Cambria Math" panose="02040503050406030204" pitchFamily="18" charset="0"/>
                          </a:rPr>
                        </m:ctrlPr>
                      </m:radPr>
                      <m:deg/>
                      <m:e>
                        <m:r>
                          <a:rPr lang="en-US" sz="1250" b="0" i="1" dirty="0" smtClean="0">
                            <a:latin typeface="Cambria Math" panose="02040503050406030204" pitchFamily="18" charset="0"/>
                          </a:rPr>
                          <m:t>−1</m:t>
                        </m:r>
                      </m:e>
                    </m:rad>
                    <m:r>
                      <a:rPr lang="en-US" sz="1250" b="0" i="1" dirty="0" smtClean="0">
                        <a:latin typeface="Cambria Math" panose="02040503050406030204" pitchFamily="18" charset="0"/>
                      </a:rPr>
                      <m:t>   </m:t>
                    </m:r>
                    <m:r>
                      <a:rPr lang="en-US" sz="1250" i="1" dirty="0">
                        <a:latin typeface="Cambria Math" panose="02040503050406030204" pitchFamily="18" charset="0"/>
                      </a:rPr>
                      <m:t> </m:t>
                    </m:r>
                  </m:oMath>
                </a14:m>
                <a:endParaRPr lang="en-US" sz="1250" dirty="0"/>
              </a:p>
              <a:p>
                <a:pPr>
                  <a:spcBef>
                    <a:spcPts val="200"/>
                  </a:spcBef>
                  <a:spcAft>
                    <a:spcPts val="200"/>
                  </a:spcAft>
                  <a:buClr>
                    <a:srgbClr val="006699"/>
                  </a:buClr>
                  <a:buSzPct val="80000"/>
                </a:pPr>
                <a:endParaRPr lang="en-US" sz="1300" dirty="0"/>
              </a:p>
              <a:p>
                <a:pPr marL="285750" indent="-285750">
                  <a:spcBef>
                    <a:spcPts val="200"/>
                  </a:spcBef>
                  <a:spcAft>
                    <a:spcPts val="200"/>
                  </a:spcAft>
                  <a:buClr>
                    <a:srgbClr val="006699"/>
                  </a:buClr>
                  <a:buSzPct val="80000"/>
                  <a:buFont typeface="Arial" panose="020B0604020202020204" pitchFamily="34" charset="0"/>
                  <a:buChar char="•"/>
                </a:pPr>
                <a:r>
                  <a:rPr lang="en-US" sz="1250" dirty="0"/>
                  <a:t>This relationship is approximate near dominant modes</a:t>
                </a:r>
              </a:p>
            </p:txBody>
          </p:sp>
        </mc:Choice>
        <mc:Fallback xmlns="">
          <p:sp>
            <p:nvSpPr>
              <p:cNvPr id="12" name="TextBox 11">
                <a:extLst>
                  <a:ext uri="{FF2B5EF4-FFF2-40B4-BE49-F238E27FC236}">
                    <a16:creationId xmlns:a16="http://schemas.microsoft.com/office/drawing/2014/main" id="{67114115-DDA1-E242-24F9-FE07D3ACCC62}"/>
                  </a:ext>
                </a:extLst>
              </p:cNvPr>
              <p:cNvSpPr txBox="1">
                <a:spLocks noRot="1" noChangeAspect="1" noMove="1" noResize="1" noEditPoints="1" noAdjustHandles="1" noChangeArrowheads="1" noChangeShapeType="1" noTextEdit="1"/>
              </p:cNvSpPr>
              <p:nvPr/>
            </p:nvSpPr>
            <p:spPr>
              <a:xfrm>
                <a:off x="838200" y="3173396"/>
                <a:ext cx="5867400" cy="3095335"/>
              </a:xfrm>
              <a:prstGeom prst="rect">
                <a:avLst/>
              </a:prstGeom>
              <a:blipFill>
                <a:blip r:embed="rId5"/>
                <a:stretch>
                  <a:fillRect t="-197" b="-1578"/>
                </a:stretch>
              </a:blipFill>
            </p:spPr>
            <p:txBody>
              <a:bodyPr/>
              <a:lstStyle/>
              <a:p>
                <a:r>
                  <a:rPr lang="en-US">
                    <a:noFill/>
                  </a:rPr>
                  <a:t> </a:t>
                </a:r>
              </a:p>
            </p:txBody>
          </p:sp>
        </mc:Fallback>
      </mc:AlternateContent>
    </p:spTree>
    <p:extLst>
      <p:ext uri="{BB962C8B-B14F-4D97-AF65-F5344CB8AC3E}">
        <p14:creationId xmlns:p14="http://schemas.microsoft.com/office/powerpoint/2010/main" val="3579602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0DFB6-7E35-D79F-C055-B37178E0BFA4}"/>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6EAFA9A1-848E-4309-17D2-CCF2828D7F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19</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B5422D11-0EDD-2D95-DA2A-F2DC135CBC23}"/>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Test Strategies</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8C70D555-4B6D-AC58-0022-001BAF1FDD6C}"/>
                  </a:ext>
                </a:extLst>
              </p:cNvPr>
              <p:cNvGraphicFramePr>
                <a:graphicFrameLocks noGrp="1"/>
              </p:cNvGraphicFramePr>
              <p:nvPr>
                <p:extLst>
                  <p:ext uri="{D42A27DB-BD31-4B8C-83A1-F6EECF244321}">
                    <p14:modId xmlns:p14="http://schemas.microsoft.com/office/powerpoint/2010/main" val="544727246"/>
                  </p:ext>
                </p:extLst>
              </p:nvPr>
            </p:nvGraphicFramePr>
            <p:xfrm>
              <a:off x="762000" y="1371600"/>
              <a:ext cx="6477000" cy="245798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765375608"/>
                        </a:ext>
                      </a:extLst>
                    </a:gridCol>
                    <a:gridCol w="2698750">
                      <a:extLst>
                        <a:ext uri="{9D8B030D-6E8A-4147-A177-3AD203B41FA5}">
                          <a16:colId xmlns:a16="http://schemas.microsoft.com/office/drawing/2014/main" val="741847992"/>
                        </a:ext>
                      </a:extLst>
                    </a:gridCol>
                    <a:gridCol w="2159000">
                      <a:extLst>
                        <a:ext uri="{9D8B030D-6E8A-4147-A177-3AD203B41FA5}">
                          <a16:colId xmlns:a16="http://schemas.microsoft.com/office/drawing/2014/main" val="2161093589"/>
                        </a:ext>
                      </a:extLst>
                    </a:gridCol>
                  </a:tblGrid>
                  <a:tr h="453926">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Dual Control </a:t>
                          </a:r>
                          <a:br>
                            <a:rPr lang="en-US" sz="1250" u="none" strike="noStrike" dirty="0">
                              <a:effectLst/>
                            </a:rPr>
                          </a:br>
                          <a:r>
                            <a:rPr lang="en-US" sz="1250" u="none" strike="noStrike" dirty="0">
                              <a:effectLst/>
                            </a:rPr>
                            <a:t>(Force + Accel)</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Accelerometer-Only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480846"/>
                      </a:ext>
                    </a:extLst>
                  </a:tr>
                  <a:tr h="453926">
                    <a:tc>
                      <a:txBody>
                        <a:bodyPr/>
                        <a:lstStyle/>
                        <a:p>
                          <a:pPr algn="ctr" fontAlgn="ctr">
                            <a:buNone/>
                          </a:pPr>
                          <a:r>
                            <a:rPr lang="en-US" sz="1250" u="none" strike="noStrike" dirty="0">
                              <a:effectLst/>
                            </a:rPr>
                            <a:t>Accuracy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measures real-time force + accel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Moderate; based on estimates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536315"/>
                      </a:ext>
                    </a:extLst>
                  </a:tr>
                  <a:tr h="453926">
                    <a:tc>
                      <a:txBody>
                        <a:bodyPr/>
                        <a:lstStyle/>
                        <a:p>
                          <a:pPr algn="ctr" fontAlgn="ctr">
                            <a:buNone/>
                          </a:pPr>
                          <a:r>
                            <a:rPr lang="en-US" sz="1250" u="none" strike="noStrike" dirty="0">
                              <a:effectLst/>
                            </a:rPr>
                            <a:t>Complexity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requires load cells and extra cables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Low; uses standard test setup</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769581"/>
                      </a:ext>
                    </a:extLst>
                  </a:tr>
                  <a:tr h="453926">
                    <a:tc>
                      <a:txBody>
                        <a:bodyPr/>
                        <a:lstStyle/>
                        <a:p>
                          <a:pPr algn="ctr" fontAlgn="ctr">
                            <a:buNone/>
                          </a:pPr>
                          <a:r>
                            <a:rPr lang="en-US" sz="1250" u="none" strike="noStrike" dirty="0">
                              <a:effectLst/>
                            </a:rPr>
                            <a:t>Risk</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Accurate but sensors can fail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Higher risk of over-test if </a:t>
                          </a:r>
                          <a14:m>
                            <m:oMath xmlns:m="http://schemas.openxmlformats.org/officeDocument/2006/math">
                              <m:sSub>
                                <m:sSubPr>
                                  <m:ctrlPr>
                                    <a:rPr lang="en-US" sz="1250" i="1" smtClean="0">
                                      <a:latin typeface="Cambria Math" panose="02040503050406030204" pitchFamily="18" charset="0"/>
                                    </a:rPr>
                                  </m:ctrlPr>
                                </m:sSubPr>
                                <m:e>
                                  <m:r>
                                    <a:rPr lang="en-US" sz="1250" b="0" i="1" smtClean="0">
                                      <a:latin typeface="Cambria Math" panose="02040503050406030204" pitchFamily="18" charset="0"/>
                                    </a:rPr>
                                    <m:t>𝑀</m:t>
                                  </m:r>
                                </m:e>
                                <m:sub>
                                  <m:r>
                                    <a:rPr lang="en-US" sz="1250" b="0" i="1" smtClean="0">
                                      <a:latin typeface="Cambria Math" panose="02040503050406030204" pitchFamily="18" charset="0"/>
                                    </a:rPr>
                                    <m:t>𝑒𝑓𝑓</m:t>
                                  </m:r>
                                </m:sub>
                              </m:sSub>
                              <m:r>
                                <a:rPr lang="en-US" sz="1250" b="0" i="1" smtClean="0">
                                  <a:latin typeface="Cambria Math" panose="02040503050406030204" pitchFamily="18" charset="0"/>
                                </a:rPr>
                                <m:t> </m:t>
                              </m:r>
                            </m:oMath>
                          </a14:m>
                          <a:r>
                            <a:rPr lang="en-US" sz="1250" u="none" strike="noStrike" dirty="0">
                              <a:effectLst/>
                            </a:rPr>
                            <a:t>is wrong.</a:t>
                          </a:r>
                        </a:p>
                        <a:p>
                          <a:pPr algn="l" fontAlgn="ctr">
                            <a:buNone/>
                          </a:pPr>
                          <a:endParaRPr lang="en-US" sz="1250" b="0" i="0" u="none" strike="noStrike" dirty="0">
                            <a:solidFill>
                              <a:srgbClr val="000000"/>
                            </a:solidFill>
                            <a:effectLst/>
                            <a:latin typeface="Arial" panose="020B0604020202020204" pitchFamily="34" charset="0"/>
                          </a:endParaRPr>
                        </a:p>
                        <a:p>
                          <a:pPr algn="l" fontAlgn="ctr">
                            <a:buNone/>
                          </a:pPr>
                          <a:r>
                            <a:rPr lang="en-US" sz="125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Measured and analytical natural frequencies may differ.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7816035"/>
                      </a:ext>
                    </a:extLst>
                  </a:tr>
                </a:tbl>
              </a:graphicData>
            </a:graphic>
          </p:graphicFrame>
        </mc:Choice>
        <mc:Fallback xmlns="">
          <p:graphicFrame>
            <p:nvGraphicFramePr>
              <p:cNvPr id="6" name="Table 5">
                <a:extLst>
                  <a:ext uri="{FF2B5EF4-FFF2-40B4-BE49-F238E27FC236}">
                    <a16:creationId xmlns:a16="http://schemas.microsoft.com/office/drawing/2014/main" id="{8C70D555-4B6D-AC58-0022-001BAF1FDD6C}"/>
                  </a:ext>
                </a:extLst>
              </p:cNvPr>
              <p:cNvGraphicFramePr>
                <a:graphicFrameLocks noGrp="1"/>
              </p:cNvGraphicFramePr>
              <p:nvPr>
                <p:extLst>
                  <p:ext uri="{D42A27DB-BD31-4B8C-83A1-F6EECF244321}">
                    <p14:modId xmlns:p14="http://schemas.microsoft.com/office/powerpoint/2010/main" val="544727246"/>
                  </p:ext>
                </p:extLst>
              </p:nvPr>
            </p:nvGraphicFramePr>
            <p:xfrm>
              <a:off x="762000" y="1371600"/>
              <a:ext cx="6477000" cy="2457986"/>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765375608"/>
                        </a:ext>
                      </a:extLst>
                    </a:gridCol>
                    <a:gridCol w="2698750">
                      <a:extLst>
                        <a:ext uri="{9D8B030D-6E8A-4147-A177-3AD203B41FA5}">
                          <a16:colId xmlns:a16="http://schemas.microsoft.com/office/drawing/2014/main" val="741847992"/>
                        </a:ext>
                      </a:extLst>
                    </a:gridCol>
                    <a:gridCol w="2159000">
                      <a:extLst>
                        <a:ext uri="{9D8B030D-6E8A-4147-A177-3AD203B41FA5}">
                          <a16:colId xmlns:a16="http://schemas.microsoft.com/office/drawing/2014/main" val="2161093589"/>
                        </a:ext>
                      </a:extLst>
                    </a:gridCol>
                  </a:tblGrid>
                  <a:tr h="472440">
                    <a:tc>
                      <a:txBody>
                        <a:bodyPr/>
                        <a:lstStyle/>
                        <a:p>
                          <a:pPr algn="ctr" fontAlgn="ctr">
                            <a:buNone/>
                          </a:pPr>
                          <a:r>
                            <a:rPr lang="en-US" sz="1250" u="none" strike="noStrike" dirty="0">
                              <a:effectLst/>
                            </a:rPr>
                            <a:t>Feature</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Dual Control </a:t>
                          </a:r>
                          <a:br>
                            <a:rPr lang="en-US" sz="1250" u="none" strike="noStrike" dirty="0">
                              <a:effectLst/>
                            </a:rPr>
                          </a:br>
                          <a:r>
                            <a:rPr lang="en-US" sz="1250" u="none" strike="noStrike" dirty="0">
                              <a:effectLst/>
                            </a:rPr>
                            <a:t>(Force + Accel)</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Accelerometer-Only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6480846"/>
                      </a:ext>
                    </a:extLst>
                  </a:tr>
                  <a:tr h="453926">
                    <a:tc>
                      <a:txBody>
                        <a:bodyPr/>
                        <a:lstStyle/>
                        <a:p>
                          <a:pPr algn="ctr" fontAlgn="ctr">
                            <a:buNone/>
                          </a:pPr>
                          <a:r>
                            <a:rPr lang="en-US" sz="1250" u="none" strike="noStrike" dirty="0">
                              <a:effectLst/>
                            </a:rPr>
                            <a:t>Accuracy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measures real-time force + accel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Moderate; based on estimates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536315"/>
                      </a:ext>
                    </a:extLst>
                  </a:tr>
                  <a:tr h="472440">
                    <a:tc>
                      <a:txBody>
                        <a:bodyPr/>
                        <a:lstStyle/>
                        <a:p>
                          <a:pPr algn="ctr" fontAlgn="ctr">
                            <a:buNone/>
                          </a:pPr>
                          <a:r>
                            <a:rPr lang="en-US" sz="1250" u="none" strike="noStrike" dirty="0">
                              <a:effectLst/>
                            </a:rPr>
                            <a:t>Complexity</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High; requires load cells and extra cables</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sz="1250" u="none" strike="noStrike" dirty="0">
                              <a:effectLst/>
                            </a:rPr>
                            <a:t>Low; uses standard test setup</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1769581"/>
                      </a:ext>
                    </a:extLst>
                  </a:tr>
                  <a:tr h="1059180">
                    <a:tc>
                      <a:txBody>
                        <a:bodyPr/>
                        <a:lstStyle/>
                        <a:p>
                          <a:pPr algn="ctr" fontAlgn="ctr">
                            <a:buNone/>
                          </a:pPr>
                          <a:r>
                            <a:rPr lang="en-US" sz="1250" u="none" strike="noStrike" dirty="0">
                              <a:effectLst/>
                            </a:rPr>
                            <a:t>Risk</a:t>
                          </a:r>
                          <a:endParaRPr lang="en-US" sz="1250" b="1"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buNone/>
                          </a:pPr>
                          <a:r>
                            <a:rPr lang="en-US" sz="1250" u="none" strike="noStrike" dirty="0">
                              <a:effectLst/>
                            </a:rPr>
                            <a:t>Accurate but sensors can fail</a:t>
                          </a:r>
                          <a:endParaRPr lang="en-US" sz="1250" b="0" i="0" u="none" strike="noStrike" dirty="0">
                            <a:solidFill>
                              <a:srgbClr val="000000"/>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847" t="-133333" r="-565" b="-4023"/>
                          </a:stretch>
                        </a:blipFill>
                      </a:tcPr>
                    </a:tc>
                    <a:extLst>
                      <a:ext uri="{0D108BD9-81ED-4DB2-BD59-A6C34878D82A}">
                        <a16:rowId xmlns:a16="http://schemas.microsoft.com/office/drawing/2014/main" val="2187816035"/>
                      </a:ext>
                    </a:extLst>
                  </a:tr>
                </a:tbl>
              </a:graphicData>
            </a:graphic>
          </p:graphicFrame>
        </mc:Fallback>
      </mc:AlternateContent>
    </p:spTree>
    <p:extLst>
      <p:ext uri="{BB962C8B-B14F-4D97-AF65-F5344CB8AC3E}">
        <p14:creationId xmlns:p14="http://schemas.microsoft.com/office/powerpoint/2010/main" val="2611150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9BC06-36BC-036C-D063-454DA12C8F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6985403-7795-0420-756E-E18ECEAE9218}"/>
              </a:ext>
            </a:extLst>
          </p:cNvPr>
          <p:cNvSpPr/>
          <p:nvPr/>
        </p:nvSpPr>
        <p:spPr>
          <a:xfrm>
            <a:off x="529540" y="337111"/>
            <a:ext cx="5617115"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PSD Shaker Tests, Over-Test Concern, Notching</a:t>
            </a:r>
            <a:endParaRPr lang="en-US" sz="2200" dirty="0">
              <a:solidFill>
                <a:prstClr val="black"/>
              </a:solidFill>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61ADCC7-C91B-CF70-E268-452D259728D9}"/>
              </a:ext>
            </a:extLst>
          </p:cNvPr>
          <p:cNvSpPr txBox="1"/>
          <p:nvPr/>
        </p:nvSpPr>
        <p:spPr>
          <a:xfrm>
            <a:off x="3569724" y="1503221"/>
            <a:ext cx="4847303" cy="3134191"/>
          </a:xfrm>
          <a:prstGeom prst="rect">
            <a:avLst/>
          </a:prstGeom>
          <a:noFill/>
        </p:spPr>
        <p:txBody>
          <a:bodyPr wrap="square" rtlCol="0">
            <a:spAutoFit/>
          </a:bodyPr>
          <a:lstStyle/>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Avionics components and some spacecraft are subjected to PSD base input tests to verify their design, workmanship and ability to withstand the maximum predicted random vibration environment</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 components are mounted to shelves, bulkheads, panels and brackets in the launch vehicle</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Spacecraft are mounted on adapter cones or dispensers</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These mounting structures have less mechanical impedance than the rather rigid vibration test fixtures</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A concern is that high test fixture impedance will cause an over-test at the natural frequencies of the test item</a:t>
            </a:r>
          </a:p>
          <a:p>
            <a:pPr marL="285750" marR="0" lvl="0" indent="-285750" defTabSz="914400" eaLnBrk="1" fontAlgn="auto" latinLnBrk="0" hangingPunct="1">
              <a:lnSpc>
                <a:spcPct val="100000"/>
              </a:lnSpc>
              <a:spcBef>
                <a:spcPts val="500"/>
              </a:spcBef>
              <a:spcAft>
                <a:spcPts val="500"/>
              </a:spcAft>
              <a:buClr>
                <a:srgbClr val="006699"/>
              </a:buClr>
              <a:buSzPct val="80000"/>
              <a:buFont typeface="Arial" panose="020B0604020202020204" pitchFamily="34" charset="0"/>
              <a:buChar char="•"/>
              <a:tabLst/>
              <a:defRPr/>
            </a:pPr>
            <a:r>
              <a:rPr kumimoji="0" lang="en-US" sz="1300" b="0" i="0" u="none" strike="noStrike" kern="0" cap="none" spc="0" normalizeH="0" baseline="0" noProof="0" dirty="0">
                <a:ln>
                  <a:noFill/>
                </a:ln>
                <a:solidFill>
                  <a:prstClr val="black"/>
                </a:solidFill>
                <a:effectLst/>
                <a:uLnTx/>
                <a:uFillTx/>
              </a:rPr>
              <a:t>The base input PSD may be notched to prevent this over-test</a:t>
            </a:r>
          </a:p>
        </p:txBody>
      </p:sp>
      <p:pic>
        <p:nvPicPr>
          <p:cNvPr id="7" name="Picture 2" descr="Vibration Test Equipment Pictures">
            <a:extLst>
              <a:ext uri="{FF2B5EF4-FFF2-40B4-BE49-F238E27FC236}">
                <a16:creationId xmlns:a16="http://schemas.microsoft.com/office/drawing/2014/main" id="{E2568331-C1FD-1655-DFB6-4D2D28F7F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97" y="1371122"/>
            <a:ext cx="257175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173D91A-C0B4-7826-F50F-F5B1F118BB3C}"/>
              </a:ext>
            </a:extLst>
          </p:cNvPr>
          <p:cNvSpPr txBox="1"/>
          <p:nvPr/>
        </p:nvSpPr>
        <p:spPr>
          <a:xfrm>
            <a:off x="798990" y="5517590"/>
            <a:ext cx="6205492" cy="692497"/>
          </a:xfrm>
          <a:prstGeom prst="rect">
            <a:avLst/>
          </a:prstGeom>
          <a:noFill/>
        </p:spPr>
        <p:txBody>
          <a:bodyPr wrap="square" rtlCol="0">
            <a:spAutoFit/>
          </a:bodyPr>
          <a:lstStyle/>
          <a:p>
            <a:r>
              <a:rPr lang="en-US" sz="1300" dirty="0"/>
              <a:t>mechanical impedance = force / velocity</a:t>
            </a:r>
          </a:p>
          <a:p>
            <a:endParaRPr lang="en-US" sz="1300" dirty="0"/>
          </a:p>
          <a:p>
            <a:r>
              <a:rPr lang="en-US" sz="1300" dirty="0"/>
              <a:t>                     is a function of frequency</a:t>
            </a:r>
          </a:p>
        </p:txBody>
      </p:sp>
    </p:spTree>
    <p:extLst>
      <p:ext uri="{BB962C8B-B14F-4D97-AF65-F5344CB8AC3E}">
        <p14:creationId xmlns:p14="http://schemas.microsoft.com/office/powerpoint/2010/main" val="1428373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1E50D-0D64-A093-EEFB-5F2EDA383DB2}"/>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27A337E-D030-839D-7894-260A3AC0C2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20</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7F9B57C-0C8D-61B5-BC49-9966E23F0680}"/>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p:pic>
        <p:nvPicPr>
          <p:cNvPr id="5" name="Picture 4">
            <a:extLst>
              <a:ext uri="{FF2B5EF4-FFF2-40B4-BE49-F238E27FC236}">
                <a16:creationId xmlns:a16="http://schemas.microsoft.com/office/drawing/2014/main" id="{67586FCE-D76C-5F33-61CB-440B62C2E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43000"/>
            <a:ext cx="4876800" cy="3688862"/>
          </a:xfrm>
          <a:prstGeom prst="rect">
            <a:avLst/>
          </a:prstGeom>
        </p:spPr>
      </p:pic>
      <p:sp>
        <p:nvSpPr>
          <p:cNvPr id="6" name="TextBox 5">
            <a:extLst>
              <a:ext uri="{FF2B5EF4-FFF2-40B4-BE49-F238E27FC236}">
                <a16:creationId xmlns:a16="http://schemas.microsoft.com/office/drawing/2014/main" id="{20698787-C029-27A1-1083-193A24CD1A11}"/>
              </a:ext>
            </a:extLst>
          </p:cNvPr>
          <p:cNvSpPr txBox="1"/>
          <p:nvPr/>
        </p:nvSpPr>
        <p:spPr>
          <a:xfrm>
            <a:off x="1028700" y="4831862"/>
            <a:ext cx="6248400" cy="1323439"/>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i="1" dirty="0"/>
          </a:p>
          <a:p>
            <a:pPr marL="285750" indent="-285750">
              <a:spcBef>
                <a:spcPts val="600"/>
              </a:spcBef>
              <a:spcAft>
                <a:spcPts val="600"/>
              </a:spcAft>
              <a:buClr>
                <a:srgbClr val="006699"/>
              </a:buClr>
              <a:buSzPct val="80000"/>
              <a:buFont typeface="Arial" panose="020B0604020202020204" pitchFamily="34" charset="0"/>
              <a:buChar char="•"/>
            </a:pPr>
            <a:r>
              <a:rPr lang="en-US" sz="1250" i="1" dirty="0"/>
              <a:t>The Mars exploration Rover “Opportunity” during an FLVT test</a:t>
            </a:r>
          </a:p>
          <a:p>
            <a:pPr marL="285750" indent="-285750">
              <a:spcBef>
                <a:spcPts val="600"/>
              </a:spcBef>
              <a:spcAft>
                <a:spcPts val="600"/>
              </a:spcAft>
              <a:buClr>
                <a:srgbClr val="006699"/>
              </a:buClr>
              <a:buSzPct val="80000"/>
              <a:buFont typeface="Arial" panose="020B0604020202020204" pitchFamily="34" charset="0"/>
              <a:buChar char="•"/>
            </a:pPr>
            <a:r>
              <a:rPr lang="en-US" sz="1250" i="1" dirty="0"/>
              <a:t>Eight 3-component force sensors (Type 9067C) were used</a:t>
            </a:r>
          </a:p>
          <a:p>
            <a:pPr marL="285750" indent="-285750">
              <a:buClr>
                <a:srgbClr val="006699"/>
              </a:buClr>
              <a:buSzPct val="80000"/>
              <a:buFont typeface="Arial" panose="020B0604020202020204" pitchFamily="34" charset="0"/>
              <a:buChar char="•"/>
            </a:pPr>
            <a:r>
              <a:rPr lang="en-US" sz="1100" dirty="0"/>
              <a:t>https://www.aerospacetestinginternational.com/news/acoustic-vibration/how-to-test-satellites-and-not-destroy-them.html</a:t>
            </a:r>
          </a:p>
        </p:txBody>
      </p:sp>
    </p:spTree>
    <p:extLst>
      <p:ext uri="{BB962C8B-B14F-4D97-AF65-F5344CB8AC3E}">
        <p14:creationId xmlns:p14="http://schemas.microsoft.com/office/powerpoint/2010/main" val="3303595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BB6C8-B1B1-1AD0-3B4E-0556968B1BF0}"/>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CCD12F6D-E66F-5D92-EDBA-6B72691E485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21</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4C778455-FAA2-7D35-DCC6-E727A60E4F1D}"/>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E2A4AE3-BEBD-953F-C281-3EA9350CB251}"/>
                  </a:ext>
                </a:extLst>
              </p:cNvPr>
              <p:cNvSpPr txBox="1"/>
              <p:nvPr/>
            </p:nvSpPr>
            <p:spPr>
              <a:xfrm>
                <a:off x="685800" y="1447800"/>
                <a:ext cx="6705600" cy="269304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Primary Control: Acceleration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𝐴𝐴</m:t>
                        </m:r>
                      </m:sub>
                    </m:sSub>
                    <m:r>
                      <a:rPr lang="en-US" sz="1300" i="1">
                        <a:latin typeface="Cambria Math" panose="02040503050406030204" pitchFamily="18" charset="0"/>
                      </a:rPr>
                      <m:t> </m:t>
                    </m:r>
                  </m:oMath>
                </a14:m>
                <a:r>
                  <a:rPr lang="en-US" sz="1300" dirty="0"/>
                  <a:t>is maintained at the specified profile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Limiting Control: Force transducers (load cells) measure the interface force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Low-Level Signature Sweeps:  Use a 0.25 G or 0.5 G "signature" random run to verify the force limiting control settings before proceeding to Full Level (100%) testing</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Notching: If the measured force sum reaches the predicted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𝐹𝐹</m:t>
                        </m:r>
                      </m:sub>
                    </m:sSub>
                    <m:r>
                      <a:rPr lang="en-US" sz="1300" i="1">
                        <a:latin typeface="Cambria Math" panose="02040503050406030204" pitchFamily="18" charset="0"/>
                      </a:rPr>
                      <m:t> </m:t>
                    </m:r>
                  </m:oMath>
                </a14:m>
                <a:r>
                  <a:rPr lang="en-US" sz="1300" dirty="0"/>
                  <a:t>limit, the vibration controller automatically "notches" (reduces) the acceleration input to ensure the force limit is not exceeded   </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300" dirty="0"/>
              </a:p>
            </p:txBody>
          </p:sp>
        </mc:Choice>
        <mc:Fallback xmlns="">
          <p:sp>
            <p:nvSpPr>
              <p:cNvPr id="3" name="TextBox 2">
                <a:extLst>
                  <a:ext uri="{FF2B5EF4-FFF2-40B4-BE49-F238E27FC236}">
                    <a16:creationId xmlns:a16="http://schemas.microsoft.com/office/drawing/2014/main" id="{BE2A4AE3-BEBD-953F-C281-3EA9350CB251}"/>
                  </a:ext>
                </a:extLst>
              </p:cNvPr>
              <p:cNvSpPr txBox="1">
                <a:spLocks noRot="1" noChangeAspect="1" noMove="1" noResize="1" noEditPoints="1" noAdjustHandles="1" noChangeArrowheads="1" noChangeShapeType="1" noTextEdit="1"/>
              </p:cNvSpPr>
              <p:nvPr/>
            </p:nvSpPr>
            <p:spPr>
              <a:xfrm>
                <a:off x="685800" y="1447800"/>
                <a:ext cx="6705600" cy="2693045"/>
              </a:xfrm>
              <a:prstGeom prst="rect">
                <a:avLst/>
              </a:prstGeom>
              <a:blipFill>
                <a:blip r:embed="rId3"/>
                <a:stretch>
                  <a:fillRect r="-364"/>
                </a:stretch>
              </a:blipFill>
            </p:spPr>
            <p:txBody>
              <a:bodyPr/>
              <a:lstStyle/>
              <a:p>
                <a:r>
                  <a:rPr lang="en-US">
                    <a:noFill/>
                  </a:rPr>
                  <a:t> </a:t>
                </a:r>
              </a:p>
            </p:txBody>
          </p:sp>
        </mc:Fallback>
      </mc:AlternateContent>
    </p:spTree>
    <p:extLst>
      <p:ext uri="{BB962C8B-B14F-4D97-AF65-F5344CB8AC3E}">
        <p14:creationId xmlns:p14="http://schemas.microsoft.com/office/powerpoint/2010/main" val="278333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80E84-14FA-8B43-2BF6-4386E416BBC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DEDD2F4-0DE1-AF16-D608-FF9723119C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22</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64AF8802-C859-51E2-6A4C-4DD124F686C6}"/>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Dual Control Strategy, Force Transducers + Accelerometers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A451D9B-AAAC-114E-6052-365792EDD7F4}"/>
                  </a:ext>
                </a:extLst>
              </p:cNvPr>
              <p:cNvSpPr txBox="1"/>
              <p:nvPr/>
            </p:nvSpPr>
            <p:spPr>
              <a:xfrm>
                <a:off x="609600" y="1066800"/>
                <a:ext cx="7239000" cy="409342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Preloading: The bolts passing through the sensors are tightened to a specific "preload" value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This allows the sensors to measure both compression (when the shaker pushes up) and tension (when the shaker pulls down or the test article's momentum pulls away)</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Summation: The individual signals from each of the force sensors are sent to a summing junction or a digital controller</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By adding the vertical</a:t>
                </a:r>
                <a:r>
                  <a:rPr lang="en-US" sz="1300" dirty="0">
                    <a:latin typeface="Cambria Math" panose="02040503050406030204" pitchFamily="18" charset="0"/>
                    <a:ea typeface="Cambria Math" panose="02040503050406030204" pitchFamily="18" charset="0"/>
                  </a:rPr>
                  <a:t> </a:t>
                </a:r>
                <a:r>
                  <a:rPr lang="en-US" sz="1300" dirty="0">
                    <a:ea typeface="Cambria Math" panose="02040503050406030204" pitchFamily="18" charset="0"/>
                  </a:rPr>
                  <a:t>Z-axis</a:t>
                </a:r>
                <a:r>
                  <a:rPr lang="en-US" sz="1300" dirty="0">
                    <a:latin typeface="Cambria Math" panose="02040503050406030204" pitchFamily="18" charset="0"/>
                    <a:ea typeface="Cambria Math" panose="02040503050406030204" pitchFamily="18" charset="0"/>
                  </a:rPr>
                  <a:t> </a:t>
                </a:r>
                <a:r>
                  <a:rPr lang="en-US" sz="1300" i="1" dirty="0">
                    <a:latin typeface="Cambria Math" panose="02040503050406030204" pitchFamily="18" charset="0"/>
                    <a:ea typeface="Cambria Math" panose="02040503050406030204" pitchFamily="18" charset="0"/>
                  </a:rPr>
                  <a:t>s</a:t>
                </a:r>
                <a:r>
                  <a:rPr lang="en-US" sz="1300" dirty="0"/>
                  <a:t>ignals together, the total axial force is calculated</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By comparing the differences between the sensors, the overturning moments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𝑀</m:t>
                        </m:r>
                      </m:e>
                      <m:sub>
                        <m:r>
                          <a:rPr lang="en-US" sz="1300" b="0" i="1" smtClean="0">
                            <a:latin typeface="Cambria Math" panose="02040503050406030204" pitchFamily="18" charset="0"/>
                          </a:rPr>
                          <m:t>𝑥</m:t>
                        </m:r>
                      </m:sub>
                    </m:sSub>
                    <m:r>
                      <a:rPr lang="en-US" sz="1300" b="0" i="1" smtClean="0">
                        <a:latin typeface="Cambria Math" panose="02040503050406030204" pitchFamily="18" charset="0"/>
                      </a:rPr>
                      <m:t>, </m:t>
                    </m:r>
                    <m:sSub>
                      <m:sSubPr>
                        <m:ctrlPr>
                          <a:rPr lang="en-US" sz="1300" b="0" i="1" smtClean="0">
                            <a:latin typeface="Cambria Math" panose="02040503050406030204" pitchFamily="18" charset="0"/>
                          </a:rPr>
                        </m:ctrlPr>
                      </m:sSubPr>
                      <m:e>
                        <m:r>
                          <a:rPr lang="en-US" sz="1300" b="0" i="1" smtClean="0">
                            <a:latin typeface="Cambria Math" panose="02040503050406030204" pitchFamily="18" charset="0"/>
                          </a:rPr>
                          <m:t>𝑀</m:t>
                        </m:r>
                      </m:e>
                      <m:sub>
                        <m:r>
                          <a:rPr lang="en-US" sz="1300" b="0" i="1" smtClean="0">
                            <a:latin typeface="Cambria Math" panose="02040503050406030204" pitchFamily="18" charset="0"/>
                          </a:rPr>
                          <m:t>𝑦</m:t>
                        </m:r>
                      </m:sub>
                    </m:sSub>
                  </m:oMath>
                </a14:m>
                <a:r>
                  <a:rPr lang="en-US" sz="1300" dirty="0"/>
                  <a:t>) can also be monitored</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Dual Control: The vibration controller monitors both the base acceleration (via accelerometers) and this summed force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If the force reaches the defined limit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𝑆</m:t>
                        </m:r>
                      </m:e>
                      <m:sub>
                        <m:r>
                          <a:rPr lang="en-US" sz="1400" i="1">
                            <a:latin typeface="Cambria Math" panose="02040503050406030204" pitchFamily="18" charset="0"/>
                          </a:rPr>
                          <m:t>𝐹𝐹</m:t>
                        </m:r>
                      </m:sub>
                    </m:sSub>
                  </m:oMath>
                </a14:m>
                <a:r>
                  <a:rPr lang="en-US" sz="1300" dirty="0"/>
                  <a:t>, the controller automatically "notches" (reduces) the drive voltage to ensure the force never exceeds the hardware's design limit</a:t>
                </a:r>
              </a:p>
            </p:txBody>
          </p:sp>
        </mc:Choice>
        <mc:Fallback xmlns="">
          <p:sp>
            <p:nvSpPr>
              <p:cNvPr id="3" name="TextBox 2">
                <a:extLst>
                  <a:ext uri="{FF2B5EF4-FFF2-40B4-BE49-F238E27FC236}">
                    <a16:creationId xmlns:a16="http://schemas.microsoft.com/office/drawing/2014/main" id="{2A451D9B-AAAC-114E-6052-365792EDD7F4}"/>
                  </a:ext>
                </a:extLst>
              </p:cNvPr>
              <p:cNvSpPr txBox="1">
                <a:spLocks noRot="1" noChangeAspect="1" noMove="1" noResize="1" noEditPoints="1" noAdjustHandles="1" noChangeArrowheads="1" noChangeShapeType="1" noTextEdit="1"/>
              </p:cNvSpPr>
              <p:nvPr/>
            </p:nvSpPr>
            <p:spPr>
              <a:xfrm>
                <a:off x="609600" y="1066800"/>
                <a:ext cx="7239000" cy="4093428"/>
              </a:xfrm>
              <a:prstGeom prst="rect">
                <a:avLst/>
              </a:prstGeom>
              <a:blipFill>
                <a:blip r:embed="rId3"/>
                <a:stretch>
                  <a:fillRect b="-1043"/>
                </a:stretch>
              </a:blipFill>
            </p:spPr>
            <p:txBody>
              <a:bodyPr/>
              <a:lstStyle/>
              <a:p>
                <a:r>
                  <a:rPr lang="en-US">
                    <a:noFill/>
                  </a:rPr>
                  <a:t> </a:t>
                </a:r>
              </a:p>
            </p:txBody>
          </p:sp>
        </mc:Fallback>
      </mc:AlternateContent>
    </p:spTree>
    <p:extLst>
      <p:ext uri="{BB962C8B-B14F-4D97-AF65-F5344CB8AC3E}">
        <p14:creationId xmlns:p14="http://schemas.microsoft.com/office/powerpoint/2010/main" val="174706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91E6C-2AF9-0244-DCF0-0B10428B95C1}"/>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97A35699-A2EB-8FB2-D88C-30F9A965139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23</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18F8A66-0516-61DB-5D6F-20AC35BB62C4}"/>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a:t>
            </a:r>
          </a:p>
        </p:txBody>
      </p:sp>
      <p:sp>
        <p:nvSpPr>
          <p:cNvPr id="3" name="TextBox 2">
            <a:extLst>
              <a:ext uri="{FF2B5EF4-FFF2-40B4-BE49-F238E27FC236}">
                <a16:creationId xmlns:a16="http://schemas.microsoft.com/office/drawing/2014/main" id="{697887F4-2907-325A-11BA-04A65AA0673B}"/>
              </a:ext>
            </a:extLst>
          </p:cNvPr>
          <p:cNvSpPr txBox="1"/>
          <p:nvPr/>
        </p:nvSpPr>
        <p:spPr>
          <a:xfrm>
            <a:off x="685800" y="1179666"/>
            <a:ext cx="6705600" cy="2608406"/>
          </a:xfrm>
          <a:prstGeom prst="rect">
            <a:avLst/>
          </a:prstGeom>
          <a:noFill/>
        </p:spPr>
        <p:txBody>
          <a:bodyPr wrap="square" rtlCol="0">
            <a:spAutoFit/>
          </a:bodyPr>
          <a:lstStyle/>
          <a:p>
            <a:pPr marL="285750" indent="-285750">
              <a:spcBef>
                <a:spcPts val="400"/>
              </a:spcBef>
              <a:spcAft>
                <a:spcPts val="400"/>
              </a:spcAft>
              <a:buClr>
                <a:srgbClr val="006699"/>
              </a:buClr>
              <a:buSzPct val="80000"/>
              <a:buFont typeface="Arial" panose="020B0604020202020204" pitchFamily="34" charset="0"/>
              <a:buChar char="•"/>
            </a:pPr>
            <a:endParaRPr lang="en-US" sz="1300" dirty="0"/>
          </a:p>
          <a:p>
            <a:pPr marL="285750" indent="-285750">
              <a:spcBef>
                <a:spcPts val="1200"/>
              </a:spcBef>
              <a:spcAft>
                <a:spcPts val="500"/>
              </a:spcAft>
              <a:buClr>
                <a:srgbClr val="006699"/>
              </a:buClr>
              <a:buSzPct val="80000"/>
              <a:buFont typeface="Arial" panose="020B0604020202020204" pitchFamily="34" charset="0"/>
              <a:buChar char="•"/>
            </a:pPr>
            <a:r>
              <a:rPr lang="en-US" sz="1300" dirty="0"/>
              <a:t>When force transducers cannot be used, PSD Notching (or response limiting) is employed</a:t>
            </a:r>
          </a:p>
          <a:p>
            <a:pPr marL="285750" indent="-285750">
              <a:spcBef>
                <a:spcPts val="1200"/>
              </a:spcBef>
              <a:spcAft>
                <a:spcPts val="500"/>
              </a:spcAft>
              <a:buClr>
                <a:srgbClr val="006699"/>
              </a:buClr>
              <a:buSzPct val="80000"/>
              <a:buFont typeface="Arial" panose="020B0604020202020204" pitchFamily="34" charset="0"/>
              <a:buChar char="•"/>
            </a:pPr>
            <a:r>
              <a:rPr lang="en-US" sz="1300" dirty="0"/>
              <a:t>This involves predicting the response at critical locations and manually or automatically reducing the input PSD to ensure these responses do not exceed safety limits</a:t>
            </a:r>
          </a:p>
          <a:p>
            <a:pPr marL="285750" indent="-285750">
              <a:spcBef>
                <a:spcPts val="1200"/>
              </a:spcBef>
              <a:spcAft>
                <a:spcPts val="500"/>
              </a:spcAft>
              <a:buClr>
                <a:srgbClr val="006699"/>
              </a:buClr>
              <a:buSzPct val="80000"/>
              <a:buFont typeface="Arial" panose="020B0604020202020204" pitchFamily="34" charset="0"/>
              <a:buChar char="•"/>
            </a:pPr>
            <a:r>
              <a:rPr lang="en-US" sz="1300" dirty="0"/>
              <a:t>Manual Notching: Pre-calculated based on Finite Element Analysis (FEA)</a:t>
            </a:r>
          </a:p>
          <a:p>
            <a:pPr marL="285750" indent="-285750">
              <a:spcBef>
                <a:spcPts val="1200"/>
              </a:spcBef>
              <a:spcAft>
                <a:spcPts val="500"/>
              </a:spcAft>
              <a:buClr>
                <a:srgbClr val="006699"/>
              </a:buClr>
              <a:buSzPct val="80000"/>
              <a:buFont typeface="Arial" panose="020B0604020202020204" pitchFamily="34" charset="0"/>
              <a:buChar char="•"/>
            </a:pPr>
            <a:r>
              <a:rPr lang="en-US" sz="1300" dirty="0"/>
              <a:t>Automatic Notching: The controller monitors an accelerometer at a critical internal component and reduces the drive signal if a pre-set GRMS or spectral limit is reached</a:t>
            </a:r>
          </a:p>
          <a:p>
            <a:pPr marL="285750" indent="-285750">
              <a:buClr>
                <a:srgbClr val="006699"/>
              </a:buClr>
              <a:buSzPct val="80000"/>
              <a:buFont typeface="Arial" panose="020B0604020202020204" pitchFamily="34" charset="0"/>
              <a:buChar char="•"/>
            </a:pPr>
            <a:endParaRPr lang="en-US" sz="1250" dirty="0"/>
          </a:p>
        </p:txBody>
      </p:sp>
    </p:spTree>
    <p:extLst>
      <p:ext uri="{BB962C8B-B14F-4D97-AF65-F5344CB8AC3E}">
        <p14:creationId xmlns:p14="http://schemas.microsoft.com/office/powerpoint/2010/main" val="225343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D1A6-D0D5-A956-A024-A08CA250D149}"/>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55F06B34-0B76-607A-C93C-842799380F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24</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8CFA4362-0632-80A3-A9E4-D403C3A243AC}"/>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DB6AC88-F473-698C-6798-B8E1F168BD91}"/>
                  </a:ext>
                </a:extLst>
              </p:cNvPr>
              <p:cNvSpPr txBox="1"/>
              <p:nvPr/>
            </p:nvSpPr>
            <p:spPr>
              <a:xfrm>
                <a:off x="609600" y="868660"/>
                <a:ext cx="7391400" cy="5620578"/>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Force can be estimated using apparent mass when it is not measured directly per </a:t>
                </a:r>
                <a:r>
                  <a:rPr lang="en-US" sz="1200" dirty="0"/>
                  <a:t>NASA-HDBK-7004C</a:t>
                </a:r>
                <a:endParaRPr lang="en-US" sz="1300" dirty="0"/>
              </a:p>
              <a:p>
                <a:endParaRPr lang="en-US" sz="1350" dirty="0">
                  <a:latin typeface="Cambria Math" panose="02040503050406030204" pitchFamily="18" charset="0"/>
                  <a:ea typeface="Cambria Math" panose="02040503050406030204" pitchFamily="18" charset="0"/>
                </a:endParaRPr>
              </a:p>
              <a:p>
                <a:endParaRPr lang="ar-AE" sz="1350" b="0" dirty="0">
                  <a:latin typeface="Cambria Math" panose="02040503050406030204" pitchFamily="18" charset="0"/>
                  <a:ea typeface="Cambria Math" panose="02040503050406030204" pitchFamily="18" charset="0"/>
                </a:endParaRPr>
              </a:p>
              <a:p>
                <a:pPr lvl="4">
                  <a:buClr>
                    <a:srgbClr val="006699"/>
                  </a:buClr>
                  <a:buSzPct val="80000"/>
                </a:pPr>
                <a14:m>
                  <m:oMath xmlns:m="http://schemas.openxmlformats.org/officeDocument/2006/math">
                    <m:r>
                      <a:rPr lang="en-US" sz="1250" b="0" i="1" smtClean="0">
                        <a:latin typeface="Cambria Math" panose="02040503050406030204" pitchFamily="18" charset="0"/>
                      </a:rPr>
                      <m:t>𝐹</m:t>
                    </m:r>
                    <m:d>
                      <m:dPr>
                        <m:ctrlPr>
                          <a:rPr lang="en-US" sz="1250" b="0" i="1" smtClean="0">
                            <a:latin typeface="Cambria Math" panose="02040503050406030204" pitchFamily="18" charset="0"/>
                          </a:rPr>
                        </m:ctrlPr>
                      </m:dPr>
                      <m:e>
                        <m:r>
                          <a:rPr lang="en-US" sz="1250" b="0" i="1" smtClean="0">
                            <a:latin typeface="Cambria Math" panose="02040503050406030204" pitchFamily="18" charset="0"/>
                          </a:rPr>
                          <m:t>𝑓</m:t>
                        </m:r>
                      </m:e>
                    </m:d>
                    <m:sSub>
                      <m:sSubPr>
                        <m:ctrlPr>
                          <a:rPr lang="en-US" sz="1250" i="1">
                            <a:latin typeface="Cambria Math" panose="02040503050406030204" pitchFamily="18" charset="0"/>
                          </a:rPr>
                        </m:ctrlPr>
                      </m:sSubPr>
                      <m:e>
                        <m:r>
                          <a:rPr lang="en-US" sz="1250" i="1" smtClean="0">
                            <a:latin typeface="Cambria Math" panose="02040503050406030204" pitchFamily="18" charset="0"/>
                          </a:rPr>
                          <m:t>≈</m:t>
                        </m:r>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dirty="0"/>
                  <a:t> </a:t>
                </a:r>
                <a14:m>
                  <m:oMath xmlns:m="http://schemas.openxmlformats.org/officeDocument/2006/math">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 </m:t>
                    </m:r>
                    <m:r>
                      <a:rPr lang="en-US" sz="1250" b="0" i="1" smtClean="0">
                        <a:latin typeface="Cambria Math" panose="02040503050406030204" pitchFamily="18" charset="0"/>
                      </a:rPr>
                      <m:t>𝑎</m:t>
                    </m:r>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oMath>
                </a14:m>
                <a:endParaRPr lang="en-US" sz="1250" dirty="0"/>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00" dirty="0"/>
                  <a:t>Implication for PSD</a:t>
                </a:r>
              </a:p>
              <a:p>
                <a:pPr marL="285750" indent="-285750">
                  <a:buClr>
                    <a:srgbClr val="006699"/>
                  </a:buClr>
                  <a:buSzPct val="80000"/>
                  <a:buFont typeface="Arial" panose="020B0604020202020204" pitchFamily="34" charset="0"/>
                  <a:buChar char="•"/>
                </a:pPr>
                <a:endParaRPr lang="en-US" sz="1200" dirty="0"/>
              </a:p>
              <a:p>
                <a:pPr>
                  <a:buClr>
                    <a:srgbClr val="006699"/>
                  </a:buClr>
                  <a:buSzPct val="80000"/>
                </a:pPr>
                <a:r>
                  <a:rPr lang="en-US" sz="1200" dirty="0"/>
                  <a:t>		</a:t>
                </a:r>
                <a14:m>
                  <m:oMath xmlns:m="http://schemas.openxmlformats.org/officeDocument/2006/math">
                    <m:sSub>
                      <m:sSubPr>
                        <m:ctrlPr>
                          <a:rPr lang="en-US" sz="1200" i="1" smtClean="0">
                            <a:latin typeface="Cambria Math" panose="02040503050406030204" pitchFamily="18" charset="0"/>
                          </a:rPr>
                        </m:ctrlPr>
                      </m:sSubPr>
                      <m:e>
                        <m:r>
                          <a:rPr lang="en-US" sz="1200" b="0" i="1" smtClean="0">
                            <a:latin typeface="Cambria Math" panose="02040503050406030204" pitchFamily="18" charset="0"/>
                          </a:rPr>
                          <m:t>𝑆</m:t>
                        </m:r>
                      </m:e>
                      <m:sub>
                        <m:r>
                          <a:rPr lang="en-US" sz="1200" b="0" i="1" smtClean="0">
                            <a:latin typeface="Cambria Math" panose="02040503050406030204" pitchFamily="18" charset="0"/>
                          </a:rPr>
                          <m:t>𝐹𝐹</m:t>
                        </m:r>
                      </m:sub>
                    </m:sSub>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r>
                      <a:rPr lang="en-US" sz="1200" b="0" i="1" smtClean="0">
                        <a:latin typeface="Cambria Math" panose="02040503050406030204" pitchFamily="18" charset="0"/>
                      </a:rPr>
                      <m:t> ≈ </m:t>
                    </m:r>
                    <m:sSub>
                      <m:sSubPr>
                        <m:ctrlPr>
                          <a:rPr lang="en-US" sz="1200" i="1">
                            <a:latin typeface="Cambria Math" panose="02040503050406030204" pitchFamily="18" charset="0"/>
                          </a:rPr>
                        </m:ctrlPr>
                      </m:sSubPr>
                      <m:e>
                        <m:sSup>
                          <m:sSupPr>
                            <m:ctrlPr>
                              <a:rPr lang="en-US" sz="1200" i="1" smtClean="0">
                                <a:latin typeface="Cambria Math" panose="02040503050406030204" pitchFamily="18" charset="0"/>
                              </a:rPr>
                            </m:ctrlPr>
                          </m:sSupPr>
                          <m:e>
                            <m:d>
                              <m:dPr>
                                <m:begChr m:val="|"/>
                                <m:endChr m:val="|"/>
                                <m:ctrlPr>
                                  <a:rPr lang="en-US" sz="1200" i="1" smtClean="0">
                                    <a:latin typeface="Cambria Math" panose="02040503050406030204" pitchFamily="18" charset="0"/>
                                  </a:rPr>
                                </m:ctrlPr>
                              </m:dPr>
                              <m:e>
                                <m:sSub>
                                  <m:sSubPr>
                                    <m:ctrlPr>
                                      <a:rPr lang="en-US" sz="1200" i="1">
                                        <a:latin typeface="Cambria Math" panose="02040503050406030204" pitchFamily="18" charset="0"/>
                                      </a:rPr>
                                    </m:ctrlPr>
                                  </m:sSubPr>
                                  <m:e>
                                    <m:r>
                                      <a:rPr lang="en-US" sz="1200" b="0" i="1" smtClean="0">
                                        <a:latin typeface="Cambria Math" panose="02040503050406030204" pitchFamily="18" charset="0"/>
                                      </a:rPr>
                                      <m:t> </m:t>
                                    </m:r>
                                    <m:r>
                                      <a:rPr lang="en-US" sz="1200" i="1">
                                        <a:latin typeface="Cambria Math" panose="02040503050406030204" pitchFamily="18" charset="0"/>
                                      </a:rPr>
                                      <m:t>𝑀</m:t>
                                    </m:r>
                                  </m:e>
                                  <m:sub>
                                    <m:r>
                                      <a:rPr lang="en-US" sz="1200" i="1">
                                        <a:latin typeface="Cambria Math" panose="02040503050406030204" pitchFamily="18" charset="0"/>
                                      </a:rPr>
                                      <m:t>𝑎𝑝𝑝</m:t>
                                    </m:r>
                                  </m:sub>
                                </m:sSub>
                                <m:r>
                                  <m:rPr>
                                    <m:nor/>
                                  </m:rPr>
                                  <a:rPr lang="en-US" sz="1200" dirty="0"/>
                                  <m:t> </m:t>
                                </m:r>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r>
                                  <a:rPr lang="en-US" sz="1200" b="0" i="1" smtClean="0">
                                    <a:latin typeface="Cambria Math" panose="02040503050406030204" pitchFamily="18" charset="0"/>
                                  </a:rPr>
                                  <m:t> </m:t>
                                </m:r>
                              </m:e>
                            </m:d>
                          </m:e>
                          <m:sup>
                            <m:r>
                              <a:rPr lang="en-US" sz="1200" b="0" i="1" smtClean="0">
                                <a:latin typeface="Cambria Math" panose="02040503050406030204" pitchFamily="18" charset="0"/>
                              </a:rPr>
                              <m:t>2</m:t>
                            </m:r>
                          </m:sup>
                        </m:sSup>
                        <m:r>
                          <a:rPr lang="en-US" sz="1200" b="0" i="1" smtClean="0">
                            <a:latin typeface="Cambria Math" panose="02040503050406030204" pitchFamily="18" charset="0"/>
                          </a:rPr>
                          <m:t>  </m:t>
                        </m:r>
                        <m:r>
                          <a:rPr lang="en-US" sz="1200" i="1">
                            <a:latin typeface="Cambria Math" panose="02040503050406030204" pitchFamily="18" charset="0"/>
                          </a:rPr>
                          <m:t>𝑆</m:t>
                        </m:r>
                      </m:e>
                      <m:sub>
                        <m:r>
                          <a:rPr lang="en-US" sz="1200" b="0" i="1" smtClean="0">
                            <a:latin typeface="Cambria Math" panose="02040503050406030204" pitchFamily="18" charset="0"/>
                          </a:rPr>
                          <m:t>𝐴𝐴</m:t>
                        </m:r>
                      </m:sub>
                    </m:sSub>
                    <m:d>
                      <m:dPr>
                        <m:ctrlPr>
                          <a:rPr lang="en-US" sz="1200" i="1">
                            <a:latin typeface="Cambria Math" panose="02040503050406030204" pitchFamily="18" charset="0"/>
                          </a:rPr>
                        </m:ctrlPr>
                      </m:dPr>
                      <m:e>
                        <m:r>
                          <a:rPr lang="en-US" sz="1200" b="0" i="1" smtClean="0">
                            <a:latin typeface="Cambria Math" panose="02040503050406030204" pitchFamily="18" charset="0"/>
                          </a:rPr>
                          <m:t>𝑓</m:t>
                        </m:r>
                      </m:e>
                    </m:d>
                  </m:oMath>
                </a14:m>
                <a:endParaRPr lang="en-US" sz="1200" dirty="0"/>
              </a:p>
              <a:p>
                <a:pPr marL="285750" indent="-285750">
                  <a:buClr>
                    <a:srgbClr val="006699"/>
                  </a:buClr>
                  <a:buSzPct val="80000"/>
                  <a:buFont typeface="Arial" panose="020B0604020202020204" pitchFamily="34" charset="0"/>
                  <a:buChar char="•"/>
                </a:pPr>
                <a:endParaRPr lang="en-US" sz="1200" dirty="0"/>
              </a:p>
              <a:p>
                <a:pPr>
                  <a:buClr>
                    <a:srgbClr val="006699"/>
                  </a:buClr>
                  <a:buSzPct val="80000"/>
                </a:pPr>
                <a:endParaRPr lang="en-US" sz="1300" dirty="0"/>
              </a:p>
              <a:p>
                <a:pPr marL="285750" indent="-285750">
                  <a:buClr>
                    <a:srgbClr val="006699"/>
                  </a:buClr>
                  <a:buSzPct val="80000"/>
                  <a:buFont typeface="Arial" panose="020B0604020202020204" pitchFamily="34" charset="0"/>
                  <a:buChar char="•"/>
                </a:pPr>
                <a:r>
                  <a:rPr lang="en-US" sz="1300" dirty="0"/>
                  <a:t>Converts acceleration PSD → force PSD</a:t>
                </a:r>
              </a:p>
              <a:p>
                <a:pPr>
                  <a:buClr>
                    <a:srgbClr val="006699"/>
                  </a:buClr>
                  <a:buSzPct val="80000"/>
                </a:pPr>
                <a:br>
                  <a:rPr lang="en-US" sz="1300" dirty="0"/>
                </a:br>
                <a:endParaRPr lang="en-US" sz="1300" dirty="0"/>
              </a:p>
              <a:p>
                <a:pPr marL="285750" indent="-285750">
                  <a:spcBef>
                    <a:spcPts val="600"/>
                  </a:spcBef>
                  <a:spcAft>
                    <a:spcPts val="300"/>
                  </a:spcAft>
                  <a:buClr>
                    <a:srgbClr val="006699"/>
                  </a:buClr>
                  <a:buSzPct val="80000"/>
                  <a:buFont typeface="Arial" panose="020B0604020202020204" pitchFamily="34" charset="0"/>
                  <a:buChar char="•"/>
                </a:pPr>
                <a:r>
                  <a:rPr lang="en-US" sz="1300" dirty="0"/>
                  <a:t>Without force sensors, apparent mass is no longer measured and must be</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Estimated from FEM </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Approximated as % of total mass </a:t>
                </a:r>
              </a:p>
              <a:p>
                <a:pPr marL="747713" lvl="3"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Taken from prior test data </a:t>
                </a:r>
              </a:p>
              <a:p>
                <a:pPr marL="290513" lvl="1" indent="-290513">
                  <a:spcBef>
                    <a:spcPts val="900"/>
                  </a:spcBef>
                  <a:spcAft>
                    <a:spcPts val="300"/>
                  </a:spcAft>
                  <a:buClr>
                    <a:srgbClr val="006699"/>
                  </a:buClr>
                  <a:buSzPct val="80000"/>
                  <a:buFont typeface="Arial" panose="020B0604020202020204" pitchFamily="34" charset="0"/>
                  <a:buChar char="•"/>
                  <a:tabLst>
                    <a:tab pos="404813" algn="l"/>
                  </a:tabLst>
                </a:pPr>
                <a:r>
                  <a:rPr lang="en-US" sz="1300" dirty="0"/>
                  <a:t>Apparent mass frequency dependence is critical:</a:t>
                </a:r>
              </a:p>
              <a:p>
                <a:pPr marL="747713" lvl="2" indent="-290513">
                  <a:spcBef>
                    <a:spcPts val="900"/>
                  </a:spcBef>
                  <a:spcAft>
                    <a:spcPts val="300"/>
                  </a:spcAft>
                  <a:buClr>
                    <a:srgbClr val="006699"/>
                  </a:buClr>
                  <a:buSzPct val="80000"/>
                  <a:buFont typeface="Arial" panose="020B0604020202020204" pitchFamily="34" charset="0"/>
                  <a:buChar char="•"/>
                  <a:tabLst>
                    <a:tab pos="404813" algn="l"/>
                  </a:tabLst>
                </a:pPr>
                <a:r>
                  <a:rPr lang="en-US" sz="1300" dirty="0"/>
                  <a:t>Flat assumption → risky </a:t>
                </a:r>
              </a:p>
              <a:p>
                <a:pPr marL="747713" lvl="2" indent="-290513">
                  <a:spcBef>
                    <a:spcPts val="300"/>
                  </a:spcBef>
                  <a:spcAft>
                    <a:spcPts val="300"/>
                  </a:spcAft>
                  <a:buClr>
                    <a:srgbClr val="006699"/>
                  </a:buClr>
                  <a:buSzPct val="80000"/>
                  <a:buFont typeface="Arial" panose="020B0604020202020204" pitchFamily="34" charset="0"/>
                  <a:buChar char="•"/>
                  <a:tabLst>
                    <a:tab pos="404813" algn="l"/>
                  </a:tabLst>
                </a:pPr>
                <a:r>
                  <a:rPr lang="en-US" sz="1300" dirty="0"/>
                  <a:t>Mode-specific → better</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endParaRPr lang="en-US" sz="1250" dirty="0"/>
              </a:p>
            </p:txBody>
          </p:sp>
        </mc:Choice>
        <mc:Fallback xmlns="">
          <p:sp>
            <p:nvSpPr>
              <p:cNvPr id="3" name="TextBox 2">
                <a:extLst>
                  <a:ext uri="{FF2B5EF4-FFF2-40B4-BE49-F238E27FC236}">
                    <a16:creationId xmlns:a16="http://schemas.microsoft.com/office/drawing/2014/main" id="{EDB6AC88-F473-698C-6798-B8E1F168BD91}"/>
                  </a:ext>
                </a:extLst>
              </p:cNvPr>
              <p:cNvSpPr txBox="1">
                <a:spLocks noRot="1" noChangeAspect="1" noMove="1" noResize="1" noEditPoints="1" noAdjustHandles="1" noChangeArrowheads="1" noChangeShapeType="1" noTextEdit="1"/>
              </p:cNvSpPr>
              <p:nvPr/>
            </p:nvSpPr>
            <p:spPr>
              <a:xfrm>
                <a:off x="609600" y="868660"/>
                <a:ext cx="7391400" cy="562057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7939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5F9EE-FDE6-828B-AC35-76B77E4EBE10}"/>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C7A8ACB1-6ED5-2914-5B8F-D176FAA26F6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25</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1EC76EC1-1E06-3F8B-AFAF-0433E79BE149}"/>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D2EBD0-DCAB-E4CA-0FEA-36E595F6E19A}"/>
                  </a:ext>
                </a:extLst>
              </p:cNvPr>
              <p:cNvSpPr txBox="1"/>
              <p:nvPr/>
            </p:nvSpPr>
            <p:spPr>
              <a:xfrm>
                <a:off x="609600" y="741005"/>
                <a:ext cx="6705600" cy="407265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400" dirty="0"/>
                  <a:t>Start from Force PSD relation </a:t>
                </a:r>
              </a:p>
              <a:p>
                <a:pPr marL="285750" indent="-285750">
                  <a:buClr>
                    <a:srgbClr val="006699"/>
                  </a:buClr>
                  <a:buSzPct val="80000"/>
                  <a:buFont typeface="Arial" panose="020B0604020202020204" pitchFamily="34" charset="0"/>
                  <a:buChar char="•"/>
                </a:pPr>
                <a:endParaRPr lang="en-US" sz="14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Indirect notching</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r>
                  <a:rPr lang="en-US" sz="13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300" i="1" smtClean="0">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b="0" i="1" smtClean="0">
                        <a:latin typeface="Cambria Math" panose="02040503050406030204" pitchFamily="18" charset="0"/>
                      </a:rPr>
                      <m:t>= </m:t>
                    </m:r>
                    <m:sSub>
                      <m:sSubPr>
                        <m:ctrlPr>
                          <a:rPr lang="en-US" sz="1300" i="1">
                            <a:latin typeface="Cambria Math" panose="02040503050406030204" pitchFamily="18" charset="0"/>
                          </a:rPr>
                        </m:ctrlPr>
                      </m:sSubPr>
                      <m:e>
                        <m:sSup>
                          <m:sSupPr>
                            <m:ctrlPr>
                              <a:rPr lang="en-US" sz="1300" i="1" smtClean="0">
                                <a:latin typeface="Cambria Math" panose="02040503050406030204" pitchFamily="18" charset="0"/>
                              </a:rPr>
                            </m:ctrlPr>
                          </m:sSupPr>
                          <m:e>
                            <m:r>
                              <a:rPr lang="en-US" sz="1300" b="0" i="1" smtClean="0">
                                <a:latin typeface="Cambria Math" panose="02040503050406030204" pitchFamily="18" charset="0"/>
                              </a:rPr>
                              <m:t>𝐶</m:t>
                            </m:r>
                          </m:e>
                          <m:sup>
                            <m:r>
                              <a:rPr lang="en-US" sz="1300" b="0" i="1" smtClean="0">
                                <a:latin typeface="Cambria Math" panose="02040503050406030204" pitchFamily="18" charset="0"/>
                              </a:rPr>
                              <m:t>2</m:t>
                            </m:r>
                          </m:sup>
                        </m:sSup>
                        <m:sSup>
                          <m:sSupPr>
                            <m:ctrlPr>
                              <a:rPr lang="en-US" sz="1300" i="1" smtClean="0">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b="0" i="1" smtClean="0">
                                <a:latin typeface="Cambria Math" panose="02040503050406030204" pitchFamily="18" charset="0"/>
                              </a:rPr>
                              <m:t>2</m:t>
                            </m:r>
                          </m:sup>
                        </m:sSup>
                        <m:r>
                          <a:rPr lang="en-US" sz="1300" b="0" i="1" smtClean="0">
                            <a:latin typeface="Cambria Math" panose="02040503050406030204" pitchFamily="18" charset="0"/>
                          </a:rPr>
                          <m:t>  </m:t>
                        </m:r>
                        <m:r>
                          <a:rPr lang="en-US" sz="1300" i="1">
                            <a:latin typeface="Cambria Math" panose="02040503050406030204" pitchFamily="18" charset="0"/>
                          </a:rPr>
                          <m:t>𝑆</m:t>
                        </m:r>
                      </m:e>
                      <m:sub>
                        <m:r>
                          <a:rPr lang="en-US" sz="1300" b="0" i="1" smtClean="0">
                            <a:latin typeface="Cambria Math" panose="02040503050406030204" pitchFamily="18" charset="0"/>
                          </a:rPr>
                          <m:t>𝐴𝐴</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oMath>
                </a14:m>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𝑀</m:t>
                        </m:r>
                      </m:e>
                      <m:sub>
                        <m:r>
                          <a:rPr lang="en-US" sz="1300" i="1">
                            <a:latin typeface="Cambria Math" panose="02040503050406030204" pitchFamily="18" charset="0"/>
                          </a:rPr>
                          <m:t>𝑒𝑓𝑓</m:t>
                        </m:r>
                      </m:sub>
                    </m:sSub>
                  </m:oMath>
                </a14:m>
                <a:r>
                  <a:rPr lang="en-US" sz="1300" dirty="0">
                    <a:latin typeface="Calibri" panose="020F0502020204030204" pitchFamily="34" charset="0"/>
                    <a:ea typeface="Calibri" panose="020F0502020204030204" pitchFamily="34" charset="0"/>
                    <a:cs typeface="Calibri" panose="020F0502020204030204" pitchFamily="34" charset="0"/>
                  </a:rPr>
                  <a:t> is the lumped local or modal mass </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14:m>
                  <m:oMath xmlns:m="http://schemas.openxmlformats.org/officeDocument/2006/math">
                    <m:r>
                      <a:rPr lang="en-US" sz="1300" i="1">
                        <a:latin typeface="Cambria Math" panose="02040503050406030204" pitchFamily="18" charset="0"/>
                      </a:rPr>
                      <m:t>𝐶</m:t>
                    </m:r>
                    <m:r>
                      <a:rPr lang="en-US" sz="1300" i="1">
                        <a:latin typeface="Cambria Math" panose="02040503050406030204" pitchFamily="18" charset="0"/>
                      </a:rPr>
                      <m:t> </m:t>
                    </m:r>
                    <m:r>
                      <a:rPr lang="en-US" sz="1300" b="0" i="0" smtClean="0">
                        <a:latin typeface="Cambria Math" panose="02040503050406030204" pitchFamily="18" charset="0"/>
                      </a:rPr>
                      <m:t>  </m:t>
                    </m:r>
                  </m:oMath>
                </a14:m>
                <a:r>
                  <a:rPr lang="en-US" sz="1300" dirty="0">
                    <a:latin typeface="Calibri" panose="020F0502020204030204" pitchFamily="34" charset="0"/>
                    <a:ea typeface="Calibri" panose="020F0502020204030204" pitchFamily="34" charset="0"/>
                    <a:cs typeface="Calibri" panose="020F0502020204030204" pitchFamily="34" charset="0"/>
                  </a:rPr>
                  <a:t>is a coupling factor</a:t>
                </a:r>
              </a:p>
              <a:p>
                <a:pPr marL="285750" indent="-285750">
                  <a:buClr>
                    <a:srgbClr val="006699"/>
                  </a:buClr>
                  <a:buSzPct val="80000"/>
                  <a:buFont typeface="Arial" panose="020B0604020202020204" pitchFamily="34" charset="0"/>
                  <a:buChar char="•"/>
                </a:pPr>
                <a:endParaRPr lang="en-US" sz="1300" dirty="0">
                  <a:latin typeface="Calibri" panose="020F0502020204030204" pitchFamily="34" charset="0"/>
                  <a:ea typeface="Calibri" panose="020F0502020204030204" pitchFamily="34" charset="0"/>
                  <a:cs typeface="Calibri" panose="020F0502020204030204" pitchFamily="34" charset="0"/>
                </a:endParaRPr>
              </a:p>
              <a:p>
                <a:pPr marL="285750" indent="-285750">
                  <a:buClr>
                    <a:srgbClr val="006699"/>
                  </a:buClr>
                  <a:buSzPct val="80000"/>
                  <a:buFont typeface="Arial" panose="020B0604020202020204" pitchFamily="34" charset="0"/>
                  <a:buChar char="•"/>
                </a:pPr>
                <a:r>
                  <a:rPr lang="en-US" sz="1300" dirty="0">
                    <a:latin typeface="Calibri" panose="020F0502020204030204" pitchFamily="34" charset="0"/>
                    <a:ea typeface="Calibri" panose="020F0502020204030204" pitchFamily="34" charset="0"/>
                    <a:cs typeface="Calibri" panose="020F0502020204030204" pitchFamily="34" charset="0"/>
                  </a:rPr>
                  <a:t>Rearrange to get allowable acceleration</a:t>
                </a:r>
              </a:p>
              <a:p>
                <a:pPr>
                  <a:buClr>
                    <a:srgbClr val="006699"/>
                  </a:buClr>
                  <a:buSzPct val="80000"/>
                </a:pPr>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14:m>
                  <m:oMathPara xmlns:m="http://schemas.openxmlformats.org/officeDocument/2006/math">
                    <m:oMathParaPr>
                      <m:jc m:val="left"/>
                    </m:oMathParaPr>
                    <m:oMath xmlns:m="http://schemas.openxmlformats.org/officeDocument/2006/math">
                      <m:r>
                        <a:rPr lang="en-US" sz="1300" b="0" i="1" smtClean="0">
                          <a:latin typeface="Cambria Math" panose="02040503050406030204" pitchFamily="18" charset="0"/>
                        </a:rPr>
                        <m:t>                     </m:t>
                      </m:r>
                      <m:sSub>
                        <m:sSubPr>
                          <m:ctrlPr>
                            <a:rPr lang="el-GR" sz="1300" i="1" smtClean="0">
                              <a:latin typeface="Cambria Math" panose="02040503050406030204" pitchFamily="18" charset="0"/>
                            </a:rPr>
                          </m:ctrlPr>
                        </m:sSubPr>
                        <m:e>
                          <m:r>
                            <a:rPr lang="en-US" sz="1300" b="0" i="1" smtClean="0">
                              <a:latin typeface="Cambria Math" panose="02040503050406030204" pitchFamily="18" charset="0"/>
                            </a:rPr>
                            <m:t>𝑆</m:t>
                          </m:r>
                        </m:e>
                        <m:sub>
                          <m:r>
                            <a:rPr lang="en-US" sz="1300" b="0" i="1" smtClean="0">
                              <a:latin typeface="Cambria Math" panose="02040503050406030204" pitchFamily="18" charset="0"/>
                            </a:rPr>
                            <m:t>𝐴𝐴</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i="1">
                              <a:latin typeface="Cambria Math" panose="02040503050406030204" pitchFamily="18" charset="0"/>
                            </a:rPr>
                            <m:t>𝑓</m:t>
                          </m:r>
                        </m:e>
                      </m:d>
                      <m:r>
                        <a:rPr lang="en-US" sz="1300" b="0" i="1" smtClean="0">
                          <a:latin typeface="Cambria Math" panose="02040503050406030204" pitchFamily="18" charset="0"/>
                        </a:rPr>
                        <m:t>=</m:t>
                      </m:r>
                      <m:r>
                        <a:rPr lang="en-US" sz="1300" i="1">
                          <a:latin typeface="Cambria Math" panose="02040503050406030204" pitchFamily="18" charset="0"/>
                        </a:rPr>
                        <m:t> </m:t>
                      </m:r>
                      <m:f>
                        <m:fPr>
                          <m:ctrlPr>
                            <a:rPr lang="en-US" sz="1300" i="1" smtClean="0">
                              <a:latin typeface="Cambria Math" panose="02040503050406030204" pitchFamily="18" charset="0"/>
                            </a:rPr>
                          </m:ctrlPr>
                        </m:fPr>
                        <m:num>
                          <m:sSub>
                            <m:sSubPr>
                              <m:ctrlPr>
                                <a:rPr lang="en-US" sz="1300" i="1" smtClean="0">
                                  <a:latin typeface="Cambria Math" panose="02040503050406030204" pitchFamily="18" charset="0"/>
                                </a:rPr>
                              </m:ctrlPr>
                            </m:sSubPr>
                            <m:e>
                              <m:r>
                                <a:rPr lang="en-US" sz="1300" i="1">
                                  <a:latin typeface="Cambria Math" panose="02040503050406030204" pitchFamily="18" charset="0"/>
                                </a:rPr>
                                <m:t>𝑆</m:t>
                              </m:r>
                            </m:e>
                            <m:sub>
                              <m:r>
                                <a:rPr lang="en-US" sz="1300" i="1">
                                  <a:latin typeface="Cambria Math" panose="02040503050406030204" pitchFamily="18" charset="0"/>
                                </a:rPr>
                                <m:t>𝐹𝐹</m:t>
                              </m:r>
                              <m:r>
                                <a:rPr lang="en-US" sz="1300" b="0" i="1" smtClean="0">
                                  <a:latin typeface="Cambria Math" panose="02040503050406030204" pitchFamily="18" charset="0"/>
                                </a:rPr>
                                <m:t>,    </m:t>
                              </m:r>
                              <m:r>
                                <a:rPr lang="en-US" sz="1300" b="0" i="1" smtClean="0">
                                  <a:latin typeface="Cambria Math" panose="02040503050406030204" pitchFamily="18" charset="0"/>
                                </a:rPr>
                                <m:t>𝑙𝑖𝑚𝑖𝑡</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b="0" i="1" smtClean="0">
                              <a:latin typeface="Cambria Math" panose="02040503050406030204" pitchFamily="18" charset="0"/>
                            </a:rPr>
                            <m:t> </m:t>
                          </m:r>
                        </m:num>
                        <m:den>
                          <m:sSup>
                            <m:sSupPr>
                              <m:ctrlPr>
                                <a:rPr lang="en-US" sz="1300" i="1">
                                  <a:latin typeface="Cambria Math" panose="02040503050406030204" pitchFamily="18" charset="0"/>
                                </a:rPr>
                              </m:ctrlPr>
                            </m:sSupPr>
                            <m:e>
                              <m:r>
                                <a:rPr lang="en-US" sz="1300" i="1">
                                  <a:latin typeface="Cambria Math" panose="02040503050406030204" pitchFamily="18" charset="0"/>
                                </a:rPr>
                                <m:t>𝐶</m:t>
                              </m:r>
                            </m:e>
                            <m:sup>
                              <m:r>
                                <a:rPr lang="en-US" sz="1300" i="1">
                                  <a:latin typeface="Cambria Math" panose="02040503050406030204" pitchFamily="18" charset="0"/>
                                </a:rPr>
                                <m:t>2</m:t>
                              </m:r>
                            </m:sup>
                          </m:sSup>
                          <m:sSup>
                            <m:sSupPr>
                              <m:ctrlPr>
                                <a:rPr lang="en-US" sz="1300" i="1">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i="1">
                                  <a:latin typeface="Cambria Math" panose="02040503050406030204" pitchFamily="18" charset="0"/>
                                </a:rPr>
                                <m:t>2</m:t>
                              </m:r>
                            </m:sup>
                          </m:sSup>
                        </m:den>
                      </m:f>
                      <m:r>
                        <a:rPr lang="en-US" sz="1300" b="0" i="1" smtClean="0">
                          <a:latin typeface="Cambria Math" panose="02040503050406030204" pitchFamily="18" charset="0"/>
                        </a:rPr>
                        <m:t>  </m:t>
                      </m:r>
                      <m:r>
                        <a:rPr lang="en-US" sz="1300" i="1" smtClean="0">
                          <a:latin typeface="Cambria Math" panose="02040503050406030204" pitchFamily="18" charset="0"/>
                        </a:rPr>
                        <m:t>≈</m:t>
                      </m:r>
                      <m:r>
                        <a:rPr lang="en-US" sz="1300" b="0" i="1" smtClean="0">
                          <a:latin typeface="Cambria Math" panose="02040503050406030204" pitchFamily="18" charset="0"/>
                        </a:rPr>
                        <m:t>  </m:t>
                      </m:r>
                      <m:f>
                        <m:fPr>
                          <m:ctrlPr>
                            <a:rPr lang="en-US" sz="1300" i="1">
                              <a:latin typeface="Cambria Math" panose="02040503050406030204" pitchFamily="18" charset="0"/>
                            </a:rPr>
                          </m:ctrlPr>
                        </m:fPr>
                        <m:num>
                          <m:sSub>
                            <m:sSubPr>
                              <m:ctrlPr>
                                <a:rPr lang="en-US" sz="1300" i="1">
                                  <a:latin typeface="Cambria Math" panose="02040503050406030204" pitchFamily="18" charset="0"/>
                                </a:rPr>
                              </m:ctrlPr>
                            </m:sSubPr>
                            <m:e>
                              <m:sSup>
                                <m:sSupPr>
                                  <m:ctrlPr>
                                    <a:rPr lang="en-US" sz="1300" i="1">
                                      <a:latin typeface="Cambria Math" panose="02040503050406030204" pitchFamily="18" charset="0"/>
                                    </a:rPr>
                                  </m:ctrlPr>
                                </m:sSupPr>
                                <m:e>
                                  <m:d>
                                    <m:dPr>
                                      <m:begChr m:val="|"/>
                                      <m:endChr m:val="|"/>
                                      <m:ctrlPr>
                                        <a:rPr lang="en-US" sz="1300" i="1">
                                          <a:latin typeface="Cambria Math" panose="02040503050406030204" pitchFamily="18" charset="0"/>
                                        </a:rPr>
                                      </m:ctrlPr>
                                    </m:d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𝑎𝑝𝑝</m:t>
                                          </m:r>
                                        </m:sub>
                                      </m:sSub>
                                      <m:r>
                                        <m:rPr>
                                          <m:nor/>
                                        </m:rPr>
                                        <a:rPr lang="en-US" sz="1300" dirty="0">
                                          <a:latin typeface="Calibri" panose="020F0502020204030204" pitchFamily="34" charset="0"/>
                                          <a:ea typeface="Calibri" panose="020F0502020204030204" pitchFamily="34" charset="0"/>
                                          <a:cs typeface="Calibri" panose="020F0502020204030204" pitchFamily="34" charset="0"/>
                                        </a:rPr>
                                        <m:t> </m:t>
                                      </m:r>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r>
                                        <a:rPr lang="en-US" sz="1300" i="1">
                                          <a:latin typeface="Cambria Math" panose="02040503050406030204" pitchFamily="18" charset="0"/>
                                        </a:rPr>
                                        <m:t> </m:t>
                                      </m:r>
                                    </m:e>
                                  </m:d>
                                </m:e>
                                <m:sup>
                                  <m:r>
                                    <a:rPr lang="en-US" sz="1300" i="1">
                                      <a:latin typeface="Cambria Math" panose="02040503050406030204" pitchFamily="18" charset="0"/>
                                    </a:rPr>
                                    <m:t>2</m:t>
                                  </m:r>
                                </m:sup>
                              </m:sSup>
                              <m:r>
                                <a:rPr lang="en-US" sz="1300" i="1">
                                  <a:latin typeface="Cambria Math" panose="02040503050406030204" pitchFamily="18" charset="0"/>
                                </a:rPr>
                                <m:t>  </m:t>
                              </m:r>
                              <m:r>
                                <a:rPr lang="en-US" sz="1300" i="1">
                                  <a:latin typeface="Cambria Math" panose="02040503050406030204" pitchFamily="18" charset="0"/>
                                </a:rPr>
                                <m:t>𝑆</m:t>
                              </m:r>
                            </m:e>
                            <m:sub>
                              <m:r>
                                <a:rPr lang="en-US" sz="1300" i="1">
                                  <a:latin typeface="Cambria Math" panose="02040503050406030204" pitchFamily="18" charset="0"/>
                                </a:rPr>
                                <m:t>𝐴𝐴</m:t>
                              </m:r>
                            </m:sub>
                          </m:sSub>
                          <m:d>
                            <m:dPr>
                              <m:ctrlPr>
                                <a:rPr lang="en-US" sz="1300" i="1">
                                  <a:latin typeface="Cambria Math" panose="02040503050406030204" pitchFamily="18" charset="0"/>
                                </a:rPr>
                              </m:ctrlPr>
                            </m:dPr>
                            <m:e>
                              <m:r>
                                <a:rPr lang="en-US" sz="1300" b="0" i="1" smtClean="0">
                                  <a:latin typeface="Cambria Math" panose="02040503050406030204" pitchFamily="18" charset="0"/>
                                </a:rPr>
                                <m:t>𝑓</m:t>
                              </m:r>
                            </m:e>
                          </m:d>
                        </m:num>
                        <m:den>
                          <m:sSup>
                            <m:sSupPr>
                              <m:ctrlPr>
                                <a:rPr lang="en-US" sz="1300" i="1">
                                  <a:latin typeface="Cambria Math" panose="02040503050406030204" pitchFamily="18" charset="0"/>
                                </a:rPr>
                              </m:ctrlPr>
                            </m:sSupPr>
                            <m:e>
                              <m:r>
                                <a:rPr lang="en-US" sz="1300" i="1">
                                  <a:latin typeface="Cambria Math" panose="02040503050406030204" pitchFamily="18" charset="0"/>
                                </a:rPr>
                                <m:t>𝐶</m:t>
                              </m:r>
                            </m:e>
                            <m:sup>
                              <m:r>
                                <a:rPr lang="en-US" sz="1300" i="1">
                                  <a:latin typeface="Cambria Math" panose="02040503050406030204" pitchFamily="18" charset="0"/>
                                </a:rPr>
                                <m:t>2</m:t>
                              </m:r>
                            </m:sup>
                          </m:sSup>
                          <m:sSup>
                            <m:sSupPr>
                              <m:ctrlPr>
                                <a:rPr lang="en-US" sz="1300" i="1">
                                  <a:latin typeface="Cambria Math" panose="02040503050406030204" pitchFamily="18" charset="0"/>
                                </a:rPr>
                              </m:ctrlPr>
                            </m:sSupPr>
                            <m:e>
                              <m:sSub>
                                <m:sSubPr>
                                  <m:ctrlPr>
                                    <a:rPr lang="en-US" sz="1300" i="1">
                                      <a:latin typeface="Cambria Math" panose="02040503050406030204" pitchFamily="18" charset="0"/>
                                    </a:rPr>
                                  </m:ctrlPr>
                                </m:sSubPr>
                                <m:e>
                                  <m:r>
                                    <a:rPr lang="en-US" sz="1300" i="1">
                                      <a:latin typeface="Cambria Math" panose="02040503050406030204" pitchFamily="18" charset="0"/>
                                    </a:rPr>
                                    <m:t> </m:t>
                                  </m:r>
                                  <m:r>
                                    <a:rPr lang="en-US" sz="1300" i="1">
                                      <a:latin typeface="Cambria Math" panose="02040503050406030204" pitchFamily="18" charset="0"/>
                                    </a:rPr>
                                    <m:t>𝑀</m:t>
                                  </m:r>
                                </m:e>
                                <m:sub>
                                  <m:r>
                                    <a:rPr lang="en-US" sz="1300" i="1">
                                      <a:latin typeface="Cambria Math" panose="02040503050406030204" pitchFamily="18" charset="0"/>
                                    </a:rPr>
                                    <m:t>𝑒𝑓𝑓</m:t>
                                  </m:r>
                                </m:sub>
                              </m:sSub>
                            </m:e>
                            <m:sup>
                              <m:r>
                                <a:rPr lang="en-US" sz="1300" i="1">
                                  <a:latin typeface="Cambria Math" panose="02040503050406030204" pitchFamily="18" charset="0"/>
                                </a:rPr>
                                <m:t>2</m:t>
                              </m:r>
                            </m:sup>
                          </m:sSup>
                        </m:den>
                      </m:f>
                    </m:oMath>
                  </m:oMathPara>
                </a14:m>
                <a:endParaRPr lang="en-US" sz="1300" dirty="0">
                  <a:latin typeface="Calibri" panose="020F0502020204030204" pitchFamily="34" charset="0"/>
                  <a:ea typeface="Calibri" panose="020F0502020204030204" pitchFamily="34" charset="0"/>
                  <a:cs typeface="Calibri" panose="020F0502020204030204" pitchFamily="34" charset="0"/>
                </a:endParaRPr>
              </a:p>
              <a:p>
                <a:pPr>
                  <a:buClr>
                    <a:srgbClr val="006699"/>
                  </a:buClr>
                  <a:buSzPct val="80000"/>
                </a:pPr>
                <a:endParaRPr lang="en-US" sz="1200" dirty="0"/>
              </a:p>
              <a:p>
                <a:pPr>
                  <a:buClr>
                    <a:srgbClr val="006699"/>
                  </a:buClr>
                  <a:buSzPct val="80000"/>
                </a:pPr>
                <a:endParaRPr lang="en-US" sz="1200" dirty="0"/>
              </a:p>
            </p:txBody>
          </p:sp>
        </mc:Choice>
        <mc:Fallback xmlns="">
          <p:sp>
            <p:nvSpPr>
              <p:cNvPr id="3" name="TextBox 2">
                <a:extLst>
                  <a:ext uri="{FF2B5EF4-FFF2-40B4-BE49-F238E27FC236}">
                    <a16:creationId xmlns:a16="http://schemas.microsoft.com/office/drawing/2014/main" id="{93D2EBD0-DCAB-E4CA-0FEA-36E595F6E19A}"/>
                  </a:ext>
                </a:extLst>
              </p:cNvPr>
              <p:cNvSpPr txBox="1">
                <a:spLocks noRot="1" noChangeAspect="1" noMove="1" noResize="1" noEditPoints="1" noAdjustHandles="1" noChangeArrowheads="1" noChangeShapeType="1" noTextEdit="1"/>
              </p:cNvSpPr>
              <p:nvPr/>
            </p:nvSpPr>
            <p:spPr>
              <a:xfrm>
                <a:off x="609600" y="741005"/>
                <a:ext cx="6705600" cy="407265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5691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D1D67-84B8-060F-4E33-028349F2E0E6}"/>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12F8A044-7F6A-C16D-B6FC-999CEFD3D5B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26</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03BDFAD3-A510-67CA-084E-D76A41C7E1A3}"/>
              </a:ext>
            </a:extLst>
          </p:cNvPr>
          <p:cNvSpPr/>
          <p:nvPr/>
        </p:nvSpPr>
        <p:spPr>
          <a:xfrm>
            <a:off x="457200" y="351252"/>
            <a:ext cx="73914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Accelerometer-only Force Limiting Control Strategy (cont)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84F780E-8545-F364-8FFD-6B93374F9A1E}"/>
                  </a:ext>
                </a:extLst>
              </p:cNvPr>
              <p:cNvSpPr txBox="1"/>
              <p:nvPr/>
            </p:nvSpPr>
            <p:spPr>
              <a:xfrm>
                <a:off x="637308" y="1219200"/>
                <a:ext cx="7516091" cy="4449680"/>
              </a:xfrm>
              <a:prstGeom prst="rect">
                <a:avLst/>
              </a:prstGeom>
              <a:noFill/>
            </p:spPr>
            <p:txBody>
              <a:bodyPr wrap="square" rtlCol="0">
                <a:spAutoFit/>
              </a:bodyPr>
              <a:lstStyle/>
              <a:p>
                <a:pPr marL="285750" indent="-285750">
                  <a:spcBef>
                    <a:spcPts val="300"/>
                  </a:spcBef>
                  <a:spcAft>
                    <a:spcPts val="300"/>
                  </a:spcAft>
                  <a:buClr>
                    <a:srgbClr val="006699"/>
                  </a:buClr>
                  <a:buSzPct val="80000"/>
                  <a:buFont typeface="Arial" panose="020B0604020202020204" pitchFamily="34" charset="0"/>
                  <a:buChar char="•"/>
                </a:pPr>
                <a:r>
                  <a:rPr lang="en-US" sz="1250" dirty="0"/>
                  <a:t>Estimate</a:t>
                </a:r>
              </a:p>
              <a:p>
                <a:pPr marL="742950" lvl="1" indent="-285750">
                  <a:spcBef>
                    <a:spcPts val="300"/>
                  </a:spcBef>
                  <a:spcAft>
                    <a:spcPts val="300"/>
                  </a:spcAft>
                  <a:buClr>
                    <a:srgbClr val="006699"/>
                  </a:buClr>
                  <a:buSzPct val="80000"/>
                  <a:buFont typeface="Arial" panose="020B0604020202020204" pitchFamily="34" charset="0"/>
                  <a:buChar char="•"/>
                </a:pP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𝑒𝑓𝑓</m:t>
                        </m:r>
                      </m:sub>
                    </m:sSub>
                  </m:oMath>
                </a14:m>
                <a:r>
                  <a:rPr lang="en-US" sz="1250" dirty="0"/>
                  <a:t>  Modal or local mass, </a:t>
                </a:r>
                <a14:m>
                  <m:oMath xmlns:m="http://schemas.openxmlformats.org/officeDocument/2006/math">
                    <m:r>
                      <a:rPr lang="en-US" sz="1250" b="0" i="0" smtClean="0">
                        <a:latin typeface="Cambria Math" panose="02040503050406030204" pitchFamily="18" charset="0"/>
                      </a:rPr>
                      <m:t>  </m:t>
                    </m:r>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𝑒𝑓𝑓</m:t>
                        </m:r>
                      </m:sub>
                    </m:sSub>
                    <m:r>
                      <a:rPr lang="en-US" sz="1250" i="1" smtClean="0">
                        <a:latin typeface="Cambria Math" panose="02040503050406030204" pitchFamily="18" charset="0"/>
                      </a:rPr>
                      <m:t>≈</m:t>
                    </m:r>
                    <m:r>
                      <m:rPr>
                        <m:nor/>
                      </m:rPr>
                      <a:rPr lang="en-US" sz="1250"/>
                      <m:t>0.5</m:t>
                    </m:r>
                    <m:r>
                      <m:rPr>
                        <m:nor/>
                      </m:rPr>
                      <a:rPr lang="en-US" sz="1250"/>
                      <m:t>–</m:t>
                    </m:r>
                    <m:r>
                      <m:rPr>
                        <m:nor/>
                      </m:rPr>
                      <a:rPr lang="en-US" sz="1250"/>
                      <m:t>1.0 </m:t>
                    </m:r>
                    <m:r>
                      <m:rPr>
                        <m:nor/>
                      </m:rPr>
                      <a:rPr lang="en-US" sz="1250"/>
                      <m:t>× </m:t>
                    </m:r>
                    <m:r>
                      <m:rPr>
                        <m:nor/>
                      </m:rPr>
                      <a:rPr lang="en-US" sz="1250"/>
                      <m:t>local</m:t>
                    </m:r>
                    <m:r>
                      <m:rPr>
                        <m:nor/>
                      </m:rPr>
                      <a:rPr lang="en-US" sz="1250"/>
                      <m:t> </m:t>
                    </m:r>
                    <m:r>
                      <m:rPr>
                        <m:nor/>
                      </m:rPr>
                      <a:rPr lang="en-US" sz="1250"/>
                      <m:t>mass</m:t>
                    </m:r>
                  </m:oMath>
                </a14:m>
                <a:endParaRPr lang="en-US" sz="1250" dirty="0"/>
              </a:p>
              <a:p>
                <a:pPr marL="742950" lvl="1" indent="-285750">
                  <a:spcBef>
                    <a:spcPts val="300"/>
                  </a:spcBef>
                  <a:spcAft>
                    <a:spcPts val="300"/>
                  </a:spcAft>
                  <a:buClr>
                    <a:srgbClr val="006699"/>
                  </a:buClr>
                  <a:buSzPct val="80000"/>
                  <a:buFont typeface="Arial" panose="020B0604020202020204" pitchFamily="34" charset="0"/>
                  <a:buChar char="•"/>
                </a:pPr>
                <a14:m>
                  <m:oMath xmlns:m="http://schemas.openxmlformats.org/officeDocument/2006/math">
                    <m:r>
                      <a:rPr lang="en-US" sz="1250" i="1">
                        <a:latin typeface="Cambria Math" panose="02040503050406030204" pitchFamily="18" charset="0"/>
                      </a:rPr>
                      <m:t>𝐶</m:t>
                    </m:r>
                    <m:r>
                      <a:rPr lang="en-US" sz="1250" i="1">
                        <a:latin typeface="Cambria Math" panose="02040503050406030204" pitchFamily="18" charset="0"/>
                      </a:rPr>
                      <m:t>         </m:t>
                    </m:r>
                  </m:oMath>
                </a14:m>
                <a:r>
                  <a:rPr lang="en-US" sz="1250" dirty="0"/>
                  <a:t>Coupling factor,</a:t>
                </a:r>
                <a14:m>
                  <m:oMath xmlns:m="http://schemas.openxmlformats.org/officeDocument/2006/math">
                    <m:r>
                      <a:rPr lang="en-US" sz="1250" b="0" i="0" smtClean="0">
                        <a:latin typeface="Cambria Math" panose="02040503050406030204" pitchFamily="18" charset="0"/>
                      </a:rPr>
                      <m:t>       </m:t>
                    </m:r>
                    <m:r>
                      <a:rPr lang="en-US" sz="1250" i="1">
                        <a:latin typeface="Cambria Math" panose="02040503050406030204" pitchFamily="18" charset="0"/>
                      </a:rPr>
                      <m:t>𝐶</m:t>
                    </m:r>
                    <m:r>
                      <a:rPr lang="en-US" sz="1250" i="1">
                        <a:latin typeface="Cambria Math" panose="02040503050406030204" pitchFamily="18" charset="0"/>
                      </a:rPr>
                      <m:t>≈</m:t>
                    </m:r>
                  </m:oMath>
                </a14:m>
                <a:r>
                  <a:rPr lang="en-US" sz="1250" dirty="0"/>
                  <a:t> 0.7–1.5 </a:t>
                </a:r>
              </a:p>
              <a:p>
                <a:pPr lvl="1">
                  <a:spcBef>
                    <a:spcPts val="300"/>
                  </a:spcBef>
                  <a:spcAft>
                    <a:spcPts val="300"/>
                  </a:spcAft>
                  <a:buClr>
                    <a:srgbClr val="006699"/>
                  </a:buClr>
                  <a:buSzPct val="80000"/>
                </a:pP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Compute force limit from NASA-HDBK-7004 or similar</a:t>
                </a:r>
              </a:p>
              <a:p>
                <a:pPr marL="285750" indent="-285750">
                  <a:spcBef>
                    <a:spcPts val="500"/>
                  </a:spcBef>
                  <a:spcAft>
                    <a:spcPts val="500"/>
                  </a:spcAft>
                  <a:buClr>
                    <a:srgbClr val="006699"/>
                  </a:buClr>
                  <a:buSzPct val="80000"/>
                  <a:buFont typeface="Arial" panose="020B0604020202020204" pitchFamily="34" charset="0"/>
                  <a:buChar char="•"/>
                </a:pPr>
                <a:r>
                  <a:rPr lang="en-US" sz="1250" dirty="0"/>
                  <a:t>Modify input PSD</a:t>
                </a:r>
              </a:p>
              <a:p>
                <a:pPr marL="742950" lvl="1" indent="-285750">
                  <a:spcBef>
                    <a:spcPts val="300"/>
                  </a:spcBef>
                  <a:spcAft>
                    <a:spcPts val="300"/>
                  </a:spcAft>
                  <a:buClr>
                    <a:srgbClr val="006699"/>
                  </a:buClr>
                  <a:buSzPct val="80000"/>
                  <a:buFont typeface="Arial" panose="020B0604020202020204" pitchFamily="34" charset="0"/>
                  <a:buChar char="•"/>
                </a:pPr>
                <a:r>
                  <a:rPr lang="en-US" sz="1250" dirty="0"/>
                  <a:t>Apply notches at resonances</a:t>
                </a:r>
              </a:p>
              <a:p>
                <a:pPr lvl="1">
                  <a:spcBef>
                    <a:spcPts val="300"/>
                  </a:spcBef>
                  <a:spcAft>
                    <a:spcPts val="300"/>
                  </a:spcAft>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r>
                            <a:rPr lang="en-US" sz="1250" b="0" i="1" smtClean="0">
                              <a:latin typeface="Cambria Math" panose="02040503050406030204" pitchFamily="18" charset="0"/>
                            </a:rPr>
                            <m:t>, </m:t>
                          </m:r>
                          <m:r>
                            <a:rPr lang="en-US" sz="1250" b="0" i="1" smtClean="0">
                              <a:latin typeface="Cambria Math" panose="02040503050406030204" pitchFamily="18" charset="0"/>
                            </a:rPr>
                            <m:t>𝑛𝑜𝑡𝑐</m:t>
                          </m:r>
                          <m:r>
                            <a:rPr lang="en-US" sz="1250" b="0" i="1" smtClean="0">
                              <a:latin typeface="Cambria Math" panose="02040503050406030204" pitchFamily="18" charset="0"/>
                            </a:rPr>
                            <m:t>h</m:t>
                          </m:r>
                          <m:r>
                            <a:rPr lang="en-US" sz="1250" b="0" i="1" smtClean="0">
                              <a:latin typeface="Cambria Math" panose="02040503050406030204" pitchFamily="18" charset="0"/>
                            </a:rPr>
                            <m:t>𝑒𝑑</m:t>
                          </m:r>
                          <m:r>
                            <a:rPr lang="en-US" sz="1250" b="0" i="1" smtClean="0">
                              <a:latin typeface="Cambria Math" panose="02040503050406030204" pitchFamily="18" charset="0"/>
                            </a:rPr>
                            <m:t> </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b="0" i="1" smtClean="0">
                          <a:latin typeface="Cambria Math" panose="02040503050406030204" pitchFamily="18" charset="0"/>
                        </a:rPr>
                        <m:t>=</m:t>
                      </m:r>
                      <m:r>
                        <a:rPr lang="en-US" sz="1250" b="0" i="1" smtClean="0">
                          <a:latin typeface="Cambria Math" panose="02040503050406030204" pitchFamily="18" charset="0"/>
                        </a:rPr>
                        <m:t>𝑚𝑖𝑛</m:t>
                      </m:r>
                      <m:d>
                        <m:dPr>
                          <m:ctrlPr>
                            <a:rPr lang="en-US" sz="1250" b="0" i="1" smtClean="0">
                              <a:latin typeface="Cambria Math" panose="02040503050406030204" pitchFamily="18" charset="0"/>
                            </a:rPr>
                          </m:ctrlPr>
                        </m:dPr>
                        <m:e>
                          <m:m>
                            <m:mPr>
                              <m:mcs>
                                <m:mc>
                                  <m:mcPr>
                                    <m:count m:val="2"/>
                                    <m:mcJc m:val="center"/>
                                  </m:mcPr>
                                </m:mc>
                              </m:mcs>
                              <m:ctrlPr>
                                <a:rPr lang="en-US" sz="1250" b="0" i="1" smtClean="0">
                                  <a:latin typeface="Cambria Math" panose="02040503050406030204" pitchFamily="18" charset="0"/>
                                </a:rPr>
                              </m:ctrlPr>
                            </m:mPr>
                            <m:mr>
                              <m:e>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m:t>
                                </m:r>
                              </m:e>
                              <m:e>
                                <m:r>
                                  <a:rPr lang="en-US" sz="1250" b="0" i="1" smtClean="0">
                                    <a:latin typeface="Cambria Math" panose="02040503050406030204" pitchFamily="18" charset="0"/>
                                  </a:rPr>
                                  <m:t>  </m:t>
                                </m:r>
                                <m:f>
                                  <m:fPr>
                                    <m:ctrlPr>
                                      <a:rPr lang="en-US" sz="1250" i="1" smtClean="0">
                                        <a:latin typeface="Cambria Math" panose="02040503050406030204" pitchFamily="18" charset="0"/>
                                      </a:rPr>
                                    </m:ctrlPr>
                                  </m:fPr>
                                  <m:num>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𝐹𝐹</m:t>
                                        </m:r>
                                        <m:r>
                                          <a:rPr lang="en-US" sz="1250" i="1">
                                            <a:latin typeface="Cambria Math" panose="02040503050406030204" pitchFamily="18" charset="0"/>
                                          </a:rPr>
                                          <m:t>,    </m:t>
                                        </m:r>
                                        <m:r>
                                          <a:rPr lang="en-US" sz="1250" i="1">
                                            <a:latin typeface="Cambria Math" panose="02040503050406030204" pitchFamily="18" charset="0"/>
                                          </a:rPr>
                                          <m:t>𝑙𝑖𝑚𝑖𝑡</m:t>
                                        </m:r>
                                      </m:sub>
                                    </m:sSub>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 </m:t>
                                    </m:r>
                                  </m:num>
                                  <m:den>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𝑒𝑓𝑓</m:t>
                                            </m:r>
                                          </m:sub>
                                        </m:sSub>
                                      </m:e>
                                      <m:sup>
                                        <m:r>
                                          <a:rPr lang="en-US" sz="1250" i="1">
                                            <a:latin typeface="Cambria Math" panose="02040503050406030204" pitchFamily="18" charset="0"/>
                                          </a:rPr>
                                          <m:t>2</m:t>
                                        </m:r>
                                      </m:sup>
                                    </m:sSup>
                                  </m:den>
                                </m:f>
                              </m:e>
                            </m:mr>
                          </m:m>
                        </m:e>
                      </m:d>
                      <m:r>
                        <a:rPr lang="el-GR" sz="1250" i="1">
                          <a:latin typeface="Cambria Math" panose="02040503050406030204" pitchFamily="18" charset="0"/>
                        </a:rPr>
                        <m:t> </m:t>
                      </m:r>
                      <m:r>
                        <a:rPr lang="en-US" sz="1250" i="1">
                          <a:latin typeface="Cambria Math" panose="02040503050406030204" pitchFamily="18" charset="0"/>
                        </a:rPr>
                        <m:t>=</m:t>
                      </m:r>
                      <m:r>
                        <a:rPr lang="en-US" sz="1250" i="1">
                          <a:latin typeface="Cambria Math" panose="02040503050406030204" pitchFamily="18" charset="0"/>
                        </a:rPr>
                        <m:t>𝑚𝑖𝑛</m:t>
                      </m:r>
                      <m:d>
                        <m:dPr>
                          <m:ctrlPr>
                            <a:rPr lang="en-US" sz="1250" i="1">
                              <a:latin typeface="Cambria Math" panose="02040503050406030204" pitchFamily="18" charset="0"/>
                            </a:rPr>
                          </m:ctrlPr>
                        </m:dPr>
                        <m:e>
                          <m:m>
                            <m:mPr>
                              <m:mcs>
                                <m:mc>
                                  <m:mcPr>
                                    <m:count m:val="2"/>
                                    <m:mcJc m:val="center"/>
                                  </m:mcPr>
                                </m:mc>
                              </m:mcs>
                              <m:ctrlPr>
                                <a:rPr lang="en-US" sz="1250" i="1">
                                  <a:latin typeface="Cambria Math" panose="02040503050406030204" pitchFamily="18" charset="0"/>
                                </a:rPr>
                              </m:ctrlPr>
                            </m:mPr>
                            <m:mr>
                              <m:e>
                                <m:sSub>
                                  <m:sSubPr>
                                    <m:ctrlPr>
                                      <a:rPr lang="en-US" sz="1250" i="1">
                                        <a:latin typeface="Cambria Math" panose="02040503050406030204" pitchFamily="18" charset="0"/>
                                      </a:rPr>
                                    </m:ctrlPr>
                                  </m:sSubPr>
                                  <m:e>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m:t>
                                </m:r>
                              </m:e>
                              <m:e>
                                <m:r>
                                  <a:rPr lang="en-US" sz="1250" i="1">
                                    <a:latin typeface="Cambria Math" panose="02040503050406030204" pitchFamily="18" charset="0"/>
                                  </a:rPr>
                                  <m:t>  </m:t>
                                </m:r>
                                <m:f>
                                  <m:fPr>
                                    <m:ctrlPr>
                                      <a:rPr lang="en-US" sz="1250" i="1">
                                        <a:latin typeface="Cambria Math" panose="02040503050406030204" pitchFamily="18" charset="0"/>
                                      </a:rPr>
                                    </m:ctrlPr>
                                  </m:fPr>
                                  <m:num>
                                    <m:sSub>
                                      <m:sSubPr>
                                        <m:ctrlPr>
                                          <a:rPr lang="en-US" sz="1250" i="1">
                                            <a:latin typeface="Cambria Math" panose="02040503050406030204" pitchFamily="18" charset="0"/>
                                          </a:rPr>
                                        </m:ctrlPr>
                                      </m:sSubPr>
                                      <m:e>
                                        <m:r>
                                          <a:rPr lang="en-US" sz="1250" i="1">
                                            <a:latin typeface="Cambria Math" panose="02040503050406030204" pitchFamily="18" charset="0"/>
                                          </a:rPr>
                                          <m:t>   </m:t>
                                        </m:r>
                                        <m:sSup>
                                          <m:sSupPr>
                                            <m:ctrlPr>
                                              <a:rPr lang="en-US" sz="1250" i="1">
                                                <a:latin typeface="Cambria Math" panose="02040503050406030204" pitchFamily="18" charset="0"/>
                                              </a:rPr>
                                            </m:ctrlPr>
                                          </m:sSupPr>
                                          <m:e>
                                            <m:d>
                                              <m:dPr>
                                                <m:begChr m:val="|"/>
                                                <m:endChr m:val="|"/>
                                                <m:ctrlPr>
                                                  <a:rPr lang="en-US" sz="1250" i="1">
                                                    <a:latin typeface="Cambria Math" panose="02040503050406030204" pitchFamily="18" charset="0"/>
                                                  </a:rPr>
                                                </m:ctrlPr>
                                              </m:d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𝑎𝑝𝑝</m:t>
                                                    </m:r>
                                                  </m:sub>
                                                </m:sSub>
                                                <m:r>
                                                  <m:rPr>
                                                    <m:nor/>
                                                  </m:rPr>
                                                  <a:rPr lang="en-US" sz="1250" dirty="0"/>
                                                  <m:t> </m:t>
                                                </m:r>
                                                <m:d>
                                                  <m:dPr>
                                                    <m:ctrlPr>
                                                      <a:rPr lang="en-US" sz="1250" i="1">
                                                        <a:latin typeface="Cambria Math" panose="02040503050406030204" pitchFamily="18" charset="0"/>
                                                      </a:rPr>
                                                    </m:ctrlPr>
                                                  </m:dPr>
                                                  <m:e>
                                                    <m:r>
                                                      <a:rPr lang="en-US" sz="1250" b="0" i="1" smtClean="0">
                                                        <a:latin typeface="Cambria Math" panose="02040503050406030204" pitchFamily="18" charset="0"/>
                                                      </a:rPr>
                                                      <m:t>𝑓</m:t>
                                                    </m:r>
                                                  </m:e>
                                                </m:d>
                                                <m:r>
                                                  <a:rPr lang="en-US" sz="1250" i="1">
                                                    <a:latin typeface="Cambria Math" panose="02040503050406030204" pitchFamily="18" charset="0"/>
                                                  </a:rPr>
                                                  <m:t> </m:t>
                                                </m:r>
                                              </m:e>
                                            </m:d>
                                          </m:e>
                                          <m:sup>
                                            <m:r>
                                              <a:rPr lang="en-US" sz="1250" i="1">
                                                <a:latin typeface="Cambria Math" panose="02040503050406030204" pitchFamily="18" charset="0"/>
                                              </a:rPr>
                                              <m:t>2</m:t>
                                            </m:r>
                                          </m:sup>
                                        </m:sSup>
                                        <m:r>
                                          <a:rPr lang="en-US" sz="1250" i="1">
                                            <a:latin typeface="Cambria Math" panose="02040503050406030204" pitchFamily="18" charset="0"/>
                                          </a:rPr>
                                          <m:t>  </m:t>
                                        </m:r>
                                        <m:r>
                                          <a:rPr lang="en-US" sz="1250" i="1">
                                            <a:latin typeface="Cambria Math" panose="02040503050406030204" pitchFamily="18" charset="0"/>
                                          </a:rPr>
                                          <m:t>𝑆</m:t>
                                        </m:r>
                                      </m:e>
                                      <m:sub>
                                        <m:r>
                                          <a:rPr lang="en-US" sz="1250" i="1">
                                            <a:latin typeface="Cambria Math" panose="02040503050406030204" pitchFamily="18" charset="0"/>
                                          </a:rPr>
                                          <m:t>𝐴𝐴</m:t>
                                        </m:r>
                                      </m:sub>
                                    </m:sSub>
                                    <m:d>
                                      <m:dPr>
                                        <m:ctrlPr>
                                          <a:rPr lang="en-US" sz="1250" i="1">
                                            <a:latin typeface="Cambria Math" panose="02040503050406030204" pitchFamily="18" charset="0"/>
                                          </a:rPr>
                                        </m:ctrlPr>
                                      </m:dPr>
                                      <m:e>
                                        <m:r>
                                          <a:rPr lang="en-US" sz="1250" i="1">
                                            <a:latin typeface="Cambria Math" panose="02040503050406030204" pitchFamily="18" charset="0"/>
                                          </a:rPr>
                                          <m:t>𝑓</m:t>
                                        </m:r>
                                      </m:e>
                                    </m:d>
                                  </m:num>
                                  <m:den>
                                    <m:sSup>
                                      <m:sSupPr>
                                        <m:ctrlPr>
                                          <a:rPr lang="en-US" sz="1250" i="1">
                                            <a:latin typeface="Cambria Math" panose="02040503050406030204" pitchFamily="18" charset="0"/>
                                          </a:rPr>
                                        </m:ctrlPr>
                                      </m:sSupPr>
                                      <m:e>
                                        <m:r>
                                          <a:rPr lang="en-US" sz="1250" i="1">
                                            <a:latin typeface="Cambria Math" panose="02040503050406030204" pitchFamily="18" charset="0"/>
                                          </a:rPr>
                                          <m:t>𝐶</m:t>
                                        </m:r>
                                      </m:e>
                                      <m:sup>
                                        <m:r>
                                          <a:rPr lang="en-US" sz="1250" i="1">
                                            <a:latin typeface="Cambria Math" panose="02040503050406030204" pitchFamily="18" charset="0"/>
                                          </a:rPr>
                                          <m:t>2</m:t>
                                        </m:r>
                                      </m:sup>
                                    </m:sSup>
                                    <m:sSup>
                                      <m:sSupPr>
                                        <m:ctrlPr>
                                          <a:rPr lang="en-US" sz="1250" i="1">
                                            <a:latin typeface="Cambria Math" panose="02040503050406030204" pitchFamily="18" charset="0"/>
                                          </a:rPr>
                                        </m:ctrlPr>
                                      </m:sSupPr>
                                      <m:e>
                                        <m:sSub>
                                          <m:sSubPr>
                                            <m:ctrlPr>
                                              <a:rPr lang="en-US" sz="1250" i="1">
                                                <a:latin typeface="Cambria Math" panose="02040503050406030204" pitchFamily="18" charset="0"/>
                                              </a:rPr>
                                            </m:ctrlPr>
                                          </m:sSubPr>
                                          <m:e>
                                            <m:r>
                                              <a:rPr lang="en-US" sz="1250" i="1">
                                                <a:latin typeface="Cambria Math" panose="02040503050406030204" pitchFamily="18" charset="0"/>
                                              </a:rPr>
                                              <m:t> </m:t>
                                            </m:r>
                                            <m:r>
                                              <a:rPr lang="en-US" sz="1250" i="1">
                                                <a:latin typeface="Cambria Math" panose="02040503050406030204" pitchFamily="18" charset="0"/>
                                              </a:rPr>
                                              <m:t>𝑀</m:t>
                                            </m:r>
                                          </m:e>
                                          <m:sub>
                                            <m:r>
                                              <a:rPr lang="en-US" sz="1250" i="1">
                                                <a:latin typeface="Cambria Math" panose="02040503050406030204" pitchFamily="18" charset="0"/>
                                              </a:rPr>
                                              <m:t>𝑒𝑓𝑓</m:t>
                                            </m:r>
                                          </m:sub>
                                        </m:sSub>
                                      </m:e>
                                      <m:sup>
                                        <m:r>
                                          <a:rPr lang="en-US" sz="1250" i="1">
                                            <a:latin typeface="Cambria Math" panose="02040503050406030204" pitchFamily="18" charset="0"/>
                                          </a:rPr>
                                          <m:t>2</m:t>
                                        </m:r>
                                      </m:sup>
                                    </m:sSup>
                                  </m:den>
                                </m:f>
                              </m:e>
                            </m:mr>
                          </m:m>
                        </m:e>
                      </m:d>
                    </m:oMath>
                  </m:oMathPara>
                </a14:m>
                <a:endParaRPr lang="en-US" sz="1250" dirty="0"/>
              </a:p>
              <a:p>
                <a:pPr lvl="1">
                  <a:spcBef>
                    <a:spcPts val="300"/>
                  </a:spcBef>
                  <a:spcAft>
                    <a:spcPts val="300"/>
                  </a:spcAft>
                  <a:buClr>
                    <a:srgbClr val="006699"/>
                  </a:buClr>
                  <a:buSzPct val="80000"/>
                </a:pPr>
                <a:endParaRPr lang="en-US" sz="1250" dirty="0"/>
              </a:p>
              <a:p>
                <a:pPr lvl="1">
                  <a:spcBef>
                    <a:spcPts val="300"/>
                  </a:spcBef>
                  <a:spcAft>
                    <a:spcPts val="300"/>
                  </a:spcAft>
                  <a:buClr>
                    <a:srgbClr val="006699"/>
                  </a:buClr>
                  <a:buSzPct val="80000"/>
                </a:pPr>
                <a:endParaRPr lang="en-US" sz="1250" dirty="0"/>
              </a:p>
              <a:p>
                <a:pPr marL="285750" indent="-285750">
                  <a:spcBef>
                    <a:spcPts val="400"/>
                  </a:spcBef>
                  <a:spcAft>
                    <a:spcPts val="400"/>
                  </a:spcAft>
                  <a:buClr>
                    <a:srgbClr val="006699"/>
                  </a:buClr>
                  <a:buSzPct val="80000"/>
                  <a:buFont typeface="Arial" panose="020B0604020202020204" pitchFamily="34" charset="0"/>
                  <a:buChar char="•"/>
                </a:pPr>
                <a:r>
                  <a:rPr lang="en-US" sz="1250" dirty="0"/>
                  <a:t>Add safety margin:</a:t>
                </a:r>
              </a:p>
              <a:p>
                <a:pPr marL="742950" lvl="1" indent="-285750">
                  <a:spcBef>
                    <a:spcPts val="400"/>
                  </a:spcBef>
                  <a:spcAft>
                    <a:spcPts val="400"/>
                  </a:spcAft>
                  <a:buClr>
                    <a:srgbClr val="006699"/>
                  </a:buClr>
                  <a:buSzPct val="80000"/>
                  <a:buFont typeface="Arial" panose="020B0604020202020204" pitchFamily="34" charset="0"/>
                  <a:buChar char="•"/>
                </a:pPr>
                <a:r>
                  <a:rPr lang="en-US" sz="1250" dirty="0"/>
                  <a:t>Reduce PSD by 3–6 dB near resonances</a:t>
                </a:r>
              </a:p>
              <a:p>
                <a:pPr marL="285750" indent="-285750">
                  <a:spcBef>
                    <a:spcPts val="1200"/>
                  </a:spcBef>
                  <a:spcAft>
                    <a:spcPts val="300"/>
                  </a:spcAft>
                  <a:buClr>
                    <a:srgbClr val="006699"/>
                  </a:buClr>
                  <a:buSzPct val="80000"/>
                  <a:buFont typeface="Arial" panose="020B0604020202020204" pitchFamily="34" charset="0"/>
                  <a:buChar char="•"/>
                </a:pPr>
                <a:r>
                  <a:rPr lang="en-US" sz="1250" dirty="0"/>
                  <a:t>Run Test</a:t>
                </a:r>
              </a:p>
              <a:p>
                <a:pPr marL="742950" lvl="1" indent="-285750">
                  <a:spcBef>
                    <a:spcPts val="300"/>
                  </a:spcBef>
                  <a:spcAft>
                    <a:spcPts val="300"/>
                  </a:spcAft>
                  <a:buClr>
                    <a:srgbClr val="006699"/>
                  </a:buClr>
                  <a:buSzPct val="80000"/>
                  <a:buFont typeface="Arial" panose="020B0604020202020204" pitchFamily="34" charset="0"/>
                  <a:buChar char="•"/>
                </a:pPr>
                <a:r>
                  <a:rPr lang="en-US" sz="1250" dirty="0"/>
                  <a:t>Single control loop (acceleration only)</a:t>
                </a:r>
              </a:p>
            </p:txBody>
          </p:sp>
        </mc:Choice>
        <mc:Fallback xmlns="">
          <p:sp>
            <p:nvSpPr>
              <p:cNvPr id="5" name="TextBox 4">
                <a:extLst>
                  <a:ext uri="{FF2B5EF4-FFF2-40B4-BE49-F238E27FC236}">
                    <a16:creationId xmlns:a16="http://schemas.microsoft.com/office/drawing/2014/main" id="{A84F780E-8545-F364-8FFD-6B93374F9A1E}"/>
                  </a:ext>
                </a:extLst>
              </p:cNvPr>
              <p:cNvSpPr txBox="1">
                <a:spLocks noRot="1" noChangeAspect="1" noMove="1" noResize="1" noEditPoints="1" noAdjustHandles="1" noChangeArrowheads="1" noChangeShapeType="1" noTextEdit="1"/>
              </p:cNvSpPr>
              <p:nvPr/>
            </p:nvSpPr>
            <p:spPr>
              <a:xfrm>
                <a:off x="637308" y="1219200"/>
                <a:ext cx="7516091" cy="4449680"/>
              </a:xfrm>
              <a:prstGeom prst="rect">
                <a:avLst/>
              </a:prstGeom>
              <a:blipFill>
                <a:blip r:embed="rId3"/>
                <a:stretch>
                  <a:fillRect t="-137"/>
                </a:stretch>
              </a:blipFill>
            </p:spPr>
            <p:txBody>
              <a:bodyPr/>
              <a:lstStyle/>
              <a:p>
                <a:r>
                  <a:rPr lang="en-US">
                    <a:noFill/>
                  </a:rPr>
                  <a:t> </a:t>
                </a:r>
              </a:p>
            </p:txBody>
          </p:sp>
        </mc:Fallback>
      </mc:AlternateContent>
    </p:spTree>
    <p:extLst>
      <p:ext uri="{BB962C8B-B14F-4D97-AF65-F5344CB8AC3E}">
        <p14:creationId xmlns:p14="http://schemas.microsoft.com/office/powerpoint/2010/main" val="1734910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0430E5-B833-1463-05DF-FFC1A11C26D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57C3480-8630-119C-DF87-8DD619B21DDA}"/>
              </a:ext>
            </a:extLst>
          </p:cNvPr>
          <p:cNvSpPr/>
          <p:nvPr/>
        </p:nvSpPr>
        <p:spPr>
          <a:xfrm>
            <a:off x="529540" y="337111"/>
            <a:ext cx="2634439" cy="400110"/>
          </a:xfrm>
          <a:prstGeom prst="rect">
            <a:avLst/>
          </a:prstGeom>
        </p:spPr>
        <p:txBody>
          <a:bodyPr wrap="none">
            <a:spAutoFit/>
          </a:bodyPr>
          <a:lstStyle/>
          <a:p>
            <a:pPr>
              <a:spcAft>
                <a:spcPts val="1000"/>
              </a:spcAft>
            </a:pPr>
            <a:r>
              <a:rPr lang="en-US" sz="2000" b="1" dirty="0">
                <a:solidFill>
                  <a:srgbClr val="006699"/>
                </a:solidFill>
                <a:ea typeface="Calibri" panose="020F0502020204030204" pitchFamily="34" charset="0"/>
                <a:cs typeface="Calibri" panose="020F0502020204030204" pitchFamily="34" charset="0"/>
              </a:rPr>
              <a:t>Force Limiting Example</a:t>
            </a:r>
            <a:endParaRPr lang="en-US" sz="2000" dirty="0">
              <a:solidFill>
                <a:prstClr val="black"/>
              </a:solidFill>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0EE760B-462E-C15B-2768-B2EEA034093B}"/>
              </a:ext>
            </a:extLst>
          </p:cNvPr>
          <p:cNvSpPr txBox="1"/>
          <p:nvPr/>
        </p:nvSpPr>
        <p:spPr>
          <a:xfrm>
            <a:off x="1143000" y="4495800"/>
            <a:ext cx="7390479" cy="1292662"/>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The following example is loosely based on the NASA JPL SMAP Satellite, Vertical Axis Test</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Model the spacecraft as a two-degree-of-freedom system attached to a shaker mass</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The Delta II base input qualification PSD is the baseline shaker specification and is modified for force limited vibration testing</a:t>
            </a:r>
          </a:p>
        </p:txBody>
      </p:sp>
      <p:pic>
        <p:nvPicPr>
          <p:cNvPr id="3074" name="Picture 2" descr="r/MachinePorn - SMAP spacecraft nearing completion at JPL -- launching in November 2014 [x-post from /r/pics] [2456 x 3680] [OC]">
            <a:extLst>
              <a:ext uri="{FF2B5EF4-FFF2-40B4-BE49-F238E27FC236}">
                <a16:creationId xmlns:a16="http://schemas.microsoft.com/office/drawing/2014/main" id="{2AE81117-B964-181B-8618-7DE408E4CC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066800"/>
            <a:ext cx="1952592" cy="2922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unch Vehicle | Observatory – SMAP">
            <a:extLst>
              <a:ext uri="{FF2B5EF4-FFF2-40B4-BE49-F238E27FC236}">
                <a16:creationId xmlns:a16="http://schemas.microsoft.com/office/drawing/2014/main" id="{898FABB2-C9AF-06BA-C84C-DB83C62762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043126"/>
            <a:ext cx="1952591"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168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5DC83-3E12-D5AA-D6C0-8AA463CB304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0A069C5-EA0E-E028-6F10-9D53BADACD59}"/>
              </a:ext>
            </a:extLst>
          </p:cNvPr>
          <p:cNvSpPr txBox="1"/>
          <p:nvPr/>
        </p:nvSpPr>
        <p:spPr>
          <a:xfrm>
            <a:off x="263313" y="304800"/>
            <a:ext cx="4572000" cy="369332"/>
          </a:xfrm>
          <a:prstGeom prst="rect">
            <a:avLst/>
          </a:prstGeom>
          <a:noFill/>
        </p:spPr>
        <p:txBody>
          <a:bodyPr wrap="square">
            <a:spAutoFit/>
          </a:bodyPr>
          <a:lstStyle/>
          <a:p>
            <a:pPr>
              <a:spcAft>
                <a:spcPts val="1000"/>
              </a:spcAft>
            </a:pPr>
            <a:r>
              <a:rPr lang="en-US" sz="1800" b="1" dirty="0">
                <a:solidFill>
                  <a:srgbClr val="006699"/>
                </a:solidFill>
                <a:ea typeface="Calibri" panose="020F0502020204030204" pitchFamily="34" charset="0"/>
                <a:cs typeface="Calibri" panose="020F0502020204030204" pitchFamily="34" charset="0"/>
              </a:rPr>
              <a:t>Force Limiting Example</a:t>
            </a:r>
            <a:endParaRPr lang="en-US" sz="1800" dirty="0">
              <a:solidFill>
                <a:prstClr val="black"/>
              </a:solidFill>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CED8217-8F0E-E155-AF4E-6B1F9A4C4769}"/>
              </a:ext>
            </a:extLst>
          </p:cNvPr>
          <p:cNvPicPr>
            <a:picLocks noChangeAspect="1"/>
          </p:cNvPicPr>
          <p:nvPr/>
        </p:nvPicPr>
        <p:blipFill>
          <a:blip r:embed="rId3"/>
          <a:stretch>
            <a:fillRect/>
          </a:stretch>
        </p:blipFill>
        <p:spPr>
          <a:xfrm>
            <a:off x="263313" y="1066800"/>
            <a:ext cx="8674768" cy="4994563"/>
          </a:xfrm>
          <a:prstGeom prst="rect">
            <a:avLst/>
          </a:prstGeom>
        </p:spPr>
      </p:pic>
    </p:spTree>
    <p:extLst>
      <p:ext uri="{BB962C8B-B14F-4D97-AF65-F5344CB8AC3E}">
        <p14:creationId xmlns:p14="http://schemas.microsoft.com/office/powerpoint/2010/main" val="407593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B9AC-A139-03AE-8AC3-7E31854500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D7AF507-8D34-C53B-D47B-50846B0EA768}"/>
              </a:ext>
            </a:extLst>
          </p:cNvPr>
          <p:cNvPicPr>
            <a:picLocks noChangeAspect="1"/>
          </p:cNvPicPr>
          <p:nvPr/>
        </p:nvPicPr>
        <p:blipFill>
          <a:blip r:embed="rId3"/>
          <a:stretch>
            <a:fillRect/>
          </a:stretch>
        </p:blipFill>
        <p:spPr>
          <a:xfrm>
            <a:off x="1602059" y="1524000"/>
            <a:ext cx="5334000" cy="4000500"/>
          </a:xfrm>
          <a:prstGeom prst="rect">
            <a:avLst/>
          </a:prstGeom>
        </p:spPr>
      </p:pic>
      <p:sp>
        <p:nvSpPr>
          <p:cNvPr id="7" name="TextBox 6">
            <a:extLst>
              <a:ext uri="{FF2B5EF4-FFF2-40B4-BE49-F238E27FC236}">
                <a16:creationId xmlns:a16="http://schemas.microsoft.com/office/drawing/2014/main" id="{0A83583C-D764-598E-463C-DFF3AF1595FA}"/>
              </a:ext>
            </a:extLst>
          </p:cNvPr>
          <p:cNvSpPr txBox="1"/>
          <p:nvPr/>
        </p:nvSpPr>
        <p:spPr>
          <a:xfrm>
            <a:off x="533400" y="304800"/>
            <a:ext cx="4572000" cy="369332"/>
          </a:xfrm>
          <a:prstGeom prst="rect">
            <a:avLst/>
          </a:prstGeom>
          <a:noFill/>
        </p:spPr>
        <p:txBody>
          <a:bodyPr wrap="square">
            <a:spAutoFit/>
          </a:bodyPr>
          <a:lstStyle/>
          <a:p>
            <a:pPr>
              <a:spcAft>
                <a:spcPts val="1000"/>
              </a:spcAft>
            </a:pPr>
            <a:r>
              <a:rPr lang="en-US" sz="1800" b="1" dirty="0">
                <a:solidFill>
                  <a:srgbClr val="006699"/>
                </a:solidFill>
                <a:ea typeface="Calibri" panose="020F0502020204030204" pitchFamily="34" charset="0"/>
                <a:cs typeface="Calibri" panose="020F0502020204030204" pitchFamily="34" charset="0"/>
              </a:rPr>
              <a:t>Force Limiting Example</a:t>
            </a:r>
            <a:endParaRPr lang="en-US" sz="1800" dirty="0">
              <a:solidFill>
                <a:prstClr val="black"/>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826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3E737-1116-D463-52FC-ED3CC32A115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4B67389-8FA1-C3F5-4F61-C2614A6A0738}"/>
              </a:ext>
            </a:extLst>
          </p:cNvPr>
          <p:cNvSpPr/>
          <p:nvPr/>
        </p:nvSpPr>
        <p:spPr>
          <a:xfrm>
            <a:off x="529540" y="337111"/>
            <a:ext cx="3795334"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Payload Adapter &amp; Test Fixture</a:t>
            </a:r>
            <a:endParaRPr lang="en-US" sz="2200" dirty="0">
              <a:solidFill>
                <a:prstClr val="black"/>
              </a:solidFill>
              <a:ea typeface="Calibri" panose="020F0502020204030204" pitchFamily="34" charset="0"/>
              <a:cs typeface="Calibri" panose="020F0502020204030204" pitchFamily="34" charset="0"/>
            </a:endParaRPr>
          </a:p>
        </p:txBody>
      </p:sp>
      <p:pic>
        <p:nvPicPr>
          <p:cNvPr id="1026" name="Picture 2" descr="The RUAG payload attach fitting (PAF) is mated to Vulcan's Centaur V launch  vehicle forward adapter (LVFA) to undergo qualification testing at NASA's  Marshall Space Flight Center in preparation for a 2021">
            <a:extLst>
              <a:ext uri="{FF2B5EF4-FFF2-40B4-BE49-F238E27FC236}">
                <a16:creationId xmlns:a16="http://schemas.microsoft.com/office/drawing/2014/main" id="{AEEE78F4-97BA-1B3C-5F8D-255372E59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03" y="1321558"/>
            <a:ext cx="2810558" cy="210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yche has completed vibration testing before its launch later this year.  Tyche is being built by the team at Surrey Satellite Technology Ltd (SSTL).  It's a demonstrator satellite with an… | UK">
            <a:extLst>
              <a:ext uri="{FF2B5EF4-FFF2-40B4-BE49-F238E27FC236}">
                <a16:creationId xmlns:a16="http://schemas.microsoft.com/office/drawing/2014/main" id="{302ECB26-E9C5-F1AD-F008-964F4920D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02" y="903907"/>
            <a:ext cx="3160821" cy="29405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8658C6-525F-4553-9899-C56AE52561E1}"/>
              </a:ext>
            </a:extLst>
          </p:cNvPr>
          <p:cNvSpPr txBox="1"/>
          <p:nvPr/>
        </p:nvSpPr>
        <p:spPr>
          <a:xfrm>
            <a:off x="795527" y="4830709"/>
            <a:ext cx="7383892" cy="492443"/>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300" dirty="0"/>
              <a:t>This is analogous to attaching a flexible structure to a rigid wall → force amplification occurs at resonance</a:t>
            </a:r>
          </a:p>
        </p:txBody>
      </p:sp>
      <p:sp>
        <p:nvSpPr>
          <p:cNvPr id="4" name="TextBox 3">
            <a:extLst>
              <a:ext uri="{FF2B5EF4-FFF2-40B4-BE49-F238E27FC236}">
                <a16:creationId xmlns:a16="http://schemas.microsoft.com/office/drawing/2014/main" id="{DC5E5958-04BB-1108-6A3A-575326F775BA}"/>
              </a:ext>
            </a:extLst>
          </p:cNvPr>
          <p:cNvSpPr txBox="1"/>
          <p:nvPr/>
        </p:nvSpPr>
        <p:spPr>
          <a:xfrm>
            <a:off x="1104495" y="4050884"/>
            <a:ext cx="2514600" cy="292388"/>
          </a:xfrm>
          <a:prstGeom prst="rect">
            <a:avLst/>
          </a:prstGeom>
          <a:noFill/>
        </p:spPr>
        <p:txBody>
          <a:bodyPr wrap="square" rtlCol="0">
            <a:spAutoFit/>
          </a:bodyPr>
          <a:lstStyle/>
          <a:p>
            <a:r>
              <a:rPr lang="en-US" sz="1300" dirty="0"/>
              <a:t>Typical flexible payload adapter</a:t>
            </a:r>
          </a:p>
        </p:txBody>
      </p:sp>
      <p:sp>
        <p:nvSpPr>
          <p:cNvPr id="7" name="TextBox 6">
            <a:extLst>
              <a:ext uri="{FF2B5EF4-FFF2-40B4-BE49-F238E27FC236}">
                <a16:creationId xmlns:a16="http://schemas.microsoft.com/office/drawing/2014/main" id="{F275A65E-6004-6F35-8EFD-3BB61AEAF108}"/>
              </a:ext>
            </a:extLst>
          </p:cNvPr>
          <p:cNvSpPr txBox="1"/>
          <p:nvPr/>
        </p:nvSpPr>
        <p:spPr>
          <a:xfrm>
            <a:off x="4588727" y="4050884"/>
            <a:ext cx="3505200" cy="292388"/>
          </a:xfrm>
          <a:prstGeom prst="rect">
            <a:avLst/>
          </a:prstGeom>
          <a:noFill/>
        </p:spPr>
        <p:txBody>
          <a:bodyPr wrap="square" rtlCol="0">
            <a:spAutoFit/>
          </a:bodyPr>
          <a:lstStyle/>
          <a:p>
            <a:r>
              <a:rPr lang="en-US" sz="1300" dirty="0"/>
              <a:t>Payload mounted via rigid fixture to shaker table</a:t>
            </a:r>
          </a:p>
        </p:txBody>
      </p:sp>
    </p:spTree>
    <p:extLst>
      <p:ext uri="{BB962C8B-B14F-4D97-AF65-F5344CB8AC3E}">
        <p14:creationId xmlns:p14="http://schemas.microsoft.com/office/powerpoint/2010/main" val="50818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0C6BE-2463-4D28-CBCA-A13C0891D53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7C21AB2-2D13-4B93-9824-2BDB114630D0}"/>
              </a:ext>
            </a:extLst>
          </p:cNvPr>
          <p:cNvSpPr/>
          <p:nvPr/>
        </p:nvSpPr>
        <p:spPr>
          <a:xfrm>
            <a:off x="381000" y="250249"/>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55886D01-CD57-4325-CCD9-39A285B4DE6B}"/>
              </a:ext>
            </a:extLst>
          </p:cNvPr>
          <p:cNvPicPr>
            <a:picLocks noChangeAspect="1"/>
          </p:cNvPicPr>
          <p:nvPr/>
        </p:nvPicPr>
        <p:blipFill>
          <a:blip r:embed="rId3"/>
          <a:stretch>
            <a:fillRect/>
          </a:stretch>
        </p:blipFill>
        <p:spPr>
          <a:xfrm>
            <a:off x="228600" y="990600"/>
            <a:ext cx="8760704" cy="5099931"/>
          </a:xfrm>
          <a:prstGeom prst="rect">
            <a:avLst/>
          </a:prstGeom>
        </p:spPr>
      </p:pic>
    </p:spTree>
    <p:extLst>
      <p:ext uri="{BB962C8B-B14F-4D97-AF65-F5344CB8AC3E}">
        <p14:creationId xmlns:p14="http://schemas.microsoft.com/office/powerpoint/2010/main" val="917555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3CDF-9B1F-2727-24A1-9A9E139CF4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3899EF-F13B-AC69-A607-C0D524C51742}"/>
              </a:ext>
            </a:extLst>
          </p:cNvPr>
          <p:cNvPicPr>
            <a:picLocks noChangeAspect="1"/>
          </p:cNvPicPr>
          <p:nvPr/>
        </p:nvPicPr>
        <p:blipFill>
          <a:blip r:embed="rId3"/>
          <a:stretch>
            <a:fillRect/>
          </a:stretch>
        </p:blipFill>
        <p:spPr>
          <a:xfrm>
            <a:off x="381000" y="685800"/>
            <a:ext cx="8617226" cy="5356654"/>
          </a:xfrm>
          <a:prstGeom prst="rect">
            <a:avLst/>
          </a:prstGeom>
        </p:spPr>
      </p:pic>
      <p:sp>
        <p:nvSpPr>
          <p:cNvPr id="4" name="Oval 3">
            <a:extLst>
              <a:ext uri="{FF2B5EF4-FFF2-40B4-BE49-F238E27FC236}">
                <a16:creationId xmlns:a16="http://schemas.microsoft.com/office/drawing/2014/main" id="{22DA3D48-E16F-6063-6D91-511D95055B61}"/>
              </a:ext>
            </a:extLst>
          </p:cNvPr>
          <p:cNvSpPr/>
          <p:nvPr/>
        </p:nvSpPr>
        <p:spPr>
          <a:xfrm>
            <a:off x="4572000" y="3657600"/>
            <a:ext cx="1447800" cy="6096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496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BA8E-BF6A-ADC1-479E-47EC14B0332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05372D-FD27-D697-E726-704D86A557B4}"/>
              </a:ext>
            </a:extLst>
          </p:cNvPr>
          <p:cNvPicPr>
            <a:picLocks noChangeAspect="1"/>
          </p:cNvPicPr>
          <p:nvPr/>
        </p:nvPicPr>
        <p:blipFill>
          <a:blip r:embed="rId3"/>
          <a:stretch>
            <a:fillRect/>
          </a:stretch>
        </p:blipFill>
        <p:spPr>
          <a:xfrm>
            <a:off x="431617" y="709790"/>
            <a:ext cx="8712383" cy="5438419"/>
          </a:xfrm>
          <a:prstGeom prst="rect">
            <a:avLst/>
          </a:prstGeom>
        </p:spPr>
      </p:pic>
    </p:spTree>
    <p:extLst>
      <p:ext uri="{BB962C8B-B14F-4D97-AF65-F5344CB8AC3E}">
        <p14:creationId xmlns:p14="http://schemas.microsoft.com/office/powerpoint/2010/main" val="164090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D1F3-1B5E-1E2B-6732-4118EA1EFA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C0BBC5C-E856-D554-06A2-E09041EB9DF3}"/>
              </a:ext>
            </a:extLst>
          </p:cNvPr>
          <p:cNvPicPr>
            <a:picLocks noChangeAspect="1"/>
          </p:cNvPicPr>
          <p:nvPr/>
        </p:nvPicPr>
        <p:blipFill>
          <a:blip r:embed="rId3"/>
          <a:stretch>
            <a:fillRect/>
          </a:stretch>
        </p:blipFill>
        <p:spPr>
          <a:xfrm>
            <a:off x="195103" y="717326"/>
            <a:ext cx="8753794" cy="5423348"/>
          </a:xfrm>
          <a:prstGeom prst="rect">
            <a:avLst/>
          </a:prstGeom>
        </p:spPr>
      </p:pic>
      <p:sp>
        <p:nvSpPr>
          <p:cNvPr id="5" name="Oval 4">
            <a:extLst>
              <a:ext uri="{FF2B5EF4-FFF2-40B4-BE49-F238E27FC236}">
                <a16:creationId xmlns:a16="http://schemas.microsoft.com/office/drawing/2014/main" id="{EDF20732-1102-4EB8-D470-1E670866AF38}"/>
              </a:ext>
            </a:extLst>
          </p:cNvPr>
          <p:cNvSpPr/>
          <p:nvPr/>
        </p:nvSpPr>
        <p:spPr>
          <a:xfrm>
            <a:off x="2895600" y="4572000"/>
            <a:ext cx="1905000" cy="609600"/>
          </a:xfrm>
          <a:prstGeom prst="ellipse">
            <a:avLst/>
          </a:prstGeom>
          <a:noFill/>
          <a:ln w="6350">
            <a:solidFill>
              <a:srgbClr val="0066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1381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E8C81-B75F-90E7-E6C9-5B4423B0329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FAA7DC7-7D40-6B23-6F2A-8BAD3D01E8EF}"/>
              </a:ext>
            </a:extLst>
          </p:cNvPr>
          <p:cNvPicPr>
            <a:picLocks noChangeAspect="1"/>
          </p:cNvPicPr>
          <p:nvPr/>
        </p:nvPicPr>
        <p:blipFill>
          <a:blip r:embed="rId3"/>
          <a:stretch>
            <a:fillRect/>
          </a:stretch>
        </p:blipFill>
        <p:spPr>
          <a:xfrm>
            <a:off x="304800" y="761290"/>
            <a:ext cx="8647677" cy="5335419"/>
          </a:xfrm>
          <a:prstGeom prst="rect">
            <a:avLst/>
          </a:prstGeom>
        </p:spPr>
      </p:pic>
    </p:spTree>
    <p:extLst>
      <p:ext uri="{BB962C8B-B14F-4D97-AF65-F5344CB8AC3E}">
        <p14:creationId xmlns:p14="http://schemas.microsoft.com/office/powerpoint/2010/main" val="278370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BB0F2-C251-D447-FBDA-FBECF4FA8ED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96D479-2CFB-04B0-94C1-0CD39334AC38}"/>
              </a:ext>
            </a:extLst>
          </p:cNvPr>
          <p:cNvSpPr/>
          <p:nvPr/>
        </p:nvSpPr>
        <p:spPr>
          <a:xfrm>
            <a:off x="529540" y="337111"/>
            <a:ext cx="4124399"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 Apparent Mass</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3BCCD76-B5DB-D29E-C4ED-14DA243314CC}"/>
              </a:ext>
            </a:extLst>
          </p:cNvPr>
          <p:cNvSpPr txBox="1"/>
          <p:nvPr/>
        </p:nvSpPr>
        <p:spPr>
          <a:xfrm>
            <a:off x="1828800" y="5867400"/>
            <a:ext cx="4648200" cy="323165"/>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500" dirty="0"/>
              <a:t>See next slide for frequency shift information</a:t>
            </a:r>
          </a:p>
        </p:txBody>
      </p:sp>
      <p:pic>
        <p:nvPicPr>
          <p:cNvPr id="6" name="Picture 5">
            <a:extLst>
              <a:ext uri="{FF2B5EF4-FFF2-40B4-BE49-F238E27FC236}">
                <a16:creationId xmlns:a16="http://schemas.microsoft.com/office/drawing/2014/main" id="{BA492873-8B86-1828-8D2C-79DC182EEE75}"/>
              </a:ext>
            </a:extLst>
          </p:cNvPr>
          <p:cNvPicPr>
            <a:picLocks noChangeAspect="1"/>
          </p:cNvPicPr>
          <p:nvPr/>
        </p:nvPicPr>
        <p:blipFill>
          <a:blip r:embed="rId3"/>
          <a:stretch>
            <a:fillRect/>
          </a:stretch>
        </p:blipFill>
        <p:spPr>
          <a:xfrm>
            <a:off x="1295400" y="1219200"/>
            <a:ext cx="5334000" cy="4000500"/>
          </a:xfrm>
          <a:prstGeom prst="rect">
            <a:avLst/>
          </a:prstGeom>
        </p:spPr>
      </p:pic>
    </p:spTree>
    <p:extLst>
      <p:ext uri="{BB962C8B-B14F-4D97-AF65-F5344CB8AC3E}">
        <p14:creationId xmlns:p14="http://schemas.microsoft.com/office/powerpoint/2010/main" val="934278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F6BD2-78CD-6FBA-6161-63BCE45631A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EA02291-10CF-EFAC-712C-FC87838AE1A0}"/>
              </a:ext>
            </a:extLst>
          </p:cNvPr>
          <p:cNvSpPr/>
          <p:nvPr/>
        </p:nvSpPr>
        <p:spPr>
          <a:xfrm>
            <a:off x="529540" y="337111"/>
            <a:ext cx="6081730"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 Apparent Mass, Frequency Shift</a:t>
            </a:r>
          </a:p>
        </p:txBody>
      </p:sp>
      <p:sp>
        <p:nvSpPr>
          <p:cNvPr id="2" name="TextBox 1">
            <a:extLst>
              <a:ext uri="{FF2B5EF4-FFF2-40B4-BE49-F238E27FC236}">
                <a16:creationId xmlns:a16="http://schemas.microsoft.com/office/drawing/2014/main" id="{C0E3F996-F485-50D5-2569-5EAA124469AA}"/>
              </a:ext>
            </a:extLst>
          </p:cNvPr>
          <p:cNvSpPr txBox="1"/>
          <p:nvPr/>
        </p:nvSpPr>
        <p:spPr>
          <a:xfrm>
            <a:off x="685800" y="1119410"/>
            <a:ext cx="7620000" cy="4247317"/>
          </a:xfrm>
          <a:prstGeom prst="rect">
            <a:avLst/>
          </a:prstGeom>
          <a:noFill/>
        </p:spPr>
        <p:txBody>
          <a:bodyPr wrap="square" rtlCol="0">
            <a:spAutoFit/>
          </a:bodyPr>
          <a:lstStyle/>
          <a:p>
            <a:pPr marL="285750" indent="-285750">
              <a:spcBef>
                <a:spcPts val="900"/>
              </a:spcBef>
              <a:spcAft>
                <a:spcPts val="900"/>
              </a:spcAft>
              <a:buClr>
                <a:srgbClr val="006699"/>
              </a:buClr>
              <a:buSzPct val="80000"/>
              <a:buFont typeface="Arial" panose="020B0604020202020204" pitchFamily="34" charset="0"/>
              <a:buChar char="•"/>
            </a:pPr>
            <a:r>
              <a:rPr lang="en-US" sz="1500" dirty="0"/>
              <a:t>The 46.4 Hz peak is the fixed-base mode 1 of the payload (m₂, m₃ with m₁ held fixed) — this is what the shaker's driving-point apparent mass actually responds to, not the coupled-system modes.</a:t>
            </a:r>
          </a:p>
          <a:p>
            <a:pPr marL="285750" indent="-285750">
              <a:spcBef>
                <a:spcPts val="900"/>
              </a:spcBef>
              <a:spcAft>
                <a:spcPts val="900"/>
              </a:spcAft>
              <a:buClr>
                <a:srgbClr val="006699"/>
              </a:buClr>
              <a:buSzPct val="80000"/>
              <a:buFont typeface="Arial" panose="020B0604020202020204" pitchFamily="34" charset="0"/>
              <a:buChar char="•"/>
            </a:pPr>
            <a:r>
              <a:rPr lang="en-US" sz="1500" dirty="0"/>
              <a:t>The 56.14 Hz "mode 2" in the modal table is a coupled-system eigenvalue where m₁ moves with the payload; it doesn't show up as a peak in |M(f)| because the base is no longer the fixed reference at that frequency.</a:t>
            </a:r>
          </a:p>
          <a:p>
            <a:pPr marL="285750" indent="-285750">
              <a:spcBef>
                <a:spcPts val="900"/>
              </a:spcBef>
              <a:spcAft>
                <a:spcPts val="900"/>
              </a:spcAft>
              <a:buClr>
                <a:srgbClr val="006699"/>
              </a:buClr>
              <a:buSzPct val="80000"/>
              <a:buFont typeface="Arial" panose="020B0604020202020204" pitchFamily="34" charset="0"/>
              <a:buChar char="•"/>
            </a:pPr>
            <a:r>
              <a:rPr lang="en-US" sz="1500" dirty="0"/>
              <a:t>Apparent-mass peaks sit at fixed-base payload modes, while dips (anti-resonances) sit near free-interface payload modes — that's the dip you see around 130 Hz.</a:t>
            </a:r>
          </a:p>
          <a:p>
            <a:pPr marL="285750" indent="-285750">
              <a:spcBef>
                <a:spcPts val="900"/>
              </a:spcBef>
              <a:spcAft>
                <a:spcPts val="900"/>
              </a:spcAft>
              <a:buClr>
                <a:srgbClr val="006699"/>
              </a:buClr>
              <a:buSzPct val="80000"/>
              <a:buFont typeface="Arial" panose="020B0604020202020204" pitchFamily="34" charset="0"/>
              <a:buChar char="•"/>
            </a:pPr>
            <a:r>
              <a:rPr lang="en-US" sz="1500" dirty="0"/>
              <a:t>Coupled-system modes are always higher than the corresponding fixed-base modes because inertial coupling through m₁ stiffens the effective system, which is why 46.4 Hz &lt; 56.14 Hz and the dip &lt; 132.3 Hz.</a:t>
            </a:r>
          </a:p>
          <a:p>
            <a:pPr marL="285750" indent="-285750">
              <a:spcBef>
                <a:spcPts val="900"/>
              </a:spcBef>
              <a:spcAft>
                <a:spcPts val="900"/>
              </a:spcAft>
              <a:buClr>
                <a:srgbClr val="006699"/>
              </a:buClr>
              <a:buSzPct val="80000"/>
              <a:buFont typeface="Arial" panose="020B0604020202020204" pitchFamily="34" charset="0"/>
              <a:buChar char="•"/>
            </a:pPr>
            <a:r>
              <a:rPr lang="en-US" sz="1500" dirty="0"/>
              <a:t>This is exactly why NASA-HDBK-7004 (and slide 10) insists apparent mass be measured via FRF on the actual hardware rather than inferred from a modal table — the modal frequencies and the M(f) peaks are different quantities.</a:t>
            </a:r>
          </a:p>
        </p:txBody>
      </p:sp>
    </p:spTree>
    <p:extLst>
      <p:ext uri="{BB962C8B-B14F-4D97-AF65-F5344CB8AC3E}">
        <p14:creationId xmlns:p14="http://schemas.microsoft.com/office/powerpoint/2010/main" val="1723473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11E2-3E81-5F4A-B4D0-26CD6FA08ED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6D926C-4160-D8B1-DAFA-DDB791559AB5}"/>
              </a:ext>
            </a:extLst>
          </p:cNvPr>
          <p:cNvPicPr>
            <a:picLocks noChangeAspect="1"/>
          </p:cNvPicPr>
          <p:nvPr/>
        </p:nvPicPr>
        <p:blipFill>
          <a:blip r:embed="rId3"/>
          <a:stretch>
            <a:fillRect/>
          </a:stretch>
        </p:blipFill>
        <p:spPr>
          <a:xfrm>
            <a:off x="381000" y="762000"/>
            <a:ext cx="8529268" cy="5255587"/>
          </a:xfrm>
          <a:prstGeom prst="rect">
            <a:avLst/>
          </a:prstGeom>
        </p:spPr>
      </p:pic>
    </p:spTree>
    <p:extLst>
      <p:ext uri="{BB962C8B-B14F-4D97-AF65-F5344CB8AC3E}">
        <p14:creationId xmlns:p14="http://schemas.microsoft.com/office/powerpoint/2010/main" val="199156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EEA4D-3FD4-C237-10BF-0E708833E2F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4744B42-24D7-BD9A-6918-5E33CC93DD62}"/>
              </a:ext>
            </a:extLst>
          </p:cNvPr>
          <p:cNvPicPr>
            <a:picLocks noChangeAspect="1"/>
          </p:cNvPicPr>
          <p:nvPr/>
        </p:nvPicPr>
        <p:blipFill>
          <a:blip r:embed="rId3"/>
          <a:stretch>
            <a:fillRect/>
          </a:stretch>
        </p:blipFill>
        <p:spPr>
          <a:xfrm>
            <a:off x="304800" y="724076"/>
            <a:ext cx="8754448" cy="5409847"/>
          </a:xfrm>
          <a:prstGeom prst="rect">
            <a:avLst/>
          </a:prstGeom>
        </p:spPr>
      </p:pic>
    </p:spTree>
    <p:extLst>
      <p:ext uri="{BB962C8B-B14F-4D97-AF65-F5344CB8AC3E}">
        <p14:creationId xmlns:p14="http://schemas.microsoft.com/office/powerpoint/2010/main" val="9376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3AA42-BF61-6B0B-431D-055D8DD3D15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46565A5-AD40-E649-DFE7-3958D2FF078F}"/>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9E364DD-6221-2F4C-69D8-5F9D7C88C75E}"/>
                  </a:ext>
                </a:extLst>
              </p:cNvPr>
              <p:cNvSpPr txBox="1"/>
              <p:nvPr/>
            </p:nvSpPr>
            <p:spPr>
              <a:xfrm>
                <a:off x="304800" y="5257800"/>
                <a:ext cx="7848600" cy="1020792"/>
              </a:xfrm>
              <a:prstGeom prst="rect">
                <a:avLst/>
              </a:prstGeom>
              <a:noFill/>
            </p:spPr>
            <p:txBody>
              <a:bodyPr wrap="square">
                <a:spAutoFit/>
              </a:bodyPr>
              <a:lstStyle/>
              <a:p>
                <a:pPr marL="285750" indent="-285750">
                  <a:spcBef>
                    <a:spcPts val="500"/>
                  </a:spcBef>
                  <a:spcAft>
                    <a:spcPts val="500"/>
                  </a:spcAft>
                  <a:buClr>
                    <a:srgbClr val="006699"/>
                  </a:buClr>
                  <a:buSzPct val="80000"/>
                  <a:buFont typeface="Arial" panose="020B0604020202020204" pitchFamily="34" charset="0"/>
                  <a:buChar char="•"/>
                </a:pPr>
                <a:r>
                  <a:rPr lang="en-US" sz="1300" dirty="0"/>
                  <a:t>The Unnotched Force PSD (</a:t>
                </a:r>
                <a14:m>
                  <m:oMath xmlns:m="http://schemas.openxmlformats.org/officeDocument/2006/math">
                    <m:sSub>
                      <m:sSubPr>
                        <m:ctrlPr>
                          <a:rPr lang="ar-AE" sz="1300" i="1">
                            <a:latin typeface="Cambria Math" panose="02040503050406030204" pitchFamily="18" charset="0"/>
                          </a:rPr>
                        </m:ctrlPr>
                      </m:sSubPr>
                      <m:e>
                        <m:r>
                          <a:rPr lang="ar-AE" sz="1300" b="0" i="1" smtClean="0">
                            <a:latin typeface="Cambria Math" panose="02040503050406030204" pitchFamily="18" charset="0"/>
                          </a:rPr>
                          <m:t>𝑆</m:t>
                        </m:r>
                      </m:e>
                      <m:sub>
                        <m:r>
                          <a:rPr lang="ar-AE" sz="1300" b="0" i="1" smtClean="0">
                            <a:latin typeface="Cambria Math" panose="02040503050406030204" pitchFamily="18" charset="0"/>
                          </a:rPr>
                          <m:t>𝐹𝐹</m:t>
                        </m:r>
                      </m:sub>
                    </m:sSub>
                  </m:oMath>
                </a14:m>
                <a:r>
                  <a:rPr lang="en-US" sz="1300" dirty="0"/>
                  <a:t>) represents the interface force that would be generated if the shaker table (the launch vehicle) were infinitely stiff</a:t>
                </a:r>
              </a:p>
              <a:p>
                <a:pPr marL="285750" indent="-285750">
                  <a:spcBef>
                    <a:spcPts val="500"/>
                  </a:spcBef>
                  <a:spcAft>
                    <a:spcPts val="500"/>
                  </a:spcAft>
                  <a:buClr>
                    <a:srgbClr val="006699"/>
                  </a:buClr>
                  <a:buSzPct val="80000"/>
                  <a:buFont typeface="Arial" panose="020B0604020202020204" pitchFamily="34" charset="0"/>
                  <a:buChar char="•"/>
                </a:pPr>
                <a:r>
                  <a:rPr lang="en-US" sz="1300" dirty="0"/>
                  <a:t>In practice, it is used as the baseline for Force Limited Vibration (FLV) testing to prevent over-testing the spacecraft at its resonant frequencies</a:t>
                </a:r>
              </a:p>
            </p:txBody>
          </p:sp>
        </mc:Choice>
        <mc:Fallback xmlns="">
          <p:sp>
            <p:nvSpPr>
              <p:cNvPr id="9" name="TextBox 8">
                <a:extLst>
                  <a:ext uri="{FF2B5EF4-FFF2-40B4-BE49-F238E27FC236}">
                    <a16:creationId xmlns:a16="http://schemas.microsoft.com/office/drawing/2014/main" id="{D9E364DD-6221-2F4C-69D8-5F9D7C88C75E}"/>
                  </a:ext>
                </a:extLst>
              </p:cNvPr>
              <p:cNvSpPr txBox="1">
                <a:spLocks noRot="1" noChangeAspect="1" noMove="1" noResize="1" noEditPoints="1" noAdjustHandles="1" noChangeArrowheads="1" noChangeShapeType="1" noTextEdit="1"/>
              </p:cNvSpPr>
              <p:nvPr/>
            </p:nvSpPr>
            <p:spPr>
              <a:xfrm>
                <a:off x="304800" y="5257800"/>
                <a:ext cx="7848600" cy="1020792"/>
              </a:xfrm>
              <a:prstGeom prst="rect">
                <a:avLst/>
              </a:prstGeom>
              <a:blipFill>
                <a:blip r:embed="rId3"/>
                <a:stretch>
                  <a:fillRect t="-599" b="-419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E81143C3-8CEC-5EA5-AE65-3F722186ABC6}"/>
              </a:ext>
            </a:extLst>
          </p:cNvPr>
          <p:cNvPicPr>
            <a:picLocks noChangeAspect="1"/>
          </p:cNvPicPr>
          <p:nvPr/>
        </p:nvPicPr>
        <p:blipFill>
          <a:blip r:embed="rId4"/>
          <a:stretch>
            <a:fillRect/>
          </a:stretch>
        </p:blipFill>
        <p:spPr>
          <a:xfrm>
            <a:off x="1371600" y="1031699"/>
            <a:ext cx="5334000" cy="4000500"/>
          </a:xfrm>
          <a:prstGeom prst="rect">
            <a:avLst/>
          </a:prstGeom>
        </p:spPr>
      </p:pic>
    </p:spTree>
    <p:extLst>
      <p:ext uri="{BB962C8B-B14F-4D97-AF65-F5344CB8AC3E}">
        <p14:creationId xmlns:p14="http://schemas.microsoft.com/office/powerpoint/2010/main" val="120579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12ED-4F18-D24F-87A3-019B564380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27EAC68-8621-5823-D404-3D09EA825C35}"/>
              </a:ext>
            </a:extLst>
          </p:cNvPr>
          <p:cNvSpPr/>
          <p:nvPr/>
        </p:nvSpPr>
        <p:spPr>
          <a:xfrm>
            <a:off x="529540" y="337111"/>
            <a:ext cx="1522340"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NASA GEVS</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1420333-F0B9-D6BB-7899-07498A338E69}"/>
              </a:ext>
            </a:extLst>
          </p:cNvPr>
          <p:cNvSpPr txBox="1"/>
          <p:nvPr/>
        </p:nvSpPr>
        <p:spPr>
          <a:xfrm>
            <a:off x="685800" y="1066800"/>
            <a:ext cx="7383892" cy="5006499"/>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NASA GEVS requires correcting shaker-to-flight impedance mismatch</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GEVS allows two primary corrections:</a:t>
            </a:r>
          </a:p>
          <a:p>
            <a:pPr marL="285750" indent="-285750">
              <a:buClr>
                <a:srgbClr val="006699"/>
              </a:buClr>
              <a:buSzPct val="80000"/>
              <a:buFont typeface="Arial" panose="020B0604020202020204" pitchFamily="34" charset="0"/>
              <a:buChar char="•"/>
            </a:pPr>
            <a:endParaRPr lang="en-US" sz="1300" dirty="0"/>
          </a:p>
          <a:p>
            <a:pPr lvl="1">
              <a:buClr>
                <a:srgbClr val="006699"/>
              </a:buClr>
              <a:buSzPct val="80000"/>
            </a:pPr>
            <a:r>
              <a:rPr lang="en-US" sz="1300" dirty="0"/>
              <a:t>1.  Mass Loading (Add Mass)</a:t>
            </a:r>
          </a:p>
          <a:p>
            <a:pPr marL="742950" lvl="1" indent="-285750">
              <a:buClr>
                <a:srgbClr val="006699"/>
              </a:buClr>
              <a:buSzPct val="80000"/>
              <a:buFont typeface="Arial" panose="020B0604020202020204" pitchFamily="34" charset="0"/>
              <a:buChar char="•"/>
            </a:pPr>
            <a:endParaRPr lang="en-US" sz="1300" dirty="0"/>
          </a:p>
          <a:p>
            <a:pPr marL="1200150" lvl="2" indent="-285750">
              <a:spcAft>
                <a:spcPts val="1200"/>
              </a:spcAft>
              <a:buClr>
                <a:srgbClr val="006699"/>
              </a:buClr>
              <a:buSzPct val="80000"/>
              <a:buFont typeface="Arial" panose="020B0604020202020204" pitchFamily="34" charset="0"/>
              <a:buChar char="•"/>
            </a:pPr>
            <a:r>
              <a:rPr lang="en-US" sz="1300" dirty="0"/>
              <a:t>Add physical mass to: </a:t>
            </a:r>
          </a:p>
          <a:p>
            <a:pPr marL="1657350" lvl="3" indent="-285750">
              <a:buClr>
                <a:srgbClr val="006699"/>
              </a:buClr>
              <a:buSzPct val="80000"/>
              <a:buFont typeface="Arial" panose="020B0604020202020204" pitchFamily="34" charset="0"/>
              <a:buChar char="•"/>
            </a:pPr>
            <a:r>
              <a:rPr lang="en-US" sz="1300" dirty="0"/>
              <a:t>test fixture </a:t>
            </a:r>
          </a:p>
          <a:p>
            <a:pPr marL="1657350" lvl="3" indent="-285750">
              <a:buClr>
                <a:srgbClr val="006699"/>
              </a:buClr>
              <a:buSzPct val="80000"/>
              <a:buFont typeface="Arial" panose="020B0604020202020204" pitchFamily="34" charset="0"/>
              <a:buChar char="•"/>
            </a:pPr>
            <a:r>
              <a:rPr lang="en-US" sz="1300" dirty="0"/>
              <a:t>mounting interface </a:t>
            </a:r>
          </a:p>
          <a:p>
            <a:pPr marL="1657350" lvl="3" indent="-285750">
              <a:buClr>
                <a:srgbClr val="006699"/>
              </a:buClr>
              <a:buSzPct val="80000"/>
              <a:buFont typeface="Arial" panose="020B0604020202020204" pitchFamily="34" charset="0"/>
              <a:buChar char="•"/>
            </a:pPr>
            <a:endParaRPr lang="en-US" sz="1300" dirty="0"/>
          </a:p>
          <a:p>
            <a:pPr marL="1200150" lvl="2" indent="-285750">
              <a:spcAft>
                <a:spcPts val="1200"/>
              </a:spcAft>
              <a:buClr>
                <a:srgbClr val="006699"/>
              </a:buClr>
              <a:buSzPct val="80000"/>
              <a:buFont typeface="Arial" panose="020B0604020202020204" pitchFamily="34" charset="0"/>
              <a:buChar char="•"/>
            </a:pPr>
            <a:r>
              <a:rPr lang="en-US" sz="1300" dirty="0"/>
              <a:t>Goal:</a:t>
            </a:r>
          </a:p>
          <a:p>
            <a:pPr marL="1657350" lvl="3" indent="-285750">
              <a:buClr>
                <a:srgbClr val="006699"/>
              </a:buClr>
              <a:buSzPct val="80000"/>
              <a:buFont typeface="Arial" panose="020B0604020202020204" pitchFamily="34" charset="0"/>
              <a:buChar char="•"/>
            </a:pPr>
            <a:r>
              <a:rPr lang="en-US" sz="1300" dirty="0"/>
              <a:t>make lab impedance closer to flight system </a:t>
            </a:r>
          </a:p>
          <a:p>
            <a:pPr lvl="1"/>
            <a:endParaRPr lang="en-US" sz="1300" dirty="0"/>
          </a:p>
          <a:p>
            <a:pPr lvl="1"/>
            <a:endParaRPr lang="en-US" sz="1300" dirty="0"/>
          </a:p>
          <a:p>
            <a:pPr lvl="1"/>
            <a:r>
              <a:rPr lang="en-US" sz="1300" dirty="0"/>
              <a:t>2.    Force Limiting (Preferred Modern Method)</a:t>
            </a:r>
            <a:br>
              <a:rPr lang="en-US" sz="1300" dirty="0"/>
            </a:br>
            <a:endParaRPr lang="en-US" sz="1300" dirty="0"/>
          </a:p>
          <a:p>
            <a:pPr marL="1200150" lvl="2" indent="-285750">
              <a:spcBef>
                <a:spcPts val="400"/>
              </a:spcBef>
              <a:spcAft>
                <a:spcPts val="1200"/>
              </a:spcAft>
              <a:buClr>
                <a:srgbClr val="006699"/>
              </a:buClr>
              <a:buSzPct val="80000"/>
              <a:buFont typeface="Arial" panose="020B0604020202020204" pitchFamily="34" charset="0"/>
              <a:buChar char="•"/>
            </a:pPr>
            <a:r>
              <a:rPr lang="en-US" sz="1300" dirty="0"/>
              <a:t>Do not change hardware, instead: </a:t>
            </a:r>
          </a:p>
          <a:p>
            <a:pPr marL="1657350" lvl="3" indent="-285750">
              <a:buClr>
                <a:srgbClr val="006699"/>
              </a:buClr>
              <a:buSzPct val="80000"/>
              <a:buFont typeface="Arial" panose="020B0604020202020204" pitchFamily="34" charset="0"/>
              <a:buChar char="•"/>
            </a:pPr>
            <a:r>
              <a:rPr lang="en-US" sz="1300" dirty="0"/>
              <a:t>limit force using: </a:t>
            </a:r>
          </a:p>
          <a:p>
            <a:pPr marL="2114550" lvl="4" indent="-285750">
              <a:buClr>
                <a:srgbClr val="006699"/>
              </a:buClr>
              <a:buSzPct val="80000"/>
              <a:buFont typeface="Arial" panose="020B0604020202020204" pitchFamily="34" charset="0"/>
              <a:buChar char="•"/>
            </a:pPr>
            <a:r>
              <a:rPr lang="en-US" sz="1300" dirty="0"/>
              <a:t>load cells (dual control), or </a:t>
            </a:r>
          </a:p>
          <a:p>
            <a:pPr marL="2114550" lvl="4" indent="-285750">
              <a:buClr>
                <a:srgbClr val="006699"/>
              </a:buClr>
              <a:buSzPct val="80000"/>
              <a:buFont typeface="Arial" panose="020B0604020202020204" pitchFamily="34" charset="0"/>
              <a:buChar char="•"/>
            </a:pPr>
            <a:r>
              <a:rPr lang="en-US" sz="1300" dirty="0"/>
              <a:t>computed limits (accel-only method)</a:t>
            </a:r>
          </a:p>
          <a:p>
            <a:pPr marL="285750" indent="-285750">
              <a:buClr>
                <a:srgbClr val="006699"/>
              </a:buClr>
              <a:buSzPct val="80000"/>
              <a:buFont typeface="Arial" panose="020B0604020202020204" pitchFamily="34" charset="0"/>
              <a:buChar char="•"/>
            </a:pPr>
            <a:endParaRPr lang="en-US" sz="1300" dirty="0"/>
          </a:p>
        </p:txBody>
      </p:sp>
    </p:spTree>
    <p:extLst>
      <p:ext uri="{BB962C8B-B14F-4D97-AF65-F5344CB8AC3E}">
        <p14:creationId xmlns:p14="http://schemas.microsoft.com/office/powerpoint/2010/main" val="216362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C9A92-3C29-5007-D0EE-F30E7F2F33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08A8C25-19D1-9E7A-6FB7-0B36F82EF616}"/>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85E91EC-CDF4-9F64-1C5D-6227AA5F52DE}"/>
              </a:ext>
            </a:extLst>
          </p:cNvPr>
          <p:cNvPicPr>
            <a:picLocks noChangeAspect="1"/>
          </p:cNvPicPr>
          <p:nvPr/>
        </p:nvPicPr>
        <p:blipFill>
          <a:blip r:embed="rId3"/>
          <a:stretch>
            <a:fillRect/>
          </a:stretch>
        </p:blipFill>
        <p:spPr>
          <a:xfrm>
            <a:off x="1905000" y="1428750"/>
            <a:ext cx="5334000" cy="4000500"/>
          </a:xfrm>
          <a:prstGeom prst="rect">
            <a:avLst/>
          </a:prstGeom>
        </p:spPr>
      </p:pic>
    </p:spTree>
    <p:extLst>
      <p:ext uri="{BB962C8B-B14F-4D97-AF65-F5344CB8AC3E}">
        <p14:creationId xmlns:p14="http://schemas.microsoft.com/office/powerpoint/2010/main" val="37140867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5D751-7128-2B38-9C92-739DD81DCEC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81F1D41-37E8-8C3A-36EE-866192A3E22D}"/>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63D497D-2BC7-B986-46C6-DDD6DA411F0D}"/>
              </a:ext>
            </a:extLst>
          </p:cNvPr>
          <p:cNvPicPr>
            <a:picLocks noChangeAspect="1"/>
          </p:cNvPicPr>
          <p:nvPr/>
        </p:nvPicPr>
        <p:blipFill>
          <a:blip r:embed="rId3"/>
          <a:stretch>
            <a:fillRect/>
          </a:stretch>
        </p:blipFill>
        <p:spPr>
          <a:xfrm>
            <a:off x="1905000" y="1276350"/>
            <a:ext cx="5334000" cy="4305300"/>
          </a:xfrm>
          <a:prstGeom prst="rect">
            <a:avLst/>
          </a:prstGeom>
        </p:spPr>
      </p:pic>
    </p:spTree>
    <p:extLst>
      <p:ext uri="{BB962C8B-B14F-4D97-AF65-F5344CB8AC3E}">
        <p14:creationId xmlns:p14="http://schemas.microsoft.com/office/powerpoint/2010/main" val="1631433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6233B-46B2-6D03-9DEF-AA0367798DC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9B6956C-0AC1-9BC0-E695-B138A284D16F}"/>
              </a:ext>
            </a:extLst>
          </p:cNvPr>
          <p:cNvSpPr/>
          <p:nvPr/>
        </p:nvSpPr>
        <p:spPr>
          <a:xfrm>
            <a:off x="529540" y="337111"/>
            <a:ext cx="2214581"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Three dof System</a:t>
            </a:r>
            <a:endParaRPr lang="en-US" sz="2200" dirty="0">
              <a:solidFill>
                <a:prstClr val="black"/>
              </a:solidFill>
              <a:ea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75D41965-6453-909D-9320-7D73057D1209}"/>
              </a:ext>
            </a:extLst>
          </p:cNvPr>
          <p:cNvGrpSpPr/>
          <p:nvPr/>
        </p:nvGrpSpPr>
        <p:grpSpPr>
          <a:xfrm>
            <a:off x="610298" y="1777889"/>
            <a:ext cx="1447800" cy="2162175"/>
            <a:chOff x="0" y="0"/>
            <a:chExt cx="1447800" cy="2162175"/>
          </a:xfrm>
        </p:grpSpPr>
        <p:sp>
          <p:nvSpPr>
            <p:cNvPr id="14" name="Text Box 24">
              <a:extLst>
                <a:ext uri="{FF2B5EF4-FFF2-40B4-BE49-F238E27FC236}">
                  <a16:creationId xmlns:a16="http://schemas.microsoft.com/office/drawing/2014/main" id="{00829A0C-A85A-DA10-C8A5-E76D384F91D4}"/>
                </a:ext>
              </a:extLst>
            </p:cNvPr>
            <p:cNvSpPr txBox="1">
              <a:spLocks noChangeArrowheads="1"/>
            </p:cNvSpPr>
            <p:nvPr/>
          </p:nvSpPr>
          <p:spPr bwMode="auto">
            <a:xfrm>
              <a:off x="242888" y="13430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3">
              <a:extLst>
                <a:ext uri="{FF2B5EF4-FFF2-40B4-BE49-F238E27FC236}">
                  <a16:creationId xmlns:a16="http://schemas.microsoft.com/office/drawing/2014/main" id="{DB274CA9-E24B-0DCB-3E28-CCB699149344}"/>
                </a:ext>
              </a:extLst>
            </p:cNvPr>
            <p:cNvSpPr txBox="1">
              <a:spLocks noChangeArrowheads="1"/>
            </p:cNvSpPr>
            <p:nvPr/>
          </p:nvSpPr>
          <p:spPr bwMode="auto">
            <a:xfrm>
              <a:off x="257175" y="57150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nector: Elbow 15">
              <a:extLst>
                <a:ext uri="{FF2B5EF4-FFF2-40B4-BE49-F238E27FC236}">
                  <a16:creationId xmlns:a16="http://schemas.microsoft.com/office/drawing/2014/main" id="{877DD9AC-CABD-EB74-975F-16FEFB7222DD}"/>
                </a:ext>
              </a:extLst>
            </p:cNvPr>
            <p:cNvCxnSpPr>
              <a:cxnSpLocks noChangeShapeType="1"/>
            </p:cNvCxnSpPr>
            <p:nvPr/>
          </p:nvCxnSpPr>
          <p:spPr bwMode="auto">
            <a:xfrm rot="16200000">
              <a:off x="494982" y="17808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7" name="Text Box 1">
              <a:extLst>
                <a:ext uri="{FF2B5EF4-FFF2-40B4-BE49-F238E27FC236}">
                  <a16:creationId xmlns:a16="http://schemas.microsoft.com/office/drawing/2014/main" id="{28664C62-E8F5-857E-C7DA-6C470B5682EF}"/>
                </a:ext>
              </a:extLst>
            </p:cNvPr>
            <p:cNvSpPr txBox="1">
              <a:spLocks noChangeArrowheads="1"/>
            </p:cNvSpPr>
            <p:nvPr/>
          </p:nvSpPr>
          <p:spPr bwMode="auto">
            <a:xfrm>
              <a:off x="28575" y="1752600"/>
              <a:ext cx="523875" cy="351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CC94181C-E714-3E42-F0BD-669B4B4E2BFA}"/>
                </a:ext>
              </a:extLst>
            </p:cNvPr>
            <p:cNvSpPr txBox="1">
              <a:spLocks noChangeArrowheads="1"/>
            </p:cNvSpPr>
            <p:nvPr/>
          </p:nvSpPr>
          <p:spPr bwMode="auto">
            <a:xfrm>
              <a:off x="47625" y="933450"/>
              <a:ext cx="523240"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Connector: Elbow 18">
              <a:extLst>
                <a:ext uri="{FF2B5EF4-FFF2-40B4-BE49-F238E27FC236}">
                  <a16:creationId xmlns:a16="http://schemas.microsoft.com/office/drawing/2014/main" id="{F9C999A8-08E4-EA82-9086-565087436610}"/>
                </a:ext>
              </a:extLst>
            </p:cNvPr>
            <p:cNvCxnSpPr>
              <a:cxnSpLocks noChangeShapeType="1"/>
            </p:cNvCxnSpPr>
            <p:nvPr/>
          </p:nvCxnSpPr>
          <p:spPr bwMode="auto">
            <a:xfrm rot="16200000">
              <a:off x="485457" y="1806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20" name="Connector: Elbow 19">
              <a:extLst>
                <a:ext uri="{FF2B5EF4-FFF2-40B4-BE49-F238E27FC236}">
                  <a16:creationId xmlns:a16="http://schemas.microsoft.com/office/drawing/2014/main" id="{1AFB2C88-42DF-F476-0437-D3001F5E8741}"/>
                </a:ext>
              </a:extLst>
            </p:cNvPr>
            <p:cNvCxnSpPr>
              <a:cxnSpLocks noChangeShapeType="1"/>
            </p:cNvCxnSpPr>
            <p:nvPr/>
          </p:nvCxnSpPr>
          <p:spPr bwMode="auto">
            <a:xfrm rot="16200000">
              <a:off x="475932" y="952183"/>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1" name="Rectangle 20">
              <a:extLst>
                <a:ext uri="{FF2B5EF4-FFF2-40B4-BE49-F238E27FC236}">
                  <a16:creationId xmlns:a16="http://schemas.microsoft.com/office/drawing/2014/main" id="{1235FF48-620F-E1DD-F8F8-2FB34D540F5A}"/>
                </a:ext>
              </a:extLst>
            </p:cNvPr>
            <p:cNvSpPr>
              <a:spLocks noChangeArrowheads="1"/>
            </p:cNvSpPr>
            <p:nvPr/>
          </p:nvSpPr>
          <p:spPr bwMode="auto">
            <a:xfrm>
              <a:off x="114300" y="1819275"/>
              <a:ext cx="40068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200" kern="100">
                  <a:effectLst/>
                  <a:latin typeface="Helvetica" panose="020B060402020202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3D9F5519-EE40-0286-C929-4A64F55DE917}"/>
                </a:ext>
              </a:extLst>
            </p:cNvPr>
            <p:cNvGrpSpPr>
              <a:grpSpLocks/>
            </p:cNvGrpSpPr>
            <p:nvPr/>
          </p:nvGrpSpPr>
          <p:grpSpPr bwMode="auto">
            <a:xfrm>
              <a:off x="238125" y="1343025"/>
              <a:ext cx="97175" cy="377821"/>
              <a:chOff x="-19" y="0"/>
              <a:chExt cx="20048" cy="19999"/>
            </a:xfrm>
          </p:grpSpPr>
          <p:cxnSp>
            <p:nvCxnSpPr>
              <p:cNvPr id="44" name="Line 22">
                <a:extLst>
                  <a:ext uri="{FF2B5EF4-FFF2-40B4-BE49-F238E27FC236}">
                    <a16:creationId xmlns:a16="http://schemas.microsoft.com/office/drawing/2014/main" id="{A1FB7D4F-65D7-9A32-703C-4268D1BACF2C}"/>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5" name="Line 23">
                <a:extLst>
                  <a:ext uri="{FF2B5EF4-FFF2-40B4-BE49-F238E27FC236}">
                    <a16:creationId xmlns:a16="http://schemas.microsoft.com/office/drawing/2014/main" id="{4D68F13B-5575-D7FD-E8A8-11C6395E7349}"/>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6" name="Line 24">
                <a:extLst>
                  <a:ext uri="{FF2B5EF4-FFF2-40B4-BE49-F238E27FC236}">
                    <a16:creationId xmlns:a16="http://schemas.microsoft.com/office/drawing/2014/main" id="{C1D17408-9F5D-217F-3D59-B8D7ADE1986C}"/>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7" name="Line 25">
                <a:extLst>
                  <a:ext uri="{FF2B5EF4-FFF2-40B4-BE49-F238E27FC236}">
                    <a16:creationId xmlns:a16="http://schemas.microsoft.com/office/drawing/2014/main" id="{F895283D-6417-5113-77A4-A0062240D6AE}"/>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8" name="Line 26">
                <a:extLst>
                  <a:ext uri="{FF2B5EF4-FFF2-40B4-BE49-F238E27FC236}">
                    <a16:creationId xmlns:a16="http://schemas.microsoft.com/office/drawing/2014/main" id="{4124EE00-99FA-C616-966F-03363CDB3F78}"/>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9" name="Line 27">
                <a:extLst>
                  <a:ext uri="{FF2B5EF4-FFF2-40B4-BE49-F238E27FC236}">
                    <a16:creationId xmlns:a16="http://schemas.microsoft.com/office/drawing/2014/main" id="{EC110E91-5D55-6DD9-65F7-6E8E2C7E6A7B}"/>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0" name="Line 28">
                <a:extLst>
                  <a:ext uri="{FF2B5EF4-FFF2-40B4-BE49-F238E27FC236}">
                    <a16:creationId xmlns:a16="http://schemas.microsoft.com/office/drawing/2014/main" id="{5B4550CF-9B24-89FA-FD85-A62537738FB5}"/>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1" name="Line 29">
                <a:extLst>
                  <a:ext uri="{FF2B5EF4-FFF2-40B4-BE49-F238E27FC236}">
                    <a16:creationId xmlns:a16="http://schemas.microsoft.com/office/drawing/2014/main" id="{C313846F-261B-798F-95EF-A870D8890063}"/>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2" name="Line 30">
                <a:extLst>
                  <a:ext uri="{FF2B5EF4-FFF2-40B4-BE49-F238E27FC236}">
                    <a16:creationId xmlns:a16="http://schemas.microsoft.com/office/drawing/2014/main" id="{B8170858-D6C4-C194-F8C8-C31136143045}"/>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53" name="Line 31">
                <a:extLst>
                  <a:ext uri="{FF2B5EF4-FFF2-40B4-BE49-F238E27FC236}">
                    <a16:creationId xmlns:a16="http://schemas.microsoft.com/office/drawing/2014/main" id="{E0F0A24A-8145-C7BD-0132-A3D6D337549A}"/>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23" name="Rectangle 22">
              <a:extLst>
                <a:ext uri="{FF2B5EF4-FFF2-40B4-BE49-F238E27FC236}">
                  <a16:creationId xmlns:a16="http://schemas.microsoft.com/office/drawing/2014/main" id="{B7FBF20B-E31B-C8FD-7DAB-BF7428CF78DF}"/>
                </a:ext>
              </a:extLst>
            </p:cNvPr>
            <p:cNvSpPr>
              <a:spLocks noChangeArrowheads="1"/>
            </p:cNvSpPr>
            <p:nvPr/>
          </p:nvSpPr>
          <p:spPr bwMode="auto">
            <a:xfrm>
              <a:off x="19050" y="895350"/>
              <a:ext cx="576580"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4" name="Rectangle 23">
              <a:extLst>
                <a:ext uri="{FF2B5EF4-FFF2-40B4-BE49-F238E27FC236}">
                  <a16:creationId xmlns:a16="http://schemas.microsoft.com/office/drawing/2014/main" id="{E37B9EE9-750D-7A46-8F89-895A5EF4A614}"/>
                </a:ext>
              </a:extLst>
            </p:cNvPr>
            <p:cNvSpPr>
              <a:spLocks noChangeArrowheads="1"/>
            </p:cNvSpPr>
            <p:nvPr/>
          </p:nvSpPr>
          <p:spPr bwMode="auto">
            <a:xfrm>
              <a:off x="123825" y="1000125"/>
              <a:ext cx="40195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100" kern="10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25" name="Group 24">
              <a:extLst>
                <a:ext uri="{FF2B5EF4-FFF2-40B4-BE49-F238E27FC236}">
                  <a16:creationId xmlns:a16="http://schemas.microsoft.com/office/drawing/2014/main" id="{E1196A16-491B-2817-83E5-9E1A60A3C46C}"/>
                </a:ext>
              </a:extLst>
            </p:cNvPr>
            <p:cNvGrpSpPr>
              <a:grpSpLocks/>
            </p:cNvGrpSpPr>
            <p:nvPr/>
          </p:nvGrpSpPr>
          <p:grpSpPr bwMode="auto">
            <a:xfrm>
              <a:off x="238125" y="514350"/>
              <a:ext cx="97175" cy="376556"/>
              <a:chOff x="-19" y="0"/>
              <a:chExt cx="20048" cy="19999"/>
            </a:xfrm>
          </p:grpSpPr>
          <p:cxnSp>
            <p:nvCxnSpPr>
              <p:cNvPr id="34" name="Line 42">
                <a:extLst>
                  <a:ext uri="{FF2B5EF4-FFF2-40B4-BE49-F238E27FC236}">
                    <a16:creationId xmlns:a16="http://schemas.microsoft.com/office/drawing/2014/main" id="{C83196A7-C19A-D713-D078-4E67AAB3AD73}"/>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5" name="Line 43">
                <a:extLst>
                  <a:ext uri="{FF2B5EF4-FFF2-40B4-BE49-F238E27FC236}">
                    <a16:creationId xmlns:a16="http://schemas.microsoft.com/office/drawing/2014/main" id="{18E4956F-E0BD-E372-9BB3-A78CC6F67FC5}"/>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44">
                <a:extLst>
                  <a:ext uri="{FF2B5EF4-FFF2-40B4-BE49-F238E27FC236}">
                    <a16:creationId xmlns:a16="http://schemas.microsoft.com/office/drawing/2014/main" id="{D9E345EA-F1A0-4E2E-1D20-3047F65A557F}"/>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45">
                <a:extLst>
                  <a:ext uri="{FF2B5EF4-FFF2-40B4-BE49-F238E27FC236}">
                    <a16:creationId xmlns:a16="http://schemas.microsoft.com/office/drawing/2014/main" id="{A2802974-5817-CD07-6F42-5CBBC687A656}"/>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46">
                <a:extLst>
                  <a:ext uri="{FF2B5EF4-FFF2-40B4-BE49-F238E27FC236}">
                    <a16:creationId xmlns:a16="http://schemas.microsoft.com/office/drawing/2014/main" id="{914FAE09-8BB7-1234-53B5-5C19917A972E}"/>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47">
                <a:extLst>
                  <a:ext uri="{FF2B5EF4-FFF2-40B4-BE49-F238E27FC236}">
                    <a16:creationId xmlns:a16="http://schemas.microsoft.com/office/drawing/2014/main" id="{C0DA9ADB-06B0-340D-A687-1EA116A86D87}"/>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48">
                <a:extLst>
                  <a:ext uri="{FF2B5EF4-FFF2-40B4-BE49-F238E27FC236}">
                    <a16:creationId xmlns:a16="http://schemas.microsoft.com/office/drawing/2014/main" id="{19ED2C9F-DFA6-D386-A295-7C0C26CC2CD3}"/>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49">
                <a:extLst>
                  <a:ext uri="{FF2B5EF4-FFF2-40B4-BE49-F238E27FC236}">
                    <a16:creationId xmlns:a16="http://schemas.microsoft.com/office/drawing/2014/main" id="{FF95B9BB-2B09-3BC5-6D00-C5CD3F25C2DA}"/>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50">
                <a:extLst>
                  <a:ext uri="{FF2B5EF4-FFF2-40B4-BE49-F238E27FC236}">
                    <a16:creationId xmlns:a16="http://schemas.microsoft.com/office/drawing/2014/main" id="{A59E5081-8865-516F-3D38-FA6E57749DE8}"/>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51">
                <a:extLst>
                  <a:ext uri="{FF2B5EF4-FFF2-40B4-BE49-F238E27FC236}">
                    <a16:creationId xmlns:a16="http://schemas.microsoft.com/office/drawing/2014/main" id="{27B10284-B4BC-0FE1-D1CC-3C57EC313CBC}"/>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26" name="Rectangle 25">
              <a:extLst>
                <a:ext uri="{FF2B5EF4-FFF2-40B4-BE49-F238E27FC236}">
                  <a16:creationId xmlns:a16="http://schemas.microsoft.com/office/drawing/2014/main" id="{402EB518-A7F8-B1AC-EFA7-57A60E6E9A98}"/>
                </a:ext>
              </a:extLst>
            </p:cNvPr>
            <p:cNvSpPr>
              <a:spLocks noChangeArrowheads="1"/>
            </p:cNvSpPr>
            <p:nvPr/>
          </p:nvSpPr>
          <p:spPr bwMode="auto">
            <a:xfrm>
              <a:off x="0" y="85725"/>
              <a:ext cx="576580" cy="434975"/>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7" name="Text Box 20">
              <a:extLst>
                <a:ext uri="{FF2B5EF4-FFF2-40B4-BE49-F238E27FC236}">
                  <a16:creationId xmlns:a16="http://schemas.microsoft.com/office/drawing/2014/main" id="{06001F83-2DA4-9E3B-E8DA-A5341BFA42F7}"/>
                </a:ext>
              </a:extLst>
            </p:cNvPr>
            <p:cNvSpPr txBox="1">
              <a:spLocks noChangeArrowheads="1"/>
            </p:cNvSpPr>
            <p:nvPr/>
          </p:nvSpPr>
          <p:spPr bwMode="auto">
            <a:xfrm>
              <a:off x="47625" y="133350"/>
              <a:ext cx="485775" cy="347980"/>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 Box 21">
              <a:extLst>
                <a:ext uri="{FF2B5EF4-FFF2-40B4-BE49-F238E27FC236}">
                  <a16:creationId xmlns:a16="http://schemas.microsoft.com/office/drawing/2014/main" id="{21CACE69-BBF6-749E-AEAF-9B49A214FFD3}"/>
                </a:ext>
              </a:extLst>
            </p:cNvPr>
            <p:cNvSpPr txBox="1">
              <a:spLocks noChangeArrowheads="1"/>
            </p:cNvSpPr>
            <p:nvPr/>
          </p:nvSpPr>
          <p:spPr bwMode="auto">
            <a:xfrm>
              <a:off x="66675" y="952500"/>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Box 27">
              <a:extLst>
                <a:ext uri="{FF2B5EF4-FFF2-40B4-BE49-F238E27FC236}">
                  <a16:creationId xmlns:a16="http://schemas.microsoft.com/office/drawing/2014/main" id="{F5947A7B-4C2C-C192-3EA9-D374D33BBD3A}"/>
                </a:ext>
              </a:extLst>
            </p:cNvPr>
            <p:cNvSpPr txBox="1">
              <a:spLocks noChangeArrowheads="1"/>
            </p:cNvSpPr>
            <p:nvPr/>
          </p:nvSpPr>
          <p:spPr bwMode="auto">
            <a:xfrm>
              <a:off x="923925" y="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8">
              <a:extLst>
                <a:ext uri="{FF2B5EF4-FFF2-40B4-BE49-F238E27FC236}">
                  <a16:creationId xmlns:a16="http://schemas.microsoft.com/office/drawing/2014/main" id="{3CDC80AB-CE9E-75B9-EC9E-DC781B26ADE1}"/>
                </a:ext>
              </a:extLst>
            </p:cNvPr>
            <p:cNvSpPr txBox="1">
              <a:spLocks noChangeArrowheads="1"/>
            </p:cNvSpPr>
            <p:nvPr/>
          </p:nvSpPr>
          <p:spPr bwMode="auto">
            <a:xfrm>
              <a:off x="866775" y="75247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Text Box 29">
              <a:extLst>
                <a:ext uri="{FF2B5EF4-FFF2-40B4-BE49-F238E27FC236}">
                  <a16:creationId xmlns:a16="http://schemas.microsoft.com/office/drawing/2014/main" id="{CBABDE93-F11E-44D4-53D7-47E1ECAB4E34}"/>
                </a:ext>
              </a:extLst>
            </p:cNvPr>
            <p:cNvSpPr txBox="1">
              <a:spLocks noChangeArrowheads="1"/>
            </p:cNvSpPr>
            <p:nvPr/>
          </p:nvSpPr>
          <p:spPr bwMode="auto">
            <a:xfrm>
              <a:off x="914400" y="15716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7BA691C6-B387-7512-4615-30549FE7BEAB}"/>
                </a:ext>
              </a:extLst>
            </p:cNvPr>
            <p:cNvSpPr>
              <a:spLocks noChangeArrowheads="1"/>
            </p:cNvSpPr>
            <p:nvPr/>
          </p:nvSpPr>
          <p:spPr bwMode="auto">
            <a:xfrm>
              <a:off x="0" y="1704975"/>
              <a:ext cx="593725"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3" name="Text Box 22">
              <a:extLst>
                <a:ext uri="{FF2B5EF4-FFF2-40B4-BE49-F238E27FC236}">
                  <a16:creationId xmlns:a16="http://schemas.microsoft.com/office/drawing/2014/main" id="{61DDF0C7-FE83-453B-5A5F-B86AD4FFBED2}"/>
                </a:ext>
              </a:extLst>
            </p:cNvPr>
            <p:cNvSpPr txBox="1">
              <a:spLocks noChangeArrowheads="1"/>
            </p:cNvSpPr>
            <p:nvPr/>
          </p:nvSpPr>
          <p:spPr bwMode="auto">
            <a:xfrm>
              <a:off x="47625" y="1781175"/>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4" name="TextBox 53">
            <a:extLst>
              <a:ext uri="{FF2B5EF4-FFF2-40B4-BE49-F238E27FC236}">
                <a16:creationId xmlns:a16="http://schemas.microsoft.com/office/drawing/2014/main" id="{52071B1A-C4C2-5BFA-7C01-421779481965}"/>
              </a:ext>
            </a:extLst>
          </p:cNvPr>
          <p:cNvSpPr txBox="1"/>
          <p:nvPr/>
        </p:nvSpPr>
        <p:spPr>
          <a:xfrm>
            <a:off x="2207596" y="3556704"/>
            <a:ext cx="1066102" cy="276999"/>
          </a:xfrm>
          <a:prstGeom prst="rect">
            <a:avLst/>
          </a:prstGeom>
          <a:noFill/>
        </p:spPr>
        <p:txBody>
          <a:bodyPr wrap="square" rtlCol="0">
            <a:spAutoFit/>
          </a:bodyPr>
          <a:lstStyle/>
          <a:p>
            <a:r>
              <a:rPr lang="en-US" sz="1200" i="1" dirty="0"/>
              <a:t>Shaker table</a:t>
            </a:r>
          </a:p>
        </p:txBody>
      </p:sp>
      <p:sp>
        <p:nvSpPr>
          <p:cNvPr id="55" name="TextBox 54">
            <a:extLst>
              <a:ext uri="{FF2B5EF4-FFF2-40B4-BE49-F238E27FC236}">
                <a16:creationId xmlns:a16="http://schemas.microsoft.com/office/drawing/2014/main" id="{8865C42C-A409-6280-C31C-B51DB5FD7719}"/>
              </a:ext>
            </a:extLst>
          </p:cNvPr>
          <p:cNvSpPr txBox="1"/>
          <p:nvPr/>
        </p:nvSpPr>
        <p:spPr>
          <a:xfrm>
            <a:off x="2237355" y="2570660"/>
            <a:ext cx="1066102" cy="276999"/>
          </a:xfrm>
          <a:prstGeom prst="rect">
            <a:avLst/>
          </a:prstGeom>
          <a:noFill/>
        </p:spPr>
        <p:txBody>
          <a:bodyPr wrap="square" rtlCol="0">
            <a:spAutoFit/>
          </a:bodyPr>
          <a:lstStyle/>
          <a:p>
            <a:r>
              <a:rPr lang="en-US" sz="1200" i="1" dirty="0"/>
              <a:t>Test item</a:t>
            </a:r>
          </a:p>
        </p:txBody>
      </p:sp>
      <p:sp>
        <p:nvSpPr>
          <p:cNvPr id="56" name="Right Brace 55">
            <a:extLst>
              <a:ext uri="{FF2B5EF4-FFF2-40B4-BE49-F238E27FC236}">
                <a16:creationId xmlns:a16="http://schemas.microsoft.com/office/drawing/2014/main" id="{5E22542B-AA18-F541-E0C3-18ADE273553E}"/>
              </a:ext>
            </a:extLst>
          </p:cNvPr>
          <p:cNvSpPr/>
          <p:nvPr/>
        </p:nvSpPr>
        <p:spPr>
          <a:xfrm>
            <a:off x="1930463" y="1911240"/>
            <a:ext cx="225964" cy="1531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Right Brace 56">
            <a:extLst>
              <a:ext uri="{FF2B5EF4-FFF2-40B4-BE49-F238E27FC236}">
                <a16:creationId xmlns:a16="http://schemas.microsoft.com/office/drawing/2014/main" id="{F084B096-F6DD-3E16-7F63-FC4016DADE13}"/>
              </a:ext>
            </a:extLst>
          </p:cNvPr>
          <p:cNvSpPr/>
          <p:nvPr/>
        </p:nvSpPr>
        <p:spPr>
          <a:xfrm>
            <a:off x="1925160" y="3462828"/>
            <a:ext cx="225964" cy="441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a:extLst>
              <a:ext uri="{FF2B5EF4-FFF2-40B4-BE49-F238E27FC236}">
                <a16:creationId xmlns:a16="http://schemas.microsoft.com/office/drawing/2014/main" id="{D6DAFC07-2EEF-DA91-B697-E2E37878FF93}"/>
              </a:ext>
            </a:extLst>
          </p:cNvPr>
          <p:cNvPicPr>
            <a:picLocks noChangeAspect="1"/>
          </p:cNvPicPr>
          <p:nvPr/>
        </p:nvPicPr>
        <p:blipFill>
          <a:blip r:embed="rId3"/>
          <a:stretch>
            <a:fillRect/>
          </a:stretch>
        </p:blipFill>
        <p:spPr>
          <a:xfrm>
            <a:off x="3505200" y="1252105"/>
            <a:ext cx="5334000" cy="4000500"/>
          </a:xfrm>
          <a:prstGeom prst="rect">
            <a:avLst/>
          </a:prstGeom>
        </p:spPr>
      </p:pic>
    </p:spTree>
    <p:extLst>
      <p:ext uri="{BB962C8B-B14F-4D97-AF65-F5344CB8AC3E}">
        <p14:creationId xmlns:p14="http://schemas.microsoft.com/office/powerpoint/2010/main" val="1780400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B15D9-A24D-AEA4-DB3F-B9ADB1A4B0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B65B079-1810-9512-3CAA-D4F07A40C9BB}"/>
              </a:ext>
            </a:extLst>
          </p:cNvPr>
          <p:cNvSpPr/>
          <p:nvPr/>
        </p:nvSpPr>
        <p:spPr>
          <a:xfrm>
            <a:off x="529540" y="337111"/>
            <a:ext cx="1852238"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MIL-STD-810H</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14D237F-9865-B06D-FF12-0AF36887FDBB}"/>
              </a:ext>
            </a:extLst>
          </p:cNvPr>
          <p:cNvSpPr txBox="1"/>
          <p:nvPr/>
        </p:nvSpPr>
        <p:spPr>
          <a:xfrm>
            <a:off x="685800" y="1066800"/>
            <a:ext cx="7383892" cy="3498394"/>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Force control is a recognized control strategy.</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Method 514.8 paragraph 4.2.1.2 establishes force control as one of five explicitly defined control strategies (alongside acceleration input, acceleration limit, acceleration response, and waveform control), giving it formal standing in the standard</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Impedance mismatch is the key driver</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Where impedance mismatch between platform/materiel and laboratory vibration exciter/test item are significantly different, force control or acceleration limiting control strategies may be required to avoid unrealistically severe vibration response</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Field data must justify any force limiting</a:t>
            </a:r>
          </a:p>
          <a:p>
            <a:pPr marL="285750" indent="-285750">
              <a:spcBef>
                <a:spcPts val="500"/>
              </a:spcBef>
              <a:spcAft>
                <a:spcPts val="500"/>
              </a:spcAft>
              <a:buClr>
                <a:srgbClr val="006699"/>
              </a:buClr>
              <a:buSzPct val="80000"/>
              <a:buFont typeface="Arial" panose="020B0604020202020204" pitchFamily="34" charset="0"/>
              <a:buChar char="•"/>
            </a:pPr>
            <a:r>
              <a:rPr lang="en-US" sz="1250" dirty="0"/>
              <a:t>The use of control limits should be based upon field data measurements and the sensitivity of the materiel to excessive vibratory loading (e.g., a resonance condition).	</a:t>
            </a:r>
          </a:p>
        </p:txBody>
      </p:sp>
    </p:spTree>
    <p:extLst>
      <p:ext uri="{BB962C8B-B14F-4D97-AF65-F5344CB8AC3E}">
        <p14:creationId xmlns:p14="http://schemas.microsoft.com/office/powerpoint/2010/main" val="751853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5BD7-9298-102C-F80E-ACD19550573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EAF174-BE6C-5AA6-6B9F-49AC7FF1D373}"/>
              </a:ext>
            </a:extLst>
          </p:cNvPr>
          <p:cNvSpPr/>
          <p:nvPr/>
        </p:nvSpPr>
        <p:spPr>
          <a:xfrm>
            <a:off x="529540" y="337111"/>
            <a:ext cx="2608086"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MIL-STD-810H (cont)</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4BE80CA-DBFF-8A05-2107-EAFA2A8ECF23}"/>
              </a:ext>
            </a:extLst>
          </p:cNvPr>
          <p:cNvSpPr txBox="1"/>
          <p:nvPr/>
        </p:nvSpPr>
        <p:spPr>
          <a:xfrm>
            <a:off x="685800" y="1066800"/>
            <a:ext cx="7383892" cy="2793072"/>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Is covered in the engineering annex</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Annex A, Section 2.4.1 specifically addresses mechanical impedance as part of the platform/materiel and fixture/test item interaction discussion — providing the technical background underlying why force limiting is needed</a:t>
            </a:r>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The standard is permissive, not prescriptive</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MIL-STD-810H acknowledges force limiting as appropriate and provides the framework to use it, but does not specify how to derive force limits</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For that methodology, practitioners are directed to NASA-HDBK-7004C, which provides the semi-empirical and other derivation methods</a:t>
            </a:r>
            <a:endParaRPr lang="en-US" sz="1300" dirty="0"/>
          </a:p>
        </p:txBody>
      </p:sp>
    </p:spTree>
    <p:extLst>
      <p:ext uri="{BB962C8B-B14F-4D97-AF65-F5344CB8AC3E}">
        <p14:creationId xmlns:p14="http://schemas.microsoft.com/office/powerpoint/2010/main" val="95245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A2466-416F-6CB4-6164-EDDF2315910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42BE865-AAED-4C69-CA63-6BEA2F945BF2}"/>
              </a:ext>
            </a:extLst>
          </p:cNvPr>
          <p:cNvSpPr/>
          <p:nvPr/>
        </p:nvSpPr>
        <p:spPr>
          <a:xfrm>
            <a:off x="529540" y="337111"/>
            <a:ext cx="837089"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Goals</a:t>
            </a:r>
            <a:endParaRPr lang="en-US" sz="2200" dirty="0">
              <a:solidFill>
                <a:prstClr val="black"/>
              </a:solidFill>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31745F08-13C1-CBD9-54D5-0C82C66C6FF9}"/>
              </a:ext>
            </a:extLst>
          </p:cNvPr>
          <p:cNvSpPr txBox="1"/>
          <p:nvPr/>
        </p:nvSpPr>
        <p:spPr>
          <a:xfrm>
            <a:off x="685800" y="1066800"/>
            <a:ext cx="7383892" cy="3288080"/>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300" dirty="0"/>
              <a:t>Prevent interface force over-test</a:t>
            </a:r>
          </a:p>
          <a:p>
            <a:pPr marL="285750" indent="-285750">
              <a:spcBef>
                <a:spcPts val="500"/>
              </a:spcBef>
              <a:spcAft>
                <a:spcPts val="500"/>
              </a:spcAft>
              <a:buClr>
                <a:srgbClr val="006699"/>
              </a:buClr>
              <a:buSzPct val="80000"/>
              <a:buFont typeface="Arial" panose="020B0604020202020204" pitchFamily="34" charset="0"/>
              <a:buChar char="•"/>
            </a:pPr>
            <a:r>
              <a:rPr lang="en-US" sz="1300" dirty="0"/>
              <a:t>Protect:</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Mounting brackets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Bolted joints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Electronics cards</a:t>
            </a:r>
          </a:p>
          <a:p>
            <a:pPr marL="742950" lvl="1" indent="-285750">
              <a:spcBef>
                <a:spcPts val="300"/>
              </a:spcBef>
              <a:spcAft>
                <a:spcPts val="300"/>
              </a:spcAft>
              <a:buClr>
                <a:srgbClr val="006699"/>
              </a:buClr>
              <a:buSzPct val="80000"/>
              <a:buFont typeface="Arial" panose="020B0604020202020204" pitchFamily="34" charset="0"/>
              <a:buChar char="•"/>
            </a:pPr>
            <a:r>
              <a:rPr lang="en-US" sz="1300" dirty="0"/>
              <a:t>Failure modes:</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Fastener yield</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PCB cracking</a:t>
            </a:r>
          </a:p>
          <a:p>
            <a:pPr marL="1200150" lvl="2" indent="-285750">
              <a:spcBef>
                <a:spcPts val="300"/>
              </a:spcBef>
              <a:spcAft>
                <a:spcPts val="300"/>
              </a:spcAft>
              <a:buClr>
                <a:srgbClr val="006699"/>
              </a:buClr>
              <a:buSzPct val="80000"/>
              <a:buFont typeface="Arial" panose="020B0604020202020204" pitchFamily="34" charset="0"/>
              <a:buChar char="•"/>
            </a:pPr>
            <a:r>
              <a:rPr lang="en-US" sz="1300" dirty="0"/>
              <a:t>Connector damage</a:t>
            </a:r>
          </a:p>
          <a:p>
            <a:pPr marL="285750" indent="-285750">
              <a:buClr>
                <a:srgbClr val="006699"/>
              </a:buClr>
              <a:buSzPct val="80000"/>
              <a:buFont typeface="Arial" panose="020B0604020202020204" pitchFamily="34" charset="0"/>
              <a:buChar char="•"/>
            </a:pPr>
            <a:endParaRPr lang="en-US" sz="1300" dirty="0"/>
          </a:p>
          <a:p>
            <a:pPr marL="285750" indent="-285750">
              <a:buClr>
                <a:srgbClr val="006699"/>
              </a:buClr>
              <a:buSzPct val="80000"/>
              <a:buFont typeface="Arial" panose="020B0604020202020204" pitchFamily="34" charset="0"/>
              <a:buChar char="•"/>
            </a:pPr>
            <a:r>
              <a:rPr lang="en-US" sz="1300" dirty="0"/>
              <a:t>Key statement:   Acceleration is the input — force is what breaks hardware</a:t>
            </a:r>
          </a:p>
        </p:txBody>
      </p:sp>
    </p:spTree>
    <p:extLst>
      <p:ext uri="{BB962C8B-B14F-4D97-AF65-F5344CB8AC3E}">
        <p14:creationId xmlns:p14="http://schemas.microsoft.com/office/powerpoint/2010/main" val="223300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52D59-8CA9-3942-D8E4-3BC93B8ED2F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D7D18EF-C6B2-A31A-5AEE-5791908AC71A}"/>
              </a:ext>
            </a:extLst>
          </p:cNvPr>
          <p:cNvSpPr/>
          <p:nvPr/>
        </p:nvSpPr>
        <p:spPr>
          <a:xfrm>
            <a:off x="529540" y="337111"/>
            <a:ext cx="2733954" cy="430887"/>
          </a:xfrm>
          <a:prstGeom prst="rect">
            <a:avLst/>
          </a:prstGeom>
        </p:spPr>
        <p:txBody>
          <a:bodyPr wrap="none">
            <a:spAutoFit/>
          </a:bodyPr>
          <a:lstStyle/>
          <a:p>
            <a:pPr>
              <a:spcAft>
                <a:spcPts val="1000"/>
              </a:spcAft>
            </a:pPr>
            <a:r>
              <a:rPr lang="en-US" sz="2200" b="1" dirty="0">
                <a:solidFill>
                  <a:srgbClr val="006699"/>
                </a:solidFill>
                <a:ea typeface="Calibri" panose="020F0502020204030204" pitchFamily="34" charset="0"/>
                <a:cs typeface="Calibri" panose="020F0502020204030204" pitchFamily="34" charset="0"/>
              </a:rPr>
              <a:t>Force vs. Acceleration</a:t>
            </a:r>
            <a:endParaRPr lang="en-US" sz="2200" dirty="0">
              <a:solidFill>
                <a:prstClr val="black"/>
              </a:solidFill>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2747A8B-AF87-D4E5-767C-AB0506E7E69C}"/>
                  </a:ext>
                </a:extLst>
              </p:cNvPr>
              <p:cNvSpPr txBox="1"/>
              <p:nvPr/>
            </p:nvSpPr>
            <p:spPr>
              <a:xfrm>
                <a:off x="685800" y="1066800"/>
                <a:ext cx="7383892" cy="3954929"/>
              </a:xfrm>
              <a:prstGeom prst="rect">
                <a:avLst/>
              </a:prstGeom>
              <a:noFill/>
            </p:spPr>
            <p:txBody>
              <a:bodyPr wrap="square" rtlCol="0">
                <a:spAutoFit/>
              </a:bodyPr>
              <a:lstStyle/>
              <a:p>
                <a:pPr>
                  <a:buClr>
                    <a:srgbClr val="006699"/>
                  </a:buClr>
                  <a:buSzPct val="80000"/>
                </a:pPr>
                <a:endParaRPr lang="en-US" sz="130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Acceleration alone is misleading</a:t>
                </a:r>
              </a:p>
              <a:p>
                <a:pPr>
                  <a:spcBef>
                    <a:spcPts val="500"/>
                  </a:spcBef>
                  <a:spcAft>
                    <a:spcPts val="500"/>
                  </a:spcAft>
                  <a:buClr>
                    <a:srgbClr val="006699"/>
                  </a:buClr>
                  <a:buSzPct val="80000"/>
                </a:pPr>
                <a:r>
                  <a:rPr lang="en-US" sz="1250" dirty="0"/>
                  <a:t>                          </a:t>
                </a:r>
                <a14:m>
                  <m:oMath xmlns:m="http://schemas.openxmlformats.org/officeDocument/2006/math">
                    <m:r>
                      <a:rPr lang="en-US" sz="1250" b="0" i="1" smtClean="0">
                        <a:latin typeface="Cambria Math" panose="02040503050406030204" pitchFamily="18" charset="0"/>
                      </a:rPr>
                      <m:t>𝐹</m:t>
                    </m:r>
                    <m:r>
                      <a:rPr lang="en-US" sz="1250" b="0" i="1" smtClean="0">
                        <a:latin typeface="Cambria Math" panose="02040503050406030204" pitchFamily="18" charset="0"/>
                      </a:rPr>
                      <m:t>=</m:t>
                    </m:r>
                    <m:r>
                      <a:rPr lang="en-US" sz="1250" b="0" i="1" smtClean="0">
                        <a:latin typeface="Cambria Math" panose="02040503050406030204" pitchFamily="18" charset="0"/>
                      </a:rPr>
                      <m:t>𝑀</m:t>
                    </m:r>
                    <m:r>
                      <a:rPr lang="en-US" sz="1250" b="0" i="1" smtClean="0">
                        <a:latin typeface="Cambria Math" panose="02040503050406030204" pitchFamily="18" charset="0"/>
                      </a:rPr>
                      <m:t> </m:t>
                    </m:r>
                    <m:r>
                      <a:rPr lang="en-US" sz="1250" b="0" i="1" smtClean="0">
                        <a:latin typeface="Cambria Math" panose="02040503050406030204" pitchFamily="18" charset="0"/>
                      </a:rPr>
                      <m:t>𝑎</m:t>
                    </m:r>
                  </m:oMath>
                </a14:m>
                <a:br>
                  <a:rPr lang="en-US" sz="1250" dirty="0"/>
                </a:br>
                <a:endParaRPr lang="en-US" sz="1250" dirty="0"/>
              </a:p>
              <a:p>
                <a:pPr marL="285750" indent="-285750">
                  <a:spcBef>
                    <a:spcPts val="500"/>
                  </a:spcBef>
                  <a:spcAft>
                    <a:spcPts val="500"/>
                  </a:spcAft>
                  <a:buClr>
                    <a:srgbClr val="006699"/>
                  </a:buClr>
                  <a:buSzPct val="80000"/>
                  <a:buFont typeface="Arial" panose="020B0604020202020204" pitchFamily="34" charset="0"/>
                  <a:buChar char="•"/>
                </a:pPr>
                <a:r>
                  <a:rPr lang="en-US" sz="1250" dirty="0"/>
                  <a:t>Same acceleration → different force if mass changes </a:t>
                </a:r>
              </a:p>
              <a:p>
                <a:pPr marL="285750" indent="-285750">
                  <a:spcBef>
                    <a:spcPts val="500"/>
                  </a:spcBef>
                  <a:spcAft>
                    <a:spcPts val="500"/>
                  </a:spcAft>
                  <a:buClr>
                    <a:srgbClr val="006699"/>
                  </a:buClr>
                  <a:buSzPct val="80000"/>
                  <a:buFont typeface="Arial" panose="020B0604020202020204" pitchFamily="34" charset="0"/>
                  <a:buChar char="•"/>
                </a:pPr>
                <a:r>
                  <a:rPr lang="en-US" sz="1250" dirty="0"/>
                  <a:t>Resonance → effective mass increases </a:t>
                </a:r>
              </a:p>
              <a:p>
                <a:pPr marL="285750" indent="-285750">
                  <a:spcBef>
                    <a:spcPts val="500"/>
                  </a:spcBef>
                  <a:spcAft>
                    <a:spcPts val="500"/>
                  </a:spcAft>
                  <a:buClr>
                    <a:srgbClr val="006699"/>
                  </a:buClr>
                  <a:buSzPct val="80000"/>
                  <a:buFont typeface="Arial" panose="020B0604020202020204" pitchFamily="34" charset="0"/>
                  <a:buChar char="•"/>
                </a:pPr>
                <a:r>
                  <a:rPr lang="en-US" sz="1250" dirty="0"/>
                  <a:t>Rigid fixture → artificially high force </a:t>
                </a:r>
              </a:p>
              <a:p>
                <a:pPr marL="285750" indent="-285750">
                  <a:spcBef>
                    <a:spcPts val="500"/>
                  </a:spcBef>
                  <a:spcAft>
                    <a:spcPts val="500"/>
                  </a:spcAft>
                  <a:buClr>
                    <a:srgbClr val="006699"/>
                  </a:buClr>
                  <a:buSzPct val="80000"/>
                  <a:buFont typeface="Arial" panose="020B0604020202020204" pitchFamily="34" charset="0"/>
                  <a:buChar char="•"/>
                </a:pPr>
                <a:r>
                  <a:rPr lang="en-US" sz="1250" dirty="0"/>
                  <a:t>Visual idea:</a:t>
                </a:r>
              </a:p>
              <a:p>
                <a:pPr marL="742950" lvl="1" indent="-285750">
                  <a:spcBef>
                    <a:spcPts val="500"/>
                  </a:spcBef>
                  <a:spcAft>
                    <a:spcPts val="500"/>
                  </a:spcAft>
                  <a:buClr>
                    <a:srgbClr val="006699"/>
                  </a:buClr>
                  <a:buSzPct val="80000"/>
                  <a:buFont typeface="Arial" panose="020B0604020202020204" pitchFamily="34" charset="0"/>
                  <a:buChar char="•"/>
                </a:pPr>
                <a:r>
                  <a:rPr lang="en-US" sz="1250" dirty="0"/>
                  <a:t>Two mounting systems: </a:t>
                </a:r>
              </a:p>
              <a:p>
                <a:pPr marL="1200150" lvl="2" indent="-285750">
                  <a:spcBef>
                    <a:spcPts val="500"/>
                  </a:spcBef>
                  <a:spcAft>
                    <a:spcPts val="500"/>
                  </a:spcAft>
                  <a:buClr>
                    <a:srgbClr val="006699"/>
                  </a:buClr>
                  <a:buSzPct val="80000"/>
                  <a:buFont typeface="Arial" panose="020B0604020202020204" pitchFamily="34" charset="0"/>
                  <a:buChar char="•"/>
                </a:pPr>
                <a:r>
                  <a:rPr lang="en-US" sz="1250" dirty="0"/>
                  <a:t>flight (flexible) </a:t>
                </a:r>
              </a:p>
              <a:p>
                <a:pPr marL="1200150" lvl="2" indent="-285750">
                  <a:spcBef>
                    <a:spcPts val="500"/>
                  </a:spcBef>
                  <a:spcAft>
                    <a:spcPts val="500"/>
                  </a:spcAft>
                  <a:buClr>
                    <a:srgbClr val="006699"/>
                  </a:buClr>
                  <a:buSzPct val="80000"/>
                  <a:buFont typeface="Arial" panose="020B0604020202020204" pitchFamily="34" charset="0"/>
                  <a:buChar char="•"/>
                </a:pPr>
                <a:r>
                  <a:rPr lang="en-US" sz="1250" dirty="0"/>
                  <a:t>lab (rigid) </a:t>
                </a:r>
              </a:p>
              <a:p>
                <a:pPr marL="285750" indent="-285750">
                  <a:spcBef>
                    <a:spcPts val="500"/>
                  </a:spcBef>
                  <a:spcAft>
                    <a:spcPts val="500"/>
                  </a:spcAft>
                  <a:buClr>
                    <a:srgbClr val="006699"/>
                  </a:buClr>
                  <a:buSzPct val="80000"/>
                  <a:buFont typeface="Arial" panose="020B0604020202020204" pitchFamily="34" charset="0"/>
                  <a:buChar char="•"/>
                </a:pPr>
                <a:r>
                  <a:rPr lang="en-US" sz="1250" dirty="0"/>
                  <a:t>Same acceleration PSD → different force</a:t>
                </a:r>
              </a:p>
              <a:p>
                <a:pPr marL="285750" indent="-285750">
                  <a:spcBef>
                    <a:spcPts val="500"/>
                  </a:spcBef>
                  <a:spcAft>
                    <a:spcPts val="500"/>
                  </a:spcAft>
                  <a:buClr>
                    <a:srgbClr val="006699"/>
                  </a:buClr>
                  <a:buSzPct val="80000"/>
                  <a:buFont typeface="Arial" panose="020B0604020202020204" pitchFamily="34" charset="0"/>
                  <a:buChar char="•"/>
                </a:pPr>
                <a:endParaRPr lang="en-US" sz="1300" dirty="0"/>
              </a:p>
            </p:txBody>
          </p:sp>
        </mc:Choice>
        <mc:Fallback xmlns="">
          <p:sp>
            <p:nvSpPr>
              <p:cNvPr id="2" name="TextBox 1">
                <a:extLst>
                  <a:ext uri="{FF2B5EF4-FFF2-40B4-BE49-F238E27FC236}">
                    <a16:creationId xmlns:a16="http://schemas.microsoft.com/office/drawing/2014/main" id="{82747A8B-AF87-D4E5-767C-AB0506E7E69C}"/>
                  </a:ext>
                </a:extLst>
              </p:cNvPr>
              <p:cNvSpPr txBox="1">
                <a:spLocks noRot="1" noChangeAspect="1" noMove="1" noResize="1" noEditPoints="1" noAdjustHandles="1" noChangeArrowheads="1" noChangeShapeType="1" noTextEdit="1"/>
              </p:cNvSpPr>
              <p:nvPr/>
            </p:nvSpPr>
            <p:spPr>
              <a:xfrm>
                <a:off x="685800" y="1066800"/>
                <a:ext cx="7383892" cy="395492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4364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97FD9-CD59-AE72-A961-38AABB46005F}"/>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31407CC4-312D-B68F-D315-CDDDEC66A3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7</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22F3CFB2-249B-E1F0-FB65-569D5BA20115}"/>
              </a:ext>
            </a:extLst>
          </p:cNvPr>
          <p:cNvSpPr/>
          <p:nvPr/>
        </p:nvSpPr>
        <p:spPr>
          <a:xfrm>
            <a:off x="381000" y="350243"/>
            <a:ext cx="6858000" cy="369332"/>
          </a:xfrm>
          <a:prstGeom prst="rect">
            <a:avLst/>
          </a:prstGeom>
        </p:spPr>
        <p:txBody>
          <a:bodyPr wrap="square">
            <a:spAutoFit/>
          </a:bodyPr>
          <a:lstStyle/>
          <a:p>
            <a:pPr defTabSz="685800">
              <a:spcBef>
                <a:spcPts val="150"/>
              </a:spcBef>
              <a:spcAft>
                <a:spcPts val="150"/>
              </a:spcAft>
            </a:pPr>
            <a:r>
              <a:rPr lang="en-US" b="1" dirty="0">
                <a:solidFill>
                  <a:srgbClr val="4BACC6">
                    <a:lumMod val="75000"/>
                  </a:srgbClr>
                </a:solidFill>
                <a:cs typeface="Arial" pitchFamily="34" charset="0"/>
              </a:rPr>
              <a:t>Apparent Mass, Frequency Response Function, Magnitude</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F8313A-792E-DC70-5471-64ED9B5F2311}"/>
                  </a:ext>
                </a:extLst>
              </p:cNvPr>
              <p:cNvSpPr txBox="1"/>
              <p:nvPr/>
            </p:nvSpPr>
            <p:spPr>
              <a:xfrm>
                <a:off x="364724" y="1066800"/>
                <a:ext cx="7086600" cy="3053849"/>
              </a:xfrm>
              <a:prstGeom prst="rect">
                <a:avLst/>
              </a:prstGeom>
              <a:noFill/>
            </p:spPr>
            <p:txBody>
              <a:bodyPr wrap="square" rtlCol="0">
                <a:spAutoFit/>
              </a:bodyPr>
              <a:lstStyle/>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The apparent mass </a:t>
                </a:r>
                <a14:m>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oMath>
                </a14:m>
                <a:r>
                  <a:rPr lang="en-US" sz="1250" dirty="0"/>
                  <a:t> is the force </a:t>
                </a: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divided by acceleration </a:t>
                </a:r>
                <a14:m>
                  <m:oMath xmlns:m="http://schemas.openxmlformats.org/officeDocument/2006/math">
                    <m:r>
                      <a:rPr lang="en-US" sz="1250" i="1">
                        <a:latin typeface="Cambria Math" panose="02040503050406030204" pitchFamily="18" charset="0"/>
                      </a:rPr>
                      <m:t>𝑎</m:t>
                    </m:r>
                  </m:oMath>
                </a14:m>
                <a:endParaRPr lang="en-US" sz="1250" dirty="0"/>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14:m>
                  <m:oMathPara xmlns:m="http://schemas.openxmlformats.org/officeDocument/2006/math">
                    <m:oMathParaPr>
                      <m:jc m:val="centerGroup"/>
                    </m:oMathParaPr>
                    <m:oMath xmlns:m="http://schemas.openxmlformats.org/officeDocument/2006/math">
                      <m:sSub>
                        <m:sSubPr>
                          <m:ctrlPr>
                            <a:rPr lang="en-US" sz="1250" i="1">
                              <a:latin typeface="Cambria Math" panose="02040503050406030204" pitchFamily="18" charset="0"/>
                            </a:rPr>
                          </m:ctrlPr>
                        </m:sSubPr>
                        <m:e>
                          <m:r>
                            <a:rPr lang="en-US" sz="1250" i="1">
                              <a:latin typeface="Cambria Math" panose="02040503050406030204" pitchFamily="18" charset="0"/>
                            </a:rPr>
                            <m:t>𝑀</m:t>
                          </m:r>
                        </m:e>
                        <m:sub>
                          <m:r>
                            <a:rPr lang="en-US" sz="1250" i="1">
                              <a:latin typeface="Cambria Math" panose="02040503050406030204" pitchFamily="18" charset="0"/>
                            </a:rPr>
                            <m:t>𝑎𝑝𝑝</m:t>
                          </m:r>
                        </m:sub>
                      </m:sSub>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 </m:t>
                      </m:r>
                      <m:d>
                        <m:dPr>
                          <m:begChr m:val="|"/>
                          <m:endChr m:val="|"/>
                          <m:ctrlPr>
                            <a:rPr lang="en-US" sz="1250" i="1">
                              <a:latin typeface="Cambria Math" panose="02040503050406030204" pitchFamily="18" charset="0"/>
                            </a:rPr>
                          </m:ctrlPr>
                        </m:dPr>
                        <m:e>
                          <m:f>
                            <m:fPr>
                              <m:ctrlPr>
                                <a:rPr lang="en-US" sz="1250" i="1">
                                  <a:latin typeface="Cambria Math" panose="02040503050406030204" pitchFamily="18" charset="0"/>
                                </a:rPr>
                              </m:ctrlPr>
                            </m:fPr>
                            <m:num>
                              <m:r>
                                <a:rPr lang="en-US" sz="1250" i="1">
                                  <a:latin typeface="Cambria Math" panose="02040503050406030204" pitchFamily="18" charset="0"/>
                                </a:rPr>
                                <m:t> </m:t>
                              </m:r>
                              <m:r>
                                <a:rPr lang="en-US" sz="1250" i="1">
                                  <a:latin typeface="Cambria Math" panose="02040503050406030204" pitchFamily="18" charset="0"/>
                                </a:rPr>
                                <m:t>𝐹</m:t>
                              </m:r>
                              <m:d>
                                <m:dPr>
                                  <m:ctrlPr>
                                    <a:rPr lang="en-US" sz="1250" i="1">
                                      <a:latin typeface="Cambria Math" panose="02040503050406030204" pitchFamily="18" charset="0"/>
                                    </a:rPr>
                                  </m:ctrlPr>
                                </m:dPr>
                                <m:e>
                                  <m:r>
                                    <a:rPr lang="en-US" sz="1250" i="1">
                                      <a:latin typeface="Cambria Math" panose="02040503050406030204" pitchFamily="18" charset="0"/>
                                    </a:rPr>
                                    <m:t>𝑓</m:t>
                                  </m:r>
                                </m:e>
                              </m:d>
                              <m:r>
                                <a:rPr lang="en-US" sz="1250" i="1">
                                  <a:latin typeface="Cambria Math" panose="02040503050406030204" pitchFamily="18" charset="0"/>
                                </a:rPr>
                                <m:t> </m:t>
                              </m:r>
                            </m:num>
                            <m:den>
                              <m:r>
                                <a:rPr lang="en-US" sz="1250" i="1">
                                  <a:latin typeface="Cambria Math" panose="02040503050406030204" pitchFamily="18" charset="0"/>
                                </a:rPr>
                                <m:t>𝑎</m:t>
                              </m:r>
                              <m:r>
                                <a:rPr lang="en-US" sz="1250" i="1">
                                  <a:latin typeface="Cambria Math" panose="02040503050406030204" pitchFamily="18" charset="0"/>
                                </a:rPr>
                                <m:t>(</m:t>
                              </m:r>
                              <m:r>
                                <a:rPr lang="en-US" sz="1250" i="1">
                                  <a:latin typeface="Cambria Math" panose="02040503050406030204" pitchFamily="18" charset="0"/>
                                </a:rPr>
                                <m:t>𝑓</m:t>
                              </m:r>
                              <m:r>
                                <a:rPr lang="en-US" sz="1250" i="1">
                                  <a:latin typeface="Cambria Math" panose="02040503050406030204" pitchFamily="18" charset="0"/>
                                </a:rPr>
                                <m:t>)</m:t>
                              </m:r>
                            </m:den>
                          </m:f>
                        </m:e>
                      </m:d>
                    </m:oMath>
                  </m:oMathPara>
                </a14:m>
                <a:endParaRPr lang="en-US" sz="1250" dirty="0"/>
              </a:p>
              <a:p>
                <a:pPr>
                  <a:buClr>
                    <a:srgbClr val="006699"/>
                  </a:buClr>
                  <a:buSzPct val="80000"/>
                </a:pPr>
                <a:endParaRPr lang="en-US" sz="1250" dirty="0"/>
              </a:p>
              <a:p>
                <a:pPr>
                  <a:buClr>
                    <a:srgbClr val="006699"/>
                  </a:buClr>
                  <a:buSzPct val="80000"/>
                </a:pPr>
                <a:endParaRPr lang="en-US" sz="1250" dirty="0"/>
              </a:p>
              <a:p>
                <a:pPr marL="285750" indent="-285750">
                  <a:spcBef>
                    <a:spcPts val="600"/>
                  </a:spcBef>
                  <a:spcAft>
                    <a:spcPts val="200"/>
                  </a:spcAft>
                  <a:buClr>
                    <a:srgbClr val="006699"/>
                  </a:buClr>
                  <a:buSzPct val="80000"/>
                  <a:buFont typeface="Arial" panose="020B0604020202020204" pitchFamily="34" charset="0"/>
                  <a:buChar char="•"/>
                </a:pPr>
                <a14:m>
                  <m:oMath xmlns:m="http://schemas.openxmlformats.org/officeDocument/2006/math">
                    <m:r>
                      <a:rPr lang="en-US" sz="1250" i="1">
                        <a:latin typeface="Cambria Math" panose="02040503050406030204" pitchFamily="18" charset="0"/>
                      </a:rPr>
                      <m:t>𝐹</m:t>
                    </m:r>
                    <m:r>
                      <a:rPr lang="en-US" sz="1250" i="1">
                        <a:latin typeface="Cambria Math" panose="02040503050406030204" pitchFamily="18" charset="0"/>
                      </a:rPr>
                      <m:t> </m:t>
                    </m:r>
                  </m:oMath>
                </a14:m>
                <a:r>
                  <a:rPr lang="en-US" sz="1250" dirty="0"/>
                  <a:t>and </a:t>
                </a:r>
                <a14:m>
                  <m:oMath xmlns:m="http://schemas.openxmlformats.org/officeDocument/2006/math">
                    <m:r>
                      <a:rPr lang="en-US" sz="1250" i="1">
                        <a:latin typeface="Cambria Math" panose="02040503050406030204" pitchFamily="18" charset="0"/>
                      </a:rPr>
                      <m:t>𝑎</m:t>
                    </m:r>
                    <m:r>
                      <a:rPr lang="en-US" sz="1250" i="1">
                        <a:latin typeface="Cambria Math" panose="02040503050406030204" pitchFamily="18" charset="0"/>
                      </a:rPr>
                      <m:t> </m:t>
                    </m:r>
                  </m:oMath>
                </a14:m>
                <a:r>
                  <a:rPr lang="en-US" sz="1250" dirty="0"/>
                  <a:t>are complex</a:t>
                </a:r>
              </a:p>
              <a:p>
                <a:pPr marL="285750" indent="-285750">
                  <a:spcBef>
                    <a:spcPts val="600"/>
                  </a:spcBef>
                  <a:spcAft>
                    <a:spcPts val="200"/>
                  </a:spcAft>
                  <a:buClr>
                    <a:srgbClr val="006699"/>
                  </a:buClr>
                  <a:buSzPct val="80000"/>
                  <a:buFont typeface="Arial" panose="020B0604020202020204" pitchFamily="34" charset="0"/>
                  <a:buChar char="•"/>
                </a:pPr>
                <a:r>
                  <a:rPr lang="en-US" sz="1250" dirty="0"/>
                  <a:t>Below resonance: structure behaves as rigid mass</a:t>
                </a:r>
              </a:p>
              <a:p>
                <a:pPr marL="285750" indent="-285750">
                  <a:spcBef>
                    <a:spcPts val="600"/>
                  </a:spcBef>
                  <a:spcAft>
                    <a:spcPts val="200"/>
                  </a:spcAft>
                  <a:buClr>
                    <a:srgbClr val="006699"/>
                  </a:buClr>
                  <a:buSzPct val="80000"/>
                  <a:buFont typeface="Arial" panose="020B0604020202020204" pitchFamily="34" charset="0"/>
                  <a:buChar char="•"/>
                </a:pPr>
                <a:r>
                  <a:rPr lang="en-US" sz="1250" dirty="0"/>
                  <a:t>Above resonance: apparent mass decreases due to modal effects</a:t>
                </a:r>
              </a:p>
              <a:p>
                <a:pPr marL="285750" indent="-285750">
                  <a:spcBef>
                    <a:spcPts val="600"/>
                  </a:spcBef>
                  <a:spcAft>
                    <a:spcPts val="200"/>
                  </a:spcAft>
                  <a:buClr>
                    <a:srgbClr val="006699"/>
                  </a:buClr>
                  <a:buSzPct val="80000"/>
                  <a:buFont typeface="Arial" panose="020B0604020202020204" pitchFamily="34" charset="0"/>
                  <a:buChar char="•"/>
                </a:pPr>
                <a:r>
                  <a:rPr lang="en-US" sz="1250" dirty="0"/>
                  <a:t>Measurement of the frequency response function is preferred over analysis, since damping is difficult to estimate and model</a:t>
                </a:r>
              </a:p>
              <a:p>
                <a:pPr marL="285750" indent="-285750">
                  <a:buClr>
                    <a:srgbClr val="006699"/>
                  </a:buClr>
                  <a:buSzPct val="80000"/>
                  <a:buFont typeface="Arial" panose="020B0604020202020204" pitchFamily="34" charset="0"/>
                  <a:buChar char="•"/>
                </a:pPr>
                <a:endParaRPr lang="en-US" sz="1200" dirty="0"/>
              </a:p>
            </p:txBody>
          </p:sp>
        </mc:Choice>
        <mc:Fallback xmlns="">
          <p:sp>
            <p:nvSpPr>
              <p:cNvPr id="3" name="TextBox 2">
                <a:extLst>
                  <a:ext uri="{FF2B5EF4-FFF2-40B4-BE49-F238E27FC236}">
                    <a16:creationId xmlns:a16="http://schemas.microsoft.com/office/drawing/2014/main" id="{26F8313A-792E-DC70-5471-64ED9B5F2311}"/>
                  </a:ext>
                </a:extLst>
              </p:cNvPr>
              <p:cNvSpPr txBox="1">
                <a:spLocks noRot="1" noChangeAspect="1" noMove="1" noResize="1" noEditPoints="1" noAdjustHandles="1" noChangeArrowheads="1" noChangeShapeType="1" noTextEdit="1"/>
              </p:cNvSpPr>
              <p:nvPr/>
            </p:nvSpPr>
            <p:spPr>
              <a:xfrm>
                <a:off x="364724" y="1066800"/>
                <a:ext cx="7086600" cy="305384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4740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685E9-94C5-77AA-F137-DA8305899BED}"/>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2CCC1F39-4825-C6D8-6BFA-33D7F456DE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8</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C28F3FD6-E31D-A68D-959B-7EA93518F786}"/>
              </a:ext>
            </a:extLst>
          </p:cNvPr>
          <p:cNvSpPr/>
          <p:nvPr/>
        </p:nvSpPr>
        <p:spPr>
          <a:xfrm>
            <a:off x="381000" y="350243"/>
            <a:ext cx="4648200" cy="400110"/>
          </a:xfrm>
          <a:prstGeom prst="rect">
            <a:avLst/>
          </a:prstGeom>
        </p:spPr>
        <p:txBody>
          <a:bodyPr wrap="square">
            <a:spAutoFit/>
          </a:bodyPr>
          <a:lstStyle/>
          <a:p>
            <a:pPr defTabSz="685800">
              <a:spcBef>
                <a:spcPts val="150"/>
              </a:spcBef>
              <a:spcAft>
                <a:spcPts val="150"/>
              </a:spcAft>
            </a:pPr>
            <a:r>
              <a:rPr lang="en-US" sz="2000" b="1" dirty="0">
                <a:solidFill>
                  <a:srgbClr val="4BACC6">
                    <a:lumMod val="75000"/>
                  </a:srgbClr>
                </a:solidFill>
                <a:cs typeface="Arial" pitchFamily="34" charset="0"/>
              </a:rPr>
              <a:t>Apparent Mass Example</a:t>
            </a:r>
          </a:p>
        </p:txBody>
      </p:sp>
      <p:grpSp>
        <p:nvGrpSpPr>
          <p:cNvPr id="4" name="Group 3">
            <a:extLst>
              <a:ext uri="{FF2B5EF4-FFF2-40B4-BE49-F238E27FC236}">
                <a16:creationId xmlns:a16="http://schemas.microsoft.com/office/drawing/2014/main" id="{2163BE50-3544-2230-83F3-5E48847FBB68}"/>
              </a:ext>
            </a:extLst>
          </p:cNvPr>
          <p:cNvGrpSpPr/>
          <p:nvPr/>
        </p:nvGrpSpPr>
        <p:grpSpPr>
          <a:xfrm>
            <a:off x="610298" y="1777889"/>
            <a:ext cx="1447800" cy="2162175"/>
            <a:chOff x="0" y="0"/>
            <a:chExt cx="1447800" cy="2162175"/>
          </a:xfrm>
        </p:grpSpPr>
        <p:sp>
          <p:nvSpPr>
            <p:cNvPr id="5" name="Text Box 24">
              <a:extLst>
                <a:ext uri="{FF2B5EF4-FFF2-40B4-BE49-F238E27FC236}">
                  <a16:creationId xmlns:a16="http://schemas.microsoft.com/office/drawing/2014/main" id="{11F030F5-4288-323A-CED2-E6170BEC508A}"/>
                </a:ext>
              </a:extLst>
            </p:cNvPr>
            <p:cNvSpPr txBox="1">
              <a:spLocks noChangeArrowheads="1"/>
            </p:cNvSpPr>
            <p:nvPr/>
          </p:nvSpPr>
          <p:spPr bwMode="auto">
            <a:xfrm>
              <a:off x="242888" y="13430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3">
              <a:extLst>
                <a:ext uri="{FF2B5EF4-FFF2-40B4-BE49-F238E27FC236}">
                  <a16:creationId xmlns:a16="http://schemas.microsoft.com/office/drawing/2014/main" id="{AD418A31-B843-3726-3E36-B5B42D0331ED}"/>
                </a:ext>
              </a:extLst>
            </p:cNvPr>
            <p:cNvSpPr txBox="1">
              <a:spLocks noChangeArrowheads="1"/>
            </p:cNvSpPr>
            <p:nvPr/>
          </p:nvSpPr>
          <p:spPr bwMode="auto">
            <a:xfrm>
              <a:off x="257175" y="57150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or: Elbow 6">
              <a:extLst>
                <a:ext uri="{FF2B5EF4-FFF2-40B4-BE49-F238E27FC236}">
                  <a16:creationId xmlns:a16="http://schemas.microsoft.com/office/drawing/2014/main" id="{A79A4EA6-E041-0476-4D3D-0EE4367CBA46}"/>
                </a:ext>
              </a:extLst>
            </p:cNvPr>
            <p:cNvCxnSpPr>
              <a:cxnSpLocks noChangeShapeType="1"/>
            </p:cNvCxnSpPr>
            <p:nvPr/>
          </p:nvCxnSpPr>
          <p:spPr bwMode="auto">
            <a:xfrm rot="16200000">
              <a:off x="494982" y="17808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8" name="Text Box 1">
              <a:extLst>
                <a:ext uri="{FF2B5EF4-FFF2-40B4-BE49-F238E27FC236}">
                  <a16:creationId xmlns:a16="http://schemas.microsoft.com/office/drawing/2014/main" id="{BFF7DE18-DD3C-A57F-F865-418F41888189}"/>
                </a:ext>
              </a:extLst>
            </p:cNvPr>
            <p:cNvSpPr txBox="1">
              <a:spLocks noChangeArrowheads="1"/>
            </p:cNvSpPr>
            <p:nvPr/>
          </p:nvSpPr>
          <p:spPr bwMode="auto">
            <a:xfrm>
              <a:off x="28575" y="1752600"/>
              <a:ext cx="523875" cy="3511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F91694D3-EF9D-2FEF-4634-7D05D4695960}"/>
                </a:ext>
              </a:extLst>
            </p:cNvPr>
            <p:cNvSpPr txBox="1">
              <a:spLocks noChangeArrowheads="1"/>
            </p:cNvSpPr>
            <p:nvPr/>
          </p:nvSpPr>
          <p:spPr bwMode="auto">
            <a:xfrm>
              <a:off x="47625" y="933450"/>
              <a:ext cx="523240"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6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nector: Elbow 9">
              <a:extLst>
                <a:ext uri="{FF2B5EF4-FFF2-40B4-BE49-F238E27FC236}">
                  <a16:creationId xmlns:a16="http://schemas.microsoft.com/office/drawing/2014/main" id="{7A0B0ED9-2B83-075E-C045-F3A743BB339D}"/>
                </a:ext>
              </a:extLst>
            </p:cNvPr>
            <p:cNvCxnSpPr>
              <a:cxnSpLocks noChangeShapeType="1"/>
            </p:cNvCxnSpPr>
            <p:nvPr/>
          </p:nvCxnSpPr>
          <p:spPr bwMode="auto">
            <a:xfrm rot="16200000">
              <a:off x="485457" y="180658"/>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1" name="Connector: Elbow 10">
              <a:extLst>
                <a:ext uri="{FF2B5EF4-FFF2-40B4-BE49-F238E27FC236}">
                  <a16:creationId xmlns:a16="http://schemas.microsoft.com/office/drawing/2014/main" id="{15730502-D110-CB14-F2EA-CC2F5DC9AEB1}"/>
                </a:ext>
              </a:extLst>
            </p:cNvPr>
            <p:cNvCxnSpPr>
              <a:cxnSpLocks noChangeShapeType="1"/>
            </p:cNvCxnSpPr>
            <p:nvPr/>
          </p:nvCxnSpPr>
          <p:spPr bwMode="auto">
            <a:xfrm rot="16200000">
              <a:off x="475932" y="952183"/>
              <a:ext cx="358775" cy="300355"/>
            </a:xfrm>
            <a:prstGeom prst="bentConnector3">
              <a:avLst>
                <a:gd name="adj1" fmla="val 49903"/>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2" name="Rectangle 11">
              <a:extLst>
                <a:ext uri="{FF2B5EF4-FFF2-40B4-BE49-F238E27FC236}">
                  <a16:creationId xmlns:a16="http://schemas.microsoft.com/office/drawing/2014/main" id="{34AE8AEC-2C2D-906A-4B21-BD247227DC44}"/>
                </a:ext>
              </a:extLst>
            </p:cNvPr>
            <p:cNvSpPr>
              <a:spLocks noChangeArrowheads="1"/>
            </p:cNvSpPr>
            <p:nvPr/>
          </p:nvSpPr>
          <p:spPr bwMode="auto">
            <a:xfrm>
              <a:off x="114300" y="1819275"/>
              <a:ext cx="40068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200" kern="100" dirty="0">
                  <a:effectLst/>
                  <a:latin typeface="Helvetica" panose="020B060402020202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31BF44DB-0F73-9A99-78E1-AAEF00A57484}"/>
                </a:ext>
              </a:extLst>
            </p:cNvPr>
            <p:cNvGrpSpPr>
              <a:grpSpLocks/>
            </p:cNvGrpSpPr>
            <p:nvPr/>
          </p:nvGrpSpPr>
          <p:grpSpPr bwMode="auto">
            <a:xfrm>
              <a:off x="238125" y="1343025"/>
              <a:ext cx="97175" cy="377821"/>
              <a:chOff x="-19" y="0"/>
              <a:chExt cx="20048" cy="19999"/>
            </a:xfrm>
          </p:grpSpPr>
          <p:cxnSp>
            <p:nvCxnSpPr>
              <p:cNvPr id="35" name="Line 22">
                <a:extLst>
                  <a:ext uri="{FF2B5EF4-FFF2-40B4-BE49-F238E27FC236}">
                    <a16:creationId xmlns:a16="http://schemas.microsoft.com/office/drawing/2014/main" id="{74F1ADDF-8D2B-45A9-DA03-D1B3F95C7061}"/>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6" name="Line 23">
                <a:extLst>
                  <a:ext uri="{FF2B5EF4-FFF2-40B4-BE49-F238E27FC236}">
                    <a16:creationId xmlns:a16="http://schemas.microsoft.com/office/drawing/2014/main" id="{F6B55340-E465-15B9-DBCB-C95BDE5BE07F}"/>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7" name="Line 24">
                <a:extLst>
                  <a:ext uri="{FF2B5EF4-FFF2-40B4-BE49-F238E27FC236}">
                    <a16:creationId xmlns:a16="http://schemas.microsoft.com/office/drawing/2014/main" id="{BC592C3A-551A-A46C-4ED2-26F04118F1E8}"/>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8" name="Line 25">
                <a:extLst>
                  <a:ext uri="{FF2B5EF4-FFF2-40B4-BE49-F238E27FC236}">
                    <a16:creationId xmlns:a16="http://schemas.microsoft.com/office/drawing/2014/main" id="{C7BF64C8-5DB2-CD83-17F4-CA4A578CF3FB}"/>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9" name="Line 26">
                <a:extLst>
                  <a:ext uri="{FF2B5EF4-FFF2-40B4-BE49-F238E27FC236}">
                    <a16:creationId xmlns:a16="http://schemas.microsoft.com/office/drawing/2014/main" id="{69656174-5A4C-582F-834B-F85F49AB393B}"/>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0" name="Line 27">
                <a:extLst>
                  <a:ext uri="{FF2B5EF4-FFF2-40B4-BE49-F238E27FC236}">
                    <a16:creationId xmlns:a16="http://schemas.microsoft.com/office/drawing/2014/main" id="{5C4ABF54-F972-6318-4BD2-AF17B4A980B9}"/>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1" name="Line 28">
                <a:extLst>
                  <a:ext uri="{FF2B5EF4-FFF2-40B4-BE49-F238E27FC236}">
                    <a16:creationId xmlns:a16="http://schemas.microsoft.com/office/drawing/2014/main" id="{EDAFC236-0716-CF8B-8348-18BCE38C2446}"/>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2" name="Line 29">
                <a:extLst>
                  <a:ext uri="{FF2B5EF4-FFF2-40B4-BE49-F238E27FC236}">
                    <a16:creationId xmlns:a16="http://schemas.microsoft.com/office/drawing/2014/main" id="{E9B6CB29-A614-3FA3-E5AC-97943D35A886}"/>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3" name="Line 30">
                <a:extLst>
                  <a:ext uri="{FF2B5EF4-FFF2-40B4-BE49-F238E27FC236}">
                    <a16:creationId xmlns:a16="http://schemas.microsoft.com/office/drawing/2014/main" id="{63E3048C-67F7-8DCC-B14F-0725621DE621}"/>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44" name="Line 31">
                <a:extLst>
                  <a:ext uri="{FF2B5EF4-FFF2-40B4-BE49-F238E27FC236}">
                    <a16:creationId xmlns:a16="http://schemas.microsoft.com/office/drawing/2014/main" id="{0F84E242-1EC1-1D48-F5C4-E7AC610C2632}"/>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4" name="Rectangle 13">
              <a:extLst>
                <a:ext uri="{FF2B5EF4-FFF2-40B4-BE49-F238E27FC236}">
                  <a16:creationId xmlns:a16="http://schemas.microsoft.com/office/drawing/2014/main" id="{8BBE97E7-7D44-6ECE-CBF7-DCF6FCE53C74}"/>
                </a:ext>
              </a:extLst>
            </p:cNvPr>
            <p:cNvSpPr>
              <a:spLocks noChangeArrowheads="1"/>
            </p:cNvSpPr>
            <p:nvPr/>
          </p:nvSpPr>
          <p:spPr bwMode="auto">
            <a:xfrm>
              <a:off x="19050" y="895350"/>
              <a:ext cx="576580"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5" name="Rectangle 14">
              <a:extLst>
                <a:ext uri="{FF2B5EF4-FFF2-40B4-BE49-F238E27FC236}">
                  <a16:creationId xmlns:a16="http://schemas.microsoft.com/office/drawing/2014/main" id="{69CE45C9-444F-CC2C-A1B2-756FE0ED2588}"/>
                </a:ext>
              </a:extLst>
            </p:cNvPr>
            <p:cNvSpPr>
              <a:spLocks noChangeArrowheads="1"/>
            </p:cNvSpPr>
            <p:nvPr/>
          </p:nvSpPr>
          <p:spPr bwMode="auto">
            <a:xfrm>
              <a:off x="123825" y="1000125"/>
              <a:ext cx="401955" cy="23368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rot="0" vert="horz" wrap="square" lIns="12700" tIns="12700" rIns="12700" bIns="12700" anchor="t" anchorCtr="0" upright="1">
              <a:noAutofit/>
            </a:bodyPr>
            <a:lstStyle/>
            <a:p>
              <a:pPr marL="0" marR="0">
                <a:lnSpc>
                  <a:spcPct val="107000"/>
                </a:lnSpc>
                <a:spcAft>
                  <a:spcPts val="800"/>
                </a:spcAft>
                <a:buNone/>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grpSp>
          <p:nvGrpSpPr>
            <p:cNvPr id="16" name="Group 15">
              <a:extLst>
                <a:ext uri="{FF2B5EF4-FFF2-40B4-BE49-F238E27FC236}">
                  <a16:creationId xmlns:a16="http://schemas.microsoft.com/office/drawing/2014/main" id="{267776D0-04CA-2229-DB62-D4DB8C7505E4}"/>
                </a:ext>
              </a:extLst>
            </p:cNvPr>
            <p:cNvGrpSpPr>
              <a:grpSpLocks/>
            </p:cNvGrpSpPr>
            <p:nvPr/>
          </p:nvGrpSpPr>
          <p:grpSpPr bwMode="auto">
            <a:xfrm>
              <a:off x="238125" y="514350"/>
              <a:ext cx="97175" cy="376556"/>
              <a:chOff x="-19" y="0"/>
              <a:chExt cx="20048" cy="19999"/>
            </a:xfrm>
          </p:grpSpPr>
          <p:cxnSp>
            <p:nvCxnSpPr>
              <p:cNvPr id="25" name="Line 42">
                <a:extLst>
                  <a:ext uri="{FF2B5EF4-FFF2-40B4-BE49-F238E27FC236}">
                    <a16:creationId xmlns:a16="http://schemas.microsoft.com/office/drawing/2014/main" id="{8DB845CB-AD62-FF5A-1EE9-418EDCF76640}"/>
                  </a:ext>
                </a:extLst>
              </p:cNvPr>
              <p:cNvCxnSpPr>
                <a:cxnSpLocks noChangeShapeType="1"/>
              </p:cNvCxnSpPr>
              <p:nvPr/>
            </p:nvCxnSpPr>
            <p:spPr bwMode="auto">
              <a:xfrm>
                <a:off x="7917" y="0"/>
                <a:ext cx="144" cy="2102"/>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6" name="Line 43">
                <a:extLst>
                  <a:ext uri="{FF2B5EF4-FFF2-40B4-BE49-F238E27FC236}">
                    <a16:creationId xmlns:a16="http://schemas.microsoft.com/office/drawing/2014/main" id="{1D6BDE4C-AEAE-E738-6C60-D123D597D925}"/>
                  </a:ext>
                </a:extLst>
              </p:cNvPr>
              <p:cNvCxnSpPr>
                <a:cxnSpLocks noChangeShapeType="1"/>
              </p:cNvCxnSpPr>
              <p:nvPr/>
            </p:nvCxnSpPr>
            <p:spPr bwMode="auto">
              <a:xfrm>
                <a:off x="9853" y="18316"/>
                <a:ext cx="144" cy="1683"/>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7" name="Line 44">
                <a:extLst>
                  <a:ext uri="{FF2B5EF4-FFF2-40B4-BE49-F238E27FC236}">
                    <a16:creationId xmlns:a16="http://schemas.microsoft.com/office/drawing/2014/main" id="{6723ACBA-1DDF-3DCC-501B-1D3F6741ECB7}"/>
                  </a:ext>
                </a:extLst>
              </p:cNvPr>
              <p:cNvCxnSpPr>
                <a:cxnSpLocks noChangeShapeType="1"/>
              </p:cNvCxnSpPr>
              <p:nvPr/>
            </p:nvCxnSpPr>
            <p:spPr bwMode="auto">
              <a:xfrm flipH="1">
                <a:off x="-19" y="805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8" name="Line 45">
                <a:extLst>
                  <a:ext uri="{FF2B5EF4-FFF2-40B4-BE49-F238E27FC236}">
                    <a16:creationId xmlns:a16="http://schemas.microsoft.com/office/drawing/2014/main" id="{86405061-B1AB-C8DD-7B66-EAAEDA76811B}"/>
                  </a:ext>
                </a:extLst>
              </p:cNvPr>
              <p:cNvCxnSpPr>
                <a:cxnSpLocks noChangeShapeType="1"/>
              </p:cNvCxnSpPr>
              <p:nvPr/>
            </p:nvCxnSpPr>
            <p:spPr bwMode="auto">
              <a:xfrm flipH="1">
                <a:off x="2077" y="12556"/>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9" name="Line 46">
                <a:extLst>
                  <a:ext uri="{FF2B5EF4-FFF2-40B4-BE49-F238E27FC236}">
                    <a16:creationId xmlns:a16="http://schemas.microsoft.com/office/drawing/2014/main" id="{2DEEEB33-A763-C49B-8021-B3197EDD3F88}"/>
                  </a:ext>
                </a:extLst>
              </p:cNvPr>
              <p:cNvCxnSpPr>
                <a:cxnSpLocks noChangeShapeType="1"/>
              </p:cNvCxnSpPr>
              <p:nvPr/>
            </p:nvCxnSpPr>
            <p:spPr bwMode="auto">
              <a:xfrm flipH="1">
                <a:off x="-19" y="3301"/>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0" name="Line 47">
                <a:extLst>
                  <a:ext uri="{FF2B5EF4-FFF2-40B4-BE49-F238E27FC236}">
                    <a16:creationId xmlns:a16="http://schemas.microsoft.com/office/drawing/2014/main" id="{DF9440A7-03C6-7948-4A73-CA1495796E3D}"/>
                  </a:ext>
                </a:extLst>
              </p:cNvPr>
              <p:cNvCxnSpPr>
                <a:cxnSpLocks noChangeShapeType="1"/>
              </p:cNvCxnSpPr>
              <p:nvPr/>
            </p:nvCxnSpPr>
            <p:spPr bwMode="auto">
              <a:xfrm>
                <a:off x="2077" y="14787"/>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1" name="Line 48">
                <a:extLst>
                  <a:ext uri="{FF2B5EF4-FFF2-40B4-BE49-F238E27FC236}">
                    <a16:creationId xmlns:a16="http://schemas.microsoft.com/office/drawing/2014/main" id="{B7E732E8-4D5E-DC71-2C1F-F28F720D4E5E}"/>
                  </a:ext>
                </a:extLst>
              </p:cNvPr>
              <p:cNvCxnSpPr>
                <a:cxnSpLocks noChangeShapeType="1"/>
              </p:cNvCxnSpPr>
              <p:nvPr/>
            </p:nvCxnSpPr>
            <p:spPr bwMode="auto">
              <a:xfrm>
                <a:off x="2077" y="5825"/>
                <a:ext cx="17952" cy="226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2" name="Line 49">
                <a:extLst>
                  <a:ext uri="{FF2B5EF4-FFF2-40B4-BE49-F238E27FC236}">
                    <a16:creationId xmlns:a16="http://schemas.microsoft.com/office/drawing/2014/main" id="{9BCCCF41-136F-2BDC-E500-475221B0BB2A}"/>
                  </a:ext>
                </a:extLst>
              </p:cNvPr>
              <p:cNvCxnSpPr>
                <a:cxnSpLocks noChangeShapeType="1"/>
              </p:cNvCxnSpPr>
              <p:nvPr/>
            </p:nvCxnSpPr>
            <p:spPr bwMode="auto">
              <a:xfrm>
                <a:off x="-19" y="10386"/>
                <a:ext cx="17952" cy="2266"/>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3" name="Line 50">
                <a:extLst>
                  <a:ext uri="{FF2B5EF4-FFF2-40B4-BE49-F238E27FC236}">
                    <a16:creationId xmlns:a16="http://schemas.microsoft.com/office/drawing/2014/main" id="{D63C170A-5732-2196-7E79-6CFBF906BEE8}"/>
                  </a:ext>
                </a:extLst>
              </p:cNvPr>
              <p:cNvCxnSpPr>
                <a:cxnSpLocks noChangeShapeType="1"/>
              </p:cNvCxnSpPr>
              <p:nvPr/>
            </p:nvCxnSpPr>
            <p:spPr bwMode="auto">
              <a:xfrm flipV="1">
                <a:off x="9853" y="17053"/>
                <a:ext cx="8080" cy="875"/>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34" name="Line 51">
                <a:extLst>
                  <a:ext uri="{FF2B5EF4-FFF2-40B4-BE49-F238E27FC236}">
                    <a16:creationId xmlns:a16="http://schemas.microsoft.com/office/drawing/2014/main" id="{E1C2AB3C-9603-544F-BA0E-31D174286BA1}"/>
                  </a:ext>
                </a:extLst>
              </p:cNvPr>
              <p:cNvCxnSpPr>
                <a:cxnSpLocks noChangeShapeType="1"/>
              </p:cNvCxnSpPr>
              <p:nvPr/>
            </p:nvCxnSpPr>
            <p:spPr bwMode="auto">
              <a:xfrm>
                <a:off x="7917" y="2071"/>
                <a:ext cx="8064" cy="1261"/>
              </a:xfrm>
              <a:prstGeom prst="line">
                <a:avLst/>
              </a:prstGeom>
              <a:noFill/>
              <a:ln w="19050">
                <a:solidFill>
                  <a:srgbClr val="000000"/>
                </a:solidFill>
                <a:round/>
                <a:headEnd type="none" w="sm" len="sm"/>
                <a:tailEnd type="none" w="sm" len="sm"/>
              </a:ln>
              <a:extLst>
                <a:ext uri="{909E8E84-426E-40DD-AFC4-6F175D3DCCD1}">
                  <a14:hiddenFill xmlns:a14="http://schemas.microsoft.com/office/drawing/2010/main">
                    <a:noFill/>
                  </a14:hiddenFill>
                </a:ext>
              </a:extLst>
            </p:spPr>
          </p:cxnSp>
        </p:grpSp>
        <p:sp>
          <p:nvSpPr>
            <p:cNvPr id="17" name="Rectangle 16">
              <a:extLst>
                <a:ext uri="{FF2B5EF4-FFF2-40B4-BE49-F238E27FC236}">
                  <a16:creationId xmlns:a16="http://schemas.microsoft.com/office/drawing/2014/main" id="{F3395E3A-F0D3-8855-E458-19BE3CA98A1B}"/>
                </a:ext>
              </a:extLst>
            </p:cNvPr>
            <p:cNvSpPr>
              <a:spLocks noChangeArrowheads="1"/>
            </p:cNvSpPr>
            <p:nvPr/>
          </p:nvSpPr>
          <p:spPr bwMode="auto">
            <a:xfrm>
              <a:off x="0" y="85725"/>
              <a:ext cx="576580" cy="434975"/>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18" name="Text Box 20">
              <a:extLst>
                <a:ext uri="{FF2B5EF4-FFF2-40B4-BE49-F238E27FC236}">
                  <a16:creationId xmlns:a16="http://schemas.microsoft.com/office/drawing/2014/main" id="{6E1F9E75-441F-BAF3-E176-5FB4B61A741A}"/>
                </a:ext>
              </a:extLst>
            </p:cNvPr>
            <p:cNvSpPr txBox="1">
              <a:spLocks noChangeArrowheads="1"/>
            </p:cNvSpPr>
            <p:nvPr/>
          </p:nvSpPr>
          <p:spPr bwMode="auto">
            <a:xfrm>
              <a:off x="47625" y="133350"/>
              <a:ext cx="485775" cy="347980"/>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21">
              <a:extLst>
                <a:ext uri="{FF2B5EF4-FFF2-40B4-BE49-F238E27FC236}">
                  <a16:creationId xmlns:a16="http://schemas.microsoft.com/office/drawing/2014/main" id="{1FDCFFF4-A9E0-6375-B050-B9BD40F92F70}"/>
                </a:ext>
              </a:extLst>
            </p:cNvPr>
            <p:cNvSpPr txBox="1">
              <a:spLocks noChangeArrowheads="1"/>
            </p:cNvSpPr>
            <p:nvPr/>
          </p:nvSpPr>
          <p:spPr bwMode="auto">
            <a:xfrm>
              <a:off x="66675" y="952500"/>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27">
              <a:extLst>
                <a:ext uri="{FF2B5EF4-FFF2-40B4-BE49-F238E27FC236}">
                  <a16:creationId xmlns:a16="http://schemas.microsoft.com/office/drawing/2014/main" id="{E017F0FC-3D79-30C2-65E5-1CE6BC8A37F3}"/>
                </a:ext>
              </a:extLst>
            </p:cNvPr>
            <p:cNvSpPr txBox="1">
              <a:spLocks noChangeArrowheads="1"/>
            </p:cNvSpPr>
            <p:nvPr/>
          </p:nvSpPr>
          <p:spPr bwMode="auto">
            <a:xfrm>
              <a:off x="923925" y="0"/>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28">
              <a:extLst>
                <a:ext uri="{FF2B5EF4-FFF2-40B4-BE49-F238E27FC236}">
                  <a16:creationId xmlns:a16="http://schemas.microsoft.com/office/drawing/2014/main" id="{C69CE5C5-4CBD-F031-B075-5F6F912B24A4}"/>
                </a:ext>
              </a:extLst>
            </p:cNvPr>
            <p:cNvSpPr txBox="1">
              <a:spLocks noChangeArrowheads="1"/>
            </p:cNvSpPr>
            <p:nvPr/>
          </p:nvSpPr>
          <p:spPr bwMode="auto">
            <a:xfrm>
              <a:off x="866775" y="75247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9">
              <a:extLst>
                <a:ext uri="{FF2B5EF4-FFF2-40B4-BE49-F238E27FC236}">
                  <a16:creationId xmlns:a16="http://schemas.microsoft.com/office/drawing/2014/main" id="{23606637-C12D-BEAD-1DFE-972607172D37}"/>
                </a:ext>
              </a:extLst>
            </p:cNvPr>
            <p:cNvSpPr txBox="1">
              <a:spLocks noChangeArrowheads="1"/>
            </p:cNvSpPr>
            <p:nvPr/>
          </p:nvSpPr>
          <p:spPr bwMode="auto">
            <a:xfrm>
              <a:off x="914400" y="1571625"/>
              <a:ext cx="523875" cy="3505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x</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B97AFEFE-BE51-F1A2-5ED0-29517762C62B}"/>
                </a:ext>
              </a:extLst>
            </p:cNvPr>
            <p:cNvSpPr>
              <a:spLocks noChangeArrowheads="1"/>
            </p:cNvSpPr>
            <p:nvPr/>
          </p:nvSpPr>
          <p:spPr bwMode="auto">
            <a:xfrm>
              <a:off x="0" y="1704975"/>
              <a:ext cx="593725" cy="457200"/>
            </a:xfrm>
            <a:prstGeom prst="rect">
              <a:avLst/>
            </a:prstGeom>
            <a:solidFill>
              <a:schemeClr val="bg1"/>
            </a:solidFill>
            <a:ln w="19050">
              <a:solidFill>
                <a:srgbClr val="000000"/>
              </a:solidFill>
              <a:miter lim="800000"/>
              <a:headEnd/>
              <a:tailEnd/>
            </a:ln>
          </p:spPr>
          <p:txBody>
            <a:bodyPr rot="0" vert="horz" wrap="square" lIns="91440" tIns="45720" rIns="91440" bIns="45720" anchor="t" anchorCtr="0" upright="1">
              <a:noAutofit/>
            </a:bodyPr>
            <a:lstStyle/>
            <a:p>
              <a:endParaRPr lang="en-US" dirty="0"/>
            </a:p>
          </p:txBody>
        </p:sp>
        <p:sp>
          <p:nvSpPr>
            <p:cNvPr id="24" name="Text Box 22">
              <a:extLst>
                <a:ext uri="{FF2B5EF4-FFF2-40B4-BE49-F238E27FC236}">
                  <a16:creationId xmlns:a16="http://schemas.microsoft.com/office/drawing/2014/main" id="{364DA247-147C-3503-FDAF-DC118DA3DEC4}"/>
                </a:ext>
              </a:extLst>
            </p:cNvPr>
            <p:cNvSpPr txBox="1">
              <a:spLocks noChangeArrowheads="1"/>
            </p:cNvSpPr>
            <p:nvPr/>
          </p:nvSpPr>
          <p:spPr bwMode="auto">
            <a:xfrm>
              <a:off x="47625" y="1781175"/>
              <a:ext cx="485775" cy="334645"/>
            </a:xfrm>
            <a:prstGeom prst="rect">
              <a:avLst/>
            </a:prstGeom>
            <a:noFill/>
            <a:ln>
              <a:noFill/>
            </a:ln>
          </p:spPr>
          <p:txBody>
            <a:bodyPr rot="0" vert="horz" wrap="square" lIns="91440" tIns="45720" rIns="91440" bIns="45720" anchor="t" anchorCtr="0" upright="1">
              <a:noAutofit/>
            </a:bodyPr>
            <a:lstStyle/>
            <a:p>
              <a:pPr marL="0" marR="0" algn="ctr">
                <a:lnSpc>
                  <a:spcPct val="107000"/>
                </a:lnSpc>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a:t>
              </a:r>
              <a:r>
                <a:rPr lang="en-US" sz="1400" kern="100" baseline="-25000" dirty="0">
                  <a:effectLst/>
                  <a:latin typeface="Calibri" panose="020F0502020204030204" pitchFamily="34" charset="0"/>
                  <a:ea typeface="Calibri" panose="020F0502020204030204" pitchFamily="34" charset="0"/>
                  <a:cs typeface="Times New Roman" panose="02020603050405020304" pitchFamily="18" charset="0"/>
                </a:rPr>
                <a:t>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52B09C9-E4C6-2982-5D97-9B1E082C5E13}"/>
                  </a:ext>
                </a:extLst>
              </p:cNvPr>
              <p:cNvSpPr txBox="1"/>
              <p:nvPr/>
            </p:nvSpPr>
            <p:spPr>
              <a:xfrm>
                <a:off x="3657600" y="1600200"/>
                <a:ext cx="4323652" cy="2604367"/>
              </a:xfrm>
              <a:prstGeom prst="rect">
                <a:avLst/>
              </a:prstGeom>
              <a:noFill/>
            </p:spPr>
            <p:txBody>
              <a:bodyPr wrap="square" rtlCol="0">
                <a:spAutoFit/>
              </a:bodyPr>
              <a:lstStyle/>
              <a:p>
                <a:pPr marL="285750" indent="-285750">
                  <a:buClr>
                    <a:srgbClr val="006699"/>
                  </a:buClr>
                  <a:buSzPct val="80000"/>
                  <a:buFont typeface="Arial" panose="020B0604020202020204" pitchFamily="34" charset="0"/>
                  <a:buChar char="•"/>
                </a:pPr>
                <a:r>
                  <a:rPr lang="en-US" sz="1250" dirty="0"/>
                  <a:t>Consider the three degree-of-freedom model</a:t>
                </a:r>
              </a:p>
              <a:p>
                <a:pPr marL="285750" indent="-285750">
                  <a:buClr>
                    <a:srgbClr val="006699"/>
                  </a:buClr>
                  <a:buSzPct val="80000"/>
                  <a:buFont typeface="Arial" panose="020B0604020202020204" pitchFamily="34" charset="0"/>
                  <a:buChar char="•"/>
                </a:pPr>
                <a:endParaRPr lang="en-US" sz="1250" dirty="0"/>
              </a:p>
              <a:p>
                <a:pPr marL="285750" indent="-285750">
                  <a:buClr>
                    <a:srgbClr val="006699"/>
                  </a:buClr>
                  <a:buSzPct val="80000"/>
                  <a:buFont typeface="Arial" panose="020B0604020202020204" pitchFamily="34" charset="0"/>
                  <a:buChar char="•"/>
                </a:pPr>
                <a:r>
                  <a:rPr lang="en-US" sz="1250" dirty="0"/>
                  <a:t>The apparent mass is taken as the transmitted force through spring </a:t>
                </a:r>
                <a:r>
                  <a:rPr lang="en-US" sz="1250" kern="100" dirty="0">
                    <a:latin typeface="Calibri" panose="020F0502020204030204" pitchFamily="34" charset="0"/>
                    <a:ea typeface="Calibri" panose="020F0502020204030204" pitchFamily="34" charset="0"/>
                    <a:cs typeface="Times New Roman" panose="02020603050405020304" pitchFamily="18" charset="0"/>
                  </a:rPr>
                  <a:t>K</a:t>
                </a:r>
                <a:r>
                  <a:rPr lang="en-US" sz="1250" kern="100" baseline="-25000" dirty="0">
                    <a:latin typeface="Calibri" panose="020F0502020204030204" pitchFamily="34" charset="0"/>
                    <a:ea typeface="Calibri" panose="020F0502020204030204" pitchFamily="34" charset="0"/>
                    <a:cs typeface="Times New Roman" panose="02020603050405020304" pitchFamily="18" charset="0"/>
                  </a:rPr>
                  <a:t>1 </a:t>
                </a:r>
                <a:r>
                  <a:rPr lang="en-US" sz="1250" dirty="0"/>
                  <a:t>divided by the </a:t>
                </a:r>
                <a:r>
                  <a:rPr lang="en-US" sz="1250" kern="100" dirty="0">
                    <a:latin typeface="Calibri" panose="020F0502020204030204" pitchFamily="34" charset="0"/>
                    <a:ea typeface="Calibri" panose="020F0502020204030204" pitchFamily="34" charset="0"/>
                    <a:cs typeface="Times New Roman" panose="02020603050405020304" pitchFamily="18" charset="0"/>
                  </a:rPr>
                  <a:t>m</a:t>
                </a:r>
                <a:r>
                  <a:rPr lang="en-US" sz="1250" kern="100" baseline="-25000" dirty="0">
                    <a:latin typeface="Calibri" panose="020F0502020204030204" pitchFamily="34" charset="0"/>
                    <a:ea typeface="Calibri" panose="020F0502020204030204" pitchFamily="34" charset="0"/>
                    <a:cs typeface="Times New Roman" panose="02020603050405020304" pitchFamily="18" charset="0"/>
                  </a:rPr>
                  <a:t>1 </a:t>
                </a:r>
                <a:r>
                  <a:rPr lang="en-US" sz="1250" dirty="0"/>
                  <a:t>acceleration</a:t>
                </a:r>
              </a:p>
              <a:p>
                <a:pPr marL="285750" indent="-285750">
                  <a:buClr>
                    <a:srgbClr val="006699"/>
                  </a:buClr>
                  <a:buSzPct val="80000"/>
                  <a:buFont typeface="Arial" panose="020B0604020202020204" pitchFamily="34" charset="0"/>
                  <a:buChar char="•"/>
                </a:pPr>
                <a:endParaRPr lang="en-US" sz="1250" dirty="0"/>
              </a:p>
              <a:p>
                <a:pPr>
                  <a:buClr>
                    <a:srgbClr val="006699"/>
                  </a:buClr>
                  <a:buSzPct val="80000"/>
                </a:pPr>
                <a:r>
                  <a:rPr lang="en-US" sz="125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𝑀</m:t>
                        </m:r>
                      </m:e>
                      <m:sub>
                        <m:r>
                          <a:rPr lang="en-US" sz="1400" i="1">
                            <a:latin typeface="Cambria Math" panose="02040503050406030204" pitchFamily="18" charset="0"/>
                          </a:rPr>
                          <m:t>𝑎𝑝𝑝</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panose="02040503050406030204" pitchFamily="18" charset="0"/>
                              </a:rPr>
                              <m:t> </m:t>
                            </m:r>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𝐹</m:t>
                                </m:r>
                              </m:e>
                              <m:sub>
                                <m:r>
                                  <a:rPr lang="en-US" sz="1400" b="0" i="1" smtClean="0">
                                    <a:latin typeface="Cambria Math" panose="02040503050406030204" pitchFamily="18" charset="0"/>
                                  </a:rPr>
                                  <m:t>12</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r>
                              <a:rPr lang="en-US" sz="1400" i="1">
                                <a:latin typeface="Cambria Math" panose="02040503050406030204" pitchFamily="18" charset="0"/>
                              </a:rPr>
                              <m:t> </m:t>
                            </m:r>
                          </m:num>
                          <m:den>
                            <m:sSub>
                              <m:sSubPr>
                                <m:ctrlPr>
                                  <a:rPr lang="en-US" sz="1400" i="1" smtClean="0">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𝑋</m:t>
                                    </m:r>
                                  </m:e>
                                </m:acc>
                              </m:e>
                              <m:sub>
                                <m:r>
                                  <a:rPr lang="en-US" sz="1400" b="0" i="1" smtClean="0">
                                    <a:latin typeface="Cambria Math" panose="02040503050406030204" pitchFamily="18" charset="0"/>
                                  </a:rPr>
                                  <m:t>1</m:t>
                                </m:r>
                              </m:sub>
                            </m:sSub>
                            <m:d>
                              <m:dPr>
                                <m:ctrlPr>
                                  <a:rPr lang="en-US" sz="1400" i="1">
                                    <a:latin typeface="Cambria Math" panose="02040503050406030204" pitchFamily="18" charset="0"/>
                                  </a:rPr>
                                </m:ctrlPr>
                              </m:dPr>
                              <m:e>
                                <m:r>
                                  <a:rPr lang="en-US" sz="1400" i="1">
                                    <a:latin typeface="Cambria Math" panose="02040503050406030204" pitchFamily="18" charset="0"/>
                                  </a:rPr>
                                  <m:t>𝑓</m:t>
                                </m:r>
                              </m:e>
                            </m:d>
                          </m:den>
                        </m:f>
                      </m:e>
                    </m:d>
                    <m:r>
                      <a:rPr lang="en-US" sz="1400" b="0" i="1" smtClean="0">
                        <a:latin typeface="Cambria Math" panose="02040503050406030204" pitchFamily="18" charset="0"/>
                      </a:rPr>
                      <m:t>=</m:t>
                    </m:r>
                  </m:oMath>
                </a14:m>
                <a:r>
                  <a:rPr lang="en-US" sz="1500" dirty="0"/>
                  <a:t> </a:t>
                </a:r>
                <a14:m>
                  <m:oMath xmlns:m="http://schemas.openxmlformats.org/officeDocument/2006/math">
                    <m:d>
                      <m:dPr>
                        <m:begChr m:val="|"/>
                        <m:endChr m:val="|"/>
                        <m:ctrlPr>
                          <a:rPr lang="en-US" sz="1500" i="1">
                            <a:latin typeface="Cambria Math" panose="02040503050406030204" pitchFamily="18" charset="0"/>
                          </a:rPr>
                        </m:ctrlPr>
                      </m:dPr>
                      <m:e>
                        <m:r>
                          <a:rPr lang="en-US" sz="1500" b="0" i="1" smtClean="0">
                            <a:latin typeface="Cambria Math" panose="02040503050406030204" pitchFamily="18" charset="0"/>
                          </a:rPr>
                          <m:t> </m:t>
                        </m:r>
                        <m:f>
                          <m:fPr>
                            <m:ctrlPr>
                              <a:rPr lang="en-US" sz="1500" i="1">
                                <a:latin typeface="Cambria Math" panose="02040503050406030204" pitchFamily="18" charset="0"/>
                              </a:rPr>
                            </m:ctrlPr>
                          </m:fPr>
                          <m:num>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𝐾</m:t>
                                </m:r>
                              </m:e>
                              <m:sub>
                                <m:r>
                                  <a:rPr lang="en-US" sz="1600" b="0" i="1" smtClean="0">
                                    <a:latin typeface="Cambria Math" panose="02040503050406030204" pitchFamily="18" charset="0"/>
                                  </a:rPr>
                                  <m:t>1</m:t>
                                </m:r>
                              </m:sub>
                            </m:sSub>
                            <m:d>
                              <m:dPr>
                                <m:ctrlPr>
                                  <a:rPr lang="en-US" sz="1600" i="1" smtClean="0">
                                    <a:latin typeface="Cambria Math" panose="02040503050406030204" pitchFamily="18" charset="0"/>
                                  </a:rPr>
                                </m:ctrlPr>
                              </m:dPr>
                              <m:e>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2</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b="0" i="1" smtClean="0">
                                        <a:latin typeface="Cambria Math" panose="02040503050406030204" pitchFamily="18" charset="0"/>
                                      </a:rPr>
                                      <m:t>1</m:t>
                                    </m:r>
                                  </m:sub>
                                </m:sSub>
                                <m:d>
                                  <m:dPr>
                                    <m:ctrlPr>
                                      <a:rPr lang="en-US" sz="1600" i="1">
                                        <a:latin typeface="Cambria Math" panose="02040503050406030204" pitchFamily="18" charset="0"/>
                                      </a:rPr>
                                    </m:ctrlPr>
                                  </m:dPr>
                                  <m:e>
                                    <m:r>
                                      <a:rPr lang="en-US" sz="1600" i="1">
                                        <a:latin typeface="Cambria Math" panose="02040503050406030204" pitchFamily="18" charset="0"/>
                                      </a:rPr>
                                      <m:t>𝑓</m:t>
                                    </m:r>
                                  </m:e>
                                </m:d>
                              </m:e>
                            </m:d>
                          </m:num>
                          <m:den>
                            <m:sSub>
                              <m:sSubPr>
                                <m:ctrlPr>
                                  <a:rPr lang="en-US" sz="1500" i="1">
                                    <a:latin typeface="Cambria Math" panose="02040503050406030204" pitchFamily="18" charset="0"/>
                                  </a:rPr>
                                </m:ctrlPr>
                              </m:sSubPr>
                              <m:e>
                                <m:acc>
                                  <m:accPr>
                                    <m:chr m:val="̈"/>
                                    <m:ctrlPr>
                                      <a:rPr lang="en-US" sz="1500" i="1">
                                        <a:latin typeface="Cambria Math" panose="02040503050406030204" pitchFamily="18" charset="0"/>
                                      </a:rPr>
                                    </m:ctrlPr>
                                  </m:accPr>
                                  <m:e>
                                    <m:r>
                                      <a:rPr lang="en-US" sz="1500" i="1">
                                        <a:latin typeface="Cambria Math" panose="02040503050406030204" pitchFamily="18" charset="0"/>
                                      </a:rPr>
                                      <m:t>𝑋</m:t>
                                    </m:r>
                                  </m:e>
                                </m:acc>
                              </m:e>
                              <m:sub>
                                <m:r>
                                  <a:rPr lang="en-US" sz="1500" i="1">
                                    <a:latin typeface="Cambria Math" panose="02040503050406030204" pitchFamily="18" charset="0"/>
                                  </a:rPr>
                                  <m:t>1</m:t>
                                </m:r>
                              </m:sub>
                            </m:sSub>
                            <m:d>
                              <m:dPr>
                                <m:ctrlPr>
                                  <a:rPr lang="en-US" sz="1500" i="1">
                                    <a:latin typeface="Cambria Math" panose="02040503050406030204" pitchFamily="18" charset="0"/>
                                  </a:rPr>
                                </m:ctrlPr>
                              </m:dPr>
                              <m:e>
                                <m:r>
                                  <a:rPr lang="en-US" sz="1500" i="1">
                                    <a:latin typeface="Cambria Math" panose="02040503050406030204" pitchFamily="18" charset="0"/>
                                  </a:rPr>
                                  <m:t>𝑓</m:t>
                                </m:r>
                              </m:e>
                            </m:d>
                          </m:den>
                        </m:f>
                        <m:r>
                          <a:rPr lang="en-US" sz="1500" b="0" i="1" smtClean="0">
                            <a:latin typeface="Cambria Math" panose="02040503050406030204" pitchFamily="18" charset="0"/>
                          </a:rPr>
                          <m:t> </m:t>
                        </m:r>
                      </m:e>
                    </m:d>
                  </m:oMath>
                </a14:m>
                <a:endParaRPr lang="en-US" sz="1500" b="0" dirty="0"/>
              </a:p>
              <a:p>
                <a:pPr>
                  <a:buClr>
                    <a:srgbClr val="006699"/>
                  </a:buClr>
                  <a:buSzPct val="80000"/>
                </a:pPr>
                <a:endParaRPr lang="en-US" sz="1250" dirty="0"/>
              </a:p>
              <a:p>
                <a:pPr>
                  <a:buClr>
                    <a:srgbClr val="006699"/>
                  </a:buClr>
                  <a:buSzPct val="80000"/>
                </a:pPr>
                <a:endParaRPr lang="en-US" sz="1250" dirty="0"/>
              </a:p>
              <a:p>
                <a:pPr marL="285750" indent="-285750">
                  <a:buClr>
                    <a:srgbClr val="006699"/>
                  </a:buClr>
                  <a:buSzPct val="80000"/>
                  <a:buFont typeface="Arial" panose="020B0604020202020204" pitchFamily="34" charset="0"/>
                  <a:buChar char="•"/>
                </a:pPr>
                <a:r>
                  <a:rPr lang="en-US" sz="1250" dirty="0"/>
                  <a:t>The transmitted force is approximate given that modal damping is commonly used, and there is no exact method to convert modal damping into discrete dashpots</a:t>
                </a:r>
              </a:p>
              <a:p>
                <a:pPr>
                  <a:buClr>
                    <a:srgbClr val="006699"/>
                  </a:buClr>
                  <a:buSzPct val="80000"/>
                </a:pPr>
                <a:endParaRPr lang="en-US" sz="1250" dirty="0"/>
              </a:p>
            </p:txBody>
          </p:sp>
        </mc:Choice>
        <mc:Fallback xmlns="">
          <p:sp>
            <p:nvSpPr>
              <p:cNvPr id="45" name="TextBox 44">
                <a:extLst>
                  <a:ext uri="{FF2B5EF4-FFF2-40B4-BE49-F238E27FC236}">
                    <a16:creationId xmlns:a16="http://schemas.microsoft.com/office/drawing/2014/main" id="{D52B09C9-E4C6-2982-5D97-9B1E082C5E13}"/>
                  </a:ext>
                </a:extLst>
              </p:cNvPr>
              <p:cNvSpPr txBox="1">
                <a:spLocks noRot="1" noChangeAspect="1" noMove="1" noResize="1" noEditPoints="1" noAdjustHandles="1" noChangeArrowheads="1" noChangeShapeType="1" noTextEdit="1"/>
              </p:cNvSpPr>
              <p:nvPr/>
            </p:nvSpPr>
            <p:spPr>
              <a:xfrm>
                <a:off x="3657600" y="1600200"/>
                <a:ext cx="4323652" cy="2604367"/>
              </a:xfrm>
              <a:prstGeom prst="rect">
                <a:avLst/>
              </a:prstGeom>
              <a:blipFill>
                <a:blip r:embed="rId3"/>
                <a:stretch>
                  <a:fillRect t="-234"/>
                </a:stretch>
              </a:blipFill>
            </p:spPr>
            <p:txBody>
              <a:bodyPr/>
              <a:lstStyle/>
              <a:p>
                <a:r>
                  <a:rPr lang="en-US">
                    <a:noFill/>
                  </a:rPr>
                  <a:t> </a:t>
                </a:r>
              </a:p>
            </p:txBody>
          </p:sp>
        </mc:Fallback>
      </mc:AlternateContent>
      <p:sp>
        <p:nvSpPr>
          <p:cNvPr id="46" name="TextBox 45">
            <a:extLst>
              <a:ext uri="{FF2B5EF4-FFF2-40B4-BE49-F238E27FC236}">
                <a16:creationId xmlns:a16="http://schemas.microsoft.com/office/drawing/2014/main" id="{D7DC3E64-E7E7-0D99-C2E6-C92241AE7838}"/>
              </a:ext>
            </a:extLst>
          </p:cNvPr>
          <p:cNvSpPr txBox="1"/>
          <p:nvPr/>
        </p:nvSpPr>
        <p:spPr>
          <a:xfrm>
            <a:off x="2207596" y="3556704"/>
            <a:ext cx="1066102" cy="292388"/>
          </a:xfrm>
          <a:prstGeom prst="rect">
            <a:avLst/>
          </a:prstGeom>
          <a:noFill/>
        </p:spPr>
        <p:txBody>
          <a:bodyPr wrap="square" rtlCol="0">
            <a:spAutoFit/>
          </a:bodyPr>
          <a:lstStyle/>
          <a:p>
            <a:r>
              <a:rPr lang="en-US" sz="1300" i="1" dirty="0"/>
              <a:t>Shaker table</a:t>
            </a:r>
          </a:p>
        </p:txBody>
      </p:sp>
      <p:sp>
        <p:nvSpPr>
          <p:cNvPr id="47" name="TextBox 46">
            <a:extLst>
              <a:ext uri="{FF2B5EF4-FFF2-40B4-BE49-F238E27FC236}">
                <a16:creationId xmlns:a16="http://schemas.microsoft.com/office/drawing/2014/main" id="{B5D6F2BB-50AA-4702-6844-506B1061479B}"/>
              </a:ext>
            </a:extLst>
          </p:cNvPr>
          <p:cNvSpPr txBox="1"/>
          <p:nvPr/>
        </p:nvSpPr>
        <p:spPr>
          <a:xfrm>
            <a:off x="2237355" y="2570660"/>
            <a:ext cx="1066102" cy="292388"/>
          </a:xfrm>
          <a:prstGeom prst="rect">
            <a:avLst/>
          </a:prstGeom>
          <a:noFill/>
        </p:spPr>
        <p:txBody>
          <a:bodyPr wrap="square" rtlCol="0">
            <a:spAutoFit/>
          </a:bodyPr>
          <a:lstStyle/>
          <a:p>
            <a:r>
              <a:rPr lang="en-US" sz="1300" i="1" dirty="0"/>
              <a:t>Test item</a:t>
            </a:r>
          </a:p>
        </p:txBody>
      </p:sp>
      <p:sp>
        <p:nvSpPr>
          <p:cNvPr id="48" name="Right Brace 47">
            <a:extLst>
              <a:ext uri="{FF2B5EF4-FFF2-40B4-BE49-F238E27FC236}">
                <a16:creationId xmlns:a16="http://schemas.microsoft.com/office/drawing/2014/main" id="{077D2CF4-A743-ACF7-90DE-5EE605FA8204}"/>
              </a:ext>
            </a:extLst>
          </p:cNvPr>
          <p:cNvSpPr/>
          <p:nvPr/>
        </p:nvSpPr>
        <p:spPr>
          <a:xfrm>
            <a:off x="1930463" y="1911240"/>
            <a:ext cx="225964" cy="15318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Right Brace 48">
            <a:extLst>
              <a:ext uri="{FF2B5EF4-FFF2-40B4-BE49-F238E27FC236}">
                <a16:creationId xmlns:a16="http://schemas.microsoft.com/office/drawing/2014/main" id="{105D5250-11E7-1729-4D62-FEAB75B11E22}"/>
              </a:ext>
            </a:extLst>
          </p:cNvPr>
          <p:cNvSpPr/>
          <p:nvPr/>
        </p:nvSpPr>
        <p:spPr>
          <a:xfrm>
            <a:off x="1925160" y="3462828"/>
            <a:ext cx="225964" cy="4418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4977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F75A0-1EF7-D2A3-F4AD-147096742237}"/>
            </a:ext>
          </a:extLst>
        </p:cNvPr>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27F1DAD-D489-F635-000D-6EFAC97076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15000"/>
              </a:spcBef>
              <a:buClr>
                <a:srgbClr val="003399"/>
              </a:buClr>
              <a:buSzPct val="50000"/>
              <a:buFont typeface="Monotype Sorts"/>
              <a:defRPr kumimoji="1" sz="1200" b="1">
                <a:solidFill>
                  <a:schemeClr val="bg2"/>
                </a:solidFill>
                <a:latin typeface="Arial" panose="020B0604020202020204" pitchFamily="34" charset="0"/>
              </a:defRPr>
            </a:lvl1pPr>
            <a:lvl2pPr marL="557101" indent="-214270">
              <a:spcBef>
                <a:spcPct val="15000"/>
              </a:spcBef>
              <a:buClr>
                <a:srgbClr val="003399"/>
              </a:buClr>
              <a:buSzPct val="75000"/>
              <a:buFont typeface="Monotype Sorts"/>
              <a:defRPr kumimoji="1" sz="1200">
                <a:solidFill>
                  <a:schemeClr val="bg2"/>
                </a:solidFill>
                <a:latin typeface="Arial" panose="020B0604020202020204" pitchFamily="34" charset="0"/>
              </a:defRPr>
            </a:lvl2pPr>
            <a:lvl3pPr marL="857078" indent="-171416">
              <a:spcBef>
                <a:spcPct val="20000"/>
              </a:spcBef>
              <a:buClr>
                <a:schemeClr val="bg2"/>
              </a:buClr>
              <a:buSzPct val="65000"/>
              <a:buFont typeface="Monotype Sorts"/>
              <a:defRPr kumimoji="1" sz="1200">
                <a:solidFill>
                  <a:schemeClr val="bg2"/>
                </a:solidFill>
                <a:latin typeface="Arial" panose="020B0604020202020204" pitchFamily="34" charset="0"/>
              </a:defRPr>
            </a:lvl3pPr>
            <a:lvl4pPr marL="1199910" indent="-171416">
              <a:spcBef>
                <a:spcPct val="20000"/>
              </a:spcBef>
              <a:buClr>
                <a:schemeClr val="bg2"/>
              </a:buClr>
              <a:buSzPct val="100000"/>
              <a:defRPr kumimoji="1" sz="1200">
                <a:solidFill>
                  <a:schemeClr val="bg2"/>
                </a:solidFill>
                <a:latin typeface="Arial" panose="020B0604020202020204" pitchFamily="34" charset="0"/>
              </a:defRPr>
            </a:lvl4pPr>
            <a:lvl5pPr marL="1542742" indent="-171416">
              <a:spcBef>
                <a:spcPct val="20000"/>
              </a:spcBef>
              <a:buClr>
                <a:schemeClr val="bg2"/>
              </a:buClr>
              <a:buSzPct val="100000"/>
              <a:defRPr kumimoji="1" sz="1200">
                <a:solidFill>
                  <a:schemeClr val="bg2"/>
                </a:solidFill>
                <a:latin typeface="Arial" panose="020B0604020202020204" pitchFamily="34" charset="0"/>
              </a:defRPr>
            </a:lvl5pPr>
            <a:lvl6pPr marL="1885573"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6pPr>
            <a:lvl7pPr marL="2228405"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7pPr>
            <a:lvl8pPr marL="2571236"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8pPr>
            <a:lvl9pPr marL="2914067" indent="-171416" eaLnBrk="0" fontAlgn="base" hangingPunct="0">
              <a:spcBef>
                <a:spcPct val="20000"/>
              </a:spcBef>
              <a:spcAft>
                <a:spcPct val="0"/>
              </a:spcAft>
              <a:buClr>
                <a:schemeClr val="bg2"/>
              </a:buClr>
              <a:buSzPct val="100000"/>
              <a:defRPr kumimoji="1" sz="1200">
                <a:solidFill>
                  <a:schemeClr val="bg2"/>
                </a:solidFill>
                <a:latin typeface="Arial" panose="020B0604020202020204" pitchFamily="34" charset="0"/>
              </a:defRPr>
            </a:lvl9pPr>
          </a:lstStyle>
          <a:p>
            <a:pPr defTabSz="685663" fontAlgn="base">
              <a:spcBef>
                <a:spcPct val="0"/>
              </a:spcBef>
              <a:spcAft>
                <a:spcPct val="0"/>
              </a:spcAft>
              <a:buClrTx/>
              <a:buSzTx/>
            </a:pPr>
            <a:fld id="{E3D90F3B-6652-4395-B795-06D4A8A53E9A}" type="slidenum">
              <a:rPr kumimoji="0" lang="en-US" altLang="en-US" sz="1050" b="0">
                <a:solidFill>
                  <a:srgbClr val="010000"/>
                </a:solidFill>
                <a:latin typeface="Times New Roman" panose="02020603050405020304" pitchFamily="18" charset="0"/>
                <a:cs typeface="Arial" panose="020B0604020202020204" pitchFamily="34" charset="0"/>
              </a:rPr>
              <a:pPr defTabSz="685663" fontAlgn="base">
                <a:spcBef>
                  <a:spcPct val="0"/>
                </a:spcBef>
                <a:spcAft>
                  <a:spcPct val="0"/>
                </a:spcAft>
                <a:buClrTx/>
                <a:buSzTx/>
              </a:pPr>
              <a:t>9</a:t>
            </a:fld>
            <a:endParaRPr kumimoji="0" lang="en-US" altLang="en-US" sz="1050" b="0" dirty="0">
              <a:solidFill>
                <a:srgbClr val="010000"/>
              </a:solidFill>
              <a:latin typeface="Times New Roman" panose="02020603050405020304" pitchFamily="18" charset="0"/>
              <a:cs typeface="Arial" panose="020B0604020202020204" pitchFamily="34" charset="0"/>
            </a:endParaRPr>
          </a:p>
        </p:txBody>
      </p:sp>
      <p:sp>
        <p:nvSpPr>
          <p:cNvPr id="2" name="Rectangle 1">
            <a:extLst>
              <a:ext uri="{FF2B5EF4-FFF2-40B4-BE49-F238E27FC236}">
                <a16:creationId xmlns:a16="http://schemas.microsoft.com/office/drawing/2014/main" id="{57E9DFE1-476F-5234-7F74-C85532249BE5}"/>
              </a:ext>
            </a:extLst>
          </p:cNvPr>
          <p:cNvSpPr/>
          <p:nvPr/>
        </p:nvSpPr>
        <p:spPr>
          <a:xfrm>
            <a:off x="457200" y="351252"/>
            <a:ext cx="3428554" cy="400110"/>
          </a:xfrm>
          <a:prstGeom prst="rect">
            <a:avLst/>
          </a:prstGeom>
        </p:spPr>
        <p:txBody>
          <a:bodyPr>
            <a:spAutoFit/>
          </a:bodyPr>
          <a:lstStyle/>
          <a:p>
            <a:pPr defTabSz="685800">
              <a:spcBef>
                <a:spcPts val="150"/>
              </a:spcBef>
              <a:spcAft>
                <a:spcPts val="150"/>
              </a:spcAft>
            </a:pPr>
            <a:r>
              <a:rPr lang="en-US" sz="2000" b="1" dirty="0">
                <a:solidFill>
                  <a:srgbClr val="4BACC6">
                    <a:lumMod val="75000"/>
                  </a:srgbClr>
                </a:solidFill>
                <a:cs typeface="Arial" pitchFamily="34" charset="0"/>
              </a:rPr>
              <a:t>Variables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3255F52-199D-F30C-7080-9C0FBD888723}"/>
                  </a:ext>
                </a:extLst>
              </p:cNvPr>
              <p:cNvSpPr txBox="1"/>
              <p:nvPr/>
            </p:nvSpPr>
            <p:spPr>
              <a:xfrm>
                <a:off x="817419" y="1066800"/>
                <a:ext cx="7860145" cy="4930517"/>
              </a:xfrm>
              <a:prstGeom prst="rect">
                <a:avLst/>
              </a:prstGeom>
              <a:noFill/>
            </p:spPr>
            <p:txBody>
              <a:bodyPr wrap="square" rtlCol="0">
                <a:spAutoFit/>
              </a:bodyPr>
              <a:lstStyle/>
              <a:p>
                <a:pPr>
                  <a:spcBef>
                    <a:spcPts val="300"/>
                  </a:spcBef>
                  <a:spcAft>
                    <a:spcPts val="300"/>
                  </a:spcAft>
                </a:pPr>
                <a14:m>
                  <m:oMath xmlns:m="http://schemas.openxmlformats.org/officeDocument/2006/math">
                    <m:sSub>
                      <m:sSubPr>
                        <m:ctrlPr>
                          <a:rPr lang="ar-AE" sz="1250" i="1" smtClean="0">
                            <a:latin typeface="Cambria Math" panose="02040503050406030204" pitchFamily="18" charset="0"/>
                          </a:rPr>
                        </m:ctrlPr>
                      </m:sSubPr>
                      <m:e>
                        <m:r>
                          <a:rPr lang="ar-AE" sz="1250" b="0" i="1" smtClean="0">
                            <a:latin typeface="Cambria Math" panose="02040503050406030204" pitchFamily="18" charset="0"/>
                          </a:rPr>
                          <m:t>𝑆</m:t>
                        </m:r>
                      </m:e>
                      <m:sub>
                        <m:r>
                          <a:rPr lang="ar-AE" sz="1250" b="0" i="1" smtClean="0">
                            <a:latin typeface="Cambria Math" panose="02040503050406030204" pitchFamily="18" charset="0"/>
                          </a:rPr>
                          <m:t>𝐹𝐹</m:t>
                        </m:r>
                        <m:r>
                          <a:rPr lang="en-US" sz="1250" b="0" i="1" smtClean="0">
                            <a:latin typeface="Cambria Math" panose="02040503050406030204" pitchFamily="18" charset="0"/>
                          </a:rPr>
                          <m:t>,   </m:t>
                        </m:r>
                        <m:r>
                          <a:rPr lang="en-US" sz="1250" b="0" i="1" smtClean="0">
                            <a:latin typeface="Cambria Math" panose="02040503050406030204" pitchFamily="18" charset="0"/>
                          </a:rPr>
                          <m:t>𝑢𝑛𝑛𝑜𝑡𝑐</m:t>
                        </m:r>
                        <m:r>
                          <a:rPr lang="en-US" sz="1250" b="0" i="1" smtClean="0">
                            <a:latin typeface="Cambria Math" panose="02040503050406030204" pitchFamily="18" charset="0"/>
                          </a:rPr>
                          <m:t>h</m:t>
                        </m:r>
                        <m:r>
                          <a:rPr lang="en-US" sz="1250" b="0" i="1" smtClean="0">
                            <a:latin typeface="Cambria Math" panose="02040503050406030204" pitchFamily="18" charset="0"/>
                          </a:rPr>
                          <m:t>𝑒𝑑</m:t>
                        </m:r>
                        <m:r>
                          <a:rPr lang="en-US" sz="1250" b="0" i="1" smtClean="0">
                            <a:latin typeface="Cambria Math" panose="02040503050406030204" pitchFamily="18" charset="0"/>
                          </a:rPr>
                          <m:t>   </m:t>
                        </m:r>
                      </m:sub>
                    </m:sSub>
                  </m:oMath>
                </a14:m>
                <a:r>
                  <a:rPr lang="en-US" sz="1250" dirty="0"/>
                  <a:t> = </a:t>
                </a:r>
                <a:r>
                  <a:rPr lang="ar-AE" sz="1250" dirty="0"/>
                  <a:t> </a:t>
                </a:r>
                <a:r>
                  <a:rPr lang="en-US" sz="1250" i="1" dirty="0"/>
                  <a:t>Force Power Spectral Density Unnotched</a:t>
                </a:r>
                <a:endParaRPr lang="en-US" sz="1250" dirty="0"/>
              </a:p>
              <a:p>
                <a:pPr lvl="1">
                  <a:spcBef>
                    <a:spcPts val="300"/>
                  </a:spcBef>
                  <a:spcAft>
                    <a:spcPts val="300"/>
                  </a:spcAft>
                </a:pPr>
                <a:r>
                  <a:rPr lang="en-US" sz="1250" dirty="0"/>
                  <a:t>Units: </a:t>
                </a:r>
                <a14:m>
                  <m:oMath xmlns:m="http://schemas.openxmlformats.org/officeDocument/2006/math">
                    <m:sSup>
                      <m:sSupPr>
                        <m:ctrlPr>
                          <a:rPr lang="ar-AE" sz="1250" i="1">
                            <a:latin typeface="Cambria Math" panose="02040503050406030204" pitchFamily="18" charset="0"/>
                          </a:rPr>
                        </m:ctrlPr>
                      </m:sSupPr>
                      <m:e>
                        <m:r>
                          <m:rPr>
                            <m:nor/>
                          </m:rPr>
                          <a:rPr lang="en-US" sz="1250" b="0" i="0" smtClean="0">
                            <a:latin typeface="Cambria Math" panose="02040503050406030204" pitchFamily="18" charset="0"/>
                          </a:rPr>
                          <m:t>  </m:t>
                        </m:r>
                        <m:r>
                          <m:rPr>
                            <m:nor/>
                          </m:rPr>
                          <a:rPr lang="en-US" sz="1250"/>
                          <m:t>lbf</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r>
                      <m:rPr>
                        <m:nor/>
                      </m:rPr>
                      <a:rPr lang="en-US" sz="1250" b="0" smtClean="0"/>
                      <m:t> </m:t>
                    </m:r>
                  </m:oMath>
                </a14:m>
                <a:r>
                  <a:rPr lang="en-US" sz="1250" dirty="0"/>
                  <a:t>or </a:t>
                </a:r>
                <a14:m>
                  <m:oMath xmlns:m="http://schemas.openxmlformats.org/officeDocument/2006/math">
                    <m:sSup>
                      <m:sSupPr>
                        <m:ctrlPr>
                          <a:rPr lang="ar-AE" sz="1250" i="1">
                            <a:latin typeface="Cambria Math" panose="02040503050406030204" pitchFamily="18" charset="0"/>
                          </a:rPr>
                        </m:ctrlPr>
                      </m:sSupPr>
                      <m:e>
                        <m:r>
                          <m:rPr>
                            <m:nor/>
                          </m:rPr>
                          <a:rPr lang="en-US" sz="1250" b="0" i="0" smtClean="0">
                            <a:latin typeface="Cambria Math" panose="02040503050406030204" pitchFamily="18" charset="0"/>
                          </a:rPr>
                          <m:t> </m:t>
                        </m:r>
                        <m:r>
                          <m:rPr>
                            <m:nor/>
                          </m:rPr>
                          <a:rPr lang="en-US" sz="1250"/>
                          <m:t>N</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endParaRPr lang="en-US" sz="1250" dirty="0"/>
              </a:p>
              <a:p>
                <a:pPr lvl="1">
                  <a:spcBef>
                    <a:spcPts val="300"/>
                  </a:spcBef>
                  <a:spcAft>
                    <a:spcPts val="300"/>
                  </a:spcAft>
                </a:pPr>
                <a:r>
                  <a:rPr lang="en-US" sz="1250" dirty="0"/>
                  <a:t>Represents the predicted interface force spectrum between shaker and test item. </a:t>
                </a:r>
              </a:p>
              <a:p>
                <a:pPr>
                  <a:spcBef>
                    <a:spcPts val="1200"/>
                  </a:spcBef>
                  <a:spcAft>
                    <a:spcPts val="300"/>
                  </a:spcAft>
                </a:pPr>
                <a14:m>
                  <m:oMath xmlns:m="http://schemas.openxmlformats.org/officeDocument/2006/math">
                    <m:r>
                      <a:rPr lang="en-US" sz="1250" b="0" i="1" smtClean="0">
                        <a:latin typeface="Cambria Math" panose="02040503050406030204" pitchFamily="18" charset="0"/>
                      </a:rPr>
                      <m:t>𝐶</m:t>
                    </m:r>
                  </m:oMath>
                </a14:m>
                <a:r>
                  <a:rPr lang="en-US" sz="1250" dirty="0"/>
                  <a:t>= </a:t>
                </a:r>
                <a:r>
                  <a:rPr lang="en-US" sz="1250" i="1" dirty="0"/>
                  <a:t>Force Limiting Constant (or Coupling Factor)</a:t>
                </a:r>
                <a:r>
                  <a:rPr lang="en-US" sz="1250" dirty="0"/>
                  <a:t> </a:t>
                </a:r>
              </a:p>
              <a:p>
                <a:pPr lvl="1">
                  <a:spcBef>
                    <a:spcPts val="300"/>
                  </a:spcBef>
                  <a:spcAft>
                    <a:spcPts val="300"/>
                  </a:spcAft>
                </a:pPr>
                <a:r>
                  <a:rPr lang="en-US" sz="1250" dirty="0"/>
                  <a:t>Dimensionless </a:t>
                </a:r>
              </a:p>
              <a:p>
                <a:pPr lvl="1">
                  <a:spcBef>
                    <a:spcPts val="300"/>
                  </a:spcBef>
                  <a:spcAft>
                    <a:spcPts val="300"/>
                  </a:spcAft>
                </a:pPr>
                <a:r>
                  <a:rPr lang="en-US" sz="1250" dirty="0"/>
                  <a:t>Semi-empirical factor that accounts for: </a:t>
                </a:r>
              </a:p>
              <a:p>
                <a:pPr lvl="2">
                  <a:spcBef>
                    <a:spcPts val="200"/>
                  </a:spcBef>
                  <a:spcAft>
                    <a:spcPts val="200"/>
                  </a:spcAft>
                </a:pPr>
                <a:r>
                  <a:rPr lang="en-US" sz="1250" dirty="0"/>
                  <a:t>Modal participation </a:t>
                </a:r>
              </a:p>
              <a:p>
                <a:pPr lvl="2">
                  <a:spcBef>
                    <a:spcPts val="200"/>
                  </a:spcBef>
                  <a:spcAft>
                    <a:spcPts val="200"/>
                  </a:spcAft>
                </a:pPr>
                <a:r>
                  <a:rPr lang="en-US" sz="1250" dirty="0"/>
                  <a:t>Boundary conditions </a:t>
                </a:r>
              </a:p>
              <a:p>
                <a:pPr lvl="2">
                  <a:spcBef>
                    <a:spcPts val="200"/>
                  </a:spcBef>
                  <a:spcAft>
                    <a:spcPts val="200"/>
                  </a:spcAft>
                </a:pPr>
                <a:r>
                  <a:rPr lang="en-US" sz="1250" dirty="0"/>
                  <a:t>Test article dynamics </a:t>
                </a:r>
              </a:p>
              <a:p>
                <a:pPr lvl="1">
                  <a:spcBef>
                    <a:spcPts val="300"/>
                  </a:spcBef>
                  <a:spcAft>
                    <a:spcPts val="300"/>
                  </a:spcAft>
                </a:pPr>
                <a:r>
                  <a:rPr lang="en-US" sz="1250" dirty="0"/>
                  <a:t>Typical values: ~0.5 to 2 (often ~1 as a starting point) </a:t>
                </a:r>
              </a:p>
              <a:p>
                <a:pPr>
                  <a:spcBef>
                    <a:spcPts val="1200"/>
                  </a:spcBef>
                  <a:spcAft>
                    <a:spcPts val="300"/>
                  </a:spcAft>
                </a:pPr>
                <a14:m>
                  <m:oMath xmlns:m="http://schemas.openxmlformats.org/officeDocument/2006/math">
                    <m:r>
                      <a:rPr lang="en-US" sz="1250" b="0" i="1" smtClean="0">
                        <a:latin typeface="Cambria Math" panose="02040503050406030204" pitchFamily="18" charset="0"/>
                      </a:rPr>
                      <m:t>𝑀</m:t>
                    </m:r>
                  </m:oMath>
                </a14:m>
                <a:r>
                  <a:rPr lang="en-US" sz="1250" dirty="0"/>
                  <a:t>= </a:t>
                </a:r>
                <a:r>
                  <a:rPr lang="en-US" sz="1250" i="1" dirty="0"/>
                  <a:t>Effective (or Modal) Mass</a:t>
                </a:r>
                <a:r>
                  <a:rPr lang="en-US" sz="1250" dirty="0"/>
                  <a:t> </a:t>
                </a:r>
              </a:p>
              <a:p>
                <a:pPr lvl="1">
                  <a:spcBef>
                    <a:spcPts val="300"/>
                  </a:spcBef>
                  <a:spcAft>
                    <a:spcPts val="300"/>
                  </a:spcAft>
                </a:pPr>
                <a:r>
                  <a:rPr lang="en-US" sz="1250" dirty="0"/>
                  <a:t>Units: lbm or kg </a:t>
                </a:r>
              </a:p>
              <a:p>
                <a:pPr lvl="1">
                  <a:spcBef>
                    <a:spcPts val="300"/>
                  </a:spcBef>
                  <a:spcAft>
                    <a:spcPts val="300"/>
                  </a:spcAft>
                </a:pPr>
                <a:r>
                  <a:rPr lang="en-US" sz="1250" dirty="0"/>
                  <a:t>Represents the participating mass at the interface for the mode of interest </a:t>
                </a:r>
              </a:p>
              <a:p>
                <a:pPr lvl="1">
                  <a:spcBef>
                    <a:spcPts val="300"/>
                  </a:spcBef>
                  <a:spcAft>
                    <a:spcPts val="300"/>
                  </a:spcAft>
                </a:pPr>
                <a:r>
                  <a:rPr lang="en-US" sz="1250" dirty="0"/>
                  <a:t>Not necessarily total mass — often modal or apparent mass </a:t>
                </a:r>
              </a:p>
              <a:p>
                <a:pPr>
                  <a:spcBef>
                    <a:spcPts val="1200"/>
                  </a:spcBef>
                  <a:spcAft>
                    <a:spcPts val="300"/>
                  </a:spcAft>
                </a:pPr>
                <a14:m>
                  <m:oMath xmlns:m="http://schemas.openxmlformats.org/officeDocument/2006/math">
                    <m:sSub>
                      <m:sSubPr>
                        <m:ctrlPr>
                          <a:rPr lang="ar-AE" sz="1250" i="1">
                            <a:latin typeface="Cambria Math" panose="02040503050406030204" pitchFamily="18" charset="0"/>
                          </a:rPr>
                        </m:ctrlPr>
                      </m:sSubPr>
                      <m:e>
                        <m:r>
                          <a:rPr lang="ar-AE" sz="1250" b="0" i="1" smtClean="0">
                            <a:latin typeface="Cambria Math" panose="02040503050406030204" pitchFamily="18" charset="0"/>
                          </a:rPr>
                          <m:t>𝑆</m:t>
                        </m:r>
                      </m:e>
                      <m:sub>
                        <m:r>
                          <a:rPr lang="ar-AE" sz="1250" b="0" i="1" smtClean="0">
                            <a:latin typeface="Cambria Math" panose="02040503050406030204" pitchFamily="18" charset="0"/>
                          </a:rPr>
                          <m:t>𝐴𝐴</m:t>
                        </m:r>
                      </m:sub>
                    </m:sSub>
                  </m:oMath>
                </a14:m>
                <a:r>
                  <a:rPr lang="ar-AE" sz="1250" dirty="0"/>
                  <a:t>= </a:t>
                </a:r>
                <a:r>
                  <a:rPr lang="en-US" sz="1250" i="1" dirty="0"/>
                  <a:t>Acceleration Power Spectral Density</a:t>
                </a:r>
                <a:r>
                  <a:rPr lang="en-US" sz="1250" dirty="0"/>
                  <a:t> </a:t>
                </a:r>
              </a:p>
              <a:p>
                <a:pPr lvl="1">
                  <a:spcBef>
                    <a:spcPts val="300"/>
                  </a:spcBef>
                  <a:spcAft>
                    <a:spcPts val="300"/>
                  </a:spcAft>
                </a:pPr>
                <a:r>
                  <a:rPr lang="en-US" sz="1250" dirty="0"/>
                  <a:t>Units: </a:t>
                </a:r>
                <a14:m>
                  <m:oMath xmlns:m="http://schemas.openxmlformats.org/officeDocument/2006/math">
                    <m:sSup>
                      <m:sSupPr>
                        <m:ctrlPr>
                          <a:rPr lang="ar-AE" sz="1250" i="1">
                            <a:latin typeface="Cambria Math" panose="02040503050406030204" pitchFamily="18" charset="0"/>
                          </a:rPr>
                        </m:ctrlPr>
                      </m:sSupPr>
                      <m:e>
                        <m:r>
                          <m:rPr>
                            <m:sty m:val="p"/>
                          </m:rPr>
                          <a:rPr lang="en-US" sz="1250" b="0" i="0" smtClean="0">
                            <a:latin typeface="Cambria Math" panose="02040503050406030204" pitchFamily="18" charset="0"/>
                          </a:rPr>
                          <m:t>G</m:t>
                        </m:r>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r>
                  <a:rPr lang="en-US" sz="1250" dirty="0"/>
                  <a:t> or </a:t>
                </a:r>
                <a14:m>
                  <m:oMath xmlns:m="http://schemas.openxmlformats.org/officeDocument/2006/math">
                    <m:sSup>
                      <m:sSupPr>
                        <m:ctrlPr>
                          <a:rPr lang="ar-AE" sz="1250" i="1">
                            <a:latin typeface="Cambria Math" panose="02040503050406030204" pitchFamily="18" charset="0"/>
                          </a:rPr>
                        </m:ctrlPr>
                      </m:sSupPr>
                      <m:e>
                        <m:d>
                          <m:dPr>
                            <m:ctrlPr>
                              <a:rPr lang="ar-AE" sz="1250" i="1">
                                <a:latin typeface="Cambria Math" panose="02040503050406030204" pitchFamily="18" charset="0"/>
                              </a:rPr>
                            </m:ctrlPr>
                          </m:dPr>
                          <m:e>
                            <m:sSup>
                              <m:sSupPr>
                                <m:ctrlPr>
                                  <a:rPr lang="ar-AE" sz="1250" i="1">
                                    <a:latin typeface="Cambria Math" panose="02040503050406030204" pitchFamily="18" charset="0"/>
                                  </a:rPr>
                                </m:ctrlPr>
                              </m:sSupPr>
                              <m:e>
                                <m:r>
                                  <m:rPr>
                                    <m:nor/>
                                  </m:rPr>
                                  <a:rPr lang="en-US" sz="1250"/>
                                  <m:t>m</m:t>
                                </m:r>
                                <m:r>
                                  <m:rPr>
                                    <m:nor/>
                                  </m:rPr>
                                  <a:rPr lang="en-US" sz="1250"/>
                                  <m:t>/</m:t>
                                </m:r>
                                <m:r>
                                  <m:rPr>
                                    <m:nor/>
                                  </m:rPr>
                                  <a:rPr lang="en-US" sz="1250"/>
                                  <m:t>s</m:t>
                                </m:r>
                              </m:e>
                              <m:sup>
                                <m:r>
                                  <a:rPr lang="ar-AE" sz="1250" b="0" i="0" smtClean="0">
                                    <a:latin typeface="Cambria Math" panose="02040503050406030204" pitchFamily="18" charset="0"/>
                                  </a:rPr>
                                  <m:t>2</m:t>
                                </m:r>
                              </m:sup>
                            </m:sSup>
                          </m:e>
                        </m:d>
                      </m:e>
                      <m:sup>
                        <m:r>
                          <a:rPr lang="ar-AE" sz="1250" b="0" i="0" smtClean="0">
                            <a:latin typeface="Cambria Math" panose="02040503050406030204" pitchFamily="18" charset="0"/>
                          </a:rPr>
                          <m:t>2</m:t>
                        </m:r>
                      </m:sup>
                    </m:sSup>
                    <m:r>
                      <a:rPr lang="ar-AE" sz="1250" b="0" i="0" smtClean="0">
                        <a:latin typeface="Cambria Math" panose="02040503050406030204" pitchFamily="18" charset="0"/>
                      </a:rPr>
                      <m:t>/</m:t>
                    </m:r>
                    <m:r>
                      <m:rPr>
                        <m:nor/>
                      </m:rPr>
                      <a:rPr lang="en-US" sz="1250"/>
                      <m:t>Hz</m:t>
                    </m:r>
                  </m:oMath>
                </a14:m>
                <a:endParaRPr lang="en-US" sz="1250" dirty="0"/>
              </a:p>
              <a:p>
                <a:pPr lvl="1">
                  <a:spcBef>
                    <a:spcPts val="300"/>
                  </a:spcBef>
                  <a:spcAft>
                    <a:spcPts val="300"/>
                  </a:spcAft>
                </a:pPr>
                <a:r>
                  <a:rPr lang="en-US" sz="1250" dirty="0"/>
                  <a:t>This is the input acceleration spectrum from the shaker</a:t>
                </a:r>
              </a:p>
            </p:txBody>
          </p:sp>
        </mc:Choice>
        <mc:Fallback xmlns="">
          <p:sp>
            <p:nvSpPr>
              <p:cNvPr id="7" name="TextBox 6">
                <a:extLst>
                  <a:ext uri="{FF2B5EF4-FFF2-40B4-BE49-F238E27FC236}">
                    <a16:creationId xmlns:a16="http://schemas.microsoft.com/office/drawing/2014/main" id="{23255F52-199D-F30C-7080-9C0FBD888723}"/>
                  </a:ext>
                </a:extLst>
              </p:cNvPr>
              <p:cNvSpPr txBox="1">
                <a:spLocks noRot="1" noChangeAspect="1" noMove="1" noResize="1" noEditPoints="1" noAdjustHandles="1" noChangeArrowheads="1" noChangeShapeType="1" noTextEdit="1"/>
              </p:cNvSpPr>
              <p:nvPr/>
            </p:nvSpPr>
            <p:spPr>
              <a:xfrm>
                <a:off x="817419" y="1066800"/>
                <a:ext cx="7860145" cy="4930517"/>
              </a:xfrm>
              <a:prstGeom prst="rect">
                <a:avLst/>
              </a:prstGeom>
              <a:blipFill>
                <a:blip r:embed="rId3"/>
                <a:stretch>
                  <a:fillRect t="-124"/>
                </a:stretch>
              </a:blipFill>
            </p:spPr>
            <p:txBody>
              <a:bodyPr/>
              <a:lstStyle/>
              <a:p>
                <a:r>
                  <a:rPr lang="en-US">
                    <a:noFill/>
                  </a:rPr>
                  <a:t> </a:t>
                </a:r>
              </a:p>
            </p:txBody>
          </p:sp>
        </mc:Fallback>
      </mc:AlternateContent>
    </p:spTree>
    <p:extLst>
      <p:ext uri="{BB962C8B-B14F-4D97-AF65-F5344CB8AC3E}">
        <p14:creationId xmlns:p14="http://schemas.microsoft.com/office/powerpoint/2010/main" val="21215147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41174</TotalTime>
  <Words>2731</Words>
  <Application>Microsoft Office PowerPoint</Application>
  <PresentationFormat>On-screen Show (4:3)</PresentationFormat>
  <Paragraphs>492</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 Narrow</vt:lpstr>
      <vt:lpstr>Arial</vt:lpstr>
      <vt:lpstr>Calibri</vt:lpstr>
      <vt:lpstr>Cambria Math</vt:lpstr>
      <vt:lpstr>Helvetica</vt:lpstr>
      <vt:lpstr>Monotype Sorts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Tom Irvine</cp:lastModifiedBy>
  <cp:revision>1006</cp:revision>
  <dcterms:created xsi:type="dcterms:W3CDTF">2010-11-01T13:18:21Z</dcterms:created>
  <dcterms:modified xsi:type="dcterms:W3CDTF">2026-05-18T19:21:34Z</dcterms:modified>
</cp:coreProperties>
</file>