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7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270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36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0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5" Type="http://schemas.openxmlformats.org/officeDocument/2006/relationships/image" Target="../media/image41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29.png"/><Relationship Id="rId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55280" y="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1143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955280" y="2286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955280" y="3429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955280" y="4572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955280" y="5715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9014384" y="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014384" y="1143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9014384" y="2286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9014384" y="3429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9014384" y="4572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9014384" y="5715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10073488" y="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0073488" y="1143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0073488" y="2286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0073488" y="3429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0073488" y="4572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0073488" y="5715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1132591" y="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1132591" y="1143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1132591" y="2286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1132591" y="3429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1132591" y="4572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1132591" y="5715000"/>
            <a:ext cx="1004240" cy="1088136"/>
          </a:xfrm>
          <a:prstGeom prst="rect">
            <a:avLst/>
          </a:prstGeom>
          <a:solidFill>
            <a:srgbClr val="FFFFFF"/>
          </a:solidFill>
          <a:ln w="6350">
            <a:solidFill>
              <a:srgbClr val="1C9C8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0073488" y="2286000"/>
            <a:ext cx="1004240" cy="1088136"/>
          </a:xfrm>
          <a:prstGeom prst="rect">
            <a:avLst/>
          </a:prstGeom>
          <a:solidFill>
            <a:srgbClr val="1C9C8C">
              <a:alpha val="65000"/>
            </a:srgbClr>
          </a:solidFill>
          <a:ln w="15875">
            <a:solidFill>
              <a:srgbClr val="1C9C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9014384" y="4572000"/>
            <a:ext cx="1004240" cy="1088136"/>
          </a:xfrm>
          <a:prstGeom prst="rect">
            <a:avLst/>
          </a:prstGeom>
          <a:solidFill>
            <a:srgbClr val="E8A33D">
              <a:alpha val="60000"/>
            </a:srgbClr>
          </a:solidFill>
          <a:ln w="15875">
            <a:solidFill>
              <a:srgbClr val="E8A3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48640" y="1554480"/>
            <a:ext cx="118872" cy="219456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22960" y="1600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2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SEISMIC DESIGN OF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804672" y="201168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Architectural Glazing</a:t>
            </a:r>
            <a:endParaRPr lang="en-US" sz="4600" dirty="0"/>
          </a:p>
        </p:txBody>
      </p:sp>
      <p:sp>
        <p:nvSpPr>
          <p:cNvPr id="31" name="Text 29"/>
          <p:cNvSpPr/>
          <p:nvPr/>
        </p:nvSpPr>
        <p:spPr>
          <a:xfrm>
            <a:off x="822960" y="2971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 Drift, Glass Fallout &amp; Component Forces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822960" y="352044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Displacement limits across three orthogonal axes — U.S. (ASCE 7 / AAMA) and European (EN 1998-1) practice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22960" y="502920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Irvine</a:t>
            </a:r>
            <a:endParaRPr lang="en-US" sz="1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 &amp; Structural Dynamics  •  vibrationdata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2 · OUT-OF-PLANE — EUROPEAN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 1998-1 Non-Structural Element Force</a:t>
            </a:r>
            <a:endParaRPr lang="en-US" sz="3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45720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41732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Eurocode 8 §4.3.5 applies a horizontal force Fa at the element's center of mass. The seismic coefficient Sa carries the same up-the-height amplification as ASCE 7.</a:t>
            </a:r>
            <a:endParaRPr lang="en-US" sz="1450" dirty="0"/>
          </a:p>
        </p:txBody>
      </p:sp>
      <p:sp>
        <p:nvSpPr>
          <p:cNvPr id="6" name="Shape 3"/>
          <p:cNvSpPr/>
          <p:nvPr/>
        </p:nvSpPr>
        <p:spPr>
          <a:xfrm>
            <a:off x="548640" y="2103120"/>
            <a:ext cx="5349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48640" y="2103120"/>
            <a:ext cx="91440" cy="105156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40280"/>
            <a:ext cx="2392356" cy="777240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6126480" y="2103120"/>
            <a:ext cx="5486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6126480" y="2103120"/>
            <a:ext cx="91440" cy="105156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6520" y="2272284"/>
            <a:ext cx="4362881" cy="713232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6520" y="3218688"/>
            <a:ext cx="1206331" cy="237744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7772400" y="318211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(lower bound)</a:t>
            </a:r>
            <a:endParaRPr lang="en-US" sz="125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3813048"/>
            <a:ext cx="245872" cy="219456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600200" y="37307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seismic coefficient for the element</a:t>
            </a:r>
            <a:endParaRPr lang="en-US" sz="13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920" y="3813048"/>
            <a:ext cx="335395" cy="219456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7178040" y="373075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of the element</a:t>
            </a:r>
            <a:endParaRPr lang="en-US" sz="13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0080" y="4306824"/>
            <a:ext cx="298777" cy="219456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1600200" y="4224528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importance factor of the element</a:t>
            </a:r>
            <a:endParaRPr lang="en-US" sz="13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17920" y="4306824"/>
            <a:ext cx="276352" cy="219456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7178040" y="4224528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behaviour factor of the element (1.0 or 2.0)</a:t>
            </a:r>
            <a:endParaRPr lang="en-US" sz="1300" dirty="0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0080" y="4800600"/>
            <a:ext cx="264861" cy="219456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1600200" y="47183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ratio ag / g (design ground accel.)</a:t>
            </a:r>
            <a:endParaRPr lang="en-US" sz="1300" dirty="0"/>
          </a:p>
        </p:txBody>
      </p:sp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17920" y="4800600"/>
            <a:ext cx="180870" cy="219456"/>
          </a:xfrm>
          <a:prstGeom prst="rect">
            <a:avLst/>
          </a:prstGeom>
        </p:spPr>
      </p:pic>
      <p:sp>
        <p:nvSpPr>
          <p:cNvPr id="25" name="Text 13"/>
          <p:cNvSpPr/>
          <p:nvPr/>
        </p:nvSpPr>
        <p:spPr>
          <a:xfrm>
            <a:off x="7178040" y="4718304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soil factor</a:t>
            </a:r>
            <a:endParaRPr lang="en-US" sz="1300" dirty="0"/>
          </a:p>
        </p:txBody>
      </p:sp>
      <p:pic>
        <p:nvPicPr>
          <p:cNvPr id="26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0080" y="5294376"/>
            <a:ext cx="534706" cy="219456"/>
          </a:xfrm>
          <a:prstGeom prst="rect">
            <a:avLst/>
          </a:prstGeom>
        </p:spPr>
      </p:pic>
      <p:sp>
        <p:nvSpPr>
          <p:cNvPr id="27" name="Text 14"/>
          <p:cNvSpPr/>
          <p:nvPr/>
        </p:nvSpPr>
        <p:spPr>
          <a:xfrm>
            <a:off x="1600200" y="521208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 / structure fundamental period</a:t>
            </a:r>
            <a:endParaRPr lang="en-US" sz="1300" dirty="0"/>
          </a:p>
        </p:txBody>
      </p:sp>
      <p:pic>
        <p:nvPicPr>
          <p:cNvPr id="28" name="Image 11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7920" y="5294376"/>
            <a:ext cx="402336" cy="219456"/>
          </a:xfrm>
          <a:prstGeom prst="rect">
            <a:avLst/>
          </a:prstGeom>
        </p:spPr>
      </p:pic>
      <p:sp>
        <p:nvSpPr>
          <p:cNvPr id="29" name="Text 15"/>
          <p:cNvSpPr/>
          <p:nvPr/>
        </p:nvSpPr>
        <p:spPr>
          <a:xfrm>
            <a:off x="7178040" y="5212080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 height / building height</a:t>
            </a:r>
            <a:endParaRPr lang="en-US" sz="1300" dirty="0"/>
          </a:p>
        </p:txBody>
      </p:sp>
      <p:sp>
        <p:nvSpPr>
          <p:cNvPr id="30" name="Text 16"/>
          <p:cNvSpPr/>
          <p:nvPr/>
        </p:nvSpPr>
        <p:spPr>
          <a:xfrm>
            <a:off x="640080" y="5897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= 2.0 for facade panels &amp; glazing on the building face; the (1 + z/H) term mirrors ASCE 7's height amplification.</a:t>
            </a:r>
            <a:endParaRPr lang="en-US" sz="1300" dirty="0"/>
          </a:p>
        </p:txBody>
      </p:sp>
      <p:sp>
        <p:nvSpPr>
          <p:cNvPr id="31" name="Text 17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32" name="Text 18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SIDE BY SIDE (1 OF 2)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U.S. vs. European Framework</a:t>
            </a:r>
            <a:endParaRPr lang="en-US" sz="30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08760"/>
          <a:ext cx="11064240" cy="4005072"/>
        </p:xfrm>
        <a:graphic>
          <a:graphicData uri="http://schemas.openxmlformats.org/drawingml/2006/table">
            <a:tbl>
              <a:tblPr/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7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7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Aspect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U.S.  (ASCE 7 / AAMA)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9C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Europe  (EN 1998-1)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E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Governing document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ASCE 7 Ch. 12 (drift) &amp; Ch. 13 (components)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 1998-1 §4.3.4 (drift) &amp; §4.3.5 (elements)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In-plane limit basis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Δa per Table 12.12-1 (0.010–0.025 hsx)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Drift ratio by attachment: 0.5 / 0.75 / 1.0 %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Reference event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Design earthquake (with Cd amplification)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'Frequent' earthquake (ν = 0.5 / 0.4)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Glass fallout check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Explicit, test-verified margin (AAMA 501.6)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equivalent explicit fallout inequality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Qualification test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AAMA 501.4 (serviceability) &amp; 501.6 (fallout)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Product standard EN 13830; no fallout test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Vertical effect basis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Always in load combinations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A27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Only where vertical spectrum avg &gt; 0.25 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108192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Governing equations compared on the next slide. Key divergence: the U.S. mandates a test-verified fallout margin; Eurocode 8 controls glazing via the drift-ratio limit.</a:t>
            </a:r>
            <a:endParaRPr lang="en-US" sz="1150" dirty="0"/>
          </a:p>
        </p:txBody>
      </p:sp>
      <p:sp>
        <p:nvSpPr>
          <p:cNvPr id="6" name="Text 3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SIDE BY SIDE (2 OF 2)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Governing Equations Compared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88920" y="1371600"/>
            <a:ext cx="4251960" cy="45720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88920" y="137160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 (ASCE 7 / AAMA)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60920" y="1371600"/>
            <a:ext cx="4251960" cy="457200"/>
          </a:xfrm>
          <a:prstGeom prst="rect">
            <a:avLst/>
          </a:prstGeom>
          <a:solidFill>
            <a:srgbClr val="2C6E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60920" y="1371600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  (EN 1998-1)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965960"/>
            <a:ext cx="11064240" cy="102412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48640" y="2075688"/>
            <a:ext cx="73152" cy="804672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1965960"/>
            <a:ext cx="19202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fallout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7496" y="2286000"/>
            <a:ext cx="3514807" cy="38404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60920" y="1965960"/>
            <a:ext cx="42519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equivalent explicit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fallout inequality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548640" y="2990088"/>
            <a:ext cx="11064240" cy="0"/>
          </a:xfrm>
          <a:prstGeom prst="line">
            <a:avLst/>
          </a:prstGeom>
          <a:noFill/>
          <a:ln w="6350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548640" y="3099816"/>
            <a:ext cx="73152" cy="804672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731520" y="2990088"/>
            <a:ext cx="19202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Out-of-plane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</a:t>
            </a:r>
            <a:endParaRPr lang="en-US" sz="13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1407" y="3145536"/>
            <a:ext cx="3826986" cy="713232"/>
          </a:xfrm>
          <a:prstGeom prst="rect">
            <a:avLst/>
          </a:prstGeom>
        </p:spPr>
      </p:pic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9231" y="3145536"/>
            <a:ext cx="2195338" cy="713232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548640" y="4014216"/>
            <a:ext cx="11064240" cy="0"/>
          </a:xfrm>
          <a:prstGeom prst="line">
            <a:avLst/>
          </a:prstGeom>
          <a:noFill/>
          <a:ln w="6350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548640" y="4014216"/>
            <a:ext cx="11064240" cy="102412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548640" y="4123944"/>
            <a:ext cx="73152" cy="804672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731520" y="4014216"/>
            <a:ext cx="19202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Height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amplification</a:t>
            </a:r>
            <a:endParaRPr lang="en-US" sz="1300" dirty="0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921" y="4224528"/>
            <a:ext cx="989958" cy="603504"/>
          </a:xfrm>
          <a:prstGeom prst="rect">
            <a:avLst/>
          </a:prstGeom>
        </p:spPr>
      </p:pic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8824" y="4151376"/>
            <a:ext cx="3116151" cy="749808"/>
          </a:xfrm>
          <a:prstGeom prst="rect">
            <a:avLst/>
          </a:prstGeom>
        </p:spPr>
      </p:pic>
      <p:sp>
        <p:nvSpPr>
          <p:cNvPr id="24" name="Shape 17"/>
          <p:cNvSpPr/>
          <p:nvPr/>
        </p:nvSpPr>
        <p:spPr>
          <a:xfrm>
            <a:off x="548640" y="5038344"/>
            <a:ext cx="11064240" cy="0"/>
          </a:xfrm>
          <a:prstGeom prst="line">
            <a:avLst/>
          </a:prstGeom>
          <a:noFill/>
          <a:ln w="6350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8"/>
          <p:cNvSpPr/>
          <p:nvPr/>
        </p:nvSpPr>
        <p:spPr>
          <a:xfrm>
            <a:off x="548640" y="5148072"/>
            <a:ext cx="73152" cy="804672"/>
          </a:xfrm>
          <a:prstGeom prst="rect">
            <a:avLst/>
          </a:prstGeom>
          <a:solidFill>
            <a:srgbClr val="5E73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19"/>
          <p:cNvSpPr/>
          <p:nvPr/>
        </p:nvSpPr>
        <p:spPr>
          <a:xfrm>
            <a:off x="731520" y="5038344"/>
            <a:ext cx="19202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</a:t>
            </a:r>
            <a:endParaRPr lang="en-US" sz="130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6359" y="5367528"/>
            <a:ext cx="3077082" cy="36576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7360920" y="5038344"/>
            <a:ext cx="42519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elastic spectrum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avg &gt; 0.25 g</a:t>
            </a:r>
            <a:endParaRPr lang="en-US" sz="1300" dirty="0"/>
          </a:p>
        </p:txBody>
      </p:sp>
      <p:sp>
        <p:nvSpPr>
          <p:cNvPr id="29" name="Text 21"/>
          <p:cNvSpPr/>
          <p:nvPr/>
        </p:nvSpPr>
        <p:spPr>
          <a:xfrm>
            <a:off x="548640" y="6199632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frameworks amplify out-of-plane demand up the building height; only ASCE 7 ties glass retention to a physical fallout test.</a:t>
            </a:r>
            <a:endParaRPr lang="en-US" sz="1200" dirty="0"/>
          </a:p>
        </p:txBody>
      </p:sp>
      <p:sp>
        <p:nvSpPr>
          <p:cNvPr id="30" name="Text 22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31" name="Text 23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Design-Check Workflow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2103120" cy="3246120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88720" y="2240280"/>
            <a:ext cx="822960" cy="822960"/>
          </a:xfrm>
          <a:prstGeom prst="ellips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88720" y="2240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713232" y="324612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Extract design drift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13232" y="3931920"/>
            <a:ext cx="177393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interstory drift Δ from analysis, scaled Cd/Ie (ASCE) or dr·ν (EC8).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 rot="5400000">
            <a:off x="2660904" y="3433572"/>
            <a:ext cx="146304" cy="219456"/>
          </a:xfrm>
          <a:prstGeom prst="rtTriangl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816352" y="1920240"/>
            <a:ext cx="2103120" cy="3246120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456432" y="2240280"/>
            <a:ext cx="822960" cy="822960"/>
          </a:xfrm>
          <a:prstGeom prst="ellips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56432" y="2240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980944" y="324612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 Dp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980944" y="3931920"/>
            <a:ext cx="177393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Relative seismic displacement the glazing must accommodate over the story.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 rot="5400000">
            <a:off x="4928616" y="3433572"/>
            <a:ext cx="146304" cy="219456"/>
          </a:xfrm>
          <a:prstGeom prst="rtTriangl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084064" y="1920240"/>
            <a:ext cx="2103120" cy="3246120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724144" y="2240280"/>
            <a:ext cx="822960" cy="822960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724144" y="2240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5248656" y="324612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Fallout or clearance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248656" y="3931920"/>
            <a:ext cx="177393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Δfallout ≥ 1.25 Ie Dp (501.6 test) OR clearance Dclear ≥ 1.25 Dp.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 rot="5400000">
            <a:off x="7196328" y="3433572"/>
            <a:ext cx="146304" cy="219456"/>
          </a:xfrm>
          <a:prstGeom prst="rtTriangl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351776" y="1920240"/>
            <a:ext cx="2103120" cy="3246120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991856" y="2240280"/>
            <a:ext cx="822960" cy="822960"/>
          </a:xfrm>
          <a:prstGeom prst="ellips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991856" y="2240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7516368" y="324612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Out-of-plane force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7516368" y="3931920"/>
            <a:ext cx="177393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Fp (or Fa) for framing anchorage &amp; structural-silicone bite.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 rot="5400000">
            <a:off x="9464040" y="3433572"/>
            <a:ext cx="146304" cy="219456"/>
          </a:xfrm>
          <a:prstGeom prst="rtTriangl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9619488" y="1920240"/>
            <a:ext cx="2103120" cy="3246120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10259568" y="2240280"/>
            <a:ext cx="822960" cy="822960"/>
          </a:xfrm>
          <a:prstGeom prst="ellips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0259568" y="2240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3000" dirty="0"/>
          </a:p>
        </p:txBody>
      </p:sp>
      <p:sp>
        <p:nvSpPr>
          <p:cNvPr id="31" name="Text 29"/>
          <p:cNvSpPr/>
          <p:nvPr/>
        </p:nvSpPr>
        <p:spPr>
          <a:xfrm>
            <a:off x="9784080" y="324612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in combos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9784080" y="3931920"/>
            <a:ext cx="177393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 Ev through load combinations for horizontal facade members.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8640" y="553212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logical flow on both sides of the Atlantic — only the coefficients and the explicit fallout test differ.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Standards &amp; Key Takeaways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5486400" cy="4480560"/>
          </a:xfrm>
          <a:prstGeom prst="rect">
            <a:avLst/>
          </a:prstGeom>
          <a:solidFill>
            <a:srgbClr val="16222E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200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77240" y="2194560"/>
            <a:ext cx="50292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lnSpc>
                <a:spcPct val="105000"/>
              </a:lnSpc>
              <a:spcAft>
                <a:spcPts val="500"/>
              </a:spcAft>
              <a:buSzPct val="100000"/>
              <a:buChar char="•"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In-plane drift is the dominant glazing concern</a:t>
            </a:r>
            <a:endParaRPr lang="en-US" sz="1350" dirty="0"/>
          </a:p>
          <a:p>
            <a:pPr marL="0" indent="0">
              <a:lnSpc>
                <a:spcPct val="105000"/>
              </a:lnSpc>
              <a:spcAft>
                <a:spcPts val="500"/>
              </a:spcAft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glass must ride out racking or fall out</a:t>
            </a:r>
            <a:endParaRPr lang="en-US" sz="1350" dirty="0"/>
          </a:p>
          <a:p>
            <a:pPr marL="203200" indent="-203200">
              <a:lnSpc>
                <a:spcPct val="105000"/>
              </a:lnSpc>
              <a:spcAft>
                <a:spcPts val="500"/>
              </a:spcAft>
              <a:buSzPct val="100000"/>
              <a:buChar char="•"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1.25 factor is the explicit U.S. safety margin</a:t>
            </a:r>
            <a:endParaRPr lang="en-US" sz="1350" dirty="0"/>
          </a:p>
          <a:p>
            <a:pPr marL="0" indent="0">
              <a:lnSpc>
                <a:spcPct val="105000"/>
              </a:lnSpc>
              <a:spcAft>
                <a:spcPts val="500"/>
              </a:spcAft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tested fallout drift must beat demand by 25%</a:t>
            </a:r>
            <a:endParaRPr lang="en-US" sz="1350" dirty="0"/>
          </a:p>
          <a:p>
            <a:pPr marL="203200" indent="-203200">
              <a:lnSpc>
                <a:spcPct val="105000"/>
              </a:lnSpc>
              <a:spcAft>
                <a:spcPts val="500"/>
              </a:spcAft>
              <a:buSzPct val="100000"/>
              <a:buChar char="•"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Out-of-plane is an inertial-force problem</a:t>
            </a:r>
            <a:endParaRPr lang="en-US" sz="1350" dirty="0"/>
          </a:p>
          <a:p>
            <a:pPr marL="0" indent="0">
              <a:lnSpc>
                <a:spcPct val="105000"/>
              </a:lnSpc>
              <a:spcAft>
                <a:spcPts val="500"/>
              </a:spcAft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codes amplify demand up the height</a:t>
            </a:r>
            <a:endParaRPr lang="en-US" sz="1350" dirty="0"/>
          </a:p>
          <a:p>
            <a:pPr marL="203200" indent="-203200">
              <a:lnSpc>
                <a:spcPct val="105000"/>
              </a:lnSpc>
              <a:spcAft>
                <a:spcPts val="500"/>
              </a:spcAft>
              <a:buSzPct val="100000"/>
              <a:buChar char="•"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EC8 controls glazing via the drift-ratio limit</a:t>
            </a:r>
            <a:endParaRPr lang="en-US" sz="1350" dirty="0"/>
          </a:p>
          <a:p>
            <a:pPr marL="0" indent="0">
              <a:lnSpc>
                <a:spcPct val="105000"/>
              </a:lnSpc>
              <a:spcAft>
                <a:spcPts val="500"/>
              </a:spcAft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0.5% brittle limit typically governs glazing</a:t>
            </a:r>
            <a:endParaRPr lang="en-US" sz="1350" dirty="0"/>
          </a:p>
          <a:p>
            <a:pPr marL="203200" indent="-203200">
              <a:lnSpc>
                <a:spcPct val="105000"/>
              </a:lnSpc>
              <a:spcAft>
                <a:spcPts val="500"/>
              </a:spcAft>
              <a:buSzPct val="100000"/>
              <a:buChar char="•"/>
            </a:pPr>
            <a:r>
              <a:rPr lang="en-US" sz="135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governing code edition before citing</a:t>
            </a:r>
            <a:endParaRPr lang="en-US" sz="1350" dirty="0"/>
          </a:p>
          <a:p>
            <a:pPr marL="0" indent="0">
              <a:lnSpc>
                <a:spcPct val="105000"/>
              </a:lnSpc>
              <a:spcAft>
                <a:spcPts val="500"/>
              </a:spcAft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ASCE 7-22 reformulated the component-force method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309360" y="1600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309360" y="1965960"/>
            <a:ext cx="53035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ASCE 7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Minimum Design Loads &amp; Associated Criteria — Ch. 12 (drift), Ch. 13 (components)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AAMA 501.4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Static drift serviceability test method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AAMA 501.6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Seismic drift causing glass fallout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ASTM E2026 / E1300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Building performance &amp; glass design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309360" y="3886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2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309360" y="4251960"/>
            <a:ext cx="53035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1998-1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Eurocode 8 — §4.3.4 drift limitation, §4.3.5 non-structural elements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13830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Curtain walling — product standard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12152 / 12154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Air permeability &amp; watertightness of curtain walls</a:t>
            </a:r>
            <a:endParaRPr lang="en-US" sz="1250" dirty="0"/>
          </a:p>
          <a:p>
            <a:pPr marL="0" indent="0"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2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16612</a:t>
            </a: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Lateral load resistance of glass panes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ORIENTATION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 Orthogonal Axes of Demand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Glazing in an earthquake sees demand in all three axes, but the failure mechanisms — and the governing code checks — are different in each.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35661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2148840"/>
            <a:ext cx="3566160" cy="109728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41248" y="2532888"/>
            <a:ext cx="868680" cy="868680"/>
          </a:xfrm>
          <a:prstGeom prst="ellipse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274320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743200" y="26060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DRIFT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41248" y="356616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In-Plane (X)</a:t>
            </a:r>
            <a:endParaRPr lang="en-US" sz="2100" dirty="0"/>
          </a:p>
        </p:txBody>
      </p:sp>
      <p:sp>
        <p:nvSpPr>
          <p:cNvPr id="11" name="Text 8"/>
          <p:cNvSpPr/>
          <p:nvPr/>
        </p:nvSpPr>
        <p:spPr>
          <a:xfrm>
            <a:off x="841248" y="39959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Interstory drift / racking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41248" y="4434840"/>
            <a:ext cx="2999232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shears as floors displace laterally relative to one another. Glass must ride out the drift or fall out. THE dominant glazing concern.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4279392" y="2148840"/>
            <a:ext cx="35661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279392" y="2148840"/>
            <a:ext cx="3566160" cy="109728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572000" y="2532888"/>
            <a:ext cx="868680" cy="868680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312" y="2743200"/>
            <a:ext cx="457200" cy="4572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473952" y="26060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4572000" y="356616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Out-of-Plane (Y)</a:t>
            </a:r>
            <a:endParaRPr lang="en-US" sz="2100" dirty="0"/>
          </a:p>
        </p:txBody>
      </p:sp>
      <p:sp>
        <p:nvSpPr>
          <p:cNvPr id="19" name="Text 15"/>
          <p:cNvSpPr/>
          <p:nvPr/>
        </p:nvSpPr>
        <p:spPr>
          <a:xfrm>
            <a:off x="4572000" y="39959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Inertial component force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4572000" y="4434840"/>
            <a:ext cx="2999232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Panel mass accelerates normal to its plane. An inertial-force problem governing anchorage and structural-silicone bite.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8010144" y="2148840"/>
            <a:ext cx="35661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8010144" y="2148840"/>
            <a:ext cx="3566160" cy="109728"/>
          </a:xfrm>
          <a:prstGeom prst="rect">
            <a:avLst/>
          </a:prstGeom>
          <a:solidFill>
            <a:srgbClr val="5E73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8302752" y="2532888"/>
            <a:ext cx="868680" cy="868680"/>
          </a:xfrm>
          <a:prstGeom prst="ellipse">
            <a:avLst/>
          </a:prstGeom>
          <a:solidFill>
            <a:srgbClr val="5E738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3064" y="2743200"/>
            <a:ext cx="457200" cy="45720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0204704" y="260604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COMBO</a:t>
            </a:r>
            <a:endParaRPr lang="en-US" sz="1100" dirty="0"/>
          </a:p>
        </p:txBody>
      </p:sp>
      <p:sp>
        <p:nvSpPr>
          <p:cNvPr id="26" name="Text 21"/>
          <p:cNvSpPr/>
          <p:nvPr/>
        </p:nvSpPr>
        <p:spPr>
          <a:xfrm>
            <a:off x="8302752" y="356616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Vertical (Z)</a:t>
            </a:r>
            <a:endParaRPr lang="en-US" sz="2100" dirty="0"/>
          </a:p>
        </p:txBody>
      </p:sp>
      <p:sp>
        <p:nvSpPr>
          <p:cNvPr id="27" name="Text 22"/>
          <p:cNvSpPr/>
          <p:nvPr/>
        </p:nvSpPr>
        <p:spPr>
          <a:xfrm>
            <a:off x="8302752" y="39959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seismic effect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8302752" y="4434840"/>
            <a:ext cx="2999232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 for glass itself; enters load combinations and governs horizontal facade members (sunshades, spandrels, canopies).</a:t>
            </a:r>
            <a:endParaRPr lang="en-US" sz="1350" dirty="0"/>
          </a:p>
        </p:txBody>
      </p:sp>
      <p:sp>
        <p:nvSpPr>
          <p:cNvPr id="29" name="Text 24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1 · IN-PLANE — U.S.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 Story Drift (ASCE 7, Ch. 12)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6675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elastic analysis runs on reduced design forces; the deflection amplification factor restores the expected inelastic displacement.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48640" y="2331720"/>
            <a:ext cx="66751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82296" cy="86868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482596"/>
            <a:ext cx="1421399" cy="566928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548640" y="3337560"/>
            <a:ext cx="66751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548640" y="3337560"/>
            <a:ext cx="82296" cy="868680"/>
          </a:xfrm>
          <a:prstGeom prst="rect">
            <a:avLst/>
          </a:prstGeom>
          <a:solidFill>
            <a:srgbClr val="5FD0C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3589020"/>
            <a:ext cx="2779776" cy="365760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4425696"/>
            <a:ext cx="304017" cy="21945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645920" y="4370832"/>
            <a:ext cx="5577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elastic deflection from analysis</a:t>
            </a:r>
            <a:endParaRPr lang="en-US" sz="13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754880"/>
            <a:ext cx="272288" cy="219456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645920" y="4700016"/>
            <a:ext cx="5577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deflection amplification factor of the SFRS</a:t>
            </a:r>
            <a:endParaRPr lang="en-US" sz="135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5084064"/>
            <a:ext cx="196682" cy="219456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645920" y="5029200"/>
            <a:ext cx="5577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seismic importance factor</a:t>
            </a:r>
            <a:endParaRPr lang="en-US" sz="135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5413248"/>
            <a:ext cx="226771" cy="219456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1645920" y="5358384"/>
            <a:ext cx="5577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story drift over the story</a:t>
            </a:r>
            <a:endParaRPr lang="en-US" sz="1350" dirty="0"/>
          </a:p>
        </p:txBody>
      </p:sp>
      <p:sp>
        <p:nvSpPr>
          <p:cNvPr id="19" name="Text 11"/>
          <p:cNvSpPr/>
          <p:nvPr/>
        </p:nvSpPr>
        <p:spPr>
          <a:xfrm>
            <a:off x="640080" y="577900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SFRS = Seismic Force-Resisting System</a:t>
            </a:r>
            <a:endParaRPr lang="en-US" sz="1150" dirty="0"/>
          </a:p>
        </p:txBody>
      </p:sp>
      <p:sp>
        <p:nvSpPr>
          <p:cNvPr id="20" name="Shape 12"/>
          <p:cNvSpPr/>
          <p:nvPr/>
        </p:nvSpPr>
        <p:spPr>
          <a:xfrm>
            <a:off x="7543800" y="2331720"/>
            <a:ext cx="4069080" cy="3246120"/>
          </a:xfrm>
          <a:prstGeom prst="rect">
            <a:avLst/>
          </a:prstGeom>
          <a:solidFill>
            <a:srgbClr val="16222E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3"/>
          <p:cNvSpPr/>
          <p:nvPr/>
        </p:nvSpPr>
        <p:spPr>
          <a:xfrm>
            <a:off x="7818120" y="25146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ALLOWABLE STORY DRIFT  Δa</a:t>
            </a:r>
            <a:endParaRPr lang="en-US" sz="1400" dirty="0"/>
          </a:p>
        </p:txBody>
      </p:sp>
      <p:sp>
        <p:nvSpPr>
          <p:cNvPr id="22" name="Text 14"/>
          <p:cNvSpPr/>
          <p:nvPr/>
        </p:nvSpPr>
        <p:spPr>
          <a:xfrm>
            <a:off x="7818120" y="2852928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ASCE 7 Table 12.12-1 — varies with structure type &amp; Risk Category</a:t>
            </a:r>
            <a:endParaRPr lang="en-US" sz="1150" dirty="0"/>
          </a:p>
        </p:txBody>
      </p:sp>
      <p:sp>
        <p:nvSpPr>
          <p:cNvPr id="23" name="Text 15"/>
          <p:cNvSpPr/>
          <p:nvPr/>
        </p:nvSpPr>
        <p:spPr>
          <a:xfrm>
            <a:off x="7818120" y="34015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0.025 hsx</a:t>
            </a:r>
            <a:endParaRPr lang="en-US" sz="1500" dirty="0"/>
          </a:p>
        </p:txBody>
      </p:sp>
      <p:sp>
        <p:nvSpPr>
          <p:cNvPr id="24" name="Text 16"/>
          <p:cNvSpPr/>
          <p:nvPr/>
        </p:nvSpPr>
        <p:spPr>
          <a:xfrm>
            <a:off x="9235440" y="3401568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structures, Risk Cat. I–II</a:t>
            </a:r>
            <a:endParaRPr lang="en-US" sz="1150" dirty="0"/>
          </a:p>
        </p:txBody>
      </p:sp>
      <p:sp>
        <p:nvSpPr>
          <p:cNvPr id="25" name="Text 17"/>
          <p:cNvSpPr/>
          <p:nvPr/>
        </p:nvSpPr>
        <p:spPr>
          <a:xfrm>
            <a:off x="7818120" y="3931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0.020 hsx</a:t>
            </a:r>
            <a:endParaRPr lang="en-US" sz="1500" dirty="0"/>
          </a:p>
        </p:txBody>
      </p:sp>
      <p:sp>
        <p:nvSpPr>
          <p:cNvPr id="26" name="Text 18"/>
          <p:cNvSpPr/>
          <p:nvPr/>
        </p:nvSpPr>
        <p:spPr>
          <a:xfrm>
            <a:off x="9235440" y="393192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Category III</a:t>
            </a:r>
            <a:endParaRPr lang="en-US" sz="1150" dirty="0"/>
          </a:p>
        </p:txBody>
      </p:sp>
      <p:sp>
        <p:nvSpPr>
          <p:cNvPr id="27" name="Text 19"/>
          <p:cNvSpPr/>
          <p:nvPr/>
        </p:nvSpPr>
        <p:spPr>
          <a:xfrm>
            <a:off x="7818120" y="44622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0.015 hsx</a:t>
            </a:r>
            <a:endParaRPr lang="en-US" sz="1500" dirty="0"/>
          </a:p>
        </p:txBody>
      </p:sp>
      <p:sp>
        <p:nvSpPr>
          <p:cNvPr id="28" name="Text 20"/>
          <p:cNvSpPr/>
          <p:nvPr/>
        </p:nvSpPr>
        <p:spPr>
          <a:xfrm>
            <a:off x="9235440" y="446227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Category IV</a:t>
            </a:r>
            <a:endParaRPr lang="en-US" sz="1150" dirty="0"/>
          </a:p>
        </p:txBody>
      </p:sp>
      <p:sp>
        <p:nvSpPr>
          <p:cNvPr id="29" name="Text 21"/>
          <p:cNvSpPr/>
          <p:nvPr/>
        </p:nvSpPr>
        <p:spPr>
          <a:xfrm>
            <a:off x="7818120" y="4992624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0.010 hsx</a:t>
            </a:r>
            <a:endParaRPr lang="en-US" sz="1500" dirty="0"/>
          </a:p>
        </p:txBody>
      </p:sp>
      <p:sp>
        <p:nvSpPr>
          <p:cNvPr id="30" name="Text 22"/>
          <p:cNvSpPr/>
          <p:nvPr/>
        </p:nvSpPr>
        <p:spPr>
          <a:xfrm>
            <a:off x="9235440" y="4992624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Masonry shear-wall (cantilever)</a:t>
            </a:r>
            <a:endParaRPr lang="en-US" sz="1150" dirty="0"/>
          </a:p>
        </p:txBody>
      </p:sp>
      <p:sp>
        <p:nvSpPr>
          <p:cNvPr id="31" name="Text 23"/>
          <p:cNvSpPr/>
          <p:nvPr/>
        </p:nvSpPr>
        <p:spPr>
          <a:xfrm>
            <a:off x="7223760" y="5801868"/>
            <a:ext cx="43916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0066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Δ  ≤  Δa     ( hsx = story height )</a:t>
            </a:r>
            <a:endParaRPr lang="en-US" sz="1600" dirty="0">
              <a:solidFill>
                <a:srgbClr val="006699"/>
              </a:solidFill>
            </a:endParaRPr>
          </a:p>
        </p:txBody>
      </p:sp>
      <p:sp>
        <p:nvSpPr>
          <p:cNvPr id="32" name="Text 24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33" name="Text 25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1 · IN-PLANE — U.S.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Glass Fallout Check (ASCE 7 §13.5.9)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is an architectural component. It must demonstrate a fallout drift that exceeds the design displacement demand — with an explicit 25% margin.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1C9C8C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2103120"/>
            <a:ext cx="109728" cy="118872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446020"/>
            <a:ext cx="4602724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858000" y="2212848"/>
            <a:ext cx="461772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Δfallout </a:t>
            </a:r>
            <a:r>
              <a:rPr lang="en-US" sz="1250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drift causing glass fallout (AAMA 501.6 test)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 </a:t>
            </a:r>
            <a:r>
              <a:rPr lang="en-US" sz="1250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relative seismic displacement the glass must accommodate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548640" y="35661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…OR SATISFY AN EXEMPTION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48640" y="3931920"/>
            <a:ext cx="65836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548640" y="3931920"/>
            <a:ext cx="82296" cy="228600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77240" y="4041648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· Clearance exemption — glass floats within its frame</a:t>
            </a:r>
            <a:endParaRPr lang="en-US" sz="135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4453128"/>
            <a:ext cx="2841441" cy="365760"/>
          </a:xfrm>
          <a:prstGeom prst="rect">
            <a:avLst/>
          </a:prstGeom>
        </p:spPr>
      </p:pic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4928616"/>
            <a:ext cx="2725760" cy="603504"/>
          </a:xfrm>
          <a:prstGeom prst="rect">
            <a:avLst/>
          </a:prstGeom>
        </p:spPr>
      </p:pic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5696712"/>
            <a:ext cx="170985" cy="18288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325880" y="565099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pane height</a:t>
            </a:r>
            <a:endParaRPr lang="en-US" sz="11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" y="5971032"/>
            <a:ext cx="145709" cy="18288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325880" y="592531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pane width</a:t>
            </a:r>
            <a:endParaRPr lang="en-US" sz="11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7600" y="5696712"/>
            <a:ext cx="221894" cy="18288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4114800" y="56509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vertical edge clearance</a:t>
            </a:r>
            <a:endParaRPr lang="en-US" sz="11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57600" y="5971032"/>
            <a:ext cx="229210" cy="1828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4114800" y="59253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horizontal edge clearance</a:t>
            </a:r>
            <a:endParaRPr lang="en-US" sz="1100" dirty="0"/>
          </a:p>
        </p:txBody>
      </p:sp>
      <p:sp>
        <p:nvSpPr>
          <p:cNvPr id="23" name="Shape 14"/>
          <p:cNvSpPr/>
          <p:nvPr/>
        </p:nvSpPr>
        <p:spPr>
          <a:xfrm>
            <a:off x="7269480" y="3931920"/>
            <a:ext cx="43434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5"/>
          <p:cNvSpPr/>
          <p:nvPr/>
        </p:nvSpPr>
        <p:spPr>
          <a:xfrm>
            <a:off x="7269480" y="3931920"/>
            <a:ext cx="82296" cy="2286000"/>
          </a:xfrm>
          <a:prstGeom prst="rect">
            <a:avLst/>
          </a:prstGeom>
          <a:solidFill>
            <a:srgbClr val="5E73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16"/>
          <p:cNvSpPr/>
          <p:nvPr/>
        </p:nvSpPr>
        <p:spPr>
          <a:xfrm>
            <a:off x="7498080" y="404164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· Fully tempered monolithic glass</a:t>
            </a:r>
            <a:endParaRPr lang="en-US" sz="1300" dirty="0"/>
          </a:p>
        </p:txBody>
      </p:sp>
      <p:sp>
        <p:nvSpPr>
          <p:cNvPr id="26" name="Text 17"/>
          <p:cNvSpPr/>
          <p:nvPr/>
        </p:nvSpPr>
        <p:spPr>
          <a:xfrm>
            <a:off x="7498080" y="440740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Cat. I–III, ≤ 10 ft above a walking surface</a:t>
            </a:r>
            <a:endParaRPr lang="en-US" sz="1200" dirty="0"/>
          </a:p>
        </p:txBody>
      </p:sp>
      <p:sp>
        <p:nvSpPr>
          <p:cNvPr id="27" name="Shape 18"/>
          <p:cNvSpPr/>
          <p:nvPr/>
        </p:nvSpPr>
        <p:spPr>
          <a:xfrm>
            <a:off x="7498080" y="4937760"/>
            <a:ext cx="3886200" cy="0"/>
          </a:xfrm>
          <a:prstGeom prst="line">
            <a:avLst/>
          </a:prstGeom>
          <a:noFill/>
          <a:ln w="9525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19"/>
          <p:cNvSpPr/>
          <p:nvPr/>
        </p:nvSpPr>
        <p:spPr>
          <a:xfrm>
            <a:off x="7498080" y="50292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· Laminated annealed/heat-strengthened glass</a:t>
            </a:r>
            <a:endParaRPr lang="en-US" sz="1300" dirty="0"/>
          </a:p>
        </p:txBody>
      </p:sp>
      <p:sp>
        <p:nvSpPr>
          <p:cNvPr id="29" name="Text 20"/>
          <p:cNvSpPr/>
          <p:nvPr/>
        </p:nvSpPr>
        <p:spPr>
          <a:xfrm>
            <a:off x="7498080" y="53949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Interlayer ≥ 0.030 in., mechanically captured in the glazing pocket</a:t>
            </a:r>
            <a:endParaRPr lang="en-US" sz="1200" dirty="0"/>
          </a:p>
        </p:txBody>
      </p:sp>
      <p:sp>
        <p:nvSpPr>
          <p:cNvPr id="30" name="Text 21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2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1 · IN-PLANE — U.S.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Relative Seismic Displacement, Dp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1064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 is the displacement demand the glazing must absorb — the relative movement between its two attachment points. ASCE 7 §13.3.2 defines it; for glazing the value is the design drift over the supporting story.</a:t>
            </a:r>
            <a:endParaRPr lang="en-US" sz="1450" dirty="0"/>
          </a:p>
        </p:txBody>
      </p:sp>
      <p:sp>
        <p:nvSpPr>
          <p:cNvPr id="5" name="Text 3"/>
          <p:cNvSpPr/>
          <p:nvPr/>
        </p:nvSpPr>
        <p:spPr>
          <a:xfrm>
            <a:off x="548640" y="2240280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 — TWO POINTS ON THE SAME STRUCTURE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48640" y="2606040"/>
            <a:ext cx="65836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606040"/>
            <a:ext cx="82296" cy="91440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871216"/>
            <a:ext cx="2791968" cy="384048"/>
          </a:xfrm>
          <a:prstGeom prst="rect">
            <a:avLst/>
          </a:prstGeom>
        </p:spPr>
      </p:pic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776472"/>
            <a:ext cx="388242" cy="23774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00200" y="3703320"/>
            <a:ext cx="5532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deflection at higher attachment, level x</a:t>
            </a:r>
            <a:endParaRPr lang="en-US" sz="13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4160520"/>
            <a:ext cx="330200" cy="23774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600200" y="4087368"/>
            <a:ext cx="5532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deflection at lower attachment, level y</a:t>
            </a:r>
            <a:endParaRPr lang="en-US" sz="1300" dirty="0"/>
          </a:p>
        </p:txBody>
      </p:sp>
      <p:sp>
        <p:nvSpPr>
          <p:cNvPr id="13" name="Text 8"/>
          <p:cNvSpPr/>
          <p:nvPr/>
        </p:nvSpPr>
        <p:spPr>
          <a:xfrm>
            <a:off x="548640" y="4572000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BOUNDED BY THE ALLOWABLE DRIFT</a:t>
            </a:r>
            <a:endParaRPr lang="en-US" sz="1250" dirty="0"/>
          </a:p>
        </p:txBody>
      </p:sp>
      <p:sp>
        <p:nvSpPr>
          <p:cNvPr id="14" name="Shape 9"/>
          <p:cNvSpPr/>
          <p:nvPr/>
        </p:nvSpPr>
        <p:spPr>
          <a:xfrm>
            <a:off x="548640" y="4937760"/>
            <a:ext cx="65836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548640" y="4937760"/>
            <a:ext cx="82296" cy="96012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0120" y="5134356"/>
            <a:ext cx="2137664" cy="566928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7406640" y="2240280"/>
            <a:ext cx="4206240" cy="3657600"/>
          </a:xfrm>
          <a:prstGeom prst="rect">
            <a:avLst/>
          </a:prstGeom>
          <a:solidFill>
            <a:srgbClr val="16222E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2"/>
          <p:cNvSpPr/>
          <p:nvPr/>
        </p:nvSpPr>
        <p:spPr>
          <a:xfrm>
            <a:off x="7635240" y="24688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 ONE-STORY PANEL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7635240" y="283464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glazing unit spanning a single story takes Dp as the design interstory drift over that story height:</a:t>
            </a:r>
            <a:endParaRPr lang="en-US" sz="1250" dirty="0"/>
          </a:p>
        </p:txBody>
      </p:sp>
      <p:sp>
        <p:nvSpPr>
          <p:cNvPr id="20" name="Shape 14"/>
          <p:cNvSpPr/>
          <p:nvPr/>
        </p:nvSpPr>
        <p:spPr>
          <a:xfrm>
            <a:off x="7635240" y="3657600"/>
            <a:ext cx="3749040" cy="71323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35120" y="3877056"/>
            <a:ext cx="314928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7635240" y="45720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Then check:  </a:t>
            </a:r>
            <a:r>
              <a:rPr lang="en-US" sz="1300" b="1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Δfallout ≥ 1.25 Ie Dp</a:t>
            </a:r>
            <a:endParaRPr lang="en-US" sz="1300" dirty="0"/>
          </a:p>
        </p:txBody>
      </p:sp>
      <p:sp>
        <p:nvSpPr>
          <p:cNvPr id="23" name="Text 16"/>
          <p:cNvSpPr/>
          <p:nvPr/>
        </p:nvSpPr>
        <p:spPr>
          <a:xfrm>
            <a:off x="7635240" y="5029200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…or the clearance exemption Dclear ≥ 1.25 Dp from the previous slide.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548640" y="603504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hsx = story height   •   (z − x) spans one story for a typical glazed unit, so Dp reduces to the interstory drift.</a:t>
            </a:r>
            <a:endParaRPr lang="en-US" sz="1400" dirty="0"/>
          </a:p>
        </p:txBody>
      </p:sp>
      <p:sp>
        <p:nvSpPr>
          <p:cNvPr id="25" name="Text 18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19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1 · IN-PLANE — QUALIFICATION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Racking Test Methods (AAMA)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4068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5440680" cy="77724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78308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764792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AAMA 501.4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868680" y="260604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Serviceability at design drift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868680" y="3154680"/>
            <a:ext cx="4800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interstory-drift test for curtain wall &amp; storefront under seismic and wind drift. Demonstrates the system survives the design-level event intact — no glass breakage, no gasket disengagement, no permanent frame damage.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868680" y="4919472"/>
            <a:ext cx="4800600" cy="457200"/>
          </a:xfrm>
          <a:prstGeom prst="rect">
            <a:avLst/>
          </a:prstGeom>
          <a:solidFill>
            <a:srgbClr val="F4F7F8"/>
          </a:solidFill>
          <a:ln w="12700">
            <a:solidFill>
              <a:srgbClr val="1C9C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868680" y="491947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bar: design-level event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6172200" y="1600200"/>
            <a:ext cx="544068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172200" y="1600200"/>
            <a:ext cx="5440680" cy="77724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240" y="178308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040880" y="1764792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AAMA 501.6</a:t>
            </a:r>
            <a:endParaRPr lang="en-US" sz="2200" dirty="0"/>
          </a:p>
        </p:txBody>
      </p:sp>
      <p:sp>
        <p:nvSpPr>
          <p:cNvPr id="16" name="Text 12"/>
          <p:cNvSpPr/>
          <p:nvPr/>
        </p:nvSpPr>
        <p:spPr>
          <a:xfrm>
            <a:off x="6492240" y="2606040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27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Drift causing glass fallout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6492240" y="3154680"/>
            <a:ext cx="4800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4455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Crescendo (increasing-amplitude) racking of a full-scale specimen until glass falls out. Yields the empirical Δfallout fed into the §13.5.9 inequality. (Despite the legacy 'Dynamic' title, it is a stepped-displacement protocol.)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6492240" y="4919472"/>
            <a:ext cx="4800600" cy="457200"/>
          </a:xfrm>
          <a:prstGeom prst="rect">
            <a:avLst/>
          </a:prstGeom>
          <a:solidFill>
            <a:srgbClr val="F4F7F8"/>
          </a:solidFill>
          <a:ln w="12700">
            <a:solidFill>
              <a:srgbClr val="E8A3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6492240" y="4919472"/>
            <a:ext cx="4800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threshold: Δfallout</a:t>
            </a:r>
            <a:endParaRPr lang="en-US" sz="1250" dirty="0"/>
          </a:p>
        </p:txBody>
      </p:sp>
      <p:sp>
        <p:nvSpPr>
          <p:cNvPr id="20" name="Text 16"/>
          <p:cNvSpPr/>
          <p:nvPr/>
        </p:nvSpPr>
        <p:spPr>
          <a:xfrm>
            <a:off x="548640" y="580644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501.4 proves the system endures the design drift; 501.6 finds the drift at which it catastrophically fails. The code fallout check uses the 501.6 result against the 1.25-amplified demand.</a:t>
            </a:r>
            <a:endParaRPr lang="en-US" sz="1350" dirty="0"/>
          </a:p>
        </p:txBody>
      </p:sp>
      <p:sp>
        <p:nvSpPr>
          <p:cNvPr id="21" name="Text 17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2 · OUT-OF-PLANE — U.S.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Component Force (ASCE 7 §13.3.1)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1064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drift problem — an inertial one. The panel and frame must resist their own mass accelerating normal to the facade. Governs anchorage and structural-silicone bite.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48640" y="2057400"/>
            <a:ext cx="68580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2057400"/>
            <a:ext cx="91440" cy="137160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308860"/>
            <a:ext cx="4661073" cy="86868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548640" y="3584448"/>
            <a:ext cx="33375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719" y="3840480"/>
            <a:ext cx="3149402" cy="310896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069080" y="3584448"/>
            <a:ext cx="33375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5908" y="3840480"/>
            <a:ext cx="3103905" cy="310896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562856"/>
            <a:ext cx="264778" cy="21945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554480" y="4526280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 amplification factor</a:t>
            </a:r>
            <a:endParaRPr lang="en-US" sz="13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4855464"/>
            <a:ext cx="252102" cy="219456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554480" y="4818888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 response modification factor</a:t>
            </a:r>
            <a:endParaRPr lang="en-US" sz="13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5148072"/>
            <a:ext cx="436899" cy="219456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554480" y="5111496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short-period design spectral acceleration</a:t>
            </a:r>
            <a:endParaRPr lang="en-US" sz="13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0080" y="5440680"/>
            <a:ext cx="292003" cy="219456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1554480" y="5404104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 operating weight</a:t>
            </a:r>
            <a:endParaRPr lang="en-US" sz="13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0080" y="5733288"/>
            <a:ext cx="181369" cy="219456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1554480" y="5696712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 importance factor</a:t>
            </a:r>
            <a:endParaRPr lang="en-US" sz="1300" dirty="0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0080" y="6025896"/>
            <a:ext cx="329184" cy="219456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1554480" y="5989320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attachment height / roof height</a:t>
            </a:r>
            <a:endParaRPr lang="en-US" sz="1300" dirty="0"/>
          </a:p>
        </p:txBody>
      </p:sp>
      <p:sp>
        <p:nvSpPr>
          <p:cNvPr id="24" name="Shape 13"/>
          <p:cNvSpPr/>
          <p:nvPr/>
        </p:nvSpPr>
        <p:spPr>
          <a:xfrm>
            <a:off x="7635240" y="2057400"/>
            <a:ext cx="3977640" cy="3931920"/>
          </a:xfrm>
          <a:prstGeom prst="rect">
            <a:avLst/>
          </a:prstGeom>
          <a:solidFill>
            <a:srgbClr val="16222E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14"/>
          <p:cNvSpPr/>
          <p:nvPr/>
        </p:nvSpPr>
        <p:spPr>
          <a:xfrm>
            <a:off x="7863840" y="2240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 (1 + 2z/h)  TERM</a:t>
            </a:r>
            <a:endParaRPr lang="en-US" sz="1400" dirty="0"/>
          </a:p>
        </p:txBody>
      </p:sp>
      <p:sp>
        <p:nvSpPr>
          <p:cNvPr id="26" name="Text 15"/>
          <p:cNvSpPr/>
          <p:nvPr/>
        </p:nvSpPr>
        <p:spPr>
          <a:xfrm>
            <a:off x="7863840" y="260604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Floor accelerations amplify up the building. A component at the roof (z/h = 1) sees a factor of 3 — three times the base demand.</a:t>
            </a:r>
            <a:endParaRPr lang="en-US" sz="1250" dirty="0"/>
          </a:p>
        </p:txBody>
      </p:sp>
      <p:sp>
        <p:nvSpPr>
          <p:cNvPr id="27" name="Shape 16"/>
          <p:cNvSpPr/>
          <p:nvPr/>
        </p:nvSpPr>
        <p:spPr>
          <a:xfrm>
            <a:off x="8001000" y="5029200"/>
            <a:ext cx="960120" cy="68580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17"/>
          <p:cNvSpPr/>
          <p:nvPr/>
        </p:nvSpPr>
        <p:spPr>
          <a:xfrm>
            <a:off x="8001000" y="4736592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×1</a:t>
            </a:r>
            <a:endParaRPr lang="en-US" sz="1300" dirty="0"/>
          </a:p>
        </p:txBody>
      </p:sp>
      <p:sp>
        <p:nvSpPr>
          <p:cNvPr id="29" name="Text 18"/>
          <p:cNvSpPr/>
          <p:nvPr/>
        </p:nvSpPr>
        <p:spPr>
          <a:xfrm>
            <a:off x="7909560" y="576072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E73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z/h=0</a:t>
            </a:r>
            <a:endParaRPr lang="en-US" sz="1050" dirty="0"/>
          </a:p>
        </p:txBody>
      </p:sp>
      <p:sp>
        <p:nvSpPr>
          <p:cNvPr id="30" name="Shape 19"/>
          <p:cNvSpPr/>
          <p:nvPr/>
        </p:nvSpPr>
        <p:spPr>
          <a:xfrm>
            <a:off x="9144000" y="4343400"/>
            <a:ext cx="960120" cy="1371600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0"/>
          <p:cNvSpPr/>
          <p:nvPr/>
        </p:nvSpPr>
        <p:spPr>
          <a:xfrm>
            <a:off x="9144000" y="4050792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×2</a:t>
            </a:r>
            <a:endParaRPr lang="en-US" sz="1300" dirty="0"/>
          </a:p>
        </p:txBody>
      </p:sp>
      <p:sp>
        <p:nvSpPr>
          <p:cNvPr id="32" name="Text 21"/>
          <p:cNvSpPr/>
          <p:nvPr/>
        </p:nvSpPr>
        <p:spPr>
          <a:xfrm>
            <a:off x="9052560" y="576072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E73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z/h=.5</a:t>
            </a:r>
            <a:endParaRPr lang="en-US" sz="1050" dirty="0"/>
          </a:p>
        </p:txBody>
      </p:sp>
      <p:sp>
        <p:nvSpPr>
          <p:cNvPr id="33" name="Shape 22"/>
          <p:cNvSpPr/>
          <p:nvPr/>
        </p:nvSpPr>
        <p:spPr>
          <a:xfrm>
            <a:off x="10287000" y="3657600"/>
            <a:ext cx="960120" cy="2057400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3"/>
          <p:cNvSpPr/>
          <p:nvPr/>
        </p:nvSpPr>
        <p:spPr>
          <a:xfrm>
            <a:off x="10287000" y="3364992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×3</a:t>
            </a:r>
            <a:endParaRPr lang="en-US" sz="1300" dirty="0"/>
          </a:p>
        </p:txBody>
      </p:sp>
      <p:sp>
        <p:nvSpPr>
          <p:cNvPr id="35" name="Text 24"/>
          <p:cNvSpPr/>
          <p:nvPr/>
        </p:nvSpPr>
        <p:spPr>
          <a:xfrm>
            <a:off x="10195560" y="576072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E73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z/h=1</a:t>
            </a:r>
            <a:endParaRPr lang="en-US" sz="1050" dirty="0"/>
          </a:p>
        </p:txBody>
      </p:sp>
      <p:sp>
        <p:nvSpPr>
          <p:cNvPr id="36" name="Text 25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37" name="Text 26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3 · VERTICAL — U.S.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Vertical Seismic Load Effect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1064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Rarely controls the glass or its in-plane framing — but it rides through the load combinations and governs horizontally-spanning facade members.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5486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2148840"/>
            <a:ext cx="82296" cy="1051560"/>
          </a:xfrm>
          <a:prstGeom prst="rect">
            <a:avLst/>
          </a:prstGeom>
          <a:solidFill>
            <a:srgbClr val="5E738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446020"/>
            <a:ext cx="3846352" cy="457200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451860"/>
            <a:ext cx="293914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338328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seismic load effect</a:t>
            </a:r>
            <a:endParaRPr lang="en-US" sz="13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817620"/>
            <a:ext cx="455103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554480" y="374904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short-period design spectral acceleration</a:t>
            </a:r>
            <a:endParaRPr lang="en-US" sz="13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183380"/>
            <a:ext cx="255181" cy="2286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554480" y="411480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dead load</a:t>
            </a:r>
            <a:endParaRPr lang="en-US" sz="1350" dirty="0"/>
          </a:p>
        </p:txBody>
      </p:sp>
      <p:sp>
        <p:nvSpPr>
          <p:cNvPr id="14" name="Shape 8"/>
          <p:cNvSpPr/>
          <p:nvPr/>
        </p:nvSpPr>
        <p:spPr>
          <a:xfrm>
            <a:off x="6355080" y="2148840"/>
            <a:ext cx="5257800" cy="3611880"/>
          </a:xfrm>
          <a:prstGeom prst="rect">
            <a:avLst/>
          </a:prstGeom>
          <a:solidFill>
            <a:srgbClr val="16222E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9"/>
          <p:cNvSpPr/>
          <p:nvPr/>
        </p:nvSpPr>
        <p:spPr>
          <a:xfrm>
            <a:off x="6629400" y="23317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5F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IT MATTERS FOR FACADES</a:t>
            </a:r>
            <a:endParaRPr lang="en-US" sz="1400" dirty="0"/>
          </a:p>
        </p:txBody>
      </p:sp>
      <p:sp>
        <p:nvSpPr>
          <p:cNvPr id="16" name="Text 10"/>
          <p:cNvSpPr/>
          <p:nvPr/>
        </p:nvSpPr>
        <p:spPr>
          <a:xfrm>
            <a:off x="6629400" y="278892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4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Sunshades &amp; light shelves</a:t>
            </a:r>
            <a:endParaRPr lang="en-US" sz="1450" dirty="0"/>
          </a:p>
          <a:p>
            <a:pPr marL="0" indent="0">
              <a:lnSpc>
                <a:spcPct val="105000"/>
              </a:lnSpc>
              <a:spcAft>
                <a:spcPts val="600"/>
              </a:spcAft>
              <a:buNone/>
            </a:pP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cantilevered horizontal members carry direct vertical demand</a:t>
            </a:r>
            <a:endParaRPr lang="en-US" sz="1450" dirty="0"/>
          </a:p>
          <a:p>
            <a:pPr marL="228600" indent="-2286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4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Spandrel &amp; canopy framing</a:t>
            </a:r>
            <a:endParaRPr lang="en-US" sz="1450" dirty="0"/>
          </a:p>
          <a:p>
            <a:pPr marL="0" indent="0">
              <a:lnSpc>
                <a:spcPct val="105000"/>
              </a:lnSpc>
              <a:spcAft>
                <a:spcPts val="600"/>
              </a:spcAft>
              <a:buNone/>
            </a:pP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 horizontal spans hung off the facade</a:t>
            </a:r>
            <a:endParaRPr lang="en-US" sz="1450" dirty="0"/>
          </a:p>
          <a:p>
            <a:pPr marL="228600" indent="-2286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4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Connections</a:t>
            </a:r>
            <a:endParaRPr lang="en-US" sz="1450" dirty="0"/>
          </a:p>
          <a:p>
            <a:pPr marL="0" indent="0">
              <a:lnSpc>
                <a:spcPct val="105000"/>
              </a:lnSpc>
              <a:spcAft>
                <a:spcPts val="600"/>
              </a:spcAft>
              <a:buNone/>
            </a:pPr>
            <a:r>
              <a:rPr lang="en-US" sz="12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demand combines with horizontal at anchors</a:t>
            </a:r>
            <a:endParaRPr lang="en-US" sz="1450" dirty="0"/>
          </a:p>
        </p:txBody>
      </p:sp>
      <p:sp>
        <p:nvSpPr>
          <p:cNvPr id="17" name="Text 11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8" name="Text 12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C9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AXIS 1 · IN-PLANE — EUROPEAN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7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 1998-1 (Eurocode 8) Drift Limits</a:t>
            </a:r>
            <a:endParaRPr lang="en-US" sz="3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0" y="45720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41732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Eurocode 8 ties the interstory-drift limit to how the non-structural elements are attached. The damage-limitation check uses the 'frequent' (serviceability) earthquake.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48640" y="2148840"/>
            <a:ext cx="67665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D7DE"/>
            </a:solidFill>
            <a:prstDash val="solid"/>
          </a:ln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48640" y="2148840"/>
            <a:ext cx="82296" cy="1005840"/>
          </a:xfrm>
          <a:prstGeom prst="rect">
            <a:avLst/>
          </a:prstGeom>
          <a:solidFill>
            <a:srgbClr val="5FD0C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2441448"/>
            <a:ext cx="3364992" cy="420624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392424"/>
            <a:ext cx="217405" cy="21945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463040" y="3310128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interstory drift</a:t>
            </a:r>
            <a:endParaRPr lang="en-US" sz="135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76472"/>
            <a:ext cx="235131" cy="219456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463040" y="3694176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factor — 0.5 (class I–II), 0.4 (III–IV)</a:t>
            </a:r>
            <a:endParaRPr lang="en-US" sz="13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4160520"/>
            <a:ext cx="152879" cy="219456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463040" y="4078224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 height</a:t>
            </a:r>
            <a:endParaRPr lang="en-US" sz="1350" dirty="0"/>
          </a:p>
        </p:txBody>
      </p:sp>
      <p:sp>
        <p:nvSpPr>
          <p:cNvPr id="15" name="Shape 8"/>
          <p:cNvSpPr/>
          <p:nvPr/>
        </p:nvSpPr>
        <p:spPr>
          <a:xfrm>
            <a:off x="7543800" y="2148840"/>
            <a:ext cx="4069080" cy="1170432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9"/>
          <p:cNvSpPr/>
          <p:nvPr/>
        </p:nvSpPr>
        <p:spPr>
          <a:xfrm>
            <a:off x="7543800" y="2148840"/>
            <a:ext cx="91440" cy="1170432"/>
          </a:xfrm>
          <a:prstGeom prst="rect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0"/>
          <p:cNvSpPr/>
          <p:nvPr/>
        </p:nvSpPr>
        <p:spPr>
          <a:xfrm>
            <a:off x="7799832" y="2258568"/>
            <a:ext cx="141732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A3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0.5 %</a:t>
            </a:r>
            <a:endParaRPr lang="en-US" sz="2800" dirty="0"/>
          </a:p>
        </p:txBody>
      </p:sp>
      <p:sp>
        <p:nvSpPr>
          <p:cNvPr id="18" name="Text 11"/>
          <p:cNvSpPr/>
          <p:nvPr/>
        </p:nvSpPr>
        <p:spPr>
          <a:xfrm>
            <a:off x="9281160" y="233172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Brittle non-structural elements</a:t>
            </a:r>
            <a:endParaRPr lang="en-US" sz="1350" dirty="0"/>
          </a:p>
        </p:txBody>
      </p:sp>
      <p:sp>
        <p:nvSpPr>
          <p:cNvPr id="19" name="Text 12"/>
          <p:cNvSpPr/>
          <p:nvPr/>
        </p:nvSpPr>
        <p:spPr>
          <a:xfrm>
            <a:off x="9281160" y="2807208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to the structure (typical glazing)</a:t>
            </a:r>
            <a:endParaRPr lang="en-US" sz="1100" dirty="0"/>
          </a:p>
        </p:txBody>
      </p:sp>
      <p:sp>
        <p:nvSpPr>
          <p:cNvPr id="20" name="Shape 13"/>
          <p:cNvSpPr/>
          <p:nvPr/>
        </p:nvSpPr>
        <p:spPr>
          <a:xfrm>
            <a:off x="7543800" y="3447288"/>
            <a:ext cx="4069080" cy="1170432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4"/>
          <p:cNvSpPr/>
          <p:nvPr/>
        </p:nvSpPr>
        <p:spPr>
          <a:xfrm>
            <a:off x="7543800" y="3447288"/>
            <a:ext cx="91440" cy="1170432"/>
          </a:xfrm>
          <a:prstGeom prst="rect">
            <a:avLst/>
          </a:prstGeom>
          <a:solidFill>
            <a:srgbClr val="1C9C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5"/>
          <p:cNvSpPr/>
          <p:nvPr/>
        </p:nvSpPr>
        <p:spPr>
          <a:xfrm>
            <a:off x="7799832" y="3557016"/>
            <a:ext cx="141732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9C8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0.75 %</a:t>
            </a:r>
            <a:endParaRPr lang="en-US" sz="2800" dirty="0"/>
          </a:p>
        </p:txBody>
      </p:sp>
      <p:sp>
        <p:nvSpPr>
          <p:cNvPr id="23" name="Text 16"/>
          <p:cNvSpPr/>
          <p:nvPr/>
        </p:nvSpPr>
        <p:spPr>
          <a:xfrm>
            <a:off x="9281160" y="3630168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Ductile non-structural elements</a:t>
            </a:r>
            <a:endParaRPr lang="en-US" sz="1350" dirty="0"/>
          </a:p>
        </p:txBody>
      </p:sp>
      <p:sp>
        <p:nvSpPr>
          <p:cNvPr id="24" name="Text 17"/>
          <p:cNvSpPr/>
          <p:nvPr/>
        </p:nvSpPr>
        <p:spPr>
          <a:xfrm>
            <a:off x="9281160" y="4105656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to the structure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7543800" y="4745736"/>
            <a:ext cx="4069080" cy="1170432"/>
          </a:xfrm>
          <a:prstGeom prst="rect">
            <a:avLst/>
          </a:prstGeom>
          <a:solidFill>
            <a:srgbClr val="21333F"/>
          </a:solidFill>
          <a:ln/>
          <a:effectLst>
            <a:outerShdw blurRad="889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19"/>
          <p:cNvSpPr/>
          <p:nvPr/>
        </p:nvSpPr>
        <p:spPr>
          <a:xfrm>
            <a:off x="7543800" y="4745736"/>
            <a:ext cx="91440" cy="1170432"/>
          </a:xfrm>
          <a:prstGeom prst="rect">
            <a:avLst/>
          </a:prstGeom>
          <a:solidFill>
            <a:srgbClr val="5FD0C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0"/>
          <p:cNvSpPr/>
          <p:nvPr/>
        </p:nvSpPr>
        <p:spPr>
          <a:xfrm>
            <a:off x="7799832" y="4855464"/>
            <a:ext cx="141732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5FD0C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1.0 %</a:t>
            </a:r>
            <a:endParaRPr lang="en-US" sz="2800" dirty="0"/>
          </a:p>
        </p:txBody>
      </p:sp>
      <p:sp>
        <p:nvSpPr>
          <p:cNvPr id="28" name="Text 21"/>
          <p:cNvSpPr/>
          <p:nvPr/>
        </p:nvSpPr>
        <p:spPr>
          <a:xfrm>
            <a:off x="9281160" y="4928616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DCE6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Isolated / decoupled elements</a:t>
            </a:r>
            <a:endParaRPr lang="en-US" sz="1350" dirty="0"/>
          </a:p>
        </p:txBody>
      </p:sp>
      <p:sp>
        <p:nvSpPr>
          <p:cNvPr id="29" name="Text 22"/>
          <p:cNvSpPr/>
          <p:nvPr/>
        </p:nvSpPr>
        <p:spPr>
          <a:xfrm>
            <a:off x="9281160" y="5404104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interfering with deformations</a:t>
            </a:r>
            <a:endParaRPr lang="en-US" sz="1100" dirty="0"/>
          </a:p>
        </p:txBody>
      </p:sp>
      <p:sp>
        <p:nvSpPr>
          <p:cNvPr id="30" name="Text 23"/>
          <p:cNvSpPr/>
          <p:nvPr/>
        </p:nvSpPr>
        <p:spPr>
          <a:xfrm>
            <a:off x="548640" y="4617720"/>
            <a:ext cx="6766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 applies to dr·ν, expressed as a drift ratio (% of story height). For ordinary glazing fixed to the frame, the 0.5% brittle limit usually governs.</a:t>
            </a:r>
            <a:endParaRPr lang="en-US" sz="1300" dirty="0"/>
          </a:p>
        </p:txBody>
      </p:sp>
      <p:sp>
        <p:nvSpPr>
          <p:cNvPr id="31" name="Text 24"/>
          <p:cNvSpPr/>
          <p:nvPr/>
        </p:nvSpPr>
        <p:spPr>
          <a:xfrm>
            <a:off x="1136873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32" name="Text 25"/>
          <p:cNvSpPr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3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1745</Words>
  <Application>Microsoft Office PowerPoint</Application>
  <PresentationFormat>Widescreen</PresentationFormat>
  <Paragraphs>261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Seismic Design of Architectural Glazing</dc:title>
  <dc:subject>PptxGenJS Presentation</dc:subject>
  <dc:creator>Tom Irvine</dc:creator>
  <cp:lastModifiedBy>Tom Irvine</cp:lastModifiedBy>
  <cp:revision>2</cp:revision>
  <dcterms:created xsi:type="dcterms:W3CDTF">2026-05-24T23:17:09Z</dcterms:created>
  <dcterms:modified xsi:type="dcterms:W3CDTF">2026-05-24T23:22:16Z</dcterms:modified>
</cp:coreProperties>
</file>